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60" r:id="rId15"/>
    <p:sldId id="261" r:id="rId16"/>
    <p:sldId id="26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40E62-A84D-4AC8-B763-5DD462C60FE1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28691-9844-47FF-BB15-9716581F3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632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শ্রেনি</a:t>
            </a:r>
            <a:r>
              <a:rPr lang="en-US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aseline="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কক্ষে</a:t>
            </a:r>
            <a:r>
              <a:rPr lang="en-US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aseline="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প্রদর্শন</a:t>
            </a:r>
            <a:r>
              <a:rPr lang="en-US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aseline="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aseline="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aseline="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aseline="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স্লাইডটি</a:t>
            </a:r>
            <a:r>
              <a:rPr lang="en-US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aseline="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হাইড</a:t>
            </a:r>
            <a:r>
              <a:rPr lang="en-US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aseline="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রাখা</a:t>
            </a:r>
            <a:r>
              <a:rPr lang="en-US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aseline="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যেতে</a:t>
            </a:r>
            <a:r>
              <a:rPr lang="en-US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aseline="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r>
              <a:rPr lang="en-US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72CC6-61D2-49B2-8C8E-5076F1556A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03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AD7C-E0AF-4BEF-872D-722B0DAEA81E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06C-1149-47A3-A13D-C822EBB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55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AD7C-E0AF-4BEF-872D-722B0DAEA81E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06C-1149-47A3-A13D-C822EBB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20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AD7C-E0AF-4BEF-872D-722B0DAEA81E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06C-1149-47A3-A13D-C822EBB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45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DD4E-4FF4-4CC0-B1EE-B57C68448021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FB1D-539D-4F7F-AE42-7660279C6D2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99"/>
            <a:ext cx="12192000" cy="6845300"/>
          </a:xfrm>
          <a:prstGeom prst="rect">
            <a:avLst/>
          </a:prstGeom>
        </p:spPr>
      </p:pic>
      <p:sp>
        <p:nvSpPr>
          <p:cNvPr id="2" name="Round Same Side Corner Rectangle 1"/>
          <p:cNvSpPr/>
          <p:nvPr userDrawn="1"/>
        </p:nvSpPr>
        <p:spPr>
          <a:xfrm>
            <a:off x="2269067" y="6419850"/>
            <a:ext cx="6112933" cy="488951"/>
          </a:xfrm>
          <a:prstGeom prst="round2Same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err="1" smtClean="0">
                <a:solidFill>
                  <a:srgbClr val="FFFF00"/>
                </a:solidFill>
              </a:rPr>
              <a:t>মোঃ</a:t>
            </a:r>
            <a:r>
              <a:rPr lang="en-US" sz="1800" dirty="0" smtClean="0">
                <a:solidFill>
                  <a:srgbClr val="FFFF00"/>
                </a:solidFill>
              </a:rPr>
              <a:t> </a:t>
            </a:r>
            <a:r>
              <a:rPr lang="en-US" sz="1800" dirty="0" err="1" smtClean="0">
                <a:solidFill>
                  <a:srgbClr val="FFFF00"/>
                </a:solidFill>
              </a:rPr>
              <a:t>আসাদুজ্জামান</a:t>
            </a:r>
            <a:r>
              <a:rPr lang="en-US" sz="1800" dirty="0" smtClean="0">
                <a:solidFill>
                  <a:srgbClr val="FFFF00"/>
                </a:solidFill>
              </a:rPr>
              <a:t>,</a:t>
            </a:r>
            <a:r>
              <a:rPr lang="en-US" sz="1800" baseline="0" dirty="0" smtClean="0">
                <a:solidFill>
                  <a:srgbClr val="FFFF00"/>
                </a:solidFill>
              </a:rPr>
              <a:t> মোবা-০১৭১৬১০৭৫৭৭</a:t>
            </a:r>
            <a:endParaRPr lang="en-US" sz="1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867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DD4E-4FF4-4CC0-B1EE-B57C68448021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FB1D-539D-4F7F-AE42-7660279C6D2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99"/>
            <a:ext cx="12192000" cy="684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502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DD4E-4FF4-4CC0-B1EE-B57C68448021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FFB1D-539D-4F7F-AE42-7660279C6D2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99"/>
            <a:ext cx="12192000" cy="6845300"/>
          </a:xfrm>
          <a:prstGeom prst="rect">
            <a:avLst/>
          </a:prstGeom>
        </p:spPr>
      </p:pic>
      <p:sp>
        <p:nvSpPr>
          <p:cNvPr id="8" name="Round Same Side Corner Rectangle 7"/>
          <p:cNvSpPr/>
          <p:nvPr userDrawn="1"/>
        </p:nvSpPr>
        <p:spPr>
          <a:xfrm>
            <a:off x="2269067" y="6419850"/>
            <a:ext cx="6112933" cy="488951"/>
          </a:xfrm>
          <a:prstGeom prst="round2Same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err="1" smtClean="0">
                <a:solidFill>
                  <a:srgbClr val="FFFF00"/>
                </a:solidFill>
              </a:rPr>
              <a:t>মোঃ</a:t>
            </a:r>
            <a:r>
              <a:rPr lang="en-US" sz="1800" dirty="0" smtClean="0">
                <a:solidFill>
                  <a:srgbClr val="FFFF00"/>
                </a:solidFill>
              </a:rPr>
              <a:t> </a:t>
            </a:r>
            <a:r>
              <a:rPr lang="en-US" sz="1800" dirty="0" err="1" smtClean="0">
                <a:solidFill>
                  <a:srgbClr val="FFFF00"/>
                </a:solidFill>
              </a:rPr>
              <a:t>আসাদুজ্জামান</a:t>
            </a:r>
            <a:r>
              <a:rPr lang="en-US" sz="1800" dirty="0" smtClean="0">
                <a:solidFill>
                  <a:srgbClr val="FFFF00"/>
                </a:solidFill>
              </a:rPr>
              <a:t>,</a:t>
            </a:r>
            <a:r>
              <a:rPr lang="en-US" sz="1800" baseline="0" dirty="0" smtClean="0">
                <a:solidFill>
                  <a:srgbClr val="FFFF00"/>
                </a:solidFill>
              </a:rPr>
              <a:t> মোবা-০১৭১৬১০৭৫৭৭</a:t>
            </a:r>
            <a:endParaRPr lang="en-US" sz="1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0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AD7C-E0AF-4BEF-872D-722B0DAEA81E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06C-1149-47A3-A13D-C822EBB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AD7C-E0AF-4BEF-872D-722B0DAEA81E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06C-1149-47A3-A13D-C822EBB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64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AD7C-E0AF-4BEF-872D-722B0DAEA81E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06C-1149-47A3-A13D-C822EBB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02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AD7C-E0AF-4BEF-872D-722B0DAEA81E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06C-1149-47A3-A13D-C822EBB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65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AD7C-E0AF-4BEF-872D-722B0DAEA81E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06C-1149-47A3-A13D-C822EBB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69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AD7C-E0AF-4BEF-872D-722B0DAEA81E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06C-1149-47A3-A13D-C822EBB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4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AD7C-E0AF-4BEF-872D-722B0DAEA81E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06C-1149-47A3-A13D-C822EBB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574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AD7C-E0AF-4BEF-872D-722B0DAEA81E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806C-1149-47A3-A13D-C822EBB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02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3AD7C-E0AF-4BEF-872D-722B0DAEA81E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A806C-1149-47A3-A13D-C822EBB6B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29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4.jpg"/><Relationship Id="rId5" Type="http://schemas.openxmlformats.org/officeDocument/2006/relationships/image" Target="../media/image23.jpg"/><Relationship Id="rId4" Type="http://schemas.openxmlformats.org/officeDocument/2006/relationships/image" Target="../media/image22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7" Type="http://schemas.openxmlformats.org/officeDocument/2006/relationships/image" Target="../media/image16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0.jpg"/><Relationship Id="rId4" Type="http://schemas.openxmlformats.org/officeDocument/2006/relationships/image" Target="../media/image1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2993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328557" y="1228458"/>
            <a:ext cx="6014434" cy="44075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4" t="1734" r="3365" b="5377"/>
          <a:stretch/>
        </p:blipFill>
        <p:spPr>
          <a:xfrm rot="20194080">
            <a:off x="1180481" y="1292213"/>
            <a:ext cx="5340135" cy="409406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615032" y="3186277"/>
            <a:ext cx="6048451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9900" dirty="0" err="1" smtClean="0">
                <a:ln w="0"/>
                <a:blipFill dpi="0" rotWithShape="1"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19900" dirty="0">
              <a:ln w="0"/>
              <a:blipFill dpi="0" rotWithShape="1"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8969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850" y="708338"/>
            <a:ext cx="3662313" cy="2032134"/>
          </a:xfrm>
          <a:prstGeom prst="roundRect">
            <a:avLst/>
          </a:prstGeom>
          <a:ln>
            <a:solidFill>
              <a:srgbClr val="0070C0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754" y="3663389"/>
            <a:ext cx="3452375" cy="2008014"/>
          </a:xfrm>
          <a:prstGeom prst="roundRect">
            <a:avLst/>
          </a:prstGeom>
          <a:ln>
            <a:solidFill>
              <a:srgbClr val="0070C0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6916" y="3560022"/>
            <a:ext cx="3823671" cy="2107435"/>
          </a:xfrm>
          <a:prstGeom prst="roundRect">
            <a:avLst/>
          </a:prstGeom>
          <a:ln>
            <a:solidFill>
              <a:srgbClr val="0070C0"/>
            </a:solidFill>
          </a:ln>
        </p:spPr>
      </p:pic>
      <p:sp>
        <p:nvSpPr>
          <p:cNvPr id="5" name="TextBox 6"/>
          <p:cNvSpPr txBox="1"/>
          <p:nvPr/>
        </p:nvSpPr>
        <p:spPr>
          <a:xfrm>
            <a:off x="7288788" y="2740472"/>
            <a:ext cx="1676400" cy="5847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কাপড় বুনন  </a:t>
            </a:r>
            <a:endParaRPr lang="en-US" sz="3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170" y="708338"/>
            <a:ext cx="3612417" cy="2032134"/>
          </a:xfrm>
          <a:prstGeom prst="roundRect">
            <a:avLst/>
          </a:prstGeom>
          <a:ln>
            <a:solidFill>
              <a:srgbClr val="0070C0"/>
            </a:solidFill>
          </a:ln>
        </p:spPr>
      </p:pic>
      <p:sp>
        <p:nvSpPr>
          <p:cNvPr id="7" name="TextBox 9"/>
          <p:cNvSpPr txBox="1"/>
          <p:nvPr/>
        </p:nvSpPr>
        <p:spPr>
          <a:xfrm>
            <a:off x="3097788" y="2837451"/>
            <a:ext cx="1676400" cy="5847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টেইলারিং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10"/>
          <p:cNvSpPr txBox="1"/>
          <p:nvPr/>
        </p:nvSpPr>
        <p:spPr>
          <a:xfrm>
            <a:off x="7098825" y="5902233"/>
            <a:ext cx="2722774" cy="5847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কাঠের জিনিস তৈরী    </a:t>
            </a:r>
            <a:endParaRPr lang="en-US" sz="3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11"/>
          <p:cNvSpPr txBox="1"/>
          <p:nvPr/>
        </p:nvSpPr>
        <p:spPr>
          <a:xfrm>
            <a:off x="2768741" y="5912566"/>
            <a:ext cx="1676400" cy="5847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 পালন   </a:t>
            </a:r>
            <a:endParaRPr lang="en-US" sz="3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353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 txBox="1"/>
          <p:nvPr/>
        </p:nvSpPr>
        <p:spPr>
          <a:xfrm>
            <a:off x="940158" y="3384709"/>
            <a:ext cx="10444765" cy="212365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6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itchFamily="2" charset="0"/>
              </a:rPr>
              <a:t>আত্মকর্মসংস্থানের উপযুক্ত ও লাভজনক ক্ষেত্রসমূহ </a:t>
            </a:r>
            <a:r>
              <a:rPr lang="bn-BD" sz="6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লিখ</a:t>
            </a:r>
            <a:r>
              <a:rPr lang="bn-BD" sz="6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2167741" y="1349632"/>
            <a:ext cx="2914580" cy="101566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bn-BD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দলীয় কাজ </a:t>
            </a:r>
          </a:p>
        </p:txBody>
      </p:sp>
      <p:sp>
        <p:nvSpPr>
          <p:cNvPr id="4" name="Rectangle 3"/>
          <p:cNvSpPr/>
          <p:nvPr/>
        </p:nvSpPr>
        <p:spPr>
          <a:xfrm>
            <a:off x="5979561" y="1349632"/>
            <a:ext cx="4044697" cy="101566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/>
            <a:r>
              <a:rPr lang="bn-BD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সময়ঃ </a:t>
            </a:r>
            <a:r>
              <a:rPr lang="bn-BD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৮ </a:t>
            </a:r>
            <a:r>
              <a:rPr lang="bn-BD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মিনিট </a:t>
            </a:r>
            <a:endParaRPr lang="en-US" sz="6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34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4247" y="1811705"/>
            <a:ext cx="10637949" cy="461664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নার্সারী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মুদির দোকান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হাঁস-মুরগী পালন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টুপি বুনন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মেকানিক্স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গবাদি পশু পালন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ফল চাষ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মৌমাছি চাষ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ফার্নিচারের দোকান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সেলুন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কৃষিকাজ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নকশীকাঁথা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ছাগল পালন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স্যানিটারি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ঔষধের দোকান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মৎস্য চাষ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টিভি মেরামত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ফটোকপির দোকান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36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হস্তচালিত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তাঁত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মাদুর বা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ম্যাট তৈরী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মৃত শিল্প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টেইলারিং</a:t>
            </a:r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bn-BD" sz="5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4"/>
          <p:cNvSpPr txBox="1"/>
          <p:nvPr/>
        </p:nvSpPr>
        <p:spPr>
          <a:xfrm>
            <a:off x="4940658" y="589979"/>
            <a:ext cx="2133600" cy="101566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6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সমাধান</a:t>
            </a:r>
            <a:endParaRPr lang="en-US" sz="60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20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5763" y="1003204"/>
            <a:ext cx="10406129" cy="507831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পোশাক প্রস্তুতকরণ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মাছের জাল তৈরী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কাঠের  আসবাবপত্র তৈরী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স্টিলের আসবাবপত্র তৈরী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মাটির বাসন তৈরী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কামারের কাজ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পাটের ম্যাট তৈরী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সাইকেল মেরামত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খেলনা তৈরী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সবজি চাষ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এমব্রয়ডারি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প্লাস্টিক দ্রব্যাদি প্রস্তুত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জুয়েলারি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মাছ শুকানো । </a:t>
            </a:r>
            <a:endParaRPr lang="bn-BD" sz="5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28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6265" y="2051861"/>
            <a:ext cx="8052178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১। নিজেই নিজের কর্মসংস্থান </a:t>
            </a:r>
            <a:r>
              <a:rPr lang="bn-BD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করাকে </a:t>
            </a:r>
            <a:r>
              <a:rPr lang="bn-BD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কী বলে</a:t>
            </a:r>
            <a:r>
              <a:rPr lang="en-US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2741" y="2656973"/>
            <a:ext cx="292979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>
                <a:solidFill>
                  <a:schemeClr val="accent4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ক.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ব্যবসা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400" dirty="0">
              <a:solidFill>
                <a:schemeClr val="accent4">
                  <a:lumMod val="1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75053" y="3293306"/>
            <a:ext cx="3005915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>
                <a:solidFill>
                  <a:schemeClr val="accent4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গ.</a:t>
            </a:r>
            <a:r>
              <a:rPr lang="bn-BD" sz="2400" b="1" dirty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আত্ম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কর্মসংস্থান</a:t>
            </a:r>
            <a:endParaRPr lang="bn-BD" sz="2400" b="1" dirty="0">
              <a:solidFill>
                <a:schemeClr val="accent4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34851" y="3293305"/>
            <a:ext cx="3374105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>
                <a:solidFill>
                  <a:schemeClr val="accent4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ঘ</a:t>
            </a:r>
            <a:r>
              <a:rPr lang="bn-BD" sz="2400" dirty="0" smtClean="0">
                <a:solidFill>
                  <a:schemeClr val="accent4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en-US" sz="2400" b="1" dirty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বেসরকারী</a:t>
            </a:r>
            <a:r>
              <a:rPr lang="en-US" sz="2400" b="1" dirty="0" smtClean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চাকুরী</a:t>
            </a:r>
            <a:endParaRPr lang="en-US" sz="2400" b="1" dirty="0">
              <a:solidFill>
                <a:schemeClr val="accent4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00467" y="2670828"/>
            <a:ext cx="3408489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anose="02000000000000000000" pitchFamily="2" charset="0"/>
              </a:rPr>
              <a:t>খ. </a:t>
            </a:r>
            <a:r>
              <a:rPr lang="en-US" sz="2400" dirty="0" err="1" smtClean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সরকারী</a:t>
            </a:r>
            <a:r>
              <a:rPr lang="en-US" sz="2400" dirty="0" smtClean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চাকুরী</a:t>
            </a:r>
            <a:endParaRPr lang="bn-BD" sz="2400" dirty="0">
              <a:solidFill>
                <a:schemeClr val="accent4">
                  <a:lumMod val="10000"/>
                </a:schemeClr>
              </a:solidFill>
              <a:latin typeface="NikoshBAN" pitchFamily="2" charset="0"/>
              <a:cs typeface="NikoshBAN" panose="02000000000000000000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175053" y="2661396"/>
            <a:ext cx="693057" cy="539132"/>
            <a:chOff x="5717597" y="1752600"/>
            <a:chExt cx="680605" cy="60960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5791200" y="1752600"/>
              <a:ext cx="533400" cy="609600"/>
            </a:xfrm>
            <a:prstGeom prst="line">
              <a:avLst/>
            </a:prstGeom>
            <a:ln w="825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5717597" y="1752600"/>
              <a:ext cx="680605" cy="609600"/>
            </a:xfrm>
            <a:prstGeom prst="line">
              <a:avLst/>
            </a:prstGeom>
            <a:ln w="825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2130145" y="3009159"/>
            <a:ext cx="935819" cy="694030"/>
            <a:chOff x="7086600" y="4953652"/>
            <a:chExt cx="1037453" cy="914400"/>
          </a:xfrm>
        </p:grpSpPr>
        <p:cxnSp>
          <p:nvCxnSpPr>
            <p:cNvPr id="11" name="Straight Connector 10"/>
            <p:cNvCxnSpPr/>
            <p:nvPr/>
          </p:nvCxnSpPr>
          <p:spPr>
            <a:xfrm flipH="1">
              <a:off x="7355126" y="4953652"/>
              <a:ext cx="768927" cy="914400"/>
            </a:xfrm>
            <a:prstGeom prst="line">
              <a:avLst/>
            </a:prstGeom>
            <a:ln w="825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086600" y="5410852"/>
              <a:ext cx="268526" cy="408058"/>
            </a:xfrm>
            <a:prstGeom prst="line">
              <a:avLst/>
            </a:prstGeom>
            <a:ln w="825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8106720" y="479824"/>
            <a:ext cx="1727258" cy="1593974"/>
            <a:chOff x="4717473" y="948667"/>
            <a:chExt cx="3023434" cy="2860964"/>
          </a:xfrm>
        </p:grpSpPr>
        <p:sp>
          <p:nvSpPr>
            <p:cNvPr id="14" name="Oval 13"/>
            <p:cNvSpPr/>
            <p:nvPr/>
          </p:nvSpPr>
          <p:spPr>
            <a:xfrm>
              <a:off x="4717473" y="948667"/>
              <a:ext cx="3023434" cy="2860964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123426" y="1642408"/>
              <a:ext cx="2147102" cy="14915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bn-BD" sz="2400" dirty="0">
                  <a:ln w="18415" cmpd="sng">
                    <a:solidFill>
                      <a:srgbClr val="FF33CC"/>
                    </a:solidFill>
                    <a:prstDash val="solid"/>
                  </a:ln>
                  <a:solidFill>
                    <a:srgbClr val="FF33CC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উত্তর সঠিক</a:t>
              </a:r>
            </a:p>
            <a:p>
              <a:pPr algn="ctr"/>
              <a:r>
                <a:rPr lang="bn-BD" sz="2400" dirty="0">
                  <a:ln w="18415" cmpd="sng">
                    <a:solidFill>
                      <a:srgbClr val="FF33CC"/>
                    </a:solidFill>
                    <a:prstDash val="solid"/>
                  </a:ln>
                  <a:solidFill>
                    <a:srgbClr val="FF33CC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 হয়েছে</a:t>
              </a:r>
              <a:endParaRPr lang="en-US" sz="2400" dirty="0">
                <a:ln w="18415" cmpd="sng">
                  <a:solidFill>
                    <a:srgbClr val="FF33CC"/>
                  </a:solidFill>
                  <a:prstDash val="solid"/>
                </a:ln>
                <a:solidFill>
                  <a:srgbClr val="FF33CC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8124977" y="425083"/>
            <a:ext cx="1727258" cy="1593974"/>
            <a:chOff x="8225056" y="941740"/>
            <a:chExt cx="3023434" cy="2860964"/>
          </a:xfrm>
        </p:grpSpPr>
        <p:sp>
          <p:nvSpPr>
            <p:cNvPr id="17" name="Oval 16"/>
            <p:cNvSpPr/>
            <p:nvPr/>
          </p:nvSpPr>
          <p:spPr>
            <a:xfrm>
              <a:off x="8225056" y="941740"/>
              <a:ext cx="3023434" cy="2860964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716440" y="1636206"/>
              <a:ext cx="2197608" cy="14915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bn-BD" sz="2400" dirty="0">
                  <a:ln w="18415" cmpd="sng">
                    <a:solidFill>
                      <a:schemeClr val="bg2"/>
                    </a:solidFill>
                    <a:prstDash val="solid"/>
                  </a:ln>
                  <a:solidFill>
                    <a:sysClr val="windowText" lastClr="00000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আবার চেষ্টা</a:t>
              </a:r>
            </a:p>
            <a:p>
              <a:pPr algn="ctr"/>
              <a:r>
                <a:rPr lang="bn-BD" sz="2400" dirty="0">
                  <a:ln w="18415" cmpd="sng">
                    <a:solidFill>
                      <a:schemeClr val="bg2"/>
                    </a:solidFill>
                    <a:prstDash val="solid"/>
                  </a:ln>
                  <a:solidFill>
                    <a:sysClr val="windowText" lastClr="00000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করি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000466" y="3280037"/>
            <a:ext cx="541360" cy="503845"/>
            <a:chOff x="5717597" y="1752600"/>
            <a:chExt cx="680605" cy="609600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5791200" y="1752600"/>
              <a:ext cx="533400" cy="609600"/>
            </a:xfrm>
            <a:prstGeom prst="line">
              <a:avLst/>
            </a:prstGeom>
            <a:ln w="825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5717597" y="1752600"/>
              <a:ext cx="680605" cy="609600"/>
            </a:xfrm>
            <a:prstGeom prst="line">
              <a:avLst/>
            </a:prstGeom>
            <a:ln w="825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5972253" y="2649412"/>
            <a:ext cx="578834" cy="503845"/>
            <a:chOff x="5717597" y="1752600"/>
            <a:chExt cx="680605" cy="609600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5791200" y="1752600"/>
              <a:ext cx="533400" cy="609600"/>
            </a:xfrm>
            <a:prstGeom prst="line">
              <a:avLst/>
            </a:prstGeom>
            <a:ln w="825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5717597" y="1752600"/>
              <a:ext cx="680605" cy="609600"/>
            </a:xfrm>
            <a:prstGeom prst="line">
              <a:avLst/>
            </a:prstGeom>
            <a:ln w="825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2868110" y="582084"/>
            <a:ext cx="2667001" cy="1015663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b="1" spc="150" dirty="0">
                <a:ln w="11430"/>
                <a:solidFill>
                  <a:schemeClr val="bg2">
                    <a:lumMod val="50000"/>
                  </a:schemeClr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 </a:t>
            </a:r>
            <a:r>
              <a:rPr lang="bn-BD" sz="6000" b="1" spc="150" dirty="0">
                <a:ln w="11430"/>
                <a:solidFill>
                  <a:schemeClr val="accent4">
                    <a:lumMod val="10000"/>
                  </a:schemeClr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6000" b="1" dirty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56264" y="3998570"/>
            <a:ext cx="805217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>
                <a:ln w="0">
                  <a:solidFill>
                    <a:sysClr val="windowText" lastClr="000000"/>
                  </a:solidFill>
                </a:ln>
                <a:solidFill>
                  <a:schemeClr val="accent4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২</a:t>
            </a:r>
            <a:r>
              <a:rPr lang="bn-BD" sz="2800" dirty="0">
                <a:ln w="0">
                  <a:solidFill>
                    <a:sysClr val="windowText" lastClr="000000"/>
                  </a:solidFill>
                </a:ln>
                <a:solidFill>
                  <a:schemeClr val="accent4">
                    <a:lumMod val="1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আত্মকর্মসংস্থানের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মাধ্যমে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দূর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92741" y="4623265"/>
            <a:ext cx="2926749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>
                <a:solidFill>
                  <a:schemeClr val="accent4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ক.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অর্থনৈতিক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অবস্থা</a:t>
            </a:r>
            <a:r>
              <a:rPr lang="bn-BD" sz="2400" b="1" dirty="0" smtClean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400" dirty="0">
              <a:solidFill>
                <a:schemeClr val="accent4">
                  <a:lumMod val="1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34851" y="4655198"/>
            <a:ext cx="3413317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>
                <a:solidFill>
                  <a:schemeClr val="accent4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bn-BD" sz="2400" dirty="0" smtClean="0">
                <a:solidFill>
                  <a:schemeClr val="accent4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en-US" sz="2400" b="1" dirty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উন্নয়ন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59012" y="5171604"/>
            <a:ext cx="3389789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4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 </a:t>
            </a:r>
            <a:r>
              <a:rPr lang="en-US" sz="2400" dirty="0" err="1" smtClean="0">
                <a:solidFill>
                  <a:schemeClr val="accent4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সমস্যা</a:t>
            </a:r>
            <a:r>
              <a:rPr lang="en-US" sz="2400" dirty="0" smtClean="0">
                <a:solidFill>
                  <a:schemeClr val="accent4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400" dirty="0">
              <a:solidFill>
                <a:schemeClr val="accent4">
                  <a:lumMod val="1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92741" y="5204942"/>
            <a:ext cx="2929895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>
                <a:solidFill>
                  <a:schemeClr val="accent4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খ.</a:t>
            </a:r>
            <a:r>
              <a:rPr lang="bn-BD" sz="2400" b="1" dirty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বেকারত্ব</a:t>
            </a:r>
            <a:endParaRPr lang="en-US" sz="2400" dirty="0">
              <a:solidFill>
                <a:schemeClr val="accent4">
                  <a:lumMod val="1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2130144" y="4667675"/>
            <a:ext cx="530452" cy="506818"/>
            <a:chOff x="5717597" y="1752600"/>
            <a:chExt cx="680605" cy="609600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791200" y="1752600"/>
              <a:ext cx="533400" cy="609600"/>
            </a:xfrm>
            <a:prstGeom prst="line">
              <a:avLst/>
            </a:prstGeom>
            <a:ln w="825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5717597" y="1752600"/>
              <a:ext cx="680605" cy="609600"/>
            </a:xfrm>
            <a:prstGeom prst="line">
              <a:avLst/>
            </a:prstGeom>
            <a:ln w="825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2175053" y="5066252"/>
            <a:ext cx="779433" cy="643233"/>
            <a:chOff x="7086600" y="4953652"/>
            <a:chExt cx="1037453" cy="914400"/>
          </a:xfrm>
        </p:grpSpPr>
        <p:cxnSp>
          <p:nvCxnSpPr>
            <p:cNvPr id="35" name="Straight Connector 34"/>
            <p:cNvCxnSpPr/>
            <p:nvPr/>
          </p:nvCxnSpPr>
          <p:spPr>
            <a:xfrm flipH="1">
              <a:off x="7355126" y="4953652"/>
              <a:ext cx="768927" cy="914400"/>
            </a:xfrm>
            <a:prstGeom prst="line">
              <a:avLst/>
            </a:prstGeom>
            <a:ln w="82550">
              <a:solidFill>
                <a:srgbClr val="00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7086600" y="5410852"/>
              <a:ext cx="268526" cy="408058"/>
            </a:xfrm>
            <a:prstGeom prst="line">
              <a:avLst/>
            </a:prstGeom>
            <a:ln w="82550">
              <a:solidFill>
                <a:srgbClr val="00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6033009" y="5280194"/>
            <a:ext cx="450275" cy="484717"/>
            <a:chOff x="5717597" y="1752600"/>
            <a:chExt cx="680605" cy="609600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5791200" y="1752600"/>
              <a:ext cx="533400" cy="609600"/>
            </a:xfrm>
            <a:prstGeom prst="line">
              <a:avLst/>
            </a:prstGeom>
            <a:ln w="825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5717597" y="1752600"/>
              <a:ext cx="680605" cy="609600"/>
            </a:xfrm>
            <a:prstGeom prst="line">
              <a:avLst/>
            </a:prstGeom>
            <a:ln w="825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5972254" y="4704855"/>
            <a:ext cx="450275" cy="484717"/>
            <a:chOff x="5717597" y="1752600"/>
            <a:chExt cx="680605" cy="609600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5791200" y="1752600"/>
              <a:ext cx="533400" cy="609600"/>
            </a:xfrm>
            <a:prstGeom prst="line">
              <a:avLst/>
            </a:prstGeom>
            <a:ln w="825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5717597" y="1752600"/>
              <a:ext cx="680605" cy="609600"/>
            </a:xfrm>
            <a:prstGeom prst="line">
              <a:avLst/>
            </a:prstGeom>
            <a:ln w="825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8054840" y="383557"/>
            <a:ext cx="1827256" cy="1593974"/>
            <a:chOff x="7835151" y="531776"/>
            <a:chExt cx="3198473" cy="2860964"/>
          </a:xfrm>
        </p:grpSpPr>
        <p:sp>
          <p:nvSpPr>
            <p:cNvPr id="44" name="Oval 43"/>
            <p:cNvSpPr/>
            <p:nvPr/>
          </p:nvSpPr>
          <p:spPr>
            <a:xfrm>
              <a:off x="8010190" y="531776"/>
              <a:ext cx="3023434" cy="2860964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835151" y="1497645"/>
              <a:ext cx="2147102" cy="14915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bn-BD" sz="2400" dirty="0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উত্তর সঠিক</a:t>
              </a:r>
            </a:p>
            <a:p>
              <a:pPr algn="ctr"/>
              <a:r>
                <a:rPr lang="bn-BD" sz="2400" dirty="0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 হয়েছে</a:t>
              </a:r>
              <a:endParaRPr lang="en-US" sz="240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8139238" y="406452"/>
            <a:ext cx="1727257" cy="1593974"/>
            <a:chOff x="8167922" y="1296627"/>
            <a:chExt cx="3023444" cy="2860964"/>
          </a:xfrm>
        </p:grpSpPr>
        <p:sp>
          <p:nvSpPr>
            <p:cNvPr id="47" name="Oval 46"/>
            <p:cNvSpPr/>
            <p:nvPr/>
          </p:nvSpPr>
          <p:spPr>
            <a:xfrm>
              <a:off x="8167922" y="1296627"/>
              <a:ext cx="3023444" cy="2860964"/>
            </a:xfrm>
            <a:prstGeom prst="ellipse">
              <a:avLst/>
            </a:prstGeom>
            <a:solidFill>
              <a:srgbClr val="FF000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566171" y="1760380"/>
              <a:ext cx="2197617" cy="14915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bn-BD" sz="2400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solidFill>
                    <a:schemeClr val="accent4">
                      <a:lumMod val="10000"/>
                    </a:schemeClr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আবার চেষ্টা</a:t>
              </a:r>
            </a:p>
            <a:p>
              <a:pPr algn="ctr"/>
              <a:r>
                <a:rPr lang="bn-BD" sz="2400" dirty="0">
                  <a:ln w="18415" cmpd="sng">
                    <a:solidFill>
                      <a:sysClr val="windowText" lastClr="000000"/>
                    </a:solidFill>
                    <a:prstDash val="solid"/>
                  </a:ln>
                  <a:solidFill>
                    <a:schemeClr val="accent4">
                      <a:lumMod val="10000"/>
                    </a:schemeClr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করি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5085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1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6"/>
                                            </p:cond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"/>
                                            </p:cond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0"/>
                                            </p:cond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5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3"/>
                                            </p:cond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8"/>
                                            </p:cond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6"/>
                                            </p:cond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1"/>
                                            </p:cond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45983" y="502276"/>
            <a:ext cx="4752304" cy="144655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বাড়ীর</a:t>
            </a:r>
            <a:r>
              <a:rPr lang="en-US" sz="8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32338" y="4562341"/>
            <a:ext cx="7843234" cy="160813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bn-BD" sz="105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বাংলাদেশের অর্থনীতিতে আত্মকর্মসংস্থানের  </a:t>
            </a:r>
          </a:p>
          <a:p>
            <a:pPr algn="ctr"/>
            <a:r>
              <a:rPr lang="bn-BD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গুরুত্ব আলোচনা কর। 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138" y="1739252"/>
            <a:ext cx="3541690" cy="2823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27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275" y="332301"/>
            <a:ext cx="8229600" cy="6046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225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0"/>
          <p:cNvSpPr txBox="1">
            <a:spLocks/>
          </p:cNvSpPr>
          <p:nvPr/>
        </p:nvSpPr>
        <p:spPr>
          <a:xfrm>
            <a:off x="1238835" y="844063"/>
            <a:ext cx="4646748" cy="5083476"/>
          </a:xfrm>
          <a:prstGeom prst="rect">
            <a:avLst/>
          </a:prstGeom>
          <a:ln w="66675">
            <a:solidFill>
              <a:schemeClr val="tx1"/>
            </a:solidFill>
          </a:ln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bn-BD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Arial" pitchFamily="34" charset="0"/>
              <a:buNone/>
            </a:pPr>
            <a:r>
              <a:rPr lang="bn-BD" sz="4800" u="sng" dirty="0">
                <a:solidFill>
                  <a:srgbClr val="0052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4800" u="sng" dirty="0">
              <a:solidFill>
                <a:srgbClr val="0052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12"/>
          <p:cNvSpPr txBox="1">
            <a:spLocks/>
          </p:cNvSpPr>
          <p:nvPr/>
        </p:nvSpPr>
        <p:spPr>
          <a:xfrm>
            <a:off x="6897825" y="858129"/>
            <a:ext cx="4229720" cy="5069409"/>
          </a:xfrm>
          <a:prstGeom prst="rect">
            <a:avLst/>
          </a:prstGeom>
          <a:ln w="66675">
            <a:solidFill>
              <a:schemeClr val="tx1"/>
            </a:solidFill>
          </a:ln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175" indent="-257175" algn="ctr">
              <a:spcBef>
                <a:spcPct val="20000"/>
              </a:spcBef>
              <a:defRPr/>
            </a:pPr>
            <a:r>
              <a:rPr lang="bn-BD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</a:p>
          <a:p>
            <a:pPr marL="257175" indent="-257175" algn="ctr" defTabSz="685800">
              <a:spcBef>
                <a:spcPct val="20000"/>
              </a:spcBef>
              <a:defRPr/>
            </a:pPr>
            <a:r>
              <a:rPr lang="bn-BD" sz="4000" b="1" dirty="0">
                <a:ln/>
                <a:latin typeface="NikoshBAN" pitchFamily="2" charset="0"/>
                <a:cs typeface="NikoshBAN" pitchFamily="2" charset="0"/>
              </a:rPr>
              <a:t>শ্রে</a:t>
            </a:r>
            <a:r>
              <a:rPr lang="en-US" sz="4000" b="1" dirty="0" err="1">
                <a:ln/>
                <a:latin typeface="NikoshBAN" pitchFamily="2" charset="0"/>
                <a:cs typeface="NikoshBAN" pitchFamily="2" charset="0"/>
              </a:rPr>
              <a:t>ণি</a:t>
            </a:r>
            <a:r>
              <a:rPr lang="en-US" sz="4000" b="1" dirty="0">
                <a:ln/>
                <a:latin typeface="NikoshBAN" pitchFamily="2" charset="0"/>
                <a:cs typeface="NikoshBAN" pitchFamily="2" charset="0"/>
              </a:rPr>
              <a:t>: </a:t>
            </a:r>
            <a:r>
              <a:rPr lang="en-US" sz="4000" b="1" dirty="0" err="1" smtClean="0">
                <a:ln/>
                <a:latin typeface="NikoshBAN" pitchFamily="2" charset="0"/>
                <a:cs typeface="NikoshBAN" pitchFamily="2" charset="0"/>
              </a:rPr>
              <a:t>নবম</a:t>
            </a:r>
            <a:r>
              <a:rPr lang="en-US" sz="4000" b="1" dirty="0" smtClean="0">
                <a:ln/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b="1" smtClean="0">
                <a:ln/>
                <a:latin typeface="NikoshBAN" pitchFamily="2" charset="0"/>
                <a:cs typeface="NikoshBAN" pitchFamily="2" charset="0"/>
              </a:rPr>
              <a:t>দশম</a:t>
            </a:r>
            <a:endParaRPr lang="bn-BD" sz="4000" b="1" dirty="0">
              <a:ln/>
              <a:latin typeface="NikoshBAN" pitchFamily="2" charset="0"/>
              <a:cs typeface="NikoshBAN" pitchFamily="2" charset="0"/>
            </a:endParaRPr>
          </a:p>
          <a:p>
            <a:pPr marL="257175" indent="-257175" algn="ctr" defTabSz="685800">
              <a:defRPr/>
            </a:pPr>
            <a:r>
              <a:rPr lang="bn-BD" sz="3200" b="1" dirty="0">
                <a:ln/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3200" b="1" dirty="0">
                <a:ln/>
                <a:latin typeface="NikoshBAN" pitchFamily="2" charset="0"/>
                <a:cs typeface="NikoshBAN" pitchFamily="2" charset="0"/>
              </a:rPr>
              <a:t>:</a:t>
            </a:r>
            <a:r>
              <a:rPr lang="bn-BD" sz="3200" b="1" dirty="0">
                <a:ln/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n/>
                <a:latin typeface="NikoshBAN" pitchFamily="2" charset="0"/>
                <a:cs typeface="NikoshBAN" pitchFamily="2" charset="0"/>
              </a:rPr>
              <a:t>ব্যবসায়</a:t>
            </a:r>
            <a:r>
              <a:rPr lang="en-US" sz="3200" b="1" dirty="0" smtClean="0">
                <a:ln/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n/>
                <a:latin typeface="NikoshBAN" pitchFamily="2" charset="0"/>
                <a:cs typeface="NikoshBAN" pitchFamily="2" charset="0"/>
              </a:rPr>
              <a:t>উদ্যোগ</a:t>
            </a:r>
            <a:endParaRPr lang="en-US" sz="3200" b="1" dirty="0">
              <a:ln/>
              <a:latin typeface="NikoshBAN" pitchFamily="2" charset="0"/>
              <a:cs typeface="NikoshBAN" pitchFamily="2" charset="0"/>
            </a:endParaRPr>
          </a:p>
          <a:p>
            <a:pPr marL="257175" indent="-257175" algn="ctr" defTabSz="685800">
              <a:defRPr/>
            </a:pPr>
            <a:r>
              <a:rPr lang="en-US" sz="4000" b="1" dirty="0" err="1">
                <a:ln/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4000" b="1" dirty="0">
                <a:ln/>
                <a:latin typeface="NikoshBAN" pitchFamily="2" charset="0"/>
                <a:cs typeface="NikoshBAN" pitchFamily="2" charset="0"/>
              </a:rPr>
              <a:t>: </a:t>
            </a:r>
            <a:r>
              <a:rPr lang="en-US" sz="4000" b="1" dirty="0" err="1" smtClean="0">
                <a:ln/>
                <a:latin typeface="NikoshBAN" pitchFamily="2" charset="0"/>
                <a:cs typeface="NikoshBAN" pitchFamily="2" charset="0"/>
              </a:rPr>
              <a:t>তৃতীয়</a:t>
            </a:r>
            <a:endParaRPr lang="en-US" sz="4000" b="1" dirty="0" smtClean="0">
              <a:ln/>
              <a:latin typeface="NikoshBAN" pitchFamily="2" charset="0"/>
              <a:cs typeface="NikoshBAN" pitchFamily="2" charset="0"/>
            </a:endParaRPr>
          </a:p>
          <a:p>
            <a:pPr marL="257175" indent="-257175" algn="ctr" defTabSz="685800">
              <a:defRPr/>
            </a:pPr>
            <a:r>
              <a:rPr lang="en-US" sz="4000" b="1" dirty="0" err="1" smtClean="0">
                <a:ln/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000" b="1" dirty="0">
                <a:ln/>
                <a:latin typeface="NikoshBAN" pitchFamily="2" charset="0"/>
                <a:cs typeface="NikoshBAN" pitchFamily="2" charset="0"/>
              </a:rPr>
              <a:t>: ১</a:t>
            </a:r>
          </a:p>
          <a:p>
            <a:pPr marL="257175" indent="-257175" algn="ctr" defTabSz="685800">
              <a:defRPr/>
            </a:pPr>
            <a:r>
              <a:rPr lang="en-US" sz="4000" b="1" dirty="0" err="1">
                <a:ln/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4000" b="1" dirty="0">
                <a:ln/>
                <a:latin typeface="NikoshBAN" pitchFamily="2" charset="0"/>
                <a:cs typeface="NikoshBAN" pitchFamily="2" charset="0"/>
              </a:rPr>
              <a:t>: ৫০ </a:t>
            </a:r>
            <a:r>
              <a:rPr lang="en-US" sz="3600" b="1" dirty="0" err="1">
                <a:ln/>
                <a:latin typeface="NikoshBAN" pitchFamily="2" charset="0"/>
                <a:cs typeface="NikoshBAN" pitchFamily="2" charset="0"/>
              </a:rPr>
              <a:t>মিনিট</a:t>
            </a:r>
            <a:endParaRPr lang="en-US" sz="3600" b="1" dirty="0">
              <a:ln/>
              <a:latin typeface="NikoshBAN" pitchFamily="2" charset="0"/>
              <a:cs typeface="NikoshBAN" pitchFamily="2" charset="0"/>
            </a:endParaRPr>
          </a:p>
          <a:p>
            <a:pPr marL="257175" indent="-257175" algn="ctr" defTabSz="685800">
              <a:defRPr/>
            </a:pPr>
            <a:r>
              <a:rPr lang="en-US" sz="3600" b="1" dirty="0" err="1">
                <a:ln/>
                <a:latin typeface="NikoshBAN" pitchFamily="2" charset="0"/>
                <a:cs typeface="NikoshBAN" pitchFamily="2" charset="0"/>
              </a:rPr>
              <a:t>তারিখ</a:t>
            </a:r>
            <a:r>
              <a:rPr lang="en-US" sz="3600" b="1" dirty="0">
                <a:ln/>
                <a:latin typeface="NikoshBAN" pitchFamily="2" charset="0"/>
                <a:cs typeface="NikoshBAN" pitchFamily="2" charset="0"/>
              </a:rPr>
              <a:t>: </a:t>
            </a:r>
            <a:endParaRPr lang="bn-BD" sz="3600" b="1" dirty="0">
              <a:ln/>
              <a:latin typeface="NikoshBAN" pitchFamily="2" charset="0"/>
              <a:cs typeface="NikoshBAN" pitchFamily="2" charset="0"/>
            </a:endParaRPr>
          </a:p>
          <a:p>
            <a:pPr marL="257175" indent="-257175" algn="ctr" defTabSz="685800">
              <a:spcBef>
                <a:spcPct val="20000"/>
              </a:spcBef>
              <a:defRPr/>
            </a:pPr>
            <a:endParaRPr lang="en-US" sz="3600" b="1" u="sng" dirty="0">
              <a:ln/>
              <a:solidFill>
                <a:srgbClr val="4F032E"/>
              </a:solidFill>
              <a:latin typeface="NikoshBAN" pitchFamily="2" charset="0"/>
              <a:cs typeface="NikoshBAN" pitchFamily="2" charset="0"/>
            </a:endParaRPr>
          </a:p>
          <a:p>
            <a:pPr marL="257175" indent="-257175" algn="ctr" defTabSz="685800">
              <a:spcBef>
                <a:spcPct val="20000"/>
              </a:spcBef>
              <a:defRPr/>
            </a:pPr>
            <a:endParaRPr lang="en-US" sz="3600" b="1" u="sng" dirty="0">
              <a:ln/>
              <a:solidFill>
                <a:srgbClr val="4F032E"/>
              </a:solidFill>
              <a:latin typeface="NikoshBAN" pitchFamily="2" charset="0"/>
              <a:cs typeface="NikoshBAN" pitchFamily="2" charset="0"/>
            </a:endParaRPr>
          </a:p>
          <a:p>
            <a:pPr marL="257175" indent="-257175" algn="ctr" defTabSz="685800">
              <a:spcBef>
                <a:spcPct val="20000"/>
              </a:spcBef>
              <a:defRPr/>
            </a:pPr>
            <a:endParaRPr lang="en-US" sz="2100" b="1" u="sng" dirty="0">
              <a:ln/>
              <a:solidFill>
                <a:srgbClr val="4F032E"/>
              </a:solidFill>
              <a:latin typeface="NikoshBAN" pitchFamily="2" charset="0"/>
              <a:cs typeface="NikoshBAN" pitchFamily="2" charset="0"/>
            </a:endParaRPr>
          </a:p>
          <a:p>
            <a:pPr marL="257175" indent="-257175" algn="ctr" defTabSz="685800">
              <a:spcBef>
                <a:spcPct val="20000"/>
              </a:spcBef>
              <a:defRPr/>
            </a:pPr>
            <a:endParaRPr lang="en-US" sz="2100" b="1" u="sng" dirty="0">
              <a:ln/>
              <a:solidFill>
                <a:srgbClr val="4F032E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5"/>
          <p:cNvSpPr txBox="1"/>
          <p:nvPr/>
        </p:nvSpPr>
        <p:spPr>
          <a:xfrm>
            <a:off x="1238836" y="3157198"/>
            <a:ext cx="451485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40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আসাদুজ্জামান</a:t>
            </a:r>
            <a:endParaRPr lang="en-US" sz="4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en-US" sz="20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2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en-US" sz="28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কন্যাদহ</a:t>
            </a:r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মনির</a:t>
            </a:r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উদ্দীন</a:t>
            </a:r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বিশ্বাস</a:t>
            </a:r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মাধ্যমিক</a:t>
            </a:r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mmithu32@gmail.com</a:t>
            </a:r>
          </a:p>
          <a:p>
            <a:pPr algn="ctr">
              <a:defRPr/>
            </a:pPr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Mob: </a:t>
            </a:r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01716107577</a:t>
            </a:r>
            <a:endParaRPr 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8492" y="1872527"/>
            <a:ext cx="875538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029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64169" y="566670"/>
            <a:ext cx="2807595" cy="1107996"/>
          </a:xfrm>
          <a:prstGeom prst="rect">
            <a:avLst/>
          </a:prstGeom>
          <a:ln w="57150" cmpd="tri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600" b="1" dirty="0" err="1">
                <a:ln w="6600">
                  <a:solidFill>
                    <a:schemeClr val="accent2"/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6600" b="1" dirty="0">
              <a:ln w="6600">
                <a:solidFill>
                  <a:schemeClr val="accent2"/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42534" y="2356834"/>
            <a:ext cx="1033975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bn-BD" sz="44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আত্মকর্মসংস্থান কী তা বলতে পারবে। 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bn-BD" sz="44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আত্মকর্মসংস্থানের প্রয়োজনীয়তা </a:t>
            </a:r>
            <a:r>
              <a:rPr lang="bn-BD" sz="4400" dirty="0" smtClean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লিখতে</a:t>
            </a:r>
            <a:r>
              <a:rPr lang="en-US" sz="4400" dirty="0" smtClean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 smtClean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bn-BD" sz="44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bn-BD" sz="44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আত্মকর্মসংস্থানের উপযুক্ত ও লাভজনক </a:t>
            </a:r>
            <a:r>
              <a:rPr lang="bn-BD" sz="4400" dirty="0" smtClean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ক্ষেত্রসমূহ </a:t>
            </a:r>
            <a:r>
              <a:rPr lang="bn-BD" sz="44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উল্লেখ করতে পারবে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297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/>
          <p:cNvSpPr txBox="1"/>
          <p:nvPr/>
        </p:nvSpPr>
        <p:spPr>
          <a:xfrm>
            <a:off x="2824162" y="2655957"/>
            <a:ext cx="2438400" cy="70788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মুদির দোকান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10"/>
          <p:cNvSpPr txBox="1"/>
          <p:nvPr/>
        </p:nvSpPr>
        <p:spPr>
          <a:xfrm>
            <a:off x="7381874" y="2732157"/>
            <a:ext cx="1828800" cy="70788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কৃষি কাজ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11"/>
          <p:cNvSpPr txBox="1"/>
          <p:nvPr/>
        </p:nvSpPr>
        <p:spPr>
          <a:xfrm>
            <a:off x="2990849" y="5665783"/>
            <a:ext cx="2105025" cy="70788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মুরগী পালন 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13"/>
          <p:cNvSpPr txBox="1"/>
          <p:nvPr/>
        </p:nvSpPr>
        <p:spPr>
          <a:xfrm>
            <a:off x="7423663" y="5665783"/>
            <a:ext cx="1752600" cy="70788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স্বল্প পূঁজি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980" y="669700"/>
            <a:ext cx="4056845" cy="174307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3200" y="669700"/>
            <a:ext cx="3984901" cy="174307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980" y="3607025"/>
            <a:ext cx="4056845" cy="188874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3199" y="3607025"/>
            <a:ext cx="3984901" cy="18659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03259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48159" y="1305048"/>
            <a:ext cx="5867400" cy="110799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6600" b="1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আত্মকর্মসংস্থান  কী</a:t>
            </a:r>
            <a:r>
              <a:rPr lang="en-US" sz="6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</a:t>
            </a:r>
            <a:endParaRPr lang="bn-BD" sz="6600" b="1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6"/>
          <p:cNvSpPr txBox="1"/>
          <p:nvPr/>
        </p:nvSpPr>
        <p:spPr>
          <a:xfrm>
            <a:off x="991673" y="2543813"/>
            <a:ext cx="10380372" cy="3785652"/>
          </a:xfrm>
          <a:prstGeom prst="rect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সমাধানঃ </a:t>
            </a:r>
          </a:p>
          <a:p>
            <a:pPr algn="just"/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48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নিজস্ব পুঁজি অথবা ঋণ করা স্বল্প সম্পদ, নিজস্ব চিন্তা, জ্ঞান, বুদ্ধিমত্তা দক্ষতাকে কাজে লাগিয়ে ন্যূনতম ঝুঁকি নিয়ে আত্ম প্রচেষ্টায় জীবিকা অর্জনের ব্যবস্থাকে  আত্মকর্মসংস্থান বলে ।  </a:t>
            </a:r>
            <a:endParaRPr lang="en-US" sz="48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99516" y="404839"/>
            <a:ext cx="2231701" cy="76944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4400" b="1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396507" y="404839"/>
            <a:ext cx="2836033" cy="76944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bn-BD" sz="4400" b="1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সময়- ৩ মিঃ   </a:t>
            </a:r>
            <a:endParaRPr lang="en-US" sz="4400" b="1" dirty="0">
              <a:solidFill>
                <a:prstClr val="black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384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898" y="640417"/>
            <a:ext cx="2769606" cy="153153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469" y="643466"/>
            <a:ext cx="2428875" cy="156141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63"/>
          <a:stretch/>
        </p:blipFill>
        <p:spPr>
          <a:xfrm>
            <a:off x="7563436" y="420056"/>
            <a:ext cx="2879906" cy="182793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613" y="3514636"/>
            <a:ext cx="2660075" cy="19812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139" y="3526217"/>
            <a:ext cx="2609850" cy="19812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9734" y="3438436"/>
            <a:ext cx="2923607" cy="198119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Rectangle 7"/>
          <p:cNvSpPr/>
          <p:nvPr/>
        </p:nvSpPr>
        <p:spPr>
          <a:xfrm>
            <a:off x="949626" y="2592001"/>
            <a:ext cx="2646878" cy="64633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bn-BD" sz="3600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বেকারত্ব দূরীকরণ</a:t>
            </a:r>
          </a:p>
        </p:txBody>
      </p:sp>
      <p:sp>
        <p:nvSpPr>
          <p:cNvPr id="9" name="Rectangle 8"/>
          <p:cNvSpPr/>
          <p:nvPr/>
        </p:nvSpPr>
        <p:spPr>
          <a:xfrm>
            <a:off x="3940935" y="2143036"/>
            <a:ext cx="3183229" cy="120032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bn-BD" sz="3600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নিজের দক্ষতাকে কাজে </a:t>
            </a:r>
            <a:r>
              <a:rPr lang="bn-BD" sz="36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লাগানো </a:t>
            </a:r>
            <a:endParaRPr lang="bn-BD" sz="3600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06259" y="2143036"/>
            <a:ext cx="3275480" cy="120032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bn-BD" sz="3600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সমাজ বিরোধী কাজ </a:t>
            </a:r>
          </a:p>
          <a:p>
            <a:pPr lvl="0" algn="ctr"/>
            <a:r>
              <a:rPr lang="bn-BD" sz="3600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হতে বিরত থাকা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56005" y="5574774"/>
            <a:ext cx="2074606" cy="64633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bn-BD" sz="3600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আয় বৃধি করা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37905" y="5495836"/>
            <a:ext cx="3468356" cy="64633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bn-BD" sz="3600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অর্থনৈতিক উন্নয়ন করা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509080" y="5419636"/>
            <a:ext cx="4017511" cy="64633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bn-BD" sz="3600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শহরমূখী </a:t>
            </a:r>
            <a:r>
              <a:rPr lang="bn-BD" sz="36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জনস্রোত</a:t>
            </a:r>
            <a:r>
              <a:rPr lang="en-US" sz="36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নিয়ন্ত্রণ</a:t>
            </a:r>
            <a:endParaRPr lang="bn-BD" sz="3600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624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38400" y="1130468"/>
            <a:ext cx="3546164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bn-BD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জোড়ায় কাজ </a:t>
            </a:r>
          </a:p>
        </p:txBody>
      </p:sp>
      <p:sp>
        <p:nvSpPr>
          <p:cNvPr id="3" name="Rectangle 2"/>
          <p:cNvSpPr/>
          <p:nvPr/>
        </p:nvSpPr>
        <p:spPr>
          <a:xfrm>
            <a:off x="837126" y="4428121"/>
            <a:ext cx="10612192" cy="110799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bn-BD" sz="6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আত্মকর্মসংস্থানের প্রয়োজনীয়তা কী কী?</a:t>
            </a:r>
          </a:p>
        </p:txBody>
      </p:sp>
      <p:sp>
        <p:nvSpPr>
          <p:cNvPr id="4" name="Rectangle 3"/>
          <p:cNvSpPr/>
          <p:nvPr/>
        </p:nvSpPr>
        <p:spPr>
          <a:xfrm>
            <a:off x="6781800" y="1209645"/>
            <a:ext cx="3361818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সময়- </a:t>
            </a: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৫ </a:t>
            </a:r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26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820767" y="400842"/>
            <a:ext cx="2057400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সমাধান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1"/>
          <p:cNvSpPr txBox="1"/>
          <p:nvPr/>
        </p:nvSpPr>
        <p:spPr>
          <a:xfrm>
            <a:off x="5849468" y="3596670"/>
            <a:ext cx="5612728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যুবকদের দেশপ্রেমে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উৎসাহিত করা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85612" y="1221023"/>
            <a:ext cx="468285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bn-BD" sz="4000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বেকারত্ব </a:t>
            </a:r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দূরীকরণ</a:t>
            </a:r>
            <a:endParaRPr lang="bn-BD" sz="4000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49466" y="2301186"/>
            <a:ext cx="5612729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bn-BD" sz="4000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নিজের দক্ষতাকে </a:t>
            </a:r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কাজে</a:t>
            </a:r>
            <a:r>
              <a:rPr lang="en-US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লাগানো </a:t>
            </a:r>
            <a:endParaRPr lang="bn-BD" sz="4000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76802" y="3613131"/>
            <a:ext cx="4682855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bn-BD" sz="4000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সামাজিক </a:t>
            </a:r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মর্যাদা</a:t>
            </a:r>
            <a:r>
              <a:rPr lang="en-US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বৃদ্ধি</a:t>
            </a:r>
            <a:endParaRPr lang="bn-BD" sz="4000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9467" y="4771867"/>
            <a:ext cx="5612729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bn-BD" sz="4000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সমাজ বিরোধী কাজ </a:t>
            </a:r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হতে </a:t>
            </a:r>
            <a:r>
              <a:rPr lang="bn-BD" sz="4000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বিরত </a:t>
            </a:r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থাকা </a:t>
            </a:r>
            <a:endParaRPr lang="bn-BD" sz="4000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85612" y="2301270"/>
            <a:ext cx="4682855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bn-BD" sz="4000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আয় বৃধি </a:t>
            </a:r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endParaRPr lang="bn-BD" sz="4000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49467" y="1196370"/>
            <a:ext cx="5612730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bn-BD" sz="4000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অর্থনৈতিক উন্নয়ন </a:t>
            </a:r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 </a:t>
            </a:r>
            <a:endParaRPr lang="bn-BD" sz="4000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49121" y="5079643"/>
            <a:ext cx="4710536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bn-BD" sz="4000" dirty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শহরমূখী </a:t>
            </a:r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জনস্রোত</a:t>
            </a:r>
            <a:r>
              <a:rPr lang="en-US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solidFill>
                  <a:srgbClr val="0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নিয়ন্ত্রণ</a:t>
            </a:r>
            <a:endParaRPr lang="bn-BD" sz="4000" dirty="0">
              <a:solidFill>
                <a:srgbClr val="0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912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292" y="489397"/>
            <a:ext cx="3487143" cy="2141855"/>
          </a:xfrm>
          <a:prstGeom prst="roundRect">
            <a:avLst/>
          </a:prstGeom>
          <a:ln>
            <a:solidFill>
              <a:srgbClr val="C00000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293" y="3425291"/>
            <a:ext cx="3831282" cy="2241413"/>
          </a:xfrm>
          <a:prstGeom prst="roundRect">
            <a:avLst/>
          </a:prstGeom>
          <a:ln>
            <a:solidFill>
              <a:srgbClr val="C00000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2697" y="3344259"/>
            <a:ext cx="3490014" cy="2322446"/>
          </a:xfrm>
          <a:prstGeom prst="roundRect">
            <a:avLst/>
          </a:prstGeom>
          <a:ln>
            <a:solidFill>
              <a:srgbClr val="C00000"/>
            </a:solidFill>
          </a:ln>
        </p:spPr>
      </p:pic>
      <p:sp>
        <p:nvSpPr>
          <p:cNvPr id="5" name="TextBox 3"/>
          <p:cNvSpPr txBox="1"/>
          <p:nvPr/>
        </p:nvSpPr>
        <p:spPr>
          <a:xfrm>
            <a:off x="2498092" y="2697927"/>
            <a:ext cx="3124200" cy="64633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গরু মোটাতাজাকরন  </a:t>
            </a:r>
            <a:endParaRPr lang="en-US" sz="3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8"/>
          <p:cNvSpPr txBox="1"/>
          <p:nvPr/>
        </p:nvSpPr>
        <p:spPr>
          <a:xfrm>
            <a:off x="2930753" y="5747737"/>
            <a:ext cx="2057400" cy="64633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ফুলের ব্যবসা  </a:t>
            </a:r>
            <a:endParaRPr lang="en-US" sz="3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9"/>
          <p:cNvSpPr txBox="1"/>
          <p:nvPr/>
        </p:nvSpPr>
        <p:spPr>
          <a:xfrm>
            <a:off x="7641055" y="5747737"/>
            <a:ext cx="2057400" cy="64633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মৌমাছি চাষ   </a:t>
            </a:r>
            <a:endParaRPr lang="en-US" sz="3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3996" y="489397"/>
            <a:ext cx="3668190" cy="2208530"/>
          </a:xfrm>
          <a:prstGeom prst="roundRect">
            <a:avLst/>
          </a:prstGeom>
          <a:ln>
            <a:solidFill>
              <a:srgbClr val="C00000"/>
            </a:solidFill>
          </a:ln>
        </p:spPr>
      </p:pic>
      <p:sp>
        <p:nvSpPr>
          <p:cNvPr id="9" name="TextBox 11"/>
          <p:cNvSpPr txBox="1"/>
          <p:nvPr/>
        </p:nvSpPr>
        <p:spPr>
          <a:xfrm>
            <a:off x="7532449" y="2670218"/>
            <a:ext cx="1518843" cy="64633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মাছ চাষ </a:t>
            </a:r>
            <a:endParaRPr lang="en-US" sz="3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56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362</Words>
  <Application>Microsoft Office PowerPoint</Application>
  <PresentationFormat>Widescreen</PresentationFormat>
  <Paragraphs>88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NikoshBAN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43</cp:revision>
  <dcterms:created xsi:type="dcterms:W3CDTF">2017-10-03T18:14:44Z</dcterms:created>
  <dcterms:modified xsi:type="dcterms:W3CDTF">2017-10-04T14:28:29Z</dcterms:modified>
</cp:coreProperties>
</file>