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07-Oct-17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slide" Target="slide13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838200" y="-228600"/>
            <a:ext cx="11506200" cy="7315200"/>
            <a:chOff x="-838200" y="-228600"/>
            <a:chExt cx="11506200" cy="7315200"/>
          </a:xfrm>
        </p:grpSpPr>
        <p:pic>
          <p:nvPicPr>
            <p:cNvPr id="3" name="Picture 2" descr="Hydrangeas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838200" y="-228600"/>
              <a:ext cx="11506200" cy="73152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4" name="WordArt 2"/>
            <p:cNvSpPr>
              <a:spLocks noChangeArrowheads="1" noChangeShapeType="1" noTextEdit="1"/>
            </p:cNvSpPr>
            <p:nvPr/>
          </p:nvSpPr>
          <p:spPr bwMode="auto">
            <a:xfrm>
              <a:off x="838200" y="914400"/>
              <a:ext cx="7391400" cy="3200400"/>
            </a:xfrm>
            <a:prstGeom prst="rect">
              <a:avLst/>
            </a:prstGeom>
          </p:spPr>
          <p:txBody>
            <a:bodyPr wrap="none" fromWordArt="1">
              <a:prstTxWarp prst="textCascadeUp">
                <a:avLst>
                  <a:gd name="adj" fmla="val 44444"/>
                </a:avLst>
              </a:prstTxWarp>
              <a:scene3d>
                <a:camera prst="legacyPerspectiveTopLeft">
                  <a:rot lat="0" lon="20519999" rev="0"/>
                </a:camera>
                <a:lightRig rig="legacyHarsh3" dir="r"/>
              </a:scene3d>
              <a:sp3d extrusionH="430200" prstMaterial="legacyMatte">
                <a:extrusionClr>
                  <a:srgbClr val="006600"/>
                </a:extrusionClr>
              </a:sp3d>
            </a:bodyPr>
            <a:lstStyle/>
            <a:p>
              <a:pPr algn="ctr" rtl="0"/>
              <a:r>
                <a:rPr lang="en-US" sz="3600" kern="10" spc="0" dirty="0" smtClean="0">
                  <a:ln w="9525">
                    <a:round/>
                    <a:headEnd/>
                    <a:tailEnd/>
                  </a:ln>
                  <a:solidFill>
                    <a:srgbClr val="FFFF00"/>
                  </a:solidFill>
                  <a:effectLst/>
                  <a:latin typeface="SutonnyMJ"/>
                </a:rPr>
                <a:t>¯^</a:t>
              </a:r>
              <a:r>
                <a:rPr lang="en-US" sz="3600" kern="10" spc="0" dirty="0" err="1" smtClean="0">
                  <a:ln w="9525">
                    <a:round/>
                    <a:headEnd/>
                    <a:tailEnd/>
                  </a:ln>
                  <a:solidFill>
                    <a:srgbClr val="FFFF00"/>
                  </a:solidFill>
                  <a:effectLst/>
                  <a:latin typeface="SutonnyMJ"/>
                </a:rPr>
                <a:t>vMZg</a:t>
              </a:r>
              <a:endParaRPr lang="en-US" sz="3600" kern="10" spc="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effectLst/>
                <a:latin typeface="SutonnyMJ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3505200"/>
            <a:ext cx="9144000" cy="762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95400" y="1066800"/>
            <a:ext cx="2971800" cy="24384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991394" y="3581400"/>
            <a:ext cx="6552406" cy="79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343400" y="3581400"/>
            <a:ext cx="3505200" cy="13716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914400" y="1600200"/>
            <a:ext cx="3276600" cy="1905000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905000" y="3505200"/>
            <a:ext cx="6781800" cy="76200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c 27"/>
          <p:cNvSpPr/>
          <p:nvPr/>
        </p:nvSpPr>
        <p:spPr>
          <a:xfrm rot="16955109">
            <a:off x="3661819" y="2681271"/>
            <a:ext cx="1058362" cy="1325234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5105400" y="5334000"/>
            <a:ext cx="2182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হালকা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স্বচ্ছ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মাধ্যম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486400" y="914400"/>
            <a:ext cx="22621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ঘন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স্বচ্ছ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মাধ্যম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Arc 31"/>
          <p:cNvSpPr/>
          <p:nvPr/>
        </p:nvSpPr>
        <p:spPr>
          <a:xfrm rot="4593215">
            <a:off x="3664868" y="2982136"/>
            <a:ext cx="1110957" cy="1579528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267200" y="3657600"/>
          <a:ext cx="609600" cy="474133"/>
        </p:xfrm>
        <a:graphic>
          <a:graphicData uri="http://schemas.openxmlformats.org/presentationml/2006/ole">
            <p:oleObj spid="_x0000_s1027" name="Equation" r:id="rId4" imgW="253780" imgH="203024" progId="Equation.3">
              <p:embed/>
            </p:oleObj>
          </a:graphicData>
        </a:graphic>
      </p:graphicFrame>
      <p:sp>
        <p:nvSpPr>
          <p:cNvPr id="35" name="Oval 34"/>
          <p:cNvSpPr/>
          <p:nvPr/>
        </p:nvSpPr>
        <p:spPr>
          <a:xfrm>
            <a:off x="609600" y="5257800"/>
            <a:ext cx="2895600" cy="1219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সংকট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10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5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3505200"/>
            <a:ext cx="9144000" cy="762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95400" y="1066800"/>
            <a:ext cx="2971800" cy="24384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991394" y="3581400"/>
            <a:ext cx="6552406" cy="79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343400" y="3581400"/>
            <a:ext cx="3505200" cy="13716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914400" y="1600200"/>
            <a:ext cx="3276600" cy="1905000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905000" y="3505200"/>
            <a:ext cx="6781800" cy="76200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c 27"/>
          <p:cNvSpPr/>
          <p:nvPr/>
        </p:nvSpPr>
        <p:spPr>
          <a:xfrm rot="16955109">
            <a:off x="3661819" y="2681271"/>
            <a:ext cx="1058362" cy="1325234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5105400" y="5334000"/>
            <a:ext cx="2182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হালকা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স্বচ্ছ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মাধ্যম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486400" y="914400"/>
            <a:ext cx="22621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ঘন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স্বচ্ছ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মাধ্যম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Arc 31"/>
          <p:cNvSpPr/>
          <p:nvPr/>
        </p:nvSpPr>
        <p:spPr>
          <a:xfrm rot="4593215">
            <a:off x="3664868" y="2982136"/>
            <a:ext cx="1110957" cy="1579528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267200" y="3657600"/>
          <a:ext cx="609600" cy="474133"/>
        </p:xfrm>
        <a:graphic>
          <a:graphicData uri="http://schemas.openxmlformats.org/presentationml/2006/ole">
            <p:oleObj spid="_x0000_s24578" name="Equation" r:id="rId4" imgW="253780" imgH="203024" progId="Equation.3">
              <p:embed/>
            </p:oleObj>
          </a:graphicData>
        </a:graphic>
      </p:graphicFrame>
      <p:sp>
        <p:nvSpPr>
          <p:cNvPr id="35" name="Oval 34"/>
          <p:cNvSpPr/>
          <p:nvPr/>
        </p:nvSpPr>
        <p:spPr>
          <a:xfrm>
            <a:off x="609600" y="5257800"/>
            <a:ext cx="2895600" cy="1219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পূর্ণ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অভ্যন্তরীন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প্রতিফলন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09600" y="2514600"/>
            <a:ext cx="3429000" cy="990600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4267200" y="2286000"/>
            <a:ext cx="3276600" cy="1219200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ight Arrow 20"/>
          <p:cNvSpPr/>
          <p:nvPr/>
        </p:nvSpPr>
        <p:spPr>
          <a:xfrm rot="1176887">
            <a:off x="586357" y="235996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20536651">
            <a:off x="4399644" y="294863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10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9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1753 -0.04603 L 0.32414 0.13159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" y="8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6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9288 0.04579 L 0.30712 -0.14293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-9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32" grpId="0" animBg="1"/>
      <p:bldP spid="21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মূল্যায়ণ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: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133600"/>
            <a:ext cx="6400800" cy="3200400"/>
          </a:xfrm>
        </p:spPr>
        <p:txBody>
          <a:bodyPr/>
          <a:lstStyle/>
          <a:p>
            <a:pPr algn="l"/>
            <a:r>
              <a:rPr lang="en-US" dirty="0" smtClean="0">
                <a:latin typeface="NikoshBAN" pitchFamily="2" charset="0"/>
                <a:cs typeface="NikoshBAN" pitchFamily="2" charset="0"/>
              </a:rPr>
              <a:t>১।	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সংকট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pPr algn="l"/>
            <a:r>
              <a:rPr lang="en-US" dirty="0" smtClean="0">
                <a:latin typeface="NikoshBAN" pitchFamily="2" charset="0"/>
                <a:cs typeface="NikoshBAN" pitchFamily="2" charset="0"/>
              </a:rPr>
              <a:t>২।	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সংকট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কোণের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ক্ষেত্রে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প্রতিসরণ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	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pPr algn="l"/>
            <a:r>
              <a:rPr lang="en-US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dirty="0" smtClean="0">
                <a:latin typeface="NikoshBAN" pitchFamily="2" charset="0"/>
                <a:cs typeface="NikoshBAN" pitchFamily="2" charset="0"/>
                <a:hlinkClick r:id="rId3" action="ppaction://hlinksldjump"/>
              </a:rPr>
              <a:t>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)            (খ</a:t>
            </a:r>
            <a:r>
              <a:rPr lang="en-US" dirty="0" smtClean="0">
                <a:latin typeface="NikoshBAN" pitchFamily="2" charset="0"/>
                <a:cs typeface="NikoshBAN" pitchFamily="2" charset="0"/>
                <a:hlinkClick r:id="rId3" action="ppaction://hlinksldjump"/>
              </a:rPr>
              <a:t>)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(গ</a:t>
            </a:r>
            <a:r>
              <a:rPr lang="en-US" dirty="0" smtClean="0">
                <a:latin typeface="NikoshBAN" pitchFamily="2" charset="0"/>
                <a:cs typeface="NikoshBAN" pitchFamily="2" charset="0"/>
                <a:hlinkClick r:id="rId4" action="ppaction://hlinksldjump"/>
              </a:rPr>
              <a:t>)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(ঘ</a:t>
            </a:r>
            <a:r>
              <a:rPr lang="en-US" dirty="0" smtClean="0">
                <a:latin typeface="NikoshBAN" pitchFamily="2" charset="0"/>
                <a:cs typeface="NikoshBAN" pitchFamily="2" charset="0"/>
                <a:hlinkClick r:id="rId3" action="ppaction://hlinksldjump"/>
              </a:rPr>
              <a:t>)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l"/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676400" y="3733800"/>
          <a:ext cx="762000" cy="641684"/>
        </p:xfrm>
        <a:graphic>
          <a:graphicData uri="http://schemas.openxmlformats.org/presentationml/2006/ole">
            <p:oleObj spid="_x0000_s25602" name="Equation" r:id="rId5" imgW="241200" imgH="203040" progId="Equation.3">
              <p:embed/>
            </p:oleObj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105400" y="3733800"/>
          <a:ext cx="762000" cy="641350"/>
        </p:xfrm>
        <a:graphic>
          <a:graphicData uri="http://schemas.openxmlformats.org/presentationml/2006/ole">
            <p:oleObj spid="_x0000_s25603" name="Equation" r:id="rId6" imgW="241200" imgH="203040" progId="Equation.3">
              <p:embed/>
            </p:oleObj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3276600" y="3733800"/>
          <a:ext cx="762000" cy="641350"/>
        </p:xfrm>
        <a:graphic>
          <a:graphicData uri="http://schemas.openxmlformats.org/presentationml/2006/ole">
            <p:oleObj spid="_x0000_s25605" name="Equation" r:id="rId7" imgW="241200" imgH="203040" progId="Equation.3">
              <p:embed/>
            </p:oleObj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6527800" y="3733800"/>
          <a:ext cx="963613" cy="641350"/>
        </p:xfrm>
        <a:graphic>
          <a:graphicData uri="http://schemas.openxmlformats.org/presentationml/2006/ole">
            <p:oleObj spid="_x0000_s25606" name="Equation" r:id="rId8" imgW="3045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2362200"/>
            <a:ext cx="145264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ভূল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1752600"/>
            <a:ext cx="379302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00" dirty="0" err="1" smtClean="0">
                <a:latin typeface="NikoshBAN" pitchFamily="2" charset="0"/>
                <a:cs typeface="NikoshBAN" pitchFamily="2" charset="0"/>
              </a:rPr>
              <a:t>সঠিক</a:t>
            </a:r>
            <a:endParaRPr lang="en-US" sz="1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2133600"/>
            <a:ext cx="8458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আরিফা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একদিন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গোসল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কর‌তে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পুকুর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ঘাঠে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গেল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পুকুরের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স্বচ্ছ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পানিতে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দৃশ্যমান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সিঁড়িতে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রাখল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কিন্তু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সিঁড়িটি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ধারনার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চেয়ে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নিচে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থাকায়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পড়ে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গেল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পড়ে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যাওয়ার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কারন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066800" y="990600"/>
            <a:ext cx="6642100" cy="4165600"/>
            <a:chOff x="1371600" y="1371600"/>
            <a:chExt cx="6642100" cy="4165600"/>
          </a:xfrm>
        </p:grpSpPr>
        <p:pic>
          <p:nvPicPr>
            <p:cNvPr id="4" name="Picture 3" descr="ww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71600" y="1600200"/>
              <a:ext cx="6642100" cy="3937000"/>
            </a:xfrm>
            <a:prstGeom prst="rect">
              <a:avLst/>
            </a:prstGeom>
          </p:spPr>
        </p:pic>
        <p:pic>
          <p:nvPicPr>
            <p:cNvPr id="5" name="Picture 4" descr="RRRR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81200" y="1371600"/>
              <a:ext cx="2755900" cy="13335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0" y="0"/>
            <a:ext cx="4267200" cy="1295400"/>
          </a:xfrm>
          <a:prstGeom prst="right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shihab colou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0" y="0"/>
            <a:ext cx="1176528" cy="16703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5410200" y="2819400"/>
            <a:ext cx="3048000" cy="304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  <a:defRPr/>
            </a:pPr>
            <a:endParaRPr lang="en-US" sz="44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  <a:defRPr/>
            </a:pPr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অষ্টম</a:t>
            </a:r>
            <a:endParaRPr lang="bn-BD" sz="44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বিজ্ঞান</a:t>
            </a:r>
            <a:endParaRPr lang="bn-BD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  <a:defRPr/>
            </a:pP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অধ্যায়: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একাদশ</a:t>
            </a:r>
            <a:endParaRPr lang="bn-BD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  <a:defRPr/>
            </a:pP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সময়: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৪০ মিনিট।</a:t>
            </a:r>
          </a:p>
          <a:p>
            <a:pPr algn="ctr">
              <a:buNone/>
              <a:defRPr/>
            </a:pP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তারিখ: 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০৭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/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১০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/২০১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৭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ইং</a:t>
            </a:r>
            <a:endParaRPr lang="en-US" sz="2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2819400"/>
            <a:ext cx="4724400" cy="3505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2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শিহাব</a:t>
            </a:r>
            <a:r>
              <a:rPr lang="en-US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উদ্দীন</a:t>
            </a:r>
            <a:r>
              <a:rPr lang="en-US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, </a:t>
            </a:r>
          </a:p>
          <a:p>
            <a:pPr algn="ctr">
              <a:buNone/>
            </a:pPr>
            <a:r>
              <a:rPr lang="en-US" sz="2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গোবরা</a:t>
            </a:r>
            <a:r>
              <a:rPr lang="en-US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পঞ্চপল্লী</a:t>
            </a:r>
            <a:r>
              <a:rPr lang="en-US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মাধ্যমিক</a:t>
            </a:r>
            <a:r>
              <a:rPr lang="en-US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, </a:t>
            </a:r>
          </a:p>
          <a:p>
            <a:pPr algn="ctr">
              <a:buNone/>
            </a:pPr>
            <a:r>
              <a:rPr lang="en-US" sz="2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শালিখা</a:t>
            </a:r>
            <a:r>
              <a:rPr lang="en-US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মাগুরা</a:t>
            </a:r>
            <a:r>
              <a:rPr lang="en-US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>
              <a:buNone/>
            </a:pPr>
            <a:r>
              <a:rPr lang="en-US" sz="2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: ০১৭১৭৮১৩০৪১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E-mail: shihab_uddin81@yahoo.com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mer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670132" cy="2914650"/>
          </a:xfrm>
          <a:prstGeom prst="rect">
            <a:avLst/>
          </a:prstGeom>
        </p:spPr>
      </p:pic>
      <p:pic>
        <p:nvPicPr>
          <p:cNvPr id="5" name="Picture 4" descr="alo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2997200"/>
            <a:ext cx="3200400" cy="355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2773362"/>
          </a:xfrm>
        </p:spPr>
        <p:txBody>
          <a:bodyPr>
            <a:no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তাহলে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এসো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আজ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আলোর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প্রতিসরণ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শিখব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ফল</a:t>
            </a:r>
            <a:endParaRPr lang="en-US" sz="6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2590800"/>
            <a:ext cx="69894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আলোর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প্রতিসরন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3505200"/>
            <a:ext cx="74206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সংকট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পূর্ণ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অভ্যন্তরীণ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প্রতিফলন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los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457200"/>
            <a:ext cx="5029200" cy="4419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524000" y="5257800"/>
            <a:ext cx="6629400" cy="1295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ছবিটি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ভালো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লক্ষ্য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দেখ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ঘটনা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ঘটছে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US" sz="2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ey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600" y="152400"/>
            <a:ext cx="1733548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444976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স্বচ্ছ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কাচের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গ্লাসে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ভিতর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কাঠি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ডুবিয়ে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দেখ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দেখা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?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নিশ্চয়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কাঠিটি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বাঁকা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দেখা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কারণ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দেখছি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বায়ু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এটাই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হলো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প্রতিসরন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সুতরাং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প্রতিসরণ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বুঝি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গতির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পরিবর্তন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19200"/>
            <a:ext cx="8077200" cy="3200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যখন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স্বচ্ছ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মাধ্যম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অন্য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স্বচ্ছ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প্রবেশ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তখন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পথের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পরিবর্তন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রশ্মির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পরিবর্তনই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হলো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প্রতিসরণ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38400" y="533400"/>
            <a:ext cx="46891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আলোর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প্রতিসরণের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সংগা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: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087562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</a:t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পুকুরের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পানিতে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কাঠি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ডুবালে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বাঁকা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দেখা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?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197</Words>
  <Application>Microsoft Office PowerPoint</Application>
  <PresentationFormat>On-screen Show (4:3)</PresentationFormat>
  <Paragraphs>37</Paragraphs>
  <Slides>16</Slides>
  <Notes>0</Notes>
  <HiddenSlides>2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Microsoft Equation 3.0</vt:lpstr>
      <vt:lpstr>Slide 1</vt:lpstr>
      <vt:lpstr>Slide 2</vt:lpstr>
      <vt:lpstr>Slide 3</vt:lpstr>
      <vt:lpstr>তাহলে এসো আজ আমরা আলোর প্রতিসরণ শিখব।</vt:lpstr>
      <vt:lpstr>শিখন ফল</vt:lpstr>
      <vt:lpstr>Slide 6</vt:lpstr>
      <vt:lpstr>একটি স্বচ্ছ কাচের গ্লাসে পানি নিয়ে তার ভিতর একটি কাঠি ডুবিয়ে দেখ কী দেখা যায় ? নিশ্চয় কাঠিটি বাঁকা দেখা যাবে। কারণ আমরা দেখছি বায়ু থেকে পানি মাধ্যমে। এটাই হলো আলোর প্রতিসরন। সুতরাং আলোর প্রতিসরণ বলতে আমরা বুঝি আলোর গতির দিক পরিবর্তন।</vt:lpstr>
      <vt:lpstr> আলো যখন এক স্বচ্ছ মাধ্যম থেকে অন্য স্বচ্ছ মাধ্যমে প্রবেশ করে তখন এটি তার গতি পথের দিক পরিবর্তন করে। আলোক রশ্মির এই দিক পরিবর্তনই হলো আলোর প্রতিসরণ। </vt:lpstr>
      <vt:lpstr>দলীয় কাজ: পুকুরের পানিতে কাঠি ডুবালে তা বাঁকা দেখা যায় কেন ? ব্যাখ্যা কর।</vt:lpstr>
      <vt:lpstr>Slide 10</vt:lpstr>
      <vt:lpstr>Slide 11</vt:lpstr>
      <vt:lpstr>মূল্যায়ণ:</vt:lpstr>
      <vt:lpstr>Slide 13</vt:lpstr>
      <vt:lpstr>Slide 14</vt:lpstr>
      <vt:lpstr>বাড়ীর কাজ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SHIHAB</dc:creator>
  <cp:lastModifiedBy>Dell</cp:lastModifiedBy>
  <cp:revision>32</cp:revision>
  <dcterms:created xsi:type="dcterms:W3CDTF">2006-08-16T00:00:00Z</dcterms:created>
  <dcterms:modified xsi:type="dcterms:W3CDTF">2017-10-07T16:46:42Z</dcterms:modified>
</cp:coreProperties>
</file>