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58" r:id="rId4"/>
    <p:sldId id="259" r:id="rId5"/>
    <p:sldId id="260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F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6" autoAdjust="0"/>
  </p:normalViewPr>
  <p:slideViewPr>
    <p:cSldViewPr>
      <p:cViewPr>
        <p:scale>
          <a:sx n="66" d="100"/>
          <a:sy n="66" d="100"/>
        </p:scale>
        <p:origin x="-149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D0995-0753-4907-B629-AD2BE96DFD92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60453-0112-458D-8482-F3CA86DB3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85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60453-0112-458D-8482-F3CA86DB33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67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73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66EC68BE-86FE-455D-951D-8A0F90217C7D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847A2FB5-2F0F-4631-A4D6-F6437CE27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66EC68BE-86FE-455D-951D-8A0F90217C7D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847A2FB5-2F0F-4631-A4D6-F6437CE27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 userDrawn="1"/>
        </p:nvSpPr>
        <p:spPr>
          <a:xfrm>
            <a:off x="304802" y="3745319"/>
            <a:ext cx="5002369" cy="264094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algn="ctr">
              <a:buNone/>
            </a:pPr>
            <a:r>
              <a:rPr lang="bn-BD" b="1" dirty="0" smtClean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শাহ </a:t>
            </a:r>
            <a:r>
              <a:rPr lang="bn-BD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আলম</a:t>
            </a:r>
          </a:p>
          <a:p>
            <a:pPr marL="400050" lvl="1" indent="0" algn="ctr">
              <a:buNone/>
            </a:pPr>
            <a:r>
              <a:rPr lang="bn-BD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</a:t>
            </a:r>
          </a:p>
          <a:p>
            <a:pPr marL="400050" lvl="1" indent="0" algn="ctr">
              <a:buNone/>
            </a:pPr>
            <a:r>
              <a:rPr lang="en-US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bn-BD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বাউরভাগ রমিজ উদ্দিন উচ্চ বিদ্যালয়</a:t>
            </a:r>
          </a:p>
          <a:p>
            <a:pPr marL="400050" lvl="1" indent="0" algn="ctr">
              <a:buNone/>
            </a:pPr>
            <a:r>
              <a:rPr lang="bn-BD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মৌলভীবাজার সদর।</a:t>
            </a:r>
            <a:endParaRPr lang="en-US" b="1" dirty="0">
              <a:solidFill>
                <a:prstClr val="black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bn-BD" sz="1800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মোবাইল নং – ০১৭১২০৫৯৯৬০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Email: shahalammb@hotmail.com</a:t>
            </a:r>
            <a:endParaRPr lang="en-US" sz="1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429000" y="340107"/>
            <a:ext cx="3080197" cy="844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 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2"/>
          <p:cNvSpPr txBox="1">
            <a:spLocks/>
          </p:cNvSpPr>
          <p:nvPr userDrawn="1"/>
        </p:nvSpPr>
        <p:spPr>
          <a:xfrm>
            <a:off x="5411479" y="3745319"/>
            <a:ext cx="3455831" cy="264094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শ্রেণীঃ </a:t>
            </a: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নবম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 </a:t>
            </a:r>
            <a:r>
              <a:rPr lang="en-US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কৃষিশিক্ষা</a:t>
            </a:r>
            <a:r>
              <a:rPr lang="en-US" b="1" baseline="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অধ্যায়ঃ </a:t>
            </a:r>
            <a:r>
              <a:rPr lang="en-US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সপ্তম</a:t>
            </a:r>
            <a:r>
              <a:rPr lang="en-US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বিশেষ পাঠঃ </a:t>
            </a:r>
            <a:r>
              <a:rPr lang="en-US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দুগ্ধ</a:t>
            </a:r>
            <a:r>
              <a:rPr lang="en-US" b="1" baseline="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</a:t>
            </a:r>
            <a:r>
              <a:rPr lang="en-US" b="1" baseline="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77" y="1450433"/>
            <a:ext cx="1790163" cy="224149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97" y="1342144"/>
            <a:ext cx="1873427" cy="23359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689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build="p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37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66EC68BE-86FE-455D-951D-8A0F90217C7D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847A2FB5-2F0F-4631-A4D6-F6437CE27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0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66EC68BE-86FE-455D-951D-8A0F90217C7D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847A2FB5-2F0F-4631-A4D6-F6437CE27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66EC68BE-86FE-455D-951D-8A0F90217C7D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847A2FB5-2F0F-4631-A4D6-F6437CE27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0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66EC68BE-86FE-455D-951D-8A0F90217C7D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847A2FB5-2F0F-4631-A4D6-F6437CE27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0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66EC68BE-86FE-455D-951D-8A0F90217C7D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847A2FB5-2F0F-4631-A4D6-F6437CE27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66EC68BE-86FE-455D-951D-8A0F90217C7D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847A2FB5-2F0F-4631-A4D6-F6437CE27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4023"/>
            </a:avLst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362200" y="6576315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shahalammb@hotmail.com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389729" y="6584093"/>
            <a:ext cx="1658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+8801712059960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" y="0"/>
            <a:ext cx="812800" cy="609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6248400"/>
            <a:ext cx="812800" cy="609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09437" y="6576312"/>
            <a:ext cx="1038367" cy="281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05388ECD-5C48-4EC4-A321-5D172689696A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7656016" y="0"/>
            <a:ext cx="110546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6788531-D13C-4507-9C33-3422C9B19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0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/>
          <p:cNvSpPr/>
          <p:nvPr/>
        </p:nvSpPr>
        <p:spPr>
          <a:xfrm>
            <a:off x="2770414" y="4495445"/>
            <a:ext cx="5334000" cy="1792157"/>
          </a:xfrm>
          <a:prstGeom prst="flowChartMultidocumen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9014" y="4865560"/>
            <a:ext cx="685800" cy="1179731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8614" y="4952281"/>
            <a:ext cx="707360" cy="1016808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ভে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8214" y="4623711"/>
            <a:ext cx="838200" cy="1384849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চ্ছা</a:t>
            </a:r>
            <a:r>
              <a:rPr lang="bn-BD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0214" y="4876081"/>
            <a:ext cx="413896" cy="1016808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7414" y="4794622"/>
            <a:ext cx="533400" cy="1098269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70814" y="4713160"/>
            <a:ext cx="533400" cy="1179731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4214" y="4870822"/>
            <a:ext cx="583814" cy="1098269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3884" y="762000"/>
            <a:ext cx="6464716" cy="25908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160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 </a:t>
            </a:r>
            <a:endParaRPr lang="en-US" sz="1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3" grpId="2"/>
      <p:bldP spid="4" grpId="0"/>
      <p:bldP spid="4" grpId="1"/>
      <p:bldP spid="4" grpId="2"/>
      <p:bldP spid="9" grpId="0" build="allAtOnce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71600" y="463542"/>
            <a:ext cx="6219399" cy="11430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এসো নিচের ভিডিও ক্লিপটি দেখি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3137234" y="2644727"/>
            <a:ext cx="2578213" cy="2025746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440660"/>
              </p:ext>
            </p:extLst>
          </p:nvPr>
        </p:nvGraphicFramePr>
        <p:xfrm>
          <a:off x="3352800" y="3200400"/>
          <a:ext cx="1450622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2800" y="3200400"/>
                        <a:ext cx="1450622" cy="1223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7953" y="5188803"/>
            <a:ext cx="388664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GB" sz="4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3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02402"/>
            <a:ext cx="2510815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দলীয়  </a:t>
            </a:r>
            <a:r>
              <a:rPr lang="bn-BD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057401"/>
            <a:ext cx="8458200" cy="2639104"/>
          </a:xfrm>
          <a:prstGeom prst="rect">
            <a:avLst/>
          </a:prstGeom>
          <a:solidFill>
            <a:srgbClr val="B9F9C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দোহন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দুটির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বেশি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উপযোগী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5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মতামত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দাও</a:t>
            </a: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GB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7541" y="636606"/>
            <a:ext cx="228785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5</a:t>
            </a:r>
            <a:r>
              <a:rPr lang="bn-BD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মিনিট 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2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676400" y="304800"/>
            <a:ext cx="5638800" cy="13716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6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সংরক্ষণ</a:t>
            </a:r>
            <a:r>
              <a:rPr lang="en-US" sz="6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r>
              <a:rPr lang="en-US" sz="6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6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Left Brace 6"/>
          <p:cNvSpPr/>
          <p:nvPr/>
        </p:nvSpPr>
        <p:spPr>
          <a:xfrm rot="5400000">
            <a:off x="3640520" y="211520"/>
            <a:ext cx="2091559" cy="5105400"/>
          </a:xfrm>
          <a:prstGeom prst="leftBrace">
            <a:avLst>
              <a:gd name="adj1" fmla="val 29533"/>
              <a:gd name="adj2" fmla="val 49318"/>
            </a:avLst>
          </a:prstGeom>
          <a:ln w="76200">
            <a:solidFill>
              <a:schemeClr val="accent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85800" y="4022070"/>
            <a:ext cx="3200400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সনাতন</a:t>
            </a:r>
            <a:endParaRPr lang="en-GB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4022069"/>
            <a:ext cx="3200400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409835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381000"/>
            <a:ext cx="47244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6000" b="1" dirty="0" err="1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সনাতন</a:t>
            </a:r>
            <a:r>
              <a:rPr lang="en-US" sz="6000" b="1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endParaRPr lang="en-GB" sz="6000" b="1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1295400"/>
            <a:ext cx="4728658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4800" y="4343400"/>
            <a:ext cx="85344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দুধ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তাপ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ফুটিয়ে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একবার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গরম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৪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ঘন্টা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ভালো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থাকে।তাই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৪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ঘন্টা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২০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মিনিট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ফুটালে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প্রায়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রকম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জীবাণু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ধ্বংস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প্রাপ্ত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হয়।তবে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এতে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পুষ্টিমান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কিছুটা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কমে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GB" sz="3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7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380999"/>
            <a:ext cx="3700462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sz="4800" b="1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endParaRPr lang="en-GB" sz="4800" b="1" dirty="0">
              <a:solidFill>
                <a:schemeClr val="bg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14400"/>
            <a:ext cx="1981200" cy="1821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73556"/>
            <a:ext cx="1981200" cy="16898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0"/>
            <a:ext cx="1981200" cy="1887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914400" y="1288676"/>
            <a:ext cx="5333999" cy="148488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/>
              <a:t>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রেফ্রিজারেটরে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অল্প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সময়ের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৪</a:t>
            </a:r>
            <a:r>
              <a:rPr lang="en-US" sz="2400" b="1" baseline="30000" dirty="0">
                <a:latin typeface="NikoshBAN" pitchFamily="2" charset="0"/>
                <a:cs typeface="NikoshBAN" pitchFamily="2" charset="0"/>
              </a:rPr>
              <a:t>০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. এ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রেখে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 </a:t>
            </a:r>
          </a:p>
        </p:txBody>
      </p:sp>
      <p:sp>
        <p:nvSpPr>
          <p:cNvPr id="8" name="Right Arrow 7"/>
          <p:cNvSpPr/>
          <p:nvPr/>
        </p:nvSpPr>
        <p:spPr>
          <a:xfrm>
            <a:off x="914400" y="3079886"/>
            <a:ext cx="5334000" cy="148488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ডিপ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ফ্রিজে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রেখে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 </a:t>
            </a:r>
            <a:endParaRPr lang="en-GB" sz="3600" dirty="0"/>
          </a:p>
        </p:txBody>
      </p:sp>
      <p:sp>
        <p:nvSpPr>
          <p:cNvPr id="9" name="Right Arrow 8"/>
          <p:cNvSpPr/>
          <p:nvPr/>
        </p:nvSpPr>
        <p:spPr>
          <a:xfrm>
            <a:off x="933450" y="4773161"/>
            <a:ext cx="5314949" cy="148488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b="1" dirty="0" err="1">
                <a:latin typeface="NikoshBAN" pitchFamily="2" charset="0"/>
                <a:cs typeface="NikoshBAN" pitchFamily="2" charset="0"/>
              </a:rPr>
              <a:t>দুধ</a:t>
            </a:r>
            <a:r>
              <a:rPr lang="en-US" sz="4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atin typeface="NikoshBAN" pitchFamily="2" charset="0"/>
                <a:cs typeface="NikoshBAN" pitchFamily="2" charset="0"/>
              </a:rPr>
              <a:t>পাস্তুরিকরণ</a:t>
            </a:r>
            <a:r>
              <a:rPr lang="en-US" sz="4000" b="1" dirty="0">
                <a:latin typeface="NikoshBAN" pitchFamily="2" charset="0"/>
                <a:cs typeface="NikoshBAN" pitchFamily="2" charset="0"/>
              </a:rPr>
              <a:t> </a:t>
            </a:r>
            <a:endParaRPr lang="en-GB" sz="4000" b="1" dirty="0"/>
          </a:p>
        </p:txBody>
      </p:sp>
      <p:sp>
        <p:nvSpPr>
          <p:cNvPr id="6" name="Action Button: Forward or Next 5">
            <a:hlinkClick r:id="" action="ppaction://noaction" highlightClick="1"/>
          </p:cNvPr>
          <p:cNvSpPr/>
          <p:nvPr/>
        </p:nvSpPr>
        <p:spPr>
          <a:xfrm>
            <a:off x="3886200" y="5020301"/>
            <a:ext cx="1295400" cy="990600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24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ক্লিপ</a:t>
            </a:r>
            <a:r>
              <a:rPr lang="en-US" sz="24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GB" sz="24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667169"/>
              </p:ext>
            </p:extLst>
          </p:nvPr>
        </p:nvGraphicFramePr>
        <p:xfrm>
          <a:off x="3919538" y="4876800"/>
          <a:ext cx="1262062" cy="1199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19538" y="4876800"/>
                        <a:ext cx="1262062" cy="1199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597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6546" y="316758"/>
            <a:ext cx="1985556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654528"/>
            <a:ext cx="4114800" cy="83099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lvl="0"/>
            <a:r>
              <a:rPr lang="bn-BD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2400" b="1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রেফ্রিজারেটরে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অল্প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সময়ের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ডিগ্রি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. এ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দুধ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400" b="1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624214"/>
            <a:ext cx="40386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/>
            <a:r>
              <a:rPr lang="bn-BD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2800" b="1" baseline="30000" dirty="0" smtClean="0">
                <a:latin typeface="NikoshBAN" pitchFamily="2" charset="0"/>
                <a:cs typeface="NikoshBAN" pitchFamily="2" charset="0"/>
              </a:rPr>
              <a:t>০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.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bn-BD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৫</a:t>
            </a:r>
            <a:r>
              <a:rPr lang="en-US" sz="2800" b="1" baseline="30000" dirty="0" smtClean="0">
                <a:latin typeface="NikoshBAN" pitchFamily="2" charset="0"/>
                <a:cs typeface="NikoshBAN" pitchFamily="2" charset="0"/>
              </a:rPr>
              <a:t>০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. 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2099" y="3398627"/>
            <a:ext cx="4038601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২৫</a:t>
            </a:r>
            <a:r>
              <a:rPr lang="en-US" sz="2800" b="1" baseline="30000" dirty="0" smtClean="0">
                <a:latin typeface="NikoshBAN" pitchFamily="2" charset="0"/>
                <a:cs typeface="NikoshBAN" pitchFamily="2" charset="0"/>
              </a:rPr>
              <a:t>০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.       </a:t>
            </a:r>
            <a:r>
              <a:rPr lang="bn-BD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ঘ) 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৪০</a:t>
            </a:r>
            <a:r>
              <a:rPr lang="en-US" sz="2800" b="1" baseline="30000" dirty="0">
                <a:latin typeface="NikoshBAN" pitchFamily="2" charset="0"/>
                <a:cs typeface="NikoshBAN" pitchFamily="2" charset="0"/>
              </a:rPr>
              <a:t>০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. </a:t>
            </a:r>
            <a:endParaRPr lang="en-GB" sz="2800" dirty="0"/>
          </a:p>
        </p:txBody>
      </p:sp>
      <p:sp>
        <p:nvSpPr>
          <p:cNvPr id="6" name="L-Shape 5"/>
          <p:cNvSpPr/>
          <p:nvPr/>
        </p:nvSpPr>
        <p:spPr>
          <a:xfrm rot="19388759">
            <a:off x="2183650" y="2682972"/>
            <a:ext cx="689700" cy="266649"/>
          </a:xfrm>
          <a:prstGeom prst="corner">
            <a:avLst>
              <a:gd name="adj1" fmla="val 27942"/>
              <a:gd name="adj2" fmla="val 3129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4123493"/>
            <a:ext cx="4168931" cy="46166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পাস্তুরিকরণের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প্রধান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উদ্দেশ্য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BD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987585"/>
            <a:ext cx="4168931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en-US" sz="2800" b="1" dirty="0" err="1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পুষ্টি</a:t>
            </a:r>
            <a:r>
              <a:rPr lang="en-US" sz="28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বৃদ্ধি</a:t>
            </a:r>
            <a:r>
              <a:rPr lang="en-US" sz="28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খ)  </a:t>
            </a:r>
            <a:r>
              <a:rPr lang="en-US" sz="2800" b="1" dirty="0" err="1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দই</a:t>
            </a:r>
            <a:r>
              <a:rPr lang="en-US" sz="28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তৈরী</a:t>
            </a:r>
            <a:r>
              <a:rPr lang="en-US" sz="28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b="1" dirty="0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" y="5777043"/>
            <a:ext cx="416893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en-US" sz="2800" b="1" dirty="0" err="1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জীবাণু</a:t>
            </a:r>
            <a:r>
              <a:rPr lang="en-US" sz="2800" b="1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ধ্বংস</a:t>
            </a:r>
            <a:r>
              <a:rPr lang="bn-BD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ঘ) </a:t>
            </a:r>
            <a:r>
              <a:rPr lang="en-US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সুস্বাদু</a:t>
            </a: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L-Shape 9"/>
          <p:cNvSpPr/>
          <p:nvPr/>
        </p:nvSpPr>
        <p:spPr>
          <a:xfrm rot="19388759">
            <a:off x="358148" y="5805687"/>
            <a:ext cx="461862" cy="289431"/>
          </a:xfrm>
          <a:prstGeom prst="corner">
            <a:avLst>
              <a:gd name="adj1" fmla="val 27942"/>
              <a:gd name="adj2" fmla="val 3129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2434" y="1654528"/>
            <a:ext cx="4037834" cy="83099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৩। </a:t>
            </a:r>
            <a:r>
              <a:rPr lang="en-US" sz="2400" b="1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দুধ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দোহনের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গাভীকে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উদ্দীপিত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2434" y="2602580"/>
            <a:ext cx="4232966" cy="43088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</a:t>
            </a:r>
            <a:r>
              <a:rPr lang="en-US" sz="2200" b="1" dirty="0" err="1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বাছুরের</a:t>
            </a:r>
            <a:r>
              <a:rPr lang="en-US" sz="2200" b="1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2200" b="1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বাঁট</a:t>
            </a:r>
            <a:r>
              <a:rPr lang="en-US" sz="2200" b="1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চুঁষিয়ে</a:t>
            </a:r>
            <a:r>
              <a:rPr lang="en-US" sz="2200" b="1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en-US" sz="22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বাছুর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2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সরিয়ে</a:t>
            </a:r>
            <a:r>
              <a:rPr lang="en-US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8082" y="3180321"/>
            <a:ext cx="4161669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en-US" sz="2400" b="1" dirty="0" err="1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খাবার</a:t>
            </a:r>
            <a:r>
              <a:rPr lang="en-US" sz="24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bn-BD" sz="24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en-US" sz="24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bn-BD" sz="24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ঘ) </a:t>
            </a:r>
            <a:r>
              <a:rPr lang="en-US" sz="2400" b="1" dirty="0" err="1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মারধর</a:t>
            </a:r>
            <a:r>
              <a:rPr lang="en-US" sz="24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400" b="1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9380" y="4123493"/>
            <a:ext cx="4126020" cy="83099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৪। 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হাত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দুধ</a:t>
            </a:r>
            <a:r>
              <a:rPr lang="en-US" sz="2400" b="1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দোহনের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প্রথমে</a:t>
            </a:r>
            <a:r>
              <a:rPr lang="en-US" sz="24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__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দোহন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8082" y="5209866"/>
            <a:ext cx="4126020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সামনের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বাঁট</a:t>
            </a:r>
            <a:r>
              <a:rPr lang="bn-BD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পিছনের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বাঁট</a:t>
            </a:r>
            <a:r>
              <a:rPr lang="bn-BD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5907" y="5838598"/>
            <a:ext cx="4126020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পিছনের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দুই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বাঁট</a:t>
            </a:r>
            <a:r>
              <a:rPr lang="bn-BD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ঘ)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সামনের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বাঁট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L-Shape 16"/>
          <p:cNvSpPr/>
          <p:nvPr/>
        </p:nvSpPr>
        <p:spPr>
          <a:xfrm rot="19388759">
            <a:off x="4693486" y="2551452"/>
            <a:ext cx="689700" cy="266649"/>
          </a:xfrm>
          <a:prstGeom prst="corner">
            <a:avLst>
              <a:gd name="adj1" fmla="val 27942"/>
              <a:gd name="adj2" fmla="val 3129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L-Shape 17"/>
          <p:cNvSpPr/>
          <p:nvPr/>
        </p:nvSpPr>
        <p:spPr>
          <a:xfrm rot="19388759">
            <a:off x="6809968" y="5775935"/>
            <a:ext cx="689700" cy="266649"/>
          </a:xfrm>
          <a:prstGeom prst="corner">
            <a:avLst>
              <a:gd name="adj1" fmla="val 27942"/>
              <a:gd name="adj2" fmla="val 3129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5476" y="330514"/>
            <a:ext cx="3265531" cy="9233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সময়:৫ </a:t>
            </a:r>
            <a:r>
              <a:rPr lang="en-US" sz="5400" b="1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endParaRPr lang="en-US" sz="54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1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028" y="2057401"/>
            <a:ext cx="7767972" cy="3657599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4000" b="1" dirty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সংরক্ষণের</a:t>
            </a:r>
            <a:r>
              <a:rPr lang="en-US" sz="4000" b="1" dirty="0" smtClean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প্রয়োজনীয়তা</a:t>
            </a:r>
            <a:r>
              <a:rPr lang="bn-BD" sz="4000" b="1" dirty="0" smtClean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– ব্যাখ্যা কর। </a:t>
            </a:r>
            <a:endParaRPr lang="en-US" sz="4000" b="1" dirty="0">
              <a:solidFill>
                <a:schemeClr val="bg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152400" y="533400"/>
            <a:ext cx="8839200" cy="16764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bn-BD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 </a:t>
            </a:r>
            <a:endParaRPr 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9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2240924"/>
            <a:ext cx="8458199" cy="194471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1200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সবাইকে ধন্যবাদ</a:t>
            </a:r>
            <a:endParaRPr lang="en-US" sz="12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04800" y="3723754"/>
            <a:ext cx="4724400" cy="264094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algn="ctr">
              <a:buNone/>
            </a:pPr>
            <a:r>
              <a:rPr lang="bn-BD" b="1" dirty="0" smtClean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শাহ </a:t>
            </a:r>
            <a:r>
              <a:rPr lang="bn-BD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আলম</a:t>
            </a:r>
          </a:p>
          <a:p>
            <a:pPr marL="400050" lvl="1" indent="0" algn="ctr">
              <a:buNone/>
            </a:pPr>
            <a:r>
              <a:rPr lang="bn-BD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</a:t>
            </a:r>
          </a:p>
          <a:p>
            <a:pPr marL="400050" lvl="1" indent="0" algn="ctr">
              <a:buNone/>
            </a:pPr>
            <a:r>
              <a:rPr lang="en-US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bn-BD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বাউরভাগ রমিজ উদ্দিন উচ্চ বিদ্যালয়</a:t>
            </a:r>
          </a:p>
          <a:p>
            <a:pPr marL="400050" lvl="1" indent="0" algn="ctr">
              <a:buNone/>
            </a:pPr>
            <a:r>
              <a:rPr lang="bn-BD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মৌলভীবাজার সদর।</a:t>
            </a:r>
            <a:endParaRPr lang="en-US" b="1" dirty="0">
              <a:solidFill>
                <a:prstClr val="black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bn-BD" sz="1800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মোবাইল নং – ০১৭১২০৫৯৯৬০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prstClr val="black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Email: shahalammb@hotmail.com</a:t>
            </a:r>
            <a:endParaRPr lang="en-US" sz="1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60692" y="349072"/>
            <a:ext cx="3080197" cy="844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 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00791" y="3723754"/>
            <a:ext cx="3738410" cy="264979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শ্রেণীঃ </a:t>
            </a: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নবম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 </a:t>
            </a:r>
            <a:r>
              <a:rPr lang="en-US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কৃষিশিক্ষা</a:t>
            </a:r>
            <a:r>
              <a:rPr lang="en-US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অধ্যায়ঃ </a:t>
            </a:r>
            <a:r>
              <a:rPr lang="en-US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সপ্তম</a:t>
            </a:r>
            <a:r>
              <a:rPr lang="en-US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বিশেষ পাঠঃ </a:t>
            </a:r>
            <a:r>
              <a:rPr lang="en-US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</a:t>
            </a:r>
            <a:r>
              <a:rPr lang="en-US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ও</a:t>
            </a:r>
            <a:r>
              <a:rPr lang="en-US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সংরক্ষণ</a:t>
            </a:r>
            <a:r>
              <a:rPr lang="en-US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87823"/>
            <a:ext cx="1790163" cy="224149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72" y="1340605"/>
            <a:ext cx="1740497" cy="23359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9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7651" y="609945"/>
            <a:ext cx="672154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ছবিটির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তরলের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 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784382" y="685800"/>
            <a:ext cx="1030311" cy="785611"/>
          </a:xfrm>
          <a:prstGeom prst="striped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057400"/>
            <a:ext cx="5354540" cy="445327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83773" y="1738333"/>
            <a:ext cx="672154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 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7651" y="2819400"/>
            <a:ext cx="672154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পদ্ধতির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427037"/>
            <a:ext cx="5872767" cy="10207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6000" b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 আজকের পাঠ </a:t>
            </a:r>
            <a:endParaRPr lang="en-US" sz="6000" b="1" dirty="0">
              <a:solidFill>
                <a:schemeClr val="accent2">
                  <a:lumMod val="40000"/>
                  <a:lumOff val="6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91" y="3200400"/>
            <a:ext cx="5755782" cy="312244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7486" y="1752600"/>
            <a:ext cx="784860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গাভীর</a:t>
            </a:r>
            <a:r>
              <a:rPr lang="en-US" sz="6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6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</a:t>
            </a:r>
            <a:r>
              <a:rPr lang="en-US" sz="6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6000" b="1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সংরক্ষণ</a:t>
            </a:r>
            <a:r>
              <a:rPr lang="en-US" sz="6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1" y="788893"/>
            <a:ext cx="8361946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8000" b="1" dirty="0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03413" y="2362200"/>
            <a:ext cx="8361946" cy="3886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bn-BD" sz="44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আজকের পাঠ শেষে শিক্ষার্থীরা --- </a:t>
            </a:r>
          </a:p>
          <a:p>
            <a:pPr>
              <a:buFont typeface="Wingdings" pitchFamily="2" charset="2"/>
              <a:buChar char="q"/>
            </a:pPr>
            <a:r>
              <a:rPr lang="en-US" sz="4400" b="1" dirty="0" err="1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44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দোহনের</a:t>
            </a:r>
            <a:r>
              <a:rPr lang="en-US" sz="44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ধাপ</a:t>
            </a:r>
            <a:r>
              <a:rPr lang="en-US" sz="4400" b="1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বর্ণনা করতে পারবে।</a:t>
            </a:r>
          </a:p>
          <a:p>
            <a:pPr>
              <a:buFont typeface="Wingdings" pitchFamily="2" charset="2"/>
              <a:buChar char="q"/>
            </a:pPr>
            <a:r>
              <a:rPr lang="en-US" sz="4400" b="1" dirty="0" err="1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44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দোহনের</a:t>
            </a:r>
            <a:r>
              <a:rPr lang="en-US" sz="44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r>
              <a:rPr lang="en-US" sz="44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ব্যাখ্যা করতে পারবে।</a:t>
            </a:r>
            <a:endParaRPr lang="en-GB" sz="4400" b="1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4400" b="1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44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সংরক্ষণ</a:t>
            </a:r>
            <a:r>
              <a:rPr lang="en-US" sz="44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r>
              <a:rPr lang="en-US" sz="4400" b="1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bn-BD" sz="44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করতে পারবে</a:t>
            </a:r>
            <a:r>
              <a:rPr lang="bn-BD" sz="44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44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4400" b="1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endParaRPr lang="bn-BD" sz="4400" b="1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sz="4400" b="1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80798" y="1600200"/>
            <a:ext cx="500100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দোহনের</a:t>
            </a:r>
            <a:r>
              <a:rPr lang="en-US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endParaRPr lang="en-GB" sz="3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0798" y="2325469"/>
            <a:ext cx="499874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গাভী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প্রস্তুত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0798" y="3048000"/>
            <a:ext cx="499874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গোয়ালার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প্রস্তুতি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0798" y="3773269"/>
            <a:ext cx="499874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গাভীকে</a:t>
            </a:r>
            <a:r>
              <a:rPr lang="en-US" sz="3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মশামাছি</a:t>
            </a:r>
            <a:r>
              <a:rPr lang="en-US" sz="3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মুক্তরাখা</a:t>
            </a:r>
            <a:r>
              <a:rPr lang="en-US" sz="3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GB" sz="3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0798" y="4459069"/>
            <a:ext cx="500100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দোহনের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পরিষ্কার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পাত্র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1447800" y="228600"/>
            <a:ext cx="5638800" cy="13716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6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দোহনের</a:t>
            </a:r>
            <a:r>
              <a:rPr lang="en-US" sz="6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ধাপ</a:t>
            </a:r>
            <a:endParaRPr lang="en-GB" sz="6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0798" y="5144869"/>
            <a:ext cx="49989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গাভীকে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উদ্দীপিত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80798" y="5867400"/>
            <a:ext cx="49989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গাভীকে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খাওয়ানো</a:t>
            </a:r>
            <a:r>
              <a:rPr lang="en-US" sz="36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628" y="2170836"/>
            <a:ext cx="84582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প্রতিদিন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দুবার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অথবা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তিনবার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দুধ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দোহন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যায়।নির্দিষ্ট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মেনে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দোহন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দুধ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বাড়ে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GB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0" y="2817674"/>
            <a:ext cx="8458200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দোহনের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পুর্বে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কখনও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গাভীকে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উত্তেজিত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বিরক্ত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মারধর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যাবেনা।ওলান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বাঁট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কুসুম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গরম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ধুয়ে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পরিষ্কার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কাপড়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তোয়ালে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মুছে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।</a:t>
            </a:r>
            <a:endParaRPr lang="en-GB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628" y="3459540"/>
            <a:ext cx="8487772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দোহনের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পুর্বে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গোয়ালাকে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পরিষ্কার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কাপড়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পরিধান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গামছা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কাপড়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চুল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ঢাকতে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হবে।নখ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কেটে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পরিষ্কার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রাখতে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বদভ্যাস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যেমন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থুথু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ফেলা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নাক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ঝাড়া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কথা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বলা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ত্যাগ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।</a:t>
            </a:r>
            <a:endParaRPr lang="en-GB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150" y="4927937"/>
            <a:ext cx="8487772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গম্বুজ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আকৃতির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ঢাকনাসহ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হাতাওয়ালা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বালতি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 smtClean="0">
                <a:latin typeface="NikoshBAN" pitchFamily="2" charset="0"/>
                <a:cs typeface="NikoshBAN" pitchFamily="2" charset="0"/>
              </a:rPr>
              <a:t>উচিত</a:t>
            </a:r>
            <a:r>
              <a:rPr lang="en-US" sz="3000" b="1" dirty="0" smtClean="0">
                <a:latin typeface="NikoshBAN" pitchFamily="2" charset="0"/>
                <a:cs typeface="NikoshBAN" pitchFamily="2" charset="0"/>
              </a:rPr>
              <a:t> ।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পাত্র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প্রথমে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গরম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পরে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ব্রাশ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ঘষে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ঠান্ডা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ধুতে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b="1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000" b="1" dirty="0">
                <a:latin typeface="NikoshBAN" pitchFamily="2" charset="0"/>
                <a:cs typeface="NikoshBAN" pitchFamily="2" charset="0"/>
              </a:rPr>
              <a:t>।</a:t>
            </a:r>
            <a:endParaRPr lang="en-GB" sz="3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4419599"/>
            <a:ext cx="848777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দুধ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দোহনের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মশা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মাছি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যেন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গাভীকে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বিরক্ত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সেদিকে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খেয়াল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রাখতে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।</a:t>
            </a:r>
            <a:endParaRPr lang="en-GB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628" y="5565841"/>
            <a:ext cx="848777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বাছুরের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বাঁট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চুঁষিয়ে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অথবা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গোয়ালা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কর্তৃক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ওলান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ম্যাসাজ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গাভীকে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উদ্দীপিত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। </a:t>
            </a:r>
            <a:endParaRPr lang="en-GB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50" y="5487084"/>
            <a:ext cx="848777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গাভীকে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ব্যস্ত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রাখার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অল্প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পরিমাণ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দানাদার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সবুজ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ঘাস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গাভীর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সামনে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উচিত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।</a:t>
            </a:r>
            <a:endParaRPr lang="en-GB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143000" y="228600"/>
            <a:ext cx="5943600" cy="13716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(5 </a:t>
            </a:r>
            <a:r>
              <a:rPr lang="en-US" sz="40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en-US" sz="4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r>
              <a:rPr lang="en-US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6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256" y="2416582"/>
            <a:ext cx="8458200" cy="123495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5400" b="1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54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দোহনের</a:t>
            </a:r>
            <a:r>
              <a:rPr lang="en-US" sz="54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ধাপ</a:t>
            </a:r>
            <a:r>
              <a:rPr lang="en-GB" sz="54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GB" sz="54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গুলোর</a:t>
            </a:r>
            <a:r>
              <a:rPr lang="en-GB" sz="54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GB" sz="54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GB" sz="54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GB" sz="54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লেখ</a:t>
            </a:r>
            <a:r>
              <a:rPr lang="bn-BD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43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676400" y="228600"/>
            <a:ext cx="5638800" cy="13716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দোহন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14497"/>
            <a:ext cx="22479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38625"/>
            <a:ext cx="23145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eft Arrow 5"/>
          <p:cNvSpPr/>
          <p:nvPr/>
        </p:nvSpPr>
        <p:spPr>
          <a:xfrm>
            <a:off x="3790950" y="1809749"/>
            <a:ext cx="2990850" cy="2214167"/>
          </a:xfrm>
          <a:prstGeom prst="leftArrow">
            <a:avLst>
              <a:gd name="adj1" fmla="val 67207"/>
              <a:gd name="adj2" fmla="val 3182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সনাতন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endParaRPr lang="en-GB" sz="6000" dirty="0"/>
          </a:p>
        </p:txBody>
      </p:sp>
      <p:sp>
        <p:nvSpPr>
          <p:cNvPr id="10" name="Left Arrow 9"/>
          <p:cNvSpPr/>
          <p:nvPr/>
        </p:nvSpPr>
        <p:spPr>
          <a:xfrm>
            <a:off x="3790950" y="4110433"/>
            <a:ext cx="2990850" cy="2214167"/>
          </a:xfrm>
          <a:prstGeom prst="leftArrow">
            <a:avLst>
              <a:gd name="adj1" fmla="val 67207"/>
              <a:gd name="adj2" fmla="val 3182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আধুনিক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6878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16269" y="609600"/>
            <a:ext cx="6219399" cy="8660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এসো নিচের </a:t>
            </a:r>
            <a:r>
              <a:rPr lang="en-US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69" y="1752600"/>
            <a:ext cx="6096000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35068" y="5384800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দুধ</a:t>
            </a:r>
            <a:r>
              <a:rPr lang="en-US" sz="6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দোহনের</a:t>
            </a:r>
            <a:r>
              <a:rPr lang="en-US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সনাতন</a:t>
            </a:r>
            <a:r>
              <a:rPr lang="en-US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r>
              <a:rPr lang="en-US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6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Flowchart: Delay 10"/>
          <p:cNvSpPr/>
          <p:nvPr/>
        </p:nvSpPr>
        <p:spPr>
          <a:xfrm rot="16200000">
            <a:off x="3429000" y="2628897"/>
            <a:ext cx="533400" cy="838200"/>
          </a:xfrm>
          <a:prstGeom prst="flowChartDelay">
            <a:avLst/>
          </a:prstGeom>
          <a:pattFill prst="lgConfetti">
            <a:fgClr>
              <a:schemeClr val="tx1"/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5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519</Words>
  <Application>Microsoft Office PowerPoint</Application>
  <PresentationFormat>On-screen Show (4:3)</PresentationFormat>
  <Paragraphs>84</Paragraphs>
  <Slides>17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 Alam</dc:creator>
  <cp:lastModifiedBy>Shah Alam</cp:lastModifiedBy>
  <cp:revision>84</cp:revision>
  <dcterms:created xsi:type="dcterms:W3CDTF">2017-10-07T14:17:53Z</dcterms:created>
  <dcterms:modified xsi:type="dcterms:W3CDTF">2017-10-09T15:32:14Z</dcterms:modified>
</cp:coreProperties>
</file>