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6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C0E3-2AF6-4EDB-A5A0-37B5E7102943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37F6E-DAEB-4123-94EC-58D16E21E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69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C0E3-2AF6-4EDB-A5A0-37B5E7102943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37F6E-DAEB-4123-94EC-58D16E21E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17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C0E3-2AF6-4EDB-A5A0-37B5E7102943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37F6E-DAEB-4123-94EC-58D16E21E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4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C0E3-2AF6-4EDB-A5A0-37B5E7102943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37F6E-DAEB-4123-94EC-58D16E21E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10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C0E3-2AF6-4EDB-A5A0-37B5E7102943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37F6E-DAEB-4123-94EC-58D16E21E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15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C0E3-2AF6-4EDB-A5A0-37B5E7102943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37F6E-DAEB-4123-94EC-58D16E21E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30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C0E3-2AF6-4EDB-A5A0-37B5E7102943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37F6E-DAEB-4123-94EC-58D16E21E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4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C0E3-2AF6-4EDB-A5A0-37B5E7102943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37F6E-DAEB-4123-94EC-58D16E21E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46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C0E3-2AF6-4EDB-A5A0-37B5E7102943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37F6E-DAEB-4123-94EC-58D16E21E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11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C0E3-2AF6-4EDB-A5A0-37B5E7102943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37F6E-DAEB-4123-94EC-58D16E21E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96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C0E3-2AF6-4EDB-A5A0-37B5E7102943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37F6E-DAEB-4123-94EC-58D16E21E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1C0E3-2AF6-4EDB-A5A0-37B5E7102943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37F6E-DAEB-4123-94EC-58D16E21E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9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jpe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 descr="Beautiful Tuli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727" y="677284"/>
            <a:ext cx="10733700" cy="53321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14800" y="1737360"/>
            <a:ext cx="5486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/>
              </a:rPr>
              <a:t>স্বাগতম</a:t>
            </a:r>
            <a:endParaRPr lang="en-US" sz="115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41" y="-16383"/>
            <a:ext cx="6127341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756" y="-16383"/>
            <a:ext cx="6177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7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6251" y="1405398"/>
            <a:ext cx="5286375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চলো উত্তরগুলো মিলিয়ে নিই।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6251" y="2641871"/>
            <a:ext cx="7006107" cy="76944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রেখাঃ- বিন্দু চলার পথকে রেখা বলে।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936" y="1340522"/>
            <a:ext cx="868545" cy="7642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87160" y="3878344"/>
            <a:ext cx="6515100" cy="769441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রেখা ও রশ্মির নির্দিষ্ট দৈর্ঘ্য নেই।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935" y="1416722"/>
            <a:ext cx="868545" cy="61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6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086188" y="3687715"/>
            <a:ext cx="2034862" cy="5151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110857" y="2399828"/>
            <a:ext cx="785612" cy="130076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1302708" y="2412707"/>
            <a:ext cx="811369" cy="130076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979010" y="3886200"/>
            <a:ext cx="2712708" cy="7957"/>
          </a:xfrm>
          <a:prstGeom prst="straightConnector1">
            <a:avLst/>
          </a:prstGeom>
          <a:ln w="762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384378" y="2438465"/>
            <a:ext cx="2975" cy="144773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8414637" y="4039814"/>
            <a:ext cx="2421228" cy="1288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8453749" y="2790564"/>
            <a:ext cx="1571223" cy="126213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8447309" y="2275409"/>
            <a:ext cx="12879" cy="177728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56923" y="1088102"/>
            <a:ext cx="5225738" cy="76944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 তিনটি লক্ষ্য করঃ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39207" y="4532503"/>
            <a:ext cx="1564412" cy="7694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 -১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53158" y="4553752"/>
            <a:ext cx="1564412" cy="76944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 -২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56777" y="4532502"/>
            <a:ext cx="1564412" cy="76944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 -৩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Circular Arrow 1"/>
          <p:cNvSpPr/>
          <p:nvPr/>
        </p:nvSpPr>
        <p:spPr>
          <a:xfrm>
            <a:off x="8382661" y="3246437"/>
            <a:ext cx="608093" cy="793377"/>
          </a:xfrm>
          <a:prstGeom prst="circular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ircular Arrow 2"/>
          <p:cNvSpPr/>
          <p:nvPr/>
        </p:nvSpPr>
        <p:spPr>
          <a:xfrm rot="4251014">
            <a:off x="8883635" y="3336650"/>
            <a:ext cx="794423" cy="805162"/>
          </a:xfrm>
          <a:prstGeom prst="circular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ular Arrow 9"/>
          <p:cNvSpPr/>
          <p:nvPr/>
        </p:nvSpPr>
        <p:spPr>
          <a:xfrm rot="3865795">
            <a:off x="2135756" y="3007913"/>
            <a:ext cx="800340" cy="827433"/>
          </a:xfrm>
          <a:prstGeom prst="circular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ular Arrow 10"/>
          <p:cNvSpPr/>
          <p:nvPr/>
        </p:nvSpPr>
        <p:spPr>
          <a:xfrm>
            <a:off x="1794163" y="2967856"/>
            <a:ext cx="626307" cy="643011"/>
          </a:xfrm>
          <a:prstGeom prst="circular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ular Arrow 11"/>
          <p:cNvSpPr/>
          <p:nvPr/>
        </p:nvSpPr>
        <p:spPr>
          <a:xfrm rot="19201080">
            <a:off x="5606795" y="3153921"/>
            <a:ext cx="978408" cy="978408"/>
          </a:xfrm>
          <a:prstGeom prst="circular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ular Arrow 12"/>
          <p:cNvSpPr/>
          <p:nvPr/>
        </p:nvSpPr>
        <p:spPr>
          <a:xfrm rot="3432084">
            <a:off x="6138930" y="3038603"/>
            <a:ext cx="922727" cy="1009338"/>
          </a:xfrm>
          <a:prstGeom prst="circular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95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  <p:bldP spid="24" grpId="0" animBg="1"/>
      <p:bldP spid="2" grpId="0" animBg="1"/>
      <p:bldP spid="3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1636" y="1243013"/>
            <a:ext cx="6840351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বলতো চিত্রগুলোর নাম কী?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5348" y="2169073"/>
            <a:ext cx="1564412" cy="7694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 -১ 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5348" y="3464366"/>
            <a:ext cx="1564412" cy="7694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 -২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5348" y="4776462"/>
            <a:ext cx="1564412" cy="76944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 -৩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6858" y="2114733"/>
            <a:ext cx="2525872" cy="769441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সন্নিহিত কোণ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6858" y="3491536"/>
            <a:ext cx="1633238" cy="769441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6858" y="4614186"/>
            <a:ext cx="2386012" cy="7694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পূরক কোণ 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935" y="1416722"/>
            <a:ext cx="868545" cy="6118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935" y="1416722"/>
            <a:ext cx="868545" cy="6118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935" y="1416722"/>
            <a:ext cx="868545" cy="61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9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4125" y="942994"/>
            <a:ext cx="4834890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7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7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926" y="2364390"/>
            <a:ext cx="3443288" cy="22819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 rot="2619320">
            <a:off x="7486217" y="3165440"/>
            <a:ext cx="3095855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BD" sz="40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৬</a:t>
            </a:r>
            <a:r>
              <a:rPr lang="bn-BD" sz="40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5975" y="4944535"/>
            <a:ext cx="7429500" cy="7694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সমকোণ ও পুরক কোণের চিত্র অঙ্কন কর।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59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13332" y="-86276"/>
            <a:ext cx="12192000" cy="6961530"/>
          </a:xfrm>
          <a:prstGeom prst="frame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4787" y="896303"/>
            <a:ext cx="5225738" cy="76944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লক্ষ্য করঃ 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329039" y="3771287"/>
            <a:ext cx="1229929" cy="1288894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485290" y="3799096"/>
            <a:ext cx="1344219" cy="1177099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ircular Arrow 7"/>
          <p:cNvSpPr/>
          <p:nvPr/>
        </p:nvSpPr>
        <p:spPr>
          <a:xfrm>
            <a:off x="5011514" y="3105064"/>
            <a:ext cx="1191265" cy="2158473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130285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0213" y="3191549"/>
            <a:ext cx="528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</a:rPr>
              <a:t>O</a:t>
            </a:r>
            <a:endParaRPr lang="en-US" sz="44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727572" y="2273638"/>
            <a:ext cx="3670479" cy="38637"/>
          </a:xfrm>
          <a:prstGeom prst="straightConnector1">
            <a:avLst/>
          </a:prstGeom>
          <a:ln w="76200">
            <a:solidFill>
              <a:srgbClr val="7030A0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1" name="Circular Arrow 10"/>
          <p:cNvSpPr/>
          <p:nvPr/>
        </p:nvSpPr>
        <p:spPr>
          <a:xfrm>
            <a:off x="3034387" y="1712757"/>
            <a:ext cx="1300766" cy="1225139"/>
          </a:xfrm>
          <a:prstGeom prst="circularArrow">
            <a:avLst/>
          </a:prstGeom>
          <a:solidFill>
            <a:srgbClr val="7030A0"/>
          </a:solidFill>
          <a:ln w="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225405" y="3669237"/>
            <a:ext cx="1993719" cy="1489350"/>
          </a:xfrm>
          <a:prstGeom prst="straightConnector1">
            <a:avLst/>
          </a:prstGeom>
          <a:ln w="762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575342" y="3525865"/>
            <a:ext cx="1222350" cy="1880912"/>
          </a:xfrm>
          <a:prstGeom prst="straightConnector1">
            <a:avLst/>
          </a:prstGeom>
          <a:ln w="762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368989" y="2656808"/>
            <a:ext cx="3160058" cy="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8949018" y="1320070"/>
            <a:ext cx="248770" cy="133673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8311313" y="4672320"/>
            <a:ext cx="1963270" cy="5672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7383719" y="3520277"/>
            <a:ext cx="984996" cy="121729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054025" y="2721821"/>
            <a:ext cx="136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চিত্রঃ-১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75356" y="3049769"/>
            <a:ext cx="136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চিত্রঃ-২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04591" y="5303471"/>
            <a:ext cx="136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চিত্রঃ-৩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75585" y="5262331"/>
            <a:ext cx="136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চিত্রঃ-৪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525475" y="5272612"/>
            <a:ext cx="136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চিত্রঃ-৫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327587" y="882818"/>
            <a:ext cx="652903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</a:rPr>
              <a:t>C</a:t>
            </a:r>
            <a:r>
              <a:rPr lang="bn-BD" sz="4400" dirty="0" smtClean="0">
                <a:solidFill>
                  <a:srgbClr val="00B0F0"/>
                </a:solidFill>
              </a:rPr>
              <a:t> 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837224" y="2099408"/>
            <a:ext cx="652903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tx1"/>
                </a:solidFill>
              </a:rPr>
              <a:t>A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95543" y="1696983"/>
            <a:ext cx="652903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50"/>
                </a:solidFill>
              </a:rPr>
              <a:t>A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253281" y="4266193"/>
            <a:ext cx="652903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7030A0"/>
                </a:solidFill>
              </a:rPr>
              <a:t>A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750317" y="4675727"/>
            <a:ext cx="652903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50"/>
                </a:solidFill>
              </a:rPr>
              <a:t>A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39637" y="5145655"/>
            <a:ext cx="571634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7030A0"/>
                </a:solidFill>
              </a:rPr>
              <a:t>A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98051" y="1904759"/>
            <a:ext cx="723200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</a:rPr>
              <a:t>B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523801" y="2337100"/>
            <a:ext cx="723200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</a:rPr>
              <a:t>B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904070" y="3029655"/>
            <a:ext cx="72320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</a:rPr>
              <a:t>B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230176" y="4924741"/>
            <a:ext cx="723200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</a:rPr>
              <a:t>B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956387" y="3447768"/>
            <a:ext cx="723200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</a:rPr>
              <a:t>B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633342" y="2556029"/>
            <a:ext cx="528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</a:rPr>
              <a:t>O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978412" y="4569776"/>
            <a:ext cx="528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</a:rPr>
              <a:t>O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298794" y="2177899"/>
            <a:ext cx="528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F0"/>
                </a:solidFill>
              </a:rPr>
              <a:t>O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985047" y="4404369"/>
            <a:ext cx="528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</a:rPr>
              <a:t>O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151288" y="4937071"/>
            <a:ext cx="631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</a:rPr>
              <a:t>C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037654" y="2988213"/>
            <a:ext cx="3863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</a:rPr>
              <a:t>D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" name="Circular Arrow 1"/>
          <p:cNvSpPr/>
          <p:nvPr/>
        </p:nvSpPr>
        <p:spPr>
          <a:xfrm rot="3042115">
            <a:off x="8898724" y="2023293"/>
            <a:ext cx="788445" cy="894157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ircular Arrow 2"/>
          <p:cNvSpPr/>
          <p:nvPr/>
        </p:nvSpPr>
        <p:spPr>
          <a:xfrm rot="19186540">
            <a:off x="8296122" y="1919313"/>
            <a:ext cx="907263" cy="976971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ular Arrow 11"/>
          <p:cNvSpPr/>
          <p:nvPr/>
        </p:nvSpPr>
        <p:spPr>
          <a:xfrm rot="1965338">
            <a:off x="7978439" y="3950401"/>
            <a:ext cx="1056010" cy="104251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9148896"/>
              <a:gd name="adj5" fmla="val 125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ular Arrow 13"/>
          <p:cNvSpPr/>
          <p:nvPr/>
        </p:nvSpPr>
        <p:spPr>
          <a:xfrm>
            <a:off x="1705043" y="3569275"/>
            <a:ext cx="821036" cy="935057"/>
          </a:xfrm>
          <a:prstGeom prst="circular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ircular Arrow 15"/>
          <p:cNvSpPr/>
          <p:nvPr/>
        </p:nvSpPr>
        <p:spPr>
          <a:xfrm rot="3698902">
            <a:off x="2151147" y="3876075"/>
            <a:ext cx="790855" cy="1178975"/>
          </a:xfrm>
          <a:prstGeom prst="circular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ircular Arrow 16"/>
          <p:cNvSpPr/>
          <p:nvPr/>
        </p:nvSpPr>
        <p:spPr>
          <a:xfrm rot="11230390">
            <a:off x="1858559" y="4169004"/>
            <a:ext cx="978408" cy="1188951"/>
          </a:xfrm>
          <a:prstGeom prst="circular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ircular Arrow 17"/>
          <p:cNvSpPr/>
          <p:nvPr/>
        </p:nvSpPr>
        <p:spPr>
          <a:xfrm rot="16200000">
            <a:off x="1369774" y="3968464"/>
            <a:ext cx="991174" cy="1124707"/>
          </a:xfrm>
          <a:prstGeom prst="circular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53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9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9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1" grpId="0" animBg="1"/>
      <p:bldP spid="42" grpId="0"/>
      <p:bldP spid="43" grpId="0"/>
      <p:bldP spid="44" grpId="0"/>
      <p:bldP spid="45" grpId="0"/>
      <p:bldP spid="46" grpId="0"/>
      <p:bldP spid="47" grpId="0" animBg="1"/>
      <p:bldP spid="48" grpId="0"/>
      <p:bldP spid="49" grpId="0" animBg="1"/>
      <p:bldP spid="50" grpId="0" animBg="1"/>
      <p:bldP spid="51" grpId="0"/>
      <p:bldP spid="52" grpId="0" animBg="1"/>
      <p:bldP spid="53" grpId="0" animBg="1"/>
      <p:bldP spid="54" grpId="0" animBg="1"/>
      <p:bldP spid="55" grpId="0"/>
      <p:bldP spid="56" grpId="0" animBg="1"/>
      <p:bldP spid="57" grpId="0" animBg="1"/>
      <p:bldP spid="58" grpId="0"/>
      <p:bldP spid="59" grpId="0"/>
      <p:bldP spid="60" grpId="0"/>
      <p:bldP spid="61" grpId="0"/>
      <p:bldP spid="62" grpId="0"/>
      <p:bldP spid="63" grpId="0"/>
      <p:bldP spid="2" grpId="0" animBg="1"/>
      <p:bldP spid="3" grpId="0" animBg="1"/>
      <p:bldP spid="12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13332" y="-86276"/>
            <a:ext cx="12192000" cy="6961530"/>
          </a:xfrm>
          <a:prstGeom prst="frame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7585" y="753683"/>
            <a:ext cx="5843588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বলতো চিত্রগুলোর নাম কী?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4383" y="1493342"/>
            <a:ext cx="1564412" cy="7694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 -1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8431" y="2417114"/>
            <a:ext cx="1564412" cy="76944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 -২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8431" y="3301649"/>
            <a:ext cx="1564412" cy="7694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 -3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98431" y="4203656"/>
            <a:ext cx="1564412" cy="76944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 -4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8431" y="5147111"/>
            <a:ext cx="1564412" cy="76944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 -5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6509" y="1501569"/>
            <a:ext cx="214259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 কোণ 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46509" y="2356112"/>
            <a:ext cx="3062959" cy="7078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সম্পূরক কোণ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46509" y="3345641"/>
            <a:ext cx="2914651" cy="76944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bg1"/>
                </a:solidFill>
              </a:rPr>
              <a:t>বিপ্রতীপ কোণ 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46509" y="4285287"/>
            <a:ext cx="2070879" cy="769441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প্রবৃদ্ধ কোণ 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96447" y="5232329"/>
            <a:ext cx="2120941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স্থূল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887" y="1094072"/>
            <a:ext cx="868545" cy="6118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946" y="1076848"/>
            <a:ext cx="868545" cy="6118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946" y="1059624"/>
            <a:ext cx="868545" cy="6118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005" y="1068236"/>
            <a:ext cx="868545" cy="6118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946" y="1068236"/>
            <a:ext cx="868545" cy="61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9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13332" y="-86276"/>
            <a:ext cx="12192000" cy="6961530"/>
          </a:xfrm>
          <a:prstGeom prst="frame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8548" y="907591"/>
            <a:ext cx="297180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785" y="1644061"/>
            <a:ext cx="2133600" cy="1943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360" y="1476977"/>
            <a:ext cx="2215814" cy="19431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552855" y="3536335"/>
            <a:ext cx="1464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ক-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7446" y="3507410"/>
            <a:ext cx="1528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খ-দল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3951" y="4279449"/>
            <a:ext cx="3600450" cy="1200329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সমকোণ ও সন্নিহিত কোণের চিত্র অঙ্কন কর।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8193" y="4279563"/>
            <a:ext cx="3660195" cy="1200329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সমকোণ ও সম্পূরক কোণের চিত্র অঙ্কন কর।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10731" y="2448528"/>
            <a:ext cx="2904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BD" sz="40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BD" sz="40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81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 animBg="1"/>
      <p:bldP spid="11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13332" y="-86276"/>
            <a:ext cx="12192000" cy="6961530"/>
          </a:xfrm>
          <a:prstGeom prst="frame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5157" y="898566"/>
            <a:ext cx="2300288" cy="10156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5420" y="1851070"/>
            <a:ext cx="5443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রেখাংশের কয়টি প্রান্তবিন্দু আছে?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30758" y="1678065"/>
            <a:ext cx="1236204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295" y="898566"/>
            <a:ext cx="868545" cy="7642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81131" y="2576841"/>
            <a:ext cx="5457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এক সরল কোণ সমান কত ডিগ্রী?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135692" y="2491984"/>
                <a:ext cx="1260030" cy="646331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১৮০</a:t>
                </a:r>
                <a14:m>
                  <m:oMath xmlns:m="http://schemas.openxmlformats.org/officeDocument/2006/math">
                    <m:r>
                      <a:rPr lang="bn-BD" sz="3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endPara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5692" y="2491984"/>
                <a:ext cx="1260030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14354" t="-11927" b="-33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294" y="913781"/>
            <a:ext cx="868545" cy="7642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14788" y="3251455"/>
                <a:ext cx="67579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৩। ১২০</a:t>
                </a:r>
                <a14:m>
                  <m:oMath xmlns:m="http://schemas.openxmlformats.org/officeDocument/2006/math">
                    <m:r>
                      <a:rPr lang="bn-BD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  <m:r>
                      <a:rPr lang="bn-BD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কোণের সম্পূরক কোণ কত ডিগ্রী? 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788" y="3251455"/>
                <a:ext cx="6757988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2705"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172776" y="3305903"/>
                <a:ext cx="1185862" cy="646331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৬০</a:t>
                </a:r>
                <a14:m>
                  <m:oMath xmlns:m="http://schemas.openxmlformats.org/officeDocument/2006/math">
                    <m:r>
                      <a:rPr lang="bn-BD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  <m:r>
                      <a:rPr lang="bn-BD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776" y="3305903"/>
                <a:ext cx="1185862" cy="646331"/>
              </a:xfrm>
              <a:prstGeom prst="rect">
                <a:avLst/>
              </a:prstGeom>
              <a:blipFill rotWithShape="0">
                <a:blip r:embed="rId7"/>
                <a:stretch>
                  <a:fillRect l="-15306" t="-11111" b="-3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294" y="898566"/>
            <a:ext cx="868545" cy="76428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443363" y="3897786"/>
            <a:ext cx="67008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৪।দুই 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সমকোণ অপেক্ষা বড় কিন্তু চার সমকোণ অপেক্ষা ছোট কোণকে 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30758" y="4174785"/>
            <a:ext cx="248497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প্রবৃদ্ধ কোণ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294" y="928996"/>
            <a:ext cx="868545" cy="7642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304913" y="5026071"/>
                <a:ext cx="659130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৫। ৯০</a:t>
                </a:r>
                <a14:m>
                  <m:oMath xmlns:m="http://schemas.openxmlformats.org/officeDocument/2006/math">
                    <m:r>
                      <a:rPr lang="bn-BD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bn-BD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অপেক্ষা ছোট কোণকে সূক্ষ্মকোণ বলে</a:t>
                </a:r>
                <a:r>
                  <a:rPr lang="bn-BD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 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913" y="5026071"/>
                <a:ext cx="6591307" cy="646331"/>
              </a:xfrm>
              <a:prstGeom prst="rect">
                <a:avLst/>
              </a:prstGeom>
              <a:blipFill rotWithShape="0">
                <a:blip r:embed="rId8"/>
                <a:stretch>
                  <a:fillRect l="-2775" t="-12150" r="-6013" b="-35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8130758" y="5078371"/>
            <a:ext cx="2417650" cy="646331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সূক্ষ্মকোণ বলে। 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294" y="883351"/>
            <a:ext cx="868545" cy="76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2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9" grpId="0"/>
      <p:bldP spid="10" grpId="0" animBg="1"/>
      <p:bldP spid="12" grpId="0"/>
      <p:bldP spid="13" grpId="0" animBg="1"/>
      <p:bldP spid="15" grpId="0"/>
      <p:bldP spid="16" grpId="0" animBg="1"/>
      <p:bldP spid="18" grpId="0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13332" y="-86276"/>
            <a:ext cx="12192000" cy="6961530"/>
          </a:xfrm>
          <a:prstGeom prst="frame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2232" y="793349"/>
            <a:ext cx="3120031" cy="10156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en-US" sz="60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</a:t>
            </a:r>
            <a:r>
              <a:rPr lang="en-US" sz="6000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95499" y="2017349"/>
            <a:ext cx="7566661" cy="1794602"/>
            <a:chOff x="1946909" y="2440083"/>
            <a:chExt cx="7566661" cy="1794602"/>
          </a:xfrm>
        </p:grpSpPr>
        <p:grpSp>
          <p:nvGrpSpPr>
            <p:cNvPr id="7" name="Group 6"/>
            <p:cNvGrpSpPr/>
            <p:nvPr/>
          </p:nvGrpSpPr>
          <p:grpSpPr>
            <a:xfrm>
              <a:off x="1946909" y="2440083"/>
              <a:ext cx="7566661" cy="1543494"/>
              <a:chOff x="1181475" y="2366010"/>
              <a:chExt cx="9432810" cy="132588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181475" y="2366010"/>
                <a:ext cx="9432810" cy="1325880"/>
                <a:chOff x="1197138" y="1347532"/>
                <a:chExt cx="9942600" cy="2562727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1197138" y="1383628"/>
                  <a:ext cx="4030579" cy="2526631"/>
                  <a:chOff x="2430379" y="1528011"/>
                  <a:chExt cx="4030579" cy="2526631"/>
                </a:xfrm>
              </p:grpSpPr>
              <p:sp>
                <p:nvSpPr>
                  <p:cNvPr id="19" name="Trapezoid 18"/>
                  <p:cNvSpPr/>
                  <p:nvPr/>
                </p:nvSpPr>
                <p:spPr>
                  <a:xfrm>
                    <a:off x="2430379" y="1528011"/>
                    <a:ext cx="4030579" cy="1227220"/>
                  </a:xfrm>
                  <a:prstGeom prst="trapezoid">
                    <a:avLst/>
                  </a:prstGeom>
                  <a:blipFill>
                    <a:blip r:embed="rId3"/>
                    <a:tile tx="0" ty="0" sx="100000" sy="100000" flip="none" algn="tl"/>
                  </a:blipFill>
                  <a:ln w="15875" cap="rnd" cmpd="sng" algn="ctr">
                    <a:solidFill>
                      <a:srgbClr val="052F61">
                        <a:shade val="50000"/>
                        <a:hueMod val="94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entury Gothic" panose="020B0502020202020204"/>
                    </a:endParaRPr>
                  </a:p>
                </p:txBody>
              </p:sp>
              <p:sp>
                <p:nvSpPr>
                  <p:cNvPr id="20" name="Rectangle 19"/>
                  <p:cNvSpPr/>
                  <p:nvPr/>
                </p:nvSpPr>
                <p:spPr>
                  <a:xfrm>
                    <a:off x="2875547" y="2767263"/>
                    <a:ext cx="3212432" cy="1287379"/>
                  </a:xfrm>
                  <a:prstGeom prst="rect">
                    <a:avLst/>
                  </a:prstGeom>
                  <a:blipFill>
                    <a:blip r:embed="rId4"/>
                    <a:tile tx="0" ty="0" sx="100000" sy="100000" flip="none" algn="tl"/>
                  </a:blipFill>
                  <a:ln w="15875" cap="rnd" cmpd="sng" algn="ctr">
                    <a:solidFill>
                      <a:srgbClr val="052F61">
                        <a:shade val="50000"/>
                        <a:hueMod val="94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entury Gothic" panose="020B0502020202020204"/>
                    </a:endParaRPr>
                  </a:p>
                </p:txBody>
              </p:sp>
              <p:sp>
                <p:nvSpPr>
                  <p:cNvPr id="21" name="Rectangle 20"/>
                  <p:cNvSpPr/>
                  <p:nvPr/>
                </p:nvSpPr>
                <p:spPr>
                  <a:xfrm>
                    <a:off x="4042610" y="3056020"/>
                    <a:ext cx="612187" cy="962526"/>
                  </a:xfrm>
                  <a:prstGeom prst="rect">
                    <a:avLst/>
                  </a:prstGeom>
                  <a:blipFill>
                    <a:blip r:embed="rId5"/>
                    <a:tile tx="0" ty="0" sx="100000" sy="100000" flip="none" algn="tl"/>
                  </a:blipFill>
                  <a:ln w="28575" cap="rnd" cmpd="sng" algn="ctr">
                    <a:solidFill>
                      <a:srgbClr val="FFC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entury Gothic" panose="020B0502020202020204"/>
                    </a:endParaRPr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3338761" y="3228970"/>
                    <a:ext cx="357940" cy="544432"/>
                  </a:xfrm>
                  <a:prstGeom prst="rect">
                    <a:avLst/>
                  </a:prstGeom>
                  <a:solidFill>
                    <a:srgbClr val="052F61"/>
                  </a:solidFill>
                  <a:ln w="38100" cap="rnd" cmpd="sng" algn="ctr">
                    <a:solidFill>
                      <a:srgbClr val="FFFF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entury Gothic" panose="020B0502020202020204"/>
                    </a:endParaRPr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5125449" y="3228970"/>
                    <a:ext cx="357940" cy="544432"/>
                  </a:xfrm>
                  <a:prstGeom prst="rect">
                    <a:avLst/>
                  </a:prstGeom>
                  <a:solidFill>
                    <a:srgbClr val="052F61"/>
                  </a:solidFill>
                  <a:ln w="38100" cap="rnd" cmpd="sng" algn="ctr">
                    <a:solidFill>
                      <a:srgbClr val="FFFF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entury Gothic" panose="020B0502020202020204"/>
                    </a:endParaRPr>
                  </a:p>
                </p:txBody>
              </p:sp>
            </p:grpSp>
            <p:grpSp>
              <p:nvGrpSpPr>
                <p:cNvPr id="13" name="Group 12"/>
                <p:cNvGrpSpPr/>
                <p:nvPr/>
              </p:nvGrpSpPr>
              <p:grpSpPr>
                <a:xfrm>
                  <a:off x="7109159" y="1347532"/>
                  <a:ext cx="4030579" cy="2526631"/>
                  <a:chOff x="2430379" y="1528011"/>
                  <a:chExt cx="4030579" cy="2526631"/>
                </a:xfrm>
              </p:grpSpPr>
              <p:sp>
                <p:nvSpPr>
                  <p:cNvPr id="14" name="Trapezoid 13"/>
                  <p:cNvSpPr/>
                  <p:nvPr/>
                </p:nvSpPr>
                <p:spPr>
                  <a:xfrm>
                    <a:off x="2430379" y="1528011"/>
                    <a:ext cx="4030579" cy="1227221"/>
                  </a:xfrm>
                  <a:prstGeom prst="trapezoid">
                    <a:avLst/>
                  </a:prstGeom>
                  <a:blipFill>
                    <a:blip r:embed="rId3"/>
                    <a:tile tx="0" ty="0" sx="100000" sy="100000" flip="none" algn="tl"/>
                  </a:blipFill>
                  <a:ln w="15875" cap="rnd" cmpd="sng" algn="ctr">
                    <a:solidFill>
                      <a:srgbClr val="052F61">
                        <a:shade val="50000"/>
                        <a:hueMod val="94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entury Gothic" panose="020B0502020202020204"/>
                    </a:endParaRPr>
                  </a:p>
                </p:txBody>
              </p:sp>
              <p:sp>
                <p:nvSpPr>
                  <p:cNvPr id="15" name="Rectangle 14"/>
                  <p:cNvSpPr/>
                  <p:nvPr/>
                </p:nvSpPr>
                <p:spPr>
                  <a:xfrm>
                    <a:off x="2875547" y="2767265"/>
                    <a:ext cx="3212432" cy="1287377"/>
                  </a:xfrm>
                  <a:prstGeom prst="rect">
                    <a:avLst/>
                  </a:prstGeom>
                  <a:blipFill>
                    <a:blip r:embed="rId4"/>
                    <a:tile tx="0" ty="0" sx="100000" sy="100000" flip="none" algn="tl"/>
                  </a:blipFill>
                  <a:ln w="15875" cap="rnd" cmpd="sng" algn="ctr">
                    <a:solidFill>
                      <a:srgbClr val="052F61">
                        <a:shade val="50000"/>
                        <a:hueMod val="94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entury Gothic" panose="020B0502020202020204"/>
                    </a:endParaRPr>
                  </a:p>
                </p:txBody>
              </p:sp>
              <p:sp>
                <p:nvSpPr>
                  <p:cNvPr id="16" name="Rectangle 15"/>
                  <p:cNvSpPr/>
                  <p:nvPr/>
                </p:nvSpPr>
                <p:spPr>
                  <a:xfrm>
                    <a:off x="4054658" y="3019920"/>
                    <a:ext cx="615600" cy="962526"/>
                  </a:xfrm>
                  <a:prstGeom prst="rect">
                    <a:avLst/>
                  </a:prstGeom>
                  <a:blipFill>
                    <a:blip r:embed="rId5"/>
                    <a:tile tx="0" ty="0" sx="100000" sy="100000" flip="none" algn="tl"/>
                  </a:blipFill>
                  <a:ln w="38100" cap="rnd" cmpd="sng" algn="ctr">
                    <a:solidFill>
                      <a:srgbClr val="FFC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entury Gothic" panose="020B0502020202020204"/>
                    </a:endParaRPr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>
                  <a:xfrm>
                    <a:off x="3338761" y="3228970"/>
                    <a:ext cx="357940" cy="544432"/>
                  </a:xfrm>
                  <a:prstGeom prst="rect">
                    <a:avLst/>
                  </a:prstGeom>
                  <a:solidFill>
                    <a:srgbClr val="052F61"/>
                  </a:solidFill>
                  <a:ln w="38100" cap="rnd" cmpd="sng" algn="ctr">
                    <a:solidFill>
                      <a:srgbClr val="FFFF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entury Gothic" panose="020B0502020202020204"/>
                    </a:endParaRPr>
                  </a:p>
                </p:txBody>
              </p:sp>
              <p:sp>
                <p:nvSpPr>
                  <p:cNvPr id="18" name="Rectangle 17"/>
                  <p:cNvSpPr/>
                  <p:nvPr/>
                </p:nvSpPr>
                <p:spPr>
                  <a:xfrm>
                    <a:off x="5125449" y="3228970"/>
                    <a:ext cx="357940" cy="544432"/>
                  </a:xfrm>
                  <a:prstGeom prst="rect">
                    <a:avLst/>
                  </a:prstGeom>
                  <a:solidFill>
                    <a:srgbClr val="052F61"/>
                  </a:solidFill>
                  <a:ln w="38100" cap="rnd" cmpd="sng" algn="ctr">
                    <a:solidFill>
                      <a:srgbClr val="FFFF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entury Gothic" panose="020B0502020202020204"/>
                    </a:endParaRPr>
                  </a:p>
                </p:txBody>
              </p:sp>
            </p:grpSp>
          </p:grpSp>
          <p:cxnSp>
            <p:nvCxnSpPr>
              <p:cNvPr id="10" name="Straight Connector 9"/>
              <p:cNvCxnSpPr/>
              <p:nvPr/>
            </p:nvCxnSpPr>
            <p:spPr>
              <a:xfrm>
                <a:off x="8623382" y="3156557"/>
                <a:ext cx="0" cy="497983"/>
              </a:xfrm>
              <a:prstGeom prst="line">
                <a:avLst/>
              </a:prstGeom>
              <a:noFill/>
              <a:ln w="9525" cap="flat" cmpd="sng" algn="ctr">
                <a:solidFill>
                  <a:srgbClr val="FFC000"/>
                </a:solidFill>
                <a:prstDash val="solid"/>
              </a:ln>
              <a:effectLst/>
            </p:spPr>
          </p:cxnSp>
          <p:cxnSp>
            <p:nvCxnSpPr>
              <p:cNvPr id="11" name="Straight Connector 10"/>
              <p:cNvCxnSpPr>
                <a:stCxn id="21" idx="0"/>
              </p:cNvCxnSpPr>
              <p:nvPr/>
            </p:nvCxnSpPr>
            <p:spPr>
              <a:xfrm>
                <a:off x="3001441" y="3175232"/>
                <a:ext cx="4649" cy="516658"/>
              </a:xfrm>
              <a:prstGeom prst="line">
                <a:avLst/>
              </a:prstGeom>
              <a:noFill/>
              <a:ln w="9525" cap="flat" cmpd="sng" algn="ctr">
                <a:solidFill>
                  <a:srgbClr val="FFC000"/>
                </a:solidFill>
                <a:prstDash val="solid"/>
              </a:ln>
              <a:effectLst/>
            </p:spPr>
          </p:cxn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227" y="3170294"/>
              <a:ext cx="1001886" cy="106439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4" name="TextBox 23"/>
          <p:cNvSpPr txBox="1"/>
          <p:nvPr/>
        </p:nvSpPr>
        <p:spPr>
          <a:xfrm>
            <a:off x="1077656" y="4157993"/>
            <a:ext cx="844352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রেখা, রেখাংশ ও রশ্মির মধ্যে চিত্রসহ পার্থক্য নির্ণয় কর। 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77656" y="5072366"/>
            <a:ext cx="9186861" cy="646331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চিত্র অঙ্কন করঃ- সমকোণ ,সন্নিহিত কোণ ও সম্পুরক কোণ।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13332" y="-86276"/>
            <a:ext cx="12192000" cy="6961530"/>
          </a:xfrm>
          <a:prstGeom prst="frame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1"/>
          <p:cNvSpPr/>
          <p:nvPr/>
        </p:nvSpPr>
        <p:spPr>
          <a:xfrm>
            <a:off x="2212879" y="843146"/>
            <a:ext cx="7241603" cy="1959558"/>
          </a:xfrm>
          <a:custGeom>
            <a:avLst/>
            <a:gdLst>
              <a:gd name="connsiteX0" fmla="*/ 0 w 7033785"/>
              <a:gd name="connsiteY0" fmla="*/ 0 h 4641273"/>
              <a:gd name="connsiteX1" fmla="*/ 7033785 w 7033785"/>
              <a:gd name="connsiteY1" fmla="*/ 0 h 4641273"/>
              <a:gd name="connsiteX2" fmla="*/ 7033785 w 7033785"/>
              <a:gd name="connsiteY2" fmla="*/ 4641273 h 4641273"/>
              <a:gd name="connsiteX3" fmla="*/ 0 w 7033785"/>
              <a:gd name="connsiteY3" fmla="*/ 4641273 h 4641273"/>
              <a:gd name="connsiteX4" fmla="*/ 0 w 7033785"/>
              <a:gd name="connsiteY4" fmla="*/ 0 h 4641273"/>
              <a:gd name="connsiteX0" fmla="*/ 0 w 7033785"/>
              <a:gd name="connsiteY0" fmla="*/ 0 h 4641273"/>
              <a:gd name="connsiteX1" fmla="*/ 7033785 w 7033785"/>
              <a:gd name="connsiteY1" fmla="*/ 0 h 4641273"/>
              <a:gd name="connsiteX2" fmla="*/ 7033785 w 7033785"/>
              <a:gd name="connsiteY2" fmla="*/ 4641273 h 4641273"/>
              <a:gd name="connsiteX3" fmla="*/ 360218 w 7033785"/>
              <a:gd name="connsiteY3" fmla="*/ 4447309 h 4641273"/>
              <a:gd name="connsiteX4" fmla="*/ 0 w 7033785"/>
              <a:gd name="connsiteY4" fmla="*/ 0 h 4641273"/>
              <a:gd name="connsiteX0" fmla="*/ 207818 w 7241603"/>
              <a:gd name="connsiteY0" fmla="*/ 0 h 4876799"/>
              <a:gd name="connsiteX1" fmla="*/ 7241603 w 7241603"/>
              <a:gd name="connsiteY1" fmla="*/ 0 h 4876799"/>
              <a:gd name="connsiteX2" fmla="*/ 7241603 w 7241603"/>
              <a:gd name="connsiteY2" fmla="*/ 4641273 h 4876799"/>
              <a:gd name="connsiteX3" fmla="*/ 0 w 7241603"/>
              <a:gd name="connsiteY3" fmla="*/ 4876799 h 4876799"/>
              <a:gd name="connsiteX4" fmla="*/ 207818 w 7241603"/>
              <a:gd name="connsiteY4" fmla="*/ 0 h 4876799"/>
              <a:gd name="connsiteX0" fmla="*/ 1205346 w 7241603"/>
              <a:gd name="connsiteY0" fmla="*/ 374073 h 4876799"/>
              <a:gd name="connsiteX1" fmla="*/ 7241603 w 7241603"/>
              <a:gd name="connsiteY1" fmla="*/ 0 h 4876799"/>
              <a:gd name="connsiteX2" fmla="*/ 7241603 w 7241603"/>
              <a:gd name="connsiteY2" fmla="*/ 4641273 h 4876799"/>
              <a:gd name="connsiteX3" fmla="*/ 0 w 7241603"/>
              <a:gd name="connsiteY3" fmla="*/ 4876799 h 4876799"/>
              <a:gd name="connsiteX4" fmla="*/ 1205346 w 7241603"/>
              <a:gd name="connsiteY4" fmla="*/ 374073 h 4876799"/>
              <a:gd name="connsiteX0" fmla="*/ 387928 w 7241603"/>
              <a:gd name="connsiteY0" fmla="*/ 0 h 5001489"/>
              <a:gd name="connsiteX1" fmla="*/ 7241603 w 7241603"/>
              <a:gd name="connsiteY1" fmla="*/ 124690 h 5001489"/>
              <a:gd name="connsiteX2" fmla="*/ 7241603 w 7241603"/>
              <a:gd name="connsiteY2" fmla="*/ 4765963 h 5001489"/>
              <a:gd name="connsiteX3" fmla="*/ 0 w 7241603"/>
              <a:gd name="connsiteY3" fmla="*/ 5001489 h 5001489"/>
              <a:gd name="connsiteX4" fmla="*/ 387928 w 7241603"/>
              <a:gd name="connsiteY4" fmla="*/ 0 h 5001489"/>
              <a:gd name="connsiteX0" fmla="*/ 387928 w 7241603"/>
              <a:gd name="connsiteY0" fmla="*/ 0 h 5001489"/>
              <a:gd name="connsiteX1" fmla="*/ 7241603 w 7241603"/>
              <a:gd name="connsiteY1" fmla="*/ 124690 h 5001489"/>
              <a:gd name="connsiteX2" fmla="*/ 7241603 w 7241603"/>
              <a:gd name="connsiteY2" fmla="*/ 4765963 h 5001489"/>
              <a:gd name="connsiteX3" fmla="*/ 0 w 7241603"/>
              <a:gd name="connsiteY3" fmla="*/ 5001489 h 5001489"/>
              <a:gd name="connsiteX4" fmla="*/ 387928 w 7241603"/>
              <a:gd name="connsiteY4" fmla="*/ 0 h 5001489"/>
              <a:gd name="connsiteX0" fmla="*/ 387928 w 7241603"/>
              <a:gd name="connsiteY0" fmla="*/ 0 h 5001489"/>
              <a:gd name="connsiteX1" fmla="*/ 7241603 w 7241603"/>
              <a:gd name="connsiteY1" fmla="*/ 124690 h 5001489"/>
              <a:gd name="connsiteX2" fmla="*/ 7241603 w 7241603"/>
              <a:gd name="connsiteY2" fmla="*/ 4765963 h 5001489"/>
              <a:gd name="connsiteX3" fmla="*/ 0 w 7241603"/>
              <a:gd name="connsiteY3" fmla="*/ 5001489 h 5001489"/>
              <a:gd name="connsiteX4" fmla="*/ 387928 w 7241603"/>
              <a:gd name="connsiteY4" fmla="*/ 0 h 500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1603" h="5001489">
                <a:moveTo>
                  <a:pt x="387928" y="0"/>
                </a:moveTo>
                <a:cubicBezTo>
                  <a:pt x="3670013" y="1260763"/>
                  <a:pt x="4957045" y="83127"/>
                  <a:pt x="7241603" y="124690"/>
                </a:cubicBezTo>
                <a:lnTo>
                  <a:pt x="7241603" y="4765963"/>
                </a:lnTo>
                <a:lnTo>
                  <a:pt x="0" y="5001489"/>
                </a:lnTo>
                <a:lnTo>
                  <a:pt x="387928" y="0"/>
                </a:lnTo>
                <a:close/>
              </a:path>
            </a:pathLst>
          </a:cu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numCol="1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1500" b="1" i="0" u="none" strike="noStrike" kern="1200" cap="none" spc="0" normalizeH="0" baseline="0" noProof="0" dirty="0" smtClean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ধন্যবাদ</a:t>
            </a:r>
            <a:endParaRPr kumimoji="0" lang="bn-BD" sz="13800" b="1" i="0" u="none" strike="noStrike" kern="1200" cap="none" spc="0" normalizeH="0" baseline="0" noProof="0" dirty="0">
              <a:ln w="1143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60288" y="3065572"/>
            <a:ext cx="8789671" cy="2918618"/>
            <a:chOff x="1693327" y="1712221"/>
            <a:chExt cx="8789671" cy="348894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3327" y="1712221"/>
              <a:ext cx="4264235" cy="235458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8763" y="1712221"/>
              <a:ext cx="4264235" cy="23545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4603" y="2846581"/>
              <a:ext cx="4264235" cy="23545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994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421" y="862885"/>
            <a:ext cx="6967504" cy="51173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34287" y="862885"/>
            <a:ext cx="49627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62917" y="2968569"/>
            <a:ext cx="3554503" cy="301167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রাজু আহম্মেদ </a:t>
            </a:r>
            <a:endParaRPr lang="en-US" sz="28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bn-BD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(বিজ্ঞান) </a:t>
            </a:r>
            <a:endParaRPr lang="en-US" sz="28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শোন্দহ মাধ্যমিক </a:t>
            </a:r>
            <a:r>
              <a:rPr lang="en-US" sz="2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bn-BD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ছাতিয়ান,মিরপুর,কুষ্টিয়া </a:t>
            </a:r>
            <a:endParaRPr lang="en-US" sz="28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নম্বরঃ</a:t>
            </a:r>
            <a:r>
              <a:rPr lang="bn-BD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০১৭৩৭৩৬১১৩৯</a:t>
            </a:r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693" y="1011706"/>
            <a:ext cx="2229653" cy="19568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8939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56842" y="918294"/>
            <a:ext cx="3219719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56841" y="1887790"/>
            <a:ext cx="3219720" cy="240065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4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বিষয়ঃ-গণিত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অধ্যায়ঃ- ষষ্ঠ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6841" y="4334614"/>
            <a:ext cx="3219719" cy="166199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জ্যামিতির মৌলিক ধারণা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992468">
            <a:off x="7779771" y="2832587"/>
            <a:ext cx="3345108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4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94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5150" y="1270502"/>
            <a:ext cx="5225738" cy="76944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লক্ষ্য করঃ 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653809" y="2702859"/>
            <a:ext cx="3819144" cy="78144"/>
          </a:xfrm>
          <a:prstGeom prst="straightConnector1">
            <a:avLst/>
          </a:prstGeom>
          <a:ln w="114300"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653809" y="3828639"/>
            <a:ext cx="3819144" cy="23168"/>
          </a:xfrm>
          <a:prstGeom prst="line">
            <a:avLst/>
          </a:prstGeom>
          <a:ln w="1143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653809" y="4899443"/>
            <a:ext cx="3778504" cy="3527"/>
          </a:xfrm>
          <a:prstGeom prst="straightConnector1">
            <a:avLst/>
          </a:prstGeom>
          <a:ln w="1143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229957" y="3413279"/>
            <a:ext cx="2575774" cy="51515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229957" y="1645275"/>
            <a:ext cx="1078607" cy="1809482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682604" y="5040340"/>
            <a:ext cx="3670479" cy="38637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3" name="Circular Arrow 22"/>
          <p:cNvSpPr/>
          <p:nvPr/>
        </p:nvSpPr>
        <p:spPr>
          <a:xfrm>
            <a:off x="7867460" y="4447088"/>
            <a:ext cx="1300766" cy="1225139"/>
          </a:xfrm>
          <a:prstGeom prst="circularArrow">
            <a:avLst/>
          </a:prstGeom>
          <a:ln w="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Circular Arrow 1"/>
          <p:cNvSpPr/>
          <p:nvPr/>
        </p:nvSpPr>
        <p:spPr>
          <a:xfrm rot="3232756">
            <a:off x="7288703" y="2754857"/>
            <a:ext cx="775907" cy="934043"/>
          </a:xfrm>
          <a:prstGeom prst="circular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14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3730" y="1273850"/>
            <a:ext cx="6999465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বলতো চিত্রগুলোর নাম কী?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30959" y="2467502"/>
            <a:ext cx="5782236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রেখাংশ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9202" y="3722710"/>
            <a:ext cx="7853993" cy="144655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তাহলে, আজকের</a:t>
            </a:r>
          </a:p>
          <a:p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 শিরোনামঃ-রেখা,রেখাংশ,রশ্মি ও কোণ  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164" y="1076142"/>
            <a:ext cx="868545" cy="76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5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4763" y="1033942"/>
            <a:ext cx="3586162" cy="110799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ফলঃ- 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1332" y="2394319"/>
            <a:ext cx="5957887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অধ্যায় পাঠ শেষে শিক্ষার্থীরাঃ- 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3671" y="3416141"/>
            <a:ext cx="9258300" cy="19389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রেখা, রেখাংশ ও রশ্মি ব্যাখ্যা করতে পারবে। 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রেখা,রেখাংশ রশ্মির মধ্যে পার্থক্য নির্ণয় করতে পারবে ।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বিভিন্ন প্রকার কোণের সংঙ্গা দিতে পারবে।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54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6923" y="1088102"/>
            <a:ext cx="5225738" cy="76944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 তিনটি লক্ষ্য করঃ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788333" y="2255924"/>
            <a:ext cx="5962918" cy="25758"/>
          </a:xfrm>
          <a:prstGeom prst="straightConnector1">
            <a:avLst/>
          </a:prstGeom>
          <a:ln w="114300"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15767" y="1928135"/>
            <a:ext cx="652903" cy="7694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bg1"/>
                </a:solidFill>
              </a:rPr>
              <a:t>A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04036" y="1957049"/>
            <a:ext cx="723200" cy="76944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</a:rPr>
              <a:t>B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97977" y="2499759"/>
            <a:ext cx="1564412" cy="7694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 -১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675440" y="3515300"/>
            <a:ext cx="6142231" cy="47014"/>
          </a:xfrm>
          <a:prstGeom prst="line">
            <a:avLst/>
          </a:prstGeom>
          <a:ln w="1143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675440" y="4795932"/>
            <a:ext cx="6247077" cy="24142"/>
          </a:xfrm>
          <a:prstGeom prst="straightConnector1">
            <a:avLst/>
          </a:prstGeom>
          <a:ln w="1143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37560" y="3259733"/>
            <a:ext cx="723200" cy="76944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</a:rPr>
              <a:t>B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04036" y="4562417"/>
            <a:ext cx="723200" cy="76944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bg1"/>
                </a:solidFill>
              </a:rPr>
              <a:t>B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02648" y="3037032"/>
            <a:ext cx="652903" cy="76944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FF00"/>
                </a:solidFill>
              </a:rPr>
              <a:t>A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49155" y="4340600"/>
            <a:ext cx="652903" cy="76944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</a:rPr>
              <a:t>A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24387" y="3806473"/>
            <a:ext cx="1564412" cy="76944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 -২</a:t>
            </a:r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4368" y="5050227"/>
            <a:ext cx="1564412" cy="7694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 -৩ 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57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6121" y="1145110"/>
            <a:ext cx="7301291" cy="76944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শিক্ষার্থীরা বলতো চিত্রগুলোর নাম কী? 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43787" y="2048239"/>
            <a:ext cx="1228725" cy="83099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রেখা </a:t>
            </a:r>
            <a:r>
              <a:rPr lang="bn-BD" sz="4800" dirty="0" smtClean="0"/>
              <a:t> 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4051975" y="2109795"/>
            <a:ext cx="1564412" cy="7694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 -১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51975" y="3306468"/>
            <a:ext cx="1564412" cy="7694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 -২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51975" y="4483897"/>
            <a:ext cx="1564412" cy="76944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 -৩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84114" y="3306468"/>
            <a:ext cx="1764088" cy="83099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রেখাংশ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/>
              <a:t> </a:t>
            </a:r>
            <a:endParaRPr lang="en-US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7384114" y="4511976"/>
            <a:ext cx="1228725" cy="83099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রশ্মি  </a:t>
            </a:r>
            <a:r>
              <a:rPr lang="bn-BD" sz="4800" dirty="0" smtClean="0"/>
              <a:t> </a:t>
            </a:r>
            <a:endParaRPr lang="en-US" sz="4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024" y="1055476"/>
            <a:ext cx="868545" cy="7642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023" y="1055476"/>
            <a:ext cx="868545" cy="7642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023" y="1055476"/>
            <a:ext cx="868545" cy="76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4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8915" y="891759"/>
            <a:ext cx="3611880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7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915" y="2141135"/>
            <a:ext cx="2669024" cy="2218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614612" y="4457700"/>
            <a:ext cx="6443663" cy="132343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রেখা কাকে বলে?</a:t>
            </a:r>
          </a:p>
          <a:p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রেখা ও রশ্মির নির্দিষ্ট কী নেই? 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992468">
            <a:off x="6990892" y="2808132"/>
            <a:ext cx="308526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4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59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403</Words>
  <Application>Microsoft Office PowerPoint</Application>
  <PresentationFormat>Widescreen</PresentationFormat>
  <Paragraphs>116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Century Gothic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ARISTO</dc:creator>
  <cp:lastModifiedBy>ARISTO</cp:lastModifiedBy>
  <cp:revision>70</cp:revision>
  <dcterms:created xsi:type="dcterms:W3CDTF">2017-06-05T19:27:14Z</dcterms:created>
  <dcterms:modified xsi:type="dcterms:W3CDTF">2017-10-10T01:40:57Z</dcterms:modified>
</cp:coreProperties>
</file>