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24"/>
  </p:notesMasterIdLst>
  <p:sldIdLst>
    <p:sldId id="273" r:id="rId2"/>
    <p:sldId id="283" r:id="rId3"/>
    <p:sldId id="291" r:id="rId4"/>
    <p:sldId id="279" r:id="rId5"/>
    <p:sldId id="261" r:id="rId6"/>
    <p:sldId id="262" r:id="rId7"/>
    <p:sldId id="280" r:id="rId8"/>
    <p:sldId id="271" r:id="rId9"/>
    <p:sldId id="259" r:id="rId10"/>
    <p:sldId id="278" r:id="rId11"/>
    <p:sldId id="264" r:id="rId12"/>
    <p:sldId id="270" r:id="rId13"/>
    <p:sldId id="267" r:id="rId14"/>
    <p:sldId id="268" r:id="rId15"/>
    <p:sldId id="285" r:id="rId16"/>
    <p:sldId id="286" r:id="rId17"/>
    <p:sldId id="287" r:id="rId18"/>
    <p:sldId id="288" r:id="rId19"/>
    <p:sldId id="289" r:id="rId20"/>
    <p:sldId id="274" r:id="rId21"/>
    <p:sldId id="265" r:id="rId22"/>
    <p:sldId id="28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21" autoAdjust="0"/>
    <p:restoredTop sz="92231" autoAdjust="0"/>
  </p:normalViewPr>
  <p:slideViewPr>
    <p:cSldViewPr>
      <p:cViewPr varScale="1">
        <p:scale>
          <a:sx n="59" d="100"/>
          <a:sy n="59" d="100"/>
        </p:scale>
        <p:origin x="1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63875-D16A-47EC-900C-6BD7650D4A83}" type="datetimeFigureOut">
              <a:rPr lang="en-US" smtClean="0"/>
              <a:t>8/27/2016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04E171-80D4-4C1F-92D7-FA541A781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97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0694-C54E-4148-8702-FBDDA1111114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DBEC-BC4A-456C-A308-34C1E37186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05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0694-C54E-4148-8702-FBDDA1111114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DBEC-BC4A-456C-A308-34C1E37186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29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0694-C54E-4148-8702-FBDDA1111114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DBEC-BC4A-456C-A308-34C1E37186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02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0694-C54E-4148-8702-FBDDA1111114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DBEC-BC4A-456C-A308-34C1E37186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15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0694-C54E-4148-8702-FBDDA1111114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DBEC-BC4A-456C-A308-34C1E37186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057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0694-C54E-4148-8702-FBDDA1111114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DBEC-BC4A-456C-A308-34C1E37186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703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0694-C54E-4148-8702-FBDDA1111114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DBEC-BC4A-456C-A308-34C1E37186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459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0694-C54E-4148-8702-FBDDA1111114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DBEC-BC4A-456C-A308-34C1E37186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73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0694-C54E-4148-8702-FBDDA1111114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DBEC-BC4A-456C-A308-34C1E37186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17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0694-C54E-4148-8702-FBDDA1111114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DBEC-BC4A-456C-A308-34C1E37186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8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0694-C54E-4148-8702-FBDDA1111114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DBEC-BC4A-456C-A308-34C1E37186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4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40694-C54E-4148-8702-FBDDA1111114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3DBEC-BC4A-456C-A308-34C1E37186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69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6629400" cy="1143000"/>
          </a:xfrm>
        </p:spPr>
        <p:txBody>
          <a:bodyPr>
            <a:normAutofit/>
          </a:bodyPr>
          <a:lstStyle/>
          <a:p>
            <a:r>
              <a:rPr lang="bn-BD" sz="6000" dirty="0" smtClean="0">
                <a:solidFill>
                  <a:srgbClr val="00B0F0"/>
                </a:solidFill>
              </a:rPr>
              <a:t>সকলকে শুভেচ্ছা</a:t>
            </a:r>
            <a:endParaRPr lang="en-US" sz="6000" dirty="0">
              <a:solidFill>
                <a:srgbClr val="00B0F0"/>
              </a:solidFill>
            </a:endParaRPr>
          </a:p>
        </p:txBody>
      </p:sp>
      <p:pic>
        <p:nvPicPr>
          <p:cNvPr id="1026" name="Picture 2" descr="C:\Users\Public\Pictures\DSC01404 - Cop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" y="1417639"/>
            <a:ext cx="8028709" cy="459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xplosion 1 3"/>
          <p:cNvSpPr/>
          <p:nvPr/>
        </p:nvSpPr>
        <p:spPr>
          <a:xfrm>
            <a:off x="7010400" y="290966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xplosion 1 4"/>
          <p:cNvSpPr/>
          <p:nvPr/>
        </p:nvSpPr>
        <p:spPr>
          <a:xfrm>
            <a:off x="1295400" y="443432"/>
            <a:ext cx="609600" cy="6858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1349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00200"/>
            <a:ext cx="838200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24863" y="380999"/>
            <a:ext cx="4456669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bn-BD" sz="4800" dirty="0" smtClean="0"/>
              <a:t>আরও ছবি দেখো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6187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6400800" cy="1143000"/>
          </a:xfrm>
          <a:solidFill>
            <a:srgbClr val="FFFF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টাইট্রেশনে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ব্যবহৃত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যন্ত্রপাতি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00200"/>
            <a:ext cx="7772400" cy="4701800"/>
          </a:xfr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326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762000"/>
            <a:ext cx="4648200" cy="914400"/>
          </a:xfrm>
          <a:solidFill>
            <a:srgbClr val="FFC000"/>
          </a:solidFill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নির্দেশক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(Indicator)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86000"/>
            <a:ext cx="6705600" cy="3200400"/>
          </a:xfrm>
          <a:noFill/>
        </p:spPr>
        <p:txBody>
          <a:bodyPr>
            <a:noAutofit/>
          </a:bodyPr>
          <a:lstStyle/>
          <a:p>
            <a:r>
              <a:rPr lang="bn-BD" sz="4400" dirty="0" smtClean="0">
                <a:solidFill>
                  <a:srgbClr val="0070C0"/>
                </a:solidFill>
              </a:rPr>
              <a:t>নিজের রঙ পরিবর্তন ।</a:t>
            </a:r>
          </a:p>
          <a:p>
            <a:r>
              <a:rPr lang="bn-BD" sz="4000" dirty="0" smtClean="0">
                <a:solidFill>
                  <a:srgbClr val="FF0000"/>
                </a:solidFill>
              </a:rPr>
              <a:t>এসিড, ক্ষারকের উপস্থিতি।</a:t>
            </a:r>
            <a:endParaRPr lang="bn-IN" sz="4000" dirty="0" smtClean="0">
              <a:solidFill>
                <a:srgbClr val="FF0000"/>
              </a:solidFill>
            </a:endParaRPr>
          </a:p>
          <a:p>
            <a:r>
              <a:rPr lang="bn-IN" sz="4000" dirty="0" smtClean="0">
                <a:solidFill>
                  <a:srgbClr val="FF0000"/>
                </a:solidFill>
              </a:rPr>
              <a:t>যেমন-১.মিথাইল অরেঞ্জ,</a:t>
            </a:r>
          </a:p>
          <a:p>
            <a:r>
              <a:rPr lang="bn-IN" sz="4000" dirty="0" smtClean="0">
                <a:solidFill>
                  <a:srgbClr val="FF0000"/>
                </a:solidFill>
              </a:rPr>
              <a:t>২. মিথাইল রেড</a:t>
            </a:r>
            <a:r>
              <a:rPr lang="bn-BD" sz="4000" dirty="0" smtClean="0">
                <a:solidFill>
                  <a:srgbClr val="FF0000"/>
                </a:solidFill>
              </a:rPr>
              <a:t> 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905000"/>
            <a:ext cx="2590800" cy="426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86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5486400" cy="1783240"/>
          </a:xfr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NikoshBAN" pitchFamily="2" charset="0"/>
                <a:cs typeface="NikoshBAN" pitchFamily="2" charset="0"/>
              </a:rPr>
              <a:t>টাইট্যান্ট</a:t>
            </a:r>
            <a:r>
              <a:rPr lang="bn-IN" sz="4800" dirty="0">
                <a:solidFill>
                  <a:srgbClr val="002060"/>
                </a:solidFill>
              </a:rPr>
              <a:t>(</a:t>
            </a:r>
            <a:r>
              <a:rPr lang="en-US" sz="4800" dirty="0">
                <a:solidFill>
                  <a:srgbClr val="002060"/>
                </a:solidFill>
              </a:rPr>
              <a:t>Titrant)</a:t>
            </a:r>
            <a:r>
              <a:rPr lang="bn-BD" sz="4800" dirty="0">
                <a:solidFill>
                  <a:srgbClr val="002060"/>
                </a:solidFill>
              </a:rPr>
              <a:t/>
            </a:r>
            <a:br>
              <a:rPr lang="bn-BD" sz="4800" dirty="0">
                <a:solidFill>
                  <a:srgbClr val="002060"/>
                </a:solidFill>
              </a:rPr>
            </a:b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4914" y="2438400"/>
            <a:ext cx="5344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/>
              <a:t>অ</a:t>
            </a:r>
            <a:r>
              <a:rPr lang="bn-BD" sz="3600" dirty="0" smtClean="0"/>
              <a:t>জানা ঘন মাত্র</a:t>
            </a:r>
            <a:r>
              <a:rPr lang="bn-IN" sz="3600" dirty="0"/>
              <a:t>া</a:t>
            </a:r>
            <a:r>
              <a:rPr lang="bn-BD" sz="3600" dirty="0" smtClean="0"/>
              <a:t>র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দ্র</a:t>
            </a:r>
            <a:r>
              <a:rPr lang="bn-IN" sz="4800" dirty="0">
                <a:latin typeface="NikoshBAN" pitchFamily="2" charset="0"/>
                <a:cs typeface="NikoshBAN" pitchFamily="2" charset="0"/>
              </a:rPr>
              <a:t>ব</a:t>
            </a:r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ণ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3906" y="1752600"/>
            <a:ext cx="4873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বুরেটে</a:t>
            </a:r>
            <a:r>
              <a:rPr lang="bn-BD" sz="2400" dirty="0" smtClean="0"/>
              <a:t> </a:t>
            </a:r>
            <a:r>
              <a:rPr lang="bn-BD" sz="3600" dirty="0" smtClean="0"/>
              <a:t>ব্যবহার</a:t>
            </a:r>
            <a:r>
              <a:rPr lang="bn-BD" sz="2400" dirty="0" smtClean="0"/>
              <a:t> </a:t>
            </a:r>
            <a:r>
              <a:rPr lang="bn-BD" sz="3600" dirty="0" smtClean="0"/>
              <a:t>করা হয়।</a:t>
            </a:r>
            <a:endParaRPr lang="en-US" sz="3600" dirty="0"/>
          </a:p>
        </p:txBody>
      </p:sp>
      <p:pic>
        <p:nvPicPr>
          <p:cNvPr id="9" name="Content Placeholder 3" descr="download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641839"/>
            <a:ext cx="2247900" cy="55743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3733800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 smtClean="0">
                <a:solidFill>
                  <a:srgbClr val="C00000"/>
                </a:solidFill>
              </a:rPr>
              <a:t>যেমন-</a:t>
            </a:r>
            <a:r>
              <a:rPr lang="en-US" sz="3200" b="1" dirty="0" err="1" smtClean="0">
                <a:solidFill>
                  <a:srgbClr val="C00000"/>
                </a:solidFill>
              </a:rPr>
              <a:t>HCl</a:t>
            </a:r>
            <a:r>
              <a:rPr lang="en-US" sz="3200" b="1" dirty="0" smtClean="0">
                <a:solidFill>
                  <a:srgbClr val="C00000"/>
                </a:solidFill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</a:rPr>
              <a:t>H</a:t>
            </a:r>
            <a:r>
              <a:rPr lang="en-US" sz="3200" b="1" baseline="-25000" dirty="0" err="1" smtClean="0">
                <a:solidFill>
                  <a:srgbClr val="C00000"/>
                </a:solidFill>
              </a:rPr>
              <a:t>2</a:t>
            </a:r>
            <a:r>
              <a:rPr lang="en-US" sz="3200" b="1" dirty="0" err="1" smtClean="0">
                <a:solidFill>
                  <a:srgbClr val="C00000"/>
                </a:solidFill>
              </a:rPr>
              <a:t>SO4,NaOH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62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0" y="3200400"/>
            <a:ext cx="8229600" cy="3124200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জানা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ঘনমাএার দ্র</a:t>
            </a:r>
            <a:r>
              <a:rPr lang="bn-IN" sz="4400" dirty="0">
                <a:latin typeface="NikoshBAN" pitchFamily="2" charset="0"/>
                <a:cs typeface="NikoshBAN" pitchFamily="2" charset="0"/>
              </a:rPr>
              <a:t>ব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ণ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(প্রমাণ দ্রবণ)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টাইট্রেশনে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এটিকে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কনিক্যাল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ফ্লাক্সে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নে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ওয়া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যেমন-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Na</a:t>
            </a:r>
            <a:r>
              <a:rPr lang="en-US" sz="4400" baseline="-25000" dirty="0" err="1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CO</a:t>
            </a:r>
            <a:r>
              <a:rPr lang="en-US" sz="4400" baseline="-25000" dirty="0" err="1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,HCOOH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3048000" y="0"/>
            <a:ext cx="6096000" cy="1600200"/>
          </a:xfr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টাইট্রান্ড</a:t>
            </a:r>
            <a:r>
              <a:rPr lang="bn-IN" sz="6000" dirty="0">
                <a:solidFill>
                  <a:srgbClr val="002060"/>
                </a:solidFill>
              </a:rPr>
              <a:t>(</a:t>
            </a:r>
            <a:r>
              <a:rPr lang="en-US" sz="6000" dirty="0">
                <a:solidFill>
                  <a:srgbClr val="002060"/>
                </a:solidFill>
              </a:rPr>
              <a:t>Titrant)</a:t>
            </a:r>
            <a:r>
              <a:rPr lang="bn-BD" sz="6000" dirty="0">
                <a:solidFill>
                  <a:srgbClr val="002060"/>
                </a:solidFill>
              </a:rPr>
              <a:t/>
            </a:r>
            <a:br>
              <a:rPr lang="bn-BD" sz="6000" dirty="0">
                <a:solidFill>
                  <a:srgbClr val="002060"/>
                </a:solidFill>
              </a:rPr>
            </a:b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3" descr="gf.jp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8333" t="2381" r="5555" b="4762"/>
          <a:stretch/>
        </p:blipFill>
        <p:spPr>
          <a:xfrm>
            <a:off x="3886200" y="1143000"/>
            <a:ext cx="23622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93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0"/>
            <a:ext cx="7315200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>
              <a:buFont typeface="Wingdings"/>
              <a:buChar char="'"/>
            </a:pP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এসিড-ক্ষার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টাইট্রেশনের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মূলতত্ত্ব</a:t>
            </a:r>
            <a:r>
              <a:rPr lang="bn-B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।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  <a:sym typeface="Wingding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914400"/>
            <a:ext cx="693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aA+bB</a:t>
            </a:r>
            <a:r>
              <a:rPr lang="en-US" sz="3600" dirty="0" smtClean="0">
                <a:solidFill>
                  <a:srgbClr val="C00000"/>
                </a:solidFill>
              </a:rPr>
              <a:t>=Product</a:t>
            </a: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bn-IN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উৎপাদ=লবণ+পানি</a:t>
            </a:r>
            <a:r>
              <a:rPr lang="bn-IN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069885"/>
              </p:ext>
            </p:extLst>
          </p:nvPr>
        </p:nvGraphicFramePr>
        <p:xfrm>
          <a:off x="1708944" y="2438400"/>
          <a:ext cx="2640012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Equation" r:id="rId3" imgW="1143000" imgH="660240" progId="Equation.3">
                  <p:embed/>
                </p:oleObj>
              </mc:Choice>
              <mc:Fallback>
                <p:oleObj name="Equation" r:id="rId3" imgW="1143000" imgH="660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08944" y="2438400"/>
                        <a:ext cx="2640012" cy="175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948714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4343400" y="1981200"/>
            <a:ext cx="0" cy="303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029200" y="2438400"/>
            <a:ext cx="3429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/>
              <a:t>এখানে,</a:t>
            </a:r>
            <a:endParaRPr lang="en-US" sz="2400" dirty="0" smtClean="0"/>
          </a:p>
          <a:p>
            <a:r>
              <a:rPr lang="en-US" sz="2400" dirty="0" smtClean="0">
                <a:solidFill>
                  <a:srgbClr val="C00000"/>
                </a:solidFill>
              </a:rPr>
              <a:t>a=</a:t>
            </a:r>
            <a:r>
              <a:rPr lang="bn-IN" sz="2400" dirty="0" smtClean="0">
                <a:solidFill>
                  <a:srgbClr val="C00000"/>
                </a:solidFill>
              </a:rPr>
              <a:t>এসিডের মোল সংখ্যা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S</a:t>
            </a:r>
            <a:r>
              <a:rPr lang="en-US" sz="2400" baseline="-25000" dirty="0" smtClean="0">
                <a:solidFill>
                  <a:srgbClr val="0070C0"/>
                </a:solidFill>
              </a:rPr>
              <a:t>A</a:t>
            </a:r>
            <a:r>
              <a:rPr lang="en-US" sz="2400" dirty="0" smtClean="0">
                <a:solidFill>
                  <a:srgbClr val="0070C0"/>
                </a:solidFill>
              </a:rPr>
              <a:t>=</a:t>
            </a:r>
            <a:r>
              <a:rPr lang="bn-IN" sz="2400" dirty="0">
                <a:solidFill>
                  <a:srgbClr val="0070C0"/>
                </a:solidFill>
              </a:rPr>
              <a:t> </a:t>
            </a:r>
            <a:r>
              <a:rPr lang="bn-IN" sz="2400" dirty="0" smtClean="0">
                <a:solidFill>
                  <a:srgbClr val="0070C0"/>
                </a:solidFill>
              </a:rPr>
              <a:t>এসিডের ঘনমাত্রা</a:t>
            </a:r>
          </a:p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V</a:t>
            </a:r>
            <a:r>
              <a:rPr lang="en-US" sz="2400" baseline="-25000" dirty="0" smtClean="0">
                <a:solidFill>
                  <a:schemeClr val="accent5">
                    <a:lumMod val="50000"/>
                  </a:schemeClr>
                </a:solidFill>
              </a:rPr>
              <a:t>A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=</a:t>
            </a:r>
            <a:r>
              <a:rPr lang="bn-IN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bn-IN" sz="2400" dirty="0" smtClean="0">
                <a:solidFill>
                  <a:schemeClr val="accent5">
                    <a:lumMod val="50000"/>
                  </a:schemeClr>
                </a:solidFill>
              </a:rPr>
              <a:t>এসিডের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bn-IN" sz="2400" dirty="0" smtClean="0">
                <a:solidFill>
                  <a:schemeClr val="accent5">
                    <a:lumMod val="50000"/>
                  </a:schemeClr>
                </a:solidFill>
              </a:rPr>
              <a:t>আয়তন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b=</a:t>
            </a:r>
            <a:r>
              <a:rPr lang="bn-IN" sz="2400" dirty="0" smtClean="0">
                <a:solidFill>
                  <a:srgbClr val="FF0000"/>
                </a:solidFill>
              </a:rPr>
              <a:t>ক্ষারকের </a:t>
            </a:r>
            <a:r>
              <a:rPr lang="bn-IN" sz="2400" dirty="0">
                <a:solidFill>
                  <a:srgbClr val="FF0000"/>
                </a:solidFill>
              </a:rPr>
              <a:t>মোল সংখ্যা 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en-US" sz="2400" baseline="-25000" dirty="0" smtClean="0">
                <a:solidFill>
                  <a:schemeClr val="accent2">
                    <a:lumMod val="75000"/>
                  </a:schemeClr>
                </a:solidFill>
              </a:rPr>
              <a:t>B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=</a:t>
            </a:r>
            <a:r>
              <a:rPr lang="bn-IN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bn-IN" sz="2400" dirty="0" smtClean="0">
                <a:solidFill>
                  <a:schemeClr val="accent2">
                    <a:lumMod val="75000"/>
                  </a:schemeClr>
                </a:solidFill>
              </a:rPr>
              <a:t>ক্ষারকের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bn-IN" sz="2400" dirty="0" smtClean="0">
                <a:solidFill>
                  <a:schemeClr val="accent2">
                    <a:lumMod val="75000"/>
                  </a:schemeClr>
                </a:solidFill>
              </a:rPr>
              <a:t>ঘনমাত্রা</a:t>
            </a:r>
            <a:endParaRPr lang="bn-IN" sz="24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rgbClr val="00B050"/>
                </a:solidFill>
              </a:rPr>
              <a:t>V</a:t>
            </a:r>
            <a:r>
              <a:rPr lang="en-US" sz="2400" baseline="-25000" dirty="0" smtClean="0">
                <a:solidFill>
                  <a:srgbClr val="00B050"/>
                </a:solidFill>
              </a:rPr>
              <a:t>B</a:t>
            </a:r>
            <a:r>
              <a:rPr lang="en-US" sz="2400" dirty="0" smtClean="0">
                <a:solidFill>
                  <a:srgbClr val="00B050"/>
                </a:solidFill>
              </a:rPr>
              <a:t>=</a:t>
            </a:r>
            <a:r>
              <a:rPr lang="bn-IN" sz="2400" dirty="0">
                <a:solidFill>
                  <a:srgbClr val="00B050"/>
                </a:solidFill>
              </a:rPr>
              <a:t> </a:t>
            </a:r>
            <a:r>
              <a:rPr lang="bn-IN" sz="2400" dirty="0" smtClean="0">
                <a:solidFill>
                  <a:srgbClr val="00B050"/>
                </a:solidFill>
              </a:rPr>
              <a:t>ক্ষারকের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bn-IN" sz="2400" dirty="0">
                <a:solidFill>
                  <a:srgbClr val="00B050"/>
                </a:solidFill>
              </a:rPr>
              <a:t>আয়তন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55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382000" cy="976193"/>
          </a:xfrm>
        </p:spPr>
        <p:txBody>
          <a:bodyPr>
            <a:normAutofit fontScale="90000"/>
          </a:bodyPr>
          <a:lstStyle/>
          <a:p>
            <a:pPr algn="ctr"/>
            <a:r>
              <a:rPr lang="bn-IN" dirty="0" smtClean="0">
                <a:solidFill>
                  <a:srgbClr val="00B050"/>
                </a:solidFill>
              </a:rPr>
              <a:t/>
            </a:r>
            <a:br>
              <a:rPr lang="bn-IN" dirty="0" smtClean="0">
                <a:solidFill>
                  <a:srgbClr val="00B050"/>
                </a:solidFill>
              </a:rPr>
            </a:br>
            <a:r>
              <a:rPr lang="bn-IN" dirty="0">
                <a:solidFill>
                  <a:srgbClr val="00B050"/>
                </a:solidFill>
              </a:rPr>
              <a:t/>
            </a:r>
            <a:br>
              <a:rPr lang="bn-IN" dirty="0">
                <a:solidFill>
                  <a:srgbClr val="00B050"/>
                </a:solidFill>
              </a:rPr>
            </a:br>
            <a:r>
              <a:rPr lang="bn-IN" dirty="0" smtClean="0">
                <a:solidFill>
                  <a:srgbClr val="00B050"/>
                </a:solidFill>
              </a:rPr>
              <a:t>পরীক্ষার নাম-</a:t>
            </a:r>
            <a:r>
              <a:rPr lang="en-US" dirty="0" err="1" smtClean="0"/>
              <a:t>0.1M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baseline="-25000" dirty="0" err="1" smtClean="0"/>
              <a:t>2</a:t>
            </a:r>
            <a:r>
              <a:rPr lang="en-US" dirty="0" err="1" smtClean="0"/>
              <a:t>CO</a:t>
            </a:r>
            <a:r>
              <a:rPr lang="en-US" baseline="-25000" dirty="0" err="1" smtClean="0"/>
              <a:t>3</a:t>
            </a:r>
            <a:r>
              <a:rPr lang="en-US" dirty="0" smtClean="0"/>
              <a:t> </a:t>
            </a:r>
            <a:r>
              <a:rPr lang="bn-IN" dirty="0" smtClean="0"/>
              <a:t>দ্রবণ দ্বারা অজানা </a:t>
            </a:r>
            <a:r>
              <a:rPr lang="en-US" dirty="0" err="1" smtClean="0"/>
              <a:t>HCl</a:t>
            </a:r>
            <a:r>
              <a:rPr lang="en-US" dirty="0" smtClean="0"/>
              <a:t> </a:t>
            </a:r>
            <a:r>
              <a:rPr lang="bn-IN" dirty="0" smtClean="0"/>
              <a:t>দ্রবণের ঘণমাত্রা নির্ণয়।</a:t>
            </a:r>
            <a:br>
              <a:rPr lang="bn-IN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19200" y="1143000"/>
            <a:ext cx="6705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এসিড-ক্ষার</a:t>
            </a: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টাইট্রেশনের</a:t>
            </a: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মূলতত্ত্ব</a:t>
            </a:r>
            <a:r>
              <a:rPr lang="bn-IN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ঃ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  <a:sym typeface="Wingdings"/>
            </a:endParaRPr>
          </a:p>
          <a:p>
            <a:r>
              <a:rPr lang="bn-IN" dirty="0" smtClean="0"/>
              <a:t>এক্ষেত্রে </a:t>
            </a:r>
            <a:r>
              <a:rPr lang="bn-IN" dirty="0" smtClean="0"/>
              <a:t>সংঘটিত বিক্রিয়া-</a:t>
            </a:r>
          </a:p>
          <a:p>
            <a:r>
              <a:rPr lang="en-US" sz="2400" b="1" dirty="0" err="1" smtClean="0"/>
              <a:t>2HCl</a:t>
            </a:r>
            <a:r>
              <a:rPr lang="en-US" sz="2400" b="1" dirty="0" smtClean="0"/>
              <a:t>+ </a:t>
            </a:r>
            <a:r>
              <a:rPr lang="en-US" sz="2400" b="1" dirty="0" err="1"/>
              <a:t>Na</a:t>
            </a:r>
            <a:r>
              <a:rPr lang="en-US" sz="2400" b="1" baseline="-25000" dirty="0" err="1"/>
              <a:t>2</a:t>
            </a:r>
            <a:r>
              <a:rPr lang="en-US" sz="2400" b="1" dirty="0" err="1"/>
              <a:t>CO</a:t>
            </a:r>
            <a:r>
              <a:rPr lang="en-US" sz="2400" b="1" baseline="-25000" dirty="0" err="1"/>
              <a:t>3</a:t>
            </a:r>
            <a:r>
              <a:rPr lang="en-US" sz="2400" b="1" dirty="0" smtClean="0"/>
              <a:t>    =</a:t>
            </a:r>
            <a:r>
              <a:rPr lang="en-US" sz="2400" b="1" dirty="0" err="1" smtClean="0"/>
              <a:t>2NaCl+H</a:t>
            </a:r>
            <a:r>
              <a:rPr lang="en-US" sz="2400" b="1" baseline="-25000" dirty="0" err="1" smtClean="0"/>
              <a:t>2</a:t>
            </a:r>
            <a:r>
              <a:rPr lang="en-US" sz="2400" b="1" dirty="0" err="1" smtClean="0"/>
              <a:t>O+CO</a:t>
            </a:r>
            <a:r>
              <a:rPr lang="en-US" sz="2400" b="1" baseline="-25000" dirty="0" err="1" smtClean="0"/>
              <a:t>2</a:t>
            </a:r>
            <a:endParaRPr lang="bn-IN" sz="2400" b="1" baseline="-25000" dirty="0" smtClean="0"/>
          </a:p>
          <a:p>
            <a:endParaRPr lang="bn-IN" dirty="0" smtClean="0"/>
          </a:p>
          <a:p>
            <a:r>
              <a:rPr lang="bn-IN" sz="2400" b="1" dirty="0" smtClean="0"/>
              <a:t>আমরা জানি,</a:t>
            </a:r>
          </a:p>
        </p:txBody>
      </p:sp>
      <p:sp>
        <p:nvSpPr>
          <p:cNvPr id="5" name="Rectangle 4"/>
          <p:cNvSpPr/>
          <p:nvPr/>
        </p:nvSpPr>
        <p:spPr>
          <a:xfrm>
            <a:off x="4191000" y="2413338"/>
            <a:ext cx="5257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dirty="0"/>
              <a:t>এখানে,</a:t>
            </a:r>
            <a:endParaRPr lang="en-US" sz="2400" dirty="0"/>
          </a:p>
          <a:p>
            <a:r>
              <a:rPr lang="en-US" sz="2400" dirty="0">
                <a:solidFill>
                  <a:srgbClr val="C00000"/>
                </a:solidFill>
              </a:rPr>
              <a:t>a=</a:t>
            </a:r>
            <a:r>
              <a:rPr lang="bn-IN" sz="2400" dirty="0" smtClean="0">
                <a:solidFill>
                  <a:srgbClr val="C00000"/>
                </a:solidFill>
              </a:rPr>
              <a:t>এসিড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(</a:t>
            </a:r>
            <a:r>
              <a:rPr lang="en-US" sz="2400" dirty="0" err="1"/>
              <a:t>HCl</a:t>
            </a:r>
            <a:r>
              <a:rPr lang="en-US" sz="2400" dirty="0"/>
              <a:t>)</a:t>
            </a:r>
            <a:r>
              <a:rPr lang="bn-IN" sz="2400" dirty="0"/>
              <a:t> এর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bn-IN" sz="2400" dirty="0" smtClean="0">
                <a:solidFill>
                  <a:srgbClr val="C00000"/>
                </a:solidFill>
              </a:rPr>
              <a:t>মোল সংখ্যা=</a:t>
            </a:r>
            <a:r>
              <a:rPr lang="en-US" sz="2400" dirty="0" smtClean="0">
                <a:solidFill>
                  <a:srgbClr val="C00000"/>
                </a:solidFill>
              </a:rPr>
              <a:t>2</a:t>
            </a:r>
            <a:endParaRPr lang="bn-IN" sz="2400" dirty="0">
              <a:solidFill>
                <a:srgbClr val="C0000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S</a:t>
            </a:r>
            <a:r>
              <a:rPr lang="en-US" sz="2400" baseline="-25000" dirty="0">
                <a:solidFill>
                  <a:srgbClr val="0070C0"/>
                </a:solidFill>
              </a:rPr>
              <a:t>A</a:t>
            </a:r>
            <a:r>
              <a:rPr lang="en-US" sz="2400" dirty="0">
                <a:solidFill>
                  <a:srgbClr val="0070C0"/>
                </a:solidFill>
              </a:rPr>
              <a:t>=</a:t>
            </a:r>
            <a:r>
              <a:rPr lang="bn-IN" sz="2400" dirty="0">
                <a:solidFill>
                  <a:srgbClr val="0070C0"/>
                </a:solidFill>
              </a:rPr>
              <a:t> </a:t>
            </a:r>
            <a:r>
              <a:rPr lang="bn-IN" sz="2400" dirty="0" smtClean="0">
                <a:solidFill>
                  <a:srgbClr val="0070C0"/>
                </a:solidFill>
              </a:rPr>
              <a:t>এসিড</a:t>
            </a:r>
            <a:r>
              <a:rPr lang="en-US" sz="2400" dirty="0">
                <a:solidFill>
                  <a:srgbClr val="C00000"/>
                </a:solidFill>
              </a:rPr>
              <a:t> (</a:t>
            </a:r>
            <a:r>
              <a:rPr lang="en-US" sz="2400" dirty="0" err="1" smtClean="0"/>
              <a:t>HCl</a:t>
            </a:r>
            <a:r>
              <a:rPr lang="en-US" sz="2400" dirty="0" smtClean="0"/>
              <a:t>)</a:t>
            </a:r>
            <a:r>
              <a:rPr lang="bn-IN" sz="2400" dirty="0" smtClean="0"/>
              <a:t> এর</a:t>
            </a:r>
            <a:r>
              <a:rPr lang="bn-IN" sz="2400" dirty="0" smtClean="0">
                <a:solidFill>
                  <a:srgbClr val="0070C0"/>
                </a:solidFill>
              </a:rPr>
              <a:t> ঘনমাত্রা</a:t>
            </a:r>
            <a:r>
              <a:rPr lang="en-US" sz="2400" dirty="0" smtClean="0">
                <a:solidFill>
                  <a:srgbClr val="0070C0"/>
                </a:solidFill>
              </a:rPr>
              <a:t>=?</a:t>
            </a:r>
            <a:endParaRPr lang="bn-IN" sz="24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V</a:t>
            </a:r>
            <a:r>
              <a:rPr lang="en-US" sz="2400" baseline="-25000" dirty="0">
                <a:solidFill>
                  <a:schemeClr val="accent5">
                    <a:lumMod val="50000"/>
                  </a:schemeClr>
                </a:solidFill>
              </a:rPr>
              <a:t>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=</a:t>
            </a:r>
            <a:r>
              <a:rPr lang="bn-IN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bn-IN" sz="2400" dirty="0" smtClean="0">
                <a:solidFill>
                  <a:schemeClr val="accent5">
                    <a:lumMod val="50000"/>
                  </a:schemeClr>
                </a:solidFill>
              </a:rPr>
              <a:t>এসিড </a:t>
            </a:r>
            <a:r>
              <a:rPr lang="en-US" sz="2400" dirty="0">
                <a:solidFill>
                  <a:srgbClr val="C00000"/>
                </a:solidFill>
              </a:rPr>
              <a:t>(</a:t>
            </a:r>
            <a:r>
              <a:rPr lang="en-US" sz="2400" dirty="0" err="1" smtClean="0"/>
              <a:t>HCl</a:t>
            </a:r>
            <a:r>
              <a:rPr lang="en-US" sz="2400" dirty="0" smtClean="0"/>
              <a:t>)</a:t>
            </a:r>
            <a:r>
              <a:rPr lang="bn-IN" sz="2400" dirty="0" smtClean="0"/>
              <a:t> এর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bn-IN" sz="2400" dirty="0">
                <a:solidFill>
                  <a:schemeClr val="accent5">
                    <a:lumMod val="50000"/>
                  </a:schemeClr>
                </a:solidFill>
              </a:rPr>
              <a:t>আয়তন</a:t>
            </a:r>
          </a:p>
          <a:p>
            <a:r>
              <a:rPr lang="en-US" sz="2400" dirty="0">
                <a:solidFill>
                  <a:srgbClr val="FF0000"/>
                </a:solidFill>
              </a:rPr>
              <a:t>b=</a:t>
            </a:r>
            <a:r>
              <a:rPr lang="bn-IN" sz="2400" dirty="0" smtClean="0">
                <a:solidFill>
                  <a:srgbClr val="FF0000"/>
                </a:solidFill>
              </a:rPr>
              <a:t>ক্ষারক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baseline="-25000" dirty="0" err="1"/>
              <a:t>2</a:t>
            </a:r>
            <a:r>
              <a:rPr lang="en-US" sz="2400" dirty="0" err="1"/>
              <a:t>CO</a:t>
            </a:r>
            <a:r>
              <a:rPr lang="en-US" sz="2400" baseline="-25000" dirty="0" err="1"/>
              <a:t>3</a:t>
            </a:r>
            <a:r>
              <a:rPr lang="bn-IN" sz="2400" dirty="0" smtClean="0">
                <a:solidFill>
                  <a:srgbClr val="FF0000"/>
                </a:solidFill>
              </a:rPr>
              <a:t> এর মোল সংখ্যা</a:t>
            </a:r>
            <a:r>
              <a:rPr lang="en-US" sz="2400" dirty="0" smtClean="0">
                <a:solidFill>
                  <a:srgbClr val="FF0000"/>
                </a:solidFill>
              </a:rPr>
              <a:t>=1</a:t>
            </a:r>
            <a:r>
              <a:rPr lang="bn-IN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en-US" sz="2400" baseline="-25000" dirty="0">
                <a:solidFill>
                  <a:schemeClr val="accent2">
                    <a:lumMod val="75000"/>
                  </a:schemeClr>
                </a:solidFill>
              </a:rPr>
              <a:t>B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=</a:t>
            </a:r>
            <a:r>
              <a:rPr lang="bn-IN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bn-IN" sz="2400" dirty="0" smtClean="0">
                <a:solidFill>
                  <a:schemeClr val="accent2">
                    <a:lumMod val="75000"/>
                  </a:schemeClr>
                </a:solidFill>
              </a:rPr>
              <a:t>ক্ষারক </a:t>
            </a:r>
            <a:r>
              <a:rPr lang="en-US" sz="2400" dirty="0" err="1"/>
              <a:t>Na</a:t>
            </a:r>
            <a:r>
              <a:rPr lang="en-US" sz="2400" baseline="-25000" dirty="0" err="1"/>
              <a:t>2</a:t>
            </a:r>
            <a:r>
              <a:rPr lang="en-US" sz="2400" dirty="0" err="1"/>
              <a:t>CO</a:t>
            </a:r>
            <a:r>
              <a:rPr lang="en-US" sz="2400" baseline="-25000" dirty="0" err="1"/>
              <a:t>3</a:t>
            </a:r>
            <a:r>
              <a:rPr lang="bn-IN" sz="2400" dirty="0">
                <a:solidFill>
                  <a:srgbClr val="FF0000"/>
                </a:solidFill>
              </a:rPr>
              <a:t> এর</a:t>
            </a:r>
            <a:r>
              <a:rPr lang="bn-IN" sz="2400" dirty="0" smtClean="0">
                <a:solidFill>
                  <a:schemeClr val="accent2">
                    <a:lumMod val="75000"/>
                  </a:schemeClr>
                </a:solidFill>
              </a:rPr>
              <a:t> ঘনমাত্রা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=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</a:rPr>
              <a:t>0.1M</a:t>
            </a:r>
            <a:endParaRPr lang="bn-IN" sz="24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rgbClr val="00B050"/>
                </a:solidFill>
              </a:rPr>
              <a:t>V</a:t>
            </a:r>
            <a:r>
              <a:rPr lang="en-US" sz="2400" baseline="-25000" dirty="0">
                <a:solidFill>
                  <a:srgbClr val="00B050"/>
                </a:solidFill>
              </a:rPr>
              <a:t>B</a:t>
            </a:r>
            <a:r>
              <a:rPr lang="en-US" sz="2400" dirty="0">
                <a:solidFill>
                  <a:srgbClr val="00B050"/>
                </a:solidFill>
              </a:rPr>
              <a:t>=</a:t>
            </a:r>
            <a:r>
              <a:rPr lang="bn-IN" sz="2400" dirty="0">
                <a:solidFill>
                  <a:srgbClr val="00B050"/>
                </a:solidFill>
              </a:rPr>
              <a:t> </a:t>
            </a:r>
            <a:r>
              <a:rPr lang="bn-IN" sz="2400" dirty="0" smtClean="0">
                <a:solidFill>
                  <a:srgbClr val="00B050"/>
                </a:solidFill>
              </a:rPr>
              <a:t>ক্ষারক </a:t>
            </a:r>
            <a:r>
              <a:rPr lang="en-US" sz="2400" dirty="0" err="1"/>
              <a:t>Na</a:t>
            </a:r>
            <a:r>
              <a:rPr lang="en-US" sz="2400" baseline="-25000" dirty="0" err="1"/>
              <a:t>2</a:t>
            </a:r>
            <a:r>
              <a:rPr lang="en-US" sz="2400" dirty="0" err="1"/>
              <a:t>CO</a:t>
            </a:r>
            <a:r>
              <a:rPr lang="en-US" sz="2400" baseline="-25000" dirty="0" err="1"/>
              <a:t>3</a:t>
            </a:r>
            <a:r>
              <a:rPr lang="bn-IN" sz="2400" dirty="0">
                <a:solidFill>
                  <a:srgbClr val="FF0000"/>
                </a:solidFill>
              </a:rPr>
              <a:t> এর</a:t>
            </a:r>
            <a:r>
              <a:rPr lang="bn-IN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bn-IN" sz="2400" dirty="0">
                <a:solidFill>
                  <a:srgbClr val="00B050"/>
                </a:solidFill>
              </a:rPr>
              <a:t>আয়তন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2137233"/>
              </p:ext>
            </p:extLst>
          </p:nvPr>
        </p:nvGraphicFramePr>
        <p:xfrm>
          <a:off x="1143000" y="2895600"/>
          <a:ext cx="2640012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3" imgW="1143000" imgH="660240" progId="Equation.3">
                  <p:embed/>
                </p:oleObj>
              </mc:Choice>
              <mc:Fallback>
                <p:oleObj name="Equation" r:id="rId3" imgW="1143000" imgH="660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3000" y="2895600"/>
                        <a:ext cx="2640012" cy="175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3886200" y="2286000"/>
            <a:ext cx="0" cy="303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22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" y="27215"/>
            <a:ext cx="7886700" cy="810986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টাইট্রেশন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ডাটা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895088"/>
              </p:ext>
            </p:extLst>
          </p:nvPr>
        </p:nvGraphicFramePr>
        <p:xfrm>
          <a:off x="380999" y="838201"/>
          <a:ext cx="8153401" cy="243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1093"/>
                <a:gridCol w="1858035"/>
                <a:gridCol w="1097573"/>
                <a:gridCol w="940777"/>
                <a:gridCol w="1505243"/>
                <a:gridCol w="1630680"/>
              </a:tblGrid>
              <a:tr h="669440">
                <a:tc rowSpan="2">
                  <a:txBody>
                    <a:bodyPr/>
                    <a:lstStyle/>
                    <a:p>
                      <a:pPr algn="ctr"/>
                      <a:r>
                        <a:rPr lang="bn-IN" sz="1600" b="1" dirty="0" smtClean="0"/>
                        <a:t>পর্যবেক্ষ্ণণ</a:t>
                      </a:r>
                      <a:r>
                        <a:rPr lang="bn-IN" sz="1600" b="1" baseline="0" dirty="0" smtClean="0"/>
                        <a:t> সংখ্যা</a:t>
                      </a:r>
                      <a:endParaRPr lang="en-US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bn-IN" sz="1800" b="1" dirty="0" smtClean="0"/>
                        <a:t>পিপেট পাঠ</a:t>
                      </a:r>
                      <a:r>
                        <a:rPr lang="en-US" sz="1800" b="1" dirty="0" smtClean="0"/>
                        <a:t> </a:t>
                      </a:r>
                      <a:r>
                        <a:rPr lang="bn-IN" sz="1800" b="1" dirty="0" smtClean="0"/>
                        <a:t>(</a:t>
                      </a:r>
                      <a:r>
                        <a:rPr lang="en-US" sz="2000" b="1" dirty="0" err="1" smtClean="0"/>
                        <a:t>Na</a:t>
                      </a:r>
                      <a:r>
                        <a:rPr lang="en-US" sz="2000" b="1" baseline="-25000" dirty="0" err="1" smtClean="0"/>
                        <a:t>2</a:t>
                      </a:r>
                      <a:r>
                        <a:rPr lang="en-US" sz="2000" b="1" dirty="0" err="1" smtClean="0"/>
                        <a:t>CO</a:t>
                      </a:r>
                      <a:r>
                        <a:rPr lang="en-US" sz="2000" b="1" baseline="-25000" dirty="0" err="1" smtClean="0"/>
                        <a:t>3</a:t>
                      </a:r>
                      <a:r>
                        <a:rPr lang="bn-IN" sz="2000" b="1" dirty="0" smtClean="0"/>
                        <a:t>)</a:t>
                      </a:r>
                      <a:r>
                        <a:rPr lang="en-US" sz="2000" b="1" dirty="0" smtClean="0"/>
                        <a:t> mL</a:t>
                      </a:r>
                    </a:p>
                    <a:p>
                      <a:pPr algn="ctr"/>
                      <a:r>
                        <a:rPr lang="en-US" sz="2000" b="1" dirty="0" smtClean="0"/>
                        <a:t>V</a:t>
                      </a:r>
                      <a:r>
                        <a:rPr lang="en-US" sz="2000" b="1" baseline="-25000" dirty="0" smtClean="0"/>
                        <a:t>B</a:t>
                      </a:r>
                      <a:endParaRPr lang="en-US" sz="1800" b="1" baseline="-25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600" b="1" dirty="0" smtClean="0"/>
                        <a:t>বুরেট পাঠ</a:t>
                      </a:r>
                      <a:r>
                        <a:rPr lang="en-US" sz="1600" b="1" dirty="0" smtClean="0"/>
                        <a:t>(</a:t>
                      </a:r>
                      <a:r>
                        <a:rPr lang="en-US" sz="1800" b="1" dirty="0" err="1" smtClean="0"/>
                        <a:t>HCl</a:t>
                      </a:r>
                      <a:r>
                        <a:rPr lang="en-US" sz="1800" b="1" dirty="0" smtClean="0"/>
                        <a:t>)</a:t>
                      </a:r>
                      <a:endParaRPr lang="en-US" sz="1600" b="1" dirty="0" smtClean="0"/>
                    </a:p>
                    <a:p>
                      <a:pPr algn="ctr"/>
                      <a:r>
                        <a:rPr lang="en-US" sz="1600" b="1" dirty="0" smtClean="0"/>
                        <a:t>mL</a:t>
                      </a:r>
                      <a:endParaRPr lang="en-US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1600" b="1" dirty="0" smtClean="0"/>
                    </a:p>
                    <a:p>
                      <a:pPr algn="ctr"/>
                      <a:r>
                        <a:rPr lang="bn-IN" sz="2400" b="1" dirty="0" smtClean="0"/>
                        <a:t>পার্থক্য </a:t>
                      </a:r>
                      <a:r>
                        <a:rPr lang="en-US" sz="2400" b="1" dirty="0" smtClean="0"/>
                        <a:t>mL</a:t>
                      </a:r>
                      <a:endParaRPr lang="en-US" sz="24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bn-IN" sz="2000" b="1" dirty="0" smtClean="0"/>
                        <a:t>গড় আয়তন</a:t>
                      </a:r>
                    </a:p>
                    <a:p>
                      <a:pPr algn="ctr"/>
                      <a:r>
                        <a:rPr lang="en-US" sz="2000" b="1" dirty="0" smtClean="0"/>
                        <a:t>mL</a:t>
                      </a:r>
                    </a:p>
                    <a:p>
                      <a:pPr algn="ctr"/>
                      <a:r>
                        <a:rPr lang="en-US" sz="2000" b="1" dirty="0" smtClean="0"/>
                        <a:t>V</a:t>
                      </a:r>
                      <a:r>
                        <a:rPr lang="en-US" sz="2000" b="1" baseline="-25000" dirty="0" smtClean="0"/>
                        <a:t>A</a:t>
                      </a:r>
                      <a:endParaRPr lang="en-US" sz="2000" b="1" baseline="-25000" dirty="0"/>
                    </a:p>
                  </a:txBody>
                  <a:tcPr/>
                </a:tc>
              </a:tr>
              <a:tr h="3973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b="1" dirty="0" smtClean="0"/>
                        <a:t>১ম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000" b="1" dirty="0" smtClean="0"/>
                        <a:t>শেষ</a:t>
                      </a:r>
                      <a:endParaRPr lang="en-US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01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0.0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20.1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20.1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02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20.1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40.1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20.0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20.1</a:t>
                      </a:r>
                      <a:endParaRPr lang="en-US" sz="2400" b="1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03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0.0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20.2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20.2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505200"/>
            <a:ext cx="83820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86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7232084"/>
              </p:ext>
            </p:extLst>
          </p:nvPr>
        </p:nvGraphicFramePr>
        <p:xfrm>
          <a:off x="1979613" y="2590800"/>
          <a:ext cx="2668587" cy="311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3" imgW="1155600" imgH="1346040" progId="Equation.3">
                  <p:embed/>
                </p:oleObj>
              </mc:Choice>
              <mc:Fallback>
                <p:oleObj name="Equation" r:id="rId3" imgW="1155600" imgH="1346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79613" y="2590800"/>
                        <a:ext cx="2668587" cy="311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4800600" y="2495729"/>
            <a:ext cx="0" cy="303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286000" y="5334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/>
              <a:t>হিসাব</a:t>
            </a:r>
            <a:r>
              <a:rPr lang="en-US" sz="3600" b="1" dirty="0"/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2600" y="1295400"/>
            <a:ext cx="533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/>
              <a:t>এক্ষেত্রে সংঘটিত বিক্রিয়া-</a:t>
            </a:r>
          </a:p>
          <a:p>
            <a:r>
              <a:rPr lang="en-US" sz="2800" b="1" dirty="0" err="1"/>
              <a:t>2HCl</a:t>
            </a:r>
            <a:r>
              <a:rPr lang="en-US" sz="2800" b="1" dirty="0"/>
              <a:t>+ </a:t>
            </a:r>
            <a:r>
              <a:rPr lang="en-US" sz="2800" b="1" dirty="0" err="1"/>
              <a:t>Na</a:t>
            </a:r>
            <a:r>
              <a:rPr lang="en-US" sz="2800" b="1" baseline="-25000" dirty="0" err="1"/>
              <a:t>2</a:t>
            </a:r>
            <a:r>
              <a:rPr lang="en-US" sz="2800" b="1" dirty="0" err="1"/>
              <a:t>CO</a:t>
            </a:r>
            <a:r>
              <a:rPr lang="en-US" sz="2800" b="1" baseline="-25000" dirty="0" err="1"/>
              <a:t>3</a:t>
            </a:r>
            <a:r>
              <a:rPr lang="en-US" sz="2800" b="1" dirty="0"/>
              <a:t>    =</a:t>
            </a:r>
            <a:r>
              <a:rPr lang="en-US" sz="2800" b="1" dirty="0" err="1"/>
              <a:t>2NaCl+H</a:t>
            </a:r>
            <a:r>
              <a:rPr lang="en-US" sz="2800" b="1" baseline="-25000" dirty="0" err="1"/>
              <a:t>2</a:t>
            </a:r>
            <a:r>
              <a:rPr lang="en-US" sz="2800" b="1" dirty="0" err="1"/>
              <a:t>O+CO</a:t>
            </a:r>
            <a:r>
              <a:rPr lang="en-US" sz="2800" b="1" baseline="-25000" dirty="0" err="1"/>
              <a:t>2</a:t>
            </a:r>
            <a:endParaRPr lang="bn-IN" sz="2800" b="1" baseline="-25000" dirty="0"/>
          </a:p>
          <a:p>
            <a:endParaRPr lang="bn-IN" dirty="0"/>
          </a:p>
          <a:p>
            <a:r>
              <a:rPr lang="bn-IN" sz="2000" b="1" dirty="0">
                <a:solidFill>
                  <a:srgbClr val="FF0000"/>
                </a:solidFill>
              </a:rPr>
              <a:t>আমরা জানি</a:t>
            </a:r>
            <a:r>
              <a:rPr lang="bn-IN" b="1" dirty="0"/>
              <a:t>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66720" y="2971800"/>
            <a:ext cx="44820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/>
              <a:t>এ</a:t>
            </a:r>
            <a:r>
              <a:rPr lang="bn-IN" dirty="0"/>
              <a:t>খানে,</a:t>
            </a:r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a=</a:t>
            </a:r>
            <a:r>
              <a:rPr lang="bn-IN" dirty="0">
                <a:solidFill>
                  <a:srgbClr val="C00000"/>
                </a:solidFill>
              </a:rPr>
              <a:t>এসিড</a:t>
            </a:r>
            <a:r>
              <a:rPr lang="en-US" dirty="0">
                <a:solidFill>
                  <a:srgbClr val="C00000"/>
                </a:solidFill>
              </a:rPr>
              <a:t> (</a:t>
            </a:r>
            <a:r>
              <a:rPr lang="en-US" dirty="0" err="1"/>
              <a:t>HCl</a:t>
            </a:r>
            <a:r>
              <a:rPr lang="en-US" dirty="0"/>
              <a:t>)</a:t>
            </a:r>
            <a:r>
              <a:rPr lang="bn-IN" dirty="0"/>
              <a:t> এর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bn-IN" dirty="0">
                <a:solidFill>
                  <a:srgbClr val="C00000"/>
                </a:solidFill>
              </a:rPr>
              <a:t>মোল সংখ্যা=</a:t>
            </a:r>
            <a:r>
              <a:rPr lang="en-US" dirty="0">
                <a:solidFill>
                  <a:srgbClr val="C00000"/>
                </a:solidFill>
              </a:rPr>
              <a:t>2</a:t>
            </a:r>
            <a:endParaRPr lang="bn-IN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S</a:t>
            </a:r>
            <a:r>
              <a:rPr lang="en-US" baseline="-25000" dirty="0">
                <a:solidFill>
                  <a:srgbClr val="0070C0"/>
                </a:solidFill>
              </a:rPr>
              <a:t>A</a:t>
            </a:r>
            <a:r>
              <a:rPr lang="en-US" dirty="0">
                <a:solidFill>
                  <a:srgbClr val="0070C0"/>
                </a:solidFill>
              </a:rPr>
              <a:t>=</a:t>
            </a:r>
            <a:r>
              <a:rPr lang="bn-IN" dirty="0">
                <a:solidFill>
                  <a:srgbClr val="0070C0"/>
                </a:solidFill>
              </a:rPr>
              <a:t> এসিড</a:t>
            </a:r>
            <a:r>
              <a:rPr lang="en-US" dirty="0">
                <a:solidFill>
                  <a:srgbClr val="C00000"/>
                </a:solidFill>
              </a:rPr>
              <a:t> (</a:t>
            </a:r>
            <a:r>
              <a:rPr lang="en-US" dirty="0" err="1"/>
              <a:t>HCl</a:t>
            </a:r>
            <a:r>
              <a:rPr lang="en-US" dirty="0"/>
              <a:t>)</a:t>
            </a:r>
            <a:r>
              <a:rPr lang="bn-IN" dirty="0"/>
              <a:t> এর</a:t>
            </a:r>
            <a:r>
              <a:rPr lang="bn-IN" dirty="0">
                <a:solidFill>
                  <a:srgbClr val="0070C0"/>
                </a:solidFill>
              </a:rPr>
              <a:t> ঘনমাত্রা</a:t>
            </a:r>
            <a:r>
              <a:rPr lang="en-US" dirty="0">
                <a:solidFill>
                  <a:srgbClr val="0070C0"/>
                </a:solidFill>
              </a:rPr>
              <a:t>=?</a:t>
            </a:r>
            <a:endParaRPr lang="bn-IN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V</a:t>
            </a:r>
            <a:r>
              <a:rPr lang="en-US" baseline="-25000" dirty="0">
                <a:solidFill>
                  <a:schemeClr val="accent5">
                    <a:lumMod val="50000"/>
                  </a:schemeClr>
                </a:solidFill>
              </a:rPr>
              <a:t>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=</a:t>
            </a:r>
            <a:r>
              <a:rPr lang="bn-IN" dirty="0">
                <a:solidFill>
                  <a:schemeClr val="accent5">
                    <a:lumMod val="50000"/>
                  </a:schemeClr>
                </a:solidFill>
              </a:rPr>
              <a:t> এসিড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err="1"/>
              <a:t>HCl</a:t>
            </a:r>
            <a:r>
              <a:rPr lang="en-US" dirty="0"/>
              <a:t>)</a:t>
            </a:r>
            <a:r>
              <a:rPr lang="bn-IN" dirty="0"/>
              <a:t> এর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bn-IN" dirty="0" smtClean="0">
                <a:solidFill>
                  <a:schemeClr val="accent5">
                    <a:lumMod val="50000"/>
                  </a:schemeClr>
                </a:solidFill>
              </a:rPr>
              <a:t>আয়তন=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20.1mL</a:t>
            </a:r>
            <a:endParaRPr lang="bn-IN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b=</a:t>
            </a:r>
            <a:r>
              <a:rPr lang="bn-IN" dirty="0">
                <a:solidFill>
                  <a:srgbClr val="FF0000"/>
                </a:solidFill>
              </a:rPr>
              <a:t>ক্ষারক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baseline="-25000" dirty="0" err="1"/>
              <a:t>2</a:t>
            </a:r>
            <a:r>
              <a:rPr lang="en-US" dirty="0" err="1"/>
              <a:t>CO</a:t>
            </a:r>
            <a:r>
              <a:rPr lang="en-US" baseline="-25000" dirty="0" err="1"/>
              <a:t>3</a:t>
            </a:r>
            <a:r>
              <a:rPr lang="bn-IN" dirty="0">
                <a:solidFill>
                  <a:srgbClr val="FF0000"/>
                </a:solidFill>
              </a:rPr>
              <a:t> এর মোল সংখ্যা</a:t>
            </a:r>
            <a:r>
              <a:rPr lang="en-US" dirty="0">
                <a:solidFill>
                  <a:srgbClr val="FF0000"/>
                </a:solidFill>
              </a:rPr>
              <a:t>=1</a:t>
            </a:r>
            <a:r>
              <a:rPr lang="bn-IN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en-US" baseline="-25000" dirty="0">
                <a:solidFill>
                  <a:schemeClr val="accent2">
                    <a:lumMod val="75000"/>
                  </a:schemeClr>
                </a:solidFill>
              </a:rPr>
              <a:t>B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=</a:t>
            </a:r>
            <a:r>
              <a:rPr lang="bn-IN" dirty="0">
                <a:solidFill>
                  <a:schemeClr val="accent2">
                    <a:lumMod val="75000"/>
                  </a:schemeClr>
                </a:solidFill>
              </a:rPr>
              <a:t> ক্ষারক </a:t>
            </a:r>
            <a:r>
              <a:rPr lang="en-US" dirty="0" err="1"/>
              <a:t>Na</a:t>
            </a:r>
            <a:r>
              <a:rPr lang="en-US" baseline="-25000" dirty="0" err="1"/>
              <a:t>2</a:t>
            </a:r>
            <a:r>
              <a:rPr lang="en-US" dirty="0" err="1"/>
              <a:t>CO</a:t>
            </a:r>
            <a:r>
              <a:rPr lang="en-US" baseline="-25000" dirty="0" err="1"/>
              <a:t>3</a:t>
            </a:r>
            <a:r>
              <a:rPr lang="bn-IN" dirty="0">
                <a:solidFill>
                  <a:srgbClr val="FF0000"/>
                </a:solidFill>
              </a:rPr>
              <a:t> এর</a:t>
            </a:r>
            <a:r>
              <a:rPr lang="bn-IN" dirty="0">
                <a:solidFill>
                  <a:schemeClr val="accent2">
                    <a:lumMod val="75000"/>
                  </a:schemeClr>
                </a:solidFill>
              </a:rPr>
              <a:t> ঘনমাত্রা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=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0.1M</a:t>
            </a:r>
            <a:endParaRPr lang="bn-IN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rgbClr val="00B050"/>
                </a:solidFill>
              </a:rPr>
              <a:t>V</a:t>
            </a:r>
            <a:r>
              <a:rPr lang="en-US" baseline="-25000" dirty="0">
                <a:solidFill>
                  <a:srgbClr val="00B050"/>
                </a:solidFill>
              </a:rPr>
              <a:t>B</a:t>
            </a:r>
            <a:r>
              <a:rPr lang="en-US" dirty="0">
                <a:solidFill>
                  <a:srgbClr val="00B050"/>
                </a:solidFill>
              </a:rPr>
              <a:t>=</a:t>
            </a:r>
            <a:r>
              <a:rPr lang="bn-IN" dirty="0">
                <a:solidFill>
                  <a:srgbClr val="00B050"/>
                </a:solidFill>
              </a:rPr>
              <a:t> ক্ষারক </a:t>
            </a:r>
            <a:r>
              <a:rPr lang="en-US" dirty="0" err="1"/>
              <a:t>Na</a:t>
            </a:r>
            <a:r>
              <a:rPr lang="en-US" baseline="-25000" dirty="0" err="1"/>
              <a:t>2</a:t>
            </a:r>
            <a:r>
              <a:rPr lang="en-US" dirty="0" err="1"/>
              <a:t>CO</a:t>
            </a:r>
            <a:r>
              <a:rPr lang="en-US" baseline="-25000" dirty="0" err="1"/>
              <a:t>3</a:t>
            </a:r>
            <a:r>
              <a:rPr lang="bn-IN" dirty="0">
                <a:solidFill>
                  <a:srgbClr val="FF0000"/>
                </a:solidFill>
              </a:rPr>
              <a:t> এর</a:t>
            </a:r>
            <a:r>
              <a:rPr lang="bn-IN" dirty="0">
                <a:solidFill>
                  <a:srgbClr val="00B050"/>
                </a:solidFill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bn-IN" dirty="0" smtClean="0">
                <a:solidFill>
                  <a:srgbClr val="00B050"/>
                </a:solidFill>
              </a:rPr>
              <a:t>আয়তন</a:t>
            </a:r>
            <a:r>
              <a:rPr lang="en-US" dirty="0" smtClean="0">
                <a:solidFill>
                  <a:srgbClr val="00B050"/>
                </a:solidFill>
              </a:rPr>
              <a:t>=10 mL</a:t>
            </a:r>
            <a:endParaRPr lang="bn-IN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133600" y="57912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>
                <a:solidFill>
                  <a:srgbClr val="0070C0"/>
                </a:solidFill>
              </a:rPr>
              <a:t>অতএব,</a:t>
            </a:r>
            <a:r>
              <a:rPr lang="en-US" dirty="0" smtClean="0">
                <a:solidFill>
                  <a:srgbClr val="0070C0"/>
                </a:solidFill>
              </a:rPr>
              <a:t>S</a:t>
            </a:r>
            <a:r>
              <a:rPr lang="en-US" baseline="-25000" dirty="0" smtClean="0">
                <a:solidFill>
                  <a:srgbClr val="0070C0"/>
                </a:solidFill>
              </a:rPr>
              <a:t>A</a:t>
            </a:r>
            <a:r>
              <a:rPr lang="en-US" dirty="0">
                <a:solidFill>
                  <a:srgbClr val="0070C0"/>
                </a:solidFill>
              </a:rPr>
              <a:t>=</a:t>
            </a:r>
            <a:r>
              <a:rPr lang="bn-IN" dirty="0">
                <a:solidFill>
                  <a:srgbClr val="0070C0"/>
                </a:solidFill>
              </a:rPr>
              <a:t> এসিড</a:t>
            </a:r>
            <a:r>
              <a:rPr lang="en-US" dirty="0">
                <a:solidFill>
                  <a:srgbClr val="C00000"/>
                </a:solidFill>
              </a:rPr>
              <a:t> (</a:t>
            </a:r>
            <a:r>
              <a:rPr lang="en-US" dirty="0" err="1"/>
              <a:t>HCl</a:t>
            </a:r>
            <a:r>
              <a:rPr lang="en-US" dirty="0"/>
              <a:t>)</a:t>
            </a:r>
            <a:r>
              <a:rPr lang="bn-IN" dirty="0"/>
              <a:t> এর</a:t>
            </a:r>
            <a:r>
              <a:rPr lang="bn-IN" dirty="0">
                <a:solidFill>
                  <a:srgbClr val="0070C0"/>
                </a:solidFill>
              </a:rPr>
              <a:t> </a:t>
            </a:r>
            <a:r>
              <a:rPr lang="bn-IN" dirty="0" smtClean="0">
                <a:solidFill>
                  <a:srgbClr val="0070C0"/>
                </a:solidFill>
              </a:rPr>
              <a:t>ঘনমাত্রা</a:t>
            </a:r>
            <a:r>
              <a:rPr lang="en-US" dirty="0" smtClean="0">
                <a:solidFill>
                  <a:srgbClr val="0070C0"/>
                </a:solidFill>
              </a:rPr>
              <a:t>=</a:t>
            </a:r>
            <a:r>
              <a:rPr lang="en-US" dirty="0" err="1" smtClean="0">
                <a:solidFill>
                  <a:srgbClr val="0070C0"/>
                </a:solidFill>
              </a:rPr>
              <a:t>0.0995M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68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829811"/>
              </p:ext>
            </p:extLst>
          </p:nvPr>
        </p:nvGraphicFramePr>
        <p:xfrm>
          <a:off x="3048000" y="914400"/>
          <a:ext cx="4572000" cy="5057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3" imgW="1498320" imgH="1752480" progId="Equation.3">
                  <p:embed/>
                </p:oleObj>
              </mc:Choice>
              <mc:Fallback>
                <p:oleObj name="Equation" r:id="rId3" imgW="1498320" imgH="1752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8000" y="914400"/>
                        <a:ext cx="4572000" cy="50579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38400" y="152400"/>
            <a:ext cx="1828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/>
          </a:p>
          <a:p>
            <a:r>
              <a:rPr lang="bn-IN" sz="3200" b="1" dirty="0" smtClean="0"/>
              <a:t>হিসাব</a:t>
            </a:r>
            <a:r>
              <a:rPr lang="en-US" sz="3200" b="1" dirty="0"/>
              <a:t>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36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5652"/>
            <a:ext cx="8229600" cy="1143000"/>
          </a:xfrm>
        </p:spPr>
        <p:txBody>
          <a:bodyPr/>
          <a:lstStyle/>
          <a:p>
            <a:pPr algn="ctr"/>
            <a:r>
              <a:rPr lang="en-US" sz="60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60032" y="3429000"/>
            <a:ext cx="66219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kL</a:t>
            </a:r>
            <a:r>
              <a:rPr lang="en-US" sz="36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†gv³v‡`i </a:t>
            </a:r>
            <a:r>
              <a:rPr lang="en-US" sz="36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Avjx</a:t>
            </a:r>
            <a:endParaRPr lang="en-US" sz="3600" dirty="0" smtClean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6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36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v‡qignj</a:t>
            </a:r>
            <a:r>
              <a:rPr lang="en-US" sz="36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Abvm</a:t>
            </a:r>
            <a:r>
              <a:rPr lang="en-US" sz="36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©) </a:t>
            </a:r>
            <a:r>
              <a:rPr lang="en-US" sz="36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K‡jR</a:t>
            </a:r>
            <a:r>
              <a:rPr lang="en-US" sz="36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36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Lyjbv</a:t>
            </a:r>
            <a:endParaRPr lang="en-US" sz="3600" dirty="0" smtClean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6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‡gvev-01717011960</a:t>
            </a:r>
          </a:p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E-mail:skmuktaderali@gmail.com</a:t>
            </a:r>
            <a:endParaRPr lang="en-US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57200"/>
            <a:ext cx="696656" cy="6683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33400"/>
            <a:ext cx="696656" cy="6683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744" y="533400"/>
            <a:ext cx="696656" cy="66833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44" y="474663"/>
            <a:ext cx="696656" cy="6683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324" y="1447801"/>
            <a:ext cx="2819400" cy="179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70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4600" y="146957"/>
            <a:ext cx="4495800" cy="1189038"/>
          </a:xfrm>
          <a:solidFill>
            <a:srgbClr val="FF0000"/>
          </a:solidFill>
          <a:ln w="19050">
            <a:noFill/>
          </a:ln>
        </p:spPr>
        <p:txBody>
          <a:bodyPr>
            <a:normAutofit/>
          </a:bodyPr>
          <a:lstStyle/>
          <a:p>
            <a:pPr algn="ctr"/>
            <a:r>
              <a:rPr lang="bn-BD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7924800" cy="3352800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bn-BD" sz="3600" dirty="0" smtClean="0">
                <a:solidFill>
                  <a:srgbClr val="C00000"/>
                </a:solidFill>
              </a:rPr>
              <a:t>১। বুরেটে কি ব্যবহার করা হয়েছে?</a:t>
            </a:r>
          </a:p>
          <a:p>
            <a:r>
              <a:rPr lang="bn-BD" sz="3600" dirty="0" smtClean="0">
                <a:solidFill>
                  <a:srgbClr val="002060"/>
                </a:solidFill>
              </a:rPr>
              <a:t>২। পানিতে ন</a:t>
            </a:r>
            <a:r>
              <a:rPr lang="bn-IN" sz="3600" dirty="0">
                <a:solidFill>
                  <a:srgbClr val="002060"/>
                </a:solidFill>
              </a:rPr>
              <a:t>ী</a:t>
            </a:r>
            <a:r>
              <a:rPr lang="bn-BD" sz="3600" dirty="0" smtClean="0">
                <a:solidFill>
                  <a:srgbClr val="002060"/>
                </a:solidFill>
              </a:rPr>
              <a:t>ল লিটমা</a:t>
            </a:r>
            <a:r>
              <a:rPr lang="bn-IN" sz="3600" dirty="0" smtClean="0">
                <a:solidFill>
                  <a:srgbClr val="002060"/>
                </a:solidFill>
              </a:rPr>
              <a:t>স</a:t>
            </a:r>
            <a:r>
              <a:rPr lang="bn-BD" sz="3600" dirty="0" smtClean="0">
                <a:solidFill>
                  <a:srgbClr val="002060"/>
                </a:solidFill>
              </a:rPr>
              <a:t> কি রং দেবে</a:t>
            </a:r>
            <a:r>
              <a:rPr lang="bn-BD" sz="3600" dirty="0" smtClean="0">
                <a:solidFill>
                  <a:srgbClr val="002060"/>
                </a:solidFill>
              </a:rPr>
              <a:t>?</a:t>
            </a:r>
            <a:endParaRPr lang="bn-IN" sz="3600" dirty="0" smtClean="0">
              <a:solidFill>
                <a:srgbClr val="002060"/>
              </a:solidFill>
            </a:endParaRPr>
          </a:p>
          <a:p>
            <a:r>
              <a:rPr lang="bn-IN" sz="3600" dirty="0" smtClean="0">
                <a:solidFill>
                  <a:srgbClr val="002060"/>
                </a:solidFill>
              </a:rPr>
              <a:t>৩.প্রমান দ্রবণ কী ?</a:t>
            </a:r>
          </a:p>
          <a:p>
            <a:r>
              <a:rPr lang="bn-IN" sz="3600" dirty="0" smtClean="0">
                <a:solidFill>
                  <a:srgbClr val="002060"/>
                </a:solidFill>
              </a:rPr>
              <a:t>৪.নির্দেশক কী?</a:t>
            </a:r>
          </a:p>
          <a:p>
            <a:r>
              <a:rPr lang="bn-IN" sz="3600" dirty="0" smtClean="0">
                <a:solidFill>
                  <a:srgbClr val="002060"/>
                </a:solidFill>
              </a:rPr>
              <a:t>৫.বুরেট কীভাবে দাগাংকিত থাকে ?</a:t>
            </a:r>
            <a:endParaRPr lang="bn-IN" sz="3600" dirty="0" smtClean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26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52600" y="152400"/>
            <a:ext cx="4724400" cy="1265238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bn-BD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28801"/>
            <a:ext cx="8534400" cy="1905000"/>
          </a:xfrm>
          <a:ln>
            <a:noFill/>
          </a:ln>
        </p:spPr>
        <p:txBody>
          <a:bodyPr>
            <a:normAutofit/>
          </a:bodyPr>
          <a:lstStyle/>
          <a:p>
            <a:r>
              <a:rPr lang="bn-BD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১। ট</a:t>
            </a:r>
            <a:r>
              <a:rPr lang="bn-IN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া</a:t>
            </a:r>
            <a:r>
              <a:rPr lang="bn-BD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ই</a:t>
            </a:r>
            <a:r>
              <a:rPr lang="bn-IN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ট্রে</a:t>
            </a:r>
            <a:r>
              <a:rPr lang="bn-BD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শন কি কাজে ব্যবহার করা হয়?</a:t>
            </a:r>
            <a:endParaRPr lang="bn-BD" sz="32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bn-BD" sz="3600" dirty="0" smtClean="0">
                <a:solidFill>
                  <a:srgbClr val="FF0000"/>
                </a:solidFill>
              </a:rPr>
              <a:t>২। এ কাজে কি কি যন্ত্রপাতি লাগে?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37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0655" y="152400"/>
            <a:ext cx="7886700" cy="7921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b="1" dirty="0" smtClean="0">
                <a:solidFill>
                  <a:srgbClr val="92D050"/>
                </a:solidFill>
              </a:rPr>
              <a:t>Thank</a:t>
            </a:r>
            <a:r>
              <a:rPr lang="en-US" sz="6600" b="1" dirty="0" smtClean="0"/>
              <a:t> you </a:t>
            </a:r>
            <a:r>
              <a:rPr lang="en-US" sz="6600" b="1" dirty="0" smtClean="0">
                <a:solidFill>
                  <a:schemeClr val="accent2">
                    <a:lumMod val="75000"/>
                  </a:schemeClr>
                </a:solidFill>
              </a:rPr>
              <a:t>all</a:t>
            </a:r>
            <a:endParaRPr lang="en-US" sz="6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38200"/>
            <a:ext cx="8293610" cy="5405627"/>
          </a:xfrm>
        </p:spPr>
      </p:pic>
    </p:spTree>
    <p:extLst>
      <p:ext uri="{BB962C8B-B14F-4D97-AF65-F5344CB8AC3E}">
        <p14:creationId xmlns:p14="http://schemas.microsoft.com/office/powerpoint/2010/main" val="418857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1" y="152400"/>
            <a:ext cx="2971799" cy="530226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bn-BD" sz="3600" dirty="0">
                <a:solidFill>
                  <a:srgbClr val="002060"/>
                </a:solidFill>
              </a:rPr>
              <a:t>বিষয় পরিচিতি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0" y="2057400"/>
            <a:ext cx="4139549" cy="2209800"/>
          </a:xfrm>
        </p:spPr>
        <p:txBody>
          <a:bodyPr>
            <a:normAutofit fontScale="92500" lnSpcReduction="20000"/>
          </a:bodyPr>
          <a:lstStyle/>
          <a:p>
            <a:r>
              <a:rPr lang="bn-BD" sz="4000" dirty="0">
                <a:solidFill>
                  <a:srgbClr val="C00000"/>
                </a:solidFill>
              </a:rPr>
              <a:t>রসায়ন</a:t>
            </a:r>
          </a:p>
          <a:p>
            <a:r>
              <a:rPr lang="bn-BD" sz="3200" dirty="0"/>
              <a:t>পত্রঃ দ্বিতীয়</a:t>
            </a:r>
            <a:r>
              <a:rPr lang="en-US" sz="3200" dirty="0"/>
              <a:t>+</a:t>
            </a:r>
            <a:r>
              <a:rPr lang="bn-IN" sz="3200" dirty="0"/>
              <a:t>১ম</a:t>
            </a:r>
            <a:endParaRPr lang="bn-BD" sz="3200" dirty="0"/>
          </a:p>
          <a:p>
            <a:r>
              <a:rPr lang="bn-BD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SutonnyMJ" pitchFamily="2" charset="0"/>
              </a:rPr>
              <a:t>অধ্য</a:t>
            </a:r>
            <a:r>
              <a:rPr lang="bn-IN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SutonnyMJ" pitchFamily="2" charset="0"/>
              </a:rPr>
              <a:t>া</a:t>
            </a:r>
            <a:r>
              <a:rPr lang="bn-BD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SutonnyMJ" pitchFamily="2" charset="0"/>
              </a:rPr>
              <a:t>য়ঃ</a:t>
            </a:r>
            <a:r>
              <a:rPr lang="bn-BD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তৃতীয়</a:t>
            </a:r>
            <a:r>
              <a:rPr lang="bn-IN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+১ম</a:t>
            </a:r>
          </a:p>
          <a:p>
            <a:r>
              <a:rPr lang="bn-IN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পরিমাণগত রসায়ন+</a:t>
            </a:r>
          </a:p>
          <a:p>
            <a:r>
              <a:rPr lang="bn-IN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ল্যাবরেটরির নিরাপদ ব্যবহার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390" y="821298"/>
            <a:ext cx="3765010" cy="4741302"/>
          </a:xfrm>
        </p:spPr>
      </p:pic>
    </p:spTree>
    <p:extLst>
      <p:ext uri="{BB962C8B-B14F-4D97-AF65-F5344CB8AC3E}">
        <p14:creationId xmlns:p14="http://schemas.microsoft.com/office/powerpoint/2010/main" val="2850658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15" y="248142"/>
            <a:ext cx="7467599" cy="6248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609600"/>
            <a:ext cx="31999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 smtClean="0"/>
              <a:t>ছবিটি দেখো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07100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828800" y="1066800"/>
            <a:ext cx="3886200" cy="1143000"/>
          </a:xfr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পাঠ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2514600"/>
          </a:xfrm>
          <a:ln>
            <a:noFill/>
          </a:ln>
          <a:scene3d>
            <a:camera prst="isometricOffAxis1Righ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en-US" sz="4800" dirty="0" smtClean="0"/>
          </a:p>
          <a:p>
            <a:pPr marL="0" indent="0" algn="ctr">
              <a:buNone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টাইট্রেশন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6-Point Star 1"/>
          <p:cNvSpPr/>
          <p:nvPr/>
        </p:nvSpPr>
        <p:spPr>
          <a:xfrm>
            <a:off x="5943600" y="647700"/>
            <a:ext cx="1981200" cy="160020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96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19200" y="762000"/>
            <a:ext cx="6324600" cy="1143000"/>
          </a:xfrm>
          <a:noFill/>
          <a:ln w="28575"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60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6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6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endParaRPr lang="en-US" sz="6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0" y="2667000"/>
            <a:ext cx="7543800" cy="3459163"/>
          </a:xfrm>
          <a:noFill/>
          <a:ln>
            <a:noFill/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/>
              <a:buChar char="'"/>
            </a:pP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টাইট্রেশনের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bn-B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সংজ্ঞা।</a:t>
            </a:r>
            <a:endParaRPr lang="en-US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  <a:sym typeface="Wingdings"/>
            </a:endParaRPr>
          </a:p>
          <a:p>
            <a:pPr>
              <a:buFont typeface="Wingdings"/>
              <a:buChar char="'"/>
            </a:pP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টাইট্রেশনে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 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ব্যবহৃত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যন্ত্রপাতি</a:t>
            </a:r>
            <a:r>
              <a:rPr lang="bn-B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।</a:t>
            </a:r>
            <a:endParaRPr lang="en-US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  <a:sym typeface="Wingdings"/>
            </a:endParaRPr>
          </a:p>
          <a:p>
            <a:pPr>
              <a:buFont typeface="Wingdings"/>
              <a:buChar char="'"/>
            </a:pP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এসিড-ক্ষার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টাইট্রেশনের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মূলতত্ত্ব</a:t>
            </a:r>
            <a:r>
              <a:rPr lang="bn-B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  <a:sym typeface="Wingdings"/>
              </a:rPr>
              <a:t>।</a:t>
            </a:r>
            <a:endParaRPr lang="en-US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34029525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219200"/>
            <a:ext cx="57150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ট্রাইটেশন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(Titration)</a:t>
            </a:r>
            <a:endParaRPr lang="en-US" sz="1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895600"/>
            <a:ext cx="9144000" cy="32008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002060"/>
                </a:solidFill>
              </a:rPr>
              <a:t>১। জানা মাএার</a:t>
            </a:r>
            <a:r>
              <a:rPr lang="en-US" sz="5400" dirty="0" smtClean="0">
                <a:solidFill>
                  <a:srgbClr val="002060"/>
                </a:solidFill>
              </a:rPr>
              <a:t> </a:t>
            </a:r>
            <a:r>
              <a:rPr lang="bn-BD" sz="5400" dirty="0" smtClean="0">
                <a:solidFill>
                  <a:srgbClr val="002060"/>
                </a:solidFill>
              </a:rPr>
              <a:t>দ্রবন</a:t>
            </a:r>
            <a:r>
              <a:rPr lang="bn-IN" sz="5400" dirty="0" smtClean="0">
                <a:solidFill>
                  <a:srgbClr val="002060"/>
                </a:solidFill>
              </a:rPr>
              <a:t>(</a:t>
            </a:r>
            <a:r>
              <a:rPr lang="en-US" sz="5400" dirty="0" smtClean="0">
                <a:solidFill>
                  <a:srgbClr val="002060"/>
                </a:solidFill>
              </a:rPr>
              <a:t>Titrant)</a:t>
            </a:r>
            <a:endParaRPr lang="bn-BD" sz="5400" dirty="0" smtClean="0">
              <a:solidFill>
                <a:srgbClr val="002060"/>
              </a:solidFill>
            </a:endParaRPr>
          </a:p>
          <a:p>
            <a:r>
              <a:rPr lang="bn-BD" sz="5400" dirty="0" smtClean="0">
                <a:solidFill>
                  <a:srgbClr val="002060"/>
                </a:solidFill>
              </a:rPr>
              <a:t>২। অজানা</a:t>
            </a:r>
            <a:r>
              <a:rPr lang="en-US" sz="5400" dirty="0" smtClean="0">
                <a:solidFill>
                  <a:srgbClr val="002060"/>
                </a:solidFill>
              </a:rPr>
              <a:t> </a:t>
            </a:r>
            <a:r>
              <a:rPr lang="bn-BD" sz="5400" dirty="0" smtClean="0">
                <a:solidFill>
                  <a:srgbClr val="002060"/>
                </a:solidFill>
              </a:rPr>
              <a:t>মাএার দ্রবন</a:t>
            </a:r>
            <a:r>
              <a:rPr lang="en-US" sz="5400" dirty="0" smtClean="0">
                <a:solidFill>
                  <a:srgbClr val="002060"/>
                </a:solidFill>
              </a:rPr>
              <a:t>(</a:t>
            </a:r>
            <a:r>
              <a:rPr lang="en-US" sz="5400" dirty="0" err="1" smtClean="0">
                <a:solidFill>
                  <a:srgbClr val="002060"/>
                </a:solidFill>
              </a:rPr>
              <a:t>Titre</a:t>
            </a:r>
            <a:r>
              <a:rPr lang="en-US" sz="5400" dirty="0" smtClean="0">
                <a:solidFill>
                  <a:srgbClr val="002060"/>
                </a:solidFill>
              </a:rPr>
              <a:t>)</a:t>
            </a:r>
            <a:endParaRPr lang="bn-BD" sz="5400" dirty="0" smtClean="0">
              <a:solidFill>
                <a:srgbClr val="002060"/>
              </a:solidFill>
            </a:endParaRPr>
          </a:p>
          <a:p>
            <a:r>
              <a:rPr lang="bn-BD" sz="5400" dirty="0" smtClean="0">
                <a:solidFill>
                  <a:srgbClr val="002060"/>
                </a:solidFill>
              </a:rPr>
              <a:t>৩।</a:t>
            </a:r>
            <a:r>
              <a:rPr lang="bn-IN" sz="5400" dirty="0" smtClean="0">
                <a:solidFill>
                  <a:srgbClr val="002060"/>
                </a:solidFill>
              </a:rPr>
              <a:t>নির্দে</a:t>
            </a:r>
            <a:r>
              <a:rPr lang="bn-BD" sz="5400" dirty="0" smtClean="0">
                <a:solidFill>
                  <a:srgbClr val="002060"/>
                </a:solidFill>
              </a:rPr>
              <a:t>শক দরকার</a:t>
            </a:r>
            <a:r>
              <a:rPr lang="en-US" sz="5400" dirty="0" smtClean="0">
                <a:solidFill>
                  <a:srgbClr val="002060"/>
                </a:solidFill>
              </a:rPr>
              <a:t>(Indicator)</a:t>
            </a:r>
            <a:endParaRPr lang="bn-BD" sz="5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0"/>
            <a:ext cx="3276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6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solidFill>
                  <a:srgbClr val="0070C0"/>
                </a:solidFill>
              </a:rPr>
              <a:t>ভিডিও টি লক্ষ কর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Titration_(using_phenolphthalein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4850" y="1825625"/>
            <a:ext cx="7734300" cy="4351338"/>
          </a:xfrm>
          <a:noFill/>
        </p:spPr>
      </p:pic>
    </p:spTree>
    <p:extLst>
      <p:ext uri="{BB962C8B-B14F-4D97-AF65-F5344CB8AC3E}">
        <p14:creationId xmlns:p14="http://schemas.microsoft.com/office/powerpoint/2010/main" val="325680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4023387" cy="1067954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72754"/>
            <a:ext cx="4225061" cy="3961246"/>
          </a:xfrm>
        </p:spPr>
      </p:pic>
      <p:sp>
        <p:nvSpPr>
          <p:cNvPr id="6" name="TextBox 5"/>
          <p:cNvSpPr txBox="1"/>
          <p:nvPr/>
        </p:nvSpPr>
        <p:spPr>
          <a:xfrm>
            <a:off x="457200" y="5486400"/>
            <a:ext cx="4330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অজ্ঞাত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দ্রবণের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নির্ণয়ের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পদ্ধতি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152" y="914400"/>
            <a:ext cx="3717048" cy="3429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529861" y="4495800"/>
            <a:ext cx="430933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নির্দেশকের</a:t>
            </a:r>
            <a:r>
              <a:rPr lang="bn-BD" sz="2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উ</a:t>
            </a:r>
            <a:r>
              <a:rPr lang="en-US" sz="2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পস্থি</a:t>
            </a:r>
            <a:r>
              <a:rPr lang="bn-BD" sz="2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তিতে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2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পরিবর্তন</a:t>
            </a:r>
            <a:endParaRPr lang="en-US" sz="2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80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1313</TotalTime>
  <Words>442</Words>
  <Application>Microsoft Office PowerPoint</Application>
  <PresentationFormat>On-screen Show (4:3)</PresentationFormat>
  <Paragraphs>122</Paragraphs>
  <Slides>22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Calibri Light</vt:lpstr>
      <vt:lpstr>NikoshBAN</vt:lpstr>
      <vt:lpstr>SutonnyMJ</vt:lpstr>
      <vt:lpstr>Times New Roman</vt:lpstr>
      <vt:lpstr>Vrinda</vt:lpstr>
      <vt:lpstr>Wingdings</vt:lpstr>
      <vt:lpstr>Office Theme</vt:lpstr>
      <vt:lpstr>Equation</vt:lpstr>
      <vt:lpstr>সকলকে শুভেচ্ছা</vt:lpstr>
      <vt:lpstr>পরিচিতি</vt:lpstr>
      <vt:lpstr>বিষয় পরিচিতি</vt:lpstr>
      <vt:lpstr>PowerPoint Presentation</vt:lpstr>
      <vt:lpstr>আজকের পাঠ</vt:lpstr>
      <vt:lpstr>আমরা কি শিখব</vt:lpstr>
      <vt:lpstr>PowerPoint Presentation</vt:lpstr>
      <vt:lpstr>ভিডিও টি লক্ষ কর</vt:lpstr>
      <vt:lpstr>ছবিগুলো লক্ষ করি</vt:lpstr>
      <vt:lpstr>PowerPoint Presentation</vt:lpstr>
      <vt:lpstr>টাইট্রেশনে ব্যবহৃত যন্ত্রপাতি</vt:lpstr>
      <vt:lpstr>নির্দেশক(Indicator) </vt:lpstr>
      <vt:lpstr>টাইট্যান্ট(Titrant) </vt:lpstr>
      <vt:lpstr> টাইট্রান্ড(Titrant) </vt:lpstr>
      <vt:lpstr>PowerPoint Presentation</vt:lpstr>
      <vt:lpstr>  পরীক্ষার নাম-0.1M Na2CO3 দ্রবণ দ্বারা অজানা HCl দ্রবণের ঘণমাত্রা নির্ণয়।  </vt:lpstr>
      <vt:lpstr>টাইট্রেশন ডাটা</vt:lpstr>
      <vt:lpstr>PowerPoint Presentation</vt:lpstr>
      <vt:lpstr>PowerPoint Presentation</vt:lpstr>
      <vt:lpstr>মূল্যায়ন</vt:lpstr>
      <vt:lpstr>বাড়ির কাজ</vt:lpstr>
      <vt:lpstr>Thank you all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BHOLA</dc:creator>
  <cp:lastModifiedBy>User</cp:lastModifiedBy>
  <cp:revision>211</cp:revision>
  <dcterms:created xsi:type="dcterms:W3CDTF">2016-05-03T13:11:07Z</dcterms:created>
  <dcterms:modified xsi:type="dcterms:W3CDTF">2016-08-27T01:34:09Z</dcterms:modified>
</cp:coreProperties>
</file>