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3" r:id="rId2"/>
    <p:sldId id="272" r:id="rId3"/>
    <p:sldId id="277" r:id="rId4"/>
    <p:sldId id="274" r:id="rId5"/>
    <p:sldId id="275" r:id="rId6"/>
    <p:sldId id="276" r:id="rId7"/>
    <p:sldId id="290" r:id="rId8"/>
    <p:sldId id="289" r:id="rId9"/>
    <p:sldId id="284" r:id="rId10"/>
    <p:sldId id="286" r:id="rId11"/>
    <p:sldId id="288" r:id="rId12"/>
    <p:sldId id="280" r:id="rId13"/>
    <p:sldId id="268" r:id="rId14"/>
    <p:sldId id="271" r:id="rId15"/>
    <p:sldId id="2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96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45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05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8190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2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7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2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57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49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29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67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82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7DE58-D5E4-46D3-BE17-8F63E8106CA1}" type="datetimeFigureOut">
              <a:rPr lang="en-US" smtClean="0"/>
              <a:t>27-Sep-17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CD521-3A9D-4AF6-8D23-B06C4A909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26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wind.wav"/>
          </p:stSnd>
        </p:sndAc>
      </p:transition>
    </mc:Choice>
    <mc:Fallback xmlns="">
      <p:transition spd="slow">
        <p:fade/>
        <p:sndAc>
          <p:stSnd>
            <p:snd r:embed="rId3" name="wind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C4D0F-C8B3-439F-B23A-40A2EB57E48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27-Sep-17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216190-2FE0-4D12-82B9-17834B64BA11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4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8" name="wind.wav"/>
          </p:stSnd>
        </p:sndAc>
      </p:transition>
    </mc:Choice>
    <mc:Fallback xmlns="">
      <p:transition spd="slow">
        <p:fade/>
        <p:sndAc>
          <p:stSnd>
            <p:snd r:embed="rId19" name="wind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.wa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60.png"/><Relationship Id="rId7" Type="http://schemas.openxmlformats.org/officeDocument/2006/relationships/image" Target="../media/image16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9.png"/><Relationship Id="rId9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.wav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0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90021" y="634181"/>
            <a:ext cx="7905137" cy="202605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slope"/>
            <a:bevelB w="82550" h="44450" prst="angle"/>
            <a:contourClr>
              <a:srgbClr val="FFFFFF"/>
            </a:contourClr>
          </a:sp3d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3800" dirty="0" smtClean="0">
                <a:solidFill>
                  <a:srgbClr val="FF0000"/>
                </a:solidFill>
              </a:rPr>
              <a:t>Welcome</a:t>
            </a:r>
            <a:endParaRPr lang="en-US" sz="13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47" y="2564371"/>
            <a:ext cx="5247184" cy="3111008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4222166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9556" y="824248"/>
            <a:ext cx="9395760" cy="156966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প্রিয়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শিক্ষার্থীবৃন্দ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চল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এবার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বোর্ডে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নিন্মের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সমস্যাটি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সমাধান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করি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। 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 flipH="1">
                <a:off x="540911" y="3013655"/>
                <a:ext cx="10779618" cy="95410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প্রশ্নঃ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ABC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সমকোনী ত্রিভূজে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∠C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সমকোন।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AB=29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সে,মি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BC=21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সে,মি এবং ∠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ABC=</a:t>
                </a:r>
                <a14:m>
                  <m:oMath xmlns:m="http://schemas.openxmlformats.org/officeDocument/2006/math"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হল,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bn-BD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এর মান নির্ণয় কর।   </a:t>
                </a:r>
                <a:endPara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40911" y="3013655"/>
                <a:ext cx="10779618" cy="95410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462145"/>
      </p:ext>
    </p:extLst>
  </p:cSld>
  <p:clrMapOvr>
    <a:masterClrMapping/>
  </p:clrMapOvr>
  <p:transition spd="slow">
    <p:comb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340180" y="1030309"/>
            <a:ext cx="3889420" cy="144655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</a:t>
            </a:r>
            <a:r>
              <a:rPr lang="bn-BD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দলীয় কাজঃ</a:t>
            </a:r>
          </a:p>
          <a:p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</a:t>
            </a:r>
            <a:r>
              <a:rPr lang="bn-BD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সময়ঃ১০মি। 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33023" y="2927726"/>
                <a:ext cx="10703733" cy="235365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36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6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6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6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  </m:t>
                    </m:r>
                    <m:r>
                      <a:rPr lang="bn-BD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হলে</m:t>
                    </m:r>
                    <m:r>
                      <a:rPr lang="bn-BD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 </m:t>
                    </m:r>
                    <m:r>
                      <a:rPr lang="bn-BD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কোনের</m:t>
                    </m:r>
                    <m:r>
                      <a:rPr lang="bn-BD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bn-BD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অন্যান্য</m:t>
                    </m:r>
                    <m:r>
                      <a:rPr lang="bn-BD" sz="36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bn-BD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ত্রিকোনমিতিক অনুপাতসমুহ নির্ণয় কর।</a:t>
                </a:r>
              </a:p>
              <a:p>
                <a:pPr marL="342900" indent="-342900" algn="just">
                  <a:buAutoNum type="arabicPeriod"/>
                </a:pPr>
                <a:r>
                  <a:rPr lang="en-US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ABC </a:t>
                </a:r>
                <a:r>
                  <a:rPr lang="bn-BD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সমকোনী ত্রিভূজের </a:t>
                </a:r>
                <a:r>
                  <a:rPr lang="en-US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∠B </a:t>
                </a:r>
                <a:r>
                  <a:rPr lang="bn-BD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সমকোন এবং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func>
                  </m:oMath>
                </a14:m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হলে,</a:t>
                </a:r>
              </a:p>
              <a:p>
                <a:pPr algn="just"/>
                <a:r>
                  <a:rPr lang="bn-BD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bn-BD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প্রমান কর যে, </a:t>
                </a:r>
                <a:r>
                  <a:rPr lang="en-US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lang="en-US" sz="32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32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2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func>
                      </m:e>
                    </m:func>
                  </m:oMath>
                </a14:m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endPara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023" y="2927726"/>
                <a:ext cx="10703733" cy="235365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5094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0506" y="1995595"/>
            <a:ext cx="9161288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</a:t>
            </a:r>
            <a:r>
              <a:rPr lang="bn-BD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দলীয় কাজ বোর্ডে উপস্থাপনঃ</a:t>
            </a:r>
          </a:p>
          <a:p>
            <a:r>
              <a:rPr lang="bn-BD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bn-BD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</a:t>
            </a:r>
            <a:r>
              <a:rPr lang="bn-BD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সময়ঃ ১০মি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0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6392" y="489395"/>
            <a:ext cx="2768749" cy="70788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  <a:r>
              <a:rPr lang="bn-BD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মূল্যায়ন</a:t>
            </a:r>
            <a:r>
              <a:rPr lang="bn-BD" sz="32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3200" b="1" u="sng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ight Triangle 2"/>
          <p:cNvSpPr/>
          <p:nvPr/>
        </p:nvSpPr>
        <p:spPr>
          <a:xfrm>
            <a:off x="5035637" y="1674252"/>
            <a:ext cx="1777285" cy="1455312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26550" y="1416675"/>
            <a:ext cx="360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75033" y="2923504"/>
            <a:ext cx="36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8680" y="2962142"/>
            <a:ext cx="347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</a:p>
        </p:txBody>
      </p:sp>
      <p:sp>
        <p:nvSpPr>
          <p:cNvPr id="7" name="Arc 6"/>
          <p:cNvSpPr/>
          <p:nvPr/>
        </p:nvSpPr>
        <p:spPr>
          <a:xfrm rot="5685268">
            <a:off x="4817725" y="1594519"/>
            <a:ext cx="461846" cy="76257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48518" y="2898612"/>
            <a:ext cx="141667" cy="2309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87158" y="1841677"/>
                <a:ext cx="16371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158" y="1841677"/>
                <a:ext cx="163717" cy="307777"/>
              </a:xfrm>
              <a:prstGeom prst="rect">
                <a:avLst/>
              </a:prstGeom>
              <a:blipFill rotWithShape="0">
                <a:blip r:embed="rId3"/>
                <a:stretch>
                  <a:fillRect l="-53846" r="-53846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095481" y="2343955"/>
            <a:ext cx="1287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 </a:t>
            </a:r>
            <a:r>
              <a:rPr lang="bn-BD" sz="2000" dirty="0" smtClean="0"/>
              <a:t>সে,মি।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595859" y="3213625"/>
            <a:ext cx="1287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 </a:t>
            </a:r>
            <a:r>
              <a:rPr lang="bn-BD" sz="2000" dirty="0" smtClean="0"/>
              <a:t>সে,মি।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66302" y="4137755"/>
                <a:ext cx="6915953" cy="181588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উদ্দীপকের আলোকে-</a:t>
                </a:r>
              </a:p>
              <a:p>
                <a:pPr marL="571500" indent="-571500">
                  <a:buFont typeface="+mj-lt"/>
                  <a:buAutoNum type="romanUcPeriod"/>
                </a:pP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AB=?</a:t>
                </a:r>
              </a:p>
              <a:p>
                <a:pPr marL="571500" indent="-571500">
                  <a:buFont typeface="+mj-lt"/>
                  <a:buAutoNum type="romanUcPeriod"/>
                </a:pP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ও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sec</m:t>
                        </m:r>
                      </m:fName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এর মান নির্ণয় কর। </a:t>
                </a:r>
              </a:p>
              <a:p>
                <a:pPr marL="571500" indent="-571500">
                  <a:buFont typeface="+mj-lt"/>
                  <a:buAutoNum type="romanUcPeriod"/>
                </a:pP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প্রমান কর যে,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bn-BD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302" y="4137755"/>
                <a:ext cx="6915953" cy="18158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116" y="5338917"/>
            <a:ext cx="1823884" cy="1491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" y="5338917"/>
            <a:ext cx="2007036" cy="14765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9" y="0"/>
            <a:ext cx="2007037" cy="1976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115" y="0"/>
            <a:ext cx="1823885" cy="16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889" y="1386349"/>
            <a:ext cx="438027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  <a:r>
              <a:rPr lang="bn-BD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বাড়ীর কাজ 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02889" y="3429000"/>
                <a:ext cx="9653666" cy="221317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হলে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কোনের অন্যান্য ত্রিকোনমিতিক অনুপাতসমুহ নির্ণয় কর।</a:t>
                </a:r>
              </a:p>
              <a:p>
                <a:pPr marL="342900" indent="-342900">
                  <a:buAutoNum type="arabicPeriod"/>
                </a:pPr>
                <a:r>
                  <a:rPr lang="bn-BD" sz="2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ABC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সমকোণী ত্রিভুজে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∠B=1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সমকোণ।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func>
                  </m:oMath>
                </a14:m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হলে প্রমান কর যে,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i="0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8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8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endParaRPr lang="en-US" sz="2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89" y="3429000"/>
                <a:ext cx="9653666" cy="2213170"/>
              </a:xfrm>
              <a:prstGeom prst="rect">
                <a:avLst/>
              </a:prstGeom>
              <a:blipFill rotWithShape="0">
                <a:blip r:embed="rId4"/>
                <a:stretch>
                  <a:fillRect l="-1196" b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3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5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2374" y="477567"/>
            <a:ext cx="8302172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MAY BANGLADESH LIVE LONG.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National Flag of Bangladesh - YouTube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1482" y="1381535"/>
            <a:ext cx="8433064" cy="43692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43315" y="4590275"/>
            <a:ext cx="4557252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GOOD BYE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7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495368" y="368710"/>
            <a:ext cx="5176684" cy="13219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পরিচিতি</a:t>
            </a:r>
            <a:endParaRPr 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95349" y="2268165"/>
            <a:ext cx="4184035" cy="3880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4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শিক্ষক</a:t>
            </a:r>
            <a:r>
              <a:rPr lang="en-US" sz="4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0" indent="0" algn="ctr">
              <a:buFont typeface="Wingdings 3" charset="2"/>
              <a:buNone/>
            </a:pP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মোঃ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n-BD" sz="3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মতিউর রহমান</a:t>
            </a:r>
            <a:endParaRPr lang="en-US" sz="3000" i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Font typeface="Wingdings 3" charset="2"/>
              <a:buNone/>
            </a:pPr>
            <a:r>
              <a:rPr lang="en-US" sz="4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সিনিয়র</a:t>
            </a:r>
            <a:r>
              <a:rPr lang="en-US" sz="4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শিক্ষক</a:t>
            </a:r>
            <a:r>
              <a:rPr lang="en-US" sz="4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sz="4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গণিত</a:t>
            </a:r>
            <a:r>
              <a:rPr lang="en-US" sz="4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  <a:p>
            <a:pPr marL="0" indent="0" algn="ctr">
              <a:buFont typeface="Wingdings 3" charset="2"/>
              <a:buNone/>
            </a:pPr>
            <a:r>
              <a:rPr lang="bn-BD" sz="2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ত্রিমোহনী বি,ডি ইসলামিয়া</a:t>
            </a:r>
          </a:p>
          <a:p>
            <a:pPr marL="0" indent="0" algn="ctr">
              <a:buFont typeface="Wingdings 3" charset="2"/>
              <a:buNone/>
            </a:pPr>
            <a:r>
              <a:rPr lang="en-US" sz="4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উচ্চ</a:t>
            </a:r>
            <a:r>
              <a:rPr lang="en-US" sz="4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বিদ্যালয়</a:t>
            </a:r>
            <a:r>
              <a:rPr lang="en-US" sz="4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0" indent="0" algn="ctr">
              <a:buFont typeface="Wingdings 3" charset="2"/>
              <a:buNone/>
            </a:pPr>
            <a:r>
              <a:rPr lang="bn-BD" sz="3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কাওরাইদ</a:t>
            </a:r>
            <a:r>
              <a:rPr lang="en-US" sz="4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US" sz="4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শ্রীপুর</a:t>
            </a:r>
            <a:r>
              <a:rPr lang="en-US" sz="4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গাজীপুর</a:t>
            </a:r>
            <a:r>
              <a:rPr lang="en-US" sz="40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। </a:t>
            </a:r>
            <a:endParaRPr lang="en-US" sz="40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071606" y="2268165"/>
            <a:ext cx="4184034" cy="3880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US" sz="4400" u="sng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পাঠ</a:t>
            </a:r>
            <a:r>
              <a:rPr lang="en-US" sz="44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bn-BD" sz="4400" u="sng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Font typeface="Wingdings 3" charset="2"/>
              <a:buNone/>
            </a:pP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শ্রেণীঃ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৯ম</a:t>
            </a:r>
          </a:p>
          <a:p>
            <a:pPr marL="0" indent="0" algn="ctr">
              <a:buFont typeface="Wingdings 3" charset="2"/>
              <a:buNone/>
            </a:pP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বিষয়ঃ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গণিত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marL="0" indent="0" algn="ctr">
              <a:buFont typeface="Wingdings 3" charset="2"/>
              <a:buNone/>
            </a:pP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অধ্যায়ঃ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৯ম</a:t>
            </a:r>
          </a:p>
          <a:p>
            <a:pPr marL="0" indent="0" algn="ctr">
              <a:buFont typeface="Wingdings 3" charset="2"/>
              <a:buNone/>
            </a:pP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পাঠঃ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ত্রিকোনমিতি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bn-BD" sz="4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Font typeface="Wingdings 3" charset="2"/>
              <a:buNone/>
            </a:pPr>
            <a:r>
              <a:rPr lang="bn-BD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সময়ঃ৫০মি। </a:t>
            </a:r>
          </a:p>
        </p:txBody>
      </p:sp>
    </p:spTree>
    <p:extLst>
      <p:ext uri="{BB962C8B-B14F-4D97-AF65-F5344CB8AC3E}">
        <p14:creationId xmlns:p14="http://schemas.microsoft.com/office/powerpoint/2010/main" val="2908074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4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9117" y="1107579"/>
            <a:ext cx="454998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</a:t>
            </a:r>
            <a:r>
              <a:rPr lang="bn-BD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পাঠের উদ্দেশ্য  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803040" y="2550020"/>
            <a:ext cx="7596454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bn-BD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এই পাঠ শেষে শিক্ষার্থীরা-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n-BD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ত্রিকোনমিতিক অনুপাত লিখতে পারবে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n-BD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ত্রিকোনমিতিক অভেদাবলী প্রমান করতে পারবে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n-BD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গাণিতিক সমস্যা সমাধান করতে পারবে 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040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4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59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Right Triangle 2"/>
          <p:cNvSpPr/>
          <p:nvPr/>
        </p:nvSpPr>
        <p:spPr>
          <a:xfrm>
            <a:off x="7239195" y="326310"/>
            <a:ext cx="1738648" cy="1777283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0934" y="96306"/>
            <a:ext cx="36060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213576" y="2243503"/>
            <a:ext cx="39924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060746" y="1752221"/>
            <a:ext cx="36060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598734" y="1807177"/>
                <a:ext cx="270460" cy="3822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734" y="1807177"/>
                <a:ext cx="270460" cy="382211"/>
              </a:xfrm>
              <a:prstGeom prst="rect">
                <a:avLst/>
              </a:prstGeom>
              <a:blipFill rotWithShape="0">
                <a:blip r:embed="rId4"/>
                <a:stretch>
                  <a:fillRect l="-25000" r="-18182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6140" y="424541"/>
                <a:ext cx="6515086" cy="391190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 </a:t>
                </a:r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পাশের চিত্রে 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POM </a:t>
                </a:r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সমকোণী ত্রিভুজে 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∠POM=</a:t>
                </a:r>
                <a14:m>
                  <m:oMath xmlns:m="http://schemas.openxmlformats.org/officeDocument/2006/math"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ধরে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কয়টি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অনুপাত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লিখা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যায়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bn-BD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bn-BD" sz="24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</a:t>
                </a:r>
                <a:r>
                  <a:rPr lang="en-US" sz="28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bn-BD" sz="2800" i="1" dirty="0" smtClean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উত্তরঃ </a:t>
                </a:r>
                <a:r>
                  <a:rPr lang="bn-BD" sz="24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ছয়টি</a:t>
                </a:r>
                <a:r>
                  <a:rPr lang="bn-BD" sz="2400" i="1" dirty="0" smtClean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bn-BD" sz="2400" i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bn-BD" sz="24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</a:t>
                </a:r>
                <a:r>
                  <a:rPr lang="bn-BD" sz="2400" i="1" dirty="0" smtClean="0">
                    <a:ln w="0"/>
                    <a:solidFill>
                      <a:srgbClr val="7030A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অনুপাতগুলো কি কি ? </a:t>
                </a:r>
              </a:p>
              <a:p>
                <a:r>
                  <a:rPr lang="bn-BD" sz="2400" i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bn-BD" sz="2800" i="1" dirty="0" smtClean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উত্তরঃ</a:t>
                </a:r>
                <a:r>
                  <a:rPr lang="bn-BD" sz="24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bn-BD" sz="2800" i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bn-BD" sz="28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𝑠𝑖𝑛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𝑃𝑀</m:t>
                            </m:r>
                          </m:num>
                          <m:den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den>
                        </m:f>
                      </m:e>
                    </m:box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  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𝐶𝑜𝑠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num>
                          <m:den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den>
                        </m:f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,      </m:t>
                        </m:r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𝑡𝑎𝑛</m:t>
                        </m:r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box>
                          <m:box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box>
                              <m:boxPr>
                                <m:ctrlPr>
                                  <a:rPr lang="en-US" sz="2800" i="1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argPr>
                                  <m:argSz m:val="-1"/>
                                </m:argPr>
                                <m:f>
                                  <m:fPr>
                                    <m:ctrlPr>
                                      <a:rPr lang="en-US" sz="2800" i="1" smtClean="0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smtClean="0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𝑃𝑀</m:t>
                                    </m:r>
                                  </m:num>
                                  <m:den>
                                    <m:r>
                                      <a:rPr lang="en-US" sz="2800" i="1" smtClean="0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𝑂𝑀</m:t>
                                    </m:r>
                                  </m:den>
                                </m:f>
                                <m:r>
                                  <m:rPr>
                                    <m:brk m:alnAt="63"/>
                                  </m:rPr>
                                  <a:rPr lang="en-US" sz="2800" i="1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box>
                          </m:e>
                        </m:box>
                      </m:e>
                    </m:box>
                  </m:oMath>
                </a14:m>
                <a:endParaRPr lang="en-US" sz="2400" i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sz="240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𝐶𝑜𝑠𝑒𝑐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ox>
                      <m:box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num>
                          <m:den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𝑃𝑀</m:t>
                            </m:r>
                          </m:den>
                        </m:f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,          </m:t>
                        </m:r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𝑆𝑒𝑐</m:t>
                        </m:r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box>
                          <m:box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800" i="1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𝑂𝑃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𝑂𝑀</m:t>
                                </m:r>
                              </m:den>
                            </m:f>
                          </m:e>
                        </m:box>
                      </m:e>
                    </m:box>
                  </m:oMath>
                </a14:m>
                <a:r>
                  <a:rPr lang="en-US" sz="24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  .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𝐶𝑜𝑡</m:t>
                    </m:r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𝑂𝑀</m:t>
                        </m:r>
                      </m:num>
                      <m:den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𝑃𝑀</m:t>
                        </m:r>
                      </m:den>
                    </m:f>
                  </m:oMath>
                </a14:m>
                <a:endParaRPr lang="en-US" sz="2400" i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n-BD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40" y="424541"/>
                <a:ext cx="6515086" cy="39119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61955" y="4426846"/>
            <a:ext cx="412792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এই অনুপাতগুলোকে কি বলে?  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6761" y="4336446"/>
            <a:ext cx="459244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উত্তরঃ</a:t>
            </a:r>
            <a:r>
              <a:rPr lang="bn-BD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ত্রিকোনমিতিক অনুপাত 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955" y="4908404"/>
            <a:ext cx="932918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bn-BD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উপরোক্ত ত্রিকোনমিতিক অনুপাতগুলো দ্বারা যখন কোন সূত্র লিখা হয়, তখন তাকে কি বলে?</a:t>
            </a:r>
          </a:p>
          <a:p>
            <a:r>
              <a:rPr lang="bn-B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bn-BD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4609" y="6128225"/>
            <a:ext cx="485912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bn-BD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উত্তরঃ </a:t>
            </a:r>
            <a:r>
              <a:rPr lang="bn-BD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ত্রিকোনমিতিক সূত্র/অভেদ   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Arc 12"/>
          <p:cNvSpPr/>
          <p:nvPr/>
        </p:nvSpPr>
        <p:spPr>
          <a:xfrm rot="15747640">
            <a:off x="8479213" y="1831321"/>
            <a:ext cx="635571" cy="52500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113052" y="1782999"/>
                <a:ext cx="43788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¬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052" y="1782999"/>
                <a:ext cx="43788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83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7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4219" y="3500592"/>
            <a:ext cx="727656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ত্রিকোনমিতিক সূত্র/অভেদ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60784" y="1465292"/>
            <a:ext cx="516378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bn-BD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আজকের পাঠঃ</a:t>
            </a:r>
          </a:p>
        </p:txBody>
      </p:sp>
    </p:spTree>
    <p:extLst>
      <p:ext uri="{BB962C8B-B14F-4D97-AF65-F5344CB8AC3E}">
        <p14:creationId xmlns:p14="http://schemas.microsoft.com/office/powerpoint/2010/main" val="2048861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7480" y="1138075"/>
            <a:ext cx="615500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ত্রিকোনমিতিক অভেদসমূহঃ 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66683" y="2588654"/>
                <a:ext cx="7650051" cy="213653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4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sz="4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4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4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marL="571500" indent="-571500">
                  <a:buFont typeface="Wingdings" panose="05000000000000000000" pitchFamily="2" charset="2"/>
                  <a:buChar char="Ø"/>
                </a:pPr>
                <a:r>
                  <a:rPr lang="en-US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4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𝑡𝑎𝑛</m:t>
                        </m:r>
                      </m:e>
                      <m:sup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4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mbria Math" panose="02040503050406030204" pitchFamily="18" charset="0"/>
                </a:endParaRPr>
              </a:p>
              <a:p>
                <a:pPr marL="571500" indent="-571500">
                  <a:buFont typeface="Wingdings" panose="05000000000000000000" pitchFamily="2" charset="2"/>
                  <a:buChar char="Ø"/>
                </a:pPr>
                <a:r>
                  <a:rPr lang="en-US" sz="4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𝑐𝑜𝑠𝑒𝑐</m:t>
                        </m:r>
                      </m:e>
                      <m:sup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𝑐𝑜𝑡</m:t>
                        </m:r>
                      </m:e>
                      <m:sup>
                        <m:r>
                          <a:rPr lang="en-US" sz="4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683" y="2588654"/>
                <a:ext cx="7650051" cy="213653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952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40161" y="481921"/>
                <a:ext cx="8731874" cy="6588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জ্যামিতিক</m:t>
                        </m:r>
                        <m: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পদ্বতিতে</m:t>
                        </m:r>
                        <m: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𝒔𝒊𝒏</m:t>
                        </m:r>
                      </m:e>
                      <m:sup>
                        <m:r>
                          <a:rPr lang="en-US" sz="28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3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𝒄𝒐𝒔</m:t>
                        </m:r>
                      </m:e>
                      <m:sup>
                        <m:r>
                          <a:rPr lang="en-US" sz="3600" i="1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i="1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3600" i="1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i="1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bn-BD" sz="3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এর প্রমানঃ  </a:t>
                </a:r>
                <a:endPara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61" y="481921"/>
                <a:ext cx="8731874" cy="6588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 flipV="1">
            <a:off x="9259910" y="2446986"/>
            <a:ext cx="2472744" cy="1288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259912" y="1068946"/>
            <a:ext cx="2163649" cy="139092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10676586" y="1545465"/>
            <a:ext cx="64395" cy="91440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>
            <a:off x="9465975" y="2189408"/>
            <a:ext cx="399245" cy="579548"/>
          </a:xfrm>
          <a:prstGeom prst="arc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17493" y="2312658"/>
            <a:ext cx="128792" cy="10509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525631" y="2224094"/>
                <a:ext cx="202083" cy="307777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631" y="2224094"/>
                <a:ext cx="202083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24324" r="-21622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566733" y="2517389"/>
            <a:ext cx="3375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31125" y="2561100"/>
            <a:ext cx="40852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O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0354615" y="1065585"/>
            <a:ext cx="38636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17880" y="740709"/>
            <a:ext cx="38636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Z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617493" y="2531871"/>
            <a:ext cx="31667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M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71684" y="1545465"/>
                <a:ext cx="8731876" cy="452021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BD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মনে করি, </a:t>
                </a:r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∠XOZ=</a:t>
                </a:r>
                <a14:m>
                  <m:oMath xmlns:m="http://schemas.openxmlformats.org/officeDocument/2006/math"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।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𝑂𝑍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বাহুতে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একটি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বিন্দু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লই।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থেকে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𝑂𝑋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এর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উপর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𝑃𝑀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লম্ব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টানি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।</m:t>
                    </m:r>
                  </m:oMath>
                </a14:m>
                <a:endParaRPr lang="bn-BD" sz="2000" i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bn-BD" sz="2000" i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ত</a:t>
                </a:r>
                <a:r>
                  <a:rPr lang="bn-BD" sz="20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াহলে, </a:t>
                </a:r>
                <a:r>
                  <a:rPr lang="en-US" sz="20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∠PMO=90</a:t>
                </a:r>
                <a14:m>
                  <m:oMath xmlns:m="http://schemas.openxmlformats.org/officeDocument/2006/math">
                    <m:r>
                      <a:rPr lang="en-US" sz="20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 OP=</a:t>
                </a:r>
                <a:r>
                  <a:rPr lang="bn-BD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অতিভূজ, </a:t>
                </a:r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PM=</a:t>
                </a:r>
                <a:r>
                  <a:rPr lang="bn-BD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লম্ব , </a:t>
                </a:r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OM=</a:t>
                </a:r>
                <a:r>
                  <a:rPr lang="bn-BD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ভূমি </a:t>
                </a:r>
              </a:p>
              <a:p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</a:t>
                </a:r>
                <a14:m>
                  <m:oMath xmlns:m="http://schemas.openxmlformats.org/officeDocument/2006/math">
                    <m:r>
                      <a:rPr lang="bn-BD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func>
                      <m:func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bn-BD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bn-BD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𝑃𝑀</m:t>
                            </m:r>
                          </m:num>
                          <m:den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den>
                        </m:f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e>
                    </m:func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⇨ </m:t>
                    </m:r>
                    <m:sSup>
                      <m:sSup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𝑆𝑖𝑛</m:t>
                        </m:r>
                      </m:e>
                      <m:sup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𝑃𝑀</m:t>
                            </m:r>
                          </m:e>
                          <m:sup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</a:p>
              <a:p>
                <a:r>
                  <a:rPr lang="en-US" sz="2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𝑂𝑀</m:t>
                        </m:r>
                      </m:num>
                      <m:den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𝑂𝑃</m:t>
                        </m:r>
                      </m:den>
                    </m:f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</m:oMath>
                </a14:m>
                <a:endPara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en-US" sz="2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পীথাগোরাসের উপপাদ্য অনুসারে পাই, </a:t>
                </a:r>
              </a:p>
              <a:p>
                <a:r>
                  <a:rPr lang="bn-BD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𝑃𝑀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𝑂𝑀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𝑂𝑃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𝑃𝑀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উঃপঃ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bn-BD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দ্বারা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ভাগ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করে</m:t>
                        </m:r>
                      </m:e>
                    </m:d>
                    <m:r>
                      <a:rPr lang="en-US" sz="2400" i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     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endParaRPr lang="en-US" sz="2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84" y="1545465"/>
                <a:ext cx="8731876" cy="452021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35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23479" y="258812"/>
                <a:ext cx="8739460" cy="64633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</a:rPr>
                  <a:t>  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</a:rPr>
                  <a:t>জ্যামিতিক পদ্বতিতে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bn-BD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𝒔𝒆𝒄</m:t>
                        </m:r>
                      </m:e>
                      <m:sup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bn-BD" sz="32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32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𝒕𝒂𝒏</m:t>
                        </m:r>
                      </m:e>
                      <m:sup>
                        <m:r>
                          <a:rPr lang="en-US" sz="32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bn-BD" sz="3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এর প্রমানঃ  </a:t>
                </a:r>
                <a:endParaRPr lang="en-US" sz="3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479" y="258812"/>
                <a:ext cx="8739460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 flipH="1">
            <a:off x="9259912" y="1068946"/>
            <a:ext cx="2163649" cy="139092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10676586" y="1545465"/>
            <a:ext cx="64395" cy="91440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>
            <a:off x="9744223" y="2060686"/>
            <a:ext cx="399245" cy="689884"/>
          </a:xfrm>
          <a:prstGeom prst="arc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12192" y="2354770"/>
            <a:ext cx="128792" cy="1050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662939" y="2160797"/>
                <a:ext cx="218941" cy="3077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939" y="2160797"/>
                <a:ext cx="218941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20513" r="-17949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539471" y="2511382"/>
            <a:ext cx="386366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33013" y="2511382"/>
            <a:ext cx="386371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O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80375" y="1106285"/>
            <a:ext cx="386366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66558" y="722165"/>
            <a:ext cx="386365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Z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7798" y="2546000"/>
            <a:ext cx="386366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M</a:t>
            </a:r>
            <a:endParaRPr lang="en-US" sz="2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7052" y="1371600"/>
                <a:ext cx="8274677" cy="538070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bn-BD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মনে করি, </a:t>
                </a:r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∠XOZ=</a:t>
                </a:r>
                <a14:m>
                  <m:oMath xmlns:m="http://schemas.openxmlformats.org/officeDocument/2006/math"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।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𝑂𝑍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বাহুতে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একটি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বিন্দু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লই।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থেকে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𝑂𝑋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এর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উপর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𝑃𝑀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লম্ব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টানি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।</m:t>
                    </m:r>
                  </m:oMath>
                </a14:m>
                <a:endParaRPr lang="bn-BD" sz="2000" i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bn-BD" sz="2000" i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ত</a:t>
                </a:r>
                <a:r>
                  <a:rPr lang="bn-BD" sz="20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াহলে, </a:t>
                </a:r>
                <a:r>
                  <a:rPr lang="en-US" sz="2000" i="1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∠PMO=90</a:t>
                </a:r>
                <a14:m>
                  <m:oMath xmlns:m="http://schemas.openxmlformats.org/officeDocument/2006/math">
                    <m:r>
                      <a:rPr lang="en-US" sz="20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 OP=</a:t>
                </a:r>
                <a:r>
                  <a:rPr lang="bn-BD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অতিভূজ, </a:t>
                </a:r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PM=</a:t>
                </a:r>
                <a:r>
                  <a:rPr lang="bn-BD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লম্ব , </a:t>
                </a:r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OM=</a:t>
                </a:r>
                <a:r>
                  <a:rPr lang="bn-BD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ভূমি </a:t>
                </a:r>
              </a:p>
              <a:p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</a:t>
                </a:r>
                <a14:m>
                  <m:oMath xmlns:m="http://schemas.openxmlformats.org/officeDocument/2006/math">
                    <m:r>
                      <a:rPr lang="bn-BD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func>
                      <m:func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sec</m:t>
                        </m:r>
                      </m:fName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𝑂𝑃</m:t>
                        </m:r>
                      </m:num>
                      <m:den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𝑂𝑀</m:t>
                        </m:r>
                      </m:den>
                    </m:f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⇨ </m:t>
                    </m:r>
                    <m:sSup>
                      <m:sSup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8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</a:p>
              <a:p>
                <a:r>
                  <a:rPr lang="en-US" sz="2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𝑃𝑀</m:t>
                        </m:r>
                      </m:num>
                      <m:den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𝑂𝑀</m:t>
                        </m:r>
                      </m:den>
                    </m:f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𝑡𝑎𝑛</m:t>
                        </m:r>
                      </m:e>
                      <m:sup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𝑃𝑀</m:t>
                            </m:r>
                          </m:e>
                          <m:sup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8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</m:oMath>
                </a14:m>
                <a:endPara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en-US" sz="2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পীথাগোরাসের উপপাদ্য অনুসারে পাই, </a:t>
                </a:r>
              </a:p>
              <a:p>
                <a:r>
                  <a:rPr lang="bn-BD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𝑃𝑀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𝑂𝑀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𝑂𝑃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𝑃𝑀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𝑂𝑃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উঃপঃ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bn-BD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𝑂𝑀</m:t>
                            </m:r>
                          </m:e>
                          <m:sup>
                            <m:r>
                              <a:rPr lang="en-US" sz="2400" i="1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দ্বারা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ভাগ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করে</m:t>
                        </m:r>
                      </m:e>
                    </m:d>
                  </m:oMath>
                </a14:m>
                <a:endParaRPr lang="bn-BD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bn-BD" sz="2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bn-BD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𝑡𝑎𝑛</m:t>
                        </m:r>
                      </m:e>
                      <m:sup>
                        <m:r>
                          <a:rPr lang="en-US" sz="28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+1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en-US" sz="28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  </m:t>
                    </m:r>
                  </m:oMath>
                </a14:m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𝑡𝑎𝑛</m:t>
                        </m:r>
                      </m:e>
                      <m:sup>
                        <m:r>
                          <a:rPr lang="en-US" sz="28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en-US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</a:t>
                </a:r>
              </a:p>
              <a:p>
                <a:r>
                  <a:rPr lang="en-US" sz="2000" dirty="0" smtClean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</a:t>
                </a:r>
                <a:r>
                  <a:rPr lang="bn-BD" sz="2000" dirty="0" smtClean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একই পদ্বতিতে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bn-BD" sz="28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𝑐𝑜𝑠𝑒𝑐</m:t>
                        </m:r>
                      </m:e>
                      <m:sup>
                        <m:r>
                          <a:rPr lang="en-US" sz="28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bn-BD" sz="28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8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𝑐𝑜𝑡</m:t>
                        </m:r>
                      </m:e>
                      <m:sup>
                        <m:r>
                          <a:rPr lang="en-US" sz="28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8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bn-BD" sz="2000" dirty="0" smtClean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সূত্রটি প্রমান করা যায়। </a:t>
                </a:r>
                <a:endParaRPr lang="en-US" sz="20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52" y="1371600"/>
                <a:ext cx="8274677" cy="53807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V="1">
            <a:off x="9259910" y="2466304"/>
            <a:ext cx="2472744" cy="1288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5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 tmFilter="0,0; .5, 1; 1, 1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800" decel="100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800" decel="100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682" y="800664"/>
            <a:ext cx="8577325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প্রিয় শিক্ষার্থীবৃন্দ চল এবার অলোচিত সূত্র তিনটি থেকে কয়েকটি সিদ্বান্তে উপনীত হইঃ  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16682" y="2095350"/>
                <a:ext cx="8577324" cy="130951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থেকে লিখা যায়-</a:t>
                </a:r>
              </a:p>
              <a:p>
                <a:r>
                  <a:rPr lang="bn-BD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i="0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4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𝑐𝑜𝑠</m:t>
                                </m:r>
                              </m:e>
                              <m:sup>
                                <m:r>
                                  <a:rPr lang="en-US" sz="24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rad>
                      </m:e>
                    </m:func>
                  </m:oMath>
                </a14:m>
                <a:endParaRPr lang="en-US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𝑐𝑜𝑠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i="0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4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en-US" sz="2400" i="1" dirty="0" smtClean="0">
                                    <a:ln w="0"/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 dirty="0" smtClean="0">
                                <a:ln w="0"/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rad>
                      </m:e>
                    </m:func>
                  </m:oMath>
                </a14:m>
                <a:endPara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682" y="2095350"/>
                <a:ext cx="8577324" cy="130951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16682" y="3745446"/>
                <a:ext cx="8577325" cy="8497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𝑠𝑒𝑐</m:t>
                          </m:r>
                        </m:e>
                        <m:sup>
                          <m: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𝑡𝑎𝑛</m:t>
                          </m:r>
                        </m:e>
                        <m:sup>
                          <m: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থেকে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লিখা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যায়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bn-BD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mbria Math" panose="02040503050406030204" pitchFamily="18" charset="0"/>
                </a:endParaRPr>
              </a:p>
              <a:p>
                <a:r>
                  <a:rPr lang="bn-BD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bn-BD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bn-BD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𝑡𝑎𝑛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𝑡𝑎𝑛</m:t>
                        </m:r>
                      </m:e>
                      <m:sup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</m:t>
                        </m:r>
                      </m:e>
                      <m:sup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682" y="3745446"/>
                <a:ext cx="8577325" cy="8497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16682" y="5273371"/>
                <a:ext cx="8577325" cy="84978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𝑐𝑜𝑠𝑒𝑐</m:t>
                          </m:r>
                        </m:e>
                        <m:sup>
                          <m: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𝑐𝑜𝑡</m:t>
                          </m:r>
                        </m:e>
                        <m:sup>
                          <m:r>
                            <a:rPr lang="en-US" sz="240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থেকে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লিখা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যায়</m:t>
                      </m:r>
                      <m:r>
                        <a:rPr lang="bn-BD" sz="2400" i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bn-BD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mbria Math" panose="02040503050406030204" pitchFamily="18" charset="0"/>
                </a:endParaRPr>
              </a:p>
              <a:p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𝑐𝑜𝑠𝑒𝑐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𝑐𝑜𝑡</m:t>
                        </m:r>
                      </m:e>
                      <m:sup>
                        <m:r>
                          <a:rPr lang="en-US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24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⇨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𝑐𝑜𝑡</m:t>
                        </m:r>
                      </m:e>
                      <m:sup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𝑐𝑜𝑠𝑒𝑐</m:t>
                        </m:r>
                      </m:e>
                      <m:sup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682" y="5273371"/>
                <a:ext cx="8577325" cy="84978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198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310</Words>
  <Application>Microsoft Office PowerPoint</Application>
  <PresentationFormat>Widescreen</PresentationFormat>
  <Paragraphs>108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Cambria Math</vt:lpstr>
      <vt:lpstr>Trebuchet MS</vt:lpstr>
      <vt:lpstr>Vrinda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Well-Come</dc:title>
  <dc:creator>User</dc:creator>
  <cp:lastModifiedBy>user</cp:lastModifiedBy>
  <cp:revision>92</cp:revision>
  <dcterms:created xsi:type="dcterms:W3CDTF">2016-07-27T01:40:08Z</dcterms:created>
  <dcterms:modified xsi:type="dcterms:W3CDTF">2017-09-27T16:02:26Z</dcterms:modified>
</cp:coreProperties>
</file>