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92" r:id="rId3"/>
    <p:sldId id="261" r:id="rId4"/>
    <p:sldId id="263" r:id="rId5"/>
    <p:sldId id="268" r:id="rId6"/>
    <p:sldId id="267" r:id="rId7"/>
    <p:sldId id="266" r:id="rId8"/>
    <p:sldId id="265" r:id="rId9"/>
    <p:sldId id="270" r:id="rId10"/>
    <p:sldId id="272" r:id="rId11"/>
    <p:sldId id="274" r:id="rId12"/>
    <p:sldId id="276" r:id="rId13"/>
    <p:sldId id="278" r:id="rId14"/>
    <p:sldId id="280" r:id="rId15"/>
    <p:sldId id="282" r:id="rId16"/>
    <p:sldId id="284" r:id="rId17"/>
    <p:sldId id="286" r:id="rId18"/>
    <p:sldId id="288" r:id="rId19"/>
    <p:sldId id="29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15" autoAdjust="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6E0370-803A-4FDF-8477-A8CD5F4F4559}" type="datetimeFigureOut">
              <a:rPr lang="en-US" smtClean="0"/>
              <a:t>9/23/2017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B19021-676E-4549-93F0-8FA32149379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will</a:t>
            </a:r>
            <a:r>
              <a:rPr lang="en-US" baseline="0" dirty="0" smtClean="0"/>
              <a:t> show the slide for eliciting lesson declaration.</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3</a:t>
            </a:fld>
            <a:endParaRPr lang="en-US"/>
          </a:p>
        </p:txBody>
      </p:sp>
    </p:spTree>
    <p:extLst>
      <p:ext uri="{BB962C8B-B14F-4D97-AF65-F5344CB8AC3E}">
        <p14:creationId xmlns:p14="http://schemas.microsoft.com/office/powerpoint/2010/main" xmlns="" val="365041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a:t>
            </a:r>
            <a:r>
              <a:rPr lang="en-US" baseline="0" dirty="0" smtClean="0"/>
              <a:t> show the slide for eliciting lesson declaration.</a:t>
            </a:r>
            <a:endParaRPr lang="en-US" dirty="0" smtClean="0"/>
          </a:p>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4</a:t>
            </a:fld>
            <a:endParaRPr lang="en-US"/>
          </a:p>
        </p:txBody>
      </p:sp>
    </p:spTree>
    <p:extLst>
      <p:ext uri="{BB962C8B-B14F-4D97-AF65-F5344CB8AC3E}">
        <p14:creationId xmlns:p14="http://schemas.microsoft.com/office/powerpoint/2010/main" xmlns="" val="1382974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5</a:t>
            </a:fld>
            <a:endParaRPr lang="en-US"/>
          </a:p>
        </p:txBody>
      </p:sp>
    </p:spTree>
    <p:extLst>
      <p:ext uri="{BB962C8B-B14F-4D97-AF65-F5344CB8AC3E}">
        <p14:creationId xmlns:p14="http://schemas.microsoft.com/office/powerpoint/2010/main" xmlns="" val="2323510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the word will be shown, SS will</a:t>
            </a:r>
            <a:r>
              <a:rPr lang="en-US" baseline="0" dirty="0" smtClean="0"/>
              <a:t> be asked to pronounce the word. If it needed teacher will help. Then the picture will be shown and asked to guess the meaning. After that the meaning will be shown. Then they will be asked to make sentence. Teacher will show the students for the feedback. Slide 12,13,14,15 and 16.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11</a:t>
            </a:fld>
            <a:endParaRPr lang="en-US"/>
          </a:p>
        </p:txBody>
      </p:sp>
    </p:spTree>
    <p:extLst>
      <p:ext uri="{BB962C8B-B14F-4D97-AF65-F5344CB8AC3E}">
        <p14:creationId xmlns:p14="http://schemas.microsoft.com/office/powerpoint/2010/main" xmlns="" val="1624903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a:t>
            </a:r>
            <a:r>
              <a:rPr lang="en-US" baseline="0" dirty="0" smtClean="0"/>
              <a:t> can give this task for individual or pair works.</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16</a:t>
            </a:fld>
            <a:endParaRPr lang="en-US"/>
          </a:p>
        </p:txBody>
      </p:sp>
    </p:spTree>
    <p:extLst>
      <p:ext uri="{BB962C8B-B14F-4D97-AF65-F5344CB8AC3E}">
        <p14:creationId xmlns:p14="http://schemas.microsoft.com/office/powerpoint/2010/main" xmlns="" val="3749545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10.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WordArt 1"/>
          <p:cNvSpPr>
            <a:spLocks noChangeArrowheads="1" noChangeShapeType="1" noTextEdit="1"/>
          </p:cNvSpPr>
          <p:nvPr/>
        </p:nvSpPr>
        <p:spPr bwMode="auto">
          <a:xfrm>
            <a:off x="1981200" y="4267200"/>
            <a:ext cx="5257800" cy="153352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WELCOME</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sp>
        <p:nvSpPr>
          <p:cNvPr id="2" name="Rectangle 1"/>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89" name="Picture 1" descr="C:\Users\SunMoon Computer\Desktop\picture\MEME_9545610.jpg"/>
          <p:cNvPicPr>
            <a:picLocks noChangeAspect="1" noChangeArrowheads="1"/>
          </p:cNvPicPr>
          <p:nvPr/>
        </p:nvPicPr>
        <p:blipFill>
          <a:blip r:embed="rId2"/>
          <a:srcRect/>
          <a:stretch>
            <a:fillRect/>
          </a:stretch>
        </p:blipFill>
        <p:spPr bwMode="auto">
          <a:xfrm>
            <a:off x="2362200" y="304800"/>
            <a:ext cx="3657600" cy="3886200"/>
          </a:xfrm>
          <a:prstGeom prst="rect">
            <a:avLst/>
          </a:prstGeom>
          <a:noFill/>
        </p:spPr>
      </p:pic>
    </p:spTree>
    <p:extLst>
      <p:ext uri="{BB962C8B-B14F-4D97-AF65-F5344CB8AC3E}">
        <p14:creationId xmlns:p14="http://schemas.microsoft.com/office/powerpoint/2010/main" xmlns="" val="79205861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772400" cy="1323439"/>
          </a:xfrm>
          <a:prstGeom prst="rect">
            <a:avLst/>
          </a:prstGeom>
          <a:noFill/>
        </p:spPr>
        <p:txBody>
          <a:bodyPr wrap="square" rtlCol="0">
            <a:spAutoFit/>
          </a:bodyPr>
          <a:lstStyle/>
          <a:p>
            <a:r>
              <a:rPr lang="en-US" sz="2000" b="1" dirty="0" smtClean="0"/>
              <a:t>e. Taking regular exercise :</a:t>
            </a:r>
          </a:p>
          <a:p>
            <a:endParaRPr lang="en-US" sz="2000" b="1" dirty="0"/>
          </a:p>
          <a:p>
            <a:r>
              <a:rPr lang="en-US" sz="2000" b="1" dirty="0" smtClean="0">
                <a:solidFill>
                  <a:srgbClr val="0070C0"/>
                </a:solidFill>
              </a:rPr>
              <a:t>We should take part n games and sports and take physical exercise regularly.</a:t>
            </a:r>
            <a:endParaRPr lang="en-US" sz="2000" b="1" dirty="0">
              <a:solidFill>
                <a:srgbClr val="0070C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86200" y="1856509"/>
            <a:ext cx="2048189" cy="14477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09936" y="3962400"/>
            <a:ext cx="4614864" cy="21521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248400" y="1828798"/>
            <a:ext cx="2133600" cy="14478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295400" y="1828798"/>
            <a:ext cx="2381250" cy="1447801"/>
          </a:xfrm>
          <a:prstGeom prst="rect">
            <a:avLst/>
          </a:prstGeom>
        </p:spPr>
      </p:pic>
      <p:sp>
        <p:nvSpPr>
          <p:cNvPr id="8" name="TextBox 7"/>
          <p:cNvSpPr txBox="1"/>
          <p:nvPr/>
        </p:nvSpPr>
        <p:spPr>
          <a:xfrm>
            <a:off x="533400" y="3429000"/>
            <a:ext cx="5248589" cy="1323439"/>
          </a:xfrm>
          <a:prstGeom prst="rect">
            <a:avLst/>
          </a:prstGeom>
          <a:noFill/>
        </p:spPr>
        <p:txBody>
          <a:bodyPr wrap="square" rtlCol="0">
            <a:spAutoFit/>
          </a:bodyPr>
          <a:lstStyle/>
          <a:p>
            <a:r>
              <a:rPr lang="en-US" sz="2000" b="1" dirty="0" smtClean="0"/>
              <a:t>f. Taking regular sleep and rest :</a:t>
            </a:r>
          </a:p>
          <a:p>
            <a:endParaRPr lang="en-US" sz="2000" b="1" dirty="0"/>
          </a:p>
          <a:p>
            <a:r>
              <a:rPr lang="en-US" sz="2000" b="1" dirty="0" smtClean="0">
                <a:solidFill>
                  <a:srgbClr val="0070C0"/>
                </a:solidFill>
              </a:rPr>
              <a:t>We should sleep properly and take proper rest.</a:t>
            </a:r>
            <a:endParaRPr lang="en-US" sz="2000" b="1" dirty="0">
              <a:solidFill>
                <a:srgbClr val="0070C0"/>
              </a:solidFill>
            </a:endParaRPr>
          </a:p>
        </p:txBody>
      </p:sp>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70544665"/>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oy.jpg"/>
          <p:cNvPicPr>
            <a:picLocks noChangeAspect="1"/>
          </p:cNvPicPr>
          <p:nvPr/>
        </p:nvPicPr>
        <p:blipFill>
          <a:blip r:embed="rId3"/>
          <a:stretch>
            <a:fillRect/>
          </a:stretch>
        </p:blipFill>
        <p:spPr>
          <a:xfrm>
            <a:off x="3215148" y="1646050"/>
            <a:ext cx="2971800" cy="2895600"/>
          </a:xfrm>
          <a:prstGeom prst="rect">
            <a:avLst/>
          </a:prstGeom>
        </p:spPr>
      </p:pic>
      <p:sp>
        <p:nvSpPr>
          <p:cNvPr id="20" name="Rounded Rectangular Callout 19"/>
          <p:cNvSpPr/>
          <p:nvPr/>
        </p:nvSpPr>
        <p:spPr>
          <a:xfrm>
            <a:off x="3352800" y="365825"/>
            <a:ext cx="2438400" cy="914400"/>
          </a:xfrm>
          <a:prstGeom prst="wedgeRoundRectCallout">
            <a:avLst>
              <a:gd name="adj1" fmla="val -6795"/>
              <a:gd name="adj2" fmla="val 81148"/>
              <a:gd name="adj3" fmla="val 16667"/>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Healthy</a:t>
            </a:r>
            <a:endParaRPr lang="en-US" sz="2800" b="1" dirty="0">
              <a:solidFill>
                <a:srgbClr val="002060"/>
              </a:solidFill>
            </a:endParaRPr>
          </a:p>
        </p:txBody>
      </p:sp>
      <p:sp>
        <p:nvSpPr>
          <p:cNvPr id="22" name="TextBox 21"/>
          <p:cNvSpPr txBox="1"/>
          <p:nvPr/>
        </p:nvSpPr>
        <p:spPr>
          <a:xfrm>
            <a:off x="2971800" y="5551757"/>
            <a:ext cx="5181600" cy="523220"/>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800" b="1" dirty="0" smtClean="0">
                <a:latin typeface="+mj-lt"/>
                <a:cs typeface="Calibri" pitchFamily="34" charset="0"/>
              </a:rPr>
              <a:t>In good physical shape</a:t>
            </a:r>
            <a:endParaRPr lang="en-US" sz="2800" b="1" dirty="0">
              <a:latin typeface="+mj-lt"/>
              <a:cs typeface="Calibri" pitchFamily="34" charset="0"/>
            </a:endParaRPr>
          </a:p>
        </p:txBody>
      </p:sp>
      <p:sp>
        <p:nvSpPr>
          <p:cNvPr id="23" name="TextBox 22"/>
          <p:cNvSpPr txBox="1"/>
          <p:nvPr/>
        </p:nvSpPr>
        <p:spPr>
          <a:xfrm>
            <a:off x="1714500" y="4768734"/>
            <a:ext cx="5715000" cy="523220"/>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2800" b="1" dirty="0" err="1" smtClean="0"/>
              <a:t>Sagor</a:t>
            </a:r>
            <a:r>
              <a:rPr lang="en-US" sz="2800" b="1" dirty="0" smtClean="0"/>
              <a:t> is a healthy boy.</a:t>
            </a:r>
            <a:endParaRPr lang="en-US" sz="2800" b="1" dirty="0"/>
          </a:p>
        </p:txBody>
      </p:sp>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
          <p:cNvGrpSpPr/>
          <p:nvPr/>
        </p:nvGrpSpPr>
        <p:grpSpPr>
          <a:xfrm>
            <a:off x="552450" y="468821"/>
            <a:ext cx="1638300" cy="1436179"/>
            <a:chOff x="628650" y="762000"/>
            <a:chExt cx="1600200" cy="1368615"/>
          </a:xfrm>
        </p:grpSpPr>
        <p:sp>
          <p:nvSpPr>
            <p:cNvPr id="10" name="Rectangle 9"/>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2" name="Rounded Rectangle 11"/>
          <p:cNvSpPr/>
          <p:nvPr/>
        </p:nvSpPr>
        <p:spPr>
          <a:xfrm>
            <a:off x="1147916" y="5498299"/>
            <a:ext cx="1447800" cy="85872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xmlns="" val="72402187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childTnLst>
              </p:cTn>
              <p:nextCondLst>
                <p:cond evt="onClick" delay="0">
                  <p:tgtEl>
                    <p:spTgt spid="12"/>
                  </p:tgtEl>
                </p:cond>
              </p:nextCondLst>
            </p:seq>
          </p:childTnLst>
        </p:cTn>
      </p:par>
    </p:tnLst>
    <p:bldLst>
      <p:bldP spid="20" grpId="0" animBg="1"/>
      <p:bldP spid="22" grpId="0" animBg="1"/>
      <p:bldP spid="23"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ular Callout 19"/>
          <p:cNvSpPr/>
          <p:nvPr/>
        </p:nvSpPr>
        <p:spPr>
          <a:xfrm>
            <a:off x="3352800" y="352031"/>
            <a:ext cx="2438400" cy="914400"/>
          </a:xfrm>
          <a:prstGeom prst="wedgeRoundRectCallout">
            <a:avLst>
              <a:gd name="adj1" fmla="val 11955"/>
              <a:gd name="adj2" fmla="val 82761"/>
              <a:gd name="adj3" fmla="val 16667"/>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Cheerful</a:t>
            </a:r>
            <a:endParaRPr lang="en-US" sz="2800" b="1" dirty="0">
              <a:solidFill>
                <a:srgbClr val="002060"/>
              </a:solidFill>
            </a:endParaRPr>
          </a:p>
        </p:txBody>
      </p:sp>
      <p:sp>
        <p:nvSpPr>
          <p:cNvPr id="22" name="TextBox 21"/>
          <p:cNvSpPr txBox="1"/>
          <p:nvPr/>
        </p:nvSpPr>
        <p:spPr>
          <a:xfrm>
            <a:off x="2628900" y="5533104"/>
            <a:ext cx="5486400" cy="523220"/>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800" b="1" dirty="0" smtClean="0">
                <a:latin typeface="+mj-lt"/>
                <a:cs typeface="Calibri" pitchFamily="34" charset="0"/>
              </a:rPr>
              <a:t>Jolly/ happy/ joyful condition.</a:t>
            </a:r>
            <a:endParaRPr lang="en-US" sz="2800" b="1" dirty="0">
              <a:latin typeface="+mj-lt"/>
              <a:cs typeface="Calibri" pitchFamily="34" charset="0"/>
            </a:endParaRPr>
          </a:p>
        </p:txBody>
      </p:sp>
      <p:sp>
        <p:nvSpPr>
          <p:cNvPr id="23" name="TextBox 22"/>
          <p:cNvSpPr txBox="1"/>
          <p:nvPr/>
        </p:nvSpPr>
        <p:spPr>
          <a:xfrm>
            <a:off x="1028700" y="4667865"/>
            <a:ext cx="7086600" cy="523220"/>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err="1" smtClean="0"/>
              <a:t>Minu</a:t>
            </a:r>
            <a:r>
              <a:rPr lang="en-US" sz="2800" b="1" dirty="0" smtClean="0"/>
              <a:t> is very cheerful today.</a:t>
            </a:r>
            <a:endParaRPr lang="en-US" sz="2800"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33700" y="1618462"/>
            <a:ext cx="2971800" cy="2819400"/>
          </a:xfrm>
          <a:prstGeom prst="rect">
            <a:avLst/>
          </a:prstGeom>
        </p:spPr>
      </p:pic>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9"/>
          <p:cNvGrpSpPr/>
          <p:nvPr/>
        </p:nvGrpSpPr>
        <p:grpSpPr>
          <a:xfrm>
            <a:off x="457200" y="381000"/>
            <a:ext cx="1638300" cy="1436179"/>
            <a:chOff x="628650" y="762000"/>
            <a:chExt cx="1600200" cy="1368615"/>
          </a:xfrm>
        </p:grpSpPr>
        <p:sp>
          <p:nvSpPr>
            <p:cNvPr id="11" name="Rectangle 10"/>
            <p:cNvSpPr/>
            <p:nvPr/>
          </p:nvSpPr>
          <p:spPr>
            <a:xfrm>
              <a:off x="838200" y="762000"/>
              <a:ext cx="1219200" cy="1066800"/>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3" name="Rounded Rectangle 12"/>
          <p:cNvSpPr/>
          <p:nvPr/>
        </p:nvSpPr>
        <p:spPr>
          <a:xfrm>
            <a:off x="876300" y="5515898"/>
            <a:ext cx="1447800" cy="85872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xmlns="" val="72402187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3"/>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childTnLst>
              </p:cTn>
              <p:nextCondLst>
                <p:cond evt="onClick" delay="0">
                  <p:tgtEl>
                    <p:spTgt spid="13"/>
                  </p:tgtEl>
                </p:cond>
              </p:nextCondLst>
            </p:seq>
          </p:childTnLst>
        </p:cTn>
      </p:par>
    </p:tnLst>
    <p:bldLst>
      <p:bldP spid="20" grpId="0" animBg="1"/>
      <p:bldP spid="22" grpId="0" animBg="1"/>
      <p:bldP spid="23"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ular Callout 19"/>
          <p:cNvSpPr/>
          <p:nvPr/>
        </p:nvSpPr>
        <p:spPr>
          <a:xfrm>
            <a:off x="3486014" y="533400"/>
            <a:ext cx="2438400" cy="914400"/>
          </a:xfrm>
          <a:prstGeom prst="wedgeRoundRectCallout">
            <a:avLst>
              <a:gd name="adj1" fmla="val 21632"/>
              <a:gd name="adj2" fmla="val 110181"/>
              <a:gd name="adj3" fmla="val 16667"/>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Wealth</a:t>
            </a:r>
            <a:endParaRPr lang="en-US" sz="2800" b="1" dirty="0">
              <a:solidFill>
                <a:srgbClr val="002060"/>
              </a:solidFill>
            </a:endParaRPr>
          </a:p>
        </p:txBody>
      </p:sp>
      <p:sp>
        <p:nvSpPr>
          <p:cNvPr id="22" name="TextBox 21"/>
          <p:cNvSpPr txBox="1"/>
          <p:nvPr/>
        </p:nvSpPr>
        <p:spPr>
          <a:xfrm>
            <a:off x="2690812" y="5484100"/>
            <a:ext cx="5181600" cy="523220"/>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800" b="1" dirty="0" smtClean="0">
                <a:latin typeface="+mj-lt"/>
                <a:cs typeface="Calibri" pitchFamily="34" charset="0"/>
              </a:rPr>
              <a:t>Cash / land / house</a:t>
            </a:r>
            <a:endParaRPr lang="en-US" sz="2800" b="1" dirty="0">
              <a:latin typeface="+mj-lt"/>
              <a:cs typeface="Calibri" pitchFamily="34" charset="0"/>
            </a:endParaRPr>
          </a:p>
        </p:txBody>
      </p:sp>
      <p:sp>
        <p:nvSpPr>
          <p:cNvPr id="23" name="TextBox 22"/>
          <p:cNvSpPr txBox="1"/>
          <p:nvPr/>
        </p:nvSpPr>
        <p:spPr>
          <a:xfrm>
            <a:off x="1161914" y="4676105"/>
            <a:ext cx="7086600" cy="523220"/>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smtClean="0"/>
              <a:t>Money, car, house are our wealth.</a:t>
            </a:r>
            <a:endParaRPr lang="en-US" sz="2800" b="1" dirty="0"/>
          </a:p>
        </p:txBody>
      </p:sp>
      <p:grpSp>
        <p:nvGrpSpPr>
          <p:cNvPr id="2" name="Group 1"/>
          <p:cNvGrpSpPr/>
          <p:nvPr/>
        </p:nvGrpSpPr>
        <p:grpSpPr>
          <a:xfrm>
            <a:off x="328612" y="2181530"/>
            <a:ext cx="8486775" cy="2286000"/>
            <a:chOff x="381000" y="3124200"/>
            <a:chExt cx="8486775" cy="2286000"/>
          </a:xfrm>
        </p:grpSpPr>
        <p:pic>
          <p:nvPicPr>
            <p:cNvPr id="8" name="Picture 7" descr="ddll.jpg"/>
            <p:cNvPicPr>
              <a:picLocks noChangeAspect="1"/>
            </p:cNvPicPr>
            <p:nvPr/>
          </p:nvPicPr>
          <p:blipFill>
            <a:blip r:embed="rId2"/>
            <a:stretch>
              <a:fillRect/>
            </a:stretch>
          </p:blipFill>
          <p:spPr>
            <a:xfrm>
              <a:off x="381000" y="3124200"/>
              <a:ext cx="2362200" cy="2286000"/>
            </a:xfrm>
            <a:prstGeom prst="rect">
              <a:avLst/>
            </a:prstGeom>
            <a:ln w="3175">
              <a:solidFill>
                <a:schemeClr val="tx1"/>
              </a:solidFill>
            </a:ln>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19400" y="3124200"/>
              <a:ext cx="3352800" cy="2286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248400" y="3124200"/>
              <a:ext cx="2619375" cy="2209800"/>
            </a:xfrm>
            <a:prstGeom prst="rect">
              <a:avLst/>
            </a:prstGeom>
          </p:spPr>
        </p:pic>
      </p:grpSp>
      <p:sp>
        <p:nvSpPr>
          <p:cNvPr id="11" name="Rectangle 10"/>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1"/>
          <p:cNvGrpSpPr/>
          <p:nvPr/>
        </p:nvGrpSpPr>
        <p:grpSpPr>
          <a:xfrm>
            <a:off x="622481" y="278085"/>
            <a:ext cx="1638300" cy="1626044"/>
            <a:chOff x="19050" y="832230"/>
            <a:chExt cx="1600200" cy="1549548"/>
          </a:xfrm>
        </p:grpSpPr>
        <p:sp>
          <p:nvSpPr>
            <p:cNvPr id="13" name="Rectangle 12"/>
            <p:cNvSpPr/>
            <p:nvPr/>
          </p:nvSpPr>
          <p:spPr>
            <a:xfrm>
              <a:off x="209550" y="832230"/>
              <a:ext cx="1219200" cy="1066800"/>
            </a:xfrm>
            <a:prstGeom prst="rect">
              <a:avLst/>
            </a:prstGeom>
            <a:blipFill dpi="0" rotWithShape="1">
              <a:blip r:embed="rId5">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9050" y="1918608"/>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5" name="Rounded Rectangle 14"/>
          <p:cNvSpPr/>
          <p:nvPr/>
        </p:nvSpPr>
        <p:spPr>
          <a:xfrm>
            <a:off x="812981" y="5316349"/>
            <a:ext cx="1447800" cy="85872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xmlns="" val="72402187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5"/>
                    </p:tgtEl>
                  </p:cond>
                </p:stCondLst>
                <p:endSync evt="end" delay="0">
                  <p:rtn val="all"/>
                </p:endSync>
                <p:childTnLst>
                  <p:par>
                    <p:cTn id="32" fill="hold">
                      <p:stCondLst>
                        <p:cond delay="0"/>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childTnLst>
                    </p:cTn>
                  </p:par>
                </p:childTnLst>
              </p:cTn>
              <p:nextCondLst>
                <p:cond evt="onClick" delay="0">
                  <p:tgtEl>
                    <p:spTgt spid="15"/>
                  </p:tgtEl>
                </p:cond>
              </p:nextCondLst>
            </p:seq>
          </p:childTnLst>
        </p:cTn>
      </p:par>
    </p:tnLst>
    <p:bldLst>
      <p:bldP spid="20" grpId="0" animBg="1"/>
      <p:bldP spid="22" grpId="0" animBg="1"/>
      <p:bldP spid="23"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769010" y="5432400"/>
            <a:ext cx="5181600" cy="523220"/>
          </a:xfrm>
          <a:prstGeom prst="rect">
            <a:avLst/>
          </a:prstGeom>
          <a:solidFill>
            <a:schemeClr val="bg2">
              <a:lumMod val="90000"/>
            </a:schemeClr>
          </a:solidFill>
          <a:ln w="3175">
            <a:solidFill>
              <a:schemeClr val="tx1"/>
            </a:solidFill>
          </a:ln>
        </p:spPr>
        <p:txBody>
          <a:bodyPr wrap="square" rtlCol="0">
            <a:spAutoFit/>
          </a:bodyPr>
          <a:lstStyle/>
          <a:p>
            <a:pPr algn="ctr"/>
            <a:r>
              <a:rPr lang="en-US" sz="2800" b="1" dirty="0" smtClean="0">
                <a:latin typeface="+mj-lt"/>
                <a:cs typeface="Calibri" pitchFamily="34" charset="0"/>
              </a:rPr>
              <a:t>Clean / new / unsullied</a:t>
            </a:r>
            <a:endParaRPr lang="en-US" sz="2800" b="1" dirty="0">
              <a:latin typeface="+mj-lt"/>
              <a:cs typeface="Calibri" pitchFamily="34" charset="0"/>
            </a:endParaRPr>
          </a:p>
        </p:txBody>
      </p:sp>
      <p:sp>
        <p:nvSpPr>
          <p:cNvPr id="23" name="TextBox 22"/>
          <p:cNvSpPr txBox="1"/>
          <p:nvPr/>
        </p:nvSpPr>
        <p:spPr>
          <a:xfrm>
            <a:off x="1801761" y="4577610"/>
            <a:ext cx="5921477" cy="523220"/>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smtClean="0"/>
              <a:t>We should eat fresh vegetables</a:t>
            </a:r>
            <a:endParaRPr lang="en-US" sz="2800" b="1" dirty="0"/>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67000" y="1753910"/>
            <a:ext cx="4191000" cy="2590800"/>
          </a:xfrm>
          <a:prstGeom prst="rect">
            <a:avLst/>
          </a:prstGeom>
          <a:ln w="28575">
            <a:solidFill>
              <a:schemeClr val="tx1"/>
            </a:solidFill>
            <a:prstDash val="sysDash"/>
          </a:ln>
          <a:effectLst>
            <a:innerShdw blurRad="63500" dist="50800" dir="18900000">
              <a:prstClr val="black">
                <a:alpha val="50000"/>
              </a:prstClr>
            </a:innerShdw>
          </a:effectLst>
        </p:spPr>
      </p:pic>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
          <p:cNvGrpSpPr/>
          <p:nvPr/>
        </p:nvGrpSpPr>
        <p:grpSpPr>
          <a:xfrm>
            <a:off x="685800" y="354521"/>
            <a:ext cx="1638300" cy="1436179"/>
            <a:chOff x="628650" y="762000"/>
            <a:chExt cx="1600200" cy="1368615"/>
          </a:xfrm>
        </p:grpSpPr>
        <p:sp>
          <p:nvSpPr>
            <p:cNvPr id="10" name="Rectangle 9"/>
            <p:cNvSpPr/>
            <p:nvPr/>
          </p:nvSpPr>
          <p:spPr>
            <a:xfrm>
              <a:off x="838200" y="762000"/>
              <a:ext cx="1219200" cy="1066800"/>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20" name="Rounded Rectangular Callout 19"/>
          <p:cNvSpPr/>
          <p:nvPr/>
        </p:nvSpPr>
        <p:spPr>
          <a:xfrm>
            <a:off x="3390900" y="484614"/>
            <a:ext cx="2438400" cy="914400"/>
          </a:xfrm>
          <a:prstGeom prst="wedgeRoundRectCallout">
            <a:avLst>
              <a:gd name="adj1" fmla="val 4697"/>
              <a:gd name="adj2" fmla="val 123084"/>
              <a:gd name="adj3" fmla="val 16667"/>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Fresh</a:t>
            </a:r>
            <a:endParaRPr lang="en-US" sz="2800" b="1" dirty="0">
              <a:solidFill>
                <a:srgbClr val="002060"/>
              </a:solidFill>
            </a:endParaRPr>
          </a:p>
        </p:txBody>
      </p:sp>
      <p:sp>
        <p:nvSpPr>
          <p:cNvPr id="13" name="Rounded Rectangle 12"/>
          <p:cNvSpPr/>
          <p:nvPr/>
        </p:nvSpPr>
        <p:spPr>
          <a:xfrm>
            <a:off x="907713" y="5264649"/>
            <a:ext cx="1447800" cy="85872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xmlns="" val="72402187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3"/>
                    </p:tgtEl>
                  </p:cond>
                </p:stCondLst>
                <p:endSync evt="end" delay="0">
                  <p:rtn val="all"/>
                </p:endSync>
                <p:childTnLst>
                  <p:par>
                    <p:cTn id="32" fill="hold">
                      <p:stCondLst>
                        <p:cond delay="0"/>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childTnLst>
                    </p:cTn>
                  </p:par>
                </p:childTnLst>
              </p:cTn>
              <p:nextCondLst>
                <p:cond evt="onClick" delay="0">
                  <p:tgtEl>
                    <p:spTgt spid="13"/>
                  </p:tgtEl>
                </p:cond>
              </p:nextCondLst>
            </p:seq>
          </p:childTnLst>
        </p:cTn>
      </p:par>
    </p:tnLst>
    <p:bldLst>
      <p:bldP spid="22" grpId="0" animBg="1"/>
      <p:bldP spid="23" grpId="0" animBg="1"/>
      <p:bldP spid="20"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ular Callout 19"/>
          <p:cNvSpPr/>
          <p:nvPr/>
        </p:nvSpPr>
        <p:spPr>
          <a:xfrm>
            <a:off x="3352800" y="533400"/>
            <a:ext cx="2438400" cy="914400"/>
          </a:xfrm>
          <a:prstGeom prst="wedgeRoundRectCallout">
            <a:avLst>
              <a:gd name="adj1" fmla="val 7668"/>
              <a:gd name="adj2" fmla="val 110124"/>
              <a:gd name="adj3" fmla="val 16667"/>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Hygiene</a:t>
            </a:r>
            <a:endParaRPr lang="en-US" sz="2800" b="1" dirty="0">
              <a:solidFill>
                <a:srgbClr val="002060"/>
              </a:solidFill>
            </a:endParaRPr>
          </a:p>
        </p:txBody>
      </p:sp>
      <p:sp>
        <p:nvSpPr>
          <p:cNvPr id="22" name="TextBox 21"/>
          <p:cNvSpPr txBox="1"/>
          <p:nvPr/>
        </p:nvSpPr>
        <p:spPr>
          <a:xfrm>
            <a:off x="3142192" y="5410063"/>
            <a:ext cx="5029200" cy="954107"/>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2800" b="1" dirty="0" smtClean="0">
                <a:latin typeface="+mj-lt"/>
                <a:cs typeface="Calibri" pitchFamily="34" charset="0"/>
              </a:rPr>
              <a:t>Practices of keeping      good health.</a:t>
            </a:r>
            <a:endParaRPr lang="en-US" sz="2800" b="1" dirty="0">
              <a:latin typeface="+mj-lt"/>
              <a:cs typeface="Calibri" pitchFamily="34" charset="0"/>
            </a:endParaRPr>
          </a:p>
        </p:txBody>
      </p:sp>
      <p:sp>
        <p:nvSpPr>
          <p:cNvPr id="23" name="TextBox 22"/>
          <p:cNvSpPr txBox="1"/>
          <p:nvPr/>
        </p:nvSpPr>
        <p:spPr>
          <a:xfrm>
            <a:off x="1217479" y="4323641"/>
            <a:ext cx="7086600" cy="954107"/>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smtClean="0"/>
              <a:t>The rules and practices of keeping are called hygiene.</a:t>
            </a:r>
            <a:endParaRPr lang="en-US" sz="2800" b="1" dirty="0"/>
          </a:p>
        </p:txBody>
      </p:sp>
      <p:grpSp>
        <p:nvGrpSpPr>
          <p:cNvPr id="2" name="Group 1"/>
          <p:cNvGrpSpPr/>
          <p:nvPr/>
        </p:nvGrpSpPr>
        <p:grpSpPr>
          <a:xfrm>
            <a:off x="958017" y="2190272"/>
            <a:ext cx="7605524" cy="1600200"/>
            <a:chOff x="852676" y="3505200"/>
            <a:chExt cx="7605524" cy="1600200"/>
          </a:xfrm>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19400" y="3505200"/>
              <a:ext cx="1600200" cy="1600200"/>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52676" y="3505200"/>
              <a:ext cx="1752600" cy="160020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648200" y="3505200"/>
              <a:ext cx="1806502" cy="152400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705600" y="3505200"/>
              <a:ext cx="1752600" cy="1524000"/>
            </a:xfrm>
            <a:prstGeom prst="rect">
              <a:avLst/>
            </a:prstGeom>
            <a:ln>
              <a:noFill/>
            </a:ln>
            <a:effectLst>
              <a:outerShdw blurRad="292100" dist="139700" dir="2700000" algn="tl" rotWithShape="0">
                <a:srgbClr val="333333">
                  <a:alpha val="65000"/>
                </a:srgbClr>
              </a:outerShdw>
            </a:effectLst>
          </p:spPr>
        </p:pic>
      </p:grpSp>
      <p:sp>
        <p:nvSpPr>
          <p:cNvPr id="11" name="Rectangle 10"/>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1"/>
          <p:cNvGrpSpPr/>
          <p:nvPr/>
        </p:nvGrpSpPr>
        <p:grpSpPr>
          <a:xfrm>
            <a:off x="1242060" y="398432"/>
            <a:ext cx="1638300" cy="1436179"/>
            <a:chOff x="628650" y="762000"/>
            <a:chExt cx="1600200" cy="1368615"/>
          </a:xfrm>
        </p:grpSpPr>
        <p:sp>
          <p:nvSpPr>
            <p:cNvPr id="13" name="Rectangle 12"/>
            <p:cNvSpPr/>
            <p:nvPr/>
          </p:nvSpPr>
          <p:spPr>
            <a:xfrm>
              <a:off x="838200" y="762000"/>
              <a:ext cx="1219200" cy="1066800"/>
            </a:xfrm>
            <a:prstGeom prst="rect">
              <a:avLst/>
            </a:prstGeom>
            <a:blipFill dpi="0" rotWithShape="1">
              <a:blip r:embed="rId6">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5" name="Rounded Rectangle 14"/>
          <p:cNvSpPr/>
          <p:nvPr/>
        </p:nvSpPr>
        <p:spPr>
          <a:xfrm>
            <a:off x="1432560" y="5471173"/>
            <a:ext cx="1447800" cy="85872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xmlns="" val="72402187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childTnLst>
              </p:cTn>
              <p:nextCondLst>
                <p:cond evt="onClick" delay="0">
                  <p:tgtEl>
                    <p:spTgt spid="15"/>
                  </p:tgtEl>
                </p:cond>
              </p:nextCondLst>
            </p:seq>
          </p:childTnLst>
        </p:cTn>
      </p:par>
    </p:tnLst>
    <p:bldLst>
      <p:bldP spid="20" grpId="0" animBg="1"/>
      <p:bldP spid="22" grpId="0" animBg="1"/>
      <p:bldP spid="23"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81000"/>
            <a:ext cx="4267200" cy="707886"/>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4000" b="1" dirty="0" smtClean="0"/>
              <a:t>Silent reading</a:t>
            </a:r>
            <a:endParaRPr lang="en-US" sz="4000" b="1" dirty="0"/>
          </a:p>
        </p:txBody>
      </p:sp>
      <p:sp>
        <p:nvSpPr>
          <p:cNvPr id="4" name="TextBox 3"/>
          <p:cNvSpPr txBox="1"/>
          <p:nvPr/>
        </p:nvSpPr>
        <p:spPr>
          <a:xfrm>
            <a:off x="838200" y="4800600"/>
            <a:ext cx="7696200" cy="1569660"/>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2400" b="1" dirty="0" smtClean="0"/>
              <a:t>Go to section –F2 and read what </a:t>
            </a:r>
            <a:r>
              <a:rPr lang="en-US" sz="2400" b="1" dirty="0" err="1" smtClean="0"/>
              <a:t>Sumon</a:t>
            </a:r>
            <a:r>
              <a:rPr lang="en-US" sz="2400" b="1" dirty="0" smtClean="0"/>
              <a:t> says about his physical exercise program e.</a:t>
            </a:r>
          </a:p>
          <a:p>
            <a:pPr algn="ctr"/>
            <a:r>
              <a:rPr lang="en-US" sz="2400" b="1" dirty="0" smtClean="0">
                <a:solidFill>
                  <a:srgbClr val="0070C0"/>
                </a:solidFill>
              </a:rPr>
              <a:t>Now write about what you usually do or would you like to do to keep yourself fit.</a:t>
            </a:r>
            <a:endParaRPr lang="en-US" sz="2400" b="1" dirty="0">
              <a:solidFill>
                <a:srgbClr val="0070C0"/>
              </a:solidFill>
            </a:endParaRPr>
          </a:p>
        </p:txBody>
      </p:sp>
      <p:sp>
        <p:nvSpPr>
          <p:cNvPr id="5" name="Rectangle 4"/>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26" name="Picture 2" descr="C:\Users\SunMoon Computer\Desktop\picture\awa6.jpg"/>
          <p:cNvPicPr>
            <a:picLocks noChangeAspect="1" noChangeArrowheads="1"/>
          </p:cNvPicPr>
          <p:nvPr/>
        </p:nvPicPr>
        <p:blipFill>
          <a:blip r:embed="rId3"/>
          <a:srcRect/>
          <a:stretch>
            <a:fillRect/>
          </a:stretch>
        </p:blipFill>
        <p:spPr bwMode="auto">
          <a:xfrm>
            <a:off x="1371600" y="1219200"/>
            <a:ext cx="6248400" cy="29781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2514600" y="304800"/>
            <a:ext cx="4114800" cy="762000"/>
          </a:xfrm>
          <a:prstGeom prst="ellipseRibbon2">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Pair Works</a:t>
            </a:r>
            <a:endParaRPr lang="en-US" sz="2400" b="1" dirty="0">
              <a:solidFill>
                <a:srgbClr val="002060"/>
              </a:solidFill>
            </a:endParaRPr>
          </a:p>
        </p:txBody>
      </p:sp>
      <p:sp>
        <p:nvSpPr>
          <p:cNvPr id="3" name="TextBox 2"/>
          <p:cNvSpPr txBox="1"/>
          <p:nvPr/>
        </p:nvSpPr>
        <p:spPr>
          <a:xfrm>
            <a:off x="685800" y="1143000"/>
            <a:ext cx="7772400" cy="5355312"/>
          </a:xfrm>
          <a:prstGeom prst="rect">
            <a:avLst/>
          </a:prstGeom>
          <a:noFill/>
        </p:spPr>
        <p:txBody>
          <a:bodyPr wrap="square" rtlCol="0">
            <a:spAutoFit/>
          </a:bodyPr>
          <a:lstStyle/>
          <a:p>
            <a:r>
              <a:rPr lang="en-US" b="1" dirty="0" smtClean="0"/>
              <a:t>Choose the best answer :</a:t>
            </a:r>
          </a:p>
          <a:p>
            <a:pPr marL="342900" indent="-342900">
              <a:buAutoNum type="alphaLcPeriod"/>
            </a:pPr>
            <a:r>
              <a:rPr lang="en-US" b="1" dirty="0" smtClean="0">
                <a:solidFill>
                  <a:srgbClr val="0070C0"/>
                </a:solidFill>
              </a:rPr>
              <a:t>“Health is wealth’’. Who many noun are there ?</a:t>
            </a:r>
          </a:p>
          <a:p>
            <a:r>
              <a:rPr lang="en-US" b="1" dirty="0" smtClean="0">
                <a:solidFill>
                  <a:srgbClr val="0070C0"/>
                </a:solidFill>
              </a:rPr>
              <a:t>      i. one	ii. Two	      iii. Three	     iv. No noun is there.</a:t>
            </a:r>
          </a:p>
          <a:p>
            <a:endParaRPr lang="en-US" b="1" dirty="0" smtClean="0">
              <a:solidFill>
                <a:srgbClr val="0070C0"/>
              </a:solidFill>
            </a:endParaRPr>
          </a:p>
          <a:p>
            <a:r>
              <a:rPr lang="en-US" b="1" dirty="0" smtClean="0"/>
              <a:t>b. An unhealthy person is full of ----</a:t>
            </a:r>
          </a:p>
          <a:p>
            <a:pPr marL="400050" indent="-400050">
              <a:buAutoNum type="romanLcPeriod"/>
            </a:pPr>
            <a:r>
              <a:rPr lang="en-US" b="1" dirty="0" smtClean="0"/>
              <a:t>Dream     ii. Happiness       iii. Disease and anxiety    iv. Tension</a:t>
            </a:r>
          </a:p>
          <a:p>
            <a:pPr marL="400050" indent="-400050">
              <a:buAutoNum type="romanLcPeriod"/>
            </a:pPr>
            <a:endParaRPr lang="en-US" b="1" dirty="0" smtClean="0"/>
          </a:p>
          <a:p>
            <a:r>
              <a:rPr lang="en-US" b="1" dirty="0" smtClean="0">
                <a:solidFill>
                  <a:srgbClr val="0070C0"/>
                </a:solidFill>
              </a:rPr>
              <a:t>c. Body organs are ------ related to good health ?</a:t>
            </a:r>
          </a:p>
          <a:p>
            <a:r>
              <a:rPr lang="en-US" b="1" dirty="0">
                <a:solidFill>
                  <a:srgbClr val="0070C0"/>
                </a:solidFill>
              </a:rPr>
              <a:t> </a:t>
            </a:r>
            <a:r>
              <a:rPr lang="en-US" b="1" dirty="0" smtClean="0">
                <a:solidFill>
                  <a:srgbClr val="0070C0"/>
                </a:solidFill>
              </a:rPr>
              <a:t>   i. Not  </a:t>
            </a:r>
            <a:r>
              <a:rPr lang="en-US" b="1" dirty="0">
                <a:solidFill>
                  <a:srgbClr val="0070C0"/>
                </a:solidFill>
              </a:rPr>
              <a:t> </a:t>
            </a:r>
            <a:r>
              <a:rPr lang="en-US" b="1" dirty="0" smtClean="0">
                <a:solidFill>
                  <a:srgbClr val="0070C0"/>
                </a:solidFill>
              </a:rPr>
              <a:t>      ii. Much	     iii. Directly       iv. Nicely</a:t>
            </a:r>
          </a:p>
          <a:p>
            <a:endParaRPr lang="en-US" b="1" dirty="0">
              <a:solidFill>
                <a:srgbClr val="0070C0"/>
              </a:solidFill>
            </a:endParaRPr>
          </a:p>
          <a:p>
            <a:r>
              <a:rPr lang="en-US" b="1" dirty="0" smtClean="0"/>
              <a:t>d. Who are inactive, cheerless and unhappy ?</a:t>
            </a:r>
          </a:p>
          <a:p>
            <a:r>
              <a:rPr lang="en-US" b="1" dirty="0" smtClean="0"/>
              <a:t>    i. healthy people   ii.   Unhealthy people  </a:t>
            </a:r>
          </a:p>
          <a:p>
            <a:r>
              <a:rPr lang="en-US" b="1" dirty="0"/>
              <a:t> </a:t>
            </a:r>
            <a:r>
              <a:rPr lang="en-US" b="1" dirty="0" smtClean="0"/>
              <a:t>  iii. Hygienic people     iv. Bad people.</a:t>
            </a:r>
          </a:p>
          <a:p>
            <a:endParaRPr lang="en-US" b="1" dirty="0"/>
          </a:p>
          <a:p>
            <a:r>
              <a:rPr lang="en-US" b="1" dirty="0" smtClean="0">
                <a:solidFill>
                  <a:srgbClr val="0070C0"/>
                </a:solidFill>
              </a:rPr>
              <a:t>e. Personal  hygiene  means ----- </a:t>
            </a:r>
          </a:p>
          <a:p>
            <a:r>
              <a:rPr lang="en-US" b="1" dirty="0">
                <a:solidFill>
                  <a:srgbClr val="0070C0"/>
                </a:solidFill>
              </a:rPr>
              <a:t> </a:t>
            </a:r>
            <a:r>
              <a:rPr lang="en-US" b="1" dirty="0" smtClean="0">
                <a:solidFill>
                  <a:srgbClr val="0070C0"/>
                </a:solidFill>
              </a:rPr>
              <a:t>  A. keeping oneself neat and clean     B. Keeping household clean</a:t>
            </a:r>
          </a:p>
          <a:p>
            <a:r>
              <a:rPr lang="en-US" b="1" dirty="0">
                <a:solidFill>
                  <a:srgbClr val="0070C0"/>
                </a:solidFill>
              </a:rPr>
              <a:t> </a:t>
            </a:r>
            <a:r>
              <a:rPr lang="en-US" b="1" dirty="0" smtClean="0">
                <a:solidFill>
                  <a:srgbClr val="0070C0"/>
                </a:solidFill>
              </a:rPr>
              <a:t> C. having physical exercise</a:t>
            </a:r>
          </a:p>
          <a:p>
            <a:r>
              <a:rPr lang="en-US" b="1" dirty="0" smtClean="0"/>
              <a:t>                         Which of the above answers is/are correct ?</a:t>
            </a:r>
          </a:p>
          <a:p>
            <a:r>
              <a:rPr lang="en-US" b="1" dirty="0" smtClean="0"/>
              <a:t>                         i. A and B    ii. B and C   iii. A, B and C     iv. A. </a:t>
            </a:r>
            <a:endParaRPr lang="en-US" b="1" dirty="0"/>
          </a:p>
        </p:txBody>
      </p:sp>
      <p:sp>
        <p:nvSpPr>
          <p:cNvPr id="4" name="Oval 3"/>
          <p:cNvSpPr/>
          <p:nvPr/>
        </p:nvSpPr>
        <p:spPr>
          <a:xfrm>
            <a:off x="2438400" y="1704109"/>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38600" y="2514600"/>
            <a:ext cx="457200" cy="318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810000" y="3352800"/>
            <a:ext cx="381000" cy="4678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72245" y="4197925"/>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64282" y="6123709"/>
            <a:ext cx="381000" cy="326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9018784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4114800" y="609600"/>
            <a:ext cx="3581400" cy="1295400"/>
          </a:xfrm>
          <a:prstGeom prst="cloudCallout">
            <a:avLst>
              <a:gd name="adj1" fmla="val -31665"/>
              <a:gd name="adj2" fmla="val 121324"/>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Home work</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4400" y="2057400"/>
            <a:ext cx="5057775" cy="2971800"/>
          </a:xfrm>
          <a:prstGeom prst="rect">
            <a:avLst/>
          </a:prstGeom>
        </p:spPr>
      </p:pic>
      <p:sp>
        <p:nvSpPr>
          <p:cNvPr id="5" name="TextBox 4"/>
          <p:cNvSpPr txBox="1"/>
          <p:nvPr/>
        </p:nvSpPr>
        <p:spPr>
          <a:xfrm>
            <a:off x="762000" y="5334000"/>
            <a:ext cx="7162800" cy="954107"/>
          </a:xfrm>
          <a:prstGeom prst="rect">
            <a:avLst/>
          </a:prstGeom>
          <a:solidFill>
            <a:schemeClr val="bg2">
              <a:lumMod val="75000"/>
            </a:schemeClr>
          </a:solidFill>
          <a:ln w="3175">
            <a:solidFill>
              <a:schemeClr val="tx1"/>
            </a:solidFill>
          </a:ln>
          <a:effectLst/>
        </p:spPr>
        <p:txBody>
          <a:bodyPr wrap="square" rtlCol="0">
            <a:spAutoFit/>
          </a:bodyPr>
          <a:lstStyle/>
          <a:p>
            <a:pPr algn="ctr"/>
            <a:r>
              <a:rPr lang="en-US" sz="2800" b="1" dirty="0" smtClean="0"/>
              <a:t>Write a short paragraph on the rules of good health.</a:t>
            </a:r>
            <a:endParaRPr lang="en-US" sz="2800" b="1" dirty="0"/>
          </a:p>
        </p:txBody>
      </p:sp>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4185621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703" y="685800"/>
            <a:ext cx="7198830"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solidFill>
                  <a:schemeClr val="tx2">
                    <a:lumMod val="60000"/>
                    <a:lumOff val="40000"/>
                  </a:schemeClr>
                </a:solidFill>
                <a:effectLst>
                  <a:outerShdw blurRad="50800" dist="39000" dir="5460000" algn="tl">
                    <a:srgbClr val="000000">
                      <a:alpha val="38000"/>
                    </a:srgbClr>
                  </a:outerShdw>
                </a:effectLst>
              </a:rPr>
              <a:t>See you again</a:t>
            </a:r>
            <a:endParaRPr lang="en-US" sz="9600" b="1" cap="none" spc="0" dirty="0">
              <a:ln w="11430"/>
              <a:solidFill>
                <a:schemeClr val="tx2">
                  <a:lumMod val="60000"/>
                  <a:lumOff val="40000"/>
                </a:schemeClr>
              </a:solidFill>
              <a:effectLst>
                <a:outerShdw blurRad="50800" dist="39000" dir="5460000" algn="tl">
                  <a:srgbClr val="000000">
                    <a:alpha val="38000"/>
                  </a:srgbClr>
                </a:outerShdw>
              </a:effectLst>
            </a:endParaRPr>
          </a:p>
        </p:txBody>
      </p:sp>
      <p:pic>
        <p:nvPicPr>
          <p:cNvPr id="3073" name="Picture 1" descr="C:\Users\SunMoon Computer\Desktop\picture\pabna's Lichi.jpg"/>
          <p:cNvPicPr>
            <a:picLocks noChangeAspect="1" noChangeArrowheads="1"/>
          </p:cNvPicPr>
          <p:nvPr/>
        </p:nvPicPr>
        <p:blipFill>
          <a:blip r:embed="rId2"/>
          <a:srcRect/>
          <a:stretch>
            <a:fillRect/>
          </a:stretch>
        </p:blipFill>
        <p:spPr bwMode="auto">
          <a:xfrm>
            <a:off x="2667000" y="2286000"/>
            <a:ext cx="2890837" cy="3651266"/>
          </a:xfrm>
          <a:prstGeom prst="rect">
            <a:avLst/>
          </a:prstGeom>
          <a:noFill/>
        </p:spPr>
      </p:pic>
    </p:spTree>
    <p:extLst>
      <p:ext uri="{BB962C8B-B14F-4D97-AF65-F5344CB8AC3E}">
        <p14:creationId xmlns="" xmlns:p14="http://schemas.microsoft.com/office/powerpoint/2010/main" val="549933446"/>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Oval 10"/>
          <p:cNvSpPr/>
          <p:nvPr/>
        </p:nvSpPr>
        <p:spPr>
          <a:xfrm>
            <a:off x="1447800" y="2057400"/>
            <a:ext cx="25908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Diagonal Corner Rectangle 3"/>
          <p:cNvSpPr/>
          <p:nvPr/>
        </p:nvSpPr>
        <p:spPr>
          <a:xfrm>
            <a:off x="533400" y="1946562"/>
            <a:ext cx="4190999" cy="3657600"/>
          </a:xfrm>
          <a:prstGeom prst="round2DiagRect">
            <a:avLst/>
          </a:prstGeom>
          <a:solidFill>
            <a:schemeClr val="accent6">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002060"/>
              </a:solidFill>
            </a:endParaRPr>
          </a:p>
          <a:p>
            <a:pPr algn="ctr"/>
            <a:r>
              <a:rPr lang="en-US" b="1" dirty="0" err="1" smtClean="0">
                <a:solidFill>
                  <a:srgbClr val="002060"/>
                </a:solidFill>
              </a:rPr>
              <a:t>Nadira</a:t>
            </a:r>
            <a:endParaRPr lang="en-US" b="1" dirty="0" smtClean="0">
              <a:solidFill>
                <a:srgbClr val="002060"/>
              </a:solidFill>
            </a:endParaRPr>
          </a:p>
          <a:p>
            <a:pPr algn="ctr"/>
            <a:r>
              <a:rPr lang="en-US" b="1" dirty="0" smtClean="0">
                <a:solidFill>
                  <a:srgbClr val="002060"/>
                </a:solidFill>
              </a:rPr>
              <a:t>Assistant teacher</a:t>
            </a:r>
          </a:p>
          <a:p>
            <a:pPr algn="ctr"/>
            <a:r>
              <a:rPr lang="en-US" b="1" dirty="0" err="1" smtClean="0">
                <a:solidFill>
                  <a:srgbClr val="002060"/>
                </a:solidFill>
              </a:rPr>
              <a:t>Tilsunia</a:t>
            </a:r>
            <a:r>
              <a:rPr lang="en-US" b="1" dirty="0" smtClean="0">
                <a:solidFill>
                  <a:srgbClr val="002060"/>
                </a:solidFill>
              </a:rPr>
              <a:t> D.S.D </a:t>
            </a:r>
            <a:r>
              <a:rPr lang="en-US" b="1" dirty="0" err="1" smtClean="0">
                <a:solidFill>
                  <a:srgbClr val="002060"/>
                </a:solidFill>
              </a:rPr>
              <a:t>Madrasha</a:t>
            </a:r>
            <a:endParaRPr lang="en-US" b="1" dirty="0" smtClean="0">
              <a:solidFill>
                <a:srgbClr val="002060"/>
              </a:solidFill>
            </a:endParaRPr>
          </a:p>
          <a:p>
            <a:pPr algn="ctr"/>
            <a:r>
              <a:rPr lang="en-US" b="1" dirty="0" err="1" smtClean="0">
                <a:solidFill>
                  <a:srgbClr val="002060"/>
                </a:solidFill>
              </a:rPr>
              <a:t>Kapasia,Gazipur</a:t>
            </a:r>
            <a:r>
              <a:rPr lang="en-US" b="1" dirty="0" smtClean="0">
                <a:solidFill>
                  <a:srgbClr val="002060"/>
                </a:solidFill>
              </a:rPr>
              <a:t>.</a:t>
            </a:r>
            <a:endParaRPr lang="en-US" b="1" dirty="0">
              <a:solidFill>
                <a:srgbClr val="002060"/>
              </a:solidFill>
            </a:endParaRPr>
          </a:p>
        </p:txBody>
      </p:sp>
      <p:sp>
        <p:nvSpPr>
          <p:cNvPr id="5" name="Round Diagonal Corner Rectangle 4"/>
          <p:cNvSpPr/>
          <p:nvPr/>
        </p:nvSpPr>
        <p:spPr>
          <a:xfrm>
            <a:off x="4876800" y="1905000"/>
            <a:ext cx="3771900" cy="3657600"/>
          </a:xfrm>
          <a:prstGeom prst="round2DiagRect">
            <a:avLst/>
          </a:prstGeom>
          <a:solidFill>
            <a:schemeClr val="accent1">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smtClean="0">
              <a:solidFill>
                <a:srgbClr val="002060"/>
              </a:solidFill>
            </a:endParaRPr>
          </a:p>
          <a:p>
            <a:pPr algn="ctr"/>
            <a:endParaRPr lang="en-US" dirty="0">
              <a:solidFill>
                <a:srgbClr val="002060"/>
              </a:solidFill>
            </a:endParaRPr>
          </a:p>
          <a:p>
            <a:pPr algn="ctr"/>
            <a:endParaRPr lang="en-US" dirty="0" smtClean="0">
              <a:solidFill>
                <a:srgbClr val="002060"/>
              </a:solidFill>
            </a:endParaRPr>
          </a:p>
          <a:p>
            <a:pPr algn="ctr"/>
            <a:r>
              <a:rPr lang="en-US" sz="2000" b="1" dirty="0" smtClean="0">
                <a:solidFill>
                  <a:srgbClr val="002060"/>
                </a:solidFill>
              </a:rPr>
              <a:t>Class : Six</a:t>
            </a:r>
          </a:p>
          <a:p>
            <a:pPr algn="ctr"/>
            <a:r>
              <a:rPr lang="en-US" sz="2000" b="1" dirty="0" smtClean="0">
                <a:solidFill>
                  <a:srgbClr val="002060"/>
                </a:solidFill>
              </a:rPr>
              <a:t>English For Today</a:t>
            </a:r>
          </a:p>
          <a:p>
            <a:pPr algn="ctr"/>
            <a:r>
              <a:rPr lang="en-US" sz="2000" b="1" dirty="0" smtClean="0">
                <a:solidFill>
                  <a:srgbClr val="002060"/>
                </a:solidFill>
              </a:rPr>
              <a:t>Lesson : 9</a:t>
            </a:r>
            <a:endParaRPr lang="en-US" sz="2000" b="1" dirty="0">
              <a:solidFill>
                <a:srgbClr val="002060"/>
              </a:solidFill>
            </a:endParaRPr>
          </a:p>
        </p:txBody>
      </p:sp>
      <p:sp>
        <p:nvSpPr>
          <p:cNvPr id="7" name="Round Diagonal Corner Rectangle 6"/>
          <p:cNvSpPr/>
          <p:nvPr/>
        </p:nvSpPr>
        <p:spPr>
          <a:xfrm>
            <a:off x="2667000" y="685800"/>
            <a:ext cx="3886200" cy="762000"/>
          </a:xfrm>
          <a:prstGeom prst="round2DiagRect">
            <a:avLst/>
          </a:prstGeom>
          <a:solidFill>
            <a:schemeClr val="accent2">
              <a:lumMod val="20000"/>
              <a:lumOff val="8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rPr>
              <a:t>Identity</a:t>
            </a:r>
            <a:endParaRPr lang="en-US" sz="3600" b="1" dirty="0">
              <a:solidFill>
                <a:srgbClr val="002060"/>
              </a:solidFill>
            </a:endParaRPr>
          </a:p>
        </p:txBody>
      </p:sp>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C:\Users\SunMoon Computer\Desktop\xix.jpg"/>
          <p:cNvPicPr>
            <a:picLocks noChangeAspect="1" noChangeArrowheads="1"/>
          </p:cNvPicPr>
          <p:nvPr/>
        </p:nvPicPr>
        <p:blipFill>
          <a:blip r:embed="rId2"/>
          <a:srcRect/>
          <a:stretch>
            <a:fillRect/>
          </a:stretch>
        </p:blipFill>
        <p:spPr bwMode="auto">
          <a:xfrm>
            <a:off x="6172200" y="2438400"/>
            <a:ext cx="990600" cy="1371600"/>
          </a:xfrm>
          <a:prstGeom prst="rect">
            <a:avLst/>
          </a:prstGeom>
          <a:noFill/>
        </p:spPr>
      </p:pic>
    </p:spTree>
    <p:extLst>
      <p:ext uri="{BB962C8B-B14F-4D97-AF65-F5344CB8AC3E}">
        <p14:creationId xmlns:p14="http://schemas.microsoft.com/office/powerpoint/2010/main" xmlns="" val="104444137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8345" y="414010"/>
            <a:ext cx="4876800" cy="584775"/>
          </a:xfrm>
          <a:prstGeom prst="rect">
            <a:avLst/>
          </a:prstGeom>
          <a:solidFill>
            <a:schemeClr val="bg1">
              <a:lumMod val="85000"/>
            </a:schemeClr>
          </a:solidFill>
          <a:ln w="12700">
            <a:solidFill>
              <a:schemeClr val="tx1"/>
            </a:solidFill>
          </a:ln>
          <a:effectLst/>
        </p:spPr>
        <p:txBody>
          <a:bodyPr wrap="square" rtlCol="0">
            <a:spAutoFit/>
          </a:bodyPr>
          <a:lstStyle/>
          <a:p>
            <a:pPr algn="ctr"/>
            <a:r>
              <a:rPr lang="en-US" sz="3200" b="1" dirty="0" smtClean="0"/>
              <a:t>Look at the picture</a:t>
            </a:r>
            <a:endParaRPr lang="en-US" sz="3200" b="1" dirty="0"/>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48345" y="1524000"/>
            <a:ext cx="4553578" cy="3043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295400" y="4953000"/>
            <a:ext cx="6345381" cy="523220"/>
          </a:xfrm>
          <a:prstGeom prst="rect">
            <a:avLst/>
          </a:prstGeom>
          <a:solidFill>
            <a:schemeClr val="bg1">
              <a:lumMod val="85000"/>
            </a:schemeClr>
          </a:solidFill>
          <a:ln>
            <a:noFill/>
          </a:ln>
          <a:effectLst/>
        </p:spPr>
        <p:txBody>
          <a:bodyPr wrap="square" rtlCol="0">
            <a:spAutoFit/>
          </a:bodyPr>
          <a:lstStyle/>
          <a:p>
            <a:pPr algn="ctr"/>
            <a:r>
              <a:rPr lang="en-US" sz="2800" b="1" dirty="0" smtClean="0"/>
              <a:t>What do you see in the picture ?</a:t>
            </a:r>
            <a:endParaRPr lang="en-US" sz="2800" b="1" dirty="0"/>
          </a:p>
        </p:txBody>
      </p:sp>
      <p:sp>
        <p:nvSpPr>
          <p:cNvPr id="10" name="TextBox 9"/>
          <p:cNvSpPr txBox="1"/>
          <p:nvPr/>
        </p:nvSpPr>
        <p:spPr>
          <a:xfrm>
            <a:off x="2796334" y="5511647"/>
            <a:ext cx="3657600" cy="523220"/>
          </a:xfrm>
          <a:prstGeom prst="rect">
            <a:avLst/>
          </a:prstGeom>
          <a:solidFill>
            <a:schemeClr val="bg1">
              <a:lumMod val="85000"/>
            </a:schemeClr>
          </a:solidFill>
          <a:ln w="3175">
            <a:solidFill>
              <a:schemeClr val="tx1"/>
            </a:solidFill>
          </a:ln>
          <a:effectLst/>
        </p:spPr>
        <p:txBody>
          <a:bodyPr wrap="square" rtlCol="0">
            <a:spAutoFit/>
          </a:bodyPr>
          <a:lstStyle/>
          <a:p>
            <a:pPr algn="ctr"/>
            <a:r>
              <a:rPr lang="en-US" dirty="0" smtClean="0"/>
              <a:t> </a:t>
            </a:r>
            <a:r>
              <a:rPr lang="en-US" sz="2800" b="1" dirty="0" smtClean="0"/>
              <a:t>A  healthy  man.</a:t>
            </a:r>
            <a:endParaRPr lang="en-US" sz="2800" b="1" dirty="0"/>
          </a:p>
        </p:txBody>
      </p:sp>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5517622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4183" y="931929"/>
            <a:ext cx="2648712" cy="2063496"/>
          </a:xfrm>
          <a:prstGeom prst="rect">
            <a:avLst/>
          </a:prstGeom>
        </p:spPr>
      </p:pic>
      <p:sp>
        <p:nvSpPr>
          <p:cNvPr id="5" name="TextBox 4"/>
          <p:cNvSpPr txBox="1"/>
          <p:nvPr/>
        </p:nvSpPr>
        <p:spPr>
          <a:xfrm>
            <a:off x="2148857" y="346364"/>
            <a:ext cx="5010912" cy="523220"/>
          </a:xfrm>
          <a:prstGeom prst="rect">
            <a:avLst/>
          </a:prstGeom>
          <a:noFill/>
          <a:ln>
            <a:noFill/>
          </a:ln>
          <a:effectLst/>
        </p:spPr>
        <p:txBody>
          <a:bodyPr wrap="square" rtlCol="0">
            <a:spAutoFit/>
          </a:bodyPr>
          <a:lstStyle/>
          <a:p>
            <a:pPr algn="ctr"/>
            <a:r>
              <a:rPr lang="en-US" sz="2800" b="1" dirty="0" smtClean="0"/>
              <a:t>Look at the pictures </a:t>
            </a:r>
            <a:endParaRPr lang="en-US" sz="2800" b="1" dirty="0"/>
          </a:p>
        </p:txBody>
      </p:sp>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724400" y="914400"/>
            <a:ext cx="2619375" cy="201583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746105" y="3613850"/>
            <a:ext cx="6095999" cy="1828800"/>
          </a:xfrm>
          <a:prstGeom prst="rect">
            <a:avLst/>
          </a:prstGeom>
        </p:spPr>
      </p:pic>
      <p:sp>
        <p:nvSpPr>
          <p:cNvPr id="8" name="TextBox 7"/>
          <p:cNvSpPr txBox="1"/>
          <p:nvPr/>
        </p:nvSpPr>
        <p:spPr>
          <a:xfrm>
            <a:off x="762000" y="3060199"/>
            <a:ext cx="2209800" cy="461665"/>
          </a:xfrm>
          <a:prstGeom prst="rect">
            <a:avLst/>
          </a:prstGeom>
          <a:noFill/>
        </p:spPr>
        <p:txBody>
          <a:bodyPr wrap="square" rtlCol="0">
            <a:spAutoFit/>
          </a:bodyPr>
          <a:lstStyle/>
          <a:p>
            <a:pPr algn="ctr"/>
            <a:r>
              <a:rPr lang="en-US" sz="2400" b="1" dirty="0" smtClean="0"/>
              <a:t>Car</a:t>
            </a:r>
            <a:endParaRPr lang="en-US" sz="2400" b="1" dirty="0"/>
          </a:p>
        </p:txBody>
      </p:sp>
      <p:sp>
        <p:nvSpPr>
          <p:cNvPr id="9" name="TextBox 8"/>
          <p:cNvSpPr txBox="1"/>
          <p:nvPr/>
        </p:nvSpPr>
        <p:spPr>
          <a:xfrm>
            <a:off x="3463636" y="3060199"/>
            <a:ext cx="2619375" cy="461665"/>
          </a:xfrm>
          <a:prstGeom prst="rect">
            <a:avLst/>
          </a:prstGeom>
          <a:noFill/>
        </p:spPr>
        <p:txBody>
          <a:bodyPr wrap="square" rtlCol="0">
            <a:spAutoFit/>
          </a:bodyPr>
          <a:lstStyle/>
          <a:p>
            <a:pPr algn="ctr"/>
            <a:r>
              <a:rPr lang="en-US" sz="2400" b="1" dirty="0" smtClean="0"/>
              <a:t>House</a:t>
            </a:r>
            <a:endParaRPr lang="en-US" sz="2400" b="1" dirty="0"/>
          </a:p>
        </p:txBody>
      </p:sp>
      <p:sp>
        <p:nvSpPr>
          <p:cNvPr id="10" name="TextBox 9"/>
          <p:cNvSpPr txBox="1"/>
          <p:nvPr/>
        </p:nvSpPr>
        <p:spPr>
          <a:xfrm>
            <a:off x="6407727" y="3060199"/>
            <a:ext cx="2057400" cy="461665"/>
          </a:xfrm>
          <a:prstGeom prst="rect">
            <a:avLst/>
          </a:prstGeom>
          <a:noFill/>
        </p:spPr>
        <p:txBody>
          <a:bodyPr wrap="square" rtlCol="0">
            <a:spAutoFit/>
          </a:bodyPr>
          <a:lstStyle/>
          <a:p>
            <a:pPr algn="ctr"/>
            <a:r>
              <a:rPr lang="en-US" sz="2400" b="1" dirty="0" smtClean="0"/>
              <a:t>Ornaments</a:t>
            </a:r>
            <a:endParaRPr lang="en-US" sz="2400" b="1" dirty="0"/>
          </a:p>
        </p:txBody>
      </p:sp>
      <p:sp>
        <p:nvSpPr>
          <p:cNvPr id="11" name="TextBox 10"/>
          <p:cNvSpPr txBox="1"/>
          <p:nvPr/>
        </p:nvSpPr>
        <p:spPr>
          <a:xfrm>
            <a:off x="1878539" y="4696691"/>
            <a:ext cx="1461654" cy="523220"/>
          </a:xfrm>
          <a:prstGeom prst="rect">
            <a:avLst/>
          </a:prstGeom>
          <a:noFill/>
        </p:spPr>
        <p:txBody>
          <a:bodyPr wrap="square" rtlCol="0">
            <a:spAutoFit/>
          </a:bodyPr>
          <a:lstStyle/>
          <a:p>
            <a:r>
              <a:rPr lang="en-US" sz="2800" dirty="0" smtClean="0">
                <a:solidFill>
                  <a:srgbClr val="FFFF00"/>
                </a:solidFill>
              </a:rPr>
              <a:t>Cash</a:t>
            </a:r>
            <a:endParaRPr lang="en-US" sz="2800" dirty="0">
              <a:solidFill>
                <a:srgbClr val="FFFF00"/>
              </a:solidFill>
            </a:endParaRPr>
          </a:p>
        </p:txBody>
      </p:sp>
      <p:sp>
        <p:nvSpPr>
          <p:cNvPr id="12" name="TextBox 11"/>
          <p:cNvSpPr txBox="1"/>
          <p:nvPr/>
        </p:nvSpPr>
        <p:spPr>
          <a:xfrm>
            <a:off x="1458623" y="5477286"/>
            <a:ext cx="6629400" cy="523220"/>
          </a:xfrm>
          <a:prstGeom prst="rect">
            <a:avLst/>
          </a:prstGeom>
          <a:noFill/>
          <a:ln>
            <a:noFill/>
          </a:ln>
          <a:effectLst/>
        </p:spPr>
        <p:txBody>
          <a:bodyPr wrap="square" rtlCol="0">
            <a:spAutoFit/>
          </a:bodyPr>
          <a:lstStyle/>
          <a:p>
            <a:pPr algn="ctr"/>
            <a:r>
              <a:rPr lang="en-US" sz="2800" b="1" dirty="0" smtClean="0"/>
              <a:t>What do you see in the picture ?</a:t>
            </a:r>
            <a:endParaRPr lang="en-US" sz="2800" b="1" dirty="0"/>
          </a:p>
        </p:txBody>
      </p:sp>
      <p:sp>
        <p:nvSpPr>
          <p:cNvPr id="13" name="TextBox 12"/>
          <p:cNvSpPr txBox="1"/>
          <p:nvPr/>
        </p:nvSpPr>
        <p:spPr>
          <a:xfrm>
            <a:off x="2393805" y="5938951"/>
            <a:ext cx="4800600" cy="523220"/>
          </a:xfrm>
          <a:prstGeom prst="rect">
            <a:avLst/>
          </a:prstGeom>
          <a:noFill/>
          <a:ln>
            <a:noFill/>
          </a:ln>
          <a:effectLst/>
        </p:spPr>
        <p:txBody>
          <a:bodyPr wrap="square" rtlCol="0">
            <a:spAutoFit/>
          </a:bodyPr>
          <a:lstStyle/>
          <a:p>
            <a:pPr algn="ctr"/>
            <a:r>
              <a:rPr lang="en-US" sz="2800" b="1" dirty="0" smtClean="0"/>
              <a:t>These are wealth.</a:t>
            </a:r>
            <a:endParaRPr lang="en-US" sz="2800" b="1" dirty="0"/>
          </a:p>
        </p:txBody>
      </p:sp>
      <p:sp>
        <p:nvSpPr>
          <p:cNvPr id="14" name="Rectangle 13"/>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0603802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2"/>
                                        </p:tgtEl>
                                        <p:attrNameLst>
                                          <p:attrName>ppt_w</p:attrName>
                                        </p:attrNameLst>
                                      </p:cBhvr>
                                      <p:tavLst>
                                        <p:tav tm="0">
                                          <p:val>
                                            <p:strVal val="ppt_w"/>
                                          </p:val>
                                        </p:tav>
                                        <p:tav tm="100000">
                                          <p:val>
                                            <p:fltVal val="0"/>
                                          </p:val>
                                        </p:tav>
                                      </p:tavLst>
                                    </p:anim>
                                    <p:anim calcmode="lin" valueType="num">
                                      <p:cBhvr>
                                        <p:cTn id="7" dur="500"/>
                                        <p:tgtEl>
                                          <p:spTgt spid="12"/>
                                        </p:tgtEl>
                                        <p:attrNameLst>
                                          <p:attrName>ppt_h</p:attrName>
                                        </p:attrNameLst>
                                      </p:cBhvr>
                                      <p:tavLst>
                                        <p:tav tm="0">
                                          <p:val>
                                            <p:strVal val="ppt_h"/>
                                          </p:val>
                                        </p:tav>
                                        <p:tav tm="100000">
                                          <p:val>
                                            <p:fltVal val="0"/>
                                          </p:val>
                                        </p:tav>
                                      </p:tavLst>
                                    </p:anim>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457200" y="3276600"/>
            <a:ext cx="7945582" cy="2770215"/>
          </a:xfrm>
          <a:prstGeom prst="round2Diag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lephant" pitchFamily="18" charset="0"/>
              </a:rPr>
              <a:t>Health is wealth</a:t>
            </a:r>
          </a:p>
          <a:p>
            <a:pPr algn="ctr"/>
            <a:r>
              <a:rPr lang="en-US" sz="2800" b="1" dirty="0" smtClean="0">
                <a:solidFill>
                  <a:srgbClr val="0070C0"/>
                </a:solidFill>
              </a:rPr>
              <a:t>( Lesson – 9 )</a:t>
            </a:r>
            <a:endParaRPr lang="en-US" sz="2800" b="1" dirty="0">
              <a:solidFill>
                <a:srgbClr val="0070C0"/>
              </a:solidFill>
            </a:endParaRPr>
          </a:p>
        </p:txBody>
      </p:sp>
      <p:sp>
        <p:nvSpPr>
          <p:cNvPr id="4" name="Round Diagonal Corner Rectangle 3"/>
          <p:cNvSpPr/>
          <p:nvPr/>
        </p:nvSpPr>
        <p:spPr>
          <a:xfrm>
            <a:off x="1066800" y="1295400"/>
            <a:ext cx="7031182" cy="1524000"/>
          </a:xfrm>
          <a:prstGeom prst="round2DiagRect">
            <a:avLst/>
          </a:prstGeom>
          <a:solidFill>
            <a:schemeClr val="accent3">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rgbClr val="002060"/>
              </a:solidFill>
            </a:endParaRPr>
          </a:p>
          <a:p>
            <a:pPr algn="ctr"/>
            <a:r>
              <a:rPr lang="en-US" sz="4000" b="1" dirty="0" smtClean="0">
                <a:solidFill>
                  <a:srgbClr val="0070C0"/>
                </a:solidFill>
                <a:latin typeface="Corbel" pitchFamily="34" charset="0"/>
              </a:rPr>
              <a:t>Lesson Declaration</a:t>
            </a:r>
          </a:p>
          <a:p>
            <a:pPr algn="ctr"/>
            <a:r>
              <a:rPr lang="en-US" sz="3200" b="1" dirty="0" smtClean="0">
                <a:solidFill>
                  <a:srgbClr val="002060"/>
                </a:solidFill>
                <a:latin typeface="Corbel" pitchFamily="34" charset="0"/>
              </a:rPr>
              <a:t>So, today we`ll discuss about  </a:t>
            </a:r>
          </a:p>
          <a:p>
            <a:pPr algn="ctr"/>
            <a:endParaRPr lang="en-US" sz="3200" b="1" dirty="0">
              <a:solidFill>
                <a:srgbClr val="002060"/>
              </a:solidFill>
              <a:latin typeface="Corbel" pitchFamily="34" charset="0"/>
            </a:endParaRPr>
          </a:p>
        </p:txBody>
      </p:sp>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474971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209800" y="1371600"/>
            <a:ext cx="4419600" cy="584775"/>
          </a:xfrm>
          <a:prstGeom prst="rect">
            <a:avLst/>
          </a:prstGeom>
          <a:solidFill>
            <a:schemeClr val="accent3">
              <a:lumMod val="20000"/>
              <a:lumOff val="80000"/>
            </a:schemeClr>
          </a:solidFill>
          <a:ln w="28575">
            <a:solidFill>
              <a:schemeClr val="tx1"/>
            </a:solidFill>
          </a:ln>
          <a:effectLst/>
        </p:spPr>
        <p:txBody>
          <a:bodyPr wrap="square" rtlCol="0">
            <a:spAutoFit/>
          </a:bodyPr>
          <a:lstStyle/>
          <a:p>
            <a:pPr algn="ctr"/>
            <a:r>
              <a:rPr lang="en-US" sz="3200" b="1" dirty="0" smtClean="0"/>
              <a:t>Learning outcomes</a:t>
            </a:r>
            <a:endParaRPr lang="en-US" sz="3200" b="1" dirty="0"/>
          </a:p>
        </p:txBody>
      </p:sp>
      <p:sp>
        <p:nvSpPr>
          <p:cNvPr id="3" name="TextBox 2"/>
          <p:cNvSpPr txBox="1"/>
          <p:nvPr/>
        </p:nvSpPr>
        <p:spPr>
          <a:xfrm>
            <a:off x="990600" y="2710815"/>
            <a:ext cx="7162800" cy="2554545"/>
          </a:xfrm>
          <a:prstGeom prst="rect">
            <a:avLst/>
          </a:prstGeom>
          <a:solidFill>
            <a:schemeClr val="bg2">
              <a:lumMod val="90000"/>
            </a:schemeClr>
          </a:solidFill>
          <a:ln w="28575">
            <a:solidFill>
              <a:schemeClr val="tx1"/>
            </a:solidFill>
            <a:prstDash val="sysDot"/>
          </a:ln>
          <a:effectLst/>
        </p:spPr>
        <p:txBody>
          <a:bodyPr wrap="square" rtlCol="0">
            <a:spAutoFit/>
          </a:bodyPr>
          <a:lstStyle/>
          <a:p>
            <a:r>
              <a:rPr lang="en-US" sz="2000" b="1" dirty="0" smtClean="0"/>
              <a:t>After completing this lesson students will be able to -</a:t>
            </a:r>
          </a:p>
          <a:p>
            <a:endParaRPr lang="en-US" sz="2000" b="1" dirty="0"/>
          </a:p>
          <a:p>
            <a:pPr marL="285750" indent="-285750">
              <a:lnSpc>
                <a:spcPts val="2400"/>
              </a:lnSpc>
              <a:buFont typeface="Wingdings" pitchFamily="2" charset="2"/>
              <a:buChar char="Ø"/>
            </a:pPr>
            <a:r>
              <a:rPr lang="en-US" sz="2000" b="1" dirty="0"/>
              <a:t>f</a:t>
            </a:r>
            <a:r>
              <a:rPr lang="en-US" sz="2000" b="1" dirty="0" smtClean="0"/>
              <a:t>amiliar with some rules of good health.</a:t>
            </a:r>
          </a:p>
          <a:p>
            <a:pPr marL="285750" indent="-285750">
              <a:lnSpc>
                <a:spcPts val="2400"/>
              </a:lnSpc>
              <a:buFont typeface="Wingdings" pitchFamily="2" charset="2"/>
              <a:buChar char="Ø"/>
            </a:pPr>
            <a:r>
              <a:rPr lang="en-US" sz="2000" b="1" dirty="0"/>
              <a:t>r</a:t>
            </a:r>
            <a:r>
              <a:rPr lang="en-US" sz="2000" b="1" dirty="0" smtClean="0"/>
              <a:t>ead and understand written instructions.</a:t>
            </a:r>
            <a:endParaRPr lang="en-US" sz="2000" b="1" dirty="0"/>
          </a:p>
          <a:p>
            <a:pPr marL="285750" indent="-285750">
              <a:lnSpc>
                <a:spcPts val="2400"/>
              </a:lnSpc>
              <a:buFont typeface="Wingdings" pitchFamily="2" charset="2"/>
              <a:buChar char="Ø"/>
            </a:pPr>
            <a:r>
              <a:rPr lang="en-US" sz="2000" b="1" dirty="0"/>
              <a:t>a</a:t>
            </a:r>
            <a:r>
              <a:rPr lang="en-US" sz="2000" b="1" dirty="0" smtClean="0"/>
              <a:t>sk and answer questions</a:t>
            </a:r>
            <a:endParaRPr lang="en-US" sz="2000" b="1" dirty="0"/>
          </a:p>
          <a:p>
            <a:pPr marL="285750" indent="-285750">
              <a:lnSpc>
                <a:spcPts val="2400"/>
              </a:lnSpc>
              <a:buFont typeface="Wingdings" pitchFamily="2" charset="2"/>
              <a:buChar char="Ø"/>
            </a:pPr>
            <a:r>
              <a:rPr lang="en-US" sz="2000" b="1" dirty="0"/>
              <a:t>r</a:t>
            </a:r>
            <a:r>
              <a:rPr lang="en-US" sz="2000" b="1" dirty="0" smtClean="0"/>
              <a:t>ead and understand texts</a:t>
            </a:r>
            <a:endParaRPr lang="en-US" sz="2000" b="1" dirty="0"/>
          </a:p>
          <a:p>
            <a:pPr marL="285750" indent="-285750">
              <a:lnSpc>
                <a:spcPts val="2400"/>
              </a:lnSpc>
              <a:buFont typeface="Wingdings" pitchFamily="2" charset="2"/>
              <a:buChar char="Ø"/>
            </a:pPr>
            <a:r>
              <a:rPr lang="en-US" sz="2000" b="1" dirty="0"/>
              <a:t>w</a:t>
            </a:r>
            <a:r>
              <a:rPr lang="en-US" sz="2000" b="1" dirty="0" smtClean="0"/>
              <a:t>rite paragraph, dialogue , etc.</a:t>
            </a:r>
          </a:p>
          <a:p>
            <a:pPr marL="285750" indent="-285750">
              <a:lnSpc>
                <a:spcPts val="2400"/>
              </a:lnSpc>
              <a:buFont typeface="Wingdings" pitchFamily="2" charset="2"/>
              <a:buChar char="Ø"/>
            </a:pPr>
            <a:endParaRPr lang="en-US" sz="2000" b="1" dirty="0"/>
          </a:p>
        </p:txBody>
      </p:sp>
      <p:sp>
        <p:nvSpPr>
          <p:cNvPr id="4" name="Rectangle 3"/>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63948302"/>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Callout 4"/>
          <p:cNvSpPr/>
          <p:nvPr/>
        </p:nvSpPr>
        <p:spPr>
          <a:xfrm>
            <a:off x="2362200" y="1447800"/>
            <a:ext cx="4419600" cy="1143000"/>
          </a:xfrm>
          <a:prstGeom prst="downArrowCallou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rPr>
              <a:t>Let`s watch a video clip</a:t>
            </a:r>
            <a:endParaRPr lang="en-US" sz="2800" b="1" dirty="0">
              <a:solidFill>
                <a:srgbClr val="0070C0"/>
              </a:solidFill>
            </a:endParaRPr>
          </a:p>
        </p:txBody>
      </p:sp>
      <p:sp>
        <p:nvSpPr>
          <p:cNvPr id="8" name="TextBox 7"/>
          <p:cNvSpPr txBox="1"/>
          <p:nvPr/>
        </p:nvSpPr>
        <p:spPr>
          <a:xfrm>
            <a:off x="1676400" y="4182446"/>
            <a:ext cx="5562600" cy="523220"/>
          </a:xfrm>
          <a:prstGeom prst="rect">
            <a:avLst/>
          </a:prstGeom>
          <a:noFill/>
        </p:spPr>
        <p:txBody>
          <a:bodyPr wrap="square" rtlCol="0">
            <a:spAutoFit/>
          </a:bodyPr>
          <a:lstStyle/>
          <a:p>
            <a:pPr algn="ctr"/>
            <a:r>
              <a:rPr lang="en-US" sz="2800" dirty="0" smtClean="0">
                <a:solidFill>
                  <a:srgbClr val="002060"/>
                </a:solidFill>
                <a:latin typeface="Elephant" pitchFamily="18" charset="0"/>
              </a:rPr>
              <a:t>What are they doing?</a:t>
            </a:r>
            <a:endParaRPr lang="en-US" sz="2800" dirty="0">
              <a:solidFill>
                <a:srgbClr val="002060"/>
              </a:solidFill>
              <a:latin typeface="Elephant" pitchFamily="18" charset="0"/>
            </a:endParaRPr>
          </a:p>
        </p:txBody>
      </p:sp>
      <p:graphicFrame>
        <p:nvGraphicFramePr>
          <p:cNvPr id="9" name="Object 8">
            <a:hlinkClick r:id="" action="ppaction://ole?verb=0"/>
          </p:cNvPr>
          <p:cNvGraphicFramePr>
            <a:graphicFrameLocks noChangeAspect="1"/>
          </p:cNvGraphicFramePr>
          <p:nvPr>
            <p:extLst>
              <p:ext uri="{D42A27DB-BD31-4B8C-83A1-F6EECF244321}">
                <p14:modId xmlns:p14="http://schemas.microsoft.com/office/powerpoint/2010/main" xmlns="" val="917472342"/>
              </p:ext>
            </p:extLst>
          </p:nvPr>
        </p:nvGraphicFramePr>
        <p:xfrm>
          <a:off x="4419600" y="2286000"/>
          <a:ext cx="1600200" cy="1604963"/>
        </p:xfrm>
        <a:graphic>
          <a:graphicData uri="http://schemas.openxmlformats.org/presentationml/2006/ole">
            <p:oleObj spid="_x0000_s2050" name="Packager Shell Object" showAsIcon="1" r:id="rId3" imgW="914400" imgH="771480" progId="Package">
              <p:embed/>
            </p:oleObj>
          </a:graphicData>
        </a:graphic>
      </p:graphicFrame>
      <p:sp>
        <p:nvSpPr>
          <p:cNvPr id="10" name="TextBox 9"/>
          <p:cNvSpPr txBox="1"/>
          <p:nvPr/>
        </p:nvSpPr>
        <p:spPr>
          <a:xfrm>
            <a:off x="1828800" y="4953000"/>
            <a:ext cx="5486400" cy="523220"/>
          </a:xfrm>
          <a:prstGeom prst="rect">
            <a:avLst/>
          </a:prstGeom>
          <a:solidFill>
            <a:schemeClr val="accent6">
              <a:lumMod val="20000"/>
              <a:lumOff val="80000"/>
            </a:schemeClr>
          </a:solidFill>
          <a:ln>
            <a:solidFill>
              <a:schemeClr val="tx1"/>
            </a:solidFill>
            <a:prstDash val="lgDash"/>
          </a:ln>
        </p:spPr>
        <p:txBody>
          <a:bodyPr wrap="square" rtlCol="0">
            <a:spAutoFit/>
          </a:bodyPr>
          <a:lstStyle/>
          <a:p>
            <a:pPr algn="ctr"/>
            <a:r>
              <a:rPr lang="en-US" sz="2800" b="1" dirty="0" smtClean="0"/>
              <a:t>They are taking exercise.</a:t>
            </a:r>
            <a:endParaRPr lang="en-US" sz="2800" b="1" dirty="0"/>
          </a:p>
        </p:txBody>
      </p:sp>
      <p:sp>
        <p:nvSpPr>
          <p:cNvPr id="12" name="Right Arrow 11"/>
          <p:cNvSpPr/>
          <p:nvPr/>
        </p:nvSpPr>
        <p:spPr>
          <a:xfrm>
            <a:off x="2133600" y="2514600"/>
            <a:ext cx="19812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Click here</a:t>
            </a:r>
            <a:endParaRPr lang="en-US" sz="2400" b="1" dirty="0"/>
          </a:p>
        </p:txBody>
      </p:sp>
      <p:sp>
        <p:nvSpPr>
          <p:cNvPr id="7" name="Rectangle 6"/>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9538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xit" presetSubtype="4" fill="hold" grpId="1" nodeType="clickEffect">
                                  <p:stCondLst>
                                    <p:cond delay="0"/>
                                  </p:stCondLst>
                                  <p:childTnLst>
                                    <p:animEffect transition="out" filter="slide(fromBottom)">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0"/>
                                  </p:iterate>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xit" presetSubtype="32" fill="hold" grpId="1" nodeType="clickEffect">
                                  <p:stCondLst>
                                    <p:cond delay="0"/>
                                  </p:stCondLst>
                                  <p:iterate type="lt">
                                    <p:tmPct val="0"/>
                                  </p:iterate>
                                  <p:childTnLst>
                                    <p:anim calcmode="lin" valueType="num">
                                      <p:cBhvr>
                                        <p:cTn id="24" dur="500"/>
                                        <p:tgtEl>
                                          <p:spTgt spid="10"/>
                                        </p:tgtEl>
                                        <p:attrNameLst>
                                          <p:attrName>ppt_w</p:attrName>
                                        </p:attrNameLst>
                                      </p:cBhvr>
                                      <p:tavLst>
                                        <p:tav tm="0">
                                          <p:val>
                                            <p:strVal val="ppt_w"/>
                                          </p:val>
                                        </p:tav>
                                        <p:tav tm="100000">
                                          <p:val>
                                            <p:fltVal val="0"/>
                                          </p:val>
                                        </p:tav>
                                      </p:tavLst>
                                    </p:anim>
                                    <p:anim calcmode="lin" valueType="num">
                                      <p:cBhvr>
                                        <p:cTn id="25" dur="500"/>
                                        <p:tgtEl>
                                          <p:spTgt spid="10"/>
                                        </p:tgtEl>
                                        <p:attrNameLst>
                                          <p:attrName>ppt_h</p:attrName>
                                        </p:attrNameLst>
                                      </p:cBhvr>
                                      <p:tavLst>
                                        <p:tav tm="0">
                                          <p:val>
                                            <p:strVal val="ppt_h"/>
                                          </p:val>
                                        </p:tav>
                                        <p:tav tm="100000">
                                          <p:val>
                                            <p:fltVal val="0"/>
                                          </p:val>
                                        </p:tav>
                                      </p:tavLst>
                                    </p:anim>
                                    <p:set>
                                      <p:cBhvr>
                                        <p:cTn id="2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093002" cy="830997"/>
          </a:xfrm>
          <a:prstGeom prst="rect">
            <a:avLst/>
          </a:prstGeom>
          <a:noFill/>
          <a:ln>
            <a:noFill/>
          </a:ln>
          <a:effectLst/>
        </p:spPr>
        <p:txBody>
          <a:bodyPr wrap="square" rtlCol="0">
            <a:spAutoFit/>
          </a:bodyPr>
          <a:lstStyle/>
          <a:p>
            <a:r>
              <a:rPr lang="en-US" sz="2400" b="1" dirty="0" smtClean="0">
                <a:solidFill>
                  <a:srgbClr val="7030A0"/>
                </a:solidFill>
              </a:rPr>
              <a:t>Some important rules of good personal health are as follows.</a:t>
            </a:r>
            <a:endParaRPr lang="en-US" sz="2400" b="1" dirty="0">
              <a:solidFill>
                <a:srgbClr val="7030A0"/>
              </a:solidFill>
            </a:endParaRPr>
          </a:p>
        </p:txBody>
      </p:sp>
      <p:sp>
        <p:nvSpPr>
          <p:cNvPr id="3" name="TextBox 2"/>
          <p:cNvSpPr txBox="1"/>
          <p:nvPr/>
        </p:nvSpPr>
        <p:spPr>
          <a:xfrm>
            <a:off x="381000" y="1447800"/>
            <a:ext cx="5334000" cy="1631216"/>
          </a:xfrm>
          <a:prstGeom prst="rect">
            <a:avLst/>
          </a:prstGeom>
          <a:noFill/>
        </p:spPr>
        <p:txBody>
          <a:bodyPr wrap="square" rtlCol="0">
            <a:spAutoFit/>
          </a:bodyPr>
          <a:lstStyle/>
          <a:p>
            <a:pPr marL="342900" indent="-342900">
              <a:buAutoNum type="alphaLcPeriod"/>
            </a:pPr>
            <a:r>
              <a:rPr lang="en-US" sz="2000" b="1" dirty="0" smtClean="0"/>
              <a:t>Balanced diet :</a:t>
            </a:r>
          </a:p>
          <a:p>
            <a:endParaRPr lang="en-US" sz="2000" b="1" dirty="0" smtClean="0"/>
          </a:p>
          <a:p>
            <a:r>
              <a:rPr lang="en-US" sz="2000" b="1" dirty="0" smtClean="0">
                <a:solidFill>
                  <a:srgbClr val="0070C0"/>
                </a:solidFill>
              </a:rPr>
              <a:t>Our food should contain correct proportion of carbohydrates, fat, protein, vitamins, minerals and water in it.</a:t>
            </a:r>
            <a:endParaRPr lang="en-US" sz="2000" b="1" dirty="0">
              <a:solidFill>
                <a:srgbClr val="0070C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867400" y="1219200"/>
            <a:ext cx="2305050" cy="1981200"/>
          </a:xfrm>
          <a:prstGeom prst="rect">
            <a:avLst/>
          </a:prstGeom>
        </p:spPr>
      </p:pic>
      <p:sp>
        <p:nvSpPr>
          <p:cNvPr id="5" name="TextBox 4"/>
          <p:cNvSpPr txBox="1"/>
          <p:nvPr/>
        </p:nvSpPr>
        <p:spPr>
          <a:xfrm>
            <a:off x="304800" y="3124200"/>
            <a:ext cx="5029200" cy="3170099"/>
          </a:xfrm>
          <a:prstGeom prst="rect">
            <a:avLst/>
          </a:prstGeom>
          <a:noFill/>
        </p:spPr>
        <p:txBody>
          <a:bodyPr wrap="square" rtlCol="0">
            <a:spAutoFit/>
          </a:bodyPr>
          <a:lstStyle/>
          <a:p>
            <a:r>
              <a:rPr lang="en-US" sz="2000" b="1" dirty="0" smtClean="0"/>
              <a:t>b. Personal hygiene :</a:t>
            </a:r>
          </a:p>
          <a:p>
            <a:endParaRPr lang="en-US" sz="2000" b="1" dirty="0" smtClean="0"/>
          </a:p>
          <a:p>
            <a:r>
              <a:rPr lang="en-US" sz="2000" b="1" dirty="0" smtClean="0">
                <a:solidFill>
                  <a:srgbClr val="0070C0"/>
                </a:solidFill>
              </a:rPr>
              <a:t>We should follow the personal health practices, such as,</a:t>
            </a:r>
          </a:p>
          <a:p>
            <a:pPr marL="285750" indent="-285750">
              <a:buFont typeface="Wingdings" pitchFamily="2" charset="2"/>
              <a:buChar char="v"/>
            </a:pPr>
            <a:r>
              <a:rPr lang="en-US" sz="2000" b="1" dirty="0">
                <a:solidFill>
                  <a:srgbClr val="0070C0"/>
                </a:solidFill>
              </a:rPr>
              <a:t> </a:t>
            </a:r>
            <a:r>
              <a:rPr lang="en-US" sz="2000" b="1" dirty="0" smtClean="0">
                <a:solidFill>
                  <a:srgbClr val="0070C0"/>
                </a:solidFill>
              </a:rPr>
              <a:t>wash your hands before eating.</a:t>
            </a:r>
          </a:p>
          <a:p>
            <a:pPr marL="285750" indent="-285750">
              <a:buFont typeface="Wingdings" pitchFamily="2" charset="2"/>
              <a:buChar char="v"/>
            </a:pPr>
            <a:r>
              <a:rPr lang="en-US" sz="2000" b="1" dirty="0" smtClean="0">
                <a:solidFill>
                  <a:srgbClr val="0070C0"/>
                </a:solidFill>
              </a:rPr>
              <a:t>Bathe regularly and wear clean cloths.</a:t>
            </a:r>
          </a:p>
          <a:p>
            <a:pPr marL="285750" indent="-285750">
              <a:buFont typeface="Wingdings" pitchFamily="2" charset="2"/>
              <a:buChar char="v"/>
            </a:pPr>
            <a:r>
              <a:rPr lang="en-US" sz="2000" b="1" dirty="0" smtClean="0">
                <a:solidFill>
                  <a:srgbClr val="0070C0"/>
                </a:solidFill>
              </a:rPr>
              <a:t>Brush your teeth regularly.</a:t>
            </a:r>
          </a:p>
          <a:p>
            <a:pPr marL="285750" indent="-285750">
              <a:buFont typeface="Wingdings" pitchFamily="2" charset="2"/>
              <a:buChar char="v"/>
            </a:pPr>
            <a:r>
              <a:rPr lang="en-US" sz="2000" b="1" dirty="0" smtClean="0">
                <a:solidFill>
                  <a:srgbClr val="0070C0"/>
                </a:solidFill>
              </a:rPr>
              <a:t>Brush hair, clean eyes, ears and nails.</a:t>
            </a:r>
            <a:endParaRPr lang="en-US" sz="2000" b="1"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20566" y="3456709"/>
            <a:ext cx="1485033" cy="1223962"/>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964290" y="3456709"/>
            <a:ext cx="1509712" cy="122396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220566" y="4834057"/>
            <a:ext cx="1485033" cy="110954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972300" y="4834057"/>
            <a:ext cx="1501702" cy="1143000"/>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90279170"/>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1" y="961935"/>
            <a:ext cx="3911022" cy="1200329"/>
          </a:xfrm>
          <a:prstGeom prst="rect">
            <a:avLst/>
          </a:prstGeom>
          <a:noFill/>
        </p:spPr>
        <p:txBody>
          <a:bodyPr wrap="square" rtlCol="0">
            <a:spAutoFit/>
          </a:bodyPr>
          <a:lstStyle/>
          <a:p>
            <a:r>
              <a:rPr lang="en-US" b="1" dirty="0"/>
              <a:t>C</a:t>
            </a:r>
            <a:r>
              <a:rPr lang="en-US" b="1" dirty="0" smtClean="0"/>
              <a:t>. Cleaning household :</a:t>
            </a:r>
          </a:p>
          <a:p>
            <a:endParaRPr lang="en-US" b="1" dirty="0"/>
          </a:p>
          <a:p>
            <a:r>
              <a:rPr lang="en-US" b="1" dirty="0" smtClean="0">
                <a:solidFill>
                  <a:srgbClr val="0070C0"/>
                </a:solidFill>
              </a:rPr>
              <a:t>We should keep our household and environment clean.</a:t>
            </a:r>
            <a:endParaRPr lang="en-US" b="1" dirty="0">
              <a:solidFill>
                <a:srgbClr val="0070C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342908" y="838200"/>
            <a:ext cx="1104900" cy="1524000"/>
          </a:xfrm>
          <a:prstGeom prst="rect">
            <a:avLst/>
          </a:prstGeom>
        </p:spPr>
      </p:pic>
      <p:sp>
        <p:nvSpPr>
          <p:cNvPr id="4" name="TextBox 3"/>
          <p:cNvSpPr txBox="1"/>
          <p:nvPr/>
        </p:nvSpPr>
        <p:spPr>
          <a:xfrm>
            <a:off x="609600" y="3124200"/>
            <a:ext cx="5029200" cy="1200329"/>
          </a:xfrm>
          <a:prstGeom prst="rect">
            <a:avLst/>
          </a:prstGeom>
          <a:noFill/>
        </p:spPr>
        <p:txBody>
          <a:bodyPr wrap="square" rtlCol="0">
            <a:spAutoFit/>
          </a:bodyPr>
          <a:lstStyle/>
          <a:p>
            <a:r>
              <a:rPr lang="en-US" b="1" dirty="0" smtClean="0"/>
              <a:t>d. Taking clean food and water :</a:t>
            </a:r>
          </a:p>
          <a:p>
            <a:endParaRPr lang="en-US" b="1" dirty="0"/>
          </a:p>
          <a:p>
            <a:r>
              <a:rPr lang="en-US" b="1" dirty="0" smtClean="0">
                <a:solidFill>
                  <a:srgbClr val="0070C0"/>
                </a:solidFill>
              </a:rPr>
              <a:t>Our food should be fresh, clean and properly cooked and water should be pure.</a:t>
            </a:r>
            <a:endParaRPr lang="en-US" b="1" dirty="0">
              <a:solidFill>
                <a:srgbClr val="0070C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57504" y="2590800"/>
            <a:ext cx="1658112" cy="196180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876872" y="4768820"/>
            <a:ext cx="2619375" cy="167306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581400" y="4768820"/>
            <a:ext cx="1960418" cy="167306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81000" y="4768820"/>
            <a:ext cx="2590800" cy="160305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460222" y="838200"/>
            <a:ext cx="2854977" cy="1524000"/>
          </a:xfrm>
          <a:prstGeom prst="rect">
            <a:avLst/>
          </a:prstGeom>
        </p:spPr>
      </p:pic>
      <p:sp>
        <p:nvSpPr>
          <p:cNvPr id="12" name="Rectangle 11"/>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4240060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567</Words>
  <Application>Microsoft Office PowerPoint</Application>
  <PresentationFormat>On-screen Show (4:3)</PresentationFormat>
  <Paragraphs>131</Paragraphs>
  <Slides>19</Slides>
  <Notes>5</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Tech Point</dc:creator>
  <cp:lastModifiedBy>Tech Point</cp:lastModifiedBy>
  <cp:revision>17</cp:revision>
  <dcterms:created xsi:type="dcterms:W3CDTF">2006-08-16T00:00:00Z</dcterms:created>
  <dcterms:modified xsi:type="dcterms:W3CDTF">2017-09-23T13:54:27Z</dcterms:modified>
</cp:coreProperties>
</file>