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1" r:id="rId4"/>
    <p:sldId id="263" r:id="rId5"/>
    <p:sldId id="266" r:id="rId6"/>
    <p:sldId id="269" r:id="rId7"/>
    <p:sldId id="273" r:id="rId8"/>
    <p:sldId id="275" r:id="rId9"/>
    <p:sldId id="277" r:id="rId10"/>
    <p:sldId id="279" r:id="rId11"/>
    <p:sldId id="281" r:id="rId12"/>
    <p:sldId id="283" r:id="rId13"/>
    <p:sldId id="285" r:id="rId14"/>
    <p:sldId id="287" r:id="rId15"/>
    <p:sldId id="289" r:id="rId16"/>
    <p:sldId id="291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622CD-3107-4C49-83F0-7138E49F988A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49BFB-038B-4446-9A88-CB6E90429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5867400" cy="1143000"/>
          </a:xfr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77925" y="2286000"/>
            <a:ext cx="6137275" cy="409257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588" y="0"/>
            <a:ext cx="533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-28575"/>
            <a:ext cx="61722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057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914400"/>
            <a:ext cx="79248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>
                <a:solidFill>
                  <a:srgbClr val="0070C0"/>
                </a:solidFill>
                <a:latin typeface="Calibri" pitchFamily="34" charset="0"/>
                <a:cs typeface="Vrinda" pitchFamily="34" charset="0"/>
              </a:rPr>
              <a:t>দলীয় কাজ</a:t>
            </a:r>
          </a:p>
          <a:p>
            <a:r>
              <a:rPr lang="bn-BD" sz="3200">
                <a:solidFill>
                  <a:srgbClr val="00B050"/>
                </a:solidFill>
                <a:latin typeface="Calibri" pitchFamily="34" charset="0"/>
                <a:cs typeface="Vrinda" pitchFamily="34" charset="0"/>
              </a:rPr>
              <a:t>কর্মপত্র- ১</a:t>
            </a:r>
          </a:p>
          <a:p>
            <a:r>
              <a:rPr lang="bn-BD" sz="3200">
                <a:latin typeface="Calibri" pitchFamily="34" charset="0"/>
                <a:cs typeface="Vrinda" pitchFamily="34" charset="0"/>
              </a:rPr>
              <a:t>মাদার তেরেসা</a:t>
            </a:r>
            <a:r>
              <a:rPr lang="en-US" sz="3200">
                <a:latin typeface="Calibri" pitchFamily="34" charset="0"/>
              </a:rPr>
              <a:t> </a:t>
            </a:r>
            <a:r>
              <a:rPr lang="bn-BD" sz="3200">
                <a:latin typeface="Calibri" pitchFamily="34" charset="0"/>
                <a:cs typeface="Vrinda" pitchFamily="34" charset="0"/>
              </a:rPr>
              <a:t> কিভাবে মানব সেবায় উদ্বুদ্ধ হন?</a:t>
            </a:r>
          </a:p>
          <a:p>
            <a:endParaRPr lang="en-US" sz="320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bn-BD" sz="3200">
                <a:solidFill>
                  <a:srgbClr val="00B0F0"/>
                </a:solidFill>
                <a:latin typeface="Calibri" pitchFamily="34" charset="0"/>
                <a:cs typeface="Vrinda" pitchFamily="34" charset="0"/>
              </a:rPr>
              <a:t>কর্মপত্র- ২</a:t>
            </a:r>
          </a:p>
          <a:p>
            <a:r>
              <a:rPr lang="bn-BD" sz="3200">
                <a:latin typeface="Calibri" pitchFamily="34" charset="0"/>
                <a:cs typeface="Vrinda" pitchFamily="34" charset="0"/>
              </a:rPr>
              <a:t>বাংলাদেশের মানুষের জন্য তার অবদানের কথা উল্লেখ কর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609600"/>
            <a:ext cx="8534400" cy="53546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54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endParaRPr lang="bn-BD" sz="5400">
              <a:latin typeface="NikoshBAN" pitchFamily="2" charset="0"/>
              <a:cs typeface="NikoshBAN" pitchFamily="2" charset="0"/>
            </a:endParaRPr>
          </a:p>
          <a:p>
            <a:r>
              <a:rPr lang="bn-BD" sz="3600">
                <a:latin typeface="NikoshBAN" pitchFamily="2" charset="0"/>
                <a:cs typeface="NikoshBAN" pitchFamily="2" charset="0"/>
              </a:rPr>
              <a:t>১। মাদার তেরেসা কোথায় জন্মগ্রহন করেন ?</a:t>
            </a:r>
          </a:p>
          <a:p>
            <a:endParaRPr lang="bn-BD" sz="3600">
              <a:latin typeface="NikoshBAN" pitchFamily="2" charset="0"/>
              <a:cs typeface="NikoshBAN" pitchFamily="2" charset="0"/>
            </a:endParaRPr>
          </a:p>
          <a:p>
            <a:r>
              <a:rPr lang="bn-BD" sz="3600">
                <a:latin typeface="NikoshBAN" pitchFamily="2" charset="0"/>
                <a:cs typeface="NikoshBAN" pitchFamily="2" charset="0"/>
              </a:rPr>
              <a:t>২। শারীরিক ও মানসিক প্রতিবন্ধীদের জন্য তিনি কী প্রতিষ্ঠা করেন ?</a:t>
            </a:r>
          </a:p>
          <a:p>
            <a:endParaRPr lang="bn-BD" sz="3600">
              <a:latin typeface="NikoshBAN" pitchFamily="2" charset="0"/>
              <a:cs typeface="NikoshBAN" pitchFamily="2" charset="0"/>
            </a:endParaRPr>
          </a:p>
          <a:p>
            <a:r>
              <a:rPr lang="bn-BD" sz="3600">
                <a:latin typeface="NikoshBAN" pitchFamily="2" charset="0"/>
                <a:cs typeface="NikoshBAN" pitchFamily="2" charset="0"/>
              </a:rPr>
              <a:t>৩। শান্তির জন্য তাকে কোন পুরস্কারে ভূষিত করা হয় ?</a:t>
            </a:r>
          </a:p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153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8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r>
              <a:rPr lang="bn-BD" sz="3600">
                <a:latin typeface="NikoshBAN" pitchFamily="2" charset="0"/>
                <a:cs typeface="NikoshBAN" pitchFamily="2" charset="0"/>
              </a:rPr>
              <a:t>শফিক মাস্টারের অর্থসম্পদ তেমন নেই। কিন্তু অন্যের উপকারে তিনি আনন্দ পান। এলাকার গরিবদের বিভিন্ন সমস্যা সমাধানের জন্য তিনি নিজে কিছু টাকা দিয়ে এবং অন্যদের সহযোগিতায় একটি ফান্ড গঠন করেন।এতে হত-দরিদ্র  পরিবারের ছেলেমেয়েদের বিয়ে থেকে শুরু করে পড়াশোনার খরচ ও দাফন কাফনের কাজ ও চলতে </a:t>
            </a:r>
            <a:endParaRPr lang="bn-BD" sz="3600">
              <a:latin typeface="Calibri" pitchFamily="34" charset="0"/>
              <a:cs typeface="Vrinda" pitchFamily="34" charset="0"/>
            </a:endParaRPr>
          </a:p>
          <a:p>
            <a:r>
              <a:rPr lang="bn-BD" sz="3600">
                <a:latin typeface="Calibri" pitchFamily="34" charset="0"/>
                <a:cs typeface="Vrinda" pitchFamily="34" charset="0"/>
              </a:rPr>
              <a:t> 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654050"/>
            <a:ext cx="8763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শারীরিক ও মানসিক প্রতিবন্ধী শিশুদের জন্য মাদার তেরেসা কর্তৃক স্থাপিত প্রতিষ্ঠানটির নাম কী</a:t>
            </a:r>
            <a:r>
              <a:rPr lang="en-US" sz="36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 মাদার তেরেসা নির্মল হৃদয় কেন প্রতিষ্ঠা করেছিলেন বুঝিয়ে লেখ।</a:t>
            </a:r>
          </a:p>
          <a:p>
            <a:r>
              <a:rPr lang="bn-BD" sz="36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গ)উদ্দিপকের শফিক মাস্টারের মধ্যে মাদার তেরেসার যে দিকটি ফুটে উঠেছে তার ব্যাখ্যা দাও।</a:t>
            </a:r>
          </a:p>
          <a:p>
            <a:r>
              <a:rPr lang="bn-BD" sz="36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6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শফিক মাস্টার ও মাদার তেরেসার দৃষ্টান্ত অনুসরন করলে মানবজীবন শান্তিময় হয়ে উঠবে।’- এ বাক্যের তাৎপর্য ব্যাখ্যা কর 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381000"/>
            <a:ext cx="4038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66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07950"/>
            <a:ext cx="8458200" cy="1143000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7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1E6827"/>
            </a:solidFill>
          </a:ln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60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বিষয়ঃবাংলা ১ম পত্র</a:t>
            </a:r>
            <a:endParaRPr lang="bn-BD" sz="11500" dirty="0" smtClean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শ্রেণিঃষষ্ঠ</a:t>
            </a:r>
            <a:endParaRPr lang="bn-BD" sz="6000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  <a:solidFill>
            <a:schemeClr val="bg1">
              <a:lumMod val="85000"/>
            </a:schemeClr>
          </a:solidFill>
          <a:ln>
            <a:solidFill>
              <a:srgbClr val="1E6827"/>
            </a:solidFill>
          </a:ln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bn-IN" sz="4800" b="1" u="sng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মোঃছাইফুল্লাহ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bn-IN" sz="4800" b="1" u="sng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তিলশুনিয়া দাঃছুঃদা মাদ্রাসা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bn-IN" sz="4800" b="1" u="sng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কাপাসিয়া,গাজীপুর ।</a:t>
            </a:r>
            <a:endParaRPr lang="bn-BD" sz="4800" b="1" u="sng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8077200" cy="541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E6827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শিক্ষার্থীরাঃ-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º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মাদার তেরেসা কে ছিলেন তা বলতে পারবে 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º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মাদার তেরেসার জীবন বৃত্তান্ত উল্লেখ করতে পারবে।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º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মানবসেবায় তার বিভিন্ন কর্মকান্ডগুলো ব্যাখ্যা করতে পারবে ।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‹‹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লেখক সনজীদা খাতুন সম্পর্কে বলতে পারবে। 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2" name="Object 4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38600" y="30480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534400" cy="2743200"/>
          </a:xfrm>
          <a:ln>
            <a:solidFill>
              <a:srgbClr val="1E6827"/>
            </a:solidFill>
          </a:ln>
        </p:spPr>
        <p:txBody>
          <a:bodyPr/>
          <a:lstStyle/>
          <a:p>
            <a:pPr eaLnBrk="1" hangingPunct="1"/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মাদার তেরেসা</a:t>
            </a:r>
            <a:b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[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38800" y="2895600"/>
            <a:ext cx="2211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সনজীদা খাতুন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096000" cy="6096000"/>
          </a:xfrm>
          <a:prstGeom prst="rect">
            <a:avLst/>
          </a:prstGeom>
          <a:noFill/>
          <a:ln w="9525">
            <a:solidFill>
              <a:srgbClr val="1E6827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1600" y="381000"/>
            <a:ext cx="64770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bn-BD" sz="400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</a:p>
          <a:p>
            <a:pPr algn="ctr"/>
            <a:endParaRPr lang="bn-BD" sz="540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শিক্ষার্থীরা কয়েকজন পর্যায়ক্রমে পাঠ করবে অন্যরা মনযোগ সহকারে শুনবে ।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3611563" y="563563"/>
            <a:ext cx="2636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9725" y="949325"/>
            <a:ext cx="78486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000">
                <a:latin typeface="Calibri" pitchFamily="34" charset="0"/>
                <a:cs typeface="Vrinda" pitchFamily="34" charset="0"/>
              </a:rPr>
              <a:t> </a:t>
            </a:r>
            <a:r>
              <a:rPr lang="bn-BD" sz="4000">
                <a:solidFill>
                  <a:srgbClr val="0070C0"/>
                </a:solidFill>
                <a:latin typeface="Calibri" pitchFamily="34" charset="0"/>
                <a:cs typeface="Vrinda" pitchFamily="34" charset="0"/>
              </a:rPr>
              <a:t>শব্দার্থ ও বাক্য তৈরী</a:t>
            </a:r>
          </a:p>
          <a:p>
            <a:endParaRPr lang="bn-BD" sz="2800">
              <a:solidFill>
                <a:schemeClr val="tx2"/>
              </a:solidFill>
              <a:latin typeface="Calibri" pitchFamily="34" charset="0"/>
              <a:cs typeface="Vrinda" pitchFamily="34" charset="0"/>
            </a:endParaRPr>
          </a:p>
          <a:p>
            <a:endParaRPr lang="bn-BD" sz="2800">
              <a:solidFill>
                <a:schemeClr val="tx2"/>
              </a:solidFill>
              <a:latin typeface="Calibri" pitchFamily="34" charset="0"/>
              <a:cs typeface="Vrinda" pitchFamily="34" charset="0"/>
            </a:endParaRPr>
          </a:p>
          <a:p>
            <a:endParaRPr lang="bn-BD" sz="2800">
              <a:solidFill>
                <a:schemeClr val="tx2"/>
              </a:solidFill>
              <a:latin typeface="Calibri" pitchFamily="34" charset="0"/>
              <a:cs typeface="Vrinda" pitchFamily="34" charset="0"/>
            </a:endParaRPr>
          </a:p>
          <a:p>
            <a:r>
              <a:rPr lang="bn-BD" sz="3600">
                <a:solidFill>
                  <a:schemeClr val="tx2"/>
                </a:solidFill>
                <a:latin typeface="Calibri" pitchFamily="34" charset="0"/>
                <a:cs typeface="Vrinda" pitchFamily="34" charset="0"/>
              </a:rPr>
              <a:t>অনাথ-</a:t>
            </a:r>
            <a:endParaRPr lang="en-US" sz="3600">
              <a:solidFill>
                <a:schemeClr val="tx2"/>
              </a:solidFill>
              <a:latin typeface="Calibri" pitchFamily="34" charset="0"/>
            </a:endParaRPr>
          </a:p>
          <a:p>
            <a:endParaRPr lang="en-US" sz="2800">
              <a:solidFill>
                <a:schemeClr val="tx2"/>
              </a:solidFill>
              <a:latin typeface="Calibri" pitchFamily="34" charset="0"/>
            </a:endParaRPr>
          </a:p>
          <a:p>
            <a:endParaRPr lang="bn-BD" sz="2800">
              <a:solidFill>
                <a:schemeClr val="tx2"/>
              </a:solidFill>
              <a:latin typeface="Calibri" pitchFamily="34" charset="0"/>
              <a:cs typeface="Vrinda" pitchFamily="34" charset="0"/>
            </a:endParaRPr>
          </a:p>
          <a:p>
            <a:endParaRPr lang="bn-BD" sz="2800">
              <a:solidFill>
                <a:schemeClr val="tx2"/>
              </a:solidFill>
              <a:latin typeface="Calibri" pitchFamily="34" charset="0"/>
              <a:cs typeface="Vrinda" pitchFamily="34" charset="0"/>
            </a:endParaRPr>
          </a:p>
          <a:p>
            <a:endParaRPr lang="bn-BD" sz="2800">
              <a:solidFill>
                <a:schemeClr val="tx2"/>
              </a:solidFill>
              <a:latin typeface="Calibri" pitchFamily="34" charset="0"/>
              <a:cs typeface="Vrinda" pitchFamily="34" charset="0"/>
            </a:endParaRPr>
          </a:p>
          <a:p>
            <a:endParaRPr lang="bn-BD" sz="2800">
              <a:solidFill>
                <a:schemeClr val="tx2"/>
              </a:solidFill>
              <a:latin typeface="Calibri" pitchFamily="34" charset="0"/>
              <a:cs typeface="Vrinda" pitchFamily="34" charset="0"/>
            </a:endParaRPr>
          </a:p>
          <a:p>
            <a:r>
              <a:rPr lang="bn-BD" sz="3600">
                <a:solidFill>
                  <a:schemeClr val="tx2"/>
                </a:solidFill>
                <a:latin typeface="Calibri" pitchFamily="34" charset="0"/>
                <a:cs typeface="Vrinda" pitchFamily="34" charset="0"/>
              </a:rPr>
              <a:t>মানবদরদি-</a:t>
            </a:r>
            <a:r>
              <a:rPr lang="bn-BD" sz="2800">
                <a:solidFill>
                  <a:schemeClr val="tx2"/>
                </a:solidFill>
                <a:latin typeface="Calibri" pitchFamily="34" charset="0"/>
                <a:cs typeface="Vrinda" pitchFamily="34" charset="0"/>
              </a:rPr>
              <a:t> </a:t>
            </a:r>
            <a:endParaRPr lang="en-US" sz="2800">
              <a:solidFill>
                <a:schemeClr val="tx2"/>
              </a:solidFill>
              <a:latin typeface="Calibri" pitchFamily="34" charset="0"/>
            </a:endParaRPr>
          </a:p>
          <a:p>
            <a:endParaRPr lang="bn-BD" sz="2800">
              <a:solidFill>
                <a:schemeClr val="tx2"/>
              </a:solidFill>
              <a:latin typeface="Calibri" pitchFamily="34" charset="0"/>
              <a:cs typeface="Vrinda" pitchFamily="34" charset="0"/>
            </a:endParaRPr>
          </a:p>
          <a:p>
            <a:endParaRPr lang="bn-BD" sz="2800">
              <a:solidFill>
                <a:schemeClr val="tx2"/>
              </a:solidFill>
              <a:latin typeface="Calibri" pitchFamily="34" charset="0"/>
              <a:cs typeface="Vrinda" pitchFamily="34" charset="0"/>
            </a:endParaRPr>
          </a:p>
          <a:p>
            <a:endParaRPr lang="bn-BD" sz="2800">
              <a:solidFill>
                <a:schemeClr val="tx2"/>
              </a:solidFill>
              <a:latin typeface="Calibri" pitchFamily="34" charset="0"/>
              <a:cs typeface="Vrinda" pitchFamily="34" charset="0"/>
            </a:endParaRPr>
          </a:p>
          <a:p>
            <a:r>
              <a:rPr lang="bn-BD">
                <a:solidFill>
                  <a:schemeClr val="tx2"/>
                </a:solidFill>
                <a:latin typeface="Calibri" pitchFamily="34" charset="0"/>
                <a:cs typeface="Vrinda" pitchFamily="34" charset="0"/>
              </a:rPr>
              <a:t>-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7338" y="2641600"/>
            <a:ext cx="2438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6438" y="4365625"/>
            <a:ext cx="20335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828800"/>
            <a:ext cx="210185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4191000"/>
            <a:ext cx="2097087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2366963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4063" y="4494213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সন্মাননা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249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 স্বাগতম</vt:lpstr>
      <vt:lpstr>পরিচিতি</vt:lpstr>
      <vt:lpstr>Slide 3</vt:lpstr>
      <vt:lpstr>Slide 4</vt:lpstr>
      <vt:lpstr>মাদার তেরেসা  [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 Point</dc:creator>
  <cp:lastModifiedBy>Tech Point</cp:lastModifiedBy>
  <cp:revision>21</cp:revision>
  <dcterms:created xsi:type="dcterms:W3CDTF">2006-08-16T00:00:00Z</dcterms:created>
  <dcterms:modified xsi:type="dcterms:W3CDTF">2017-09-26T08:36:56Z</dcterms:modified>
</cp:coreProperties>
</file>