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9" r:id="rId3"/>
    <p:sldId id="261" r:id="rId4"/>
    <p:sldId id="264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160AC-9F0C-4CEB-A2E2-DBBE518F50E9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6B9AD-2550-4BD1-9EA7-B792E169E0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B637-99A0-47C9-AA53-839FD04B6DB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092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 w="76200">
            <a:solidFill>
              <a:srgbClr val="66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756" y="18143"/>
            <a:ext cx="9106487" cy="68217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066800" y="1066800"/>
            <a:ext cx="1150620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7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8700" dirty="0">
              <a:solidFill>
                <a:srgbClr val="00CC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523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372600" cy="7239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00" y="304800"/>
            <a:ext cx="7787136" cy="2667000"/>
          </a:xfrm>
          <a:prstGeom prst="rect">
            <a:avLst/>
          </a:prstGeom>
          <a:ln w="38100">
            <a:solidFill>
              <a:srgbClr val="3333FF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023854" y="60960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তালিকার পরবর্তী পাঁচটি সংখ্যা নির্ণয় কর।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901487"/>
            <a:ext cx="6629400" cy="1200329"/>
          </a:xfrm>
          <a:prstGeom prst="rect">
            <a:avLst/>
          </a:prstGeom>
          <a:solidFill>
            <a:schemeClr val="bg1"/>
          </a:solidFill>
          <a:ln w="38100"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৪,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৯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১</a:t>
            </a:r>
            <a:r>
              <a:rPr lang="en-US" sz="3600" smtClean="0">
                <a:latin typeface="NikoshBAN" pitchFamily="2" charset="0"/>
                <a:cs typeface="NikoshBAN" pitchFamily="2" charset="0"/>
              </a:rPr>
              <a:t>৬,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............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+৫              +৭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721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10" y="18393"/>
            <a:ext cx="9144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76200"/>
            <a:ext cx="556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8000" u="sng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311" t="1133" r="3586" b="26991"/>
          <a:stretch/>
        </p:blipFill>
        <p:spPr>
          <a:xfrm>
            <a:off x="2286000" y="1399639"/>
            <a:ext cx="3547242" cy="2867562"/>
          </a:xfrm>
          <a:prstGeom prst="rect">
            <a:avLst/>
          </a:prstGeom>
          <a:ln w="28575">
            <a:solidFill>
              <a:srgbClr val="00B050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1143000" y="4876800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তালিকার পরবর্তী চারটি সংখ্যা নির্ণয় কর এবং চারটি জ্যামিতিক চিত্র অংকন কর।</a:t>
            </a:r>
            <a:endParaRPr lang="en-US" sz="3600" dirty="0">
              <a:solidFill>
                <a:srgbClr val="D11DAA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901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88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10027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u="sng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8956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2462748"/>
            <a:ext cx="777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কয়েকটি স্বাভাবিক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সংখ্যা </a:t>
            </a:r>
            <a:r>
              <a:rPr lang="bn-BD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উল্লেখ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কর।</a:t>
            </a:r>
            <a:endParaRPr lang="bn-BD" sz="48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২। প্যাটার্ন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কাকে বলে 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৩। রৈখিক প্যাটার্ন কাকে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বলে </a:t>
            </a:r>
            <a:r>
              <a:rPr lang="en-US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জ্যামিতিক প্যাটার্ন কাকে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bn-BD" sz="4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721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228600"/>
            <a:ext cx="9144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28600"/>
            <a:ext cx="6781800" cy="1569660"/>
          </a:xfrm>
          <a:prstGeom prst="rect">
            <a:avLst/>
          </a:prstGeom>
          <a:solidFill>
            <a:schemeClr val="accent3"/>
          </a:solidFill>
          <a:ln w="38100">
            <a:solidFill>
              <a:srgbClr val="66FF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9600" dirty="0">
              <a:solidFill>
                <a:srgbClr val="66FF66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7"/>
          <p:cNvGrpSpPr/>
          <p:nvPr/>
        </p:nvGrpSpPr>
        <p:grpSpPr>
          <a:xfrm>
            <a:off x="533400" y="1981200"/>
            <a:ext cx="8305800" cy="4401205"/>
            <a:chOff x="533400" y="1981200"/>
            <a:chExt cx="8305800" cy="4401205"/>
          </a:xfrm>
        </p:grpSpPr>
        <p:sp>
          <p:nvSpPr>
            <p:cNvPr id="5" name="TextBox 4"/>
            <p:cNvSpPr txBox="1"/>
            <p:nvPr/>
          </p:nvSpPr>
          <p:spPr>
            <a:xfrm>
              <a:off x="533400" y="1981200"/>
              <a:ext cx="8305800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১। নিচের জ্যামিতিক চিত্রগুলো বৃত্ত দিয়ে তৈরি করা হয়েছে ।</a:t>
              </a:r>
            </a:p>
            <a:p>
              <a:endParaRPr lang="bn-BD" sz="28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bn-BD" sz="28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bn-BD" sz="28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bn-BD" sz="2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(ক) </a:t>
              </a:r>
              <a:r>
                <a:rPr lang="bn-BD" sz="28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বৃত্ত </a:t>
              </a:r>
              <a:r>
                <a:rPr lang="bn-BD" sz="2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সংখ্যার তালিকা কর ।</a:t>
              </a:r>
            </a:p>
            <a:p>
              <a:r>
                <a:rPr lang="bn-BD" sz="2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(খ) তালিকার পরবর্তী সংখ্যা দুটি কীভাবে বের করবে তা ব্যাখ্যা কর ।</a:t>
              </a:r>
            </a:p>
            <a:p>
              <a:r>
                <a:rPr lang="bn-BD" sz="2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(গ) </a:t>
              </a:r>
              <a:r>
                <a:rPr lang="bn-BD" sz="28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বৃত্ত </a:t>
              </a:r>
              <a:r>
                <a:rPr lang="bn-BD" sz="2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দিয়ে পরবর্তী চিত্র দুটি তৈরি কর এবং তোমার উত্তরের যাচাই কর । </a:t>
              </a:r>
              <a:endParaRPr lang="en-US" sz="28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-3000" t="8684" r="3000" b="54289"/>
            <a:stretch/>
          </p:blipFill>
          <p:spPr>
            <a:xfrm>
              <a:off x="533400" y="2743199"/>
              <a:ext cx="7620000" cy="2017059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600200" y="2691825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0033CC"/>
                  </a:solidFill>
                  <a:latin typeface="NikoshBAN" pitchFamily="2" charset="0"/>
                  <a:cs typeface="NikoshBAN" pitchFamily="2" charset="0"/>
                </a:rPr>
                <a:t>৩টি</a:t>
              </a:r>
              <a:endParaRPr lang="en-US" sz="32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48400" y="2743199"/>
              <a:ext cx="160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0033CC"/>
                  </a:solidFill>
                  <a:latin typeface="NikoshBAN" pitchFamily="2" charset="0"/>
                  <a:cs typeface="NikoshBAN" pitchFamily="2" charset="0"/>
                </a:rPr>
                <a:t>৯টি</a:t>
              </a:r>
              <a:endParaRPr lang="en-US" sz="32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733800" y="2691825"/>
              <a:ext cx="1371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৬টি</a:t>
              </a:r>
              <a:endParaRPr lang="en-US" sz="3200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454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3366FF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-1828800" y="1066800"/>
            <a:ext cx="1280160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7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8700" dirty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394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-304800" y="0"/>
            <a:ext cx="9448800" cy="7086600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981200"/>
            <a:ext cx="4724400" cy="378565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দেওয়ান সিরাজউদ্দিন</a:t>
            </a:r>
          </a:p>
          <a:p>
            <a:pPr algn="ctr"/>
            <a:r>
              <a:rPr lang="bn-IN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IN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তিলশুনিয়া দাঃছুঃদাখিল মাদ্রাসা</a:t>
            </a:r>
          </a:p>
          <a:p>
            <a:pPr algn="ctr"/>
            <a:r>
              <a:rPr lang="bn-IN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কাপাসিয়া,গাজীপুর ।</a:t>
            </a:r>
            <a:r>
              <a:rPr lang="bn-BD" sz="2800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800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</a:br>
            <a:endParaRPr lang="bn-BD" sz="4000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429353"/>
            <a:ext cx="457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u="sng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600" u="sng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12970" y="2133600"/>
            <a:ext cx="2797629" cy="2554545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শ্রেণিঃ অষ্টম</a:t>
            </a:r>
          </a:p>
          <a:p>
            <a:pPr algn="ctr"/>
            <a:r>
              <a:rPr lang="bn-BD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শাখাঃ ক</a:t>
            </a:r>
          </a:p>
          <a:p>
            <a:pPr algn="ctr"/>
            <a:r>
              <a:rPr lang="bn-BD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বিষয়ঃ গণিত</a:t>
            </a:r>
          </a:p>
          <a:p>
            <a:pPr algn="ctr"/>
            <a:r>
              <a:rPr lang="bn-BD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  <a:endParaRPr lang="en-US" sz="40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120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66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9965" y="762000"/>
            <a:ext cx="3121152" cy="233172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1000" y="57150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9599" y="918069"/>
            <a:ext cx="4114801" cy="20195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5680" b="38638"/>
          <a:stretch/>
        </p:blipFill>
        <p:spPr>
          <a:xfrm>
            <a:off x="295028" y="4028420"/>
            <a:ext cx="84582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0363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371600"/>
            <a:ext cx="8382000" cy="255454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স্বাভাবিক সংখ্যার প্যাটার্ন</a:t>
            </a:r>
          </a:p>
          <a:p>
            <a:endParaRPr lang="en-US" sz="80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835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28800" y="152400"/>
            <a:ext cx="579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3366FF"/>
                </a:solidFill>
                <a:latin typeface="SamakalMJ" pitchFamily="2" charset="0"/>
                <a:cs typeface="SamakalMJ" pitchFamily="2" charset="0"/>
              </a:rPr>
              <a:t>wkLbdj</a:t>
            </a:r>
            <a:endParaRPr lang="en-US" sz="8800" dirty="0">
              <a:solidFill>
                <a:srgbClr val="3366FF"/>
              </a:solidFill>
              <a:latin typeface="SamakalMJ" pitchFamily="2" charset="0"/>
              <a:cs typeface="Samakal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2666999"/>
            <a:ext cx="9067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শিক্ষার্থীরা......</a:t>
            </a:r>
          </a:p>
          <a:p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১। স্বাভাবিক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সংখ্যাগুলো উল্লেখ করতে পারবে ।</a:t>
            </a:r>
            <a:endParaRPr lang="bn-BD" sz="3200" b="1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২। প্যাটার্ন কী তা ব্যাখ্যা করতে</a:t>
            </a:r>
            <a:r>
              <a:rPr lang="bn-BD" sz="32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পারবে ।</a:t>
            </a:r>
          </a:p>
          <a:p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৩। রৈখিক প্যাটার্ন লিখতে ও বর্ণনা করতে হবে।</a:t>
            </a:r>
          </a:p>
          <a:p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৪। বিভিন্ন ধরনের </a:t>
            </a:r>
            <a:r>
              <a:rPr lang="bn-BD" sz="32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জ্যামিতিক প্যাটার্ন লিখতে ও বর্ণনা </a:t>
            </a: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 পারবে। 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325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926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314450" y="2286000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৩টি কাঠি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41719" y="2270124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৫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টি কাঠি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09650" y="4791579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৭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টি কাঠি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14900" y="4724400"/>
            <a:ext cx="194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৯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টি কাঠি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5800" y="57912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পরবর্তী চিত্রের কাঠির সংখ্যা কত 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148099" y="3204342"/>
            <a:ext cx="13525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167399" y="3204342"/>
            <a:ext cx="676275" cy="11430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500649" y="3204342"/>
            <a:ext cx="1343025" cy="0"/>
          </a:xfrm>
          <a:prstGeom prst="line">
            <a:avLst/>
          </a:prstGeom>
          <a:ln w="57150">
            <a:solidFill>
              <a:srgbClr val="66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471824" y="4347342"/>
            <a:ext cx="13525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471824" y="3204342"/>
            <a:ext cx="676275" cy="11430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148099" y="3204342"/>
            <a:ext cx="666750" cy="113511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824374" y="4343400"/>
            <a:ext cx="1352550" cy="0"/>
          </a:xfrm>
          <a:prstGeom prst="line">
            <a:avLst/>
          </a:prstGeom>
          <a:ln w="57150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824374" y="3200400"/>
            <a:ext cx="676275" cy="11430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500649" y="3200400"/>
            <a:ext cx="666750" cy="113511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05765" y="1785444"/>
            <a:ext cx="13525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905765" y="642444"/>
            <a:ext cx="676275" cy="11430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582040" y="642444"/>
            <a:ext cx="666750" cy="113511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6258315" y="642444"/>
            <a:ext cx="601806" cy="113511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582040" y="642444"/>
            <a:ext cx="1278081" cy="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90750" y="4343400"/>
            <a:ext cx="1352550" cy="0"/>
          </a:xfrm>
          <a:prstGeom prst="line">
            <a:avLst/>
          </a:prstGeom>
          <a:ln w="57150">
            <a:solidFill>
              <a:srgbClr val="66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190750" y="3200400"/>
            <a:ext cx="676275" cy="11430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67025" y="3200400"/>
            <a:ext cx="666750" cy="113511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38200" y="4343400"/>
            <a:ext cx="13525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838200" y="3200400"/>
            <a:ext cx="676275" cy="11430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514475" y="3200400"/>
            <a:ext cx="666750" cy="113511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514475" y="3200400"/>
            <a:ext cx="1352550" cy="0"/>
          </a:xfrm>
          <a:prstGeom prst="line">
            <a:avLst/>
          </a:prstGeom>
          <a:ln w="57150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466850" y="1905000"/>
            <a:ext cx="13525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1466850" y="762000"/>
            <a:ext cx="676275" cy="11430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143125" y="762000"/>
            <a:ext cx="666750" cy="113511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3597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310825"/>
            <a:ext cx="165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৪টি কাঠি</a:t>
            </a:r>
            <a:endParaRPr lang="en-US" sz="3200" dirty="0">
              <a:solidFill>
                <a:srgbClr val="D11DAA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63800" y="2362200"/>
            <a:ext cx="165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৭</a:t>
            </a:r>
            <a:r>
              <a:rPr lang="bn-BD" sz="32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টি কাঠি</a:t>
            </a:r>
            <a:endParaRPr lang="en-US" sz="3200" dirty="0">
              <a:solidFill>
                <a:srgbClr val="D11DAA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19800" y="2362200"/>
            <a:ext cx="165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১০টি কাঠি</a:t>
            </a:r>
            <a:endParaRPr lang="en-US" sz="3200" dirty="0">
              <a:solidFill>
                <a:srgbClr val="D11DAA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96113" y="457200"/>
            <a:ext cx="0" cy="144780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11755" y="457200"/>
            <a:ext cx="697617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1382622" y="457200"/>
            <a:ext cx="0" cy="1447800"/>
          </a:xfrm>
          <a:prstGeom prst="line">
            <a:avLst/>
          </a:prstGeom>
          <a:ln w="57150">
            <a:solidFill>
              <a:srgbClr val="A41E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605206" y="457200"/>
            <a:ext cx="0" cy="144780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3340369" y="457200"/>
            <a:ext cx="0" cy="1447800"/>
          </a:xfrm>
          <a:prstGeom prst="line">
            <a:avLst/>
          </a:prstGeom>
          <a:ln w="57150">
            <a:solidFill>
              <a:srgbClr val="A41E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056246" y="457200"/>
            <a:ext cx="0" cy="144780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5715000" y="457200"/>
            <a:ext cx="0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6429973" y="457200"/>
            <a:ext cx="0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137886" y="457200"/>
            <a:ext cx="0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7851528" y="457200"/>
            <a:ext cx="0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75851" y="1905000"/>
            <a:ext cx="697617" cy="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637842" y="457200"/>
            <a:ext cx="714958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590800" y="1905000"/>
            <a:ext cx="750183" cy="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3358629" y="457200"/>
            <a:ext cx="697617" cy="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340983" y="1905000"/>
            <a:ext cx="697617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715000" y="457200"/>
            <a:ext cx="697617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5715000" y="1905000"/>
            <a:ext cx="697617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6468227" y="457200"/>
            <a:ext cx="697617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6440269" y="1905000"/>
            <a:ext cx="697617" cy="0"/>
          </a:xfrm>
          <a:prstGeom prst="line">
            <a:avLst/>
          </a:prstGeom>
          <a:ln w="57150">
            <a:solidFill>
              <a:srgbClr val="A41E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7162800" y="457200"/>
            <a:ext cx="697617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7165844" y="1905000"/>
            <a:ext cx="697617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96113" y="3254514"/>
            <a:ext cx="6638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পরবর্তী</a:t>
            </a:r>
            <a:r>
              <a:rPr lang="en-US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তিনটি চিত্র আঁক।</a:t>
            </a:r>
            <a:endParaRPr lang="en-US" sz="40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68822" y="4727028"/>
            <a:ext cx="6646378" cy="1323439"/>
            <a:chOff x="668822" y="4727028"/>
            <a:chExt cx="6646378" cy="1323439"/>
          </a:xfrm>
        </p:grpSpPr>
        <p:sp>
          <p:nvSpPr>
            <p:cNvPr id="7" name="TextBox 6"/>
            <p:cNvSpPr txBox="1"/>
            <p:nvPr/>
          </p:nvSpPr>
          <p:spPr>
            <a:xfrm>
              <a:off x="675851" y="4727028"/>
              <a:ext cx="663934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000" dirty="0" smtClean="0">
                  <a:solidFill>
                    <a:srgbClr val="0033CC"/>
                  </a:solidFill>
                  <a:latin typeface="NikoshBAN" pitchFamily="2" charset="0"/>
                  <a:cs typeface="NikoshBAN" pitchFamily="2" charset="0"/>
                </a:rPr>
                <a:t>৪, ৭, ১০, ............</a:t>
              </a:r>
            </a:p>
            <a:p>
              <a:endParaRPr lang="en-US" sz="40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68822" y="5342581"/>
              <a:ext cx="66463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000" dirty="0" smtClean="0">
                  <a:solidFill>
                    <a:srgbClr val="0033CC"/>
                  </a:solidFill>
                  <a:latin typeface="NikoshBAN" pitchFamily="2" charset="0"/>
                  <a:cs typeface="NikoshBAN" pitchFamily="2" charset="0"/>
                </a:rPr>
                <a:t>তালিকার পরবর্তী চারটি সংখ্যা নির্ণয় কর। </a:t>
              </a:r>
              <a:endParaRPr lang="en-US" sz="40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4479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  <p:bldP spid="26" grpId="0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rgbClr val="D11D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2782669"/>
            <a:ext cx="15012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৪টি তারা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3148330" y="2782669"/>
            <a:ext cx="1553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36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৮</a:t>
            </a:r>
            <a:r>
              <a:rPr lang="bn-BD" sz="36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টি </a:t>
            </a:r>
            <a:r>
              <a:rPr lang="bn-BD" sz="36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তারা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6391241" y="2769240"/>
            <a:ext cx="20995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12</a:t>
            </a:r>
            <a:r>
              <a:rPr lang="bn-BD" sz="3600" dirty="0" smtClean="0">
                <a:solidFill>
                  <a:srgbClr val="D11DAA"/>
                </a:solidFill>
                <a:latin typeface="NikoshBAN" pitchFamily="2" charset="0"/>
                <a:cs typeface="NikoshBAN" pitchFamily="2" charset="0"/>
              </a:rPr>
              <a:t>টি তারা</a:t>
            </a:r>
            <a:endParaRPr lang="en-US" sz="3600" dirty="0"/>
          </a:p>
        </p:txBody>
      </p:sp>
      <p:grpSp>
        <p:nvGrpSpPr>
          <p:cNvPr id="6" name="Group 5"/>
          <p:cNvGrpSpPr/>
          <p:nvPr/>
        </p:nvGrpSpPr>
        <p:grpSpPr>
          <a:xfrm>
            <a:off x="3000097" y="487084"/>
            <a:ext cx="2144888" cy="2007954"/>
            <a:chOff x="2605206" y="2895600"/>
            <a:chExt cx="2277966" cy="2081756"/>
          </a:xfrm>
        </p:grpSpPr>
        <p:sp>
          <p:nvSpPr>
            <p:cNvPr id="7" name="Oval 6"/>
            <p:cNvSpPr/>
            <p:nvPr/>
          </p:nvSpPr>
          <p:spPr>
            <a:xfrm>
              <a:off x="2605206" y="2895600"/>
              <a:ext cx="2277966" cy="208175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5-Point Star 7"/>
            <p:cNvSpPr/>
            <p:nvPr/>
          </p:nvSpPr>
          <p:spPr>
            <a:xfrm>
              <a:off x="2738284" y="3936478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5-Point Star 8"/>
            <p:cNvSpPr/>
            <p:nvPr/>
          </p:nvSpPr>
          <p:spPr>
            <a:xfrm>
              <a:off x="2866687" y="3358837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5-Point Star 9"/>
            <p:cNvSpPr/>
            <p:nvPr/>
          </p:nvSpPr>
          <p:spPr>
            <a:xfrm>
              <a:off x="3507348" y="3140687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5-Point Star 10"/>
            <p:cNvSpPr/>
            <p:nvPr/>
          </p:nvSpPr>
          <p:spPr>
            <a:xfrm>
              <a:off x="3416093" y="3682560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5-Point Star 11"/>
            <p:cNvSpPr/>
            <p:nvPr/>
          </p:nvSpPr>
          <p:spPr>
            <a:xfrm>
              <a:off x="4056246" y="3450696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5-Point Star 12"/>
            <p:cNvSpPr/>
            <p:nvPr/>
          </p:nvSpPr>
          <p:spPr>
            <a:xfrm>
              <a:off x="4071230" y="3976243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5-Point Star 13"/>
            <p:cNvSpPr/>
            <p:nvPr/>
          </p:nvSpPr>
          <p:spPr>
            <a:xfrm>
              <a:off x="3195291" y="4129025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5-Point Star 14"/>
            <p:cNvSpPr/>
            <p:nvPr/>
          </p:nvSpPr>
          <p:spPr>
            <a:xfrm>
              <a:off x="3749021" y="4372928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953668" y="381000"/>
            <a:ext cx="2555572" cy="2322986"/>
            <a:chOff x="5731317" y="2731245"/>
            <a:chExt cx="2888063" cy="2795559"/>
          </a:xfrm>
        </p:grpSpPr>
        <p:sp>
          <p:nvSpPr>
            <p:cNvPr id="17" name="Oval 16"/>
            <p:cNvSpPr/>
            <p:nvPr/>
          </p:nvSpPr>
          <p:spPr>
            <a:xfrm>
              <a:off x="5731317" y="2731245"/>
              <a:ext cx="2888063" cy="279555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5-Point Star 17"/>
            <p:cNvSpPr/>
            <p:nvPr/>
          </p:nvSpPr>
          <p:spPr>
            <a:xfrm>
              <a:off x="7953607" y="3840393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5-Point Star 18"/>
            <p:cNvSpPr/>
            <p:nvPr/>
          </p:nvSpPr>
          <p:spPr>
            <a:xfrm>
              <a:off x="6051500" y="3452757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5-Point Star 19"/>
            <p:cNvSpPr/>
            <p:nvPr/>
          </p:nvSpPr>
          <p:spPr>
            <a:xfrm>
              <a:off x="7779413" y="4545669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5-Point Star 20"/>
            <p:cNvSpPr/>
            <p:nvPr/>
          </p:nvSpPr>
          <p:spPr>
            <a:xfrm>
              <a:off x="7047738" y="2818724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5-Point Star 21"/>
            <p:cNvSpPr/>
            <p:nvPr/>
          </p:nvSpPr>
          <p:spPr>
            <a:xfrm>
              <a:off x="6334417" y="2981049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5-Point Star 22"/>
            <p:cNvSpPr/>
            <p:nvPr/>
          </p:nvSpPr>
          <p:spPr>
            <a:xfrm>
              <a:off x="7716766" y="3173596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5-Point Star 23"/>
            <p:cNvSpPr/>
            <p:nvPr/>
          </p:nvSpPr>
          <p:spPr>
            <a:xfrm>
              <a:off x="5887053" y="4050965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5-Point Star 24"/>
            <p:cNvSpPr/>
            <p:nvPr/>
          </p:nvSpPr>
          <p:spPr>
            <a:xfrm>
              <a:off x="6301746" y="4655393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5-Point Star 25"/>
            <p:cNvSpPr/>
            <p:nvPr/>
          </p:nvSpPr>
          <p:spPr>
            <a:xfrm>
              <a:off x="6938508" y="4810261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5-Point Star 26"/>
            <p:cNvSpPr/>
            <p:nvPr/>
          </p:nvSpPr>
          <p:spPr>
            <a:xfrm>
              <a:off x="7244744" y="3938238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5-Point Star 27"/>
            <p:cNvSpPr/>
            <p:nvPr/>
          </p:nvSpPr>
          <p:spPr>
            <a:xfrm>
              <a:off x="6903811" y="3439043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5-Point Star 28"/>
            <p:cNvSpPr/>
            <p:nvPr/>
          </p:nvSpPr>
          <p:spPr>
            <a:xfrm>
              <a:off x="6571258" y="4076094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71088" y="848892"/>
            <a:ext cx="1339568" cy="1199332"/>
            <a:chOff x="591001" y="3276600"/>
            <a:chExt cx="1443174" cy="1348276"/>
          </a:xfrm>
        </p:grpSpPr>
        <p:sp>
          <p:nvSpPr>
            <p:cNvPr id="31" name="Oval 30"/>
            <p:cNvSpPr/>
            <p:nvPr/>
          </p:nvSpPr>
          <p:spPr>
            <a:xfrm>
              <a:off x="591001" y="3276600"/>
              <a:ext cx="1443174" cy="134827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5-Point Star 31"/>
            <p:cNvSpPr/>
            <p:nvPr/>
          </p:nvSpPr>
          <p:spPr>
            <a:xfrm>
              <a:off x="682414" y="3925609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5-Point Star 32"/>
            <p:cNvSpPr/>
            <p:nvPr/>
          </p:nvSpPr>
          <p:spPr>
            <a:xfrm>
              <a:off x="1436624" y="3528542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5-Point Star 33"/>
            <p:cNvSpPr/>
            <p:nvPr/>
          </p:nvSpPr>
          <p:spPr>
            <a:xfrm>
              <a:off x="906349" y="3413939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5-Point Star 34"/>
            <p:cNvSpPr/>
            <p:nvPr/>
          </p:nvSpPr>
          <p:spPr>
            <a:xfrm>
              <a:off x="1264933" y="4066800"/>
              <a:ext cx="473682" cy="385094"/>
            </a:xfrm>
            <a:prstGeom prst="star5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16705" y="4572000"/>
            <a:ext cx="74993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৪, ৮, ১২, ............</a:t>
            </a:r>
          </a:p>
          <a:p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তালিকার পরবর্তী চারটি</a:t>
            </a:r>
            <a:r>
              <a:rPr lang="en-US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নির্ণয় কর।</a:t>
            </a:r>
            <a:endParaRPr lang="en-US" sz="40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8798" y="3643020"/>
            <a:ext cx="6089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পরবর্তী চারটি চিত্র আঁক।</a:t>
            </a:r>
            <a:endParaRPr lang="en-US" sz="40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934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36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678" t="-5925" r="-1435" b="-5280"/>
          <a:stretch/>
        </p:blipFill>
        <p:spPr>
          <a:xfrm>
            <a:off x="236483" y="236483"/>
            <a:ext cx="8526517" cy="2506717"/>
          </a:xfrm>
          <a:prstGeom prst="rect">
            <a:avLst/>
          </a:prstGeom>
          <a:ln w="38100">
            <a:solidFill>
              <a:srgbClr val="3333FF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023854" y="5616714"/>
            <a:ext cx="6582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পরবর্তী চিত্রের ত্রিভুজের সংখ্যা কত 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372600" cy="7239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4295" t="-8788" r="-3080" b="-12361"/>
          <a:stretch/>
        </p:blipFill>
        <p:spPr>
          <a:xfrm>
            <a:off x="539981" y="793531"/>
            <a:ext cx="7919519" cy="2183524"/>
          </a:xfrm>
          <a:prstGeom prst="rect">
            <a:avLst/>
          </a:prstGeom>
          <a:ln w="38100">
            <a:solidFill>
              <a:srgbClr val="3333FF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1066800" y="3810000"/>
            <a:ext cx="6781800" cy="1200329"/>
          </a:xfrm>
          <a:prstGeom prst="rect">
            <a:avLst/>
          </a:prstGeom>
          <a:solidFill>
            <a:schemeClr val="bg1"/>
          </a:solidFill>
          <a:ln w="38100"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1,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3,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৬,           10, ……            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+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+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3           +4  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5616714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তালিকার পরবর্তী পাঁচটি সংখ্যা নির্ণয় কর।</a:t>
            </a:r>
            <a:endParaRPr lang="en-US" sz="4000" b="1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84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288</Words>
  <Application>Microsoft Office PowerPoint</Application>
  <PresentationFormat>On-screen Show (4:3)</PresentationFormat>
  <Paragraphs>64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Tech Point</dc:creator>
  <cp:lastModifiedBy>Tech Point</cp:lastModifiedBy>
  <cp:revision>21</cp:revision>
  <dcterms:created xsi:type="dcterms:W3CDTF">2006-08-16T00:00:00Z</dcterms:created>
  <dcterms:modified xsi:type="dcterms:W3CDTF">2017-09-24T14:28:06Z</dcterms:modified>
</cp:coreProperties>
</file>