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64" r:id="rId2"/>
    <p:sldId id="256" r:id="rId3"/>
    <p:sldId id="284" r:id="rId4"/>
    <p:sldId id="257" r:id="rId5"/>
    <p:sldId id="258" r:id="rId6"/>
    <p:sldId id="259" r:id="rId7"/>
    <p:sldId id="280" r:id="rId8"/>
    <p:sldId id="260" r:id="rId9"/>
    <p:sldId id="261" r:id="rId10"/>
    <p:sldId id="262" r:id="rId11"/>
    <p:sldId id="263" r:id="rId12"/>
    <p:sldId id="265" r:id="rId13"/>
    <p:sldId id="267" r:id="rId14"/>
    <p:sldId id="266" r:id="rId15"/>
    <p:sldId id="268" r:id="rId16"/>
    <p:sldId id="269" r:id="rId17"/>
    <p:sldId id="270" r:id="rId18"/>
    <p:sldId id="281" r:id="rId19"/>
    <p:sldId id="271" r:id="rId20"/>
    <p:sldId id="272" r:id="rId21"/>
    <p:sldId id="273" r:id="rId22"/>
    <p:sldId id="274" r:id="rId23"/>
    <p:sldId id="282" r:id="rId24"/>
    <p:sldId id="275" r:id="rId25"/>
    <p:sldId id="276" r:id="rId26"/>
    <p:sldId id="277" r:id="rId27"/>
    <p:sldId id="278" r:id="rId28"/>
    <p:sldId id="283" r:id="rId29"/>
    <p:sldId id="279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FD23"/>
    <a:srgbClr val="66FFFF"/>
    <a:srgbClr val="3333FF"/>
    <a:srgbClr val="99FF66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729C0-8DAB-4E0B-8A72-008EF283FCB3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25E6A-28D7-434D-828B-97B8D3E6A7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25E6A-28D7-434D-828B-97B8D3E6A7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25E6A-28D7-434D-828B-97B8D3E6A7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25E6A-28D7-434D-828B-97B8D3E6A7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25E6A-28D7-434D-828B-97B8D3E6A7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C00631-3D9C-4066-91DF-0EE547D807F7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EE4025-07A2-4758-AAE3-4ACD6BB0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219200"/>
            <a:ext cx="5908623" cy="4191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2"/>
                </a:solidFill>
                <a:latin typeface="Shonar Bangla" pitchFamily="34" charset="0"/>
                <a:cs typeface="Shonar Bangla" pitchFamily="34" charset="0"/>
              </a:rPr>
              <a:t>Welcome To My dear</a:t>
            </a:r>
          </a:p>
          <a:p>
            <a:pPr algn="ctr"/>
            <a:endParaRPr lang="en-US" sz="9600" dirty="0" smtClean="0">
              <a:solidFill>
                <a:schemeClr val="accent2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endParaRPr lang="en-US" sz="9600" dirty="0" smtClean="0">
              <a:solidFill>
                <a:schemeClr val="accent2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r>
              <a:rPr lang="en-US" sz="2800" dirty="0" smtClean="0">
                <a:solidFill>
                  <a:schemeClr val="accent2"/>
                </a:solidFill>
                <a:latin typeface="Shonar Bangla" pitchFamily="34" charset="0"/>
                <a:cs typeface="Shonar Bangla" pitchFamily="34" charset="0"/>
              </a:rPr>
              <a:t> </a:t>
            </a:r>
          </a:p>
          <a:p>
            <a:pPr algn="ctr"/>
            <a:r>
              <a:rPr lang="en-US" sz="9600" dirty="0" smtClean="0">
                <a:latin typeface="Shonar Bangla" pitchFamily="34" charset="0"/>
                <a:cs typeface="Shonar Bangla" pitchFamily="34" charset="0"/>
              </a:rPr>
              <a:t>LEARNERS</a:t>
            </a:r>
            <a:r>
              <a:rPr lang="en-US" sz="96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      </a:t>
            </a:r>
            <a:endParaRPr lang="en-US" sz="9600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Verb to be – am, is , are</a:t>
            </a:r>
            <a:endParaRPr lang="en-US" sz="4000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0" y="685800"/>
            <a:ext cx="274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.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 smtClean="0"/>
              <a:t>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.  </a:t>
            </a:r>
            <a:r>
              <a:rPr lang="bn-BD" sz="2800" dirty="0" smtClean="0"/>
              <a:t> 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0" y="1295400"/>
          <a:ext cx="9144000" cy="5411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505200"/>
                <a:gridCol w="3429000"/>
              </a:tblGrid>
              <a:tr h="12044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Person</a:t>
                      </a:r>
                      <a:endParaRPr lang="en-US" sz="2800" dirty="0">
                        <a:latin typeface="Shonar Bangla" pitchFamily="34" charset="0"/>
                        <a:cs typeface="Shonar Bangl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Singular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Plural </a:t>
                      </a:r>
                    </a:p>
                  </a:txBody>
                  <a:tcPr/>
                </a:tc>
              </a:tr>
              <a:tr h="1204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Ist perso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n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আমি   হই</a:t>
                      </a: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। 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I am. </a:t>
                      </a:r>
                      <a:endParaRPr lang="en-US" sz="2800" dirty="0" smtClean="0">
                        <a:latin typeface="Shonar Bangla" pitchFamily="34" charset="0"/>
                        <a:cs typeface="Shonar Bangl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আমরা হই</a:t>
                      </a: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।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We are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1204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Second person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তুমি হও</a:t>
                      </a: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।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you are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.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তোমরা হও ।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You are.  </a:t>
                      </a:r>
                    </a:p>
                  </a:txBody>
                  <a:tcPr/>
                </a:tc>
              </a:tr>
              <a:tr h="17206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Third person </a:t>
                      </a:r>
                      <a:endParaRPr lang="bn-BD" sz="2800" dirty="0" smtClean="0">
                        <a:latin typeface="Shonar Bangla" pitchFamily="34" charset="0"/>
                        <a:cs typeface="Shonar Bangla" pitchFamily="34" charset="0"/>
                      </a:endParaRP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সে হয় ।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He is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.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ইহা</a:t>
                      </a: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হয় ।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It is. রাহিম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 হয় ।  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R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ahim  is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তারা হয় ।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baseline="0" dirty="0" smtClean="0">
                          <a:latin typeface="Shonar Bangla" pitchFamily="34" charset="0"/>
                          <a:cs typeface="Shonar Bangla" pitchFamily="34" charset="0"/>
                        </a:rPr>
                        <a:t> </a:t>
                      </a:r>
                      <a:r>
                        <a:rPr lang="bn-BD" sz="2800" dirty="0" smtClean="0">
                          <a:latin typeface="Shonar Bangla" pitchFamily="34" charset="0"/>
                          <a:cs typeface="Shonar Bangla" pitchFamily="34" charset="0"/>
                        </a:rPr>
                        <a:t>They are</a:t>
                      </a:r>
                      <a:r>
                        <a:rPr lang="en-US" sz="2800" dirty="0" smtClean="0">
                          <a:latin typeface="Shonar Bangla" pitchFamily="34" charset="0"/>
                          <a:cs typeface="Shonar Bangla" pitchFamily="34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04800"/>
            <a:ext cx="4202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Shonar Bangla" pitchFamily="34" charset="0"/>
                <a:cs typeface="Shonar Bangla" pitchFamily="34" charset="0"/>
              </a:rPr>
              <a:t>Verb to be – am, is, are 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1371600"/>
            <a:ext cx="6096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সৎ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am honest.(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সৎ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Are you honest?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সৎ নয়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is not honest 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সে কি সৎ নয়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Is he not honest 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762000"/>
            <a:ext cx="5636479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Verb to have = has, have  </a:t>
            </a:r>
          </a:p>
          <a:p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বাংলা বাক্যে উত্তরাধিকারী মালিকানা আছে বুঝালে 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structure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হয়ঃ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sub+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have, has+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objective  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হয়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আমার একটি বাড়ি আছে।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a home.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 একটি গরু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 a cow.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endParaRPr lang="en-US" sz="40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90600"/>
            <a:ext cx="1217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   </a:t>
            </a:r>
            <a:r>
              <a:rPr lang="en-US" sz="4000" dirty="0" smtClean="0">
                <a:solidFill>
                  <a:schemeClr val="accent3"/>
                </a:solidFill>
                <a:latin typeface="Shonar Bangla" pitchFamily="34" charset="0"/>
                <a:cs typeface="Shonar Bangla" pitchFamily="34" charset="0"/>
              </a:rPr>
              <a:t>Verb to have  – has, have 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81000"/>
            <a:ext cx="3124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Singular </a:t>
            </a:r>
          </a:p>
          <a:p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Ist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person,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আমার আছে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have.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Second person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তোমার 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have.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Third person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ইহার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has.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রাহিম এর আছে । </a:t>
            </a:r>
          </a:p>
          <a:p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Rahim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has.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533400"/>
            <a:ext cx="2819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Plural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আমাদের 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We have.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তোমাদের  আছে </a:t>
            </a:r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have.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তাহাদের 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They have.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228600" y="914400"/>
            <a:ext cx="9144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2286000"/>
            <a:ext cx="9144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-227012" y="3733800"/>
            <a:ext cx="9142412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876300" y="3695700"/>
            <a:ext cx="5791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2819400" y="1600200"/>
            <a:ext cx="1905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685800"/>
            <a:ext cx="6934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আমার  একটি বাড়ি আছে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a home.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তোমার কি একটি বাড়ি আছে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Have you a home 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 একটি বাড়ি নাই।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 not a home.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 কি একটি বাড়ি নাই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Has he not a home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রাহিম এর কি একটি বাড়ি নাই। 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Has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Rahim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a home?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286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66FFFF"/>
                </a:solidFill>
                <a:latin typeface="Shonar Bangla" pitchFamily="34" charset="0"/>
                <a:cs typeface="Shonar Bangla" pitchFamily="34" charset="0"/>
              </a:rPr>
              <a:t>Verb to do –  do, does</a:t>
            </a:r>
            <a:endParaRPr lang="en-US" sz="4000" dirty="0">
              <a:solidFill>
                <a:srgbClr val="66FFFF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6680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বর্তমান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কালে  বাংলা বাক্যে ক্রিয়া থাকলে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structure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–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base form of the verb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( sub third person singular </a:t>
            </a:r>
            <a:r>
              <a:rPr lang="bn-BD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হলে </a:t>
            </a:r>
            <a:r>
              <a:rPr lang="en-US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base form </a:t>
            </a:r>
            <a:r>
              <a:rPr lang="bn-BD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এর সাথে </a:t>
            </a:r>
            <a:r>
              <a:rPr lang="en-US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s </a:t>
            </a:r>
            <a:r>
              <a:rPr lang="bn-BD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বা </a:t>
            </a:r>
            <a:r>
              <a:rPr lang="en-US" sz="2800" b="1" dirty="0" err="1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es</a:t>
            </a:r>
            <a:r>
              <a:rPr lang="en-US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যোগ করতে হয়</a:t>
            </a:r>
            <a:r>
              <a:rPr lang="en-US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)</a:t>
            </a:r>
            <a:r>
              <a:rPr lang="bn-BD" sz="2800" b="1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 । 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কাজটি করি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do the work.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 ঘুমায়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sleeps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Verb to do – do, does  </a:t>
            </a:r>
            <a:endParaRPr lang="en-US" sz="4000" dirty="0">
              <a:solidFill>
                <a:srgbClr val="3333FF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820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Singular                                                       Plural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First person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আমরা  করি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আমি  করি।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we do.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I do.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Second  person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কর ।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 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তোমরা  কর 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do.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do.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Third person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 করে ।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  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তারা করে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does.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They do.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ইহা করে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does.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করে । </a:t>
            </a:r>
          </a:p>
          <a:p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does.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0" y="22098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371600"/>
            <a:ext cx="5943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2895600"/>
            <a:ext cx="6019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4114800"/>
            <a:ext cx="5943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228600" y="3810000"/>
            <a:ext cx="6019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286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Verb to do – do, does </a:t>
            </a:r>
            <a:endParaRPr lang="en-US" sz="4000" b="1" dirty="0">
              <a:solidFill>
                <a:schemeClr val="bg2">
                  <a:lumMod val="50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85800"/>
            <a:ext cx="8839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অংক করি।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 do the sum.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অংক কর?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Do you do the sum?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অংক করে না।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does not do the sum.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কি অংক করে না?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Does he not do the sum?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Neg+int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কি অংক করে না?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Does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do the sum?(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Neg+Int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32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N. B. </a:t>
            </a:r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বাক্যে </a:t>
            </a:r>
            <a:r>
              <a:rPr lang="en-US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main verb </a:t>
            </a:r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থাকলে </a:t>
            </a:r>
            <a:r>
              <a:rPr lang="en-US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present indefinite tense </a:t>
            </a:r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এ </a:t>
            </a:r>
            <a:r>
              <a:rPr lang="en-US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do </a:t>
            </a:r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বা </a:t>
            </a:r>
            <a:r>
              <a:rPr lang="en-US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does </a:t>
            </a:r>
            <a:r>
              <a:rPr lang="bn-BD" sz="28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সাহায্য করতে আসে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।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4285392" cy="4191000"/>
          </a:xfrm>
          <a:prstGeom prst="rect">
            <a:avLst/>
          </a:prstGeom>
        </p:spPr>
      </p:pic>
      <p:pic>
        <p:nvPicPr>
          <p:cNvPr id="3" name="Picture 2" descr="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180" y="228600"/>
            <a:ext cx="4223820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Present continuous tense </a:t>
            </a:r>
            <a:r>
              <a:rPr lang="bn-BD" sz="40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4000" b="1" dirty="0">
              <a:solidFill>
                <a:srgbClr val="FFC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বর্তমান  কালে কোন ক্রিয়ার কাজ হইতেছে বা চলিতেছে এরূপ বুঝালে                      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present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continuous tense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হয় । </a:t>
            </a:r>
          </a:p>
          <a:p>
            <a:pPr algn="ctr"/>
            <a:endParaRPr lang="bn-BD" sz="4000" dirty="0" smtClean="0">
              <a:latin typeface="Shonar Bangla" pitchFamily="34" charset="0"/>
              <a:cs typeface="Shonar Bangla" pitchFamily="34" charset="0"/>
            </a:endParaRPr>
          </a:p>
          <a:p>
            <a:pPr algn="ctr"/>
            <a:r>
              <a:rPr lang="bn-BD" sz="4000" b="1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বাংলা চেনার উপায়ঃ 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ক্রিয়ার শেষে তেছি,  তেছো, তেছে থাকে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Structure</a:t>
            </a:r>
            <a:r>
              <a:rPr lang="en-US" sz="4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S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ub+ sub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অনুযায়ী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am, is, are+ verb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base form+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+ obj.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যেমন- আমি বাড়ি যাইতেছি । 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am going home.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ভাত খাইতেছে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is eating rice.  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20160116_2318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-427185" y="655785"/>
            <a:ext cx="4768635" cy="391426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62400" y="1295400"/>
            <a:ext cx="5181600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Shaikh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Safiullah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(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Sapu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)</a:t>
            </a:r>
            <a:endParaRPr lang="bn-BD" sz="2800" dirty="0" smtClean="0">
              <a:solidFill>
                <a:srgbClr val="42FD23"/>
              </a:solidFill>
              <a:latin typeface="Shonar Bangla" pitchFamily="34" charset="0"/>
              <a:cs typeface="Shonar Bangl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MA in English Bed, Med (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Ist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clss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)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Assistant Teacher (English)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Wazed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Memorial  Model High School , 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Mollahat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, </a:t>
            </a:r>
            <a:r>
              <a:rPr lang="en-US" sz="2800" dirty="0" err="1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Bagerhat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Cell: </a:t>
            </a:r>
            <a:r>
              <a:rPr lang="en-US" sz="280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01724453479 , 01920277523  </a:t>
            </a:r>
            <a:endParaRPr lang="en-US" sz="2800" dirty="0" smtClean="0">
              <a:solidFill>
                <a:srgbClr val="42FD23"/>
              </a:solidFill>
              <a:latin typeface="Shonar Bangla" pitchFamily="34" charset="0"/>
              <a:cs typeface="Shonar Bangl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Email: sapu058@gmail. com</a:t>
            </a:r>
            <a:endParaRPr lang="en-US" sz="2800" dirty="0">
              <a:solidFill>
                <a:srgbClr val="42FD23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286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Personal  Information</a:t>
            </a:r>
            <a:endParaRPr lang="en-US" sz="4000" dirty="0">
              <a:solidFill>
                <a:srgbClr val="FFC000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 advTm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Verb  -  do  </a:t>
            </a:r>
            <a:endParaRPr lang="en-US" sz="4000" b="1" dirty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81000"/>
            <a:ext cx="83820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Singular                                                                Plural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First person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করিতেছি ।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আমরা করিতেছি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am doing .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We are doing.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Second person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করিতেছ ।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তোমরা করিতেছ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are doing.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are doing.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Third person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করিতেছে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is doing.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ইহা করিতেছে । </a:t>
            </a:r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is doing.                                                        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তারা করিতেছে । </a:t>
            </a:r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করিতেছে ।                                                  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They are doing.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is doing.                                              </a:t>
            </a: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143000"/>
            <a:ext cx="5943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90500" y="3771900"/>
            <a:ext cx="6019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21336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3352800"/>
            <a:ext cx="6629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/>
                </a:solidFill>
                <a:latin typeface="Shonar Bangla" pitchFamily="34" charset="0"/>
                <a:cs typeface="Shonar Bangla" pitchFamily="34" charset="0"/>
              </a:rPr>
              <a:t>To do </a:t>
            </a:r>
            <a:endParaRPr lang="en-US" sz="4000" b="1" dirty="0">
              <a:solidFill>
                <a:schemeClr val="accent3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8580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করিতেছি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am doing.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করিতেছ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Are you doing?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করিতেছে না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is not doing 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কি করিতেছে না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Is he not doing?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কি করিতেছে না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Is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doing 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891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N. B. </a:t>
            </a:r>
            <a:r>
              <a:rPr lang="bn-BD" sz="4000" b="1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কত গুলো 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verb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আছে যার  সাথে 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যোগ  হয় না।  </a:t>
            </a:r>
          </a:p>
          <a:p>
            <a:pPr algn="ctr"/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যেমন -  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See, feel, love, know, belong, remember, think. etc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.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একটি পাখি দেখিতেছি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see a bird.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 অসুস্ত বোধ করিতেছে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feels unwell.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048000"/>
            <a:ext cx="5410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আবার</a:t>
            </a:r>
            <a:r>
              <a:rPr lang="bn-BD" sz="2800" b="1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,  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তুলনা বুঝাতে 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verb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এর সাথে 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 যোগ  করা যায়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-  তুমি কি আজ ভাল বোধ করছো কি?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Are you feeling better today?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b="1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আবার,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ক্রিয়ার দুই বার প্রয়োগে 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verb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এর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সাথে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যোগ করা যায়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যেমন- আমি দেখছি তো দেখছি -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am seeing and seeing.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09600"/>
            <a:ext cx="4394609" cy="4343400"/>
          </a:xfrm>
          <a:prstGeom prst="rect">
            <a:avLst/>
          </a:prstGeom>
        </p:spPr>
      </p:pic>
      <p:pic>
        <p:nvPicPr>
          <p:cNvPr id="3" name="Picture 2" descr="0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609600"/>
            <a:ext cx="3810001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Shonar Bangla" pitchFamily="34" charset="0"/>
                <a:cs typeface="Shonar Bangla" pitchFamily="34" charset="0"/>
              </a:rPr>
              <a:t>Present  Perfect  tense     </a:t>
            </a:r>
            <a:endParaRPr lang="en-US" sz="4000" b="1" dirty="0">
              <a:solidFill>
                <a:schemeClr val="accent1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762000"/>
            <a:ext cx="8077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বর্তমান কালে কোন ক্রিয়ার কাজ এই মাত্র  শেষ হয়েছে কিন্তু তার ফলাফল বা প্রভাব  এখনও বিদ্যমান রয়েছে , এরূপ বুঝালে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present perfect  tense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হয় । 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3200" b="1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বাংলা বাক্য চেনার উপায়ঃ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য়াছি, য়াছ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ো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, য়াছে থাকে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।</a:t>
            </a:r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4000" b="1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Structure: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sub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number, person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অনুযায়ী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have, has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past participle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ভাত খাইয়াছি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eaten rice.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বাড়ি গিয়াছে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 gone         home.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Verb-  do </a:t>
            </a:r>
            <a:endParaRPr lang="en-US" sz="4000" b="1" dirty="0">
              <a:solidFill>
                <a:srgbClr val="FF0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286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Shonar Bangla" pitchFamily="34" charset="0"/>
                <a:cs typeface="Shonar Bangla" pitchFamily="34" charset="0"/>
              </a:rPr>
              <a:t>Singular</a:t>
            </a:r>
            <a:endParaRPr lang="en-US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8800" y="3810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Shonar Bangla" pitchFamily="34" charset="0"/>
                <a:cs typeface="Shonar Bangla" pitchFamily="34" charset="0"/>
              </a:rPr>
              <a:t>Plural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838200"/>
            <a:ext cx="2514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First person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করিয়াছি।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done.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Second person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করিয়াছ।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You have done.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Third Person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করিয়াছে ।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 done.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ইহা করিয়াছে 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has done.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করিয়াছে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Rahim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has done. </a:t>
            </a:r>
            <a:endParaRPr lang="bn-BD" sz="28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914400"/>
            <a:ext cx="2514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আমরা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করিয়াছি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We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have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done. 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তুমি  করিয়াছ ।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You have done. 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তারা করিয়াছে ।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They have done. </a:t>
            </a:r>
            <a:r>
              <a:rPr lang="bn-BD" dirty="0" smtClean="0"/>
              <a:t> 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066800" y="38862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9600" y="2514600"/>
            <a:ext cx="655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5800" y="3733800"/>
            <a:ext cx="6629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4800" y="8382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57200"/>
            <a:ext cx="5791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  <a:latin typeface="Shonar Bangla" pitchFamily="34" charset="0"/>
                <a:cs typeface="Shonar Bangla" pitchFamily="34" charset="0"/>
              </a:rPr>
              <a:t>Verb – do 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আমি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করিয়াছি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done. 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Affir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করিয়াছো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Have  you done? (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করে  নাই ।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He has not done .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সে কি করে নাই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Has he not done 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 </a:t>
            </a:r>
          </a:p>
          <a:p>
            <a:pPr algn="ctr"/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রহিম কি করে নাই ? </a:t>
            </a:r>
          </a:p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Has not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Rohim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done ? (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Neg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Int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)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  </a:t>
            </a: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609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457200"/>
            <a:ext cx="62484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আবার , </a:t>
            </a:r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য়াছি, য়াছো , য়াছে  থাকা সত্তেও বাক্যে  যদি গত উল্লেখ থাকে , তবে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Past indefinite tense .  </a:t>
            </a:r>
          </a:p>
          <a:p>
            <a:r>
              <a:rPr lang="bn-BD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honar Bangla" pitchFamily="34" charset="0"/>
                <a:cs typeface="Shonar Bangla" pitchFamily="34" charset="0"/>
              </a:rPr>
              <a:t>অর্থাৎ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past form of the verb +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বাবা গত কাল্য বাড়ি এসেছেন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Father  came home yesterday . </a:t>
            </a: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32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বাক্যে এখনও, কখনও , কখনও না , এবং নাই থাকলে </a:t>
            </a:r>
            <a:r>
              <a:rPr lang="en-US" sz="3200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present perfect tense </a:t>
            </a:r>
            <a:r>
              <a:rPr lang="bn-BD" sz="2800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হয়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এখনও ভাত খাই নাই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not yet eaten rice.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তুমি কি কখনও ঢাকায় গিয়াছো ?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Have you  ever gone to Dhaka ?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আমি কখনও খুলনা যাই নাই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       never gone to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khu</a:t>
            </a:r>
            <a:r>
              <a:rPr lang="en-US" sz="2400" dirty="0" err="1" smtClean="0">
                <a:latin typeface="Shonar Bangla" pitchFamily="34" charset="0"/>
                <a:cs typeface="Shonar Bangla" pitchFamily="34" charset="0"/>
              </a:rPr>
              <a:t>lna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.  </a:t>
            </a:r>
            <a:r>
              <a:rPr lang="bn-BD" sz="2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 </a:t>
            </a:r>
          </a:p>
          <a:p>
            <a:endParaRPr lang="en-US" sz="24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24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4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3886200" cy="3276600"/>
          </a:xfrm>
          <a:prstGeom prst="rect">
            <a:avLst/>
          </a:prstGeom>
        </p:spPr>
      </p:pic>
      <p:pic>
        <p:nvPicPr>
          <p:cNvPr id="3" name="Picture 2" descr="01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685800"/>
            <a:ext cx="4236396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Present perfect continuous tense</a:t>
            </a:r>
            <a:r>
              <a:rPr lang="bn-BD" sz="40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4000" b="1" dirty="0" smtClean="0">
                <a:solidFill>
                  <a:srgbClr val="FFC000"/>
                </a:solidFill>
                <a:latin typeface="Shonar Bangla" pitchFamily="34" charset="0"/>
                <a:cs typeface="Shonar Bangla" pitchFamily="34" charset="0"/>
              </a:rPr>
              <a:t>  </a:t>
            </a:r>
            <a:endParaRPr lang="en-US" sz="4000" b="1" dirty="0">
              <a:solidFill>
                <a:srgbClr val="FFC00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33400"/>
            <a:ext cx="6858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 </a:t>
            </a:r>
            <a:r>
              <a:rPr lang="bn-BD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অতীতের কিছু সময় হতে কোন কাজ হইতেছে বা চলিতেছে এরূপ বুঝালে </a:t>
            </a:r>
            <a:r>
              <a:rPr lang="en-US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Present perfect continuous tense </a:t>
            </a:r>
            <a:r>
              <a:rPr lang="bn-BD" sz="28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হয়। </a:t>
            </a:r>
            <a:endParaRPr lang="bn-BD" sz="2400" b="1" dirty="0" smtClean="0">
              <a:solidFill>
                <a:srgbClr val="42FD23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solidFill>
                  <a:srgbClr val="42FD23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200" dirty="0" smtClean="0">
              <a:solidFill>
                <a:srgbClr val="42FD23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Shonar Bangla" pitchFamily="34" charset="0"/>
                <a:cs typeface="Shonar Bangla" pitchFamily="34" charset="0"/>
              </a:rPr>
              <a:t>বাংলা বাক্য  চেনার উপায়ঃ</a:t>
            </a:r>
            <a:r>
              <a:rPr lang="bn-BD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তেছি, তেছো , তেছে , থাকে । এবং বাক্য এর মধ্যে  ধরে,  যাবত,  হতে,  থেকে,  থাকে । </a:t>
            </a:r>
          </a:p>
          <a:p>
            <a:endParaRPr lang="bn-BD" sz="32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Shonar Bangla" pitchFamily="34" charset="0"/>
                <a:cs typeface="Shonar Bangla" pitchFamily="34" charset="0"/>
              </a:rPr>
              <a:t>Structure:</a:t>
            </a:r>
            <a:r>
              <a:rPr lang="en-US" sz="32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sub + has been/ have been + verb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এর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base form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ing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obj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+since/ for +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সময়জ্ঞাপক শব্ধ । 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যেমন – আমি দুই ঘণ্টা ধরে বইটি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পড়িতেছি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 have been reading the book for two hours.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সকাল হতে বৃষ্টি হইতেছে ।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It has been raining since morning.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                            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ধরে , যাবত, থাকলে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for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বসে ,  হতে,  থেকে,  থাকলে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since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বসে।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   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8600" y="21336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Subject : English second paper </a:t>
            </a:r>
          </a:p>
          <a:p>
            <a:r>
              <a:rPr lang="en-US" sz="32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Class : Six to Ten   </a:t>
            </a:r>
          </a:p>
          <a:p>
            <a:r>
              <a:rPr lang="en-US" sz="32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Time : 50 minutes </a:t>
            </a:r>
          </a:p>
          <a:p>
            <a:r>
              <a:rPr lang="en-US" sz="32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Date : 28. 09. 2017  </a:t>
            </a:r>
            <a:endParaRPr lang="en-US" dirty="0">
              <a:solidFill>
                <a:srgbClr val="3333FF"/>
              </a:solidFill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3" name="Picture 2" descr="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00547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510537">
            <a:off x="457200" y="22860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9600" dirty="0" smtClean="0">
                <a:solidFill>
                  <a:srgbClr val="42FD23"/>
                </a:solidFill>
                <a:latin typeface="Shonar Bangla" pitchFamily="34" charset="0"/>
                <a:cs typeface="Shonar Bangla" pitchFamily="34" charset="0"/>
              </a:rPr>
              <a:t>Thank You ALL</a:t>
            </a:r>
            <a:endParaRPr lang="en-US" sz="9600" dirty="0">
              <a:solidFill>
                <a:srgbClr val="42FD23"/>
              </a:solidFill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3" name="Picture 2" descr="images.jpg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2896603" cy="2743200"/>
          </a:xfrm>
          <a:prstGeom prst="rect">
            <a:avLst/>
          </a:prstGeom>
        </p:spPr>
      </p:pic>
      <p:pic>
        <p:nvPicPr>
          <p:cNvPr id="4" name="Picture 3" descr="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3200400"/>
            <a:ext cx="2971800" cy="325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0"/>
            <a:ext cx="7315200" cy="1173162"/>
          </a:xfrm>
        </p:spPr>
        <p:txBody>
          <a:bodyPr>
            <a:noAutofit/>
          </a:bodyPr>
          <a:lstStyle/>
          <a:p>
            <a:r>
              <a:rPr lang="en-US" sz="4000" b="0" dirty="0" smtClean="0">
                <a:solidFill>
                  <a:schemeClr val="accent2"/>
                </a:solidFill>
                <a:latin typeface="Shonar Bangla" pitchFamily="34" charset="0"/>
                <a:cs typeface="Shonar Bangla" pitchFamily="34" charset="0"/>
              </a:rPr>
              <a:t>Today’s Lesson : Tense   </a:t>
            </a:r>
            <a:endParaRPr lang="en-US" sz="4000" b="0" dirty="0">
              <a:solidFill>
                <a:schemeClr val="accent2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524000"/>
            <a:ext cx="8610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By  the end of the lesson the </a:t>
            </a:r>
            <a:r>
              <a:rPr lang="en-US" sz="3200" dirty="0" err="1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ss</a:t>
            </a:r>
            <a:r>
              <a:rPr lang="en-US" sz="320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20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will </a:t>
            </a:r>
            <a:r>
              <a:rPr lang="en-US" sz="320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learn</a:t>
            </a:r>
            <a:r>
              <a:rPr lang="en-US" sz="400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:</a:t>
            </a:r>
            <a:r>
              <a:rPr lang="en-US" sz="400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4000" dirty="0" smtClean="0">
              <a:solidFill>
                <a:srgbClr val="0070C0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en-US" sz="2800" kern="0" dirty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1</a:t>
            </a:r>
            <a:r>
              <a:rPr lang="en-US" sz="2800" kern="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. About Time </a:t>
            </a:r>
          </a:p>
          <a:p>
            <a:r>
              <a:rPr lang="en-US" sz="2800" kern="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2. 3 Types of period </a:t>
            </a:r>
          </a:p>
          <a:p>
            <a:r>
              <a:rPr lang="en-US" sz="2800" kern="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3. To make sentences </a:t>
            </a:r>
          </a:p>
          <a:p>
            <a:r>
              <a:rPr lang="en-US" sz="2800" kern="0" dirty="0" smtClean="0">
                <a:solidFill>
                  <a:srgbClr val="0070C0"/>
                </a:solidFill>
                <a:latin typeface="Shonar Bangla" pitchFamily="34" charset="0"/>
                <a:cs typeface="Shonar Bangla" pitchFamily="34" charset="0"/>
              </a:rPr>
              <a:t>4. To write any topic</a:t>
            </a:r>
            <a:endParaRPr lang="en-US" sz="2800" kern="0" dirty="0">
              <a:solidFill>
                <a:srgbClr val="0070C0"/>
              </a:solidFill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5" name="Picture 4" descr="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9326" y="2743200"/>
            <a:ext cx="2484674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3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609600"/>
            <a:ext cx="838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Tense denotes </a:t>
            </a:r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time</a:t>
            </a:r>
            <a:endParaRPr lang="bn-BD" sz="4000" dirty="0" smtClean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  <a:p>
            <a:pPr algn="ctr"/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  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অর্থাৎ , ক্রিয়ার সময় কে </a:t>
            </a:r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tense </a:t>
            </a:r>
            <a:r>
              <a:rPr lang="bn-BD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বলে ।  </a:t>
            </a:r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</a:p>
          <a:p>
            <a:pPr algn="ctr"/>
            <a:r>
              <a:rPr lang="en-US" sz="40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4000" dirty="0" smtClean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752600"/>
            <a:ext cx="8458200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bn-BD" sz="32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Tenses are mainly three types:</a:t>
            </a:r>
            <a:r>
              <a:rPr lang="bn-BD" sz="3200" dirty="0" smtClean="0">
                <a:solidFill>
                  <a:schemeClr val="accent1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3200" dirty="0" smtClean="0">
              <a:solidFill>
                <a:schemeClr val="accent1"/>
              </a:solidFill>
              <a:latin typeface="Shonar Bangla" pitchFamily="34" charset="0"/>
              <a:cs typeface="Shonar Bangla" pitchFamily="34" charset="0"/>
            </a:endParaRPr>
          </a:p>
          <a:p>
            <a:pPr>
              <a:lnSpc>
                <a:spcPct val="80000"/>
              </a:lnSpc>
            </a:pPr>
            <a:endParaRPr lang="en-US" sz="4000" dirty="0" smtClean="0">
              <a:solidFill>
                <a:schemeClr val="accent1"/>
              </a:solidFill>
              <a:latin typeface="Shonar Bangla" pitchFamily="34" charset="0"/>
              <a:cs typeface="Shonar Bangla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1. Present tense – </a:t>
            </a:r>
            <a:r>
              <a:rPr lang="en-US" sz="2800" dirty="0" err="1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বর্তমান</a:t>
            </a:r>
            <a:endParaRPr lang="en-US" sz="2800" dirty="0" smtClean="0">
              <a:solidFill>
                <a:srgbClr val="7030A0"/>
              </a:solidFill>
              <a:latin typeface="Shonar Bangla" pitchFamily="34" charset="0"/>
              <a:cs typeface="Shonar Bangla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2. 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Past tense  </a:t>
            </a: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-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   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অতীত</a:t>
            </a: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কাল </a:t>
            </a:r>
          </a:p>
          <a:p>
            <a:pPr marL="342900" indent="-342900">
              <a:lnSpc>
                <a:spcPct val="80000"/>
              </a:lnSpc>
            </a:pP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3. Future tense -   </a:t>
            </a:r>
            <a:r>
              <a:rPr lang="en-US" sz="2800" dirty="0" err="1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ভবিষ্যত</a:t>
            </a: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কাল</a:t>
            </a:r>
            <a:r>
              <a:rPr lang="en-US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Shonar Bangla" pitchFamily="34" charset="0"/>
                <a:cs typeface="Shonar Bangla" pitchFamily="34" charset="0"/>
              </a:rPr>
              <a:t> </a:t>
            </a:r>
            <a:endParaRPr lang="en-US" sz="2800" dirty="0">
              <a:solidFill>
                <a:srgbClr val="7030A0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3776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1 Present Indefinite</a:t>
            </a:r>
            <a:r>
              <a:rPr lang="bn-BD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 / </a:t>
            </a:r>
            <a:r>
              <a:rPr lang="en-US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Simple Present  </a:t>
            </a:r>
          </a:p>
          <a:p>
            <a:pPr>
              <a:buNone/>
            </a:pPr>
            <a:r>
              <a:rPr lang="en-US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2.Present Continuous  </a:t>
            </a:r>
          </a:p>
          <a:p>
            <a:pPr>
              <a:buNone/>
            </a:pPr>
            <a:r>
              <a:rPr lang="en-US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3. Present Perfect </a:t>
            </a:r>
          </a:p>
          <a:p>
            <a:pPr>
              <a:buNone/>
            </a:pPr>
            <a:r>
              <a:rPr lang="en-US" sz="2800" dirty="0" smtClean="0">
                <a:solidFill>
                  <a:srgbClr val="3333FF"/>
                </a:solidFill>
                <a:latin typeface="Shonar Bangla" pitchFamily="34" charset="0"/>
                <a:cs typeface="Shonar Bangla" pitchFamily="34" charset="0"/>
              </a:rPr>
              <a:t>4. Present perfect continuous</a:t>
            </a:r>
            <a:endParaRPr lang="en-US" sz="2800" dirty="0">
              <a:solidFill>
                <a:srgbClr val="3333FF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Present  tense are of four kinds:  </a:t>
            </a:r>
            <a:endParaRPr lang="en-US" sz="4000" b="0" dirty="0">
              <a:solidFill>
                <a:srgbClr val="00B050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86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  <a:latin typeface="Shonar Bangla" pitchFamily="34" charset="0"/>
                <a:cs typeface="Shonar Bangla" pitchFamily="34" charset="0"/>
              </a:rPr>
              <a:t>Present</a:t>
            </a:r>
            <a:r>
              <a:rPr lang="en-US" sz="6000" dirty="0" smtClean="0">
                <a:solidFill>
                  <a:schemeClr val="accent1"/>
                </a:solidFill>
              </a:rPr>
              <a:t> </a:t>
            </a:r>
            <a:r>
              <a:rPr lang="en-US" sz="4000" dirty="0" smtClean="0">
                <a:solidFill>
                  <a:schemeClr val="accent1"/>
                </a:solidFill>
                <a:latin typeface="Shonar Bangla" pitchFamily="34" charset="0"/>
                <a:cs typeface="Shonar Bangla" pitchFamily="34" charset="0"/>
              </a:rPr>
              <a:t>Indefinite</a:t>
            </a:r>
            <a:r>
              <a:rPr lang="en-US" sz="6000" dirty="0" smtClean="0">
                <a:solidFill>
                  <a:schemeClr val="accent1"/>
                </a:solidFill>
              </a:rPr>
              <a:t> </a:t>
            </a:r>
            <a:endParaRPr lang="en-US" sz="6000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600200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বর্তমান কালে কোন ক্রিয়ার কাজ হয় বা ঘটে এরুপ বুঝালে বা চিরন্তন সত্য , অভ্যাসগত কর্ম  হলে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present indefinite tense 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হয়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।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</a:p>
          <a:p>
            <a:r>
              <a:rPr lang="bn-BD" sz="28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বাংলা চেনার উপায়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: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ক্রিয়ার শেষে ই য় ও থাকে। দুই বা ততোধিক শব্দে ক্রিয়া শেষ হয় । কিছু কিছু বাক্য তাকে কিন্তু বাক্যে ক্রিয়া থাকে  না । 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এই tense 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এ </a:t>
            </a:r>
            <a:r>
              <a:rPr lang="en-US" sz="4000" dirty="0" err="1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আমরা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4000" dirty="0" err="1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তিন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4000" dirty="0" err="1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প্রকারের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  verb </a:t>
            </a:r>
            <a:r>
              <a:rPr lang="en-US" sz="4000" dirty="0" err="1" smtClean="0">
                <a:solidFill>
                  <a:schemeClr val="bg2">
                    <a:lumMod val="50000"/>
                  </a:schemeClr>
                </a:solidFill>
                <a:latin typeface="Shonar Bangla" pitchFamily="34" charset="0"/>
                <a:cs typeface="Shonar Bangla" pitchFamily="34" charset="0"/>
              </a:rPr>
              <a:t>পাই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।  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Verb to be = am, is are  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Verb to have = Have, has  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Verb to do = Do, doe</a:t>
            </a:r>
            <a:r>
              <a:rPr lang="en-US" sz="3200" dirty="0" smtClean="0">
                <a:solidFill>
                  <a:srgbClr val="00B050"/>
                </a:solidFill>
                <a:latin typeface="Shonar Bangla" pitchFamily="34" charset="0"/>
                <a:cs typeface="Shonar Bangla" pitchFamily="34" charset="0"/>
              </a:rPr>
              <a:t>s  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বর্তমান বাংলা বাক্যে ক্রিয়া না থাকলে </a:t>
            </a:r>
            <a:r>
              <a:rPr lang="en-US" sz="32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structure </a:t>
            </a:r>
            <a:r>
              <a:rPr lang="bn-BD" sz="32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 হয়</a:t>
            </a:r>
            <a:r>
              <a:rPr lang="en-US" sz="32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: </a:t>
            </a:r>
            <a:r>
              <a:rPr lang="en-US" sz="4000" dirty="0" smtClean="0">
                <a:solidFill>
                  <a:srgbClr val="FF0000"/>
                </a:solidFill>
                <a:latin typeface="Shonar Bangla" pitchFamily="34" charset="0"/>
                <a:cs typeface="Shonar Bangla" pitchFamily="34" charset="0"/>
              </a:rPr>
              <a:t>S</a:t>
            </a:r>
            <a:r>
              <a:rPr lang="bn-BD" sz="3200" dirty="0" smtClean="0">
                <a:latin typeface="Shonar Bangla" pitchFamily="34" charset="0"/>
                <a:cs typeface="Shonar Bangla" pitchFamily="34" charset="0"/>
              </a:rPr>
              <a:t>ub +</a:t>
            </a:r>
            <a:r>
              <a:rPr lang="en-US" sz="32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number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ও person  অনুযায়ী</a:t>
            </a:r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 am, is, are + complement.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যেমন – আমি সুখি ।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I am happy.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রাহিম বুদ্ধিমান ।  </a:t>
            </a:r>
          </a:p>
          <a:p>
            <a:r>
              <a:rPr lang="bn-BD" sz="2800" dirty="0" smtClean="0">
                <a:latin typeface="Shonar Bangla" pitchFamily="34" charset="0"/>
                <a:cs typeface="Shonar Bangla" pitchFamily="34" charset="0"/>
              </a:rPr>
              <a:t>Rahim is intelligent. </a:t>
            </a:r>
          </a:p>
          <a:p>
            <a:r>
              <a:rPr lang="bn-BD" sz="32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32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200" dirty="0" smtClean="0">
                <a:latin typeface="Shonar Bangla" pitchFamily="34" charset="0"/>
                <a:cs typeface="Shonar Bangla" pitchFamily="34" charset="0"/>
              </a:rPr>
              <a:t>  </a:t>
            </a:r>
            <a:endParaRPr lang="en-US" sz="32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1602</TotalTime>
  <Words>1628</Words>
  <Application>Microsoft Office PowerPoint</Application>
  <PresentationFormat>On-screen Show (4:3)</PresentationFormat>
  <Paragraphs>311</Paragraphs>
  <Slides>30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Slide 1</vt:lpstr>
      <vt:lpstr>Slide 2</vt:lpstr>
      <vt:lpstr>Slide 3</vt:lpstr>
      <vt:lpstr>Today’s Lesson : Tense   </vt:lpstr>
      <vt:lpstr>Slide 5</vt:lpstr>
      <vt:lpstr> Present  tense are of four kinds: 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87</cp:revision>
  <dcterms:created xsi:type="dcterms:W3CDTF">2017-09-17T14:57:48Z</dcterms:created>
  <dcterms:modified xsi:type="dcterms:W3CDTF">2017-09-28T15:03:59Z</dcterms:modified>
</cp:coreProperties>
</file>