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7"/>
  </p:notesMasterIdLst>
  <p:sldIdLst>
    <p:sldId id="259" r:id="rId2"/>
    <p:sldId id="313" r:id="rId3"/>
    <p:sldId id="260" r:id="rId4"/>
    <p:sldId id="315" r:id="rId5"/>
    <p:sldId id="316" r:id="rId6"/>
    <p:sldId id="302" r:id="rId7"/>
    <p:sldId id="318" r:id="rId8"/>
    <p:sldId id="319" r:id="rId9"/>
    <p:sldId id="320" r:id="rId10"/>
    <p:sldId id="317" r:id="rId11"/>
    <p:sldId id="321" r:id="rId12"/>
    <p:sldId id="312" r:id="rId13"/>
    <p:sldId id="266" r:id="rId14"/>
    <p:sldId id="323" r:id="rId15"/>
    <p:sldId id="32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1" autoAdjust="0"/>
  </p:normalViewPr>
  <p:slideViewPr>
    <p:cSldViewPr>
      <p:cViewPr>
        <p:scale>
          <a:sx n="77" d="100"/>
          <a:sy n="77" d="100"/>
        </p:scale>
        <p:origin x="-114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5AD4C-DC10-47C7-BB0F-92D3A7BFBBAE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BAD93-8CBC-401B-B3F9-4575912C3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7686BB9-382A-4243-BED5-24512D6BC923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994E-6B8F-442A-B8A8-227E41F40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BB9-382A-4243-BED5-24512D6BC923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994E-6B8F-442A-B8A8-227E41F40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BB9-382A-4243-BED5-24512D6BC923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994E-6B8F-442A-B8A8-227E41F40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994E-6B8F-442A-B8A8-227E41F40E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 userDrawn="1"/>
        </p:nvSpPr>
        <p:spPr>
          <a:xfrm>
            <a:off x="2438400" y="6477000"/>
            <a:ext cx="7620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 userDrawn="1"/>
        </p:nvSpPr>
        <p:spPr>
          <a:xfrm rot="10800000">
            <a:off x="457200" y="6477000"/>
            <a:ext cx="8382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 userDrawn="1"/>
        </p:nvSpPr>
        <p:spPr>
          <a:xfrm>
            <a:off x="1447800" y="6477000"/>
            <a:ext cx="8382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BB9-382A-4243-BED5-24512D6BC923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994E-6B8F-442A-B8A8-227E41F40E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BB9-382A-4243-BED5-24512D6BC923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994E-6B8F-442A-B8A8-227E41F40E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BB9-382A-4243-BED5-24512D6BC923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994E-6B8F-442A-B8A8-227E41F40E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BB9-382A-4243-BED5-24512D6BC923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994E-6B8F-442A-B8A8-227E41F40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BB9-382A-4243-BED5-24512D6BC923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994E-6B8F-442A-B8A8-227E41F40E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BB9-382A-4243-BED5-24512D6BC923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994E-6B8F-442A-B8A8-227E41F40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BB9-382A-4243-BED5-24512D6BC923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994E-6B8F-442A-B8A8-227E41F40E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BB9-382A-4243-BED5-24512D6BC923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994E-6B8F-442A-B8A8-227E41F40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7686BB9-382A-4243-BED5-24512D6BC923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78994E-6B8F-442A-B8A8-227E41F40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5017"/>
            <a:ext cx="8153400" cy="2042984"/>
          </a:xfrm>
          <a:prstGeom prst="rect">
            <a:avLst/>
          </a:prstGeom>
        </p:spPr>
      </p:pic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447800" y="304800"/>
            <a:ext cx="5105400" cy="1295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পাঠে</a:t>
            </a:r>
            <a:b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তোমাদের স্বাগতম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600200" y="1828800"/>
            <a:ext cx="4953000" cy="2819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মোজাম্মেল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হক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কপালেশ্বর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উচ্চ বিদ্যালয়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কাপাসিয়া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নং-০১৭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৬২০১৮৩৪৫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muzammel2012@gmail.com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48" y="-6178"/>
            <a:ext cx="1368552" cy="1728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7" y="0"/>
            <a:ext cx="1368552" cy="1728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8077200" cy="3962400"/>
          </a:xfrm>
        </p:spPr>
        <p:txBody>
          <a:bodyPr>
            <a:normAutofit fontScale="90000"/>
          </a:bodyPr>
          <a:lstStyle/>
          <a:p>
            <a:r>
              <a:rPr lang="bn-BD" sz="600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যে সকল সংখ্যা ১ এবং ঐ সংখ্যা ছাড়া অন্য কোন সংখ্যা দ্বারা বিভাজ্য নয়, তাদেরকে মৌলিক সংখ্যা বলে।</a:t>
            </a:r>
            <a:endParaRPr lang="en-US" sz="60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33400"/>
            <a:ext cx="7315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তাহলে আমরা বলতে পারি যে</a:t>
            </a:r>
            <a:endParaRPr 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57200"/>
            <a:ext cx="57912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একক কাজ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 থেকে ২০ পর্যন্ত মৌলিক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সংখ্যা গুলি লিখ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685800"/>
            <a:ext cx="7086600" cy="1905000"/>
          </a:xfrm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11500" cap="none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1500" cap="none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0" y="3886200"/>
            <a:ext cx="8153400" cy="2971800"/>
          </a:xfrm>
          <a:prstGeom prst="flowChartProcess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শিক্ষার্থীরা নির্ধারিত দলে ১ থেকে ৫০ পর্যন্ত মৌলিক সংখ্যা নির্ণয় করবে।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05000" y="838200"/>
            <a:ext cx="5181600" cy="1752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10668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148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মৌলিক সংখ্যা কাহাকে বলে 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762000" y="2590800"/>
            <a:ext cx="6858000" cy="3276600"/>
          </a:xfrm>
          <a:prstGeom prst="wave">
            <a:avLst>
              <a:gd name="adj1" fmla="val 12500"/>
              <a:gd name="adj2" fmla="val -14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১০১ থেকে ১৫০ পর্যন্ত মৌলিক সংখ্যাসমূহ নির্ণয় করে আনবে।</a:t>
            </a:r>
            <a:b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28600"/>
            <a:ext cx="5867400" cy="228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EBR41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57438"/>
            <a:ext cx="8153399" cy="4500562"/>
          </a:xfrm>
          <a:prstGeom prst="rect">
            <a:avLst/>
          </a:prstGeom>
        </p:spPr>
      </p:pic>
      <p:pic>
        <p:nvPicPr>
          <p:cNvPr id="5" name="Picture 4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0"/>
            <a:ext cx="6172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38800" y="5791200"/>
            <a:ext cx="1447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14"/>
            <a:ext cx="7162800" cy="3251886"/>
          </a:xfrm>
        </p:spPr>
        <p:txBody>
          <a:bodyPr>
            <a:normAutofit fontScale="90000"/>
          </a:bodyPr>
          <a:lstStyle/>
          <a:p>
            <a:r>
              <a:rPr lang="bn-BD" sz="7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  <a:br>
              <a:rPr lang="bn-BD" sz="7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অষ্টম </a:t>
            </a:r>
            <a:br>
              <a:rPr lang="bn-BD" sz="7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7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7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72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2356" y="381000"/>
            <a:ext cx="9665044" cy="5181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bn-BD" sz="8800" u="sng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আচরণিক উদ্দেশ্যঃ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br>
              <a:rPr lang="bn-BD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মৌলিক সংখ্যা কী তা বলতে পারবে। </a:t>
            </a:r>
            <a:br>
              <a:rPr lang="bn-BD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মৌলিক সংখ্যা নির্ণয়ের নিয়ম বর্ণনা করতে </a:t>
            </a:r>
            <a:r>
              <a:rPr lang="bn-IN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রবে।</a:t>
            </a:r>
            <a:br>
              <a:rPr lang="bn-BD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এরাটোসথেনিসের ছাকনীর মাধ্যমে মৌলিক সংখ্যা </a:t>
            </a:r>
            <a:r>
              <a:rPr lang="bn-IN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bn-IN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b="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নির্ণয়ের নিয়ম ব্যাখ্যা করতে পারবে।</a:t>
            </a:r>
            <a:endParaRPr lang="en-US" b="0" dirty="0">
              <a:ln w="500"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ular Callout 7"/>
          <p:cNvSpPr/>
          <p:nvPr/>
        </p:nvSpPr>
        <p:spPr>
          <a:xfrm>
            <a:off x="4267200" y="381000"/>
            <a:ext cx="3810000" cy="129540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381000"/>
            <a:ext cx="3276600" cy="106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27" y="304800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bn-BD" sz="6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সংখ্যার ছক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19619" y="2671924"/>
            <a:ext cx="6104762" cy="258095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762000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বিশেষ সংখা বলে ছক থেকে বাদ দিতে হবে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ular Callout 7"/>
          <p:cNvSpPr/>
          <p:nvPr/>
        </p:nvSpPr>
        <p:spPr>
          <a:xfrm>
            <a:off x="4234248" y="420707"/>
            <a:ext cx="3766751" cy="129540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570470"/>
            <a:ext cx="3276600" cy="106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657600" cy="1143000"/>
          </a:xfrm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সংখ্যার ছক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19619" y="2671924"/>
            <a:ext cx="6104762" cy="258095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7620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বিশেষ সংখা বলে ছক থেকে বাদ দেওয়া হয়েছে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2098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33"/>
          <p:cNvGraphicFramePr>
            <a:graphicFrameLocks noGrp="1"/>
          </p:cNvGraphicFramePr>
          <p:nvPr/>
        </p:nvGraphicFramePr>
        <p:xfrm>
          <a:off x="609601" y="1676400"/>
          <a:ext cx="7162797" cy="4648200"/>
        </p:xfrm>
        <a:graphic>
          <a:graphicData uri="http://schemas.openxmlformats.org/drawingml/2006/table">
            <a:tbl>
              <a:tblPr/>
              <a:tblGrid>
                <a:gridCol w="693799"/>
                <a:gridCol w="691862"/>
                <a:gridCol w="691860"/>
                <a:gridCol w="691862"/>
                <a:gridCol w="693799"/>
                <a:gridCol w="693799"/>
                <a:gridCol w="691860"/>
                <a:gridCol w="691862"/>
                <a:gridCol w="691860"/>
                <a:gridCol w="930234"/>
              </a:tblGrid>
              <a:tr h="403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3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3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3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3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3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3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3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3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228600"/>
            <a:ext cx="6096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দ্বারা বিভাজ্য সংখ্যা গুলি ব্যতিত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828800"/>
          <a:ext cx="5867400" cy="464820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14400"/>
            <a:ext cx="7239000" cy="548640"/>
          </a:xfrm>
        </p:spPr>
        <p:txBody>
          <a:bodyPr>
            <a:normAutofit fontScale="90000"/>
          </a:bodyPr>
          <a:lstStyle/>
          <a:p>
            <a:r>
              <a:rPr lang="bn-BD" sz="40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 দ্বারা বিভাজ্য সংখ্যা গুলি ব্যতিত </a:t>
            </a:r>
            <a:r>
              <a:rPr lang="en-US" sz="1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</a:br>
            <a:endParaRPr lang="en-US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696200" cy="2819400"/>
          </a:xfrm>
        </p:spPr>
        <p:txBody>
          <a:bodyPr>
            <a:normAutofit fontScale="90000"/>
          </a:bodyPr>
          <a:lstStyle/>
          <a:p>
            <a:r>
              <a:rPr lang="bn-BD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অনুরুপ ভাবে ৫ ও ৭ দ্বারা যে সংখ্যা গুলি বিভাজ্য নয় সে সকল সংখ্যা গুলি লিখি</a:t>
            </a:r>
            <a:endParaRPr lang="en-US" sz="6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209800"/>
          <a:ext cx="7696200" cy="279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240"/>
                <a:gridCol w="1539240"/>
                <a:gridCol w="1539240"/>
                <a:gridCol w="1539240"/>
                <a:gridCol w="1539240"/>
              </a:tblGrid>
              <a:tr h="55816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NikoshB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NikoshBAN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NikoshB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NikoshBAN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NikoshBAN"/>
                        </a:rPr>
                        <a:t>11</a:t>
                      </a:r>
                    </a:p>
                  </a:txBody>
                  <a:tcPr marL="9525" marR="9525" marT="9525" marB="0"/>
                </a:tc>
              </a:tr>
              <a:tr h="55816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NikoshB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NikoshBAN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NikoshBAN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NikoshBAN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NikoshBAN"/>
                        </a:rPr>
                        <a:t>29</a:t>
                      </a:r>
                    </a:p>
                  </a:txBody>
                  <a:tcPr marL="9525" marR="9525" marT="9525" marB="0"/>
                </a:tc>
              </a:tr>
              <a:tr h="55816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NikoshBAN"/>
                        </a:rPr>
                        <a:t>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NikoshBAN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s-IN" sz="2800" b="0" i="0" u="none" strike="noStrike">
                          <a:solidFill>
                            <a:srgbClr val="000000"/>
                          </a:solidFill>
                          <a:latin typeface="NikoshBAN"/>
                        </a:rPr>
                        <a:t>৪১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s-IN" sz="2800" b="0" i="0" u="none" strike="noStrike" dirty="0">
                          <a:solidFill>
                            <a:srgbClr val="000000"/>
                          </a:solidFill>
                          <a:latin typeface="NikoshBAN"/>
                        </a:rPr>
                        <a:t>৪৩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s-IN" sz="2800" b="0" i="0" u="none" strike="noStrike" dirty="0">
                          <a:solidFill>
                            <a:srgbClr val="000000"/>
                          </a:solidFill>
                          <a:latin typeface="NikoshBAN"/>
                        </a:rPr>
                        <a:t>৪৭</a:t>
                      </a:r>
                    </a:p>
                  </a:txBody>
                  <a:tcPr marL="9525" marR="9525" marT="9525" marB="0"/>
                </a:tc>
              </a:tr>
              <a:tr h="558165">
                <a:tc>
                  <a:txBody>
                    <a:bodyPr/>
                    <a:lstStyle/>
                    <a:p>
                      <a:pPr algn="ctr" rtl="0" fontAlgn="t"/>
                      <a:r>
                        <a:rPr lang="as-IN" sz="2800" b="0" i="0" u="none" strike="noStrike" dirty="0">
                          <a:solidFill>
                            <a:srgbClr val="000000"/>
                          </a:solidFill>
                          <a:latin typeface="NikoshBAN"/>
                        </a:rPr>
                        <a:t>৫৩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s-IN" sz="2800" b="0" i="0" u="none" strike="noStrike">
                          <a:solidFill>
                            <a:srgbClr val="000000"/>
                          </a:solidFill>
                          <a:latin typeface="NikoshBAN"/>
                        </a:rPr>
                        <a:t>৫১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s-IN" sz="2800" b="0" i="0" u="none" strike="noStrike">
                          <a:solidFill>
                            <a:srgbClr val="000000"/>
                          </a:solidFill>
                          <a:latin typeface="NikoshBAN"/>
                        </a:rPr>
                        <a:t>৬১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s-IN" sz="2800" b="0" i="0" u="none" strike="noStrike">
                          <a:solidFill>
                            <a:srgbClr val="000000"/>
                          </a:solidFill>
                          <a:latin typeface="NikoshBAN"/>
                        </a:rPr>
                        <a:t>৬৭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s-IN" sz="2800" b="0" i="0" u="none" strike="noStrike" dirty="0">
                          <a:solidFill>
                            <a:srgbClr val="000000"/>
                          </a:solidFill>
                          <a:latin typeface="NikoshBAN"/>
                        </a:rPr>
                        <a:t>৭১</a:t>
                      </a:r>
                    </a:p>
                  </a:txBody>
                  <a:tcPr marL="9525" marR="9525" marT="9525" marB="0"/>
                </a:tc>
              </a:tr>
              <a:tr h="558165">
                <a:tc>
                  <a:txBody>
                    <a:bodyPr/>
                    <a:lstStyle/>
                    <a:p>
                      <a:pPr algn="ctr" rtl="0" fontAlgn="t"/>
                      <a:r>
                        <a:rPr lang="as-IN" sz="2800" b="0" i="0" u="none" strike="noStrike" dirty="0">
                          <a:solidFill>
                            <a:srgbClr val="000000"/>
                          </a:solidFill>
                          <a:latin typeface="NikoshBAN"/>
                        </a:rPr>
                        <a:t>৭৩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s-IN" sz="2800" b="0" i="0" u="none" strike="noStrike">
                          <a:solidFill>
                            <a:srgbClr val="000000"/>
                          </a:solidFill>
                          <a:latin typeface="NikoshBAN"/>
                        </a:rPr>
                        <a:t>৭৯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s-IN" sz="2800" b="0" i="0" u="none" strike="noStrike">
                          <a:solidFill>
                            <a:srgbClr val="000000"/>
                          </a:solidFill>
                          <a:latin typeface="NikoshBAN"/>
                        </a:rPr>
                        <a:t>৮৩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as-IN" sz="2800" b="0" i="0" u="none" strike="noStrike" dirty="0">
                        <a:solidFill>
                          <a:srgbClr val="000000"/>
                        </a:solidFill>
                        <a:latin typeface="NikoshB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s-IN" sz="2800" b="0" i="0" u="none" strike="noStrike" dirty="0">
                          <a:solidFill>
                            <a:srgbClr val="000000"/>
                          </a:solidFill>
                          <a:latin typeface="NikoshBAN"/>
                        </a:rPr>
                        <a:t>৯৭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নিচের সংখ্যা গুলি ২,৩,৫,৭ দ্বারা বিভাজ্য নহে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811560"/>
            <a:ext cx="8153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i="1" dirty="0" smtClean="0">
                <a:latin typeface="NikoshBAN" pitchFamily="2" charset="0"/>
                <a:cs typeface="NikoshBAN" pitchFamily="2" charset="0"/>
              </a:rPr>
              <a:t>তাহলে আমরা কি বলতে পারি?</a:t>
            </a:r>
            <a:endParaRPr lang="en-US" sz="4400" i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931</TotalTime>
  <Words>269</Words>
  <Application>Microsoft Office PowerPoint</Application>
  <PresentationFormat>On-screen Show (4:3)</PresentationFormat>
  <Paragraphs>137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Couture</vt:lpstr>
      <vt:lpstr>PowerPoint Presentation</vt:lpstr>
      <vt:lpstr>বিষয়ঃ গণিত শ্রেণীঃ অষ্টম  সময়ঃ ৪৫ মিনিট</vt:lpstr>
      <vt:lpstr>আচরণিক উদ্দেশ্যঃ              এই পাঠ শেষে শিক্ষার্থীরা- ১। মৌলিক সংখ্যা কী তা বলতে পারবে।  ২। মৌলিক সংখ্যা নির্ণয়ের নিয়ম বর্ণনা করতে পারবে। ৩। এরাটোসথেনিসের ছাকনীর মাধ্যমে মৌলিক সংখ্যা            নির্ণয়ের নিয়ম ব্যাখ্যা করতে পারবে।</vt:lpstr>
      <vt:lpstr>সংখ্যার ছক</vt:lpstr>
      <vt:lpstr>সংখ্যার ছক</vt:lpstr>
      <vt:lpstr>PowerPoint Presentation</vt:lpstr>
      <vt:lpstr>৩ দ্বারা বিভাজ্য সংখ্যা গুলি ব্যতিত  </vt:lpstr>
      <vt:lpstr>অনুরুপ ভাবে ৫ ও ৭ দ্বারা যে সংখ্যা গুলি বিভাজ্য নয় সে সকল সংখ্যা গুলি লিখি</vt:lpstr>
      <vt:lpstr>PowerPoint Presentation</vt:lpstr>
      <vt:lpstr>যে সকল সংখ্যা ১ এবং ঐ সংখ্যা ছাড়া অন্য কোন সংখ্যা দ্বারা বিভাজ্য নয়, তাদেরকে মৌলিক সংখ্যা বলে।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Company>TTC-Comilla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Principal</dc:creator>
  <cp:lastModifiedBy>Muzammel</cp:lastModifiedBy>
  <cp:revision>127</cp:revision>
  <dcterms:created xsi:type="dcterms:W3CDTF">2011-02-25T12:12:15Z</dcterms:created>
  <dcterms:modified xsi:type="dcterms:W3CDTF">2017-09-28T16:05:21Z</dcterms:modified>
</cp:coreProperties>
</file>