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1E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04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405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06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42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399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5698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50498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863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0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104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46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867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744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686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13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435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77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>
                <a:latin typeface="Times New Roman" pitchFamily="18" charset="0"/>
              </a:rPr>
              <a:t>WELCOME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bn-BD" sz="7200" dirty="0" smtClean="0">
                <a:latin typeface="Times New Roman" pitchFamily="18" charset="0"/>
              </a:rPr>
              <a:t>TO ALL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1"/>
            <a:ext cx="5702300" cy="382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911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20000"/>
                <a:lumOff val="80000"/>
              </a:schemeClr>
            </a:gs>
            <a:gs pos="57000">
              <a:schemeClr val="accent1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STRUCTURE</a:t>
            </a:r>
          </a:p>
          <a:p>
            <a:pPr algn="ctr"/>
            <a:endParaRPr lang="bn-BD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bn-BD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hhh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7456371"/>
              </p:ext>
            </p:extLst>
          </p:nvPr>
        </p:nvGraphicFramePr>
        <p:xfrm>
          <a:off x="846667" y="2302931"/>
          <a:ext cx="10464800" cy="358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5801009"/>
                <a:gridCol w="2987391"/>
              </a:tblGrid>
              <a:tr h="1234322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AFEIRMATIVE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Times New Roman" pitchFamily="18" charset="0"/>
                        </a:rPr>
                        <a:t>Sub</a:t>
                      </a:r>
                      <a:r>
                        <a:rPr lang="bn-BD" sz="2800" baseline="0" dirty="0" smtClean="0">
                          <a:latin typeface="Times New Roman" pitchFamily="18" charset="0"/>
                        </a:rPr>
                        <a:t>ject+ beverb(am/is/are) +main verb with ing +extension.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Times New Roman" pitchFamily="18" charset="0"/>
                        </a:rPr>
                        <a:t>Nabil</a:t>
                      </a:r>
                      <a:r>
                        <a:rPr lang="bn-BD" sz="2400" baseline="0" dirty="0" smtClean="0">
                          <a:latin typeface="Times New Roman" pitchFamily="18" charset="0"/>
                        </a:rPr>
                        <a:t> is reading a book.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777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NEGATIVE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Times New Roman" pitchFamily="18" charset="0"/>
                        </a:rPr>
                        <a:t>Sub</a:t>
                      </a:r>
                      <a:r>
                        <a:rPr lang="bn-BD" sz="2800" baseline="0" dirty="0" smtClean="0">
                          <a:latin typeface="Times New Roman" pitchFamily="18" charset="0"/>
                        </a:rPr>
                        <a:t>ject+ beverb(am/is/are)+Not +main verb with ing +extension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Times New Roman" pitchFamily="18" charset="0"/>
                        </a:rPr>
                        <a:t>Nabil is not reading a book.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17777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Times New Roman" pitchFamily="18" charset="0"/>
                        </a:rPr>
                        <a:t>INTRROGATIVE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aseline="0" dirty="0" smtClean="0">
                          <a:latin typeface="Times New Roman" pitchFamily="18" charset="0"/>
                        </a:rPr>
                        <a:t>Beverb(am/is/are)+</a:t>
                      </a:r>
                      <a:r>
                        <a:rPr lang="bn-BD" sz="2800" dirty="0" smtClean="0">
                          <a:latin typeface="Times New Roman" pitchFamily="18" charset="0"/>
                        </a:rPr>
                        <a:t> Sub</a:t>
                      </a:r>
                      <a:r>
                        <a:rPr lang="bn-BD" sz="2800" baseline="0" dirty="0" smtClean="0">
                          <a:latin typeface="Times New Roman" pitchFamily="18" charset="0"/>
                        </a:rPr>
                        <a:t>ject + +main verb with ing +extension+?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bn-BD" sz="2400" dirty="0" smtClean="0">
                          <a:latin typeface="Times New Roman" pitchFamily="18" charset="0"/>
                        </a:rPr>
                        <a:t>s</a:t>
                      </a:r>
                      <a:r>
                        <a:rPr lang="bn-BD" sz="2400" baseline="0" dirty="0" smtClean="0">
                          <a:latin typeface="Times New Roman" pitchFamily="18" charset="0"/>
                        </a:rPr>
                        <a:t> Nabil read abook?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2971800" y="919171"/>
            <a:ext cx="6248400" cy="138853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structure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0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45982">
              <a:srgbClr val="A5853E"/>
            </a:gs>
            <a:gs pos="72000">
              <a:schemeClr val="accent1">
                <a:lumMod val="75000"/>
              </a:schemeClr>
            </a:gs>
            <a:gs pos="79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2014196"/>
              </p:ext>
            </p:extLst>
          </p:nvPr>
        </p:nvGraphicFramePr>
        <p:xfrm>
          <a:off x="643467" y="626531"/>
          <a:ext cx="10498665" cy="513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33"/>
                <a:gridCol w="1959233"/>
                <a:gridCol w="2240233"/>
                <a:gridCol w="2099733"/>
                <a:gridCol w="2099733"/>
              </a:tblGrid>
              <a:tr h="990649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person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r>
                        <a:rPr lang="bn-BD" sz="2800" dirty="0" smtClean="0"/>
                        <a:t>umber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SUBJECT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r>
                        <a:rPr lang="bn-BD" sz="2800" dirty="0" smtClean="0"/>
                        <a:t>uxiliary</a:t>
                      </a:r>
                      <a:r>
                        <a:rPr lang="bn-BD" sz="2800" baseline="0" dirty="0" smtClean="0"/>
                        <a:t> verb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 verb+ ing</a:t>
                      </a:r>
                      <a:endParaRPr lang="en-US" sz="2800" dirty="0"/>
                    </a:p>
                  </a:txBody>
                  <a:tcPr/>
                </a:tc>
              </a:tr>
              <a:tr h="570632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1st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r>
                        <a:rPr lang="bn-BD" sz="2800" dirty="0" smtClean="0"/>
                        <a:t>ingular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bn-BD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r>
                        <a:rPr lang="bn-BD" sz="2800" dirty="0" smtClean="0"/>
                        <a:t>m / ‘s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 verb + ing</a:t>
                      </a:r>
                      <a:endParaRPr lang="en-US" sz="2800" dirty="0"/>
                    </a:p>
                  </a:txBody>
                  <a:tcPr/>
                </a:tc>
              </a:tr>
              <a:tr h="57063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plural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we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r>
                        <a:rPr lang="bn-BD" sz="2800" dirty="0" smtClean="0"/>
                        <a:t>re /’er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verb + ing</a:t>
                      </a:r>
                      <a:endParaRPr lang="en-US" sz="2800" dirty="0"/>
                    </a:p>
                  </a:txBody>
                  <a:tcPr/>
                </a:tc>
              </a:tr>
              <a:tr h="990649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2nd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r>
                        <a:rPr lang="bn-BD" sz="2800" dirty="0" smtClean="0"/>
                        <a:t>ingular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you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</a:t>
                      </a:r>
                      <a:r>
                        <a:rPr lang="bn-BD" sz="2800" dirty="0" smtClean="0"/>
                        <a:t>re/’er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verb + ing</a:t>
                      </a:r>
                      <a:endParaRPr lang="en-US" sz="2800" dirty="0"/>
                    </a:p>
                  </a:txBody>
                  <a:tcPr/>
                </a:tc>
              </a:tr>
              <a:tr h="1438038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3rd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r>
                        <a:rPr lang="bn-BD" sz="2800" dirty="0" smtClean="0"/>
                        <a:t>ingular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r>
                        <a:rPr lang="bn-BD" sz="2800" dirty="0" smtClean="0"/>
                        <a:t>e,she.it ,Nabil (NAME)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bn-BD" sz="2800" dirty="0" smtClean="0"/>
                        <a:t>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verb + ing</a:t>
                      </a:r>
                      <a:endParaRPr lang="en-US" sz="2800" dirty="0"/>
                    </a:p>
                  </a:txBody>
                  <a:tcPr/>
                </a:tc>
              </a:tr>
              <a:tr h="57063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plural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they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r>
                        <a:rPr lang="bn-BD" sz="2800" dirty="0" smtClean="0"/>
                        <a:t>re/’er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verb + ing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69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64" y="2417497"/>
            <a:ext cx="4809875" cy="2636838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62733" y="5054335"/>
            <a:ext cx="172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altLang="en-US"/>
          </a:p>
          <a:p>
            <a:pPr algn="ctr" eaLnBrk="0" hangingPunct="0"/>
            <a:endParaRPr lang="en-US" altLang="en-US"/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4" y="1666113"/>
            <a:ext cx="7109582" cy="534328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2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916" y="1665252"/>
            <a:ext cx="1996440" cy="1076095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7095067" y="2728685"/>
            <a:ext cx="2919789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I am not eating.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You are not crying.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He is not going.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She is not arriving.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It is not sleeping.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We are not leaving.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They are not arguing.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1642532" y="462434"/>
            <a:ext cx="7958668" cy="969272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TO FROM PRESENT CONTINUOUS TENSE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8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25450"/>
            <a:ext cx="11938000" cy="838200"/>
          </a:xfrm>
          <a:prstGeom prst="rect">
            <a:avLst/>
          </a:prstGeom>
          <a:gradFill rotWithShape="0">
            <a:gsLst>
              <a:gs pos="74359">
                <a:schemeClr val="accent5">
                  <a:lumMod val="75000"/>
                </a:schemeClr>
              </a:gs>
              <a:gs pos="32700">
                <a:srgbClr val="A8D254"/>
              </a:gs>
              <a:gs pos="0">
                <a:srgbClr val="CCFF66"/>
              </a:gs>
              <a:gs pos="100000">
                <a:srgbClr val="CCFF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altLang="zh-TW" dirty="0">
                <a:solidFill>
                  <a:srgbClr val="0000CC"/>
                </a:solidFill>
              </a:rPr>
              <a:t>The table shows how we form the –</a:t>
            </a:r>
            <a:r>
              <a:rPr lang="en-US" altLang="zh-TW" dirty="0" err="1">
                <a:solidFill>
                  <a:srgbClr val="0000CC"/>
                </a:solidFill>
              </a:rPr>
              <a:t>ing</a:t>
            </a:r>
            <a:r>
              <a:rPr lang="en-US" altLang="zh-TW" dirty="0">
                <a:solidFill>
                  <a:srgbClr val="0000CC"/>
                </a:solidFill>
              </a:rPr>
              <a:t> form of a verb.</a:t>
            </a: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42" y="1735364"/>
            <a:ext cx="8758767" cy="472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4" name="Text Box 1057"/>
          <p:cNvSpPr txBox="1">
            <a:spLocks noChangeArrowheads="1"/>
          </p:cNvSpPr>
          <p:nvPr/>
        </p:nvSpPr>
        <p:spPr bwMode="auto">
          <a:xfrm>
            <a:off x="1460500" y="2286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00FF"/>
                </a:solidFill>
              </a:rPr>
              <a:t>Most verbs</a:t>
            </a:r>
          </a:p>
        </p:txBody>
      </p:sp>
      <p:sp>
        <p:nvSpPr>
          <p:cNvPr id="5" name="Text Box 1059"/>
          <p:cNvSpPr txBox="1">
            <a:spLocks noChangeArrowheads="1"/>
          </p:cNvSpPr>
          <p:nvPr/>
        </p:nvSpPr>
        <p:spPr bwMode="auto">
          <a:xfrm>
            <a:off x="1460500" y="3276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6" name="Text Box 1060"/>
          <p:cNvSpPr txBox="1">
            <a:spLocks noChangeArrowheads="1"/>
          </p:cNvSpPr>
          <p:nvPr/>
        </p:nvSpPr>
        <p:spPr bwMode="auto">
          <a:xfrm>
            <a:off x="1460500" y="3200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8000"/>
                </a:solidFill>
              </a:rPr>
              <a:t>Verbs ending in </a:t>
            </a:r>
            <a:r>
              <a:rPr lang="en-US" altLang="zh-TW" b="1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7" name="Text Box 1061"/>
          <p:cNvSpPr txBox="1">
            <a:spLocks noChangeArrowheads="1"/>
          </p:cNvSpPr>
          <p:nvPr/>
        </p:nvSpPr>
        <p:spPr bwMode="auto">
          <a:xfrm>
            <a:off x="1231900" y="4343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996633"/>
                </a:solidFill>
              </a:rPr>
              <a:t>Verbs ending in </a:t>
            </a:r>
            <a:r>
              <a:rPr lang="en-US" altLang="zh-TW" b="1">
                <a:solidFill>
                  <a:srgbClr val="996633"/>
                </a:solidFill>
              </a:rPr>
              <a:t>ie</a:t>
            </a:r>
          </a:p>
        </p:txBody>
      </p:sp>
      <p:sp>
        <p:nvSpPr>
          <p:cNvPr id="8" name="Text Box 1062"/>
          <p:cNvSpPr txBox="1">
            <a:spLocks noChangeArrowheads="1"/>
          </p:cNvSpPr>
          <p:nvPr/>
        </p:nvSpPr>
        <p:spPr bwMode="auto">
          <a:xfrm flipH="1" flipV="1">
            <a:off x="1460500" y="5486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" name="Text Box 1063"/>
          <p:cNvSpPr txBox="1">
            <a:spLocks noChangeArrowheads="1"/>
          </p:cNvSpPr>
          <p:nvPr/>
        </p:nvSpPr>
        <p:spPr bwMode="auto">
          <a:xfrm>
            <a:off x="1231900" y="5257800"/>
            <a:ext cx="259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CC"/>
                </a:solidFill>
              </a:rPr>
              <a:t>Short verbs ending in a vowel + a consonant</a:t>
            </a:r>
          </a:p>
        </p:txBody>
      </p:sp>
      <p:sp>
        <p:nvSpPr>
          <p:cNvPr id="10" name="Text Box 1064"/>
          <p:cNvSpPr txBox="1">
            <a:spLocks noChangeArrowheads="1"/>
          </p:cNvSpPr>
          <p:nvPr/>
        </p:nvSpPr>
        <p:spPr bwMode="auto">
          <a:xfrm>
            <a:off x="4203700" y="2209800"/>
            <a:ext cx="22860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CC00"/>
                </a:solidFill>
              </a:rPr>
              <a:t>+ </a:t>
            </a:r>
            <a:r>
              <a:rPr lang="en-US" altLang="zh-TW" b="1" dirty="0" err="1">
                <a:solidFill>
                  <a:srgbClr val="00CC00"/>
                </a:solidFill>
              </a:rPr>
              <a:t>ing</a:t>
            </a:r>
            <a:endParaRPr lang="en-US" altLang="zh-TW" b="1" dirty="0">
              <a:solidFill>
                <a:srgbClr val="00CC00"/>
              </a:solidFill>
            </a:endParaRPr>
          </a:p>
        </p:txBody>
      </p:sp>
      <p:sp>
        <p:nvSpPr>
          <p:cNvPr id="11" name="Text Box 1065"/>
          <p:cNvSpPr txBox="1">
            <a:spLocks noChangeArrowheads="1"/>
          </p:cNvSpPr>
          <p:nvPr/>
        </p:nvSpPr>
        <p:spPr bwMode="auto">
          <a:xfrm>
            <a:off x="4203700" y="3276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66"/>
                </a:solidFill>
              </a:rPr>
              <a:t>-e +</a:t>
            </a:r>
            <a:r>
              <a:rPr lang="en-US" altLang="zh-TW">
                <a:solidFill>
                  <a:srgbClr val="FF0066"/>
                </a:solidFill>
              </a:rPr>
              <a:t> </a:t>
            </a:r>
            <a:r>
              <a:rPr lang="en-US" altLang="zh-TW" b="1">
                <a:solidFill>
                  <a:srgbClr val="FF0066"/>
                </a:solidFill>
              </a:rPr>
              <a:t>ing</a:t>
            </a:r>
          </a:p>
        </p:txBody>
      </p:sp>
      <p:sp>
        <p:nvSpPr>
          <p:cNvPr id="12" name="Text Box 1067"/>
          <p:cNvSpPr txBox="1">
            <a:spLocks noChangeArrowheads="1"/>
          </p:cNvSpPr>
          <p:nvPr/>
        </p:nvSpPr>
        <p:spPr bwMode="auto">
          <a:xfrm>
            <a:off x="4127500" y="4495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/>
              <a:t>-</a:t>
            </a:r>
            <a:r>
              <a:rPr lang="en-US" altLang="zh-TW" b="1" dirty="0" err="1">
                <a:solidFill>
                  <a:srgbClr val="006600"/>
                </a:solidFill>
              </a:rPr>
              <a:t>ie</a:t>
            </a:r>
            <a:r>
              <a:rPr lang="en-US" altLang="zh-TW" dirty="0">
                <a:solidFill>
                  <a:srgbClr val="006600"/>
                </a:solidFill>
              </a:rPr>
              <a:t> + </a:t>
            </a:r>
            <a:r>
              <a:rPr lang="en-US" altLang="zh-TW" b="1" dirty="0">
                <a:solidFill>
                  <a:srgbClr val="006600"/>
                </a:solidFill>
              </a:rPr>
              <a:t>y</a:t>
            </a:r>
            <a:r>
              <a:rPr lang="en-US" altLang="zh-TW" dirty="0">
                <a:solidFill>
                  <a:srgbClr val="006600"/>
                </a:solidFill>
              </a:rPr>
              <a:t> + </a:t>
            </a:r>
            <a:r>
              <a:rPr lang="en-US" altLang="zh-TW" b="1" dirty="0" err="1">
                <a:solidFill>
                  <a:srgbClr val="006600"/>
                </a:solidFill>
              </a:rPr>
              <a:t>ing</a:t>
            </a:r>
            <a:endParaRPr lang="en-US" altLang="zh-TW" b="1" dirty="0">
              <a:solidFill>
                <a:srgbClr val="006600"/>
              </a:solidFill>
            </a:endParaRPr>
          </a:p>
        </p:txBody>
      </p:sp>
      <p:sp>
        <p:nvSpPr>
          <p:cNvPr id="13" name="Text Box 1070"/>
          <p:cNvSpPr txBox="1">
            <a:spLocks noChangeArrowheads="1"/>
          </p:cNvSpPr>
          <p:nvPr/>
        </p:nvSpPr>
        <p:spPr bwMode="auto">
          <a:xfrm>
            <a:off x="4127500" y="55626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0066FF"/>
                </a:solidFill>
              </a:rPr>
              <a:t>Double the consonant + </a:t>
            </a:r>
            <a:r>
              <a:rPr lang="en-US" altLang="zh-TW" b="1" dirty="0" err="1">
                <a:solidFill>
                  <a:srgbClr val="0066FF"/>
                </a:solidFill>
              </a:rPr>
              <a:t>ing</a:t>
            </a:r>
            <a:endParaRPr lang="en-US" altLang="zh-TW" b="1" dirty="0">
              <a:solidFill>
                <a:srgbClr val="0066FF"/>
              </a:solidFill>
            </a:endParaRPr>
          </a:p>
        </p:txBody>
      </p:sp>
      <p:sp>
        <p:nvSpPr>
          <p:cNvPr id="14" name="Text Box 1071"/>
          <p:cNvSpPr txBox="1">
            <a:spLocks noChangeArrowheads="1"/>
          </p:cNvSpPr>
          <p:nvPr/>
        </p:nvSpPr>
        <p:spPr bwMode="auto">
          <a:xfrm>
            <a:off x="7023100" y="2209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D60093"/>
                </a:solidFill>
              </a:rPr>
              <a:t>walk</a:t>
            </a:r>
          </a:p>
        </p:txBody>
      </p:sp>
      <p:sp>
        <p:nvSpPr>
          <p:cNvPr id="15" name="AutoShape 1072"/>
          <p:cNvSpPr>
            <a:spLocks noChangeArrowheads="1"/>
          </p:cNvSpPr>
          <p:nvPr/>
        </p:nvSpPr>
        <p:spPr bwMode="auto">
          <a:xfrm>
            <a:off x="7785100" y="2438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AutoShape 1073"/>
          <p:cNvSpPr>
            <a:spLocks noChangeArrowheads="1"/>
          </p:cNvSpPr>
          <p:nvPr/>
        </p:nvSpPr>
        <p:spPr bwMode="auto">
          <a:xfrm>
            <a:off x="7861300" y="3505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AutoShape 1074"/>
          <p:cNvSpPr>
            <a:spLocks noChangeArrowheads="1"/>
          </p:cNvSpPr>
          <p:nvPr/>
        </p:nvSpPr>
        <p:spPr bwMode="auto">
          <a:xfrm>
            <a:off x="7861300" y="4572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AutoShape 1075"/>
          <p:cNvSpPr>
            <a:spLocks noChangeArrowheads="1"/>
          </p:cNvSpPr>
          <p:nvPr/>
        </p:nvSpPr>
        <p:spPr bwMode="auto">
          <a:xfrm>
            <a:off x="7937500" y="5715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078"/>
          <p:cNvSpPr txBox="1">
            <a:spLocks noChangeArrowheads="1"/>
          </p:cNvSpPr>
          <p:nvPr/>
        </p:nvSpPr>
        <p:spPr bwMode="auto">
          <a:xfrm>
            <a:off x="8166100" y="228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FF00FF"/>
                </a:solidFill>
              </a:rPr>
              <a:t>walk</a:t>
            </a:r>
            <a:r>
              <a:rPr lang="en-US" altLang="zh-TW" b="1" dirty="0">
                <a:solidFill>
                  <a:srgbClr val="FF00FF"/>
                </a:solidFill>
              </a:rPr>
              <a:t>ing</a:t>
            </a:r>
          </a:p>
        </p:txBody>
      </p:sp>
      <p:sp>
        <p:nvSpPr>
          <p:cNvPr id="20" name="Text Box 1080"/>
          <p:cNvSpPr txBox="1">
            <a:spLocks noChangeArrowheads="1"/>
          </p:cNvSpPr>
          <p:nvPr/>
        </p:nvSpPr>
        <p:spPr bwMode="auto">
          <a:xfrm>
            <a:off x="7023100" y="3276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8000"/>
                </a:solidFill>
              </a:rPr>
              <a:t>come</a:t>
            </a:r>
          </a:p>
        </p:txBody>
      </p:sp>
      <p:sp>
        <p:nvSpPr>
          <p:cNvPr id="21" name="Text Box 1081"/>
          <p:cNvSpPr txBox="1">
            <a:spLocks noChangeArrowheads="1"/>
          </p:cNvSpPr>
          <p:nvPr/>
        </p:nvSpPr>
        <p:spPr bwMode="auto">
          <a:xfrm>
            <a:off x="8166100" y="3352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6600"/>
                </a:solidFill>
              </a:rPr>
              <a:t>com</a:t>
            </a:r>
            <a:r>
              <a:rPr lang="en-US" altLang="zh-TW" b="1">
                <a:solidFill>
                  <a:srgbClr val="006600"/>
                </a:solidFill>
              </a:rPr>
              <a:t>ing</a:t>
            </a:r>
          </a:p>
        </p:txBody>
      </p:sp>
      <p:sp>
        <p:nvSpPr>
          <p:cNvPr id="22" name="Text Box 1082"/>
          <p:cNvSpPr txBox="1">
            <a:spLocks noChangeArrowheads="1"/>
          </p:cNvSpPr>
          <p:nvPr/>
        </p:nvSpPr>
        <p:spPr bwMode="auto">
          <a:xfrm>
            <a:off x="7175500" y="4495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333399"/>
                </a:solidFill>
              </a:rPr>
              <a:t>lie</a:t>
            </a:r>
          </a:p>
        </p:txBody>
      </p:sp>
      <p:sp>
        <p:nvSpPr>
          <p:cNvPr id="23" name="Text Box 1084"/>
          <p:cNvSpPr txBox="1">
            <a:spLocks noChangeArrowheads="1"/>
          </p:cNvSpPr>
          <p:nvPr/>
        </p:nvSpPr>
        <p:spPr bwMode="auto">
          <a:xfrm>
            <a:off x="8242300" y="4419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333399"/>
                </a:solidFill>
              </a:rPr>
              <a:t>lying</a:t>
            </a:r>
          </a:p>
        </p:txBody>
      </p:sp>
      <p:sp>
        <p:nvSpPr>
          <p:cNvPr id="24" name="Text Box 1085"/>
          <p:cNvSpPr txBox="1">
            <a:spLocks noChangeArrowheads="1"/>
          </p:cNvSpPr>
          <p:nvPr/>
        </p:nvSpPr>
        <p:spPr bwMode="auto">
          <a:xfrm>
            <a:off x="7175500" y="563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66"/>
                </a:solidFill>
              </a:rPr>
              <a:t>run</a:t>
            </a:r>
          </a:p>
        </p:txBody>
      </p:sp>
      <p:sp>
        <p:nvSpPr>
          <p:cNvPr id="25" name="Text Box 1086"/>
          <p:cNvSpPr txBox="1">
            <a:spLocks noChangeArrowheads="1"/>
          </p:cNvSpPr>
          <p:nvPr/>
        </p:nvSpPr>
        <p:spPr bwMode="auto">
          <a:xfrm>
            <a:off x="8242300" y="5638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3399"/>
                </a:solidFill>
              </a:rPr>
              <a:t>run</a:t>
            </a:r>
            <a:r>
              <a:rPr lang="en-US" altLang="zh-TW" b="1">
                <a:solidFill>
                  <a:srgbClr val="FF3399"/>
                </a:solidFill>
              </a:rPr>
              <a:t>ning</a:t>
            </a:r>
          </a:p>
        </p:txBody>
      </p:sp>
    </p:spTree>
    <p:extLst>
      <p:ext uri="{BB962C8B-B14F-4D97-AF65-F5344CB8AC3E}">
        <p14:creationId xmlns="" xmlns:p14="http://schemas.microsoft.com/office/powerpoint/2010/main" val="26919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02" y="3205287"/>
            <a:ext cx="7704667" cy="2881888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2252132" y="321733"/>
            <a:ext cx="6620935" cy="267224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Times New Roman" pitchFamily="18" charset="0"/>
              </a:rPr>
              <a:t>PRACTICE WITH PARTNER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rgbClr val="FF0000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6666" y="609601"/>
            <a:ext cx="10617200" cy="521546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Times New Roman" pitchFamily="18" charset="0"/>
              </a:rPr>
              <a:t>HOME WORK</a:t>
            </a:r>
          </a:p>
          <a:p>
            <a:pPr algn="ctr"/>
            <a:r>
              <a:rPr lang="bn-BD" sz="4000" dirty="0" smtClean="0">
                <a:latin typeface="Times New Roman" pitchFamily="18" charset="0"/>
              </a:rPr>
              <a:t>Write a paragraph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bn-BD" sz="4000" dirty="0" smtClean="0">
                <a:latin typeface="Times New Roman" pitchFamily="18" charset="0"/>
              </a:rPr>
              <a:t>sing present continuous tense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0463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5" y="524933"/>
            <a:ext cx="10839958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6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95" y="609600"/>
            <a:ext cx="6794616" cy="1320800"/>
          </a:xfrm>
          <a:solidFill>
            <a:srgbClr val="00B050"/>
          </a:solidFill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Times New Roman" pitchFamily="18" charset="0"/>
              </a:rPr>
              <a:t>TEACHER IDENTIEY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721" y="2362273"/>
            <a:ext cx="6848239" cy="291512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00050" lvl="1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Pallab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Goswami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Asst. Teacher</a:t>
            </a:r>
          </a:p>
          <a:p>
            <a:pPr marL="400050" lvl="1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Shahanoor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Govt. Primary School.</a:t>
            </a:r>
          </a:p>
          <a:p>
            <a:pPr marL="400050" lvl="1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Bhangoora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Pabona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ritha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158" y="2468607"/>
            <a:ext cx="1265176" cy="1228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960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3" y="783770"/>
            <a:ext cx="7798526" cy="198555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CLASS: </a:t>
            </a:r>
            <a:r>
              <a:rPr lang="en-US" dirty="0" smtClean="0"/>
              <a:t>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89" y="3009685"/>
            <a:ext cx="7746274" cy="2372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English</a:t>
            </a:r>
            <a:endParaRPr lang="bn-BD" sz="6600" dirty="0" smtClean="0">
              <a:latin typeface="Times New Roman" pitchFamily="18" charset="0"/>
            </a:endParaRPr>
          </a:p>
          <a:p>
            <a:pPr algn="ctr">
              <a:buNone/>
            </a:pPr>
            <a:endParaRPr lang="bn-BD" sz="6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8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81000">
              <a:schemeClr val="accent5">
                <a:lumMod val="60000"/>
                <a:lumOff val="4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ee the picture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96886"/>
            <a:ext cx="7935647" cy="4261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885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35000">
              <a:schemeClr val="accent3">
                <a:lumMod val="75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159" y="597711"/>
            <a:ext cx="8596668" cy="1320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Times New Roman" pitchFamily="18" charset="0"/>
              </a:rPr>
              <a:t>What is he/ she doing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073">
            <a:off x="7200165" y="140902"/>
            <a:ext cx="1869922" cy="192115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495">
            <a:off x="9062839" y="1664416"/>
            <a:ext cx="2959100" cy="1666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265">
            <a:off x="215900" y="2241550"/>
            <a:ext cx="3759200" cy="2001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500">
            <a:off x="9554598" y="4347258"/>
            <a:ext cx="2171700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1" y="4667250"/>
            <a:ext cx="3078879" cy="1775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61" y="4277826"/>
            <a:ext cx="2708083" cy="2601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06" y="1390962"/>
            <a:ext cx="2082913" cy="2835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1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SUBJECT 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="" xmlns:p14="http://schemas.microsoft.com/office/powerpoint/2010/main" val="33303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75000"/>
            </a:schemeClr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70000" y="660400"/>
            <a:ext cx="10176933" cy="1134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Times New Roman" pitchFamily="18" charset="0"/>
              </a:rPr>
              <a:t>Learning outcomes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844" y="2116666"/>
            <a:ext cx="9860787" cy="4741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09490" y="2827101"/>
            <a:ext cx="7687732" cy="1153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Times New Roman" pitchFamily="18" charset="0"/>
              </a:rPr>
              <a:t>Identify this tense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14287" y="3796527"/>
            <a:ext cx="7382932" cy="1630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bn-BD" sz="2800" dirty="0" smtClean="0">
                <a:latin typeface="Times New Roman" pitchFamily="18" charset="0"/>
              </a:rPr>
              <a:t>se the structure  of present continuous tense to form sentence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727201" y="5333741"/>
            <a:ext cx="7196666" cy="1100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bn-BD" sz="2400" dirty="0" smtClean="0">
                <a:latin typeface="Times New Roman" pitchFamily="18" charset="0"/>
              </a:rPr>
              <a:t>se the right form of verb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3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500">
              <a:srgbClr val="EF791F"/>
            </a:gs>
            <a:gs pos="18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54000">
              <a:schemeClr val="accent3">
                <a:lumMod val="7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41400" y="88900"/>
            <a:ext cx="8839200" cy="28321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4400" dirty="0" smtClean="0">
                <a:latin typeface="Times New Roman" pitchFamily="18" charset="0"/>
                <a:cs typeface="NikoshBAN" panose="02000000000000000000" pitchFamily="2" charset="0"/>
              </a:rPr>
              <a:t>Tense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 বর্তমানে কোন কাজ চলছে বা ঘটছে বা নিকট ভবিষ্যতে চলবে  বোঝালে তাকে Present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ontinuous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n-BD" sz="4400" dirty="0" smtClean="0">
                <a:latin typeface="Times New Roman" pitchFamily="18" charset="0"/>
                <a:cs typeface="NikoshBAN" panose="02000000000000000000" pitchFamily="2" charset="0"/>
              </a:rPr>
              <a:t>ense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041400" y="3556000"/>
            <a:ext cx="9893300" cy="20701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Times New Roman" pitchFamily="18" charset="0"/>
              </a:rPr>
              <a:t>Use to talk about action that are happening right now.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3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46000">
              <a:srgbClr val="FF0000"/>
            </a:gs>
            <a:gs pos="85000">
              <a:srgbClr val="00B05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24542" y="783770"/>
            <a:ext cx="10433957" cy="46046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 চেনার উপায়ঃ বাংলা ক্রিয়া পদের শেষে তেছি, তেছ,তেছে,তেছেন,চ্ছ,চ্ছে,চ্ছেন ইত্যাদি যুক্ত থাকে।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2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347</Words>
  <Application>Microsoft Office PowerPoint</Application>
  <PresentationFormat>Custom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WELCOME</vt:lpstr>
      <vt:lpstr>TEACHER IDENTIEY</vt:lpstr>
      <vt:lpstr>CLASS: Five</vt:lpstr>
      <vt:lpstr>See the picture</vt:lpstr>
      <vt:lpstr>What is he/ she doing</vt:lpstr>
      <vt:lpstr>SUBJECT 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LAB-11</dc:creator>
  <cp:lastModifiedBy>Pritha</cp:lastModifiedBy>
  <cp:revision>78</cp:revision>
  <dcterms:created xsi:type="dcterms:W3CDTF">2016-03-08T09:15:03Z</dcterms:created>
  <dcterms:modified xsi:type="dcterms:W3CDTF">2017-09-30T10:31:15Z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