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72" r:id="rId9"/>
    <p:sldId id="261" r:id="rId10"/>
    <p:sldId id="262" r:id="rId11"/>
    <p:sldId id="267" r:id="rId12"/>
    <p:sldId id="268" r:id="rId13"/>
    <p:sldId id="269" r:id="rId14"/>
    <p:sldId id="276" r:id="rId15"/>
    <p:sldId id="275" r:id="rId16"/>
    <p:sldId id="274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D739D-CBAB-4781-A71E-98D1929FF788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B3997-3757-43E2-BE71-C2D3AEC5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B3997-3757-43E2-BE71-C2D3AEC53D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F9B-08A0-4F9D-8E6B-1BE5851AD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B3997-3757-43E2-BE71-C2D3AEC53D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3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B3997-3757-43E2-BE71-C2D3AEC53D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6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tint val="66000"/>
                <a:satMod val="160000"/>
              </a:schemeClr>
            </a:gs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7" y="284020"/>
            <a:ext cx="8534400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3886200" cy="3588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2751" y="4460591"/>
            <a:ext cx="1534394" cy="2215991"/>
          </a:xfrm>
          <a:prstGeom prst="rect">
            <a:avLst/>
          </a:prstGeom>
        </p:spPr>
        <p:txBody>
          <a:bodyPr wrap="non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367479" y="4470920"/>
            <a:ext cx="998991" cy="2215991"/>
          </a:xfrm>
          <a:prstGeom prst="rect">
            <a:avLst/>
          </a:prstGeom>
        </p:spPr>
        <p:txBody>
          <a:bodyPr wrap="non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13800" dirty="0"/>
          </a:p>
        </p:txBody>
      </p:sp>
      <p:sp>
        <p:nvSpPr>
          <p:cNvPr id="10" name="Rectangle 9"/>
          <p:cNvSpPr/>
          <p:nvPr/>
        </p:nvSpPr>
        <p:spPr>
          <a:xfrm>
            <a:off x="5322526" y="4459115"/>
            <a:ext cx="1180131" cy="2215991"/>
          </a:xfrm>
          <a:prstGeom prst="rect">
            <a:avLst/>
          </a:prstGeom>
        </p:spPr>
        <p:txBody>
          <a:bodyPr wrap="non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324600" y="4457066"/>
            <a:ext cx="1091966" cy="2215991"/>
          </a:xfrm>
          <a:prstGeom prst="rect">
            <a:avLst/>
          </a:prstGeom>
        </p:spPr>
        <p:txBody>
          <a:bodyPr wrap="non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372" y="-276102"/>
            <a:ext cx="6277681" cy="9661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53" y="-304800"/>
            <a:ext cx="6780632" cy="966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45 0.0111 L -0.60121 -1.96532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3" y="-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1 0.01225 L 0.65885 0.0011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0500" y="431800"/>
            <a:ext cx="8763000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743200" y="685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1905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x – y =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85800" y="2028686"/>
            <a:ext cx="457200" cy="460514"/>
          </a:xfrm>
          <a:prstGeom prst="star5">
            <a:avLst>
              <a:gd name="adj" fmla="val 12702"/>
              <a:gd name="hf" fmla="val 105146"/>
              <a:gd name="vf" fmla="val 110557"/>
            </a:avLst>
          </a:prstGeom>
          <a:gradFill>
            <a:gsLst>
              <a:gs pos="33000">
                <a:srgbClr val="FF3399">
                  <a:alpha val="99000"/>
                </a:srgbClr>
              </a:gs>
              <a:gs pos="76000">
                <a:srgbClr val="FFFF00"/>
              </a:gs>
              <a:gs pos="94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30300" y="2743200"/>
            <a:ext cx="763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সমীকরণটির ৫টি করে প্রতিরুপী বিন্দু বের কর।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782123"/>
              </p:ext>
            </p:extLst>
          </p:nvPr>
        </p:nvGraphicFramePr>
        <p:xfrm>
          <a:off x="-152400" y="5"/>
          <a:ext cx="9372600" cy="685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  <a:gridCol w="468630"/>
              </a:tblGrid>
              <a:tr h="458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427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8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ight Brace 15"/>
          <p:cNvSpPr/>
          <p:nvPr/>
        </p:nvSpPr>
        <p:spPr>
          <a:xfrm rot="16200000" flipH="1">
            <a:off x="4894464" y="2875226"/>
            <a:ext cx="685803" cy="2367050"/>
          </a:xfrm>
          <a:prstGeom prst="rightBrace">
            <a:avLst>
              <a:gd name="adj1" fmla="val 44523"/>
              <a:gd name="adj2" fmla="val 52182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70568" y="3680460"/>
            <a:ext cx="11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X=5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54208" y="1371600"/>
            <a:ext cx="129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(5,4)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10800000" flipH="1">
            <a:off x="6354499" y="1851659"/>
            <a:ext cx="547408" cy="1828801"/>
          </a:xfrm>
          <a:prstGeom prst="rightBrace">
            <a:avLst>
              <a:gd name="adj1" fmla="val 38529"/>
              <a:gd name="adj2" fmla="val 5355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6234365" y="233933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Y=4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34400" y="3726626"/>
            <a:ext cx="6096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X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06241" y="152399"/>
            <a:ext cx="6096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53840" y="368885"/>
            <a:ext cx="0" cy="617220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-45943" y="3646756"/>
            <a:ext cx="9113967" cy="17951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901440" y="351010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01441" y="351010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1184" y="3630243"/>
            <a:ext cx="11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X= -4</a:t>
            </a:r>
            <a:endParaRPr lang="en-US" b="1" dirty="0"/>
          </a:p>
        </p:txBody>
      </p:sp>
      <p:sp>
        <p:nvSpPr>
          <p:cNvPr id="29" name="Right Brace 28"/>
          <p:cNvSpPr/>
          <p:nvPr/>
        </p:nvSpPr>
        <p:spPr>
          <a:xfrm rot="5400000" flipH="1">
            <a:off x="2750818" y="2404728"/>
            <a:ext cx="685804" cy="1920241"/>
          </a:xfrm>
          <a:prstGeom prst="rightBrace">
            <a:avLst>
              <a:gd name="adj1" fmla="val 44523"/>
              <a:gd name="adj2" fmla="val 52182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flipH="1">
            <a:off x="1510139" y="3746331"/>
            <a:ext cx="685803" cy="2197269"/>
          </a:xfrm>
          <a:prstGeom prst="rightBrace">
            <a:avLst>
              <a:gd name="adj1" fmla="val 44523"/>
              <a:gd name="adj2" fmla="val 52182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07274" y="4660299"/>
            <a:ext cx="85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</a:t>
            </a:r>
            <a:r>
              <a:rPr lang="en-US" b="1" dirty="0" smtClean="0"/>
              <a:t>= -5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342507" y="5943600"/>
            <a:ext cx="129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(-4,-5)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3575" y="368885"/>
            <a:ext cx="3857105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 ঘর সমান এক একক ধরে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01" y="475565"/>
            <a:ext cx="427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বিন্দু পাতন ও লেখচিত্র তৈরী </a:t>
            </a:r>
            <a:endParaRPr lang="en-US" sz="3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42507" y="368885"/>
            <a:ext cx="6658493" cy="6336715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-30480" y="3816834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9183" y="5740420"/>
            <a:ext cx="60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2566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07 L 0.26146 -0.2673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209 L -0.19791 -0.002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51 0.01088 L -0.20451 0.33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21" grpId="0"/>
      <p:bldP spid="10" grpId="0" animBg="1"/>
      <p:bldP spid="10" grpId="1" animBg="1"/>
      <p:bldP spid="2" grpId="0"/>
      <p:bldP spid="26" grpId="0" animBg="1"/>
      <p:bldP spid="26" grpId="1" animBg="1"/>
      <p:bldP spid="27" grpId="0" animBg="1"/>
      <p:bldP spid="27" grpId="1" animBg="1"/>
      <p:bldP spid="27" grpId="2" animBg="1"/>
      <p:bldP spid="28" grpId="0"/>
      <p:bldP spid="29" grpId="0" animBg="1"/>
      <p:bldP spid="29" grpId="1" animBg="1"/>
      <p:bldP spid="30" grpId="0" animBg="1"/>
      <p:bldP spid="30" grpId="1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658" y="-15240"/>
            <a:ext cx="8305800" cy="686341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 + y = 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200" dirty="0" smtClean="0">
                <a:latin typeface="Times New Roman"/>
                <a:cs typeface="Times New Roman"/>
              </a:rPr>
              <a:t>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bn-IN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n-IN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x=4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 =3 </a:t>
            </a:r>
            <a:r>
              <a:rPr lang="bn-IN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দ্বারা উভয় সমীকরণ যুগপৎ সিদ্ধ হয়</a:t>
            </a:r>
            <a:r>
              <a:rPr lang="en-US" sz="3200" dirty="0">
                <a:latin typeface="Times New Roman"/>
                <a:cs typeface="NikoshBAN" pitchFamily="2" charset="0"/>
              </a:rPr>
              <a:t> </a:t>
            </a:r>
            <a:r>
              <a:rPr lang="bn-BD" sz="3200" dirty="0" smtClean="0">
                <a:latin typeface="Times New Roman"/>
                <a:cs typeface="NikoshBAN" pitchFamily="2" charset="0"/>
              </a:rPr>
              <a:t>বলে। </a:t>
            </a:r>
          </a:p>
          <a:p>
            <a:r>
              <a:rPr lang="bn-BD" sz="3200" dirty="0" smtClean="0">
                <a:latin typeface="Times New Roman"/>
                <a:cs typeface="NikoshBAN" pitchFamily="2" charset="0"/>
              </a:rPr>
              <a:t>সমীকরণদ্বয়ের সমাধান - </a:t>
            </a:r>
            <a:endParaRPr lang="bn-IN" sz="3200" dirty="0" smtClean="0">
              <a:latin typeface="Times New Roman"/>
              <a:cs typeface="NikoshBAN" pitchFamily="2" charset="0"/>
            </a:endParaRP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20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133600" y="792480"/>
            <a:ext cx="5444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41787" y="530870"/>
            <a:ext cx="91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(i)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779538" y="3032760"/>
            <a:ext cx="91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(ii)</a:t>
            </a:r>
            <a:endParaRPr lang="en-US" sz="28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33600" y="3218170"/>
            <a:ext cx="5444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7680" y="1295400"/>
            <a:ext cx="91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(i)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029439" y="132841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হতে পাই,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44145"/>
              </p:ext>
            </p:extLst>
          </p:nvPr>
        </p:nvGraphicFramePr>
        <p:xfrm>
          <a:off x="1295400" y="1851630"/>
          <a:ext cx="6096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438877"/>
              </p:ext>
            </p:extLst>
          </p:nvPr>
        </p:nvGraphicFramePr>
        <p:xfrm>
          <a:off x="1336440" y="3962400"/>
          <a:ext cx="6096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-1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BD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7498" y="3485376"/>
            <a:ext cx="91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(i</a:t>
            </a:r>
            <a:r>
              <a:rPr lang="bn-BD" sz="2800" dirty="0" smtClean="0"/>
              <a:t>i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348537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হতে পাই,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19041"/>
              </p:ext>
            </p:extLst>
          </p:nvPr>
        </p:nvGraphicFramePr>
        <p:xfrm>
          <a:off x="6629400" y="1851630"/>
          <a:ext cx="762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bn-BD" sz="20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BD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90875"/>
              </p:ext>
            </p:extLst>
          </p:nvPr>
        </p:nvGraphicFramePr>
        <p:xfrm>
          <a:off x="6675120" y="3962400"/>
          <a:ext cx="762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bn-BD" sz="20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BD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1400" y="5410200"/>
            <a:ext cx="224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x,y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)= </a:t>
            </a:r>
            <a:r>
              <a:rPr lang="en-US" sz="2800" dirty="0" smtClean="0">
                <a:solidFill>
                  <a:srgbClr val="FF0000"/>
                </a:solidFill>
                <a:cs typeface="NikoshBAN" pitchFamily="2" charset="0"/>
              </a:rPr>
              <a:t>(4,3) </a:t>
            </a:r>
            <a:endParaRPr lang="en-US" sz="2800" dirty="0">
              <a:solidFill>
                <a:srgbClr val="FF0000"/>
              </a:solidFill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467600" y="19812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01000" y="1818620"/>
            <a:ext cx="90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FF0000"/>
                </a:solidFill>
              </a:rPr>
              <a:t>ভুজ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467600" y="242191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001000" y="2259330"/>
            <a:ext cx="90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FF0000"/>
                </a:solidFill>
              </a:rPr>
              <a:t>কোটি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60096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 + 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y = 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------(</a:t>
            </a:r>
            <a:r>
              <a:rPr lang="en-US" sz="2800" dirty="0" smtClean="0">
                <a:latin typeface="Times New Roman"/>
                <a:cs typeface="Times New Roman"/>
              </a:rPr>
              <a:t>i)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x – </a:t>
            </a:r>
            <a:r>
              <a:rPr lang="en-US" sz="2800" dirty="0">
                <a:latin typeface="Times New Roman"/>
                <a:cs typeface="Times New Roman"/>
              </a:rPr>
              <a:t>y</a:t>
            </a:r>
            <a:r>
              <a:rPr lang="en-US" sz="2800" dirty="0" smtClean="0">
                <a:latin typeface="Times New Roman"/>
                <a:cs typeface="Times New Roman"/>
              </a:rPr>
              <a:t> = </a:t>
            </a:r>
            <a:r>
              <a:rPr lang="bn-BD" sz="2800" dirty="0" smtClean="0">
                <a:latin typeface="Times New Roman"/>
                <a:cs typeface="Times New Roman"/>
              </a:rPr>
              <a:t>1   </a:t>
            </a:r>
            <a:r>
              <a:rPr lang="en-US" sz="2800" dirty="0" smtClean="0">
                <a:latin typeface="Times New Roman"/>
                <a:cs typeface="Times New Roman"/>
              </a:rPr>
              <a:t>--------(ii)</a:t>
            </a:r>
            <a:endParaRPr lang="bn-IN" sz="2800" dirty="0" smtClean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277455"/>
              </p:ext>
            </p:extLst>
          </p:nvPr>
        </p:nvGraphicFramePr>
        <p:xfrm>
          <a:off x="381000" y="3449969"/>
          <a:ext cx="2971800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94360"/>
                <a:gridCol w="594360"/>
                <a:gridCol w="563880"/>
                <a:gridCol w="624840"/>
                <a:gridCol w="59436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-6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4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-2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7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60" y="4336702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সমীকরণ </a:t>
            </a:r>
            <a:r>
              <a:rPr lang="en-US" sz="2400" dirty="0" smtClean="0">
                <a:latin typeface="Times New Roman"/>
                <a:cs typeface="Times New Roman"/>
              </a:rPr>
              <a:t>(ii)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হতে পাই,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15414"/>
              </p:ext>
            </p:extLst>
          </p:nvPr>
        </p:nvGraphicFramePr>
        <p:xfrm>
          <a:off x="350520" y="5410200"/>
          <a:ext cx="2971800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94360"/>
                <a:gridCol w="594360"/>
                <a:gridCol w="594360"/>
                <a:gridCol w="594360"/>
                <a:gridCol w="59436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24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-3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-1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6728"/>
            <a:ext cx="5257800" cy="5846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104891" y="1464301"/>
                <a:ext cx="3657600" cy="1953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bn-IN" sz="24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সমীকরণ(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i</a:t>
                </a:r>
                <a:r>
                  <a:rPr lang="bn-IN" sz="28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)</a:t>
                </a:r>
                <a:r>
                  <a:rPr lang="bn-BD" sz="28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bn-IN" sz="28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থেকে</a:t>
                </a:r>
                <a:r>
                  <a:rPr lang="bn-IN" sz="24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পাই,</a:t>
                </a:r>
                <a:endParaRPr lang="en-US" sz="2400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pPr algn="ctr">
                  <a:defRPr/>
                </a:pPr>
                <a:r>
                  <a:rPr lang="bn-BD" sz="2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 + </a:t>
                </a:r>
                <a:r>
                  <a:rPr lang="bn-BD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y = 1</a:t>
                </a:r>
                <a:r>
                  <a:rPr lang="bn-BD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Or, </a:t>
                </a:r>
                <a:r>
                  <a:rPr lang="bn-BD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y = 1</a:t>
                </a:r>
                <a:r>
                  <a:rPr lang="bn-BD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– </a:t>
                </a:r>
                <a:r>
                  <a:rPr lang="bn-BD" sz="2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3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x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n-BD" sz="2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∴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y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bn-BD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bn-BD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x</m:t>
                          </m:r>
                        </m:num>
                        <m:den>
                          <m:r>
                            <a:rPr lang="bn-BD" sz="2400" b="0" i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bn-IN" sz="2400" b="0" dirty="0" smtClean="0">
                  <a:solidFill>
                    <a:prstClr val="black"/>
                  </a:solidFill>
                  <a:latin typeface="Times New Roman" pitchFamily="18" charset="0"/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891" y="1464301"/>
                <a:ext cx="3657600" cy="1953355"/>
              </a:xfrm>
              <a:prstGeom prst="rect">
                <a:avLst/>
              </a:prstGeom>
              <a:blipFill rotWithShape="1">
                <a:blip r:embed="rId4"/>
                <a:stretch>
                  <a:fillRect t="-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09325" y="4798367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y = </a:t>
            </a:r>
            <a:r>
              <a:rPr lang="bn-BD" sz="2400" dirty="0" smtClean="0">
                <a:latin typeface="Times New Roman"/>
                <a:cs typeface="Times New Roman"/>
              </a:rPr>
              <a:t>x-1 </a:t>
            </a:r>
            <a:endParaRPr lang="en-US" sz="2400" dirty="0"/>
          </a:p>
        </p:txBody>
      </p:sp>
      <p:sp>
        <p:nvSpPr>
          <p:cNvPr id="19" name="Oval 18"/>
          <p:cNvSpPr/>
          <p:nvPr/>
        </p:nvSpPr>
        <p:spPr>
          <a:xfrm>
            <a:off x="6345555" y="2932296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583189" y="3048000"/>
            <a:ext cx="5394960" cy="10487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416040" y="359597"/>
            <a:ext cx="38100" cy="586167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797040" y="266700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57160" y="347472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922520" y="106913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225290" y="462928"/>
            <a:ext cx="4798579" cy="4118802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873115" y="3735644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360795" y="3200025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299960" y="2151418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648200" y="893919"/>
            <a:ext cx="3912870" cy="4501041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83188" y="3080554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70345" y="385939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Y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70344" y="5698047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Y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31297" y="3080554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44540" y="303735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(0,0)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178156" y="259328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/>
              <a:t>(</a:t>
            </a:r>
            <a:r>
              <a:rPr lang="bn-BD" dirty="0" smtClean="0"/>
              <a:t>2,1)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145405" y="80599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(-6,7)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8046720" y="335528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(6,-2)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570470" y="207164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</a:t>
            </a:r>
            <a:r>
              <a:rPr lang="en-US" dirty="0" smtClean="0"/>
              <a:t>4</a:t>
            </a:r>
            <a:r>
              <a:rPr lang="bn-BD" dirty="0" smtClean="0"/>
              <a:t>,</a:t>
            </a:r>
            <a:r>
              <a:rPr lang="en-US" dirty="0" smtClean="0"/>
              <a:t>3</a:t>
            </a:r>
            <a:r>
              <a:rPr lang="bn-BD" dirty="0" smtClean="0"/>
              <a:t>)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530340" y="344386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(0,</a:t>
            </a:r>
            <a:r>
              <a:rPr lang="en-US" dirty="0" smtClean="0"/>
              <a:t>-</a:t>
            </a:r>
            <a:r>
              <a:rPr lang="bn-BD" dirty="0" smtClean="0"/>
              <a:t>1)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909310" y="400423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(-2,-3)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008370" y="158927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(-2,4)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793230" y="2656566"/>
            <a:ext cx="228600" cy="233539"/>
          </a:xfrm>
          <a:prstGeom prst="ellipse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3760" y="2562964"/>
            <a:ext cx="96190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S(2,1)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07943"/>
            <a:ext cx="333756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লেখের সাহায্যে সমাধান নির্ণয়ঃ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59" y="6263640"/>
            <a:ext cx="527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সুতরাং,  নির্ণেয় সমাধান,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x,y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) = </a:t>
            </a:r>
            <a:r>
              <a:rPr lang="en-US" sz="2400" dirty="0" smtClean="0">
                <a:cs typeface="NikoshBAN" pitchFamily="2" charset="0"/>
              </a:rPr>
              <a:t>(2,1)</a:t>
            </a:r>
            <a:endParaRPr lang="en-US" sz="2400" dirty="0"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5347 0.0009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8 -0.00532 L -0.05243 -0.149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18" grpId="0"/>
      <p:bldP spid="19" grpId="0" animBg="1"/>
      <p:bldP spid="19" grpId="1" animBg="1"/>
      <p:bldP spid="37" grpId="0" animBg="1"/>
      <p:bldP spid="38" grpId="0" animBg="1"/>
      <p:bldP spid="39" grpId="0" animBg="1"/>
      <p:bldP spid="50" grpId="0" animBg="1"/>
      <p:bldP spid="51" grpId="0" animBg="1"/>
      <p:bldP spid="52" grpId="0" animBg="1"/>
      <p:bldP spid="60" grpId="0"/>
      <p:bldP spid="61" grpId="0"/>
      <p:bldP spid="63" grpId="0"/>
      <p:bldP spid="64" grpId="0"/>
      <p:bldP spid="65" grpId="0"/>
      <p:bldP spid="67" grpId="0"/>
      <p:bldP spid="66" grpId="0"/>
      <p:bldP spid="68" grpId="0"/>
      <p:bldP spid="69" grpId="0"/>
      <p:bldP spid="70" grpId="0"/>
      <p:bldP spid="71" grpId="0"/>
      <p:bldP spid="72" grpId="0"/>
      <p:bldP spid="2" grpId="0" animBg="1"/>
      <p:bldP spid="3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1440" y="52023"/>
            <a:ext cx="7330440" cy="3376977"/>
            <a:chOff x="91440" y="52023"/>
            <a:chExt cx="7330440" cy="3376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52023"/>
              <a:ext cx="4572000" cy="337697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7" name="Flowchart: Sequential Access Storage 6"/>
            <p:cNvSpPr/>
            <p:nvPr/>
          </p:nvSpPr>
          <p:spPr>
            <a:xfrm rot="10800000">
              <a:off x="4693920" y="829831"/>
              <a:ext cx="2667000" cy="2590800"/>
            </a:xfrm>
            <a:prstGeom prst="flowChartMagneticTap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31080" y="2030962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/>
                <a:t>জোড়ায় কাজ</a:t>
              </a:r>
              <a:endParaRPr lang="en-US" sz="32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7720" y="3980790"/>
            <a:ext cx="7772400" cy="2062103"/>
            <a:chOff x="807720" y="3980790"/>
            <a:chExt cx="7772400" cy="2062103"/>
          </a:xfrm>
        </p:grpSpPr>
        <p:sp>
          <p:nvSpPr>
            <p:cNvPr id="6" name="TextBox 5"/>
            <p:cNvSpPr txBox="1"/>
            <p:nvPr/>
          </p:nvSpPr>
          <p:spPr>
            <a:xfrm>
              <a:off x="807720" y="3980790"/>
              <a:ext cx="7772400" cy="20621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bn-BD" sz="3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5x </a:t>
              </a:r>
              <a:r>
                <a:rPr lang="en-US" sz="3200" dirty="0">
                  <a:latin typeface="Times New Roman"/>
                  <a:cs typeface="Times New Roman"/>
                </a:rPr>
                <a:t>+</a:t>
              </a:r>
              <a:r>
                <a:rPr lang="en-US" sz="3200" dirty="0" smtClean="0">
                  <a:latin typeface="Times New Roman"/>
                  <a:cs typeface="Times New Roman"/>
                </a:rPr>
                <a:t> 4y = 9</a:t>
              </a:r>
              <a:r>
                <a:rPr lang="bn-IN" sz="3200" dirty="0" smtClean="0">
                  <a:latin typeface="Times New Roman"/>
                  <a:cs typeface="Times New Roman"/>
                </a:rPr>
                <a:t>------------------(</a:t>
              </a:r>
              <a:r>
                <a:rPr lang="en-US" sz="3200" dirty="0" smtClean="0">
                  <a:latin typeface="Times New Roman"/>
                  <a:cs typeface="Times New Roman"/>
                </a:rPr>
                <a:t>i</a:t>
              </a:r>
              <a:r>
                <a:rPr lang="bn-IN" sz="3200" dirty="0" smtClean="0">
                  <a:latin typeface="Times New Roman"/>
                  <a:cs typeface="Times New Roman"/>
                </a:rPr>
                <a:t>)</a:t>
              </a:r>
              <a:r>
                <a:rPr lang="en-US" sz="3200" dirty="0" smtClean="0">
                  <a:latin typeface="Times New Roman"/>
                  <a:cs typeface="Times New Roman"/>
                </a:rPr>
                <a:t>  </a:t>
              </a:r>
              <a:endParaRPr lang="bn-IN" sz="3200" dirty="0" smtClean="0">
                <a:latin typeface="Times New Roman"/>
                <a:cs typeface="Times New Roman"/>
              </a:endParaRPr>
            </a:p>
            <a:p>
              <a:pPr algn="ctr"/>
              <a:r>
                <a:rPr lang="en-US" sz="3200" dirty="0" smtClean="0">
                  <a:latin typeface="Times New Roman"/>
                  <a:cs typeface="Times New Roman"/>
                </a:rPr>
                <a:t>2x − 3y = −1</a:t>
              </a:r>
              <a:r>
                <a:rPr lang="bn-IN" sz="3200" dirty="0" smtClean="0">
                  <a:latin typeface="Times New Roman"/>
                  <a:cs typeface="Times New Roman"/>
                </a:rPr>
                <a:t>----------------(</a:t>
              </a:r>
              <a:r>
                <a:rPr lang="en-US" sz="3200" dirty="0" smtClean="0">
                  <a:latin typeface="Times New Roman"/>
                  <a:cs typeface="Times New Roman"/>
                </a:rPr>
                <a:t>ii</a:t>
              </a:r>
              <a:r>
                <a:rPr lang="bn-IN" sz="3200" dirty="0" smtClean="0">
                  <a:latin typeface="Times New Roman"/>
                  <a:cs typeface="Times New Roman"/>
                </a:rPr>
                <a:t>)</a:t>
              </a:r>
              <a:endParaRPr lang="bn-IN" sz="32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  </a:t>
              </a:r>
              <a:endParaRPr lang="bn-IN" sz="3200" dirty="0" smtClean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0800000" flipH="1" flipV="1">
              <a:off x="1828800" y="3980790"/>
              <a:ext cx="4770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# লেখ</a:t>
              </a:r>
              <a:r>
                <a:rPr lang="bn-IN" sz="3200" dirty="0">
                  <a:latin typeface="NikoshBAN" pitchFamily="2" charset="0"/>
                  <a:cs typeface="NikoshBAN" pitchFamily="2" charset="0"/>
                </a:rPr>
                <a:t>চিত্রের</a:t>
              </a:r>
              <a:r>
                <a:rPr lang="bn-BD" sz="3200" dirty="0">
                  <a:latin typeface="NikoshBAN" pitchFamily="2" charset="0"/>
                  <a:cs typeface="NikoshBAN" pitchFamily="2" charset="0"/>
                </a:rPr>
                <a:t> সাহায্যে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dirty="0">
                  <a:latin typeface="NikoshBAN" pitchFamily="2" charset="0"/>
                  <a:cs typeface="NikoshBAN" pitchFamily="2" charset="0"/>
                </a:rPr>
                <a:t>সমাধান কর</a:t>
              </a:r>
              <a:r>
                <a:rPr lang="bn-IN" sz="3200" dirty="0">
                  <a:latin typeface="NikoshBAN" pitchFamily="2" charset="0"/>
                  <a:cs typeface="NikoshBAN" pitchFamily="2" charset="0"/>
                </a:rPr>
                <a:t>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2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318760" y="607665"/>
            <a:ext cx="379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সমাধান বিন্দু স্থানাংক কত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18760" y="1143000"/>
            <a:ext cx="11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উত্তরঃ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18760" y="1754832"/>
            <a:ext cx="379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+mj-lt"/>
                <a:cs typeface="NikoshBAN" pitchFamily="2" charset="0"/>
              </a:rPr>
              <a:t>C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বিন্ধুর স্থানাংক কত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9240" y="2298352"/>
            <a:ext cx="112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উত্তরঃ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18760" y="2707332"/>
            <a:ext cx="3794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800" dirty="0">
                <a:latin typeface="+mj-lt"/>
                <a:cs typeface="NikoshBAN" pitchFamily="2" charset="0"/>
              </a:rPr>
              <a:t>Y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অক্ষ হতে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D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বিন্দু কত একক দূরে অবস্থিত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49240" y="3619500"/>
            <a:ext cx="112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উত্তরঃ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3584888" y="91654"/>
            <a:ext cx="1584960" cy="524841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42360" y="30910"/>
            <a:ext cx="147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6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7000" y="2219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(-2,4)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361444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3 </a:t>
            </a:r>
            <a:r>
              <a:rPr lang="bn-BD" sz="2800" dirty="0" smtClean="0">
                <a:latin typeface="Times New Roman" pitchFamily="18" charset="0"/>
                <a:cs typeface="NikoshBAN" pitchFamily="2" charset="0"/>
              </a:rPr>
              <a:t>একক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6520" y="1130885"/>
            <a:ext cx="982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(0,1)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8350" y="30910"/>
            <a:ext cx="273558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Click for Answer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682" y="609600"/>
            <a:ext cx="5257800" cy="5719465"/>
            <a:chOff x="191682" y="609600"/>
            <a:chExt cx="5257800" cy="5719465"/>
          </a:xfrm>
        </p:grpSpPr>
        <p:grpSp>
          <p:nvGrpSpPr>
            <p:cNvPr id="4" name="Group 3"/>
            <p:cNvGrpSpPr/>
            <p:nvPr/>
          </p:nvGrpSpPr>
          <p:grpSpPr>
            <a:xfrm>
              <a:off x="191682" y="609600"/>
              <a:ext cx="5257800" cy="5719465"/>
              <a:chOff x="191682" y="609600"/>
              <a:chExt cx="5257800" cy="571946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" t="2403" r="2890" b="3303"/>
              <a:stretch/>
            </p:blipFill>
            <p:spPr>
              <a:xfrm>
                <a:off x="191682" y="609600"/>
                <a:ext cx="5127078" cy="51054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91682" y="5867400"/>
                <a:ext cx="5257800" cy="461665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প্রতি ক্ষুদ্রতম </a:t>
                </a:r>
                <a:r>
                  <a:rPr lang="bn-BD" sz="2400" dirty="0" smtClean="0">
                    <a:latin typeface="NikoshBAN" pitchFamily="2" charset="0"/>
                    <a:cs typeface="NikoshBAN" pitchFamily="2" charset="0"/>
                  </a:rPr>
                  <a:t>বর্গের প্রতি 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ঘরের  দৈর্ঘ্য =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2400" dirty="0" err="1" smtClean="0">
                    <a:latin typeface="NikoshBAN" pitchFamily="2" charset="0"/>
                    <a:cs typeface="NikoshBAN" pitchFamily="2" charset="0"/>
                  </a:rPr>
                  <a:t>একক</a:t>
                </a:r>
                <a:r>
                  <a:rPr lang="en-US" sz="24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ধ</a:t>
                </a:r>
                <a:r>
                  <a:rPr lang="bn-BD" sz="2400" dirty="0" smtClean="0">
                    <a:latin typeface="NikoshBAN" pitchFamily="2" charset="0"/>
                    <a:cs typeface="NikoshBAN" pitchFamily="2" charset="0"/>
                  </a:rPr>
                  <a:t>রে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।</a:t>
                </a:r>
                <a:endParaRPr lang="en-US" sz="2400" dirty="0">
                  <a:latin typeface="NikoshBAN" pitchFamily="2" charset="0"/>
                  <a:cs typeface="NikoshBAN" pitchFamily="2" charset="0"/>
                </a:endParaRPr>
              </a:p>
            </p:txBody>
          </p:sp>
          <p:cxnSp>
            <p:nvCxnSpPr>
              <p:cNvPr id="11" name="Straight Arrow Connector 10"/>
              <p:cNvCxnSpPr>
                <a:stCxn id="2" idx="0"/>
                <a:endCxn id="2" idx="2"/>
              </p:cNvCxnSpPr>
              <p:nvPr/>
            </p:nvCxnSpPr>
            <p:spPr>
              <a:xfrm>
                <a:off x="2755221" y="609600"/>
                <a:ext cx="0" cy="5105400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2" idx="1"/>
                <a:endCxn id="2" idx="3"/>
              </p:cNvCxnSpPr>
              <p:nvPr/>
            </p:nvCxnSpPr>
            <p:spPr>
              <a:xfrm>
                <a:off x="191682" y="3162300"/>
                <a:ext cx="5127078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356360" y="609600"/>
                <a:ext cx="3505200" cy="487680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975360" y="1524000"/>
                <a:ext cx="3733800" cy="419100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3169920" y="30861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61160" y="1066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191000" y="461772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642360" y="2590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659380" y="36195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644390" y="1293167"/>
                <a:ext cx="495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257300" y="5320129"/>
                <a:ext cx="495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</a:t>
                </a:r>
                <a:endParaRPr lang="en-US" sz="24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727112" y="681335"/>
                <a:ext cx="495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362450" y="4386887"/>
                <a:ext cx="495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D</a:t>
                </a:r>
                <a:endParaRPr lang="en-US" sz="2400" b="1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674620" y="309294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83121" y="3252310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X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'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14734" y="3172480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X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27020" y="695980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NikoshBAN" pitchFamily="2" charset="0"/>
                  <a:cs typeface="NikoshBAN" pitchFamily="2" charset="0"/>
                </a:rPr>
                <a:t>Y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42214" y="5073759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NikoshBAN" pitchFamily="2" charset="0"/>
                  <a:cs typeface="NikoshBAN" pitchFamily="2" charset="0"/>
                </a:rPr>
                <a:t>Y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'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0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5" grpId="0"/>
      <p:bldP spid="46" grpId="0"/>
      <p:bldP spid="26" grpId="0"/>
      <p:bldP spid="2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357" y="152399"/>
            <a:ext cx="8572077" cy="6352640"/>
            <a:chOff x="144357" y="152399"/>
            <a:chExt cx="8572077" cy="6352640"/>
          </a:xfrm>
        </p:grpSpPr>
        <p:sp>
          <p:nvSpPr>
            <p:cNvPr id="4" name="TextBox 3"/>
            <p:cNvSpPr txBox="1"/>
            <p:nvPr/>
          </p:nvSpPr>
          <p:spPr>
            <a:xfrm>
              <a:off x="144357" y="152399"/>
              <a:ext cx="4572000" cy="83099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bn-BD" sz="4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800" y="5181600"/>
              <a:ext cx="8030634" cy="132343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4x + 3y =18</a:t>
              </a:r>
              <a:r>
                <a:rPr lang="bn-IN" sz="4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-----------------------(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i</a:t>
              </a:r>
              <a:r>
                <a:rPr lang="bn-IN" sz="4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)</a:t>
              </a:r>
              <a:endParaRPr lang="bn-I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3x 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–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2y = 5</a:t>
              </a:r>
              <a:r>
                <a:rPr lang="bn-IN" sz="4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------------------------(</a:t>
              </a:r>
              <a:r>
                <a:rPr lang="en-US" sz="4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ii</a:t>
              </a:r>
              <a:r>
                <a:rPr lang="bn-IN" sz="4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)</a:t>
              </a:r>
              <a:r>
                <a:rPr lang="bn-BD" sz="4000" b="1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90600" y="4473714"/>
              <a:ext cx="57422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1. </a:t>
              </a:r>
              <a:r>
                <a:rPr lang="bn-BD" sz="4000" b="1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লেখচিত্র</a:t>
              </a:r>
              <a:r>
                <a:rPr lang="bn-IN" sz="40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ের সাহায্যে </a:t>
              </a:r>
              <a:r>
                <a:rPr lang="bn-BD" sz="4000" b="1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সমাধান</a:t>
              </a:r>
              <a:r>
                <a:rPr lang="bn-IN" sz="4000" b="1" dirty="0" smtClean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0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কর</a:t>
              </a:r>
              <a:r>
                <a:rPr lang="bn-IN" sz="40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2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" y="0"/>
            <a:ext cx="9117106" cy="6858000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" y="1957108"/>
            <a:ext cx="4419600" cy="31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21541"/>
            <a:ext cx="4419600" cy="3190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1981200"/>
            <a:ext cx="2362200" cy="31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2209800"/>
            <a:ext cx="1541929" cy="31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42" y="2182906"/>
            <a:ext cx="1541929" cy="3190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4" y="1538287"/>
            <a:ext cx="1676400" cy="378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6" y="1664068"/>
            <a:ext cx="1676400" cy="3781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BFF00"/>
              </a:clrFrom>
              <a:clrTo>
                <a:srgbClr val="EBFF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21287" r="15245" b="41202"/>
          <a:stretch/>
        </p:blipFill>
        <p:spPr>
          <a:xfrm>
            <a:off x="165847" y="1172016"/>
            <a:ext cx="8978153" cy="44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81000"/>
            <a:ext cx="4114800" cy="609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381000"/>
            <a:ext cx="4114800" cy="609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100" y="498900"/>
            <a:ext cx="3276600" cy="83099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T w="38100" h="38100"/>
            </a:sp3d>
          </a:bodyPr>
          <a:lstStyle/>
          <a:p>
            <a:r>
              <a:rPr lang="bn-BD" sz="4800" dirty="0" smtClean="0"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4800" dirty="0"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7300" y="498901"/>
            <a:ext cx="3276600" cy="83099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T w="38100" h="38100"/>
            </a:sp3d>
          </a:bodyPr>
          <a:lstStyle/>
          <a:p>
            <a:pPr algn="ctr"/>
            <a:r>
              <a:rPr lang="bn-BD" sz="4800" dirty="0" smtClean="0"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800" dirty="0"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171" y="2667000"/>
            <a:ext cx="3810000" cy="347787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T w="38100" h="38100"/>
            </a:sp3d>
          </a:bodyPr>
          <a:lstStyle/>
          <a:p>
            <a:r>
              <a:rPr lang="bn-BD" sz="40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মুহাম্মদ গোলাম হক</a:t>
            </a:r>
          </a:p>
          <a:p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সিনিয়র সহকারী শিক্ষক</a:t>
            </a:r>
          </a:p>
          <a:p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প্রিমিয়ার আইডিয়াল হাই স্কুল</a:t>
            </a:r>
          </a:p>
          <a:p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</a:t>
            </a:r>
          </a:p>
          <a:p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মোবাইল- ০১৭১২৬৬৩৩২৬</a:t>
            </a:r>
          </a:p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Email-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mghaquemym@gmail.com</a:t>
            </a:r>
            <a:endParaRPr lang="en-US" sz="2000" b="1" dirty="0">
              <a:solidFill>
                <a:srgbClr val="C00000"/>
              </a:solidFill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382" y="1329898"/>
            <a:ext cx="3810000" cy="550920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T w="38100" h="38100"/>
            </a:sp3d>
          </a:bodyPr>
          <a:lstStyle/>
          <a:p>
            <a:pPr algn="ctr"/>
            <a:r>
              <a:rPr lang="bn-BD" sz="40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৮ম</a:t>
            </a:r>
          </a:p>
          <a:p>
            <a:pPr algn="ctr"/>
            <a:r>
              <a:rPr lang="bn-BD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বিষয়ঃগণিত</a:t>
            </a:r>
          </a:p>
          <a:p>
            <a:pPr algn="ctr"/>
            <a:r>
              <a:rPr lang="bn-BD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 ৬ষ্ঠ</a:t>
            </a:r>
          </a:p>
          <a:p>
            <a:pPr algn="ctr"/>
            <a:r>
              <a:rPr lang="bn-BD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অনুশীলনীঃ ৬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endParaRPr lang="en-US" sz="3600" b="1" dirty="0" smtClean="0">
              <a:solidFill>
                <a:srgbClr val="C00000"/>
              </a:solidFill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বিষয়বস্তু</a:t>
            </a:r>
          </a:p>
          <a:p>
            <a:pPr algn="ctr"/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লেখচিত্রের সাহায্যে সরল সহসমীকরণের সমাধান </a:t>
            </a:r>
          </a:p>
          <a:p>
            <a:pPr algn="ctr"/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50</a:t>
            </a:r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মিনিট</a:t>
            </a:r>
          </a:p>
          <a:p>
            <a:pPr algn="ctr"/>
            <a:r>
              <a:rPr lang="bn-BD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তারিখঃ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520700" dist="38100" dir="7740000" sx="97000" sy="97000" algn="tl" rotWithShape="0">
                    <a:prstClr val="black">
                      <a:alpha val="66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07-09-2017</a:t>
            </a:r>
            <a:endParaRPr lang="bn-BD" sz="3200" b="1" dirty="0" smtClean="0">
              <a:solidFill>
                <a:srgbClr val="C00000"/>
              </a:solidFill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000" b="1" dirty="0">
              <a:solidFill>
                <a:srgbClr val="C00000"/>
              </a:solidFill>
              <a:effectLst>
                <a:outerShdw blurRad="520700" dist="38100" dir="7740000" sx="97000" sy="97000" algn="tl" rotWithShape="0">
                  <a:prstClr val="black">
                    <a:alpha val="66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099879"/>
            <a:ext cx="1371659" cy="171207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Front" fov="4200000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2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  <a14:imgEffect>
                      <a14:brightnessContrast bright="9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6" y="195001"/>
            <a:ext cx="8676952" cy="6467998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"/>
            <a:ext cx="3312160" cy="2484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ight Arrow 8"/>
          <p:cNvSpPr/>
          <p:nvPr/>
        </p:nvSpPr>
        <p:spPr>
          <a:xfrm>
            <a:off x="4189767" y="1356922"/>
            <a:ext cx="698422" cy="609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perspectiveFront"/>
            <a:lightRig rig="threePt" dir="t"/>
          </a:scene3d>
          <a:sp3d extrusionH="12700" contourW="6350">
            <a:bevelT w="38100" h="82550"/>
            <a:bevelB w="571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t="19333" r="25636" b="40334"/>
          <a:stretch/>
        </p:blipFill>
        <p:spPr>
          <a:xfrm>
            <a:off x="5410200" y="434340"/>
            <a:ext cx="3310128" cy="253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799"/>
            <a:ext cx="3310128" cy="236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ight Arrow 12"/>
          <p:cNvSpPr/>
          <p:nvPr/>
        </p:nvSpPr>
        <p:spPr>
          <a:xfrm rot="5400000">
            <a:off x="6716053" y="3124200"/>
            <a:ext cx="698422" cy="609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perspectiveFront"/>
            <a:lightRig rig="threePt" dir="t"/>
          </a:scene3d>
          <a:sp3d extrusionH="12700" contourW="6350">
            <a:bevelT w="38100" h="82550"/>
            <a:bevelB w="571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4114799"/>
            <a:ext cx="3291378" cy="2435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ight Arrow 14"/>
          <p:cNvSpPr/>
          <p:nvPr/>
        </p:nvSpPr>
        <p:spPr>
          <a:xfrm rot="10800000">
            <a:off x="4189767" y="5027752"/>
            <a:ext cx="698422" cy="609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perspectiveFront"/>
            <a:lightRig rig="threePt" dir="t"/>
          </a:scene3d>
          <a:sp3d extrusionH="12700" contourW="6350">
            <a:bevelT w="38100" h="82550"/>
            <a:bevelB w="571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9400" y="314712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ছবিতে কি দেখছো ?</a:t>
            </a:r>
            <a:endParaRPr lang="en-US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8839201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38400" y="3048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n>
                  <a:gradFill flip="none" rotWithShape="1">
                    <a:gsLst>
                      <a:gs pos="0">
                        <a:srgbClr val="FFF200"/>
                      </a:gs>
                      <a:gs pos="64000">
                        <a:srgbClr val="FF7A00"/>
                      </a:gs>
                      <a:gs pos="76000">
                        <a:srgbClr val="FF0300"/>
                      </a:gs>
                      <a:gs pos="93000">
                        <a:schemeClr val="tx1">
                          <a:alpha val="8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B050"/>
                </a:solidFill>
                <a:effectLst>
                  <a:outerShdw dist="38100" dir="5940000" algn="tl" rotWithShape="0">
                    <a:prstClr val="black">
                      <a:alpha val="40000"/>
                    </a:prstClr>
                  </a:outerShdw>
                  <a:reflection stA="64000" endPos="37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 পাঠ</a:t>
            </a:r>
            <a:endParaRPr lang="en-US" sz="6000" dirty="0">
              <a:ln>
                <a:gradFill flip="none" rotWithShape="1">
                  <a:gsLst>
                    <a:gs pos="0">
                      <a:srgbClr val="FFF200"/>
                    </a:gs>
                    <a:gs pos="64000">
                      <a:srgbClr val="FF7A00"/>
                    </a:gs>
                    <a:gs pos="76000">
                      <a:srgbClr val="FF0300"/>
                    </a:gs>
                    <a:gs pos="93000">
                      <a:schemeClr val="tx1">
                        <a:alpha val="80000"/>
                      </a:schemeClr>
                    </a:gs>
                  </a:gsLst>
                  <a:lin ang="2700000" scaled="1"/>
                  <a:tileRect/>
                </a:gradFill>
              </a:ln>
              <a:solidFill>
                <a:srgbClr val="00B050"/>
              </a:solidFill>
              <a:effectLst>
                <a:outerShdw dist="38100" dir="5940000" algn="tl" rotWithShape="0">
                  <a:prstClr val="black">
                    <a:alpha val="40000"/>
                  </a:prstClr>
                </a:outerShdw>
                <a:reflection stA="64000" endPos="37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86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bn-BD" sz="5400" dirty="0" smtClean="0">
                <a:solidFill>
                  <a:srgbClr val="FF0000"/>
                </a:solidFill>
                <a:effectLst>
                  <a:innerShdw blurRad="114300" dist="330200" dir="13860000">
                    <a:prstClr val="black">
                      <a:alpha val="72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লেখচিত্রের সাহায্যে </a:t>
            </a:r>
          </a:p>
          <a:p>
            <a:pPr algn="ctr"/>
            <a:r>
              <a:rPr lang="bn-BD" sz="5400" dirty="0" smtClean="0">
                <a:solidFill>
                  <a:srgbClr val="FF0000"/>
                </a:solidFill>
                <a:effectLst>
                  <a:innerShdw blurRad="114300" dist="330200" dir="13860000">
                    <a:prstClr val="black">
                      <a:alpha val="72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সরল সহসমীকরণের সমাধান  </a:t>
            </a:r>
            <a:endParaRPr lang="en-US" sz="5400" dirty="0">
              <a:solidFill>
                <a:srgbClr val="FF0000"/>
              </a:solidFill>
              <a:effectLst>
                <a:innerShdw blurRad="114300" dist="330200" dir="13860000">
                  <a:prstClr val="black">
                    <a:alpha val="72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2362200" cy="1579721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19400" y="6096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পাঠ শেষে শিক্ষার্থীরা ......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286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সমীকরণ থেকে প্রতিরুপী বিন্দু নির্ণয় করে তা ছক কাগজে পাতন করতে পারবে।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440" y="2429823"/>
            <a:ext cx="304800" cy="5093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4240" y="3609439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সরল সহসমীকরণের সমাধান লেখচিত্রে দেখাতে পারবে।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880" y="3753262"/>
            <a:ext cx="304800" cy="5093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4245" y="4932878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লেখচিত্রের সাহায্যে সরল সহসমীকরণের সমাধান করতে  পারবে।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885" y="5076701"/>
            <a:ext cx="304800" cy="5093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703915"/>
            <a:ext cx="15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X+Y= 5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0" y="533400"/>
            <a:ext cx="409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একটি সমীকরণ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" y="13436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এখানে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Y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দুইটি অজানা রাশি বা চলক।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" y="2195095"/>
            <a:ext cx="448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চলক দুইটি এক ঘাত বিশিষ্ট।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" y="2895600"/>
            <a:ext cx="821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এরূপ সমীকরণকে সরল সমীকরণ বলে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0820" y="3642360"/>
            <a:ext cx="570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X+Y= 5</a:t>
            </a:r>
            <a:r>
              <a:rPr lang="bn-BD" sz="280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দুইটি সরল সমীকরণ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" y="4343400"/>
            <a:ext cx="851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সমীকরণ দুইটি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x=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y=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মান দ্বারা যুগপৎ ভাবে সিদ্ধ হয়।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" y="564177"/>
            <a:ext cx="242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X+Y= 5</a:t>
            </a:r>
            <a:r>
              <a:rPr lang="bn-BD" sz="2800" dirty="0" smtClean="0">
                <a:latin typeface="Times New Roman" pitchFamily="18" charset="0"/>
                <a:cs typeface="NikoshBAN" pitchFamily="2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50292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এরূপ সমীকরণ গুলোকে সরল সহসমীকরণ বলে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8820" y="3642359"/>
            <a:ext cx="748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এবং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5255" y="6096000"/>
            <a:ext cx="38354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সরল সমীকর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ণের লেখ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164"/>
            <a:ext cx="5257800" cy="58464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0588" y="163033"/>
            <a:ext cx="5455920" cy="5861670"/>
            <a:chOff x="367548" y="163033"/>
            <a:chExt cx="5455920" cy="5861670"/>
          </a:xfrm>
        </p:grpSpPr>
        <p:sp>
          <p:nvSpPr>
            <p:cNvPr id="8" name="Oval 7"/>
            <p:cNvSpPr/>
            <p:nvPr/>
          </p:nvSpPr>
          <p:spPr>
            <a:xfrm>
              <a:off x="3129915" y="2735732"/>
              <a:ext cx="209550" cy="22190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67549" y="2851436"/>
              <a:ext cx="5394960" cy="10487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3200400" y="163033"/>
              <a:ext cx="38100" cy="586167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581400" y="2470436"/>
              <a:ext cx="209550" cy="22190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541520" y="3278156"/>
              <a:ext cx="209550" cy="22190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706880" y="872566"/>
              <a:ext cx="209550" cy="22190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09650" y="281604"/>
              <a:ext cx="4509912" cy="3848436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7548" y="2883990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X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'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4705" y="189375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>
                  <a:latin typeface="NikoshBAN" pitchFamily="2" charset="0"/>
                  <a:cs typeface="NikoshBAN" pitchFamily="2" charset="0"/>
                </a:rPr>
                <a:t>Y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54704" y="5501483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>
                  <a:latin typeface="NikoshBAN" pitchFamily="2" charset="0"/>
                  <a:cs typeface="NikoshBAN" pitchFamily="2" charset="0"/>
                </a:rPr>
                <a:t>Y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'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15657" y="2883990"/>
              <a:ext cx="60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X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rot="2517210">
            <a:off x="4508343" y="1855066"/>
            <a:ext cx="2024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+ </a:t>
            </a:r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 = </a:t>
            </a:r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279977" y="2533514"/>
            <a:ext cx="20878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লেখচিত্র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03629" y="3389493"/>
            <a:ext cx="19812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বৈশিষ্ট্যঃ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3629" y="3956511"/>
            <a:ext cx="19812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একটি  সমীকরণের একটি মাত্র সরল রেখা।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4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73368"/>
            <a:ext cx="5257800" cy="58464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88155" y="2718936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25789" y="2834640"/>
            <a:ext cx="5394960" cy="10487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392930" y="146237"/>
            <a:ext cx="3810" cy="586167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739640" y="245364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99760" y="326136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65120" y="855770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67890" y="249568"/>
            <a:ext cx="4613910" cy="3941432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15715" y="3522284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03395" y="2986665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42560" y="1938058"/>
            <a:ext cx="209550" cy="221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90800" y="680559"/>
            <a:ext cx="3912870" cy="4501041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5788" y="2867194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2945" y="172579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Y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2944" y="5484687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Y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'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3897" y="2867194"/>
            <a:ext cx="6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X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480011">
            <a:off x="2755193" y="749732"/>
            <a:ext cx="2024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+ </a:t>
            </a:r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 = </a:t>
            </a:r>
            <a:r>
              <a:rPr lang="bn-BD" sz="2800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 rot="18757149">
            <a:off x="2792830" y="4459058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x – y = </a:t>
            </a:r>
            <a:r>
              <a:rPr lang="bn-BD" sz="2800" dirty="0">
                <a:latin typeface="Times New Roman"/>
                <a:cs typeface="Times New Roman"/>
              </a:rPr>
              <a:t>1 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2263775" y="6096000"/>
            <a:ext cx="38354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সরল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সহ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সমীকর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ণের লেখ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9583" y="2533514"/>
            <a:ext cx="20878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লেখচিত্র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6469" y="3389493"/>
            <a:ext cx="19812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বৈশিষ্ট্যঃ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6469" y="3956511"/>
            <a:ext cx="19812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দুইটি  সমীকরণের দুইটি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সরল রেখা।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893" y="228600"/>
            <a:ext cx="8735440" cy="6400800"/>
          </a:xfrm>
          <a:custGeom>
            <a:avLst/>
            <a:gdLst>
              <a:gd name="connsiteX0" fmla="*/ 0 w 8686800"/>
              <a:gd name="connsiteY0" fmla="*/ 0 h 6400800"/>
              <a:gd name="connsiteX1" fmla="*/ 8686800 w 8686800"/>
              <a:gd name="connsiteY1" fmla="*/ 0 h 6400800"/>
              <a:gd name="connsiteX2" fmla="*/ 8686800 w 8686800"/>
              <a:gd name="connsiteY2" fmla="*/ 6400800 h 6400800"/>
              <a:gd name="connsiteX3" fmla="*/ 0 w 8686800"/>
              <a:gd name="connsiteY3" fmla="*/ 6400800 h 6400800"/>
              <a:gd name="connsiteX4" fmla="*/ 0 w 8686800"/>
              <a:gd name="connsiteY4" fmla="*/ 0 h 6400800"/>
              <a:gd name="connsiteX0" fmla="*/ 0 w 8714509"/>
              <a:gd name="connsiteY0" fmla="*/ 27709 h 6400800"/>
              <a:gd name="connsiteX1" fmla="*/ 8714509 w 8714509"/>
              <a:gd name="connsiteY1" fmla="*/ 0 h 6400800"/>
              <a:gd name="connsiteX2" fmla="*/ 8714509 w 8714509"/>
              <a:gd name="connsiteY2" fmla="*/ 6400800 h 6400800"/>
              <a:gd name="connsiteX3" fmla="*/ 27709 w 8714509"/>
              <a:gd name="connsiteY3" fmla="*/ 6400800 h 6400800"/>
              <a:gd name="connsiteX4" fmla="*/ 0 w 8714509"/>
              <a:gd name="connsiteY4" fmla="*/ 27709 h 6400800"/>
              <a:gd name="connsiteX0" fmla="*/ 0 w 8735440"/>
              <a:gd name="connsiteY0" fmla="*/ 27709 h 6400800"/>
              <a:gd name="connsiteX1" fmla="*/ 8714509 w 8735440"/>
              <a:gd name="connsiteY1" fmla="*/ 0 h 6400800"/>
              <a:gd name="connsiteX2" fmla="*/ 8735292 w 8735440"/>
              <a:gd name="connsiteY2" fmla="*/ 6380018 h 6400800"/>
              <a:gd name="connsiteX3" fmla="*/ 8714509 w 8735440"/>
              <a:gd name="connsiteY3" fmla="*/ 6400800 h 6400800"/>
              <a:gd name="connsiteX4" fmla="*/ 27709 w 8735440"/>
              <a:gd name="connsiteY4" fmla="*/ 6400800 h 6400800"/>
              <a:gd name="connsiteX5" fmla="*/ 0 w 8735440"/>
              <a:gd name="connsiteY5" fmla="*/ 27709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35440" h="6400800">
                <a:moveTo>
                  <a:pt x="0" y="27709"/>
                </a:moveTo>
                <a:lnTo>
                  <a:pt x="8714509" y="0"/>
                </a:lnTo>
                <a:cubicBezTo>
                  <a:pt x="8712200" y="2108200"/>
                  <a:pt x="8737601" y="4271818"/>
                  <a:pt x="8735292" y="6380018"/>
                </a:cubicBezTo>
                <a:lnTo>
                  <a:pt x="8714509" y="6400800"/>
                </a:lnTo>
                <a:lnTo>
                  <a:pt x="27709" y="6400800"/>
                </a:lnTo>
                <a:lnTo>
                  <a:pt x="0" y="27709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" contourW="12700">
              <a:bevelT w="6350" h="82550"/>
              <a:bevelB w="6350" h="82550"/>
            </a:sp3d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840" y="533400"/>
            <a:ext cx="5978160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angle"/>
            <a:bevelB w="6350" h="82550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সমীকরণ থেকে প্রতিরুপী বিন্দু নির্ণয়ঃ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1912" y="1428736"/>
            <a:ext cx="6747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x + y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…………………. (i)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x – y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…………………. (ii)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131" y="25908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প্রদত্ত সমীকরণ </a:t>
            </a:r>
            <a:r>
              <a:rPr lang="en-US" sz="3200" dirty="0"/>
              <a:t>(i</a:t>
            </a:r>
            <a:r>
              <a:rPr lang="en-US" sz="3200" dirty="0" smtClean="0"/>
              <a:t>)</a:t>
            </a:r>
            <a:r>
              <a:rPr lang="bn-BD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হতে পাই, 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999" y="3632775"/>
            <a:ext cx="85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x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এর বিভিন্ন মানের জন্য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y-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এর মান বের করে নিচের ছক তৈরি করিঃ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14126"/>
              </p:ext>
            </p:extLst>
          </p:nvPr>
        </p:nvGraphicFramePr>
        <p:xfrm>
          <a:off x="636806" y="4213131"/>
          <a:ext cx="7994000" cy="1165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9250"/>
                <a:gridCol w="999250"/>
                <a:gridCol w="999250"/>
                <a:gridCol w="999250"/>
                <a:gridCol w="999250"/>
                <a:gridCol w="999250"/>
                <a:gridCol w="999250"/>
                <a:gridCol w="999250"/>
              </a:tblGrid>
              <a:tr h="58265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265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64204" y="3084121"/>
            <a:ext cx="200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y</a:t>
            </a:r>
            <a:r>
              <a:rPr lang="en-US" sz="3200" dirty="0" smtClean="0"/>
              <a:t> = 7-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46717" y="948898"/>
            <a:ext cx="20019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y</a:t>
            </a:r>
            <a:r>
              <a:rPr lang="en-US" sz="3200" dirty="0" smtClean="0"/>
              <a:t> = 7- (   )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66312" y="86656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1" name="TextBox 50"/>
          <p:cNvSpPr txBox="1"/>
          <p:nvPr/>
        </p:nvSpPr>
        <p:spPr>
          <a:xfrm>
            <a:off x="7095297" y="1644179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 </a:t>
            </a:r>
            <a:endParaRPr lang="en-US" sz="3600" dirty="0"/>
          </a:p>
        </p:txBody>
      </p:sp>
      <p:sp>
        <p:nvSpPr>
          <p:cNvPr id="53" name="TextBox 52"/>
          <p:cNvSpPr txBox="1"/>
          <p:nvPr/>
        </p:nvSpPr>
        <p:spPr>
          <a:xfrm>
            <a:off x="7601949" y="1721566"/>
            <a:ext cx="5310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 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974464" y="475647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12763" y="4827599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52468" y="4814899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5986626" y="4802199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8966" y="4814899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7938693" y="4831102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2928350" y="4140755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-1</a:t>
            </a:r>
            <a:endParaRPr lang="en-US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1981547" y="4166314"/>
            <a:ext cx="68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-2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939270" y="4189014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72357" y="4171234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54" name="TextBox 53"/>
          <p:cNvSpPr txBox="1"/>
          <p:nvPr/>
        </p:nvSpPr>
        <p:spPr>
          <a:xfrm>
            <a:off x="5986164" y="4201714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31044" y="4173773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57" name="TextBox 56"/>
          <p:cNvSpPr txBox="1"/>
          <p:nvPr/>
        </p:nvSpPr>
        <p:spPr>
          <a:xfrm>
            <a:off x="7952124" y="4143292"/>
            <a:ext cx="810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6629400" y="349413"/>
            <a:ext cx="2306932" cy="3329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07244" y="396025"/>
            <a:ext cx="16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b="1" dirty="0" smtClean="0"/>
              <a:t>রাফ</a:t>
            </a:r>
            <a:endParaRPr lang="en-US" sz="20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1752638" y="4204254"/>
            <a:ext cx="8382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510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6375 -0.472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75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63542 0.4553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1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45" grpId="0"/>
      <p:bldP spid="47" grpId="0" animBg="1"/>
      <p:bldP spid="51" grpId="0"/>
      <p:bldP spid="53" grpId="0" animBg="1"/>
      <p:bldP spid="53" grpId="1" animBg="1"/>
      <p:bldP spid="33" grpId="0"/>
      <p:bldP spid="35" grpId="0"/>
      <p:bldP spid="37" grpId="0"/>
      <p:bldP spid="39" grpId="0"/>
      <p:bldP spid="41" grpId="0"/>
      <p:bldP spid="43" grpId="0"/>
      <p:bldP spid="44" grpId="0"/>
      <p:bldP spid="46" grpId="0"/>
      <p:bldP spid="46" grpId="1"/>
      <p:bldP spid="50" grpId="0"/>
      <p:bldP spid="52" grpId="0"/>
      <p:bldP spid="54" grpId="0"/>
      <p:bldP spid="56" grpId="0"/>
      <p:bldP spid="57" grpId="0"/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703</Words>
  <Application>Microsoft Office PowerPoint</Application>
  <PresentationFormat>On-screen Show (4:3)</PresentationFormat>
  <Paragraphs>234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jsc</dc:creator>
  <cp:lastModifiedBy>User</cp:lastModifiedBy>
  <cp:revision>155</cp:revision>
  <dcterms:created xsi:type="dcterms:W3CDTF">2006-08-16T00:00:00Z</dcterms:created>
  <dcterms:modified xsi:type="dcterms:W3CDTF">2017-09-07T16:01:27Z</dcterms:modified>
</cp:coreProperties>
</file>