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75" r:id="rId10"/>
    <p:sldId id="276" r:id="rId11"/>
    <p:sldId id="269" r:id="rId12"/>
    <p:sldId id="274" r:id="rId13"/>
    <p:sldId id="277" r:id="rId14"/>
    <p:sldId id="270" r:id="rId15"/>
    <p:sldId id="273" r:id="rId16"/>
    <p:sldId id="278" r:id="rId17"/>
    <p:sldId id="271" r:id="rId18"/>
    <p:sldId id="279" r:id="rId19"/>
    <p:sldId id="272" r:id="rId20"/>
  </p:sldIdLst>
  <p:sldSz cx="1152207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71" autoAdjust="0"/>
  </p:normalViewPr>
  <p:slideViewPr>
    <p:cSldViewPr>
      <p:cViewPr>
        <p:scale>
          <a:sx n="60" d="100"/>
          <a:sy n="60" d="100"/>
        </p:scale>
        <p:origin x="-1194" y="-540"/>
      </p:cViewPr>
      <p:guideLst>
        <p:guide orient="horz" pos="2160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087DE-A8F0-467B-BC77-2E0E6299D4FD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176DEF6-239A-40A4-B2AF-6A2F722CB714}">
      <dgm:prSet phldrT="[Text]" custT="1"/>
      <dgm:spPr/>
      <dgm:t>
        <a:bodyPr/>
        <a:lstStyle/>
        <a:p>
          <a:r>
            <a:rPr lang="bn-BD" sz="2400" dirty="0" smtClean="0">
              <a:latin typeface="NikoshBAN" pitchFamily="2" charset="0"/>
              <a:cs typeface="NikoshBAN" pitchFamily="2" charset="0"/>
            </a:rPr>
            <a:t>আহসান মঞ্জিল</a:t>
          </a:r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66085A0A-5FCF-4634-8EE2-74044299EC07}" type="parTrans" cxnId="{77B5A312-660B-4561-8BB7-98D4718A272C}">
      <dgm:prSet/>
      <dgm:spPr/>
      <dgm:t>
        <a:bodyPr/>
        <a:lstStyle/>
        <a:p>
          <a:endParaRPr lang="en-US"/>
        </a:p>
      </dgm:t>
    </dgm:pt>
    <dgm:pt modelId="{23472431-0F74-403C-99BD-FF64BA622D8B}" type="sibTrans" cxnId="{77B5A312-660B-4561-8BB7-98D4718A272C}">
      <dgm:prSet/>
      <dgm:spPr/>
      <dgm:t>
        <a:bodyPr/>
        <a:lstStyle/>
        <a:p>
          <a:endParaRPr lang="en-US"/>
        </a:p>
      </dgm:t>
    </dgm:pt>
    <dgm:pt modelId="{F68BB05C-72C4-450F-9FD6-144A0EBA63ED}">
      <dgm:prSet phldrT="[Text]" custT="1"/>
      <dgm:spPr/>
      <dgm:t>
        <a:bodyPr/>
        <a:lstStyle/>
        <a:p>
          <a:r>
            <a:rPr lang="bn-BD" sz="2000" dirty="0" smtClean="0">
              <a:latin typeface="NikoshBAN" pitchFamily="2" charset="0"/>
              <a:cs typeface="NikoshBAN" pitchFamily="2" charset="0"/>
            </a:rPr>
            <a:t>মুঘল আমলে শেখ এনায়েতউল্লাহ প্রসাদটি তৈরি করেন। </a:t>
          </a:r>
          <a:endParaRPr lang="en-US" sz="2000" dirty="0">
            <a:latin typeface="NikoshBAN" pitchFamily="2" charset="0"/>
            <a:cs typeface="NikoshBAN" pitchFamily="2" charset="0"/>
          </a:endParaRPr>
        </a:p>
      </dgm:t>
    </dgm:pt>
    <dgm:pt modelId="{D6AD3150-7D75-49D8-97CB-E2F468F67CC9}" type="parTrans" cxnId="{C9A0563C-5ECE-4348-8702-317883D3188C}">
      <dgm:prSet/>
      <dgm:spPr/>
      <dgm:t>
        <a:bodyPr/>
        <a:lstStyle/>
        <a:p>
          <a:endParaRPr lang="en-US"/>
        </a:p>
      </dgm:t>
    </dgm:pt>
    <dgm:pt modelId="{9ECC65AF-3B06-44B1-BBF0-842404D7AE38}" type="sibTrans" cxnId="{C9A0563C-5ECE-4348-8702-317883D3188C}">
      <dgm:prSet/>
      <dgm:spPr/>
      <dgm:t>
        <a:bodyPr/>
        <a:lstStyle/>
        <a:p>
          <a:endParaRPr lang="en-US"/>
        </a:p>
      </dgm:t>
    </dgm:pt>
    <dgm:pt modelId="{0B635791-29BB-4DCE-BC62-CEAD2CB5F945}">
      <dgm:prSet phldrT="[Text]" custT="1"/>
      <dgm:spPr/>
      <dgm:t>
        <a:bodyPr/>
        <a:lstStyle/>
        <a:p>
          <a:r>
            <a:rPr lang="bn-BD" sz="2400" dirty="0" smtClean="0">
              <a:latin typeface="NikoshBAN" pitchFamily="2" charset="0"/>
              <a:cs typeface="NikoshBAN" pitchFamily="2" charset="0"/>
            </a:rPr>
            <a:t>১৮৩০ সালে খাজা আলিমুল্লাহ  ভবনটি ক্রয় করেন।</a:t>
          </a:r>
          <a:endParaRPr lang="en-US" sz="2400" dirty="0">
            <a:latin typeface="NikoshBAN" pitchFamily="2" charset="0"/>
            <a:cs typeface="NikoshBAN" pitchFamily="2" charset="0"/>
          </a:endParaRPr>
        </a:p>
      </dgm:t>
    </dgm:pt>
    <dgm:pt modelId="{4557D231-573D-4781-8090-353E7AFC732D}" type="parTrans" cxnId="{B4C8C7E4-DA27-4FD8-96D2-8A2FF7D42661}">
      <dgm:prSet/>
      <dgm:spPr/>
      <dgm:t>
        <a:bodyPr/>
        <a:lstStyle/>
        <a:p>
          <a:endParaRPr lang="en-US"/>
        </a:p>
      </dgm:t>
    </dgm:pt>
    <dgm:pt modelId="{C1A25A59-1869-4437-BCA3-B998E6EA509C}" type="sibTrans" cxnId="{B4C8C7E4-DA27-4FD8-96D2-8A2FF7D42661}">
      <dgm:prSet/>
      <dgm:spPr/>
      <dgm:t>
        <a:bodyPr/>
        <a:lstStyle/>
        <a:p>
          <a:endParaRPr lang="en-US"/>
        </a:p>
      </dgm:t>
    </dgm:pt>
    <dgm:pt modelId="{FA0E86D3-96C2-41D7-85E6-C6A5DABB5362}">
      <dgm:prSet phldrT="[Text]" custT="1"/>
      <dgm:spPr/>
      <dgm:t>
        <a:bodyPr/>
        <a:lstStyle/>
        <a:p>
          <a:r>
            <a:rPr lang="bn-BD" sz="2000" dirty="0" smtClean="0">
              <a:latin typeface="NikoshBAN" pitchFamily="2" charset="0"/>
              <a:cs typeface="NikoshBAN" pitchFamily="2" charset="0"/>
            </a:rPr>
            <a:t>১</a:t>
          </a:r>
          <a:r>
            <a:rPr lang="en-US" sz="2000" dirty="0" smtClean="0">
              <a:latin typeface="NikoshBAN" pitchFamily="2" charset="0"/>
              <a:cs typeface="NikoshBAN" pitchFamily="2" charset="0"/>
            </a:rPr>
            <a:t>৮</a:t>
          </a:r>
          <a:r>
            <a:rPr lang="bn-BD" sz="2000" dirty="0" smtClean="0">
              <a:latin typeface="NikoshBAN" pitchFamily="2" charset="0"/>
              <a:cs typeface="NikoshBAN" pitchFamily="2" charset="0"/>
            </a:rPr>
            <a:t>৮৮ সালে ভবনটি টর্নেডোতে ক্ষতিগ্রস্থ হয়</a:t>
          </a:r>
          <a:endParaRPr lang="en-US" sz="2000" dirty="0">
            <a:latin typeface="NikoshBAN" pitchFamily="2" charset="0"/>
            <a:cs typeface="NikoshBAN" pitchFamily="2" charset="0"/>
          </a:endParaRPr>
        </a:p>
      </dgm:t>
    </dgm:pt>
    <dgm:pt modelId="{A1772689-C479-444F-8903-FCEE6535350D}" type="parTrans" cxnId="{52647C22-FE79-4419-A125-7074B08328E9}">
      <dgm:prSet/>
      <dgm:spPr/>
      <dgm:t>
        <a:bodyPr/>
        <a:lstStyle/>
        <a:p>
          <a:endParaRPr lang="en-US"/>
        </a:p>
      </dgm:t>
    </dgm:pt>
    <dgm:pt modelId="{01A5486F-0B97-4A66-A42B-648EBFF27D2B}" type="sibTrans" cxnId="{52647C22-FE79-4419-A125-7074B08328E9}">
      <dgm:prSet/>
      <dgm:spPr/>
      <dgm:t>
        <a:bodyPr/>
        <a:lstStyle/>
        <a:p>
          <a:endParaRPr lang="en-US"/>
        </a:p>
      </dgm:t>
    </dgm:pt>
    <dgm:pt modelId="{FD620F5A-9D68-40C7-98CB-649A2644A051}">
      <dgm:prSet phldrT="[Text]" custT="1"/>
      <dgm:spPr/>
      <dgm:t>
        <a:bodyPr/>
        <a:lstStyle/>
        <a:p>
          <a:r>
            <a:rPr lang="bn-BD" sz="2000" dirty="0" smtClean="0">
              <a:latin typeface="NikoshBAN" pitchFamily="2" charset="0"/>
              <a:cs typeface="NikoshBAN" pitchFamily="2" charset="0"/>
            </a:rPr>
            <a:t>আঠারো শতকে  শেখ মতিউল্লাহ এটি ফরাসিদের কাছে বিক্রি করেন</a:t>
          </a:r>
          <a:endParaRPr lang="en-US" sz="2000" dirty="0">
            <a:latin typeface="NikoshBAN" pitchFamily="2" charset="0"/>
            <a:cs typeface="NikoshBAN" pitchFamily="2" charset="0"/>
          </a:endParaRPr>
        </a:p>
      </dgm:t>
    </dgm:pt>
    <dgm:pt modelId="{05080A70-97AD-46CA-A6F7-3DF32F7ABF30}" type="parTrans" cxnId="{F988127A-635B-4F78-A107-586C36CF4E30}">
      <dgm:prSet/>
      <dgm:spPr/>
      <dgm:t>
        <a:bodyPr/>
        <a:lstStyle/>
        <a:p>
          <a:endParaRPr lang="en-US"/>
        </a:p>
      </dgm:t>
    </dgm:pt>
    <dgm:pt modelId="{E315C3CB-DDC1-41B0-B37B-033DA2308443}" type="sibTrans" cxnId="{F988127A-635B-4F78-A107-586C36CF4E30}">
      <dgm:prSet/>
      <dgm:spPr/>
      <dgm:t>
        <a:bodyPr/>
        <a:lstStyle/>
        <a:p>
          <a:endParaRPr lang="en-US"/>
        </a:p>
      </dgm:t>
    </dgm:pt>
    <dgm:pt modelId="{2B0EAB64-6DA7-4CE8-B573-53237391A8C9}" type="pres">
      <dgm:prSet presAssocID="{2AF087DE-A8F0-467B-BC77-2E0E6299D4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270F9D-F3E1-4904-AB69-919B31337A17}" type="pres">
      <dgm:prSet presAssocID="{3176DEF6-239A-40A4-B2AF-6A2F722CB714}" presName="centerShape" presStyleLbl="node0" presStyleIdx="0" presStyleCnt="1"/>
      <dgm:spPr/>
      <dgm:t>
        <a:bodyPr/>
        <a:lstStyle/>
        <a:p>
          <a:endParaRPr lang="en-US"/>
        </a:p>
      </dgm:t>
    </dgm:pt>
    <dgm:pt modelId="{BBDA4471-CEE4-4267-BC74-DC4F18E7E3B5}" type="pres">
      <dgm:prSet presAssocID="{D6AD3150-7D75-49D8-97CB-E2F468F67CC9}" presName="Name9" presStyleLbl="parChTrans1D2" presStyleIdx="0" presStyleCnt="4"/>
      <dgm:spPr/>
      <dgm:t>
        <a:bodyPr/>
        <a:lstStyle/>
        <a:p>
          <a:endParaRPr lang="en-US"/>
        </a:p>
      </dgm:t>
    </dgm:pt>
    <dgm:pt modelId="{E94C41BF-72FF-4121-B454-A16B2391B4F9}" type="pres">
      <dgm:prSet presAssocID="{D6AD3150-7D75-49D8-97CB-E2F468F67CC9}" presName="connTx" presStyleLbl="parChTrans1D2" presStyleIdx="0" presStyleCnt="4"/>
      <dgm:spPr/>
      <dgm:t>
        <a:bodyPr/>
        <a:lstStyle/>
        <a:p>
          <a:endParaRPr lang="en-US"/>
        </a:p>
      </dgm:t>
    </dgm:pt>
    <dgm:pt modelId="{6AC87B33-BB71-4DD7-8FD2-B060C26870E4}" type="pres">
      <dgm:prSet presAssocID="{F68BB05C-72C4-450F-9FD6-144A0EBA63ED}" presName="node" presStyleLbl="node1" presStyleIdx="0" presStyleCnt="4" custScaleX="125765" custScaleY="99813" custRadScaleRad="84419" custRadScaleInc="6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3439B-264B-4B80-B762-B670AFC87B6E}" type="pres">
      <dgm:prSet presAssocID="{4557D231-573D-4781-8090-353E7AFC732D}" presName="Name9" presStyleLbl="parChTrans1D2" presStyleIdx="1" presStyleCnt="4"/>
      <dgm:spPr/>
      <dgm:t>
        <a:bodyPr/>
        <a:lstStyle/>
        <a:p>
          <a:endParaRPr lang="en-US"/>
        </a:p>
      </dgm:t>
    </dgm:pt>
    <dgm:pt modelId="{2282B37A-A306-47CD-A108-C30466A15644}" type="pres">
      <dgm:prSet presAssocID="{4557D231-573D-4781-8090-353E7AFC732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2BDF1316-A293-4ACF-8D32-3EA1A75538B5}" type="pres">
      <dgm:prSet presAssocID="{0B635791-29BB-4DCE-BC62-CEAD2CB5F945}" presName="node" presStyleLbl="node1" presStyleIdx="1" presStyleCnt="4" custScaleX="139569" custScaleY="1270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EBD406-90E3-4DC6-8880-7D9A54BE8B4B}" type="pres">
      <dgm:prSet presAssocID="{A1772689-C479-444F-8903-FCEE6535350D}" presName="Name9" presStyleLbl="parChTrans1D2" presStyleIdx="2" presStyleCnt="4"/>
      <dgm:spPr/>
      <dgm:t>
        <a:bodyPr/>
        <a:lstStyle/>
        <a:p>
          <a:endParaRPr lang="en-US"/>
        </a:p>
      </dgm:t>
    </dgm:pt>
    <dgm:pt modelId="{973CCF25-D931-482A-9E3B-0E11BD6F6FED}" type="pres">
      <dgm:prSet presAssocID="{A1772689-C479-444F-8903-FCEE6535350D}" presName="connTx" presStyleLbl="parChTrans1D2" presStyleIdx="2" presStyleCnt="4"/>
      <dgm:spPr/>
      <dgm:t>
        <a:bodyPr/>
        <a:lstStyle/>
        <a:p>
          <a:endParaRPr lang="en-US"/>
        </a:p>
      </dgm:t>
    </dgm:pt>
    <dgm:pt modelId="{DBD54A75-5B2E-4CCA-B8B0-7A21FA90AD65}" type="pres">
      <dgm:prSet presAssocID="{FA0E86D3-96C2-41D7-85E6-C6A5DABB5362}" presName="node" presStyleLbl="node1" presStyleIdx="2" presStyleCnt="4" custScaleX="137135" custScaleY="1389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5AFBC-82D5-4A07-BDED-4FCDCD48F3FA}" type="pres">
      <dgm:prSet presAssocID="{05080A70-97AD-46CA-A6F7-3DF32F7ABF30}" presName="Name9" presStyleLbl="parChTrans1D2" presStyleIdx="3" presStyleCnt="4"/>
      <dgm:spPr/>
      <dgm:t>
        <a:bodyPr/>
        <a:lstStyle/>
        <a:p>
          <a:endParaRPr lang="en-US"/>
        </a:p>
      </dgm:t>
    </dgm:pt>
    <dgm:pt modelId="{4EBB4670-14C3-4BE4-900B-F2D1A952C78C}" type="pres">
      <dgm:prSet presAssocID="{05080A70-97AD-46CA-A6F7-3DF32F7ABF30}" presName="connTx" presStyleLbl="parChTrans1D2" presStyleIdx="3" presStyleCnt="4"/>
      <dgm:spPr/>
      <dgm:t>
        <a:bodyPr/>
        <a:lstStyle/>
        <a:p>
          <a:endParaRPr lang="en-US"/>
        </a:p>
      </dgm:t>
    </dgm:pt>
    <dgm:pt modelId="{1094011C-46D0-4A78-B26A-A68D0BF21688}" type="pres">
      <dgm:prSet presAssocID="{FD620F5A-9D68-40C7-98CB-649A2644A051}" presName="node" presStyleLbl="node1" presStyleIdx="3" presStyleCnt="4" custScaleX="137612" custScaleY="1406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AF2B39-B596-46C7-8C1D-4AB7B9570E72}" type="presOf" srcId="{05080A70-97AD-46CA-A6F7-3DF32F7ABF30}" destId="{B835AFBC-82D5-4A07-BDED-4FCDCD48F3FA}" srcOrd="0" destOrd="0" presId="urn:microsoft.com/office/officeart/2005/8/layout/radial1"/>
    <dgm:cxn modelId="{52647C22-FE79-4419-A125-7074B08328E9}" srcId="{3176DEF6-239A-40A4-B2AF-6A2F722CB714}" destId="{FA0E86D3-96C2-41D7-85E6-C6A5DABB5362}" srcOrd="2" destOrd="0" parTransId="{A1772689-C479-444F-8903-FCEE6535350D}" sibTransId="{01A5486F-0B97-4A66-A42B-648EBFF27D2B}"/>
    <dgm:cxn modelId="{AD9579AD-ADFA-4E56-83CD-2AC56E9AF8B9}" type="presOf" srcId="{0B635791-29BB-4DCE-BC62-CEAD2CB5F945}" destId="{2BDF1316-A293-4ACF-8D32-3EA1A75538B5}" srcOrd="0" destOrd="0" presId="urn:microsoft.com/office/officeart/2005/8/layout/radial1"/>
    <dgm:cxn modelId="{3EC7AB2F-6D1D-4DFF-8CD7-6D245A524651}" type="presOf" srcId="{A1772689-C479-444F-8903-FCEE6535350D}" destId="{973CCF25-D931-482A-9E3B-0E11BD6F6FED}" srcOrd="1" destOrd="0" presId="urn:microsoft.com/office/officeart/2005/8/layout/radial1"/>
    <dgm:cxn modelId="{B4C8C7E4-DA27-4FD8-96D2-8A2FF7D42661}" srcId="{3176DEF6-239A-40A4-B2AF-6A2F722CB714}" destId="{0B635791-29BB-4DCE-BC62-CEAD2CB5F945}" srcOrd="1" destOrd="0" parTransId="{4557D231-573D-4781-8090-353E7AFC732D}" sibTransId="{C1A25A59-1869-4437-BCA3-B998E6EA509C}"/>
    <dgm:cxn modelId="{982AC3C8-81FC-42EC-A697-25A9C47E6FA4}" type="presOf" srcId="{A1772689-C479-444F-8903-FCEE6535350D}" destId="{5FEBD406-90E3-4DC6-8880-7D9A54BE8B4B}" srcOrd="0" destOrd="0" presId="urn:microsoft.com/office/officeart/2005/8/layout/radial1"/>
    <dgm:cxn modelId="{45A34C12-A964-4E35-9C0F-089475C59CEF}" type="presOf" srcId="{D6AD3150-7D75-49D8-97CB-E2F468F67CC9}" destId="{BBDA4471-CEE4-4267-BC74-DC4F18E7E3B5}" srcOrd="0" destOrd="0" presId="urn:microsoft.com/office/officeart/2005/8/layout/radial1"/>
    <dgm:cxn modelId="{E3439E99-9142-4883-9578-DB41E0C7BB0F}" type="presOf" srcId="{4557D231-573D-4781-8090-353E7AFC732D}" destId="{BEE3439B-264B-4B80-B762-B670AFC87B6E}" srcOrd="0" destOrd="0" presId="urn:microsoft.com/office/officeart/2005/8/layout/radial1"/>
    <dgm:cxn modelId="{33EFD467-FF79-4767-897A-D99EC7F309F0}" type="presOf" srcId="{FD620F5A-9D68-40C7-98CB-649A2644A051}" destId="{1094011C-46D0-4A78-B26A-A68D0BF21688}" srcOrd="0" destOrd="0" presId="urn:microsoft.com/office/officeart/2005/8/layout/radial1"/>
    <dgm:cxn modelId="{F988127A-635B-4F78-A107-586C36CF4E30}" srcId="{3176DEF6-239A-40A4-B2AF-6A2F722CB714}" destId="{FD620F5A-9D68-40C7-98CB-649A2644A051}" srcOrd="3" destOrd="0" parTransId="{05080A70-97AD-46CA-A6F7-3DF32F7ABF30}" sibTransId="{E315C3CB-DDC1-41B0-B37B-033DA2308443}"/>
    <dgm:cxn modelId="{C9166668-4CC1-4B7C-8954-9B5342A72B49}" type="presOf" srcId="{3176DEF6-239A-40A4-B2AF-6A2F722CB714}" destId="{04270F9D-F3E1-4904-AB69-919B31337A17}" srcOrd="0" destOrd="0" presId="urn:microsoft.com/office/officeart/2005/8/layout/radial1"/>
    <dgm:cxn modelId="{5D3CB973-74D9-4D8C-8960-D2B6D2336480}" type="presOf" srcId="{F68BB05C-72C4-450F-9FD6-144A0EBA63ED}" destId="{6AC87B33-BB71-4DD7-8FD2-B060C26870E4}" srcOrd="0" destOrd="0" presId="urn:microsoft.com/office/officeart/2005/8/layout/radial1"/>
    <dgm:cxn modelId="{2A4F0964-8E04-4A39-BE08-F3ACB17A9184}" type="presOf" srcId="{05080A70-97AD-46CA-A6F7-3DF32F7ABF30}" destId="{4EBB4670-14C3-4BE4-900B-F2D1A952C78C}" srcOrd="1" destOrd="0" presId="urn:microsoft.com/office/officeart/2005/8/layout/radial1"/>
    <dgm:cxn modelId="{77B5A312-660B-4561-8BB7-98D4718A272C}" srcId="{2AF087DE-A8F0-467B-BC77-2E0E6299D4FD}" destId="{3176DEF6-239A-40A4-B2AF-6A2F722CB714}" srcOrd="0" destOrd="0" parTransId="{66085A0A-5FCF-4634-8EE2-74044299EC07}" sibTransId="{23472431-0F74-403C-99BD-FF64BA622D8B}"/>
    <dgm:cxn modelId="{6A4A1695-D251-4FC3-A9AC-CB9283112A6D}" type="presOf" srcId="{FA0E86D3-96C2-41D7-85E6-C6A5DABB5362}" destId="{DBD54A75-5B2E-4CCA-B8B0-7A21FA90AD65}" srcOrd="0" destOrd="0" presId="urn:microsoft.com/office/officeart/2005/8/layout/radial1"/>
    <dgm:cxn modelId="{C4D7A042-1142-4541-826C-D85D7D3E3CEF}" type="presOf" srcId="{2AF087DE-A8F0-467B-BC77-2E0E6299D4FD}" destId="{2B0EAB64-6DA7-4CE8-B573-53237391A8C9}" srcOrd="0" destOrd="0" presId="urn:microsoft.com/office/officeart/2005/8/layout/radial1"/>
    <dgm:cxn modelId="{91414C2F-6FA1-4B76-BE68-3519869EA161}" type="presOf" srcId="{4557D231-573D-4781-8090-353E7AFC732D}" destId="{2282B37A-A306-47CD-A108-C30466A15644}" srcOrd="1" destOrd="0" presId="urn:microsoft.com/office/officeart/2005/8/layout/radial1"/>
    <dgm:cxn modelId="{F5E2F578-E647-472C-B999-ACA36B9AAB55}" type="presOf" srcId="{D6AD3150-7D75-49D8-97CB-E2F468F67CC9}" destId="{E94C41BF-72FF-4121-B454-A16B2391B4F9}" srcOrd="1" destOrd="0" presId="urn:microsoft.com/office/officeart/2005/8/layout/radial1"/>
    <dgm:cxn modelId="{C9A0563C-5ECE-4348-8702-317883D3188C}" srcId="{3176DEF6-239A-40A4-B2AF-6A2F722CB714}" destId="{F68BB05C-72C4-450F-9FD6-144A0EBA63ED}" srcOrd="0" destOrd="0" parTransId="{D6AD3150-7D75-49D8-97CB-E2F468F67CC9}" sibTransId="{9ECC65AF-3B06-44B1-BBF0-842404D7AE38}"/>
    <dgm:cxn modelId="{F0299AF5-88DA-4389-A048-163DAE466EBA}" type="presParOf" srcId="{2B0EAB64-6DA7-4CE8-B573-53237391A8C9}" destId="{04270F9D-F3E1-4904-AB69-919B31337A17}" srcOrd="0" destOrd="0" presId="urn:microsoft.com/office/officeart/2005/8/layout/radial1"/>
    <dgm:cxn modelId="{6CDE9FAE-0EEF-4F80-940E-5AF701DE7D73}" type="presParOf" srcId="{2B0EAB64-6DA7-4CE8-B573-53237391A8C9}" destId="{BBDA4471-CEE4-4267-BC74-DC4F18E7E3B5}" srcOrd="1" destOrd="0" presId="urn:microsoft.com/office/officeart/2005/8/layout/radial1"/>
    <dgm:cxn modelId="{83933AAE-E2E8-47AB-A231-D8FB8ABE3FCB}" type="presParOf" srcId="{BBDA4471-CEE4-4267-BC74-DC4F18E7E3B5}" destId="{E94C41BF-72FF-4121-B454-A16B2391B4F9}" srcOrd="0" destOrd="0" presId="urn:microsoft.com/office/officeart/2005/8/layout/radial1"/>
    <dgm:cxn modelId="{EA8BB425-601D-457B-B897-7CD76D69BBC1}" type="presParOf" srcId="{2B0EAB64-6DA7-4CE8-B573-53237391A8C9}" destId="{6AC87B33-BB71-4DD7-8FD2-B060C26870E4}" srcOrd="2" destOrd="0" presId="urn:microsoft.com/office/officeart/2005/8/layout/radial1"/>
    <dgm:cxn modelId="{D2DAA04A-D2E1-4893-8C8A-51FF0D614454}" type="presParOf" srcId="{2B0EAB64-6DA7-4CE8-B573-53237391A8C9}" destId="{BEE3439B-264B-4B80-B762-B670AFC87B6E}" srcOrd="3" destOrd="0" presId="urn:microsoft.com/office/officeart/2005/8/layout/radial1"/>
    <dgm:cxn modelId="{4460D83C-0CE0-4690-8AEB-9B11B21C25A9}" type="presParOf" srcId="{BEE3439B-264B-4B80-B762-B670AFC87B6E}" destId="{2282B37A-A306-47CD-A108-C30466A15644}" srcOrd="0" destOrd="0" presId="urn:microsoft.com/office/officeart/2005/8/layout/radial1"/>
    <dgm:cxn modelId="{0BC6FF66-5839-4179-8BA7-19C3CA456AAD}" type="presParOf" srcId="{2B0EAB64-6DA7-4CE8-B573-53237391A8C9}" destId="{2BDF1316-A293-4ACF-8D32-3EA1A75538B5}" srcOrd="4" destOrd="0" presId="urn:microsoft.com/office/officeart/2005/8/layout/radial1"/>
    <dgm:cxn modelId="{B5F7C675-36CB-46D5-9803-D5219B7C5F58}" type="presParOf" srcId="{2B0EAB64-6DA7-4CE8-B573-53237391A8C9}" destId="{5FEBD406-90E3-4DC6-8880-7D9A54BE8B4B}" srcOrd="5" destOrd="0" presId="urn:microsoft.com/office/officeart/2005/8/layout/radial1"/>
    <dgm:cxn modelId="{5003F698-D29D-4B8E-9200-7C33210F3D90}" type="presParOf" srcId="{5FEBD406-90E3-4DC6-8880-7D9A54BE8B4B}" destId="{973CCF25-D931-482A-9E3B-0E11BD6F6FED}" srcOrd="0" destOrd="0" presId="urn:microsoft.com/office/officeart/2005/8/layout/radial1"/>
    <dgm:cxn modelId="{B967EC4D-4240-4D4A-BE4E-92964ECB61D2}" type="presParOf" srcId="{2B0EAB64-6DA7-4CE8-B573-53237391A8C9}" destId="{DBD54A75-5B2E-4CCA-B8B0-7A21FA90AD65}" srcOrd="6" destOrd="0" presId="urn:microsoft.com/office/officeart/2005/8/layout/radial1"/>
    <dgm:cxn modelId="{B4B8E3E8-89BD-4AB3-B6AB-3A18E7385DA5}" type="presParOf" srcId="{2B0EAB64-6DA7-4CE8-B573-53237391A8C9}" destId="{B835AFBC-82D5-4A07-BDED-4FCDCD48F3FA}" srcOrd="7" destOrd="0" presId="urn:microsoft.com/office/officeart/2005/8/layout/radial1"/>
    <dgm:cxn modelId="{1332FC07-97EF-4638-B7B4-E0338DCDA6EF}" type="presParOf" srcId="{B835AFBC-82D5-4A07-BDED-4FCDCD48F3FA}" destId="{4EBB4670-14C3-4BE4-900B-F2D1A952C78C}" srcOrd="0" destOrd="0" presId="urn:microsoft.com/office/officeart/2005/8/layout/radial1"/>
    <dgm:cxn modelId="{24C0D7DB-6409-4192-B3CE-2317514BFF02}" type="presParOf" srcId="{2B0EAB64-6DA7-4CE8-B573-53237391A8C9}" destId="{1094011C-46D0-4A78-B26A-A68D0BF2168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0F9D-F3E1-4904-AB69-919B31337A17}">
      <dsp:nvSpPr>
        <dsp:cNvPr id="0" name=""/>
        <dsp:cNvSpPr/>
      </dsp:nvSpPr>
      <dsp:spPr>
        <a:xfrm>
          <a:off x="4370274" y="2198422"/>
          <a:ext cx="1803703" cy="18037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latin typeface="NikoshBAN" pitchFamily="2" charset="0"/>
              <a:cs typeface="NikoshBAN" pitchFamily="2" charset="0"/>
            </a:rPr>
            <a:t>আহসান মঞ্জিল</a:t>
          </a: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4634420" y="2462568"/>
        <a:ext cx="1275411" cy="1275411"/>
      </dsp:txXfrm>
    </dsp:sp>
    <dsp:sp modelId="{BBDA4471-CEE4-4267-BC74-DC4F18E7E3B5}">
      <dsp:nvSpPr>
        <dsp:cNvPr id="0" name=""/>
        <dsp:cNvSpPr/>
      </dsp:nvSpPr>
      <dsp:spPr>
        <a:xfrm rot="16377876">
          <a:off x="5233307" y="2094258"/>
          <a:ext cx="180245" cy="30739"/>
        </a:xfrm>
        <a:custGeom>
          <a:avLst/>
          <a:gdLst/>
          <a:ahLst/>
          <a:cxnLst/>
          <a:rect l="0" t="0" r="0" b="0"/>
          <a:pathLst>
            <a:path>
              <a:moveTo>
                <a:pt x="0" y="15369"/>
              </a:moveTo>
              <a:lnTo>
                <a:pt x="180245" y="1536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18924" y="2105121"/>
        <a:ext cx="9012" cy="9012"/>
      </dsp:txXfrm>
    </dsp:sp>
    <dsp:sp modelId="{6AC87B33-BB71-4DD7-8FD2-B060C26870E4}">
      <dsp:nvSpPr>
        <dsp:cNvPr id="0" name=""/>
        <dsp:cNvSpPr/>
      </dsp:nvSpPr>
      <dsp:spPr>
        <a:xfrm>
          <a:off x="4240456" y="220054"/>
          <a:ext cx="2268427" cy="18003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itchFamily="2" charset="0"/>
              <a:cs typeface="NikoshBAN" pitchFamily="2" charset="0"/>
            </a:rPr>
            <a:t>মুঘল আমলে শেখ এনায়েতউল্লাহ প্রসাদটি তৈরি করেন। 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4572659" y="483706"/>
        <a:ext cx="1604021" cy="1273026"/>
      </dsp:txXfrm>
    </dsp:sp>
    <dsp:sp modelId="{BEE3439B-264B-4B80-B762-B670AFC87B6E}">
      <dsp:nvSpPr>
        <dsp:cNvPr id="0" name=""/>
        <dsp:cNvSpPr/>
      </dsp:nvSpPr>
      <dsp:spPr>
        <a:xfrm>
          <a:off x="6173977" y="3084904"/>
          <a:ext cx="188094" cy="30739"/>
        </a:xfrm>
        <a:custGeom>
          <a:avLst/>
          <a:gdLst/>
          <a:ahLst/>
          <a:cxnLst/>
          <a:rect l="0" t="0" r="0" b="0"/>
          <a:pathLst>
            <a:path>
              <a:moveTo>
                <a:pt x="0" y="15369"/>
              </a:moveTo>
              <a:lnTo>
                <a:pt x="188094" y="1536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63322" y="3095572"/>
        <a:ext cx="9404" cy="9404"/>
      </dsp:txXfrm>
    </dsp:sp>
    <dsp:sp modelId="{2BDF1316-A293-4ACF-8D32-3EA1A75538B5}">
      <dsp:nvSpPr>
        <dsp:cNvPr id="0" name=""/>
        <dsp:cNvSpPr/>
      </dsp:nvSpPr>
      <dsp:spPr>
        <a:xfrm>
          <a:off x="6362072" y="1954210"/>
          <a:ext cx="2517410" cy="2292127"/>
        </a:xfrm>
        <a:prstGeom prst="ellipse">
          <a:avLst/>
        </a:prstGeom>
        <a:solidFill>
          <a:schemeClr val="accent3">
            <a:hueOff val="817465"/>
            <a:satOff val="-27042"/>
            <a:lumOff val="-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kern="1200" dirty="0" smtClean="0">
              <a:latin typeface="NikoshBAN" pitchFamily="2" charset="0"/>
              <a:cs typeface="NikoshBAN" pitchFamily="2" charset="0"/>
            </a:rPr>
            <a:t>১৮৩০ সালে খাজা আলিমুল্লাহ  ভবনটি ক্রয় করেন।</a:t>
          </a:r>
          <a:endParaRPr lang="en-US" sz="2400" kern="1200" dirty="0">
            <a:latin typeface="NikoshBAN" pitchFamily="2" charset="0"/>
            <a:cs typeface="NikoshBAN" pitchFamily="2" charset="0"/>
          </a:endParaRPr>
        </a:p>
      </dsp:txBody>
      <dsp:txXfrm>
        <a:off x="6730738" y="2289884"/>
        <a:ext cx="1780078" cy="1620779"/>
      </dsp:txXfrm>
    </dsp:sp>
    <dsp:sp modelId="{5FEBD406-90E3-4DC6-8880-7D9A54BE8B4B}">
      <dsp:nvSpPr>
        <dsp:cNvPr id="0" name=""/>
        <dsp:cNvSpPr/>
      </dsp:nvSpPr>
      <dsp:spPr>
        <a:xfrm rot="5400000">
          <a:off x="5175134" y="4083748"/>
          <a:ext cx="193983" cy="30739"/>
        </a:xfrm>
        <a:custGeom>
          <a:avLst/>
          <a:gdLst/>
          <a:ahLst/>
          <a:cxnLst/>
          <a:rect l="0" t="0" r="0" b="0"/>
          <a:pathLst>
            <a:path>
              <a:moveTo>
                <a:pt x="0" y="15369"/>
              </a:moveTo>
              <a:lnTo>
                <a:pt x="193983" y="1536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67276" y="4094268"/>
        <a:ext cx="9699" cy="9699"/>
      </dsp:txXfrm>
    </dsp:sp>
    <dsp:sp modelId="{DBD54A75-5B2E-4CCA-B8B0-7A21FA90AD65}">
      <dsp:nvSpPr>
        <dsp:cNvPr id="0" name=""/>
        <dsp:cNvSpPr/>
      </dsp:nvSpPr>
      <dsp:spPr>
        <a:xfrm>
          <a:off x="4035372" y="4196109"/>
          <a:ext cx="2473508" cy="2505632"/>
        </a:xfrm>
        <a:prstGeom prst="ellipse">
          <a:avLst/>
        </a:prstGeom>
        <a:solidFill>
          <a:schemeClr val="accent3">
            <a:hueOff val="1634930"/>
            <a:satOff val="-54083"/>
            <a:lumOff val="-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itchFamily="2" charset="0"/>
              <a:cs typeface="NikoshBAN" pitchFamily="2" charset="0"/>
            </a:rPr>
            <a:t>১</a:t>
          </a:r>
          <a:r>
            <a:rPr lang="en-US" sz="2000" kern="1200" dirty="0" smtClean="0">
              <a:latin typeface="NikoshBAN" pitchFamily="2" charset="0"/>
              <a:cs typeface="NikoshBAN" pitchFamily="2" charset="0"/>
            </a:rPr>
            <a:t>৮</a:t>
          </a:r>
          <a:r>
            <a:rPr lang="bn-BD" sz="2000" kern="1200" dirty="0" smtClean="0">
              <a:latin typeface="NikoshBAN" pitchFamily="2" charset="0"/>
              <a:cs typeface="NikoshBAN" pitchFamily="2" charset="0"/>
            </a:rPr>
            <a:t>৮৮ সালে ভবনটি টর্নেডোতে ক্ষতিগ্রস্থ হয়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4397609" y="4563050"/>
        <a:ext cx="1749034" cy="1771750"/>
      </dsp:txXfrm>
    </dsp:sp>
    <dsp:sp modelId="{B835AFBC-82D5-4A07-BDED-4FCDCD48F3FA}">
      <dsp:nvSpPr>
        <dsp:cNvPr id="0" name=""/>
        <dsp:cNvSpPr/>
      </dsp:nvSpPr>
      <dsp:spPr>
        <a:xfrm rot="10800000">
          <a:off x="4164530" y="3084904"/>
          <a:ext cx="205743" cy="30739"/>
        </a:xfrm>
        <a:custGeom>
          <a:avLst/>
          <a:gdLst/>
          <a:ahLst/>
          <a:cxnLst/>
          <a:rect l="0" t="0" r="0" b="0"/>
          <a:pathLst>
            <a:path>
              <a:moveTo>
                <a:pt x="0" y="15369"/>
              </a:moveTo>
              <a:lnTo>
                <a:pt x="205743" y="1536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262259" y="3095130"/>
        <a:ext cx="10287" cy="10287"/>
      </dsp:txXfrm>
    </dsp:sp>
    <dsp:sp modelId="{1094011C-46D0-4A78-B26A-A68D0BF21688}">
      <dsp:nvSpPr>
        <dsp:cNvPr id="0" name=""/>
        <dsp:cNvSpPr/>
      </dsp:nvSpPr>
      <dsp:spPr>
        <a:xfrm>
          <a:off x="1682419" y="1831414"/>
          <a:ext cx="2482111" cy="2537720"/>
        </a:xfrm>
        <a:prstGeom prst="ellipse">
          <a:avLst/>
        </a:prstGeom>
        <a:solidFill>
          <a:schemeClr val="accent3">
            <a:hueOff val="2452395"/>
            <a:satOff val="-81125"/>
            <a:lumOff val="-11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kern="1200" dirty="0" smtClean="0">
              <a:latin typeface="NikoshBAN" pitchFamily="2" charset="0"/>
              <a:cs typeface="NikoshBAN" pitchFamily="2" charset="0"/>
            </a:rPr>
            <a:t>আঠারো শতকে  শেখ মতিউল্লাহ এটি ফরাসিদের কাছে বিক্রি করেন</a:t>
          </a:r>
          <a:endParaRPr lang="en-US" sz="2000" kern="1200" dirty="0">
            <a:latin typeface="NikoshBAN" pitchFamily="2" charset="0"/>
            <a:cs typeface="NikoshBAN" pitchFamily="2" charset="0"/>
          </a:endParaRPr>
        </a:p>
      </dsp:txBody>
      <dsp:txXfrm>
        <a:off x="2045916" y="2203054"/>
        <a:ext cx="1755117" cy="1794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273C5-654E-40DA-A423-ED7F3F2F303F}" type="datetimeFigureOut">
              <a:rPr lang="en-US" smtClean="0"/>
              <a:t>9/30/2017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685800"/>
            <a:ext cx="5759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2972A-459B-4924-BB0F-2539A0607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685800"/>
            <a:ext cx="57594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2972A-459B-4924-BB0F-2539A06070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0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1522075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1522075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152207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152207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084" y="5052546"/>
            <a:ext cx="7103024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0209" y="3132290"/>
            <a:ext cx="904144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00432" y="731519"/>
            <a:ext cx="8065453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3815" y="376518"/>
            <a:ext cx="2592467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88614" y="731520"/>
            <a:ext cx="608523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440259" y="731520"/>
            <a:ext cx="8065453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1522075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1522075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152207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152207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967" y="2172648"/>
            <a:ext cx="7518414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8412" y="4607511"/>
            <a:ext cx="7523237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440258" y="731519"/>
            <a:ext cx="4217079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853214" y="731520"/>
            <a:ext cx="4217079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60" y="731520"/>
            <a:ext cx="4217079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7204" y="1400327"/>
            <a:ext cx="4217079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5923" y="731520"/>
            <a:ext cx="4217079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054" y="1399032"/>
            <a:ext cx="4217079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318" y="2209801"/>
            <a:ext cx="4581720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8149" y="731520"/>
            <a:ext cx="5061806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55539" y="3497802"/>
            <a:ext cx="4269947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1522075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1522075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152207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152207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39031" y="1143000"/>
            <a:ext cx="5184934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6199" y="1010486"/>
            <a:ext cx="4654840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408" y="4464421"/>
            <a:ext cx="8043701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1522075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1522075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152207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152207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59669" y="4372168"/>
            <a:ext cx="820621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59" y="732260"/>
            <a:ext cx="8065453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7400" y="6172201"/>
            <a:ext cx="3168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103" y="6172201"/>
            <a:ext cx="4224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865" y="6172201"/>
            <a:ext cx="23044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1522075" cy="6858000"/>
          </a:xfrm>
          <a:prstGeom prst="frame">
            <a:avLst>
              <a:gd name="adj1" fmla="val 2560"/>
            </a:avLst>
          </a:prstGeom>
          <a:solidFill>
            <a:srgbClr val="00B05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254000" h="190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2D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9636" y="838199"/>
            <a:ext cx="9452266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7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utonnyOMJ" pitchFamily="2" charset="0"/>
              <a:cs typeface="SutonnyOMJ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7055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55" y="2487706"/>
            <a:ext cx="3695700" cy="3695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82" y="2487706"/>
            <a:ext cx="3695700" cy="3695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8" y="2487706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5672"/>
          <a:stretch/>
        </p:blipFill>
        <p:spPr>
          <a:xfrm>
            <a:off x="1037481" y="1361897"/>
            <a:ext cx="9295556" cy="5343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237" y="152400"/>
            <a:ext cx="11296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সবাই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জেনে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কখন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প্রাসাদটি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বিক্রি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বিক্রি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231" y="685800"/>
            <a:ext cx="9227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আঠারো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শতকে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শেখ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মতিউল্লাহ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প্রাসাদটি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ফরাসীদের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বিক্রি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6237" y="381000"/>
            <a:ext cx="835918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চলো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সবাই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আহসান মঞ্জিল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জেনে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নিই</a:t>
            </a:r>
            <a:r>
              <a:rPr lang="en-US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4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04029"/>
              </p:ext>
            </p:extLst>
          </p:nvPr>
        </p:nvGraphicFramePr>
        <p:xfrm>
          <a:off x="940090" y="1920240"/>
          <a:ext cx="9697747" cy="417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4437"/>
                <a:gridCol w="72733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  সময়</a:t>
                      </a:r>
                      <a:endParaRPr lang="en-US" sz="32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      যা ঘটেছে</a:t>
                      </a:r>
                      <a:endParaRPr lang="en-US" sz="32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solidFill>
                            <a:srgbClr val="0070C0"/>
                          </a:solidFill>
                          <a:latin typeface="NikoshBAN" pitchFamily="2" charset="0"/>
                          <a:cs typeface="NikoshBAN" pitchFamily="2" charset="0"/>
                        </a:rPr>
                        <a:t>মুঘল আমল</a:t>
                      </a:r>
                      <a:endParaRPr lang="en-US" sz="3200" dirty="0">
                        <a:solidFill>
                          <a:srgbClr val="0070C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solidFill>
                            <a:srgbClr val="0070C0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শেখ এনায়েতউল্লাহ</a:t>
                      </a:r>
                      <a:r>
                        <a:rPr lang="bn-BD" sz="3200" baseline="0" dirty="0" smtClean="0">
                          <a:solidFill>
                            <a:srgbClr val="0070C0"/>
                          </a:solidFill>
                          <a:latin typeface="NikoshBAN" pitchFamily="2" charset="0"/>
                          <a:cs typeface="NikoshBAN" pitchFamily="2" charset="0"/>
                        </a:rPr>
                        <a:t> প্রাসাদটি তৈরি করেন।</a:t>
                      </a:r>
                      <a:endParaRPr lang="en-US" sz="3200" dirty="0">
                        <a:solidFill>
                          <a:srgbClr val="0070C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আঠারো</a:t>
                      </a:r>
                      <a:r>
                        <a:rPr lang="bn-BD" sz="3200" baseline="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শতক</a:t>
                      </a:r>
                      <a:endParaRPr lang="en-US" sz="32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600" dirty="0" smtClean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শেখ মতিউল্লাহ প্রাসাদটি ফরাসিদের কাছে বিক্রি করে দেন।</a:t>
                      </a:r>
                      <a:endParaRPr lang="en-US" sz="360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solidFill>
                            <a:srgbClr val="7030A0"/>
                          </a:solidFill>
                          <a:latin typeface="NikoshBAN" pitchFamily="2" charset="0"/>
                          <a:cs typeface="NikoshBAN" pitchFamily="2" charset="0"/>
                        </a:rPr>
                        <a:t>১৮৩০ সাল</a:t>
                      </a:r>
                      <a:endParaRPr lang="en-US" sz="3200" dirty="0">
                        <a:solidFill>
                          <a:srgbClr val="7030A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3600" dirty="0" smtClean="0">
                          <a:solidFill>
                            <a:srgbClr val="7030A0"/>
                          </a:solidFill>
                          <a:latin typeface="NikoshBAN" pitchFamily="2" charset="0"/>
                          <a:cs typeface="NikoshBAN" pitchFamily="2" charset="0"/>
                        </a:rPr>
                        <a:t>খাজা</a:t>
                      </a:r>
                      <a:r>
                        <a:rPr lang="bn-BD" sz="3600" baseline="0" dirty="0" smtClean="0">
                          <a:solidFill>
                            <a:srgbClr val="7030A0"/>
                          </a:solidFill>
                          <a:latin typeface="NikoshBAN" pitchFamily="2" charset="0"/>
                          <a:cs typeface="NikoshBAN" pitchFamily="2" charset="0"/>
                        </a:rPr>
                        <a:t> আলিমু</a:t>
                      </a:r>
                      <a:r>
                        <a:rPr lang="bn-BD" sz="3600" dirty="0" smtClean="0">
                          <a:solidFill>
                            <a:srgbClr val="7030A0"/>
                          </a:solidFill>
                          <a:latin typeface="NikoshBAN" pitchFamily="2" charset="0"/>
                          <a:cs typeface="NikoshBAN" pitchFamily="2" charset="0"/>
                        </a:rPr>
                        <a:t>ল্লাহ প্রাসাদটি ফরাসিদের কাছ থেকে ক্রয় করে নেন।</a:t>
                      </a:r>
                      <a:endParaRPr lang="en-US" sz="3600" dirty="0" smtClean="0">
                        <a:solidFill>
                          <a:srgbClr val="7030A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BD" sz="3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১</a:t>
                      </a:r>
                      <a:r>
                        <a:rPr lang="en-US" sz="3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৮</a:t>
                      </a:r>
                      <a:r>
                        <a:rPr lang="bn-BD" sz="3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৮৮সাল</a:t>
                      </a:r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টর্ণেডোতে</a:t>
                      </a:r>
                      <a:r>
                        <a:rPr lang="bn-BD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NikoshBAN" pitchFamily="2" charset="0"/>
                          <a:cs typeface="NikoshBAN" pitchFamily="2" charset="0"/>
                        </a:rPr>
                        <a:t> ভবনটি ক্ষতিগ্রস্থ হয়।</a:t>
                      </a:r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marL="115221" marR="11522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5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21258351"/>
              </p:ext>
            </p:extLst>
          </p:nvPr>
        </p:nvGraphicFramePr>
        <p:xfrm>
          <a:off x="466672" y="152400"/>
          <a:ext cx="10561902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82570" y="228601"/>
            <a:ext cx="259246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মাইন্ড ম্যাপিং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237" y="373559"/>
            <a:ext cx="5929828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আহসান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মঞ্জিল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বলি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8037" y="1601450"/>
            <a:ext cx="9443611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প্রাচীন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স্হাপনাগুলো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রক্ষণাবেক্ষণে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প্রচুর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ব্যয়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হওয়া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সত্ত্বেও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উচিত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?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582" y="3810000"/>
            <a:ext cx="10838223" cy="28007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প্রাচীন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স্হাপনাগুলো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আহসান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মঞ্জিল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অতীত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ঐতিহ্য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  <a:p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রাখলে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অতীত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সম্পর্কে</a:t>
            </a:r>
            <a:endParaRPr lang="en-US" sz="4400" dirty="0" smtClean="0">
              <a:solidFill>
                <a:schemeClr val="accent6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জানতে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পারি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তাই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প্রচুর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ব্যয়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হওয়া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সত্ত্বেও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সংরক্ষণ</a:t>
            </a:r>
            <a:endParaRPr lang="en-US" sz="4400" dirty="0" smtClean="0">
              <a:solidFill>
                <a:schemeClr val="accent6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উচিত</a:t>
            </a:r>
            <a:r>
              <a:rPr lang="en-US" sz="4400" dirty="0" smtClean="0">
                <a:solidFill>
                  <a:schemeClr val="accent6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en-US" sz="4400" dirty="0">
              <a:solidFill>
                <a:schemeClr val="accent6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8"/>
          <a:stretch/>
        </p:blipFill>
        <p:spPr>
          <a:xfrm>
            <a:off x="9875837" y="128032"/>
            <a:ext cx="1447800" cy="1624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5"/>
          <a:stretch/>
        </p:blipFill>
        <p:spPr>
          <a:xfrm>
            <a:off x="2103437" y="1219200"/>
            <a:ext cx="6936582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433" y="304800"/>
            <a:ext cx="8799204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সবাই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২৮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পৃষ্ঠা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খোল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নিরবে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পড়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465637" y="253253"/>
            <a:ext cx="3168571" cy="1371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8052" y="2247900"/>
            <a:ext cx="1510586" cy="609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দল নং ১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3437" y="1752600"/>
            <a:ext cx="8474936" cy="1905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b="1" u="sng" dirty="0" smtClean="0">
                <a:latin typeface="NikoshBAN" pitchFamily="2" charset="0"/>
                <a:cs typeface="NikoshBAN" pitchFamily="2" charset="0"/>
              </a:rPr>
              <a:t>শূন্যস্থান পুরণ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১.আহসান মঞ্জিল ছিল বাংলার নবাবদের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--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---------------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২.শেখ এনায়েতউল্লাহ প্র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া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সাদটি তৈরি করেন--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--------------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৩.জমিদার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প্রথার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বিলুপ্তি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ঘটলে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ভবনটি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----------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হারায়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8052" y="4800600"/>
            <a:ext cx="1510585" cy="533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দল নং 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3438" y="4042818"/>
            <a:ext cx="8915400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b="1" u="sng" dirty="0" smtClean="0">
                <a:latin typeface="NikoshBAN" pitchFamily="2" charset="0"/>
                <a:cs typeface="NikoshBAN" pitchFamily="2" charset="0"/>
              </a:rPr>
              <a:t>মিলকরণ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১.আহসান মঞ্জিল অবস্থিত           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  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ক্ষতিগ্রস্থ হয়।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২.১৮৮৮ সালে টর্ণডোতে ভবনটি  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  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মেঘনা নদী।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৩.বর্তমানে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প্রাসাদটি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    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বুড়িগঙ্গা নদীর তীরে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                                                         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যাদুঘর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208836" y="4114800"/>
            <a:ext cx="1" cy="248256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56237" y="4800600"/>
            <a:ext cx="27432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94437" y="4738310"/>
            <a:ext cx="1981200" cy="5194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59988" y="5791200"/>
            <a:ext cx="1739449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321347" y="2006025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রাজপ্রাসাদ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47037" y="2539425"/>
            <a:ext cx="1750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মুঘল</a:t>
            </a:r>
            <a:r>
              <a:rPr lang="en-US" sz="3200" dirty="0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আমলে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23237" y="2971800"/>
            <a:ext cx="1031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ঐতিহ্য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2" grpId="0" animBg="1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6435" y="76200"/>
            <a:ext cx="7449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চিত্রটি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চিন্তা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852924"/>
            <a:ext cx="10058400" cy="58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5471" y="873204"/>
            <a:ext cx="2190023" cy="110799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3616" y="3122474"/>
            <a:ext cx="6353021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১.আহসান মঞ্জিল কী?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২.আহসান মঞ্জিল কোথায় অবস্থিত?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আহসান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মঞ্জিল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৪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0484" y="228600"/>
            <a:ext cx="2900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400" y="5182850"/>
            <a:ext cx="106314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প্রাচীন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নিদর্শনগুলোর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যত্নবান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হতে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পারি</a:t>
            </a:r>
            <a:endParaRPr lang="en-US" sz="4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পাঁচটি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বাড়ি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37" y="1244262"/>
            <a:ext cx="6910932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5837" y="4876800"/>
            <a:ext cx="75680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115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115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6805" y="317352"/>
            <a:ext cx="2218877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140" y="1492107"/>
            <a:ext cx="5046729" cy="3416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Righ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54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54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5226" y="1371600"/>
            <a:ext cx="4865370" cy="3539430"/>
          </a:xfrm>
          <a:prstGeom prst="rect">
            <a:avLst/>
          </a:prstGeom>
          <a:ln/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পাঠ পর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চিতি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শ্রেণি: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৫ম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বিষয়: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বাংলাদেশ ও বি: প: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অধ্যায়: ৩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বাংলাদেশের ঐতিহাসিক স্থান ও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নিদর্শন।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: ৩৫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: ২৬/০৯/২০১৭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খ্রি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:।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30644" r="34993" b="38711"/>
          <a:stretch/>
        </p:blipFill>
        <p:spPr>
          <a:xfrm>
            <a:off x="2304414" y="1492107"/>
            <a:ext cx="1281933" cy="891331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-144025" y="0"/>
            <a:ext cx="11733065" cy="7162800"/>
          </a:xfrm>
          <a:prstGeom prst="frame">
            <a:avLst>
              <a:gd name="adj1" fmla="val 4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0" y="4930364"/>
            <a:ext cx="9902456" cy="1470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8152" y="2458015"/>
            <a:ext cx="3020379" cy="22467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মো: সাইফুল ইসলাম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প্রধান শিক্ষক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বাবুল হোসেন সপ্রাবি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ভৈরব, কিশোরগঞ্জ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প্রয়োজনে-০১৭১৬৪৪৪৪১৮</a:t>
            </a:r>
          </a:p>
        </p:txBody>
      </p:sp>
    </p:spTree>
    <p:extLst>
      <p:ext uri="{BB962C8B-B14F-4D97-AF65-F5344CB8AC3E}">
        <p14:creationId xmlns:p14="http://schemas.microsoft.com/office/powerpoint/2010/main" val="13429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8351" y="375145"/>
            <a:ext cx="7054086" cy="923330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ln w="1905">
                  <a:solidFill>
                    <a:schemeClr val="accent3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এসো আমরা একটি ভিডিও দেখি</a:t>
            </a:r>
            <a:endParaRPr lang="en-US" sz="5400" b="1" dirty="0">
              <a:ln w="1905">
                <a:solidFill>
                  <a:schemeClr val="accent3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812390"/>
              </p:ext>
            </p:extLst>
          </p:nvPr>
        </p:nvGraphicFramePr>
        <p:xfrm>
          <a:off x="3856037" y="3276600"/>
          <a:ext cx="3377431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ckager Shell Object" showAsIcon="1" r:id="rId4" imgW="2890800" imgH="437760" progId="Package">
                  <p:embed/>
                </p:oleObj>
              </mc:Choice>
              <mc:Fallback>
                <p:oleObj name="Packager Shell Object" showAsIcon="1" r:id="rId4" imgW="289080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56037" y="3276600"/>
                        <a:ext cx="3377431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296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l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2" y="1131786"/>
            <a:ext cx="4337722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21" y="1131786"/>
            <a:ext cx="4391379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8485" y="320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56" y="4077581"/>
            <a:ext cx="4337722" cy="2115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21" y="4059652"/>
            <a:ext cx="4391379" cy="2115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9037" y="152400"/>
            <a:ext cx="87571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নিচে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র ছবিগুলো দেখ এবং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চিন্তা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স্থানগুলোর নাম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0255" y="3164996"/>
            <a:ext cx="1552028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আহসান মঞ্জিল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00536" y="3164995"/>
            <a:ext cx="1920346" cy="3612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মহাস্থানগড়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6269" y="6258580"/>
            <a:ext cx="1437128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সোনার গাঁ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3159" y="6258580"/>
            <a:ext cx="2784501" cy="359606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ষাট গম্বুজ মসজিদ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2413" y="381001"/>
            <a:ext cx="4207424" cy="120032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chemeClr val="accent4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আজকের পাঠ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20" y="1981200"/>
            <a:ext cx="9191633" cy="34671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/>
          <p:cNvSpPr txBox="1"/>
          <p:nvPr/>
        </p:nvSpPr>
        <p:spPr>
          <a:xfrm>
            <a:off x="4057014" y="5791200"/>
            <a:ext cx="3456623" cy="63364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bn-BD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আহসান মঞ্জিল</a:t>
            </a:r>
            <a:endParaRPr lang="en-US" sz="2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6168" y="490199"/>
            <a:ext cx="4642618" cy="64633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পাঠ শেষে শিক্ষার্থীরা শিখবে&gt;&gt;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114388" y="1643844"/>
            <a:ext cx="988978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3600" dirty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১৫.২.১ – বাংলাদেশের কয়েকটি ঐতিহাসিক নিদর্শন (আহসান মঞ্জিল) সম্পর্কে  বলতে পারবে।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4388" y="3285565"/>
            <a:ext cx="988978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১৫.২.২-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ঐতিহাসিক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স্থানের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সাথে সময়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যুগ সম্পর্কে বলতে পারবে।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4011" y="4591982"/>
            <a:ext cx="7009261" cy="584775"/>
          </a:xfrm>
          <a:prstGeom prst="rect">
            <a:avLst/>
          </a:prstGeom>
          <a:solidFill>
            <a:srgbClr val="FFC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১৫.২.৩- এসব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ঐতিহ্যের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প্রতি শ্রদ্ধাশীল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হবে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921583" y="5651033"/>
            <a:ext cx="6364243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১৫.২.৪- ঐতিহাসিক নিদর্শনগুলো সংরক্ষণ করবে।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4146" y="152400"/>
            <a:ext cx="2074607" cy="923330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8494" y="1371600"/>
            <a:ext cx="787341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ছবির মাধ্যমে প্রশ্নোত্তর আলোচনা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29" y="2362200"/>
            <a:ext cx="8929608" cy="2933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8494" y="5486400"/>
            <a:ext cx="787341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১.ছবিতে আমরা কি দেখতে পাচ্ছি?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37" y="5715000"/>
            <a:ext cx="787341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ঐতিহাসিক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নিদর্শন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আহসান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মঞ্জিল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2062" y="228601"/>
            <a:ext cx="51539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২.আহসান মঞ্জিল কোথায় অবস্থিত?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4" y="1981200"/>
            <a:ext cx="102738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560637" y="1106269"/>
            <a:ext cx="506100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মানচিত্রে আহসান মঞ্জিলের অবস্থান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9954" y="5334000"/>
            <a:ext cx="84144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আহসান মঞ্জিল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পুরাতন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ঢাকায়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বুড়িগঙ্গা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নদীর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তীরে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অবস্থ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িত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9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2"/>
          <a:stretch/>
        </p:blipFill>
        <p:spPr>
          <a:xfrm>
            <a:off x="1874837" y="1752600"/>
            <a:ext cx="7315200" cy="4693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437" y="152400"/>
            <a:ext cx="11261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চিত্রটি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চিন্তা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ইহা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নির্মাণ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হয়েছিল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237" y="533400"/>
            <a:ext cx="10756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ইহা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মুঘল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আমলে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বরিশালের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জামালপুর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পরগনার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জমিদার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শেখ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এনায়েত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উল্লাহ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নির্মাণ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ইহা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নবাবদের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রাজপ্রাসাদ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হয়েছিল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Slipstream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4605304</TotalTime>
  <Words>489</Words>
  <Application>Microsoft Office PowerPoint</Application>
  <PresentationFormat>Custom</PresentationFormat>
  <Paragraphs>93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Slipstream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SUCCESS</dc:creator>
  <cp:lastModifiedBy>SUCCESS</cp:lastModifiedBy>
  <cp:revision>299</cp:revision>
  <dcterms:created xsi:type="dcterms:W3CDTF">2006-08-16T00:00:00Z</dcterms:created>
  <dcterms:modified xsi:type="dcterms:W3CDTF">2017-09-30T09:20:50Z</dcterms:modified>
</cp:coreProperties>
</file>