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1" r:id="rId2"/>
    <p:sldId id="282" r:id="rId3"/>
    <p:sldId id="275" r:id="rId4"/>
    <p:sldId id="256" r:id="rId5"/>
    <p:sldId id="279" r:id="rId6"/>
    <p:sldId id="257" r:id="rId7"/>
    <p:sldId id="258" r:id="rId8"/>
    <p:sldId id="263" r:id="rId9"/>
    <p:sldId id="264" r:id="rId10"/>
    <p:sldId id="280" r:id="rId11"/>
    <p:sldId id="269" r:id="rId12"/>
    <p:sldId id="270" r:id="rId13"/>
    <p:sldId id="278" r:id="rId14"/>
    <p:sldId id="265" r:id="rId15"/>
    <p:sldId id="266" r:id="rId16"/>
    <p:sldId id="277"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FFCC"/>
    <a:srgbClr val="009900"/>
    <a:srgbClr val="006600"/>
    <a:srgbClr val="008080"/>
    <a:srgbClr val="990000"/>
    <a:srgbClr val="00682F"/>
    <a:srgbClr val="669900"/>
    <a:srgbClr val="E6E6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5A53280-5934-4CCD-B8EE-10E099CF0A37}" type="datetimeFigureOut">
              <a:rPr lang="en-US" smtClean="0"/>
              <a:t>10/31/2017</a:t>
            </a:fld>
            <a:endParaRPr lang="en-US"/>
          </a:p>
        </p:txBody>
      </p:sp>
      <p:sp>
        <p:nvSpPr>
          <p:cNvPr id="5" name="Footer Placeholder 4"/>
          <p:cNvSpPr>
            <a:spLocks noGrp="1"/>
          </p:cNvSpPr>
          <p:nvPr>
            <p:ph type="ftr" sz="quarter" idx="11"/>
          </p:nvPr>
        </p:nvSpPr>
        <p:spPr>
          <a:xfrm>
            <a:off x="4532677" y="327497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0C60C1BD-CA87-4568-B566-21ED2E7F8B78}" type="slidenum">
              <a:rPr lang="en-US" smtClean="0"/>
              <a:t>‹#›</a:t>
            </a:fld>
            <a:endParaRPr lang="en-US"/>
          </a:p>
        </p:txBody>
      </p:sp>
    </p:spTree>
    <p:extLst>
      <p:ext uri="{BB962C8B-B14F-4D97-AF65-F5344CB8AC3E}">
        <p14:creationId xmlns:p14="http://schemas.microsoft.com/office/powerpoint/2010/main" val="2102388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5A53280-5934-4CCD-B8EE-10E099CF0A37}" type="datetimeFigureOut">
              <a:rPr lang="en-US" smtClean="0"/>
              <a:t>10/31/2017</a:t>
            </a:fld>
            <a:endParaRPr lang="en-US"/>
          </a:p>
        </p:txBody>
      </p:sp>
      <p:sp>
        <p:nvSpPr>
          <p:cNvPr id="5" name="Footer Placeholder 4"/>
          <p:cNvSpPr>
            <a:spLocks noGrp="1"/>
          </p:cNvSpPr>
          <p:nvPr>
            <p:ph type="ftr" sz="quarter" idx="11"/>
          </p:nvPr>
        </p:nvSpPr>
        <p:spPr>
          <a:xfrm>
            <a:off x="4532677" y="327497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0C60C1BD-CA87-4568-B566-21ED2E7F8B78}" type="slidenum">
              <a:rPr lang="en-US" smtClean="0"/>
              <a:t>‹#›</a:t>
            </a:fld>
            <a:endParaRPr lang="en-US"/>
          </a:p>
        </p:txBody>
      </p:sp>
    </p:spTree>
    <p:extLst>
      <p:ext uri="{BB962C8B-B14F-4D97-AF65-F5344CB8AC3E}">
        <p14:creationId xmlns:p14="http://schemas.microsoft.com/office/powerpoint/2010/main" val="909756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5A53280-5934-4CCD-B8EE-10E099CF0A37}" type="datetimeFigureOut">
              <a:rPr lang="en-US" smtClean="0"/>
              <a:t>10/31/2017</a:t>
            </a:fld>
            <a:endParaRPr lang="en-US"/>
          </a:p>
        </p:txBody>
      </p:sp>
      <p:sp>
        <p:nvSpPr>
          <p:cNvPr id="5" name="Footer Placeholder 4"/>
          <p:cNvSpPr>
            <a:spLocks noGrp="1"/>
          </p:cNvSpPr>
          <p:nvPr>
            <p:ph type="ftr" sz="quarter" idx="11"/>
          </p:nvPr>
        </p:nvSpPr>
        <p:spPr>
          <a:xfrm>
            <a:off x="4532677" y="327497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0C60C1BD-CA87-4568-B566-21ED2E7F8B78}" type="slidenum">
              <a:rPr lang="en-US" smtClean="0"/>
              <a:t>‹#›</a:t>
            </a:fld>
            <a:endParaRPr lang="en-US"/>
          </a:p>
        </p:txBody>
      </p:sp>
    </p:spTree>
    <p:extLst>
      <p:ext uri="{BB962C8B-B14F-4D97-AF65-F5344CB8AC3E}">
        <p14:creationId xmlns:p14="http://schemas.microsoft.com/office/powerpoint/2010/main" val="2753201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5A53280-5934-4CCD-B8EE-10E099CF0A37}" type="datetimeFigureOut">
              <a:rPr lang="en-US" smtClean="0"/>
              <a:t>10/31/2017</a:t>
            </a:fld>
            <a:endParaRPr lang="en-US"/>
          </a:p>
        </p:txBody>
      </p:sp>
      <p:sp>
        <p:nvSpPr>
          <p:cNvPr id="5" name="Footer Placeholder 4"/>
          <p:cNvSpPr>
            <a:spLocks noGrp="1"/>
          </p:cNvSpPr>
          <p:nvPr>
            <p:ph type="ftr" sz="quarter" idx="11"/>
          </p:nvPr>
        </p:nvSpPr>
        <p:spPr>
          <a:xfrm>
            <a:off x="4532677" y="327497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0C60C1BD-CA87-4568-B566-21ED2E7F8B78}" type="slidenum">
              <a:rPr lang="en-US" smtClean="0"/>
              <a:t>‹#›</a:t>
            </a:fld>
            <a:endParaRPr lang="en-US"/>
          </a:p>
        </p:txBody>
      </p:sp>
    </p:spTree>
    <p:extLst>
      <p:ext uri="{BB962C8B-B14F-4D97-AF65-F5344CB8AC3E}">
        <p14:creationId xmlns:p14="http://schemas.microsoft.com/office/powerpoint/2010/main" val="9393406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5A53280-5934-4CCD-B8EE-10E099CF0A37}" type="datetimeFigureOut">
              <a:rPr lang="en-US" smtClean="0"/>
              <a:t>10/31/2017</a:t>
            </a:fld>
            <a:endParaRPr lang="en-US"/>
          </a:p>
        </p:txBody>
      </p:sp>
      <p:sp>
        <p:nvSpPr>
          <p:cNvPr id="5" name="Footer Placeholder 4"/>
          <p:cNvSpPr>
            <a:spLocks noGrp="1"/>
          </p:cNvSpPr>
          <p:nvPr>
            <p:ph type="ftr" sz="quarter" idx="11"/>
          </p:nvPr>
        </p:nvSpPr>
        <p:spPr>
          <a:xfrm>
            <a:off x="4532677" y="327497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0C60C1BD-CA87-4568-B566-21ED2E7F8B78}" type="slidenum">
              <a:rPr lang="en-US" smtClean="0"/>
              <a:t>‹#›</a:t>
            </a:fld>
            <a:endParaRPr lang="en-US"/>
          </a:p>
        </p:txBody>
      </p:sp>
    </p:spTree>
    <p:extLst>
      <p:ext uri="{BB962C8B-B14F-4D97-AF65-F5344CB8AC3E}">
        <p14:creationId xmlns:p14="http://schemas.microsoft.com/office/powerpoint/2010/main" val="39801182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35A53280-5934-4CCD-B8EE-10E099CF0A37}" type="datetimeFigureOut">
              <a:rPr lang="en-US" smtClean="0"/>
              <a:t>10/31/2017</a:t>
            </a:fld>
            <a:endParaRPr lang="en-US"/>
          </a:p>
        </p:txBody>
      </p:sp>
      <p:sp>
        <p:nvSpPr>
          <p:cNvPr id="6" name="Footer Placeholder 5"/>
          <p:cNvSpPr>
            <a:spLocks noGrp="1"/>
          </p:cNvSpPr>
          <p:nvPr>
            <p:ph type="ftr" sz="quarter" idx="11"/>
          </p:nvPr>
        </p:nvSpPr>
        <p:spPr>
          <a:xfrm>
            <a:off x="4532677" y="327497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0C60C1BD-CA87-4568-B566-21ED2E7F8B78}" type="slidenum">
              <a:rPr lang="en-US" smtClean="0"/>
              <a:t>‹#›</a:t>
            </a:fld>
            <a:endParaRPr lang="en-US"/>
          </a:p>
        </p:txBody>
      </p:sp>
    </p:spTree>
    <p:extLst>
      <p:ext uri="{BB962C8B-B14F-4D97-AF65-F5344CB8AC3E}">
        <p14:creationId xmlns:p14="http://schemas.microsoft.com/office/powerpoint/2010/main" val="574191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35A53280-5934-4CCD-B8EE-10E099CF0A37}" type="datetimeFigureOut">
              <a:rPr lang="en-US" smtClean="0"/>
              <a:t>10/31/2017</a:t>
            </a:fld>
            <a:endParaRPr lang="en-US"/>
          </a:p>
        </p:txBody>
      </p:sp>
      <p:sp>
        <p:nvSpPr>
          <p:cNvPr id="8" name="Footer Placeholder 7"/>
          <p:cNvSpPr>
            <a:spLocks noGrp="1"/>
          </p:cNvSpPr>
          <p:nvPr>
            <p:ph type="ftr" sz="quarter" idx="11"/>
          </p:nvPr>
        </p:nvSpPr>
        <p:spPr>
          <a:xfrm>
            <a:off x="4532677" y="327497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0C60C1BD-CA87-4568-B566-21ED2E7F8B78}" type="slidenum">
              <a:rPr lang="en-US" smtClean="0"/>
              <a:t>‹#›</a:t>
            </a:fld>
            <a:endParaRPr lang="en-US"/>
          </a:p>
        </p:txBody>
      </p:sp>
    </p:spTree>
    <p:extLst>
      <p:ext uri="{BB962C8B-B14F-4D97-AF65-F5344CB8AC3E}">
        <p14:creationId xmlns:p14="http://schemas.microsoft.com/office/powerpoint/2010/main" val="1639510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35A53280-5934-4CCD-B8EE-10E099CF0A37}" type="datetimeFigureOut">
              <a:rPr lang="en-US" smtClean="0"/>
              <a:t>10/31/2017</a:t>
            </a:fld>
            <a:endParaRPr lang="en-US"/>
          </a:p>
        </p:txBody>
      </p:sp>
      <p:sp>
        <p:nvSpPr>
          <p:cNvPr id="4" name="Footer Placeholder 3"/>
          <p:cNvSpPr>
            <a:spLocks noGrp="1"/>
          </p:cNvSpPr>
          <p:nvPr>
            <p:ph type="ftr" sz="quarter" idx="11"/>
          </p:nvPr>
        </p:nvSpPr>
        <p:spPr>
          <a:xfrm>
            <a:off x="4532677" y="327497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0C60C1BD-CA87-4568-B566-21ED2E7F8B78}" type="slidenum">
              <a:rPr lang="en-US" smtClean="0"/>
              <a:t>‹#›</a:t>
            </a:fld>
            <a:endParaRPr lang="en-US"/>
          </a:p>
        </p:txBody>
      </p:sp>
    </p:spTree>
    <p:extLst>
      <p:ext uri="{BB962C8B-B14F-4D97-AF65-F5344CB8AC3E}">
        <p14:creationId xmlns:p14="http://schemas.microsoft.com/office/powerpoint/2010/main" val="961822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8F2E856-74A1-4333-8943-641EE4715C9F}"/>
              </a:ext>
            </a:extLst>
          </p:cNvPr>
          <p:cNvCxnSpPr>
            <a:cxnSpLocks/>
          </p:cNvCxnSpPr>
          <p:nvPr userDrawn="1"/>
        </p:nvCxnSpPr>
        <p:spPr>
          <a:xfrm>
            <a:off x="1162594" y="200969"/>
            <a:ext cx="2438735" cy="0"/>
          </a:xfrm>
          <a:prstGeom prst="line">
            <a:avLst/>
          </a:prstGeom>
          <a:ln cap="flat">
            <a:solidFill>
              <a:srgbClr val="FF0000"/>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DEAD73C-4CD8-43FF-9A54-44B4229CB048}"/>
              </a:ext>
            </a:extLst>
          </p:cNvPr>
          <p:cNvCxnSpPr>
            <a:cxnSpLocks/>
          </p:cNvCxnSpPr>
          <p:nvPr userDrawn="1"/>
        </p:nvCxnSpPr>
        <p:spPr>
          <a:xfrm>
            <a:off x="1019572" y="114217"/>
            <a:ext cx="2438735" cy="0"/>
          </a:xfrm>
          <a:prstGeom prst="line">
            <a:avLst/>
          </a:prstGeom>
          <a:ln cap="flat">
            <a:solidFill>
              <a:srgbClr val="00B050"/>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E1ACE3-5C6F-41EA-B09A-319FC38FD743}"/>
              </a:ext>
            </a:extLst>
          </p:cNvPr>
          <p:cNvCxnSpPr>
            <a:cxnSpLocks/>
          </p:cNvCxnSpPr>
          <p:nvPr userDrawn="1"/>
        </p:nvCxnSpPr>
        <p:spPr>
          <a:xfrm>
            <a:off x="8489517" y="287721"/>
            <a:ext cx="2438735" cy="0"/>
          </a:xfrm>
          <a:prstGeom prst="line">
            <a:avLst/>
          </a:prstGeom>
          <a:ln cap="flat">
            <a:solidFill>
              <a:srgbClr val="FF0000"/>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2BFE40-0D13-495C-802B-642D033C7DC4}"/>
              </a:ext>
            </a:extLst>
          </p:cNvPr>
          <p:cNvCxnSpPr>
            <a:cxnSpLocks/>
          </p:cNvCxnSpPr>
          <p:nvPr userDrawn="1"/>
        </p:nvCxnSpPr>
        <p:spPr>
          <a:xfrm>
            <a:off x="8346495" y="200969"/>
            <a:ext cx="2438735" cy="0"/>
          </a:xfrm>
          <a:prstGeom prst="line">
            <a:avLst/>
          </a:prstGeom>
          <a:ln cap="flat">
            <a:solidFill>
              <a:srgbClr val="00B050"/>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7C23EC-FE8F-4200-B50A-EE5BA5353E41}"/>
              </a:ext>
            </a:extLst>
          </p:cNvPr>
          <p:cNvCxnSpPr>
            <a:cxnSpLocks/>
          </p:cNvCxnSpPr>
          <p:nvPr userDrawn="1"/>
        </p:nvCxnSpPr>
        <p:spPr>
          <a:xfrm>
            <a:off x="1162594" y="6716656"/>
            <a:ext cx="2438735" cy="0"/>
          </a:xfrm>
          <a:prstGeom prst="line">
            <a:avLst/>
          </a:prstGeom>
          <a:ln cap="flat">
            <a:solidFill>
              <a:srgbClr val="FF0000"/>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068393-EFC5-4015-BC05-7279BCD4BD9D}"/>
              </a:ext>
            </a:extLst>
          </p:cNvPr>
          <p:cNvCxnSpPr>
            <a:cxnSpLocks/>
          </p:cNvCxnSpPr>
          <p:nvPr userDrawn="1"/>
        </p:nvCxnSpPr>
        <p:spPr>
          <a:xfrm>
            <a:off x="1019572" y="6629904"/>
            <a:ext cx="2438735" cy="0"/>
          </a:xfrm>
          <a:prstGeom prst="line">
            <a:avLst/>
          </a:prstGeom>
          <a:ln cap="flat">
            <a:solidFill>
              <a:srgbClr val="00B050"/>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A5EF76-F7D3-4EBC-AE38-FF6F1DF52D56}"/>
              </a:ext>
            </a:extLst>
          </p:cNvPr>
          <p:cNvCxnSpPr>
            <a:cxnSpLocks/>
          </p:cNvCxnSpPr>
          <p:nvPr userDrawn="1"/>
        </p:nvCxnSpPr>
        <p:spPr>
          <a:xfrm>
            <a:off x="9040501" y="6702588"/>
            <a:ext cx="2438735" cy="0"/>
          </a:xfrm>
          <a:prstGeom prst="line">
            <a:avLst/>
          </a:prstGeom>
          <a:ln cap="flat">
            <a:solidFill>
              <a:srgbClr val="FF0000"/>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FBC53A0-DDD5-4BB5-9DFB-FBD1ECBB305B}"/>
              </a:ext>
            </a:extLst>
          </p:cNvPr>
          <p:cNvCxnSpPr>
            <a:cxnSpLocks/>
          </p:cNvCxnSpPr>
          <p:nvPr userDrawn="1"/>
        </p:nvCxnSpPr>
        <p:spPr>
          <a:xfrm>
            <a:off x="8897479" y="6615836"/>
            <a:ext cx="2438735" cy="0"/>
          </a:xfrm>
          <a:prstGeom prst="line">
            <a:avLst/>
          </a:prstGeom>
          <a:ln cap="flat">
            <a:solidFill>
              <a:srgbClr val="00B050"/>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308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35A53280-5934-4CCD-B8EE-10E099CF0A37}" type="datetimeFigureOut">
              <a:rPr lang="en-US" smtClean="0"/>
              <a:t>10/31/2017</a:t>
            </a:fld>
            <a:endParaRPr lang="en-US"/>
          </a:p>
        </p:txBody>
      </p:sp>
      <p:sp>
        <p:nvSpPr>
          <p:cNvPr id="6" name="Footer Placeholder 5"/>
          <p:cNvSpPr>
            <a:spLocks noGrp="1"/>
          </p:cNvSpPr>
          <p:nvPr>
            <p:ph type="ftr" sz="quarter" idx="11"/>
          </p:nvPr>
        </p:nvSpPr>
        <p:spPr>
          <a:xfrm>
            <a:off x="4532677" y="327497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0C60C1BD-CA87-4568-B566-21ED2E7F8B78}" type="slidenum">
              <a:rPr lang="en-US" smtClean="0"/>
              <a:t>‹#›</a:t>
            </a:fld>
            <a:endParaRPr lang="en-US"/>
          </a:p>
        </p:txBody>
      </p:sp>
    </p:spTree>
    <p:extLst>
      <p:ext uri="{BB962C8B-B14F-4D97-AF65-F5344CB8AC3E}">
        <p14:creationId xmlns:p14="http://schemas.microsoft.com/office/powerpoint/2010/main" val="1386013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35A53280-5934-4CCD-B8EE-10E099CF0A37}" type="datetimeFigureOut">
              <a:rPr lang="en-US" smtClean="0"/>
              <a:t>10/31/2017</a:t>
            </a:fld>
            <a:endParaRPr lang="en-US"/>
          </a:p>
        </p:txBody>
      </p:sp>
      <p:sp>
        <p:nvSpPr>
          <p:cNvPr id="6" name="Footer Placeholder 5"/>
          <p:cNvSpPr>
            <a:spLocks noGrp="1"/>
          </p:cNvSpPr>
          <p:nvPr>
            <p:ph type="ftr" sz="quarter" idx="11"/>
          </p:nvPr>
        </p:nvSpPr>
        <p:spPr>
          <a:xfrm>
            <a:off x="4532677" y="327497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0C60C1BD-CA87-4568-B566-21ED2E7F8B78}" type="slidenum">
              <a:rPr lang="en-US" smtClean="0"/>
              <a:t>‹#›</a:t>
            </a:fld>
            <a:endParaRPr lang="en-US"/>
          </a:p>
        </p:txBody>
      </p:sp>
    </p:spTree>
    <p:extLst>
      <p:ext uri="{BB962C8B-B14F-4D97-AF65-F5344CB8AC3E}">
        <p14:creationId xmlns:p14="http://schemas.microsoft.com/office/powerpoint/2010/main" val="1270175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000">
              <a:srgbClr val="00B050">
                <a:alpha val="28000"/>
                <a:lumMod val="94000"/>
              </a:srgbClr>
            </a:gs>
            <a:gs pos="71000">
              <a:schemeClr val="bg1">
                <a:alpha val="82000"/>
                <a:lumMod val="100000"/>
              </a:schemeClr>
            </a:gs>
            <a:gs pos="95000">
              <a:schemeClr val="bg1">
                <a:alpha val="42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AB58648-4020-4C48-ACDE-0ADB40716A28}"/>
              </a:ext>
            </a:extLst>
          </p:cNvPr>
          <p:cNvSpPr txBox="1"/>
          <p:nvPr userDrawn="1"/>
        </p:nvSpPr>
        <p:spPr>
          <a:xfrm>
            <a:off x="2704967" y="51736"/>
            <a:ext cx="6810103" cy="338554"/>
          </a:xfrm>
          <a:prstGeom prst="rect">
            <a:avLst/>
          </a:prstGeom>
          <a:noFill/>
        </p:spPr>
        <p:txBody>
          <a:bodyPr wrap="square" rtlCol="0">
            <a:spAutoFit/>
          </a:bodyPr>
          <a:lstStyle/>
          <a:p>
            <a:pPr algn="ctr"/>
            <a:r>
              <a:rPr lang="bn-IN" sz="1600" dirty="0">
                <a:latin typeface="NikoshBAN" panose="02000000000000000000" pitchFamily="2" charset="0"/>
                <a:cs typeface="NikoshBAN" panose="02000000000000000000" pitchFamily="2" charset="0"/>
              </a:rPr>
              <a:t>মান সম্মত শিক্ষা, টেকসই উন্ননের লক্ষ্যমাত্রা </a:t>
            </a:r>
            <a:endParaRPr lang="en-US" sz="1600"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6165B27C-31D5-4D13-A635-42D4CE0F4F13}"/>
              </a:ext>
            </a:extLst>
          </p:cNvPr>
          <p:cNvSpPr txBox="1"/>
          <p:nvPr userDrawn="1"/>
        </p:nvSpPr>
        <p:spPr>
          <a:xfrm>
            <a:off x="3674473" y="6436971"/>
            <a:ext cx="5152448" cy="338554"/>
          </a:xfrm>
          <a:prstGeom prst="rect">
            <a:avLst/>
          </a:prstGeom>
          <a:noFill/>
        </p:spPr>
        <p:txBody>
          <a:bodyPr wrap="square" rtlCol="0">
            <a:spAutoFit/>
          </a:bodyPr>
          <a:lstStyle/>
          <a:p>
            <a:pPr algn="ctr"/>
            <a:r>
              <a:rPr lang="en-US" sz="1600" b="1" dirty="0">
                <a:solidFill>
                  <a:srgbClr val="FF0000"/>
                </a:solidFill>
                <a:effectLst>
                  <a:outerShdw blurRad="38100" dist="38100" dir="2700000" algn="tl">
                    <a:srgbClr val="000000">
                      <a:alpha val="43137"/>
                    </a:srgbClr>
                  </a:outerShdw>
                </a:effectLst>
              </a:rPr>
              <a:t>Md. Moslim khan. </a:t>
            </a:r>
            <a:r>
              <a:rPr lang="en-US" sz="1600" b="1" dirty="0" err="1">
                <a:solidFill>
                  <a:srgbClr val="FF0000"/>
                </a:solidFill>
                <a:effectLst>
                  <a:outerShdw blurRad="38100" dist="38100" dir="2700000" algn="tl">
                    <a:srgbClr val="000000">
                      <a:alpha val="43137"/>
                    </a:srgbClr>
                  </a:outerShdw>
                </a:effectLst>
              </a:rPr>
              <a:t>Charan</a:t>
            </a:r>
            <a:r>
              <a:rPr lang="en-US" sz="1600" b="1" dirty="0">
                <a:solidFill>
                  <a:srgbClr val="FF0000"/>
                </a:solidFill>
                <a:effectLst>
                  <a:outerShdw blurRad="38100" dist="38100" dir="2700000" algn="tl">
                    <a:srgbClr val="000000">
                      <a:alpha val="43137"/>
                    </a:srgbClr>
                  </a:outerShdw>
                </a:effectLst>
              </a:rPr>
              <a:t> High School. </a:t>
            </a:r>
            <a:r>
              <a:rPr lang="en-US" sz="1600" b="1" dirty="0" err="1">
                <a:solidFill>
                  <a:srgbClr val="FF0000"/>
                </a:solidFill>
                <a:effectLst>
                  <a:outerShdw blurRad="38100" dist="38100" dir="2700000" algn="tl">
                    <a:srgbClr val="000000">
                      <a:alpha val="43137"/>
                    </a:srgbClr>
                  </a:outerShdw>
                </a:effectLst>
              </a:rPr>
              <a:t>Kalihati</a:t>
            </a:r>
            <a:r>
              <a:rPr lang="en-US" sz="1600" b="1" dirty="0">
                <a:solidFill>
                  <a:srgbClr val="FF0000"/>
                </a:solidFill>
                <a:effectLst>
                  <a:outerShdw blurRad="38100" dist="38100" dir="2700000" algn="tl">
                    <a:srgbClr val="000000">
                      <a:alpha val="43137"/>
                    </a:srgbClr>
                  </a:outerShdw>
                </a:effectLst>
              </a:rPr>
              <a:t>. Tangail</a:t>
            </a:r>
            <a:r>
              <a:rPr lang="en-US" sz="1600" dirty="0"/>
              <a:t>. </a:t>
            </a:r>
          </a:p>
        </p:txBody>
      </p:sp>
      <p:pic>
        <p:nvPicPr>
          <p:cNvPr id="21" name="Picture 20">
            <a:extLst>
              <a:ext uri="{FF2B5EF4-FFF2-40B4-BE49-F238E27FC236}">
                <a16:creationId xmlns:a16="http://schemas.microsoft.com/office/drawing/2014/main" id="{1EF5A180-987C-4CCF-B32A-F3F693610A6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7330" y="-22139"/>
            <a:ext cx="816665" cy="442360"/>
          </a:xfrm>
          <a:prstGeom prst="rect">
            <a:avLst/>
          </a:prstGeom>
        </p:spPr>
      </p:pic>
      <p:pic>
        <p:nvPicPr>
          <p:cNvPr id="22" name="Picture 21">
            <a:extLst>
              <a:ext uri="{FF2B5EF4-FFF2-40B4-BE49-F238E27FC236}">
                <a16:creationId xmlns:a16="http://schemas.microsoft.com/office/drawing/2014/main" id="{D4856372-387E-4857-B870-5658D1098A2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585977" y="41910"/>
            <a:ext cx="615937" cy="533023"/>
          </a:xfrm>
          <a:prstGeom prst="rect">
            <a:avLst/>
          </a:prstGeom>
        </p:spPr>
      </p:pic>
      <p:pic>
        <p:nvPicPr>
          <p:cNvPr id="23" name="Picture 22">
            <a:extLst>
              <a:ext uri="{FF2B5EF4-FFF2-40B4-BE49-F238E27FC236}">
                <a16:creationId xmlns:a16="http://schemas.microsoft.com/office/drawing/2014/main" id="{CD9B4FC8-8076-498B-96A5-44CE012F3317}"/>
              </a:ext>
            </a:extLst>
          </p:cNvPr>
          <p:cNvPicPr>
            <a:picLocks noChangeAspect="1"/>
          </p:cNvPicPr>
          <p:nvPr userDrawn="1"/>
        </p:nvPicPr>
        <p:blipFill>
          <a:blip r:embed="rId16">
            <a:extLst>
              <a:ext uri="{BEBA8EAE-BF5A-486C-A8C5-ECC9F3942E4B}">
                <a14:imgProps xmlns:a14="http://schemas.microsoft.com/office/drawing/2010/main">
                  <a14:imgLayer r:embed="rId17">
                    <a14:imgEffect>
                      <a14:backgroundRemoval t="8475" b="100000" l="4762" r="100000">
                        <a14:foregroundMark x1="65079" y1="27119" x2="76190" y2="72881"/>
                        <a14:foregroundMark x1="90476" y1="35593" x2="95238" y2="84746"/>
                        <a14:foregroundMark x1="15873" y1="25424" x2="22222" y2="88136"/>
                        <a14:foregroundMark x1="30159" y1="16949" x2="4762" y2="15254"/>
                      </a14:backgroundRemoval>
                    </a14:imgEffect>
                  </a14:imgLayer>
                </a14:imgProps>
              </a:ext>
              <a:ext uri="{28A0092B-C50C-407E-A947-70E740481C1C}">
                <a14:useLocalDpi xmlns:a14="http://schemas.microsoft.com/office/drawing/2010/main" val="0"/>
              </a:ext>
            </a:extLst>
          </a:blip>
          <a:stretch>
            <a:fillRect/>
          </a:stretch>
        </p:blipFill>
        <p:spPr>
          <a:xfrm>
            <a:off x="78377" y="6270007"/>
            <a:ext cx="689275" cy="645510"/>
          </a:xfrm>
          <a:prstGeom prst="ellipse">
            <a:avLst/>
          </a:prstGeom>
          <a:ln>
            <a:noFill/>
          </a:ln>
          <a:effectLst>
            <a:softEdge rad="112500"/>
          </a:effectLst>
        </p:spPr>
      </p:pic>
      <p:grpSp>
        <p:nvGrpSpPr>
          <p:cNvPr id="3" name="Group 2">
            <a:extLst>
              <a:ext uri="{FF2B5EF4-FFF2-40B4-BE49-F238E27FC236}">
                <a16:creationId xmlns:a16="http://schemas.microsoft.com/office/drawing/2014/main" id="{A002F0F7-D4F1-46AC-8317-1BAB96BDCE8D}"/>
              </a:ext>
            </a:extLst>
          </p:cNvPr>
          <p:cNvGrpSpPr/>
          <p:nvPr/>
        </p:nvGrpSpPr>
        <p:grpSpPr>
          <a:xfrm flipH="1">
            <a:off x="11306053" y="6176870"/>
            <a:ext cx="855378" cy="637870"/>
            <a:chOff x="2709333" y="719666"/>
            <a:chExt cx="6773333" cy="5418666"/>
          </a:xfrm>
        </p:grpSpPr>
        <p:sp>
          <p:nvSpPr>
            <p:cNvPr id="4" name="Oval 3">
              <a:extLst>
                <a:ext uri="{FF2B5EF4-FFF2-40B4-BE49-F238E27FC236}">
                  <a16:creationId xmlns:a16="http://schemas.microsoft.com/office/drawing/2014/main" id="{6ADD9273-8D04-4178-92B3-AB16E1FC1AA5}"/>
                </a:ext>
              </a:extLst>
            </p:cNvPr>
            <p:cNvSpPr/>
            <p:nvPr/>
          </p:nvSpPr>
          <p:spPr>
            <a:xfrm>
              <a:off x="2709333" y="2074332"/>
              <a:ext cx="4064000" cy="4064000"/>
            </a:xfrm>
            <a:prstGeom prst="ellipse">
              <a:avLst/>
            </a:prstGeom>
            <a:solidFill>
              <a:srgbClr val="00B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5" name="Oval 4">
              <a:extLst>
                <a:ext uri="{FF2B5EF4-FFF2-40B4-BE49-F238E27FC236}">
                  <a16:creationId xmlns:a16="http://schemas.microsoft.com/office/drawing/2014/main" id="{F2D458FF-B585-461C-A3BC-E87FA501F307}"/>
                </a:ext>
              </a:extLst>
            </p:cNvPr>
            <p:cNvSpPr/>
            <p:nvPr/>
          </p:nvSpPr>
          <p:spPr>
            <a:xfrm>
              <a:off x="3522133" y="2887132"/>
              <a:ext cx="2438400" cy="2438400"/>
            </a:xfrm>
            <a:prstGeom prst="ellipse">
              <a:avLst/>
            </a:prstGeom>
            <a:solidFill>
              <a:srgbClr val="FF0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Oval 5">
              <a:extLst>
                <a:ext uri="{FF2B5EF4-FFF2-40B4-BE49-F238E27FC236}">
                  <a16:creationId xmlns:a16="http://schemas.microsoft.com/office/drawing/2014/main" id="{5055FBCD-F9F8-437D-92BD-4A5A351629AA}"/>
                </a:ext>
              </a:extLst>
            </p:cNvPr>
            <p:cNvSpPr/>
            <p:nvPr/>
          </p:nvSpPr>
          <p:spPr>
            <a:xfrm>
              <a:off x="4334933" y="3699932"/>
              <a:ext cx="812800" cy="812800"/>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388B1190-E3A4-43EC-B003-D8860665816C}"/>
                </a:ext>
              </a:extLst>
            </p:cNvPr>
            <p:cNvSpPr/>
            <p:nvPr/>
          </p:nvSpPr>
          <p:spPr>
            <a:xfrm>
              <a:off x="7450666" y="719666"/>
              <a:ext cx="2032000" cy="1185333"/>
            </a:xfrm>
            <a:custGeom>
              <a:avLst/>
              <a:gdLst>
                <a:gd name="connsiteX0" fmla="*/ 0 w 2032000"/>
                <a:gd name="connsiteY0" fmla="*/ 0 h 1185333"/>
                <a:gd name="connsiteX1" fmla="*/ 2032000 w 2032000"/>
                <a:gd name="connsiteY1" fmla="*/ 0 h 1185333"/>
                <a:gd name="connsiteX2" fmla="*/ 2032000 w 2032000"/>
                <a:gd name="connsiteY2" fmla="*/ 1185333 h 1185333"/>
                <a:gd name="connsiteX3" fmla="*/ 0 w 2032000"/>
                <a:gd name="connsiteY3" fmla="*/ 1185333 h 1185333"/>
                <a:gd name="connsiteX4" fmla="*/ 0 w 2032000"/>
                <a:gd name="connsiteY4" fmla="*/ 0 h 118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185333">
                  <a:moveTo>
                    <a:pt x="0" y="0"/>
                  </a:moveTo>
                  <a:lnTo>
                    <a:pt x="2032000" y="0"/>
                  </a:lnTo>
                  <a:lnTo>
                    <a:pt x="2032000" y="1185333"/>
                  </a:lnTo>
                  <a:lnTo>
                    <a:pt x="0" y="1185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4048" tIns="68580" rIns="68580" bIns="68580" numCol="1" spcCol="1270" anchor="ctr" anchorCtr="0">
              <a:noAutofit/>
            </a:bodyPr>
            <a:lstStyle/>
            <a:p>
              <a:pPr marL="0" lvl="0" indent="0" algn="l" defTabSz="2400300">
                <a:lnSpc>
                  <a:spcPct val="90000"/>
                </a:lnSpc>
                <a:spcBef>
                  <a:spcPct val="0"/>
                </a:spcBef>
                <a:spcAft>
                  <a:spcPct val="35000"/>
                </a:spcAft>
                <a:buNone/>
              </a:pPr>
              <a:endParaRPr lang="en-US" sz="5400" kern="1200"/>
            </a:p>
          </p:txBody>
        </p:sp>
        <p:sp>
          <p:nvSpPr>
            <p:cNvPr id="14" name="Freeform: Shape 13">
              <a:extLst>
                <a:ext uri="{FF2B5EF4-FFF2-40B4-BE49-F238E27FC236}">
                  <a16:creationId xmlns:a16="http://schemas.microsoft.com/office/drawing/2014/main" id="{D8FA8641-BDFE-4DE2-8CF0-268B2680F45E}"/>
                </a:ext>
              </a:extLst>
            </p:cNvPr>
            <p:cNvSpPr/>
            <p:nvPr/>
          </p:nvSpPr>
          <p:spPr>
            <a:xfrm>
              <a:off x="7450666" y="3090332"/>
              <a:ext cx="2032000" cy="1185333"/>
            </a:xfrm>
            <a:custGeom>
              <a:avLst/>
              <a:gdLst>
                <a:gd name="connsiteX0" fmla="*/ 0 w 2032000"/>
                <a:gd name="connsiteY0" fmla="*/ 0 h 1185333"/>
                <a:gd name="connsiteX1" fmla="*/ 2032000 w 2032000"/>
                <a:gd name="connsiteY1" fmla="*/ 0 h 1185333"/>
                <a:gd name="connsiteX2" fmla="*/ 2032000 w 2032000"/>
                <a:gd name="connsiteY2" fmla="*/ 1185333 h 1185333"/>
                <a:gd name="connsiteX3" fmla="*/ 0 w 2032000"/>
                <a:gd name="connsiteY3" fmla="*/ 1185333 h 1185333"/>
                <a:gd name="connsiteX4" fmla="*/ 0 w 2032000"/>
                <a:gd name="connsiteY4" fmla="*/ 0 h 118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185333">
                  <a:moveTo>
                    <a:pt x="0" y="0"/>
                  </a:moveTo>
                  <a:lnTo>
                    <a:pt x="2032000" y="0"/>
                  </a:lnTo>
                  <a:lnTo>
                    <a:pt x="2032000" y="1185333"/>
                  </a:lnTo>
                  <a:lnTo>
                    <a:pt x="0" y="1185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4048" tIns="68580" rIns="68580" bIns="68580" numCol="1" spcCol="1270" anchor="ctr" anchorCtr="0">
              <a:noAutofit/>
            </a:bodyPr>
            <a:lstStyle/>
            <a:p>
              <a:pPr marL="0" lvl="0" indent="0" algn="l" defTabSz="2400300">
                <a:lnSpc>
                  <a:spcPct val="90000"/>
                </a:lnSpc>
                <a:spcBef>
                  <a:spcPct val="0"/>
                </a:spcBef>
                <a:spcAft>
                  <a:spcPct val="35000"/>
                </a:spcAft>
                <a:buNone/>
              </a:pPr>
              <a:endParaRPr lang="en-US" sz="5400" kern="1200"/>
            </a:p>
          </p:txBody>
        </p:sp>
        <p:sp>
          <p:nvSpPr>
            <p:cNvPr id="16" name="Straight Connector 15">
              <a:extLst>
                <a:ext uri="{FF2B5EF4-FFF2-40B4-BE49-F238E27FC236}">
                  <a16:creationId xmlns:a16="http://schemas.microsoft.com/office/drawing/2014/main" id="{F55E6E89-BD36-4BA6-9470-61AC719E8B40}"/>
                </a:ext>
              </a:extLst>
            </p:cNvPr>
            <p:cNvSpPr/>
            <p:nvPr/>
          </p:nvSpPr>
          <p:spPr>
            <a:xfrm rot="5400000">
              <a:off x="5644218" y="3942756"/>
              <a:ext cx="1555157" cy="1034288"/>
            </a:xfrm>
            <a:prstGeom prst="line">
              <a:avLst/>
            </a:prstGeom>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cxnSp>
        <p:nvCxnSpPr>
          <p:cNvPr id="18" name="Straight Arrow Connector 17">
            <a:extLst>
              <a:ext uri="{FF2B5EF4-FFF2-40B4-BE49-F238E27FC236}">
                <a16:creationId xmlns:a16="http://schemas.microsoft.com/office/drawing/2014/main" id="{A6006CFD-CBD5-4106-B46E-C938EC834C15}"/>
              </a:ext>
            </a:extLst>
          </p:cNvPr>
          <p:cNvCxnSpPr/>
          <p:nvPr userDrawn="1"/>
        </p:nvCxnSpPr>
        <p:spPr>
          <a:xfrm>
            <a:off x="5756486" y="2799079"/>
            <a:ext cx="4234" cy="9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259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6" Type="http://schemas.openxmlformats.org/officeDocument/2006/relationships/image" Target="../media/image4.png"/><Relationship Id="rId5" Type="http://schemas.openxmlformats.org/officeDocument/2006/relationships/image" Target="../media/image310.png"/><Relationship Id="rId4" Type="http://schemas.openxmlformats.org/officeDocument/2006/relationships/image" Target="../media/image2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1.gif"/><Relationship Id="rId5" Type="http://schemas.microsoft.com/office/2007/relationships/hdphoto" Target="../media/hdphoto4.wdp"/><Relationship Id="rId10" Type="http://schemas.openxmlformats.org/officeDocument/2006/relationships/image" Target="../media/image10.jpeg"/><Relationship Id="rId4" Type="http://schemas.openxmlformats.org/officeDocument/2006/relationships/image" Target="../media/image6.pn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gi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78948795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113" y="-2337"/>
            <a:ext cx="12192000" cy="6858000"/>
          </a:xfrm>
          <a:prstGeom prst="rect">
            <a:avLst/>
          </a:prstGeom>
        </p:spPr>
      </p:pic>
    </p:spTree>
    <p:extLst>
      <p:ext uri="{BB962C8B-B14F-4D97-AF65-F5344CB8AC3E}">
        <p14:creationId xmlns:p14="http://schemas.microsoft.com/office/powerpoint/2010/main" val="2981475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1">
            <a:extLst>
              <a:ext uri="{FF2B5EF4-FFF2-40B4-BE49-F238E27FC236}">
                <a16:creationId xmlns:a16="http://schemas.microsoft.com/office/drawing/2014/main" id="{43C489BD-6148-42F1-871B-5E723806AFDD}"/>
              </a:ext>
            </a:extLst>
          </p:cNvPr>
          <p:cNvSpPr/>
          <p:nvPr/>
        </p:nvSpPr>
        <p:spPr>
          <a:xfrm>
            <a:off x="2729554" y="861852"/>
            <a:ext cx="5897113" cy="916668"/>
          </a:xfrm>
          <a:prstGeom prst="lef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8" b="1" dirty="0">
                <a:latin typeface="NikoshBAN" pitchFamily="2" charset="0"/>
                <a:cs typeface="NikoshBAN" pitchFamily="2" charset="0"/>
              </a:rPr>
              <a:t>একক কাজ:</a:t>
            </a:r>
            <a:endParaRPr lang="en-US" sz="3208" b="1" dirty="0">
              <a:latin typeface="NikoshBAN" pitchFamily="2" charset="0"/>
              <a:cs typeface="NikoshBAN" pitchFamily="2" charset="0"/>
            </a:endParaRPr>
          </a:p>
        </p:txBody>
      </p:sp>
      <p:pic>
        <p:nvPicPr>
          <p:cNvPr id="6" name="Picture 5">
            <a:extLst>
              <a:ext uri="{FF2B5EF4-FFF2-40B4-BE49-F238E27FC236}">
                <a16:creationId xmlns:a16="http://schemas.microsoft.com/office/drawing/2014/main" id="{FE89D923-5DAC-4BFB-B112-4D1E31729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5445" y="625519"/>
            <a:ext cx="2113748" cy="2113748"/>
          </a:xfrm>
          <a:prstGeom prst="rect">
            <a:avLst/>
          </a:prstGeom>
        </p:spPr>
      </p:pic>
      <p:sp>
        <p:nvSpPr>
          <p:cNvPr id="7" name="TextBox 6">
            <a:extLst>
              <a:ext uri="{FF2B5EF4-FFF2-40B4-BE49-F238E27FC236}">
                <a16:creationId xmlns:a16="http://schemas.microsoft.com/office/drawing/2014/main" id="{63A89C6D-34E6-485F-B97A-655A9F33E18C}"/>
              </a:ext>
            </a:extLst>
          </p:cNvPr>
          <p:cNvSpPr txBox="1"/>
          <p:nvPr/>
        </p:nvSpPr>
        <p:spPr>
          <a:xfrm>
            <a:off x="2457880" y="2350779"/>
            <a:ext cx="3506192" cy="584775"/>
          </a:xfrm>
          <a:prstGeom prst="rect">
            <a:avLst/>
          </a:prstGeom>
          <a:solidFill>
            <a:srgbClr val="00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dirty="0">
                <a:solidFill>
                  <a:schemeClr val="bg1"/>
                </a:solidFill>
              </a:rPr>
              <a:t>A={-1,0,1} </a:t>
            </a:r>
          </a:p>
        </p:txBody>
      </p:sp>
      <p:sp>
        <p:nvSpPr>
          <p:cNvPr id="8" name="TextBox 7">
            <a:extLst>
              <a:ext uri="{FF2B5EF4-FFF2-40B4-BE49-F238E27FC236}">
                <a16:creationId xmlns:a16="http://schemas.microsoft.com/office/drawing/2014/main" id="{F43DB7D8-111E-4904-8F79-FDDC7C0ECF05}"/>
              </a:ext>
            </a:extLst>
          </p:cNvPr>
          <p:cNvSpPr txBox="1"/>
          <p:nvPr/>
        </p:nvSpPr>
        <p:spPr>
          <a:xfrm>
            <a:off x="6449209" y="2350778"/>
            <a:ext cx="3076928" cy="584775"/>
          </a:xfrm>
          <a:prstGeom prst="rect">
            <a:avLst/>
          </a:prstGeom>
          <a:solidFill>
            <a:srgbClr val="00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b="1" dirty="0">
                <a:effectLst>
                  <a:outerShdw blurRad="38100" dist="38100" dir="2700000" algn="tl">
                    <a:srgbClr val="000000">
                      <a:alpha val="43137"/>
                    </a:srgbClr>
                  </a:outerShdw>
                </a:effectLst>
              </a:rPr>
              <a:t>B={0,1} </a:t>
            </a:r>
          </a:p>
        </p:txBody>
      </p:sp>
      <p:sp>
        <p:nvSpPr>
          <p:cNvPr id="9" name="TextBox 8">
            <a:extLst>
              <a:ext uri="{FF2B5EF4-FFF2-40B4-BE49-F238E27FC236}">
                <a16:creationId xmlns:a16="http://schemas.microsoft.com/office/drawing/2014/main" id="{DE6C17D1-6C2B-4769-AB76-2DF23F2970C8}"/>
              </a:ext>
            </a:extLst>
          </p:cNvPr>
          <p:cNvSpPr txBox="1"/>
          <p:nvPr/>
        </p:nvSpPr>
        <p:spPr>
          <a:xfrm>
            <a:off x="2457880" y="3385438"/>
            <a:ext cx="7464042" cy="584775"/>
          </a:xfrm>
          <a:prstGeom prst="rect">
            <a:avLst/>
          </a:prstGeom>
          <a:solidFill>
            <a:srgbClr val="00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b="1" dirty="0">
                <a:effectLst>
                  <a:outerShdw blurRad="38100" dist="38100" dir="2700000" algn="tl">
                    <a:srgbClr val="000000">
                      <a:alpha val="43137"/>
                    </a:srgbClr>
                  </a:outerShdw>
                </a:effectLst>
              </a:rPr>
              <a:t>S={(</a:t>
            </a:r>
            <a:r>
              <a:rPr lang="en-US" sz="3200" b="1" dirty="0" err="1">
                <a:effectLst>
                  <a:outerShdw blurRad="38100" dist="38100" dir="2700000" algn="tl">
                    <a:srgbClr val="000000">
                      <a:alpha val="43137"/>
                    </a:srgbClr>
                  </a:outerShdw>
                </a:effectLst>
              </a:rPr>
              <a:t>x,y</a:t>
            </a:r>
            <a:r>
              <a:rPr lang="en-US" sz="3200" b="1" dirty="0">
                <a:effectLst>
                  <a:outerShdw blurRad="38100" dist="38100" dir="2700000" algn="tl">
                    <a:srgbClr val="000000">
                      <a:alpha val="43137"/>
                    </a:srgbClr>
                  </a:outerShdw>
                </a:effectLst>
              </a:rPr>
              <a:t>): x</a:t>
            </a:r>
            <a:r>
              <a:rPr lang="el-GR" sz="3200" b="1" dirty="0">
                <a:effectLst>
                  <a:outerShdw blurRad="38100" dist="38100" dir="2700000" algn="tl">
                    <a:srgbClr val="000000">
                      <a:alpha val="43137"/>
                    </a:srgbClr>
                  </a:outerShdw>
                </a:effectLst>
              </a:rPr>
              <a:t>ϵ</a:t>
            </a:r>
            <a:r>
              <a:rPr lang="en-US" sz="2800" b="1" dirty="0">
                <a:effectLst>
                  <a:outerShdw blurRad="38100" dist="38100" dir="2700000" algn="tl">
                    <a:srgbClr val="000000">
                      <a:alpha val="43137"/>
                    </a:srgbClr>
                  </a:outerShdw>
                </a:effectLst>
              </a:rPr>
              <a:t>A</a:t>
            </a:r>
            <a:r>
              <a:rPr lang="en-US" sz="3200" b="1" dirty="0">
                <a:effectLst>
                  <a:outerShdw blurRad="38100" dist="38100" dir="2700000" algn="tl">
                    <a:srgbClr val="000000">
                      <a:alpha val="43137"/>
                    </a:srgbClr>
                  </a:outerShdw>
                </a:effectLst>
              </a:rPr>
              <a:t>, y</a:t>
            </a:r>
            <a:r>
              <a:rPr lang="el-GR" sz="3200" b="1" dirty="0">
                <a:effectLst>
                  <a:outerShdw blurRad="38100" dist="38100" dir="2700000" algn="tl">
                    <a:srgbClr val="000000">
                      <a:alpha val="43137"/>
                    </a:srgbClr>
                  </a:outerShdw>
                </a:effectLst>
              </a:rPr>
              <a:t>ϵ</a:t>
            </a:r>
            <a:r>
              <a:rPr lang="en-US" sz="2800" b="1" dirty="0">
                <a:effectLst>
                  <a:outerShdw blurRad="38100" dist="38100" dir="2700000" algn="tl">
                    <a:srgbClr val="000000">
                      <a:alpha val="43137"/>
                    </a:srgbClr>
                  </a:outerShdw>
                </a:effectLst>
              </a:rPr>
              <a:t>B</a:t>
            </a:r>
            <a:r>
              <a:rPr lang="en-US" sz="3200" b="1" dirty="0">
                <a:effectLst>
                  <a:outerShdw blurRad="38100" dist="38100" dir="2700000" algn="tl">
                    <a:srgbClr val="000000">
                      <a:alpha val="43137"/>
                    </a:srgbClr>
                  </a:outerShdw>
                </a:effectLst>
              </a:rPr>
              <a:t>, y&lt;x} </a:t>
            </a:r>
          </a:p>
        </p:txBody>
      </p:sp>
      <p:sp>
        <p:nvSpPr>
          <p:cNvPr id="10" name="TextBox 9">
            <a:extLst>
              <a:ext uri="{FF2B5EF4-FFF2-40B4-BE49-F238E27FC236}">
                <a16:creationId xmlns:a16="http://schemas.microsoft.com/office/drawing/2014/main" id="{EEA1528D-D6C3-43F4-BBF2-589AE76C4E5F}"/>
              </a:ext>
            </a:extLst>
          </p:cNvPr>
          <p:cNvSpPr txBox="1"/>
          <p:nvPr/>
        </p:nvSpPr>
        <p:spPr>
          <a:xfrm>
            <a:off x="1481424" y="4747188"/>
            <a:ext cx="8965295" cy="646331"/>
          </a:xfrm>
          <a:prstGeom prst="rect">
            <a:avLst/>
          </a:prstGeom>
          <a:solidFill>
            <a:srgbClr val="00CC99"/>
          </a:solidFill>
          <a:ln w="31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600" b="1" dirty="0">
                <a:effectLst>
                  <a:outerShdw blurRad="38100" dist="38100" dir="2700000" algn="tl">
                    <a:srgbClr val="000000">
                      <a:alpha val="43137"/>
                    </a:srgbClr>
                  </a:outerShdw>
                </a:effectLst>
              </a:rPr>
              <a:t>S</a:t>
            </a:r>
            <a:r>
              <a:rPr lang="bn-IN" sz="3600" b="1" dirty="0">
                <a:effectLst>
                  <a:outerShdw blurRad="38100" dist="38100" dir="2700000" algn="tl">
                    <a:srgbClr val="000000">
                      <a:alpha val="43137"/>
                    </a:srgbClr>
                  </a:outerShdw>
                </a:effectLst>
              </a:rPr>
              <a:t> </a:t>
            </a:r>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ফাংশন কীনা যাচাই কর ।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C9F9DCB5-F165-4E9D-BD7C-C5CEE058B409}"/>
              </a:ext>
            </a:extLst>
          </p:cNvPr>
          <p:cNvSpPr txBox="1"/>
          <p:nvPr/>
        </p:nvSpPr>
        <p:spPr>
          <a:xfrm>
            <a:off x="9921922" y="5585719"/>
            <a:ext cx="1503734" cy="784830"/>
          </a:xfrm>
          <a:prstGeom prst="rect">
            <a:avLst/>
          </a:prstGeom>
          <a:ln w="57150">
            <a:solidFill>
              <a:schemeClr val="tx1"/>
            </a:solidFill>
            <a:prstDash val="lgDashDot"/>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4500" dirty="0">
                <a:solidFill>
                  <a:srgbClr val="FF0000"/>
                </a:solidFill>
                <a:sym typeface="Wingdings" panose="05000000000000000000" pitchFamily="2" charset="2"/>
              </a:rPr>
              <a:t></a:t>
            </a:r>
            <a:r>
              <a:rPr lang="bn-IN" sz="2100" dirty="0">
                <a:solidFill>
                  <a:srgbClr val="FF0000"/>
                </a:solidFill>
                <a:latin typeface="NikoshBAN" panose="02000000000000000000" pitchFamily="2" charset="0"/>
                <a:cs typeface="NikoshBAN" panose="02000000000000000000" pitchFamily="2" charset="0"/>
                <a:sym typeface="Wingdings" panose="05000000000000000000" pitchFamily="2" charset="2"/>
              </a:rPr>
              <a:t> </a:t>
            </a:r>
            <a:r>
              <a:rPr lang="bn-IN" sz="21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৫ মিনিট</a:t>
            </a:r>
            <a:r>
              <a:rPr lang="bn-IN" sz="45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 </a:t>
            </a:r>
            <a:endParaRPr lang="en-US" sz="45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30627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92437D9A-1064-43E5-9C8C-F4251CB16B8C}"/>
              </a:ext>
            </a:extLst>
          </p:cNvPr>
          <p:cNvGrpSpPr/>
          <p:nvPr/>
        </p:nvGrpSpPr>
        <p:grpSpPr>
          <a:xfrm>
            <a:off x="1955406" y="1252025"/>
            <a:ext cx="2883878" cy="2820573"/>
            <a:chOff x="1955406" y="1252025"/>
            <a:chExt cx="2883878" cy="2820573"/>
          </a:xfrm>
        </p:grpSpPr>
        <p:sp>
          <p:nvSpPr>
            <p:cNvPr id="15" name="Freeform: Shape 14">
              <a:extLst>
                <a:ext uri="{FF2B5EF4-FFF2-40B4-BE49-F238E27FC236}">
                  <a16:creationId xmlns:a16="http://schemas.microsoft.com/office/drawing/2014/main" id="{DE66C8DB-9CBD-4BA5-9B4B-E26CC9D062FD}"/>
                </a:ext>
              </a:extLst>
            </p:cNvPr>
            <p:cNvSpPr/>
            <p:nvPr/>
          </p:nvSpPr>
          <p:spPr>
            <a:xfrm>
              <a:off x="1997610" y="1842869"/>
              <a:ext cx="2841674" cy="2229729"/>
            </a:xfrm>
            <a:custGeom>
              <a:avLst/>
              <a:gdLst>
                <a:gd name="connsiteX0" fmla="*/ 126610 w 2841674"/>
                <a:gd name="connsiteY0" fmla="*/ 0 h 2229729"/>
                <a:gd name="connsiteX1" fmla="*/ 517966 w 2841674"/>
                <a:gd name="connsiteY1" fmla="*/ 0 h 2229729"/>
                <a:gd name="connsiteX2" fmla="*/ 517966 w 2841674"/>
                <a:gd name="connsiteY2" fmla="*/ 112541 h 2229729"/>
                <a:gd name="connsiteX3" fmla="*/ 2841674 w 2841674"/>
                <a:gd name="connsiteY3" fmla="*/ 112541 h 2229729"/>
                <a:gd name="connsiteX4" fmla="*/ 2841674 w 2841674"/>
                <a:gd name="connsiteY4" fmla="*/ 2067950 h 2229729"/>
                <a:gd name="connsiteX5" fmla="*/ 2712526 w 2841674"/>
                <a:gd name="connsiteY5" fmla="*/ 2067950 h 2229729"/>
                <a:gd name="connsiteX6" fmla="*/ 2712526 w 2841674"/>
                <a:gd name="connsiteY6" fmla="*/ 2229729 h 2229729"/>
                <a:gd name="connsiteX7" fmla="*/ 2321170 w 2841674"/>
                <a:gd name="connsiteY7" fmla="*/ 2229729 h 2229729"/>
                <a:gd name="connsiteX8" fmla="*/ 2321170 w 2841674"/>
                <a:gd name="connsiteY8" fmla="*/ 2067950 h 2229729"/>
                <a:gd name="connsiteX9" fmla="*/ 0 w 2841674"/>
                <a:gd name="connsiteY9" fmla="*/ 2067950 h 2229729"/>
                <a:gd name="connsiteX10" fmla="*/ 0 w 2841674"/>
                <a:gd name="connsiteY10" fmla="*/ 112541 h 2229729"/>
                <a:gd name="connsiteX11" fmla="*/ 126610 w 2841674"/>
                <a:gd name="connsiteY11" fmla="*/ 112541 h 2229729"/>
                <a:gd name="connsiteX12" fmla="*/ 126610 w 2841674"/>
                <a:gd name="connsiteY12" fmla="*/ 0 h 222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1674" h="2229729">
                  <a:moveTo>
                    <a:pt x="126610" y="0"/>
                  </a:moveTo>
                  <a:lnTo>
                    <a:pt x="517966" y="0"/>
                  </a:lnTo>
                  <a:lnTo>
                    <a:pt x="517966" y="112541"/>
                  </a:lnTo>
                  <a:lnTo>
                    <a:pt x="2841674" y="112541"/>
                  </a:lnTo>
                  <a:lnTo>
                    <a:pt x="2841674" y="2067950"/>
                  </a:lnTo>
                  <a:lnTo>
                    <a:pt x="2712526" y="2067950"/>
                  </a:lnTo>
                  <a:lnTo>
                    <a:pt x="2712526" y="2229729"/>
                  </a:lnTo>
                  <a:lnTo>
                    <a:pt x="2321170" y="2229729"/>
                  </a:lnTo>
                  <a:lnTo>
                    <a:pt x="2321170" y="2067950"/>
                  </a:lnTo>
                  <a:lnTo>
                    <a:pt x="0" y="2067950"/>
                  </a:lnTo>
                  <a:lnTo>
                    <a:pt x="0" y="112541"/>
                  </a:lnTo>
                  <a:lnTo>
                    <a:pt x="126610" y="112541"/>
                  </a:lnTo>
                  <a:lnTo>
                    <a:pt x="12661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31394D83-7C40-46BB-96E7-FBFD184B73CC}"/>
                </a:ext>
              </a:extLst>
            </p:cNvPr>
            <p:cNvGrpSpPr/>
            <p:nvPr/>
          </p:nvGrpSpPr>
          <p:grpSpPr>
            <a:xfrm>
              <a:off x="1955406" y="1252025"/>
              <a:ext cx="719016" cy="970669"/>
              <a:chOff x="4063999" y="2147929"/>
              <a:chExt cx="4825999" cy="3956537"/>
            </a:xfrm>
          </p:grpSpPr>
          <p:sp>
            <p:nvSpPr>
              <p:cNvPr id="21" name="Arrow: Down 20">
                <a:extLst>
                  <a:ext uri="{FF2B5EF4-FFF2-40B4-BE49-F238E27FC236}">
                    <a16:creationId xmlns:a16="http://schemas.microsoft.com/office/drawing/2014/main" id="{586D7066-A247-4663-8386-4D6C513598C5}"/>
                  </a:ext>
                </a:extLst>
              </p:cNvPr>
              <p:cNvSpPr/>
              <p:nvPr/>
            </p:nvSpPr>
            <p:spPr>
              <a:xfrm>
                <a:off x="5672666" y="4654972"/>
                <a:ext cx="846666" cy="541866"/>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2" name="Freeform: Shape 21">
                <a:extLst>
                  <a:ext uri="{FF2B5EF4-FFF2-40B4-BE49-F238E27FC236}">
                    <a16:creationId xmlns:a16="http://schemas.microsoft.com/office/drawing/2014/main" id="{92EBBCF8-A507-40CD-A2B7-9FA515ECC9A3}"/>
                  </a:ext>
                </a:extLst>
              </p:cNvPr>
              <p:cNvSpPr/>
              <p:nvPr/>
            </p:nvSpPr>
            <p:spPr>
              <a:xfrm>
                <a:off x="4063999" y="5088466"/>
                <a:ext cx="4064000" cy="1016000"/>
              </a:xfrm>
              <a:custGeom>
                <a:avLst/>
                <a:gdLst>
                  <a:gd name="connsiteX0" fmla="*/ 0 w 4064000"/>
                  <a:gd name="connsiteY0" fmla="*/ 0 h 1016000"/>
                  <a:gd name="connsiteX1" fmla="*/ 4064000 w 4064000"/>
                  <a:gd name="connsiteY1" fmla="*/ 0 h 1016000"/>
                  <a:gd name="connsiteX2" fmla="*/ 4064000 w 4064000"/>
                  <a:gd name="connsiteY2" fmla="*/ 1016000 h 1016000"/>
                  <a:gd name="connsiteX3" fmla="*/ 0 w 4064000"/>
                  <a:gd name="connsiteY3" fmla="*/ 1016000 h 1016000"/>
                  <a:gd name="connsiteX4" fmla="*/ 0 w 4064000"/>
                  <a:gd name="connsiteY4" fmla="*/ 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016000">
                    <a:moveTo>
                      <a:pt x="0" y="0"/>
                    </a:moveTo>
                    <a:lnTo>
                      <a:pt x="4064000" y="0"/>
                    </a:lnTo>
                    <a:lnTo>
                      <a:pt x="4064000" y="1016000"/>
                    </a:lnTo>
                    <a:lnTo>
                      <a:pt x="0" y="1016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26" name="Shape 25">
                <a:extLst>
                  <a:ext uri="{FF2B5EF4-FFF2-40B4-BE49-F238E27FC236}">
                    <a16:creationId xmlns:a16="http://schemas.microsoft.com/office/drawing/2014/main" id="{4F37298A-2FF4-463E-A9F7-0CD6F725EC51}"/>
                  </a:ext>
                </a:extLst>
              </p:cNvPr>
              <p:cNvSpPr/>
              <p:nvPr/>
            </p:nvSpPr>
            <p:spPr>
              <a:xfrm>
                <a:off x="4148665" y="2147929"/>
                <a:ext cx="4741333" cy="3793066"/>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grpSp>
      <p:cxnSp>
        <p:nvCxnSpPr>
          <p:cNvPr id="29" name="Straight Connector 28">
            <a:extLst>
              <a:ext uri="{FF2B5EF4-FFF2-40B4-BE49-F238E27FC236}">
                <a16:creationId xmlns:a16="http://schemas.microsoft.com/office/drawing/2014/main" id="{AFD1CAE2-FE04-4520-80DC-1F0AA0847529}"/>
              </a:ext>
            </a:extLst>
          </p:cNvPr>
          <p:cNvCxnSpPr>
            <a:cxnSpLocks/>
          </p:cNvCxnSpPr>
          <p:nvPr/>
        </p:nvCxnSpPr>
        <p:spPr>
          <a:xfrm flipH="1">
            <a:off x="4206240" y="4072598"/>
            <a:ext cx="239152" cy="18991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2A0F5EA-9431-4D6E-8E3D-088B6D7C25A4}"/>
              </a:ext>
            </a:extLst>
          </p:cNvPr>
          <p:cNvCxnSpPr>
            <a:cxnSpLocks/>
          </p:cNvCxnSpPr>
          <p:nvPr/>
        </p:nvCxnSpPr>
        <p:spPr>
          <a:xfrm>
            <a:off x="4511041" y="4086666"/>
            <a:ext cx="271974" cy="24852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263E590-21C8-4475-8618-66354E3DA404}"/>
              </a:ext>
            </a:extLst>
          </p:cNvPr>
          <p:cNvCxnSpPr>
            <a:cxnSpLocks/>
          </p:cNvCxnSpPr>
          <p:nvPr/>
        </p:nvCxnSpPr>
        <p:spPr>
          <a:xfrm>
            <a:off x="4473528" y="4086666"/>
            <a:ext cx="164122" cy="37513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E45D582-D388-4ECA-88F1-D46735213BE7}"/>
              </a:ext>
            </a:extLst>
          </p:cNvPr>
          <p:cNvCxnSpPr>
            <a:cxnSpLocks/>
          </p:cNvCxnSpPr>
          <p:nvPr/>
        </p:nvCxnSpPr>
        <p:spPr>
          <a:xfrm flipH="1">
            <a:off x="4389121" y="4089012"/>
            <a:ext cx="65648" cy="37279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9C43E86D-69AE-4103-B195-9BE73BE1912F}"/>
              </a:ext>
            </a:extLst>
          </p:cNvPr>
          <p:cNvGrpSpPr/>
          <p:nvPr/>
        </p:nvGrpSpPr>
        <p:grpSpPr>
          <a:xfrm>
            <a:off x="3294907" y="828924"/>
            <a:ext cx="461946" cy="423101"/>
            <a:chOff x="3184957" y="1005787"/>
            <a:chExt cx="461946" cy="423101"/>
          </a:xfrm>
        </p:grpSpPr>
        <p:sp>
          <p:nvSpPr>
            <p:cNvPr id="41" name="Flowchart: Terminator 40">
              <a:extLst>
                <a:ext uri="{FF2B5EF4-FFF2-40B4-BE49-F238E27FC236}">
                  <a16:creationId xmlns:a16="http://schemas.microsoft.com/office/drawing/2014/main" id="{AB9761CE-A147-4D60-9798-1D94D37CF614}"/>
                </a:ext>
              </a:extLst>
            </p:cNvPr>
            <p:cNvSpPr/>
            <p:nvPr/>
          </p:nvSpPr>
          <p:spPr>
            <a:xfrm rot="5741019">
              <a:off x="3045391" y="1171566"/>
              <a:ext cx="402103" cy="112542"/>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Terminator 43">
              <a:extLst>
                <a:ext uri="{FF2B5EF4-FFF2-40B4-BE49-F238E27FC236}">
                  <a16:creationId xmlns:a16="http://schemas.microsoft.com/office/drawing/2014/main" id="{6210E054-038D-48CA-9806-810B05F0E511}"/>
                </a:ext>
              </a:extLst>
            </p:cNvPr>
            <p:cNvSpPr/>
            <p:nvPr/>
          </p:nvSpPr>
          <p:spPr>
            <a:xfrm rot="1731976">
              <a:off x="3309281" y="1121088"/>
              <a:ext cx="337622" cy="134036"/>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Terminator 44">
              <a:extLst>
                <a:ext uri="{FF2B5EF4-FFF2-40B4-BE49-F238E27FC236}">
                  <a16:creationId xmlns:a16="http://schemas.microsoft.com/office/drawing/2014/main" id="{16288389-897A-4839-82D6-6B3C818D70B0}"/>
                </a:ext>
              </a:extLst>
            </p:cNvPr>
            <p:cNvSpPr/>
            <p:nvPr/>
          </p:nvSpPr>
          <p:spPr>
            <a:xfrm rot="724243">
              <a:off x="3282647" y="1259996"/>
              <a:ext cx="337622" cy="134036"/>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Terminator 45">
              <a:extLst>
                <a:ext uri="{FF2B5EF4-FFF2-40B4-BE49-F238E27FC236}">
                  <a16:creationId xmlns:a16="http://schemas.microsoft.com/office/drawing/2014/main" id="{EABD433B-BCF0-4E85-B902-36CD11CD63A5}"/>
                </a:ext>
              </a:extLst>
            </p:cNvPr>
            <p:cNvSpPr/>
            <p:nvPr/>
          </p:nvSpPr>
          <p:spPr>
            <a:xfrm>
              <a:off x="3184957" y="1005787"/>
              <a:ext cx="337622" cy="134036"/>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3F5775CE-3A50-4C28-BCC2-B3CBBA11B3DE}"/>
              </a:ext>
            </a:extLst>
          </p:cNvPr>
          <p:cNvGrpSpPr/>
          <p:nvPr/>
        </p:nvGrpSpPr>
        <p:grpSpPr>
          <a:xfrm>
            <a:off x="9839143" y="1040474"/>
            <a:ext cx="461946" cy="423101"/>
            <a:chOff x="3184957" y="1005787"/>
            <a:chExt cx="461946" cy="423101"/>
          </a:xfrm>
        </p:grpSpPr>
        <p:sp>
          <p:nvSpPr>
            <p:cNvPr id="50" name="Flowchart: Terminator 49">
              <a:extLst>
                <a:ext uri="{FF2B5EF4-FFF2-40B4-BE49-F238E27FC236}">
                  <a16:creationId xmlns:a16="http://schemas.microsoft.com/office/drawing/2014/main" id="{A9AF9EBE-7C1B-4C41-AEB6-9331251C7196}"/>
                </a:ext>
              </a:extLst>
            </p:cNvPr>
            <p:cNvSpPr/>
            <p:nvPr/>
          </p:nvSpPr>
          <p:spPr>
            <a:xfrm rot="5741019">
              <a:off x="3045391" y="1171566"/>
              <a:ext cx="402103" cy="112542"/>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Terminator 50">
              <a:extLst>
                <a:ext uri="{FF2B5EF4-FFF2-40B4-BE49-F238E27FC236}">
                  <a16:creationId xmlns:a16="http://schemas.microsoft.com/office/drawing/2014/main" id="{4ACC03B1-3B93-4B97-9564-D902454D21D7}"/>
                </a:ext>
              </a:extLst>
            </p:cNvPr>
            <p:cNvSpPr/>
            <p:nvPr/>
          </p:nvSpPr>
          <p:spPr>
            <a:xfrm rot="1731976">
              <a:off x="3309281" y="1121088"/>
              <a:ext cx="337622" cy="134036"/>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Terminator 51">
              <a:extLst>
                <a:ext uri="{FF2B5EF4-FFF2-40B4-BE49-F238E27FC236}">
                  <a16:creationId xmlns:a16="http://schemas.microsoft.com/office/drawing/2014/main" id="{D250F689-9B3C-4059-9C0A-02ED324267DE}"/>
                </a:ext>
              </a:extLst>
            </p:cNvPr>
            <p:cNvSpPr/>
            <p:nvPr/>
          </p:nvSpPr>
          <p:spPr>
            <a:xfrm rot="724243">
              <a:off x="3282647" y="1259996"/>
              <a:ext cx="337622" cy="134036"/>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Terminator 52">
              <a:extLst>
                <a:ext uri="{FF2B5EF4-FFF2-40B4-BE49-F238E27FC236}">
                  <a16:creationId xmlns:a16="http://schemas.microsoft.com/office/drawing/2014/main" id="{0D6513F5-4E73-48A9-BDC4-9C6C799DAF88}"/>
                </a:ext>
              </a:extLst>
            </p:cNvPr>
            <p:cNvSpPr/>
            <p:nvPr/>
          </p:nvSpPr>
          <p:spPr>
            <a:xfrm>
              <a:off x="3184957" y="1005787"/>
              <a:ext cx="337622" cy="134036"/>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0AFB37F0-69EF-40FB-8C25-3669D5FFB24B}"/>
              </a:ext>
            </a:extLst>
          </p:cNvPr>
          <p:cNvSpPr txBox="1"/>
          <p:nvPr/>
        </p:nvSpPr>
        <p:spPr>
          <a:xfrm>
            <a:off x="1434871" y="624776"/>
            <a:ext cx="1434353" cy="64633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ইনপুট </a:t>
            </a:r>
            <a:endParaRPr lang="en-US" sz="3600" dirty="0">
              <a:latin typeface="NikoshBAN" panose="02000000000000000000" pitchFamily="2" charset="0"/>
              <a:cs typeface="NikoshBAN" panose="02000000000000000000" pitchFamily="2" charset="0"/>
            </a:endParaRPr>
          </a:p>
        </p:txBody>
      </p:sp>
      <p:sp>
        <p:nvSpPr>
          <p:cNvPr id="55" name="TextBox 54">
            <a:extLst>
              <a:ext uri="{FF2B5EF4-FFF2-40B4-BE49-F238E27FC236}">
                <a16:creationId xmlns:a16="http://schemas.microsoft.com/office/drawing/2014/main" id="{927AACFD-2935-4C4D-B238-CAAC971388B2}"/>
              </a:ext>
            </a:extLst>
          </p:cNvPr>
          <p:cNvSpPr txBox="1"/>
          <p:nvPr/>
        </p:nvSpPr>
        <p:spPr>
          <a:xfrm>
            <a:off x="3756351" y="4170354"/>
            <a:ext cx="1434353" cy="64633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আউটপুট </a:t>
            </a:r>
            <a:endParaRPr lang="en-US" sz="3600" dirty="0">
              <a:latin typeface="NikoshBAN" panose="02000000000000000000" pitchFamily="2" charset="0"/>
              <a:cs typeface="NikoshBAN" panose="02000000000000000000" pitchFamily="2" charset="0"/>
            </a:endParaRPr>
          </a:p>
        </p:txBody>
      </p:sp>
      <p:sp>
        <p:nvSpPr>
          <p:cNvPr id="56" name="TextBox 55">
            <a:extLst>
              <a:ext uri="{FF2B5EF4-FFF2-40B4-BE49-F238E27FC236}">
                <a16:creationId xmlns:a16="http://schemas.microsoft.com/office/drawing/2014/main" id="{8BFB739C-AF50-4F09-8ACE-0BB34AC02E5B}"/>
              </a:ext>
            </a:extLst>
          </p:cNvPr>
          <p:cNvSpPr txBox="1"/>
          <p:nvPr/>
        </p:nvSpPr>
        <p:spPr>
          <a:xfrm>
            <a:off x="1545685" y="759439"/>
            <a:ext cx="1434353" cy="64633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চাউল </a:t>
            </a:r>
            <a:endParaRPr lang="en-US" sz="3600" dirty="0">
              <a:latin typeface="NikoshBAN" panose="02000000000000000000" pitchFamily="2" charset="0"/>
              <a:cs typeface="NikoshBAN" panose="02000000000000000000" pitchFamily="2" charset="0"/>
            </a:endParaRPr>
          </a:p>
        </p:txBody>
      </p:sp>
      <p:sp>
        <p:nvSpPr>
          <p:cNvPr id="57" name="TextBox 56">
            <a:extLst>
              <a:ext uri="{FF2B5EF4-FFF2-40B4-BE49-F238E27FC236}">
                <a16:creationId xmlns:a16="http://schemas.microsoft.com/office/drawing/2014/main" id="{9D674FC0-DE25-4619-8AA2-24E6974B1BF6}"/>
              </a:ext>
            </a:extLst>
          </p:cNvPr>
          <p:cNvSpPr txBox="1"/>
          <p:nvPr/>
        </p:nvSpPr>
        <p:spPr>
          <a:xfrm>
            <a:off x="3728215" y="4239113"/>
            <a:ext cx="1434353" cy="64633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আটা </a:t>
            </a:r>
            <a:endParaRPr lang="en-US" sz="3600" dirty="0">
              <a:latin typeface="NikoshBAN" panose="02000000000000000000" pitchFamily="2" charset="0"/>
              <a:cs typeface="NikoshBAN" panose="02000000000000000000" pitchFamily="2" charset="0"/>
            </a:endParaRPr>
          </a:p>
        </p:txBody>
      </p:sp>
      <p:cxnSp>
        <p:nvCxnSpPr>
          <p:cNvPr id="59" name="Straight Connector 58">
            <a:extLst>
              <a:ext uri="{FF2B5EF4-FFF2-40B4-BE49-F238E27FC236}">
                <a16:creationId xmlns:a16="http://schemas.microsoft.com/office/drawing/2014/main" id="{2949CD74-6D9B-4716-B270-60C615ACB7D5}"/>
              </a:ext>
            </a:extLst>
          </p:cNvPr>
          <p:cNvCxnSpPr/>
          <p:nvPr/>
        </p:nvCxnSpPr>
        <p:spPr>
          <a:xfrm>
            <a:off x="7117976" y="1462539"/>
            <a:ext cx="319449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BF50F60-8496-4363-A513-9CAD336589B9}"/>
              </a:ext>
            </a:extLst>
          </p:cNvPr>
          <p:cNvCxnSpPr/>
          <p:nvPr/>
        </p:nvCxnSpPr>
        <p:spPr>
          <a:xfrm>
            <a:off x="7090245" y="2000023"/>
            <a:ext cx="319449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ED2811F-424A-433D-B43F-49B4C7F1D103}"/>
              </a:ext>
            </a:extLst>
          </p:cNvPr>
          <p:cNvCxnSpPr/>
          <p:nvPr/>
        </p:nvCxnSpPr>
        <p:spPr>
          <a:xfrm>
            <a:off x="7117976" y="1453483"/>
            <a:ext cx="0" cy="5199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32A8AF-2859-4AB4-8C65-2C68DB9DF325}"/>
              </a:ext>
            </a:extLst>
          </p:cNvPr>
          <p:cNvCxnSpPr/>
          <p:nvPr/>
        </p:nvCxnSpPr>
        <p:spPr>
          <a:xfrm>
            <a:off x="10284738" y="1489341"/>
            <a:ext cx="0" cy="5199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077312C-90FF-45BF-A49A-D17E4B5E54A3}"/>
              </a:ext>
            </a:extLst>
          </p:cNvPr>
          <p:cNvSpPr txBox="1"/>
          <p:nvPr/>
        </p:nvSpPr>
        <p:spPr>
          <a:xfrm>
            <a:off x="8641279" y="3296862"/>
            <a:ext cx="2928730" cy="584775"/>
          </a:xfrm>
          <a:prstGeom prst="rect">
            <a:avLst/>
          </a:prstGeom>
          <a:noFill/>
        </p:spPr>
        <p:txBody>
          <a:bodyPr wrap="square" rtlCol="0">
            <a:spAutoFit/>
          </a:bodyPr>
          <a:lstStyle/>
          <a:p>
            <a:pPr algn="ctr"/>
            <a:r>
              <a:rPr lang="bn-IN" sz="3200" b="1" dirty="0"/>
              <a:t>2</a:t>
            </a:r>
            <a:r>
              <a:rPr lang="en-US" sz="3200" b="1" dirty="0"/>
              <a:t> &lt; 5</a:t>
            </a:r>
          </a:p>
        </p:txBody>
      </p:sp>
      <p:sp>
        <p:nvSpPr>
          <p:cNvPr id="4" name="Oval 3">
            <a:extLst>
              <a:ext uri="{FF2B5EF4-FFF2-40B4-BE49-F238E27FC236}">
                <a16:creationId xmlns:a16="http://schemas.microsoft.com/office/drawing/2014/main" id="{3E05C22B-71B4-4C31-B04C-0E41B8C6F548}"/>
              </a:ext>
            </a:extLst>
          </p:cNvPr>
          <p:cNvSpPr/>
          <p:nvPr/>
        </p:nvSpPr>
        <p:spPr>
          <a:xfrm>
            <a:off x="9926550" y="3403382"/>
            <a:ext cx="371733" cy="37173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562F9E7-526F-4239-94AA-25A251772878}"/>
              </a:ext>
            </a:extLst>
          </p:cNvPr>
          <p:cNvSpPr txBox="1"/>
          <p:nvPr/>
        </p:nvSpPr>
        <p:spPr>
          <a:xfrm>
            <a:off x="6400801" y="1174510"/>
            <a:ext cx="450573" cy="369332"/>
          </a:xfrm>
          <a:prstGeom prst="rect">
            <a:avLst/>
          </a:prstGeom>
          <a:noFill/>
        </p:spPr>
        <p:txBody>
          <a:bodyPr wrap="square" rtlCol="0">
            <a:spAutoFit/>
          </a:bodyPr>
          <a:lstStyle/>
          <a:p>
            <a:r>
              <a:rPr lang="en-US" dirty="0"/>
              <a:t>M</a:t>
            </a:r>
          </a:p>
        </p:txBody>
      </p:sp>
      <p:sp>
        <p:nvSpPr>
          <p:cNvPr id="34" name="TextBox 33">
            <a:extLst>
              <a:ext uri="{FF2B5EF4-FFF2-40B4-BE49-F238E27FC236}">
                <a16:creationId xmlns:a16="http://schemas.microsoft.com/office/drawing/2014/main" id="{8E8191DC-7F2B-4FA1-B9FB-2AEC0BB1136C}"/>
              </a:ext>
            </a:extLst>
          </p:cNvPr>
          <p:cNvSpPr txBox="1"/>
          <p:nvPr/>
        </p:nvSpPr>
        <p:spPr>
          <a:xfrm>
            <a:off x="10176765" y="1027817"/>
            <a:ext cx="450573" cy="369332"/>
          </a:xfrm>
          <a:prstGeom prst="rect">
            <a:avLst/>
          </a:prstGeom>
          <a:noFill/>
        </p:spPr>
        <p:txBody>
          <a:bodyPr wrap="square" rtlCol="0">
            <a:spAutoFit/>
          </a:bodyPr>
          <a:lstStyle/>
          <a:p>
            <a:r>
              <a:rPr lang="en-US" dirty="0"/>
              <a:t>N</a:t>
            </a:r>
          </a:p>
        </p:txBody>
      </p:sp>
      <p:sp>
        <p:nvSpPr>
          <p:cNvPr id="35" name="TextBox 34">
            <a:extLst>
              <a:ext uri="{FF2B5EF4-FFF2-40B4-BE49-F238E27FC236}">
                <a16:creationId xmlns:a16="http://schemas.microsoft.com/office/drawing/2014/main" id="{0CF85594-694F-4084-A741-7691E99E9005}"/>
              </a:ext>
            </a:extLst>
          </p:cNvPr>
          <p:cNvSpPr txBox="1"/>
          <p:nvPr/>
        </p:nvSpPr>
        <p:spPr>
          <a:xfrm>
            <a:off x="6506371" y="1867085"/>
            <a:ext cx="450573" cy="369332"/>
          </a:xfrm>
          <a:prstGeom prst="rect">
            <a:avLst/>
          </a:prstGeom>
          <a:noFill/>
        </p:spPr>
        <p:txBody>
          <a:bodyPr wrap="square" rtlCol="0">
            <a:spAutoFit/>
          </a:bodyPr>
          <a:lstStyle/>
          <a:p>
            <a:r>
              <a:rPr lang="en-US" dirty="0"/>
              <a:t>A</a:t>
            </a:r>
          </a:p>
        </p:txBody>
      </p:sp>
      <p:sp>
        <p:nvSpPr>
          <p:cNvPr id="36" name="TextBox 35">
            <a:extLst>
              <a:ext uri="{FF2B5EF4-FFF2-40B4-BE49-F238E27FC236}">
                <a16:creationId xmlns:a16="http://schemas.microsoft.com/office/drawing/2014/main" id="{B4EE25A8-50A9-406E-ADE6-6196008B259E}"/>
              </a:ext>
            </a:extLst>
          </p:cNvPr>
          <p:cNvSpPr txBox="1"/>
          <p:nvPr/>
        </p:nvSpPr>
        <p:spPr>
          <a:xfrm>
            <a:off x="10445770" y="1867085"/>
            <a:ext cx="450573" cy="369332"/>
          </a:xfrm>
          <a:prstGeom prst="rect">
            <a:avLst/>
          </a:prstGeom>
          <a:noFill/>
        </p:spPr>
        <p:txBody>
          <a:bodyPr wrap="square" rtlCol="0">
            <a:spAutoFit/>
          </a:bodyPr>
          <a:lstStyle/>
          <a:p>
            <a:r>
              <a:rPr lang="en-US" dirty="0"/>
              <a:t>B</a:t>
            </a:r>
          </a:p>
        </p:txBody>
      </p:sp>
      <p:sp>
        <p:nvSpPr>
          <p:cNvPr id="37" name="TextBox 36">
            <a:extLst>
              <a:ext uri="{FF2B5EF4-FFF2-40B4-BE49-F238E27FC236}">
                <a16:creationId xmlns:a16="http://schemas.microsoft.com/office/drawing/2014/main" id="{DA38158A-79D0-4477-9D07-6D26A9D9A43D}"/>
              </a:ext>
            </a:extLst>
          </p:cNvPr>
          <p:cNvSpPr txBox="1"/>
          <p:nvPr/>
        </p:nvSpPr>
        <p:spPr>
          <a:xfrm>
            <a:off x="6990670" y="2360901"/>
            <a:ext cx="1782269" cy="369332"/>
          </a:xfrm>
          <a:prstGeom prst="rect">
            <a:avLst/>
          </a:prstGeom>
          <a:noFill/>
        </p:spPr>
        <p:txBody>
          <a:bodyPr wrap="square" rtlCol="0">
            <a:spAutoFit/>
          </a:bodyPr>
          <a:lstStyle/>
          <a:p>
            <a:r>
              <a:rPr lang="en-US" dirty="0"/>
              <a:t>MN </a:t>
            </a:r>
            <a:r>
              <a:rPr lang="bn-IN" dirty="0"/>
              <a:t> ।। </a:t>
            </a:r>
            <a:r>
              <a:rPr lang="en-US" dirty="0"/>
              <a:t>AB</a:t>
            </a:r>
          </a:p>
        </p:txBody>
      </p:sp>
      <p:sp>
        <p:nvSpPr>
          <p:cNvPr id="38" name="Oval 37">
            <a:extLst>
              <a:ext uri="{FF2B5EF4-FFF2-40B4-BE49-F238E27FC236}">
                <a16:creationId xmlns:a16="http://schemas.microsoft.com/office/drawing/2014/main" id="{B57AACD5-6386-47E5-9F12-2C2A35B5FBF8}"/>
              </a:ext>
            </a:extLst>
          </p:cNvPr>
          <p:cNvSpPr/>
          <p:nvPr/>
        </p:nvSpPr>
        <p:spPr>
          <a:xfrm>
            <a:off x="7510071" y="2358500"/>
            <a:ext cx="371733" cy="37173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15546B9-29FF-4C1C-8BC7-B1A7553DEA12}"/>
              </a:ext>
            </a:extLst>
          </p:cNvPr>
          <p:cNvSpPr txBox="1"/>
          <p:nvPr/>
        </p:nvSpPr>
        <p:spPr>
          <a:xfrm>
            <a:off x="5190704" y="589292"/>
            <a:ext cx="388461" cy="461665"/>
          </a:xfrm>
          <a:prstGeom prst="rect">
            <a:avLst/>
          </a:prstGeom>
          <a:noFill/>
        </p:spPr>
        <p:txBody>
          <a:bodyPr wrap="square" rtlCol="0">
            <a:spAutoFit/>
          </a:bodyPr>
          <a:lstStyle/>
          <a:p>
            <a:r>
              <a:rPr lang="en-US" sz="2400" dirty="0"/>
              <a:t>x</a:t>
            </a:r>
          </a:p>
        </p:txBody>
      </p:sp>
      <p:sp>
        <p:nvSpPr>
          <p:cNvPr id="43" name="TextBox 42">
            <a:extLst>
              <a:ext uri="{FF2B5EF4-FFF2-40B4-BE49-F238E27FC236}">
                <a16:creationId xmlns:a16="http://schemas.microsoft.com/office/drawing/2014/main" id="{2EDDD8F5-0520-48AA-9A55-8660423D4C9F}"/>
              </a:ext>
            </a:extLst>
          </p:cNvPr>
          <p:cNvSpPr txBox="1"/>
          <p:nvPr/>
        </p:nvSpPr>
        <p:spPr>
          <a:xfrm>
            <a:off x="4799527" y="4104362"/>
            <a:ext cx="700744" cy="461665"/>
          </a:xfrm>
          <a:prstGeom prst="rect">
            <a:avLst/>
          </a:prstGeom>
          <a:noFill/>
        </p:spPr>
        <p:txBody>
          <a:bodyPr wrap="square" rtlCol="0">
            <a:spAutoFit/>
          </a:bodyPr>
          <a:lstStyle/>
          <a:p>
            <a:r>
              <a:rPr lang="en-US" sz="2400" dirty="0"/>
              <a:t>y+1</a:t>
            </a:r>
          </a:p>
        </p:txBody>
      </p:sp>
      <p:sp>
        <p:nvSpPr>
          <p:cNvPr id="14" name="TextBox 13">
            <a:extLst>
              <a:ext uri="{FF2B5EF4-FFF2-40B4-BE49-F238E27FC236}">
                <a16:creationId xmlns:a16="http://schemas.microsoft.com/office/drawing/2014/main" id="{0AE3694A-6494-456E-943D-129A7BE14910}"/>
              </a:ext>
            </a:extLst>
          </p:cNvPr>
          <p:cNvSpPr txBox="1"/>
          <p:nvPr/>
        </p:nvSpPr>
        <p:spPr>
          <a:xfrm>
            <a:off x="7510071" y="4744902"/>
            <a:ext cx="891134" cy="523220"/>
          </a:xfrm>
          <a:prstGeom prst="rect">
            <a:avLst/>
          </a:prstGeom>
          <a:noFill/>
        </p:spPr>
        <p:txBody>
          <a:bodyPr wrap="square" rtlCol="0">
            <a:spAutoFit/>
          </a:bodyPr>
          <a:lstStyle/>
          <a:p>
            <a:r>
              <a:rPr lang="bn-IN" sz="2800" b="1" dirty="0">
                <a:latin typeface="NikoshBAN" panose="02000000000000000000" pitchFamily="2" charset="0"/>
                <a:cs typeface="NikoshBAN" panose="02000000000000000000" pitchFamily="2" charset="0"/>
              </a:rPr>
              <a:t>সম্পর্ক  </a:t>
            </a:r>
            <a:endParaRPr lang="en-US" sz="2800" b="1" dirty="0">
              <a:latin typeface="NikoshBAN" panose="02000000000000000000" pitchFamily="2" charset="0"/>
              <a:cs typeface="NikoshBAN" panose="02000000000000000000" pitchFamily="2" charset="0"/>
            </a:endParaRPr>
          </a:p>
        </p:txBody>
      </p:sp>
      <p:grpSp>
        <p:nvGrpSpPr>
          <p:cNvPr id="63" name="Group 62">
            <a:extLst>
              <a:ext uri="{FF2B5EF4-FFF2-40B4-BE49-F238E27FC236}">
                <a16:creationId xmlns:a16="http://schemas.microsoft.com/office/drawing/2014/main" id="{DF032A17-C0B5-41C8-A4ED-51D3028C2966}"/>
              </a:ext>
            </a:extLst>
          </p:cNvPr>
          <p:cNvGrpSpPr/>
          <p:nvPr/>
        </p:nvGrpSpPr>
        <p:grpSpPr>
          <a:xfrm>
            <a:off x="7695938" y="2730233"/>
            <a:ext cx="2280171" cy="2014669"/>
            <a:chOff x="7695938" y="2730233"/>
            <a:chExt cx="2280171" cy="2014669"/>
          </a:xfrm>
        </p:grpSpPr>
        <p:cxnSp>
          <p:nvCxnSpPr>
            <p:cNvPr id="39" name="Straight Connector 38">
              <a:extLst>
                <a:ext uri="{FF2B5EF4-FFF2-40B4-BE49-F238E27FC236}">
                  <a16:creationId xmlns:a16="http://schemas.microsoft.com/office/drawing/2014/main" id="{F3867591-5D2F-449F-8809-1C350CFCD1F7}"/>
                </a:ext>
              </a:extLst>
            </p:cNvPr>
            <p:cNvCxnSpPr>
              <a:cxnSpLocks/>
              <a:stCxn id="38" idx="4"/>
              <a:endCxn id="14" idx="0"/>
            </p:cNvCxnSpPr>
            <p:nvPr/>
          </p:nvCxnSpPr>
          <p:spPr>
            <a:xfrm>
              <a:off x="7695938" y="2730233"/>
              <a:ext cx="259700" cy="2014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EFA2953-7069-4ED2-B706-BF628095E2B1}"/>
                </a:ext>
              </a:extLst>
            </p:cNvPr>
            <p:cNvCxnSpPr>
              <a:cxnSpLocks/>
            </p:cNvCxnSpPr>
            <p:nvPr/>
          </p:nvCxnSpPr>
          <p:spPr>
            <a:xfrm flipV="1">
              <a:off x="7979660" y="3745111"/>
              <a:ext cx="1996449" cy="96978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3531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4"/>
                                        </p:tgtEl>
                                        <p:attrNameLst>
                                          <p:attrName>style.visibility</p:attrName>
                                        </p:attrNameLst>
                                      </p:cBhvr>
                                      <p:to>
                                        <p:strVal val="hidden"/>
                                      </p:to>
                                    </p:set>
                                  </p:subTnLst>
                                </p:cTn>
                              </p:par>
                              <p:par>
                                <p:cTn id="9" presetID="2" presetClass="entr" presetSubtype="4"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6"/>
                                        </p:tgtEl>
                                        <p:attrNameLst>
                                          <p:attrName>style.visibility</p:attrName>
                                        </p:attrNameLst>
                                      </p:cBhvr>
                                      <p:to>
                                        <p:strVal val="hidden"/>
                                      </p:to>
                                    </p:set>
                                  </p:subTnLst>
                                </p:cTn>
                              </p:par>
                              <p:par>
                                <p:cTn id="19" presetID="2" presetClass="entr" presetSubtype="4"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ppt_x"/>
                                          </p:val>
                                        </p:tav>
                                        <p:tav tm="100000">
                                          <p:val>
                                            <p:strVal val="#ppt_x"/>
                                          </p:val>
                                        </p:tav>
                                      </p:tavLst>
                                    </p:anim>
                                    <p:anim calcmode="lin" valueType="num">
                                      <p:cBhvr additive="base">
                                        <p:cTn id="22" dur="500" fill="hold"/>
                                        <p:tgtEl>
                                          <p:spTgt spid="5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52" presetClass="path" presetSubtype="0" accel="50000" decel="50000" fill="hold" nodeType="clickEffect">
                                  <p:stCondLst>
                                    <p:cond delay="0"/>
                                  </p:stCondLst>
                                  <p:childTnLst>
                                    <p:animMotion origin="layout" path="M 0.19779 0.00764 C 0.19909 0.06204 0.11888 0.10949 0.01784 0.11157 C -0.06237 0.11597 -0.12786 0.09028 -0.12877 0.05741 C -0.12877 0.02523 -0.06471 -0.00556 0.01654 -0.00694 C 0.05729 -0.00694 0.09401 -0.00347 0.12019 0.00764 C 0.15821 0.02269 0.18073 0.04676 0.18073 0.07477 C 0.18073 0.09028 0.17422 0.10486 0.16237 0.11806 C 0.13438 0.14607 0.08086 0.16597 0.01927 0.16829 C -0.05312 0.17245 -0.11198 0.14861 -0.11198 0.1206 C -0.11328 0.09028 -0.05442 0.06389 0.01784 0.05972 C 0.05456 0.05972 0.08763 0.06389 0.11237 0.07292 C 0.14532 0.08773 0.16602 0.11157 0.16602 0.13565 C 0.16602 0.14861 0.15951 0.16157 0.14909 0.17477 C 0.12435 0.19815 0.0767 0.21782 0.02071 0.21968 C -0.04531 0.22222 -0.09752 0.20023 -0.09752 0.17477 C -0.09909 0.14861 -0.04635 0.12454 0.01927 0.12245 C 0.05222 0.1206 0.08216 0.12454 0.10456 0.1338 C 0.13438 0.14607 0.15183 0.16597 0.15183 0.18982 C 0.15183 0.20023 0.14636 0.21319 0.13724 0.22454 C 0.11511 0.24607 0.07162 0.26343 0.02201 0.26551 C -0.03724 0.26551 -0.08437 0.24838 -0.08437 0.22454 C -0.08437 0.20023 -0.03854 0.17847 0.02071 0.17662 C 0.04948 0.17662 0.0767 0.18148 0.09675 0.18773 C 0.12435 0.19815 0.13985 0.21782 0.14115 0.23727 C 0.14115 0.24838 0.13438 0.25903 0.1267 0.26736 C 0.1069 0.28958 0.06784 0.3044 0.02331 0.3044 C -0.02929 0.30671 -0.07278 0.29144 -0.07278 0.26991 C -0.07422 0.24838 -0.03073 0.2287 0.02201 0.22639 C 0.04779 0.22639 0.07292 0.2287 0.08998 0.23727 C 0.11511 0.24607 0.1293 0.26343 0.1293 0.28056 C 0.1293 0.29144 0.12565 0.30023 0.11784 0.30857 C 0.09922 0.32824 0.06511 0.3412 0.02435 0.34375 C -0.02435 0.34375 -0.06237 0.33056 -0.06237 0.31088 C -0.06328 0.29144 -0.02565 0.27384 0.02331 0.27199 C 0.04675 0.27199 0.06784 0.27384 0.08347 0.28056 C 0.1056 0.28958 0.11888 0.3044 0.11888 0.32176 C 0.11888 0.33056 0.11511 0.33727 0.10834 0.3456 C 0.09258 0.36273 0.06107 0.37384 0.02435 0.37593 C -0.01888 0.37847 -0.05312 0.36528 -0.05312 0.3456 C -0.05312 0.33056 -0.02018 0.31296 0.02331 0.31296 C 0.04545 0.31088 0.06511 0.31505 0.07969 0.31991 C 0.09922 0.32824 0.11094 0.3412 0.11094 0.35694 C 0.11094 0.36528 0.1069 0.37199 0.10052 0.37847 C 0.0862 0.39352 0.05729 0.40463 0.02578 0.40625 C -0.01367 0.4081 -0.04531 0.3956 -0.04531 0.38032 C -0.04531 0.36273 -0.01367 0.35046 0.02435 0.34769 C 0.04271 0.34769 0.06107 0.35046 0.07422 0.35694 C 0.09258 0.36273 0.10313 0.37384 0.10313 0.38889 C 0.10313 0.3956 0.09922 0.40185 0.09401 0.4081 C 0.08086 0.4213 0.05586 0.43264 0.02578 0.43264 C -0.00833 0.43449 -0.03724 0.42361 -0.03724 0.4081 C -0.03724 0.3956 -0.00963 0.38241 0.02578 0.38241 C 0.04128 0.38032 0.05873 0.38241 0.07032 0.38681 C 0.0862 0.3956 0.09545 0.40625 0.09545 0.41713 C 0.09545 0.42361 0.09258 0.43032 0.08763 0.43449 C 0.07565 0.44769 0.05326 0.45602 0.02578 0.45833 C -0.00547 0.45833 -0.03073 0.44769 -0.03073 0.43657 C -0.03073 0.42361 -0.00547 0.41088 0.02578 0.41088 C 0.04128 0.41088 0.05586 0.41296 0.06511 0.41713 C 0.08086 0.4213 0.08894 0.43264 0.08894 0.44282 C 0.08894 0.44769 0.0862 0.45417 0.08216 0.45833 C 0.07162 0.4713 0.05091 0.47755 0.02709 0.48032 C -0.00182 0.48032 -0.02435 0.4713 -0.02435 0.46065 C -0.02435 0.44769 -0.00182 0.43912 0.02578 0.43657 C 0.03998 0.43657 0.05326 0.43912 0.0625 0.44282 C 0.07565 0.44769 0.08347 0.45602 0.08347 0.46736 C 0.08347 0.4713 0.08086 0.47569 0.0767 0.48032 " pathEditMode="relative" rAng="0" ptsTypes="AAAAAAAAAAAAAAAAAAAAAAAAAAAAAAAAAAAAAAAAAAAAAAAAAAAAAAAAAAAAAAAAAAA">
                                      <p:cBhvr>
                                        <p:cTn id="26" dur="2000" fill="hold"/>
                                        <p:tgtEl>
                                          <p:spTgt spid="48"/>
                                        </p:tgtEl>
                                        <p:attrNameLst>
                                          <p:attrName>ppt_x</p:attrName>
                                          <p:attrName>ppt_y</p:attrName>
                                        </p:attrNameLst>
                                      </p:cBhvr>
                                      <p:rCtr x="-16328" y="22894"/>
                                    </p:animMotion>
                                  </p:childTnLst>
                                </p:cTn>
                              </p:par>
                            </p:childTnLst>
                          </p:cTn>
                        </p:par>
                        <p:par>
                          <p:cTn id="27" fill="hold">
                            <p:stCondLst>
                              <p:cond delay="2000"/>
                            </p:stCondLst>
                            <p:childTnLst>
                              <p:par>
                                <p:cTn id="28" presetID="1" presetClass="exit" presetSubtype="0" fill="hold" nodeType="afterEffect">
                                  <p:stCondLst>
                                    <p:cond delay="0"/>
                                  </p:stCondLst>
                                  <p:childTnLst>
                                    <p:set>
                                      <p:cBhvr>
                                        <p:cTn id="29" dur="1" fill="hold">
                                          <p:stCondLst>
                                            <p:cond delay="0"/>
                                          </p:stCondLst>
                                        </p:cTn>
                                        <p:tgtEl>
                                          <p:spTgt spid="48"/>
                                        </p:tgtEl>
                                        <p:attrNameLst>
                                          <p:attrName>style.visibility</p:attrName>
                                        </p:attrNameLst>
                                      </p:cBhvr>
                                      <p:to>
                                        <p:strVal val="hidden"/>
                                      </p:to>
                                    </p:set>
                                  </p:childTnLst>
                                </p:cTn>
                              </p:par>
                            </p:childTnLst>
                          </p:cTn>
                        </p:par>
                        <p:par>
                          <p:cTn id="30" fill="hold">
                            <p:stCondLst>
                              <p:cond delay="2000"/>
                            </p:stCondLst>
                            <p:childTnLst>
                              <p:par>
                                <p:cTn id="31" presetID="1" presetClass="exit" presetSubtype="0" fill="hold" nodeType="afterEffect">
                                  <p:stCondLst>
                                    <p:cond delay="0"/>
                                  </p:stCondLst>
                                  <p:childTnLst>
                                    <p:set>
                                      <p:cBhvr>
                                        <p:cTn id="32" dur="1" fill="hold">
                                          <p:stCondLst>
                                            <p:cond delay="0"/>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1"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1" presetClass="path" presetSubtype="0" fill="hold" grpId="0" nodeType="clickEffect">
                                  <p:stCondLst>
                                    <p:cond delay="0"/>
                                  </p:stCondLst>
                                  <p:childTnLst>
                                    <p:animMotion origin="layout" path="M -0.00026 -4.44444E-6 C -0.06498 0.04954 -0.17878 0.03311 -0.21771 0.07825 C -0.25664 0.12362 -0.23802 0.21713 -0.23399 0.27176 C -0.23008 0.32662 -0.20248 0.35255 -0.17748 0.40139 C -0.11302 0.45162 -0.06485 0.50787 -0.00026 0.55811 " pathEditMode="relative" rAng="0" ptsTypes="AAAAA">
                                      <p:cBhvr>
                                        <p:cTn id="46" dur="2000" fill="hold"/>
                                        <p:tgtEl>
                                          <p:spTgt spid="9"/>
                                        </p:tgtEl>
                                        <p:attrNameLst>
                                          <p:attrName>ppt_x</p:attrName>
                                          <p:attrName>ppt_y</p:attrName>
                                        </p:attrNameLst>
                                      </p:cBhvr>
                                      <p:rCtr x="-12083" y="27894"/>
                                    </p:animMotion>
                                  </p:childTnLst>
                                  <p:subTnLst>
                                    <p:set>
                                      <p:cBhvr override="childStyle">
                                        <p:cTn dur="1" fill="hold" display="0" masterRel="sameClick" afterEffect="1">
                                          <p:stCondLst>
                                            <p:cond evt="end" delay="0">
                                              <p:tn val="45"/>
                                            </p:cond>
                                          </p:stCondLst>
                                        </p:cTn>
                                        <p:tgtEl>
                                          <p:spTgt spid="9"/>
                                        </p:tgtEl>
                                        <p:attrNameLst>
                                          <p:attrName>style.visibility</p:attrName>
                                        </p:attrNameLst>
                                      </p:cBhvr>
                                      <p:to>
                                        <p:strVal val="hidden"/>
                                      </p:to>
                                    </p:set>
                                  </p:subTnLst>
                                </p:cTn>
                              </p:par>
                            </p:childTnLst>
                          </p:cTn>
                        </p:par>
                        <p:par>
                          <p:cTn id="47" fill="hold">
                            <p:stCondLst>
                              <p:cond delay="2000"/>
                            </p:stCondLst>
                            <p:childTnLst>
                              <p:par>
                                <p:cTn id="48" presetID="3" presetClass="emph" presetSubtype="2" repeatCount="indefinite" fill="hold" grpId="0" nodeType="afterEffect">
                                  <p:stCondLst>
                                    <p:cond delay="0"/>
                                  </p:stCondLst>
                                  <p:endCondLst>
                                    <p:cond evt="onNext" delay="0">
                                      <p:tgtEl>
                                        <p:sldTgt/>
                                      </p:tgtEl>
                                    </p:cond>
                                  </p:endCondLst>
                                  <p:childTnLst>
                                    <p:animClr clrSpc="rgb" dir="cw">
                                      <p:cBhvr override="childStyle">
                                        <p:cTn id="49" dur="2000" fill="hold"/>
                                        <p:tgtEl>
                                          <p:spTgt spid="43"/>
                                        </p:tgtEl>
                                        <p:attrNameLst>
                                          <p:attrName>style.color</p:attrName>
                                        </p:attrNameLst>
                                      </p:cBhvr>
                                      <p:to>
                                        <a:schemeClr val="accent2"/>
                                      </p:to>
                                    </p:animClr>
                                  </p:childTnLst>
                                </p:cTn>
                              </p:par>
                            </p:childTnLst>
                          </p:cTn>
                        </p:par>
                      </p:childTnLst>
                    </p:cTn>
                  </p:par>
                  <p:par>
                    <p:cTn id="50" fill="hold">
                      <p:stCondLst>
                        <p:cond delay="indefinite"/>
                      </p:stCondLst>
                      <p:childTnLst>
                        <p:par>
                          <p:cTn id="51" fill="hold">
                            <p:stCondLst>
                              <p:cond delay="0"/>
                            </p:stCondLst>
                            <p:childTnLst>
                              <p:par>
                                <p:cTn id="52" presetID="63" presetClass="path" presetSubtype="0" fill="hold" nodeType="clickEffect">
                                  <p:stCondLst>
                                    <p:cond delay="0"/>
                                  </p:stCondLst>
                                  <p:childTnLst>
                                    <p:animMotion origin="layout" path="M 0 0 L 0.25 0 E" pathEditMode="relative" ptsTypes="">
                                      <p:cBhvr>
                                        <p:cTn id="53" dur="2000" fill="hold"/>
                                        <p:tgtEl>
                                          <p:spTgt spid="62"/>
                                        </p:tgtEl>
                                        <p:attrNameLst>
                                          <p:attrName>ppt_x</p:attrName>
                                          <p:attrName>ppt_y</p:attrName>
                                        </p:attrNameLst>
                                      </p:cBhvr>
                                    </p:animMotion>
                                  </p:childTnLst>
                                  <p:subTnLst>
                                    <p:set>
                                      <p:cBhvr override="childStyle">
                                        <p:cTn dur="1" fill="hold" display="0" masterRel="sameClick" afterEffect="1">
                                          <p:stCondLst>
                                            <p:cond evt="end" delay="0">
                                              <p:tn val="52"/>
                                            </p:cond>
                                          </p:stCondLst>
                                        </p:cTn>
                                        <p:tgtEl>
                                          <p:spTgt spid="62"/>
                                        </p:tgtEl>
                                        <p:attrNameLst>
                                          <p:attrName>style.visibility</p:attrName>
                                        </p:attrNameLst>
                                      </p:cBhvr>
                                      <p:to>
                                        <p:strVal val="hidden"/>
                                      </p:to>
                                    </p:set>
                                  </p:subTnLst>
                                </p:cTn>
                              </p:par>
                              <p:par>
                                <p:cTn id="54" presetID="63" presetClass="path" presetSubtype="0" fill="hold" nodeType="withEffect">
                                  <p:stCondLst>
                                    <p:cond delay="0"/>
                                  </p:stCondLst>
                                  <p:childTnLst>
                                    <p:animMotion origin="layout" path="M 2.08333E-7 -2.59259E-6 L -0.2612 -2.59259E-6 " pathEditMode="relative" rAng="0" ptsTypes="AA">
                                      <p:cBhvr>
                                        <p:cTn id="55" dur="2000" fill="hold"/>
                                        <p:tgtEl>
                                          <p:spTgt spid="67"/>
                                        </p:tgtEl>
                                        <p:attrNameLst>
                                          <p:attrName>ppt_x</p:attrName>
                                          <p:attrName>ppt_y</p:attrName>
                                        </p:attrNameLst>
                                      </p:cBhvr>
                                      <p:rCtr x="-13060" y="0"/>
                                    </p:animMotion>
                                  </p:childTnLst>
                                  <p:subTnLst>
                                    <p:set>
                                      <p:cBhvr override="childStyle">
                                        <p:cTn dur="1" fill="hold" display="0" masterRel="sameClick" afterEffect="1">
                                          <p:stCondLst>
                                            <p:cond evt="end" delay="0">
                                              <p:tn val="54"/>
                                            </p:cond>
                                          </p:stCondLst>
                                        </p:cTn>
                                        <p:tgtEl>
                                          <p:spTgt spid="67"/>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23" presetClass="emph" presetSubtype="0" repeatCount="indefinite" fill="hold" grpId="0" nodeType="clickEffect">
                                  <p:stCondLst>
                                    <p:cond delay="0"/>
                                  </p:stCondLst>
                                  <p:endCondLst>
                                    <p:cond evt="onNext" delay="0">
                                      <p:tgtEl>
                                        <p:sldTgt/>
                                      </p:tgtEl>
                                    </p:cond>
                                  </p:endCondLst>
                                  <p:childTnLst>
                                    <p:animClr clrSpc="hsl" dir="cw">
                                      <p:cBhvr override="childStyle">
                                        <p:cTn id="59" dur="500" fill="hold"/>
                                        <p:tgtEl>
                                          <p:spTgt spid="4"/>
                                        </p:tgtEl>
                                        <p:attrNameLst>
                                          <p:attrName>style.color</p:attrName>
                                        </p:attrNameLst>
                                      </p:cBhvr>
                                      <p:by>
                                        <p:hsl h="10842353" s="0" l="0"/>
                                      </p:by>
                                    </p:animClr>
                                    <p:animClr clrSpc="hsl" dir="cw">
                                      <p:cBhvr>
                                        <p:cTn id="60" dur="500" fill="hold"/>
                                        <p:tgtEl>
                                          <p:spTgt spid="4"/>
                                        </p:tgtEl>
                                        <p:attrNameLst>
                                          <p:attrName>fillcolor</p:attrName>
                                        </p:attrNameLst>
                                      </p:cBhvr>
                                      <p:by>
                                        <p:hsl h="10842353" s="0" l="0"/>
                                      </p:by>
                                    </p:animClr>
                                    <p:animClr clrSpc="hsl" dir="cw">
                                      <p:cBhvr>
                                        <p:cTn id="61" dur="500" fill="hold"/>
                                        <p:tgtEl>
                                          <p:spTgt spid="4"/>
                                        </p:tgtEl>
                                        <p:attrNameLst>
                                          <p:attrName>stroke.color</p:attrName>
                                        </p:attrNameLst>
                                      </p:cBhvr>
                                      <p:by>
                                        <p:hsl h="10842353" s="0" l="0"/>
                                      </p:by>
                                    </p:animClr>
                                    <p:set>
                                      <p:cBhvr>
                                        <p:cTn id="62" dur="500" fill="hold"/>
                                        <p:tgtEl>
                                          <p:spTgt spid="4"/>
                                        </p:tgtEl>
                                        <p:attrNameLst>
                                          <p:attrName>fill.type</p:attrName>
                                        </p:attrNameLst>
                                      </p:cBhvr>
                                      <p:to>
                                        <p:strVal val="solid"/>
                                      </p:to>
                                    </p:set>
                                  </p:childTnLst>
                                </p:cTn>
                              </p:par>
                            </p:childTnLst>
                          </p:cTn>
                        </p:par>
                        <p:par>
                          <p:cTn id="63" fill="hold">
                            <p:stCondLst>
                              <p:cond delay="500"/>
                            </p:stCondLst>
                            <p:childTnLst>
                              <p:par>
                                <p:cTn id="64" presetID="23" presetClass="emph" presetSubtype="0" repeatCount="indefinite" fill="hold" grpId="0" nodeType="afterEffect">
                                  <p:stCondLst>
                                    <p:cond delay="0"/>
                                  </p:stCondLst>
                                  <p:endCondLst>
                                    <p:cond evt="onNext" delay="0">
                                      <p:tgtEl>
                                        <p:sldTgt/>
                                      </p:tgtEl>
                                    </p:cond>
                                  </p:endCondLst>
                                  <p:childTnLst>
                                    <p:animClr clrSpc="hsl" dir="cw">
                                      <p:cBhvr override="childStyle">
                                        <p:cTn id="65" dur="500" fill="hold"/>
                                        <p:tgtEl>
                                          <p:spTgt spid="38"/>
                                        </p:tgtEl>
                                        <p:attrNameLst>
                                          <p:attrName>style.color</p:attrName>
                                        </p:attrNameLst>
                                      </p:cBhvr>
                                      <p:by>
                                        <p:hsl h="10842353" s="0" l="0"/>
                                      </p:by>
                                    </p:animClr>
                                    <p:animClr clrSpc="hsl" dir="cw">
                                      <p:cBhvr>
                                        <p:cTn id="66" dur="500" fill="hold"/>
                                        <p:tgtEl>
                                          <p:spTgt spid="38"/>
                                        </p:tgtEl>
                                        <p:attrNameLst>
                                          <p:attrName>fillcolor</p:attrName>
                                        </p:attrNameLst>
                                      </p:cBhvr>
                                      <p:by>
                                        <p:hsl h="10842353" s="0" l="0"/>
                                      </p:by>
                                    </p:animClr>
                                    <p:animClr clrSpc="hsl" dir="cw">
                                      <p:cBhvr>
                                        <p:cTn id="67" dur="500" fill="hold"/>
                                        <p:tgtEl>
                                          <p:spTgt spid="38"/>
                                        </p:tgtEl>
                                        <p:attrNameLst>
                                          <p:attrName>stroke.color</p:attrName>
                                        </p:attrNameLst>
                                      </p:cBhvr>
                                      <p:by>
                                        <p:hsl h="10842353" s="0" l="0"/>
                                      </p:by>
                                    </p:animClr>
                                    <p:set>
                                      <p:cBhvr>
                                        <p:cTn id="68" dur="500" fill="hold"/>
                                        <p:tgtEl>
                                          <p:spTgt spid="38"/>
                                        </p:tgtEl>
                                        <p:attrNameLst>
                                          <p:attrName>fill.type</p:attrName>
                                        </p:attrNameLst>
                                      </p:cBhvr>
                                      <p:to>
                                        <p:strVal val="solid"/>
                                      </p:to>
                                    </p:set>
                                  </p:childTnLst>
                                </p:cTn>
                              </p:par>
                            </p:childTnLst>
                          </p:cTn>
                        </p:par>
                        <p:par>
                          <p:cTn id="69" fill="hold">
                            <p:stCondLst>
                              <p:cond delay="1000"/>
                            </p:stCondLst>
                            <p:childTnLst>
                              <p:par>
                                <p:cTn id="70" presetID="2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00"/>
                                        <p:tgtEl>
                                          <p:spTgt spid="14"/>
                                        </p:tgtEl>
                                      </p:cBhvr>
                                    </p:animEffect>
                                  </p:childTnLst>
                                </p:cTn>
                              </p:par>
                            </p:childTnLst>
                          </p:cTn>
                        </p:par>
                        <p:par>
                          <p:cTn id="73" fill="hold">
                            <p:stCondLst>
                              <p:cond delay="1500"/>
                            </p:stCondLst>
                            <p:childTnLst>
                              <p:par>
                                <p:cTn id="74" presetID="6" presetClass="entr" presetSubtype="16" fill="hold" nodeType="after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circle(in)">
                                      <p:cBhvr>
                                        <p:cTn id="76"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4" grpId="0" animBg="1"/>
      <p:bldP spid="38" grpId="0" animBg="1"/>
      <p:bldP spid="9" grpId="0"/>
      <p:bldP spid="9" grpId="1"/>
      <p:bldP spid="43" grpId="0"/>
      <p:bldP spid="43" grpId="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4CAA514-9847-4CFA-BD26-D9FD6320434E}"/>
              </a:ext>
            </a:extLst>
          </p:cNvPr>
          <p:cNvGraphicFramePr>
            <a:graphicFrameLocks noGrp="1"/>
          </p:cNvGraphicFramePr>
          <p:nvPr>
            <p:extLst>
              <p:ext uri="{D42A27DB-BD31-4B8C-83A1-F6EECF244321}">
                <p14:modId xmlns:p14="http://schemas.microsoft.com/office/powerpoint/2010/main" val="1168978343"/>
              </p:ext>
            </p:extLst>
          </p:nvPr>
        </p:nvGraphicFramePr>
        <p:xfrm>
          <a:off x="1769063" y="2866710"/>
          <a:ext cx="8236330" cy="2560320"/>
        </p:xfrm>
        <a:graphic>
          <a:graphicData uri="http://schemas.openxmlformats.org/drawingml/2006/table">
            <a:tbl>
              <a:tblPr firstRow="1" bandRow="1">
                <a:tableStyleId>{2D5ABB26-0587-4C30-8999-92F81FD0307C}</a:tableStyleId>
              </a:tblPr>
              <a:tblGrid>
                <a:gridCol w="2470342">
                  <a:extLst>
                    <a:ext uri="{9D8B030D-6E8A-4147-A177-3AD203B41FA5}">
                      <a16:colId xmlns:a16="http://schemas.microsoft.com/office/drawing/2014/main" val="20000"/>
                    </a:ext>
                  </a:extLst>
                </a:gridCol>
                <a:gridCol w="3652210">
                  <a:extLst>
                    <a:ext uri="{9D8B030D-6E8A-4147-A177-3AD203B41FA5}">
                      <a16:colId xmlns:a16="http://schemas.microsoft.com/office/drawing/2014/main" val="20001"/>
                    </a:ext>
                  </a:extLst>
                </a:gridCol>
                <a:gridCol w="2113778">
                  <a:extLst>
                    <a:ext uri="{9D8B030D-6E8A-4147-A177-3AD203B41FA5}">
                      <a16:colId xmlns:a16="http://schemas.microsoft.com/office/drawing/2014/main" val="20002"/>
                    </a:ext>
                  </a:extLst>
                </a:gridCol>
              </a:tblGrid>
              <a:tr h="519088">
                <a:tc>
                  <a:txBody>
                    <a:bodyPr/>
                    <a:lstStyle/>
                    <a:p>
                      <a:pPr algn="ctr"/>
                      <a:r>
                        <a:rPr lang="bn-IN" sz="3600" dirty="0">
                          <a:latin typeface="NikoshBAN" panose="02000000000000000000" pitchFamily="2" charset="0"/>
                          <a:cs typeface="NikoshBAN" panose="02000000000000000000" pitchFamily="2" charset="0"/>
                        </a:rPr>
                        <a:t>ইনপুট (</a:t>
                      </a:r>
                      <a:r>
                        <a:rPr lang="en-US" sz="2800" dirty="0">
                          <a:latin typeface="NikoshBAN" panose="02000000000000000000" pitchFamily="2" charset="0"/>
                          <a:cs typeface="NikoshBAN" panose="02000000000000000000" pitchFamily="2" charset="0"/>
                        </a:rPr>
                        <a:t>x</a:t>
                      </a:r>
                      <a:r>
                        <a:rPr lang="en-US" sz="3600" dirty="0">
                          <a:latin typeface="NikoshBAN" panose="02000000000000000000" pitchFamily="2" charset="0"/>
                          <a:cs typeface="NikoshBAN"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IN" sz="3600" dirty="0">
                          <a:latin typeface="NikoshBAN" panose="02000000000000000000" pitchFamily="2" charset="0"/>
                          <a:cs typeface="NikoshBAN" panose="02000000000000000000" pitchFamily="2" charset="0"/>
                        </a:rPr>
                        <a:t>সম্পর্ক</a:t>
                      </a:r>
                      <a:r>
                        <a:rPr lang="bn-IN" sz="3600" baseline="0" dirty="0">
                          <a:latin typeface="NikoshBAN" panose="02000000000000000000" pitchFamily="2" charset="0"/>
                          <a:cs typeface="NikoshBAN" panose="02000000000000000000" pitchFamily="2" charset="0"/>
                        </a:rPr>
                        <a:t> বা নিয়ম</a:t>
                      </a:r>
                      <a:endParaRPr lang="en-US" sz="36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IN" sz="3600" dirty="0">
                          <a:latin typeface="NikoshBAN" panose="02000000000000000000" pitchFamily="2" charset="0"/>
                          <a:cs typeface="NikoshBAN" panose="02000000000000000000" pitchFamily="2" charset="0"/>
                        </a:rPr>
                        <a:t>আউটপুট</a:t>
                      </a:r>
                      <a:r>
                        <a:rPr lang="en-US" sz="36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y</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9088">
                <a:tc>
                  <a:txBody>
                    <a:bodyPr/>
                    <a:lstStyle/>
                    <a:p>
                      <a:pPr algn="ctr"/>
                      <a:endParaRPr lang="en-US" sz="3600" dirty="0">
                        <a:latin typeface="+mn-lt"/>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t>Y=4x</a:t>
                      </a:r>
                      <a:endParaRPr lang="en-US" sz="3600" dirty="0">
                        <a:latin typeface="+mn-lt"/>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6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9088">
                <a:tc>
                  <a:txBody>
                    <a:bodyPr/>
                    <a:lstStyle/>
                    <a:p>
                      <a:pPr algn="ctr"/>
                      <a:endParaRPr lang="en-US" sz="3600" dirty="0">
                        <a:latin typeface="+mn-lt"/>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t>y=4+x</a:t>
                      </a:r>
                      <a:endParaRPr lang="en-US" sz="3600" dirty="0">
                        <a:latin typeface="+mn-lt"/>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60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9088">
                <a:tc>
                  <a:txBody>
                    <a:bodyPr/>
                    <a:lstStyle/>
                    <a:p>
                      <a:pPr algn="ctr"/>
                      <a:endParaRPr lang="en-US" sz="3600" dirty="0">
                        <a:latin typeface="+mn-lt"/>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t>Y=x</a:t>
                      </a:r>
                      <a:r>
                        <a:rPr lang="en-US" sz="3600" baseline="30000" dirty="0"/>
                        <a:t>2</a:t>
                      </a:r>
                      <a:endParaRPr lang="en-US" sz="3600" dirty="0">
                        <a:latin typeface="+mn-lt"/>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6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28" name="Group 27">
            <a:extLst>
              <a:ext uri="{FF2B5EF4-FFF2-40B4-BE49-F238E27FC236}">
                <a16:creationId xmlns:a16="http://schemas.microsoft.com/office/drawing/2014/main" id="{68A06296-2B9E-47B8-AFAB-BC24636B7412}"/>
              </a:ext>
            </a:extLst>
          </p:cNvPr>
          <p:cNvGrpSpPr/>
          <p:nvPr/>
        </p:nvGrpSpPr>
        <p:grpSpPr>
          <a:xfrm>
            <a:off x="2623428" y="1385819"/>
            <a:ext cx="6457457" cy="1244435"/>
            <a:chOff x="3542327" y="1764757"/>
            <a:chExt cx="6457457" cy="1244435"/>
          </a:xfrm>
        </p:grpSpPr>
        <p:sp>
          <p:nvSpPr>
            <p:cNvPr id="25" name="Freeform: Shape 24">
              <a:extLst>
                <a:ext uri="{FF2B5EF4-FFF2-40B4-BE49-F238E27FC236}">
                  <a16:creationId xmlns:a16="http://schemas.microsoft.com/office/drawing/2014/main" id="{94C0F42B-89C0-416B-8FD9-94FC04917269}"/>
                </a:ext>
              </a:extLst>
            </p:cNvPr>
            <p:cNvSpPr/>
            <p:nvPr/>
          </p:nvSpPr>
          <p:spPr>
            <a:xfrm flipH="1">
              <a:off x="3542327" y="1764757"/>
              <a:ext cx="6457457" cy="1244435"/>
            </a:xfrm>
            <a:custGeom>
              <a:avLst/>
              <a:gdLst>
                <a:gd name="connsiteX0" fmla="*/ 3650760 w 6457457"/>
                <a:gd name="connsiteY0" fmla="*/ 681727 h 1244435"/>
                <a:gd name="connsiteX1" fmla="*/ 2905172 w 6457457"/>
                <a:gd name="connsiteY1" fmla="*/ 681727 h 1244435"/>
                <a:gd name="connsiteX2" fmla="*/ 3277966 w 6457457"/>
                <a:gd name="connsiteY2" fmla="*/ 1244435 h 1244435"/>
                <a:gd name="connsiteX3" fmla="*/ 5929413 w 6457457"/>
                <a:gd name="connsiteY3" fmla="*/ 0 h 1244435"/>
                <a:gd name="connsiteX4" fmla="*/ 4519580 w 6457457"/>
                <a:gd name="connsiteY4" fmla="*/ 0 h 1244435"/>
                <a:gd name="connsiteX5" fmla="*/ 4519580 w 6457457"/>
                <a:gd name="connsiteY5" fmla="*/ 4229 h 1244435"/>
                <a:gd name="connsiteX6" fmla="*/ 1937877 w 6457457"/>
                <a:gd name="connsiteY6" fmla="*/ 4229 h 1244435"/>
                <a:gd name="connsiteX7" fmla="*/ 528045 w 6457457"/>
                <a:gd name="connsiteY7" fmla="*/ 4229 h 1244435"/>
                <a:gd name="connsiteX8" fmla="*/ 0 w 6457457"/>
                <a:gd name="connsiteY8" fmla="*/ 327158 h 1244435"/>
                <a:gd name="connsiteX9" fmla="*/ 528045 w 6457457"/>
                <a:gd name="connsiteY9" fmla="*/ 650087 h 1244435"/>
                <a:gd name="connsiteX10" fmla="*/ 1937877 w 6457457"/>
                <a:gd name="connsiteY10" fmla="*/ 650087 h 1244435"/>
                <a:gd name="connsiteX11" fmla="*/ 4519580 w 6457457"/>
                <a:gd name="connsiteY11" fmla="*/ 650087 h 1244435"/>
                <a:gd name="connsiteX12" fmla="*/ 4519580 w 6457457"/>
                <a:gd name="connsiteY12" fmla="*/ 645858 h 1244435"/>
                <a:gd name="connsiteX13" fmla="*/ 5929413 w 6457457"/>
                <a:gd name="connsiteY13" fmla="*/ 645858 h 1244435"/>
                <a:gd name="connsiteX14" fmla="*/ 6457457 w 6457457"/>
                <a:gd name="connsiteY14" fmla="*/ 322929 h 124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57457" h="1244435">
                  <a:moveTo>
                    <a:pt x="3650760" y="681727"/>
                  </a:moveTo>
                  <a:lnTo>
                    <a:pt x="2905172" y="681727"/>
                  </a:lnTo>
                  <a:lnTo>
                    <a:pt x="3277966" y="1244435"/>
                  </a:lnTo>
                  <a:close/>
                  <a:moveTo>
                    <a:pt x="5929413" y="0"/>
                  </a:moveTo>
                  <a:lnTo>
                    <a:pt x="4519580" y="0"/>
                  </a:lnTo>
                  <a:lnTo>
                    <a:pt x="4519580" y="4229"/>
                  </a:lnTo>
                  <a:lnTo>
                    <a:pt x="1937877" y="4229"/>
                  </a:lnTo>
                  <a:lnTo>
                    <a:pt x="528045" y="4229"/>
                  </a:lnTo>
                  <a:lnTo>
                    <a:pt x="0" y="327158"/>
                  </a:lnTo>
                  <a:lnTo>
                    <a:pt x="528045" y="650087"/>
                  </a:lnTo>
                  <a:lnTo>
                    <a:pt x="1937877" y="650087"/>
                  </a:lnTo>
                  <a:lnTo>
                    <a:pt x="4519580" y="650087"/>
                  </a:lnTo>
                  <a:lnTo>
                    <a:pt x="4519580" y="645858"/>
                  </a:lnTo>
                  <a:lnTo>
                    <a:pt x="5929413" y="645858"/>
                  </a:lnTo>
                  <a:lnTo>
                    <a:pt x="6457457" y="322929"/>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241300" h="1079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22" name="Rectangle 21">
              <a:extLst>
                <a:ext uri="{FF2B5EF4-FFF2-40B4-BE49-F238E27FC236}">
                  <a16:creationId xmlns:a16="http://schemas.microsoft.com/office/drawing/2014/main" id="{CABC74D6-405B-45DB-8BD8-D539172B6E9D}"/>
                </a:ext>
              </a:extLst>
            </p:cNvPr>
            <p:cNvSpPr/>
            <p:nvPr/>
          </p:nvSpPr>
          <p:spPr>
            <a:xfrm>
              <a:off x="4254056" y="1764757"/>
              <a:ext cx="5033997" cy="584775"/>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a:spAutoFit/>
            </a:bodyPr>
            <a:lstStyle/>
            <a:p>
              <a:r>
                <a:rPr lang="bn-IN" sz="3200" b="1" dirty="0">
                  <a:solidFill>
                    <a:schemeClr val="bg1"/>
                  </a:solidFill>
                  <a:latin typeface="NikoshBAN" panose="02000000000000000000" pitchFamily="2" charset="0"/>
                  <a:cs typeface="NikoshBAN" panose="02000000000000000000" pitchFamily="2" charset="0"/>
                </a:rPr>
                <a:t>নিচের ছকটি পূরন করে অন্বয়টি লিখ   </a:t>
              </a:r>
              <a:endParaRPr lang="en-US" sz="3200" b="1" dirty="0">
                <a:solidFill>
                  <a:schemeClr val="bg1"/>
                </a:solidFill>
                <a:latin typeface="NikoshBAN" panose="02000000000000000000" pitchFamily="2" charset="0"/>
                <a:cs typeface="NikoshBAN" panose="02000000000000000000" pitchFamily="2" charset="0"/>
              </a:endParaRPr>
            </a:p>
          </p:txBody>
        </p:sp>
      </p:grpSp>
      <p:sp>
        <p:nvSpPr>
          <p:cNvPr id="32" name="TextBox 31">
            <a:extLst>
              <a:ext uri="{FF2B5EF4-FFF2-40B4-BE49-F238E27FC236}">
                <a16:creationId xmlns:a16="http://schemas.microsoft.com/office/drawing/2014/main" id="{A99D449E-A503-4CD4-A578-5873100EFF50}"/>
              </a:ext>
            </a:extLst>
          </p:cNvPr>
          <p:cNvSpPr txBox="1"/>
          <p:nvPr/>
        </p:nvSpPr>
        <p:spPr>
          <a:xfrm>
            <a:off x="2367154" y="5663486"/>
            <a:ext cx="8141622" cy="64633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3600" b="1" dirty="0">
                <a:solidFill>
                  <a:schemeClr val="bg1"/>
                </a:solidFill>
                <a:latin typeface="NikoshBAN" panose="02000000000000000000" pitchFamily="2" charset="0"/>
                <a:cs typeface="NikoshBAN" panose="02000000000000000000" pitchFamily="2" charset="0"/>
              </a:rPr>
              <a:t>অন্বয়টি ফাংশন কিনা যাচাই কর  </a:t>
            </a:r>
            <a:endParaRPr lang="en-US" sz="3600" b="1" dirty="0">
              <a:solidFill>
                <a:schemeClr val="bg1"/>
              </a:solidFill>
              <a:latin typeface="NikoshBAN" panose="02000000000000000000" pitchFamily="2" charset="0"/>
              <a:cs typeface="NikoshBAN" panose="02000000000000000000" pitchFamily="2" charset="0"/>
            </a:endParaRPr>
          </a:p>
        </p:txBody>
      </p:sp>
      <p:grpSp>
        <p:nvGrpSpPr>
          <p:cNvPr id="4" name="Group 3">
            <a:extLst>
              <a:ext uri="{FF2B5EF4-FFF2-40B4-BE49-F238E27FC236}">
                <a16:creationId xmlns:a16="http://schemas.microsoft.com/office/drawing/2014/main" id="{BF648E56-06DD-4D6B-9E8D-8F1C68376CB8}"/>
              </a:ext>
            </a:extLst>
          </p:cNvPr>
          <p:cNvGrpSpPr/>
          <p:nvPr/>
        </p:nvGrpSpPr>
        <p:grpSpPr>
          <a:xfrm>
            <a:off x="4374145" y="61430"/>
            <a:ext cx="4267495" cy="1324389"/>
            <a:chOff x="4374145" y="61430"/>
            <a:chExt cx="4267495" cy="1324389"/>
          </a:xfrm>
        </p:grpSpPr>
        <p:grpSp>
          <p:nvGrpSpPr>
            <p:cNvPr id="27" name="Group 26">
              <a:extLst>
                <a:ext uri="{FF2B5EF4-FFF2-40B4-BE49-F238E27FC236}">
                  <a16:creationId xmlns:a16="http://schemas.microsoft.com/office/drawing/2014/main" id="{03C859B1-3D6A-4553-A91F-E48B97754ED1}"/>
                </a:ext>
              </a:extLst>
            </p:cNvPr>
            <p:cNvGrpSpPr/>
            <p:nvPr/>
          </p:nvGrpSpPr>
          <p:grpSpPr>
            <a:xfrm>
              <a:off x="4374145" y="439444"/>
              <a:ext cx="2956025" cy="650087"/>
              <a:chOff x="6525600" y="492452"/>
              <a:chExt cx="2956025" cy="650087"/>
            </a:xfrm>
          </p:grpSpPr>
          <p:sp>
            <p:nvSpPr>
              <p:cNvPr id="17" name="Freeform: Shape 16">
                <a:extLst>
                  <a:ext uri="{FF2B5EF4-FFF2-40B4-BE49-F238E27FC236}">
                    <a16:creationId xmlns:a16="http://schemas.microsoft.com/office/drawing/2014/main" id="{2BE2CC59-445A-4EC4-B894-3B05FFF5337E}"/>
                  </a:ext>
                </a:extLst>
              </p:cNvPr>
              <p:cNvSpPr/>
              <p:nvPr/>
            </p:nvSpPr>
            <p:spPr>
              <a:xfrm flipH="1">
                <a:off x="6525600" y="492452"/>
                <a:ext cx="2956025" cy="650087"/>
              </a:xfrm>
              <a:custGeom>
                <a:avLst/>
                <a:gdLst>
                  <a:gd name="connsiteX0" fmla="*/ 3626170 w 3949099"/>
                  <a:gd name="connsiteY0" fmla="*/ 0 h 650087"/>
                  <a:gd name="connsiteX1" fmla="*/ 2763978 w 3949099"/>
                  <a:gd name="connsiteY1" fmla="*/ 0 h 650087"/>
                  <a:gd name="connsiteX2" fmla="*/ 2763978 w 3949099"/>
                  <a:gd name="connsiteY2" fmla="*/ 4229 h 650087"/>
                  <a:gd name="connsiteX3" fmla="*/ 1185121 w 3949099"/>
                  <a:gd name="connsiteY3" fmla="*/ 4229 h 650087"/>
                  <a:gd name="connsiteX4" fmla="*/ 322929 w 3949099"/>
                  <a:gd name="connsiteY4" fmla="*/ 4229 h 650087"/>
                  <a:gd name="connsiteX5" fmla="*/ 0 w 3949099"/>
                  <a:gd name="connsiteY5" fmla="*/ 327158 h 650087"/>
                  <a:gd name="connsiteX6" fmla="*/ 322929 w 3949099"/>
                  <a:gd name="connsiteY6" fmla="*/ 650087 h 650087"/>
                  <a:gd name="connsiteX7" fmla="*/ 1185121 w 3949099"/>
                  <a:gd name="connsiteY7" fmla="*/ 650087 h 650087"/>
                  <a:gd name="connsiteX8" fmla="*/ 2763978 w 3949099"/>
                  <a:gd name="connsiteY8" fmla="*/ 650087 h 650087"/>
                  <a:gd name="connsiteX9" fmla="*/ 2763978 w 3949099"/>
                  <a:gd name="connsiteY9" fmla="*/ 645858 h 650087"/>
                  <a:gd name="connsiteX10" fmla="*/ 3626170 w 3949099"/>
                  <a:gd name="connsiteY10" fmla="*/ 645858 h 650087"/>
                  <a:gd name="connsiteX11" fmla="*/ 3949099 w 3949099"/>
                  <a:gd name="connsiteY11" fmla="*/ 322929 h 65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9099" h="650087">
                    <a:moveTo>
                      <a:pt x="3626170" y="0"/>
                    </a:moveTo>
                    <a:lnTo>
                      <a:pt x="2763978" y="0"/>
                    </a:lnTo>
                    <a:lnTo>
                      <a:pt x="2763978" y="4229"/>
                    </a:lnTo>
                    <a:lnTo>
                      <a:pt x="1185121" y="4229"/>
                    </a:lnTo>
                    <a:lnTo>
                      <a:pt x="322929" y="4229"/>
                    </a:lnTo>
                    <a:lnTo>
                      <a:pt x="0" y="327158"/>
                    </a:lnTo>
                    <a:lnTo>
                      <a:pt x="322929" y="650087"/>
                    </a:lnTo>
                    <a:lnTo>
                      <a:pt x="1185121" y="650087"/>
                    </a:lnTo>
                    <a:lnTo>
                      <a:pt x="2763978" y="650087"/>
                    </a:lnTo>
                    <a:lnTo>
                      <a:pt x="2763978" y="645858"/>
                    </a:lnTo>
                    <a:lnTo>
                      <a:pt x="3626170" y="645858"/>
                    </a:lnTo>
                    <a:lnTo>
                      <a:pt x="3949099" y="322929"/>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241300" h="1079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5F1353A-0D8C-44F2-89E7-C2603EEC51E8}"/>
                  </a:ext>
                </a:extLst>
              </p:cNvPr>
              <p:cNvSpPr/>
              <p:nvPr/>
            </p:nvSpPr>
            <p:spPr>
              <a:xfrm>
                <a:off x="6771055" y="492452"/>
                <a:ext cx="2513622" cy="6380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জোড়ায়  কাজ </a:t>
                </a:r>
                <a:endParaRPr lang="en-US" sz="3600" dirty="0">
                  <a:solidFill>
                    <a:schemeClr val="tx1"/>
                  </a:solidFill>
                  <a:latin typeface="NikoshBAN" panose="02000000000000000000" pitchFamily="2" charset="0"/>
                  <a:cs typeface="NikoshBAN" panose="02000000000000000000" pitchFamily="2" charset="0"/>
                </a:endParaRPr>
              </a:p>
            </p:txBody>
          </p:sp>
        </p:grpSp>
        <p:grpSp>
          <p:nvGrpSpPr>
            <p:cNvPr id="2" name="Group 1">
              <a:extLst>
                <a:ext uri="{FF2B5EF4-FFF2-40B4-BE49-F238E27FC236}">
                  <a16:creationId xmlns:a16="http://schemas.microsoft.com/office/drawing/2014/main" id="{C89604A5-8B7A-4B75-AE23-5F971D16E722}"/>
                </a:ext>
              </a:extLst>
            </p:cNvPr>
            <p:cNvGrpSpPr/>
            <p:nvPr/>
          </p:nvGrpSpPr>
          <p:grpSpPr>
            <a:xfrm>
              <a:off x="7317251" y="61430"/>
              <a:ext cx="1324389" cy="1324389"/>
              <a:chOff x="7290220" y="614409"/>
              <a:chExt cx="1324389" cy="1324389"/>
            </a:xfrm>
          </p:grpSpPr>
          <p:pic>
            <p:nvPicPr>
              <p:cNvPr id="12" name="Picture 11">
                <a:extLst>
                  <a:ext uri="{FF2B5EF4-FFF2-40B4-BE49-F238E27FC236}">
                    <a16:creationId xmlns:a16="http://schemas.microsoft.com/office/drawing/2014/main" id="{03F17478-94C7-4ECE-8C6C-145D05780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220" y="614409"/>
                <a:ext cx="1324389" cy="1324389"/>
              </a:xfrm>
              <a:prstGeom prst="rect">
                <a:avLst/>
              </a:prstGeom>
            </p:spPr>
          </p:pic>
          <p:sp>
            <p:nvSpPr>
              <p:cNvPr id="13" name="TextBox 12">
                <a:extLst>
                  <a:ext uri="{FF2B5EF4-FFF2-40B4-BE49-F238E27FC236}">
                    <a16:creationId xmlns:a16="http://schemas.microsoft.com/office/drawing/2014/main" id="{D197C0C2-6326-4DFB-B5C2-07BFA067DD80}"/>
                  </a:ext>
                </a:extLst>
              </p:cNvPr>
              <p:cNvSpPr txBox="1"/>
              <p:nvPr/>
            </p:nvSpPr>
            <p:spPr>
              <a:xfrm>
                <a:off x="7566163" y="859875"/>
                <a:ext cx="901976" cy="707886"/>
              </a:xfrm>
              <a:prstGeom prst="rect">
                <a:avLst/>
              </a:prstGeom>
              <a:noFill/>
            </p:spPr>
            <p:txBody>
              <a:bodyPr wrap="square" rtlCol="0">
                <a:spAutoFit/>
              </a:bodyPr>
              <a:lstStyle/>
              <a:p>
                <a:r>
                  <a:rPr lang="bn-IN"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সময়-১০</a:t>
                </a:r>
              </a:p>
              <a:p>
                <a:r>
                  <a:rPr lang="bn-IN"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মিনিট </a:t>
                </a:r>
                <a:endParaRPr lang="en-US"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pic>
        <p:nvPicPr>
          <p:cNvPr id="6" name="Picture 5">
            <a:extLst>
              <a:ext uri="{FF2B5EF4-FFF2-40B4-BE49-F238E27FC236}">
                <a16:creationId xmlns:a16="http://schemas.microsoft.com/office/drawing/2014/main" id="{39D4F507-71ED-46BF-A4D9-399CB3064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827" y="726048"/>
            <a:ext cx="2074218" cy="1531150"/>
          </a:xfrm>
          <a:prstGeom prst="rect">
            <a:avLst/>
          </a:prstGeom>
        </p:spPr>
      </p:pic>
    </p:spTree>
    <p:extLst>
      <p:ext uri="{BB962C8B-B14F-4D97-AF65-F5344CB8AC3E}">
        <p14:creationId xmlns:p14="http://schemas.microsoft.com/office/powerpoint/2010/main" val="17372320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0361F12-D307-4007-9F05-2FCB1EA49D1C}"/>
              </a:ext>
            </a:extLst>
          </p:cNvPr>
          <p:cNvSpPr/>
          <p:nvPr/>
        </p:nvSpPr>
        <p:spPr>
          <a:xfrm>
            <a:off x="5201783" y="1138258"/>
            <a:ext cx="1550504" cy="337930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a:p>
            <a:pPr algn="ctr"/>
            <a:endParaRPr lang="en-US" sz="3200" dirty="0">
              <a:solidFill>
                <a:schemeClr val="tx1"/>
              </a:solidFill>
            </a:endParaRPr>
          </a:p>
          <a:p>
            <a:pPr algn="ctr"/>
            <a:r>
              <a:rPr lang="en-US" sz="3200" dirty="0">
                <a:solidFill>
                  <a:schemeClr val="tx1"/>
                </a:solidFill>
              </a:rPr>
              <a:t>2</a:t>
            </a:r>
          </a:p>
          <a:p>
            <a:pPr algn="ctr"/>
            <a:endParaRPr lang="en-US" sz="3200" dirty="0">
              <a:solidFill>
                <a:schemeClr val="tx1"/>
              </a:solidFill>
            </a:endParaRPr>
          </a:p>
          <a:p>
            <a:pPr algn="ctr"/>
            <a:r>
              <a:rPr lang="en-US" sz="3200" dirty="0">
                <a:solidFill>
                  <a:schemeClr val="tx1"/>
                </a:solidFill>
              </a:rPr>
              <a:t>3</a:t>
            </a:r>
          </a:p>
        </p:txBody>
      </p:sp>
      <p:sp>
        <p:nvSpPr>
          <p:cNvPr id="3" name="Oval 2">
            <a:extLst>
              <a:ext uri="{FF2B5EF4-FFF2-40B4-BE49-F238E27FC236}">
                <a16:creationId xmlns:a16="http://schemas.microsoft.com/office/drawing/2014/main" id="{235FC89E-E76E-4580-A1B2-45A8864C2300}"/>
              </a:ext>
            </a:extLst>
          </p:cNvPr>
          <p:cNvSpPr/>
          <p:nvPr/>
        </p:nvSpPr>
        <p:spPr>
          <a:xfrm>
            <a:off x="10462896" y="1138257"/>
            <a:ext cx="1550504" cy="33793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a:p>
            <a:pPr algn="ctr"/>
            <a:endParaRPr lang="en-US" sz="3200" dirty="0"/>
          </a:p>
          <a:p>
            <a:pPr algn="ctr"/>
            <a:r>
              <a:rPr lang="en-US" sz="3200" dirty="0"/>
              <a:t>4</a:t>
            </a:r>
          </a:p>
          <a:p>
            <a:pPr algn="ctr"/>
            <a:endParaRPr lang="en-US" sz="3200" dirty="0"/>
          </a:p>
          <a:p>
            <a:pPr algn="ctr"/>
            <a:r>
              <a:rPr lang="en-US" sz="3200" dirty="0"/>
              <a:t>5</a:t>
            </a:r>
          </a:p>
        </p:txBody>
      </p:sp>
      <p:cxnSp>
        <p:nvCxnSpPr>
          <p:cNvPr id="5" name="Straight Connector 4">
            <a:extLst>
              <a:ext uri="{FF2B5EF4-FFF2-40B4-BE49-F238E27FC236}">
                <a16:creationId xmlns:a16="http://schemas.microsoft.com/office/drawing/2014/main" id="{BDD2F001-2C47-4346-A15C-F7DF640F1E26}"/>
              </a:ext>
            </a:extLst>
          </p:cNvPr>
          <p:cNvCxnSpPr>
            <a:cxnSpLocks/>
          </p:cNvCxnSpPr>
          <p:nvPr/>
        </p:nvCxnSpPr>
        <p:spPr>
          <a:xfrm>
            <a:off x="6205279" y="1827876"/>
            <a:ext cx="5006670" cy="13764"/>
          </a:xfrm>
          <a:prstGeom prst="line">
            <a:avLst/>
          </a:prstGeom>
          <a:ln w="28575">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0821CA4-03E9-4FDA-A418-61183FBF1ADE}"/>
              </a:ext>
            </a:extLst>
          </p:cNvPr>
          <p:cNvCxnSpPr>
            <a:cxnSpLocks/>
          </p:cNvCxnSpPr>
          <p:nvPr/>
        </p:nvCxnSpPr>
        <p:spPr>
          <a:xfrm>
            <a:off x="5977035" y="2827909"/>
            <a:ext cx="5234914" cy="0"/>
          </a:xfrm>
          <a:prstGeom prst="line">
            <a:avLst/>
          </a:prstGeom>
          <a:ln w="28575">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72C1F6B-BF96-4407-8CCE-F9EB883ADF4C}"/>
              </a:ext>
            </a:extLst>
          </p:cNvPr>
          <p:cNvCxnSpPr>
            <a:cxnSpLocks/>
          </p:cNvCxnSpPr>
          <p:nvPr/>
        </p:nvCxnSpPr>
        <p:spPr>
          <a:xfrm>
            <a:off x="6135654" y="3814181"/>
            <a:ext cx="5076295" cy="0"/>
          </a:xfrm>
          <a:prstGeom prst="line">
            <a:avLst/>
          </a:prstGeom>
          <a:ln w="28575">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DDBC9DE-8177-4020-A320-B8A69F999653}"/>
              </a:ext>
            </a:extLst>
          </p:cNvPr>
          <p:cNvSpPr txBox="1"/>
          <p:nvPr/>
        </p:nvSpPr>
        <p:spPr>
          <a:xfrm>
            <a:off x="202045" y="1450128"/>
            <a:ext cx="5201783" cy="2062103"/>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যখন </a:t>
            </a:r>
            <a:r>
              <a:rPr lang="en-US" sz="3200" dirty="0">
                <a:latin typeface="NikoshBAN" panose="02000000000000000000" pitchFamily="2" charset="0"/>
                <a:cs typeface="NikoshBAN" panose="02000000000000000000" pitchFamily="2" charset="0"/>
              </a:rPr>
              <a:t>y=x+</a:t>
            </a:r>
            <a:r>
              <a:rPr lang="en-US" sz="3200" dirty="0">
                <a:cs typeface="NikoshBAN" panose="02000000000000000000" pitchFamily="2" charset="0"/>
              </a:rPr>
              <a:t>2</a:t>
            </a:r>
            <a:r>
              <a:rPr lang="bn-IN" sz="3200" dirty="0">
                <a:latin typeface="NikoshBAN" panose="02000000000000000000" pitchFamily="2" charset="0"/>
                <a:cs typeface="NikoshBAN" panose="02000000000000000000" pitchFamily="2" charset="0"/>
              </a:rPr>
              <a:t> তখন </a:t>
            </a:r>
            <a:r>
              <a:rPr lang="en-US" sz="3200" dirty="0">
                <a:latin typeface="NikoshBAN" panose="02000000000000000000" pitchFamily="2" charset="0"/>
                <a:cs typeface="NikoshBAN" panose="02000000000000000000" pitchFamily="2" charset="0"/>
              </a:rPr>
              <a:t>x= </a:t>
            </a:r>
            <a:r>
              <a:rPr lang="en-US" sz="3200" dirty="0">
                <a:cs typeface="NikoshBAN" panose="02000000000000000000" pitchFamily="2" charset="0"/>
              </a:rPr>
              <a:t>1 </a:t>
            </a:r>
            <a:r>
              <a:rPr lang="bn-IN" sz="3200" dirty="0">
                <a:latin typeface="NikoshBAN" panose="02000000000000000000" pitchFamily="2" charset="0"/>
                <a:cs typeface="NikoshBAN" panose="02000000000000000000" pitchFamily="2" charset="0"/>
              </a:rPr>
              <a:t>হলে</a:t>
            </a:r>
            <a:r>
              <a:rPr lang="en-US" sz="3200" dirty="0">
                <a:latin typeface="NikoshBAN" panose="02000000000000000000" pitchFamily="2" charset="0"/>
                <a:cs typeface="NikoshBAN" panose="02000000000000000000" pitchFamily="2" charset="0"/>
              </a:rPr>
              <a:t>, </a:t>
            </a:r>
            <a:r>
              <a:rPr lang="en-US" sz="3200" dirty="0">
                <a:cs typeface="NikoshBAN" panose="02000000000000000000" pitchFamily="2" charset="0"/>
              </a:rPr>
              <a:t>y =3</a:t>
            </a:r>
          </a:p>
          <a:p>
            <a:r>
              <a:rPr lang="en-US" sz="3200" dirty="0">
                <a:cs typeface="NikoshBAN" panose="02000000000000000000" pitchFamily="2" charset="0"/>
              </a:rPr>
              <a:t>                              x=2 </a:t>
            </a:r>
            <a:r>
              <a:rPr lang="bn-IN" sz="3200" dirty="0">
                <a:latin typeface="NikoshBAN" panose="02000000000000000000" pitchFamily="2" charset="0"/>
                <a:cs typeface="NikoshBAN" panose="02000000000000000000" pitchFamily="2" charset="0"/>
              </a:rPr>
              <a:t>হলে</a:t>
            </a:r>
            <a:r>
              <a:rPr lang="en-US" sz="3200" dirty="0">
                <a:latin typeface="NikoshBAN" panose="02000000000000000000" pitchFamily="2" charset="0"/>
                <a:cs typeface="NikoshBAN" panose="02000000000000000000" pitchFamily="2" charset="0"/>
              </a:rPr>
              <a:t>, </a:t>
            </a:r>
            <a:r>
              <a:rPr lang="en-US" sz="3200" dirty="0">
                <a:cs typeface="NikoshBAN" panose="02000000000000000000" pitchFamily="2" charset="0"/>
              </a:rPr>
              <a:t>y=4</a:t>
            </a:r>
          </a:p>
          <a:p>
            <a:r>
              <a:rPr lang="bn-IN" sz="3200" dirty="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						</a:t>
            </a:r>
            <a:r>
              <a:rPr lang="en-US" sz="3200" dirty="0">
                <a:cs typeface="NikoshBAN" panose="02000000000000000000" pitchFamily="2" charset="0"/>
              </a:rPr>
              <a:t>x=3 </a:t>
            </a:r>
            <a:r>
              <a:rPr lang="bn-IN" sz="3200" dirty="0">
                <a:latin typeface="NikoshBAN" panose="02000000000000000000" pitchFamily="2" charset="0"/>
                <a:cs typeface="NikoshBAN" panose="02000000000000000000" pitchFamily="2" charset="0"/>
              </a:rPr>
              <a:t>হলে</a:t>
            </a:r>
            <a:r>
              <a:rPr lang="en-US" sz="3200" dirty="0">
                <a:latin typeface="NikoshBAN" panose="02000000000000000000" pitchFamily="2" charset="0"/>
                <a:cs typeface="NikoshBAN" panose="02000000000000000000" pitchFamily="2" charset="0"/>
              </a:rPr>
              <a:t>, </a:t>
            </a:r>
            <a:r>
              <a:rPr lang="en-US" sz="3200" dirty="0">
                <a:cs typeface="NikoshBAN" panose="02000000000000000000" pitchFamily="2" charset="0"/>
              </a:rPr>
              <a:t>y=5</a:t>
            </a:r>
          </a:p>
          <a:p>
            <a:endParaRPr lang="en-US" sz="32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C72C7D7-03C1-4A25-B086-3B7B7F7BB3B6}"/>
                  </a:ext>
                </a:extLst>
              </p:cNvPr>
              <p:cNvSpPr txBox="1"/>
              <p:nvPr/>
            </p:nvSpPr>
            <p:spPr>
              <a:xfrm>
                <a:off x="583706" y="4549676"/>
                <a:ext cx="11243145" cy="2308324"/>
              </a:xfrm>
              <a:prstGeom prst="rect">
                <a:avLst/>
              </a:prstGeom>
              <a:noFill/>
            </p:spPr>
            <p:txBody>
              <a:bodyPr wrap="square" rtlCol="0">
                <a:spAutoFit/>
              </a:bodyPr>
              <a:lstStyle/>
              <a:p>
                <a:r>
                  <a:rPr lang="en-US" sz="3600" b="1" dirty="0">
                    <a:cs typeface="NikoshBAN" panose="02000000000000000000" pitchFamily="2" charset="0"/>
                  </a:rPr>
                  <a:t>x </a:t>
                </a:r>
                <a:r>
                  <a:rPr lang="bn-IN" sz="3600" b="1" dirty="0">
                    <a:cs typeface="NikoshBAN" panose="02000000000000000000" pitchFamily="2" charset="0"/>
                  </a:rPr>
                  <a:t>এর এক একটি মানের জন্য </a:t>
                </a:r>
                <a:r>
                  <a:rPr lang="en-US" sz="3600" b="1" dirty="0">
                    <a:cs typeface="NikoshBAN" panose="02000000000000000000" pitchFamily="2" charset="0"/>
                  </a:rPr>
                  <a:t>y </a:t>
                </a:r>
                <a:r>
                  <a:rPr lang="bn-IN" sz="3600" b="1" dirty="0">
                    <a:cs typeface="NikoshBAN" panose="02000000000000000000" pitchFamily="2" charset="0"/>
                  </a:rPr>
                  <a:t>এর মাত্র একটি মান পাওয়া যায় তবে </a:t>
                </a:r>
                <a:r>
                  <a:rPr lang="en-US" sz="3600" b="1" dirty="0">
                    <a:cs typeface="NikoshBAN" panose="02000000000000000000" pitchFamily="2" charset="0"/>
                  </a:rPr>
                  <a:t>y </a:t>
                </a:r>
                <a:r>
                  <a:rPr lang="bn-IN" sz="3600" b="1" dirty="0">
                    <a:cs typeface="NikoshBAN" panose="02000000000000000000" pitchFamily="2" charset="0"/>
                  </a:rPr>
                  <a:t>কে </a:t>
                </a:r>
                <a:r>
                  <a:rPr lang="en-US" sz="3600" b="1" dirty="0">
                    <a:cs typeface="NikoshBAN" panose="02000000000000000000" pitchFamily="2" charset="0"/>
                  </a:rPr>
                  <a:t>x </a:t>
                </a:r>
                <a:r>
                  <a:rPr lang="bn-IN" sz="3600" b="1" dirty="0">
                    <a:cs typeface="NikoshBAN" panose="02000000000000000000" pitchFamily="2" charset="0"/>
                  </a:rPr>
                  <a:t>এর ফাংশন বলা হয় । </a:t>
                </a:r>
                <a:r>
                  <a:rPr lang="en-US" sz="3600" b="1" dirty="0">
                    <a:cs typeface="NikoshBAN" panose="02000000000000000000" pitchFamily="2" charset="0"/>
                  </a:rPr>
                  <a:t>x </a:t>
                </a:r>
                <a:r>
                  <a:rPr lang="bn-IN" sz="3600" b="1" dirty="0">
                    <a:cs typeface="NikoshBAN" panose="02000000000000000000" pitchFamily="2" charset="0"/>
                  </a:rPr>
                  <a:t>এর ফাংশনকে সাধারণত </a:t>
                </a:r>
                <a:r>
                  <a:rPr lang="en-US" sz="3600" b="1" dirty="0">
                    <a:cs typeface="NikoshBAN" panose="02000000000000000000" pitchFamily="2" charset="0"/>
                  </a:rPr>
                  <a:t>y ,</a:t>
                </a:r>
                <a14:m>
                  <m:oMath xmlns:m="http://schemas.openxmlformats.org/officeDocument/2006/math">
                    <m:r>
                      <a:rPr lang="en-US" sz="3600" b="1" i="1" smtClean="0">
                        <a:latin typeface="Cambria Math" panose="02040503050406030204" pitchFamily="18" charset="0"/>
                        <a:cs typeface="NikoshBAN" panose="02000000000000000000" pitchFamily="2" charset="0"/>
                      </a:rPr>
                      <m:t>𝒇</m:t>
                    </m:r>
                    <m:d>
                      <m:dPr>
                        <m:ctrlPr>
                          <a:rPr lang="en-US" sz="3600" b="1" i="1" smtClean="0">
                            <a:latin typeface="Cambria Math" panose="02040503050406030204" pitchFamily="18" charset="0"/>
                            <a:cs typeface="NikoshBAN" panose="02000000000000000000" pitchFamily="2" charset="0"/>
                          </a:rPr>
                        </m:ctrlPr>
                      </m:dPr>
                      <m:e>
                        <m:r>
                          <a:rPr lang="en-US" sz="3600" b="1" i="1" smtClean="0">
                            <a:latin typeface="Cambria Math" panose="02040503050406030204" pitchFamily="18" charset="0"/>
                            <a:cs typeface="NikoshBAN" panose="02000000000000000000" pitchFamily="2" charset="0"/>
                          </a:rPr>
                          <m:t>𝒙</m:t>
                        </m:r>
                      </m:e>
                    </m:d>
                    <m:r>
                      <a:rPr lang="en-US" sz="3600" b="1" i="1" smtClean="0">
                        <a:latin typeface="Cambria Math" panose="02040503050406030204" pitchFamily="18" charset="0"/>
                        <a:cs typeface="NikoshBAN" panose="02000000000000000000" pitchFamily="2" charset="0"/>
                      </a:rPr>
                      <m:t>,</m:t>
                    </m:r>
                    <m:r>
                      <a:rPr lang="en-US" sz="3600" b="1" i="1" smtClean="0">
                        <a:latin typeface="Cambria Math" panose="02040503050406030204" pitchFamily="18" charset="0"/>
                        <a:cs typeface="NikoshBAN" panose="02000000000000000000" pitchFamily="2" charset="0"/>
                      </a:rPr>
                      <m:t>𝒈</m:t>
                    </m:r>
                    <m:d>
                      <m:dPr>
                        <m:ctrlPr>
                          <a:rPr lang="en-US" sz="3600" b="1" i="1" smtClean="0">
                            <a:latin typeface="Cambria Math" panose="02040503050406030204" pitchFamily="18" charset="0"/>
                            <a:cs typeface="NikoshBAN" panose="02000000000000000000" pitchFamily="2" charset="0"/>
                          </a:rPr>
                        </m:ctrlPr>
                      </m:dPr>
                      <m:e>
                        <m:r>
                          <a:rPr lang="en-US" sz="3600" b="1" i="1" smtClean="0">
                            <a:latin typeface="Cambria Math" panose="02040503050406030204" pitchFamily="18" charset="0"/>
                            <a:cs typeface="NikoshBAN" panose="02000000000000000000" pitchFamily="2" charset="0"/>
                          </a:rPr>
                          <m:t>𝒙</m:t>
                        </m:r>
                      </m:e>
                    </m:d>
                    <m:r>
                      <a:rPr lang="en-US" sz="3600" b="1" i="1" smtClean="0">
                        <a:latin typeface="Cambria Math" panose="02040503050406030204" pitchFamily="18" charset="0"/>
                        <a:cs typeface="NikoshBAN" panose="02000000000000000000" pitchFamily="2" charset="0"/>
                      </a:rPr>
                      <m:t>, </m:t>
                    </m:r>
                    <m:r>
                      <a:rPr lang="en-US" sz="3600" b="1" i="1" smtClean="0">
                        <a:latin typeface="Cambria Math" panose="02040503050406030204" pitchFamily="18" charset="0"/>
                        <a:cs typeface="NikoshBAN" panose="02000000000000000000" pitchFamily="2" charset="0"/>
                      </a:rPr>
                      <m:t>𝑭</m:t>
                    </m:r>
                    <m:d>
                      <m:dPr>
                        <m:ctrlPr>
                          <a:rPr lang="en-US" sz="3600" b="1" i="1" smtClean="0">
                            <a:latin typeface="Cambria Math" panose="02040503050406030204" pitchFamily="18" charset="0"/>
                            <a:cs typeface="NikoshBAN" panose="02000000000000000000" pitchFamily="2" charset="0"/>
                          </a:rPr>
                        </m:ctrlPr>
                      </m:dPr>
                      <m:e>
                        <m:r>
                          <a:rPr lang="en-US" sz="3600" b="1" i="1" smtClean="0">
                            <a:latin typeface="Cambria Math" panose="02040503050406030204" pitchFamily="18" charset="0"/>
                            <a:cs typeface="NikoshBAN" panose="02000000000000000000" pitchFamily="2" charset="0"/>
                          </a:rPr>
                          <m:t>𝒙</m:t>
                        </m:r>
                      </m:e>
                    </m:d>
                  </m:oMath>
                </a14:m>
                <a:r>
                  <a:rPr lang="bn-IN" sz="3600" b="1" dirty="0">
                    <a:cs typeface="NikoshBAN" panose="02000000000000000000" pitchFamily="2" charset="0"/>
                  </a:rPr>
                  <a:t> ইত্যাদি দ্বারা প্রকাশ করা হয় । </a:t>
                </a:r>
                <a:endParaRPr lang="en-US" sz="3600" b="1" dirty="0">
                  <a:cs typeface="NikoshBAN" panose="02000000000000000000" pitchFamily="2" charset="0"/>
                </a:endParaRPr>
              </a:p>
              <a:p>
                <a:endParaRPr lang="en-US" sz="3600" b="1" dirty="0">
                  <a:latin typeface="NikoshBAN" panose="02000000000000000000" pitchFamily="2" charset="0"/>
                  <a:cs typeface="NikoshBAN" panose="02000000000000000000" pitchFamily="2" charset="0"/>
                </a:endParaRPr>
              </a:p>
            </p:txBody>
          </p:sp>
        </mc:Choice>
        <mc:Fallback xmlns="">
          <p:sp>
            <p:nvSpPr>
              <p:cNvPr id="14" name="TextBox 13">
                <a:extLst>
                  <a:ext uri="{FF2B5EF4-FFF2-40B4-BE49-F238E27FC236}">
                    <a16:creationId xmlns:a16="http://schemas.microsoft.com/office/drawing/2014/main" id="{9C72C7D7-03C1-4A25-B086-3B7B7F7BB3B6}"/>
                  </a:ext>
                </a:extLst>
              </p:cNvPr>
              <p:cNvSpPr txBox="1">
                <a:spLocks noRot="1" noChangeAspect="1" noMove="1" noResize="1" noEditPoints="1" noAdjustHandles="1" noChangeArrowheads="1" noChangeShapeType="1" noTextEdit="1"/>
              </p:cNvSpPr>
              <p:nvPr/>
            </p:nvSpPr>
            <p:spPr>
              <a:xfrm>
                <a:off x="583706" y="4549676"/>
                <a:ext cx="11243145" cy="2308324"/>
              </a:xfrm>
              <a:prstGeom prst="rect">
                <a:avLst/>
              </a:prstGeom>
              <a:blipFill>
                <a:blip r:embed="rId2"/>
                <a:stretch>
                  <a:fillRect l="-1681" t="-4749"/>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34F55D47-EA12-4963-B51F-BBF89F7E9AA8}"/>
              </a:ext>
            </a:extLst>
          </p:cNvPr>
          <p:cNvGrpSpPr/>
          <p:nvPr/>
        </p:nvGrpSpPr>
        <p:grpSpPr>
          <a:xfrm>
            <a:off x="5936565" y="309489"/>
            <a:ext cx="5275384" cy="1140639"/>
            <a:chOff x="5936565" y="309489"/>
            <a:chExt cx="5275384" cy="1140639"/>
          </a:xfrm>
        </p:grpSpPr>
        <p:sp>
          <p:nvSpPr>
            <p:cNvPr id="9" name="Freeform: Shape 8">
              <a:extLst>
                <a:ext uri="{FF2B5EF4-FFF2-40B4-BE49-F238E27FC236}">
                  <a16:creationId xmlns:a16="http://schemas.microsoft.com/office/drawing/2014/main" id="{85EABA2E-CDE3-47BA-8291-F33DED7FB2A7}"/>
                </a:ext>
              </a:extLst>
            </p:cNvPr>
            <p:cNvSpPr/>
            <p:nvPr/>
          </p:nvSpPr>
          <p:spPr>
            <a:xfrm>
              <a:off x="5936565" y="436097"/>
              <a:ext cx="5275384" cy="1014031"/>
            </a:xfrm>
            <a:custGeom>
              <a:avLst/>
              <a:gdLst>
                <a:gd name="connsiteX0" fmla="*/ 0 w 5275384"/>
                <a:gd name="connsiteY0" fmla="*/ 717452 h 760811"/>
                <a:gd name="connsiteX1" fmla="*/ 0 w 5275384"/>
                <a:gd name="connsiteY1" fmla="*/ 717452 h 760811"/>
                <a:gd name="connsiteX2" fmla="*/ 98474 w 5275384"/>
                <a:gd name="connsiteY2" fmla="*/ 633046 h 760811"/>
                <a:gd name="connsiteX3" fmla="*/ 140677 w 5275384"/>
                <a:gd name="connsiteY3" fmla="*/ 576775 h 760811"/>
                <a:gd name="connsiteX4" fmla="*/ 309489 w 5275384"/>
                <a:gd name="connsiteY4" fmla="*/ 436098 h 760811"/>
                <a:gd name="connsiteX5" fmla="*/ 337624 w 5275384"/>
                <a:gd name="connsiteY5" fmla="*/ 393895 h 760811"/>
                <a:gd name="connsiteX6" fmla="*/ 464234 w 5275384"/>
                <a:gd name="connsiteY6" fmla="*/ 337625 h 760811"/>
                <a:gd name="connsiteX7" fmla="*/ 520504 w 5275384"/>
                <a:gd name="connsiteY7" fmla="*/ 295421 h 760811"/>
                <a:gd name="connsiteX8" fmla="*/ 562707 w 5275384"/>
                <a:gd name="connsiteY8" fmla="*/ 253218 h 760811"/>
                <a:gd name="connsiteX9" fmla="*/ 689317 w 5275384"/>
                <a:gd name="connsiteY9" fmla="*/ 225083 h 760811"/>
                <a:gd name="connsiteX10" fmla="*/ 886264 w 5275384"/>
                <a:gd name="connsiteY10" fmla="*/ 140677 h 760811"/>
                <a:gd name="connsiteX11" fmla="*/ 1026941 w 5275384"/>
                <a:gd name="connsiteY11" fmla="*/ 126609 h 760811"/>
                <a:gd name="connsiteX12" fmla="*/ 1294227 w 5275384"/>
                <a:gd name="connsiteY12" fmla="*/ 84406 h 760811"/>
                <a:gd name="connsiteX13" fmla="*/ 1505243 w 5275384"/>
                <a:gd name="connsiteY13" fmla="*/ 42203 h 760811"/>
                <a:gd name="connsiteX14" fmla="*/ 1631852 w 5275384"/>
                <a:gd name="connsiteY14" fmla="*/ 28135 h 760811"/>
                <a:gd name="connsiteX15" fmla="*/ 1814732 w 5275384"/>
                <a:gd name="connsiteY15" fmla="*/ 0 h 760811"/>
                <a:gd name="connsiteX16" fmla="*/ 2532184 w 5275384"/>
                <a:gd name="connsiteY16" fmla="*/ 14068 h 760811"/>
                <a:gd name="connsiteX17" fmla="*/ 2588455 w 5275384"/>
                <a:gd name="connsiteY17" fmla="*/ 28135 h 760811"/>
                <a:gd name="connsiteX18" fmla="*/ 2771335 w 5275384"/>
                <a:gd name="connsiteY18" fmla="*/ 56271 h 760811"/>
                <a:gd name="connsiteX19" fmla="*/ 3474720 w 5275384"/>
                <a:gd name="connsiteY19" fmla="*/ 98474 h 760811"/>
                <a:gd name="connsiteX20" fmla="*/ 3643532 w 5275384"/>
                <a:gd name="connsiteY20" fmla="*/ 112541 h 760811"/>
                <a:gd name="connsiteX21" fmla="*/ 3685735 w 5275384"/>
                <a:gd name="connsiteY21" fmla="*/ 126609 h 760811"/>
                <a:gd name="connsiteX22" fmla="*/ 4346917 w 5275384"/>
                <a:gd name="connsiteY22" fmla="*/ 154745 h 760811"/>
                <a:gd name="connsiteX23" fmla="*/ 4543864 w 5275384"/>
                <a:gd name="connsiteY23" fmla="*/ 182880 h 760811"/>
                <a:gd name="connsiteX24" fmla="*/ 4698609 w 5275384"/>
                <a:gd name="connsiteY24" fmla="*/ 211015 h 760811"/>
                <a:gd name="connsiteX25" fmla="*/ 4768947 w 5275384"/>
                <a:gd name="connsiteY25" fmla="*/ 267286 h 760811"/>
                <a:gd name="connsiteX26" fmla="*/ 4825218 w 5275384"/>
                <a:gd name="connsiteY26" fmla="*/ 323557 h 760811"/>
                <a:gd name="connsiteX27" fmla="*/ 4909624 w 5275384"/>
                <a:gd name="connsiteY27" fmla="*/ 379828 h 760811"/>
                <a:gd name="connsiteX28" fmla="*/ 4937760 w 5275384"/>
                <a:gd name="connsiteY28" fmla="*/ 407963 h 760811"/>
                <a:gd name="connsiteX29" fmla="*/ 5008098 w 5275384"/>
                <a:gd name="connsiteY29" fmla="*/ 464234 h 760811"/>
                <a:gd name="connsiteX30" fmla="*/ 5078437 w 5275384"/>
                <a:gd name="connsiteY30" fmla="*/ 576775 h 760811"/>
                <a:gd name="connsiteX31" fmla="*/ 5106572 w 5275384"/>
                <a:gd name="connsiteY31" fmla="*/ 618978 h 760811"/>
                <a:gd name="connsiteX32" fmla="*/ 5134707 w 5275384"/>
                <a:gd name="connsiteY32" fmla="*/ 647114 h 760811"/>
                <a:gd name="connsiteX33" fmla="*/ 5219114 w 5275384"/>
                <a:gd name="connsiteY33" fmla="*/ 759655 h 760811"/>
                <a:gd name="connsiteX34" fmla="*/ 5233181 w 5275384"/>
                <a:gd name="connsiteY34" fmla="*/ 759655 h 760811"/>
                <a:gd name="connsiteX35" fmla="*/ 5275384 w 5275384"/>
                <a:gd name="connsiteY35" fmla="*/ 759655 h 760811"/>
                <a:gd name="connsiteX36" fmla="*/ 5275384 w 5275384"/>
                <a:gd name="connsiteY36" fmla="*/ 759655 h 76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75384" h="760811">
                  <a:moveTo>
                    <a:pt x="0" y="717452"/>
                  </a:moveTo>
                  <a:lnTo>
                    <a:pt x="0" y="717452"/>
                  </a:lnTo>
                  <a:cubicBezTo>
                    <a:pt x="32825" y="689317"/>
                    <a:pt x="67904" y="663616"/>
                    <a:pt x="98474" y="633046"/>
                  </a:cubicBezTo>
                  <a:cubicBezTo>
                    <a:pt x="115053" y="616467"/>
                    <a:pt x="124774" y="594003"/>
                    <a:pt x="140677" y="576775"/>
                  </a:cubicBezTo>
                  <a:cubicBezTo>
                    <a:pt x="262538" y="444758"/>
                    <a:pt x="214450" y="467779"/>
                    <a:pt x="309489" y="436098"/>
                  </a:cubicBezTo>
                  <a:cubicBezTo>
                    <a:pt x="318867" y="422030"/>
                    <a:pt x="324098" y="404039"/>
                    <a:pt x="337624" y="393895"/>
                  </a:cubicBezTo>
                  <a:cubicBezTo>
                    <a:pt x="376693" y="364593"/>
                    <a:pt x="419813" y="352431"/>
                    <a:pt x="464234" y="337625"/>
                  </a:cubicBezTo>
                  <a:cubicBezTo>
                    <a:pt x="482991" y="323557"/>
                    <a:pt x="502703" y="310680"/>
                    <a:pt x="520504" y="295421"/>
                  </a:cubicBezTo>
                  <a:cubicBezTo>
                    <a:pt x="535609" y="282474"/>
                    <a:pt x="546154" y="264253"/>
                    <a:pt x="562707" y="253218"/>
                  </a:cubicBezTo>
                  <a:cubicBezTo>
                    <a:pt x="585792" y="237828"/>
                    <a:pt x="679109" y="226784"/>
                    <a:pt x="689317" y="225083"/>
                  </a:cubicBezTo>
                  <a:cubicBezTo>
                    <a:pt x="725931" y="206776"/>
                    <a:pt x="834514" y="145852"/>
                    <a:pt x="886264" y="140677"/>
                  </a:cubicBezTo>
                  <a:lnTo>
                    <a:pt x="1026941" y="126609"/>
                  </a:lnTo>
                  <a:cubicBezTo>
                    <a:pt x="1199218" y="77388"/>
                    <a:pt x="1059125" y="110529"/>
                    <a:pt x="1294227" y="84406"/>
                  </a:cubicBezTo>
                  <a:cubicBezTo>
                    <a:pt x="1396127" y="73084"/>
                    <a:pt x="1388911" y="61592"/>
                    <a:pt x="1505243" y="42203"/>
                  </a:cubicBezTo>
                  <a:cubicBezTo>
                    <a:pt x="1547128" y="35222"/>
                    <a:pt x="1589717" y="33402"/>
                    <a:pt x="1631852" y="28135"/>
                  </a:cubicBezTo>
                  <a:cubicBezTo>
                    <a:pt x="1704282" y="19081"/>
                    <a:pt x="1744313" y="11737"/>
                    <a:pt x="1814732" y="0"/>
                  </a:cubicBezTo>
                  <a:lnTo>
                    <a:pt x="2532184" y="14068"/>
                  </a:lnTo>
                  <a:cubicBezTo>
                    <a:pt x="2551505" y="14771"/>
                    <a:pt x="2569581" y="23941"/>
                    <a:pt x="2588455" y="28135"/>
                  </a:cubicBezTo>
                  <a:cubicBezTo>
                    <a:pt x="2671321" y="46549"/>
                    <a:pt x="2673876" y="44088"/>
                    <a:pt x="2771335" y="56271"/>
                  </a:cubicBezTo>
                  <a:cubicBezTo>
                    <a:pt x="3051530" y="149668"/>
                    <a:pt x="2826091" y="83732"/>
                    <a:pt x="3474720" y="98474"/>
                  </a:cubicBezTo>
                  <a:cubicBezTo>
                    <a:pt x="3530991" y="103163"/>
                    <a:pt x="3587562" y="105078"/>
                    <a:pt x="3643532" y="112541"/>
                  </a:cubicBezTo>
                  <a:cubicBezTo>
                    <a:pt x="3658231" y="114501"/>
                    <a:pt x="3670933" y="125721"/>
                    <a:pt x="3685735" y="126609"/>
                  </a:cubicBezTo>
                  <a:cubicBezTo>
                    <a:pt x="3905932" y="139821"/>
                    <a:pt x="4346917" y="154745"/>
                    <a:pt x="4346917" y="154745"/>
                  </a:cubicBezTo>
                  <a:cubicBezTo>
                    <a:pt x="4487122" y="182785"/>
                    <a:pt x="4343359" y="156145"/>
                    <a:pt x="4543864" y="182880"/>
                  </a:cubicBezTo>
                  <a:cubicBezTo>
                    <a:pt x="4597852" y="190079"/>
                    <a:pt x="4645570" y="200408"/>
                    <a:pt x="4698609" y="211015"/>
                  </a:cubicBezTo>
                  <a:cubicBezTo>
                    <a:pt x="4794371" y="306781"/>
                    <a:pt x="4644741" y="160824"/>
                    <a:pt x="4768947" y="267286"/>
                  </a:cubicBezTo>
                  <a:cubicBezTo>
                    <a:pt x="4789087" y="284549"/>
                    <a:pt x="4803147" y="308843"/>
                    <a:pt x="4825218" y="323557"/>
                  </a:cubicBezTo>
                  <a:cubicBezTo>
                    <a:pt x="4853353" y="342314"/>
                    <a:pt x="4885713" y="355918"/>
                    <a:pt x="4909624" y="379828"/>
                  </a:cubicBezTo>
                  <a:cubicBezTo>
                    <a:pt x="4919003" y="389206"/>
                    <a:pt x="4927403" y="399678"/>
                    <a:pt x="4937760" y="407963"/>
                  </a:cubicBezTo>
                  <a:cubicBezTo>
                    <a:pt x="5026479" y="478937"/>
                    <a:pt x="4940174" y="396308"/>
                    <a:pt x="5008098" y="464234"/>
                  </a:cubicBezTo>
                  <a:cubicBezTo>
                    <a:pt x="5041581" y="564680"/>
                    <a:pt x="5011558" y="532189"/>
                    <a:pt x="5078437" y="576775"/>
                  </a:cubicBezTo>
                  <a:cubicBezTo>
                    <a:pt x="5087815" y="590843"/>
                    <a:pt x="5096010" y="605776"/>
                    <a:pt x="5106572" y="618978"/>
                  </a:cubicBezTo>
                  <a:cubicBezTo>
                    <a:pt x="5114857" y="629335"/>
                    <a:pt x="5126749" y="636503"/>
                    <a:pt x="5134707" y="647114"/>
                  </a:cubicBezTo>
                  <a:cubicBezTo>
                    <a:pt x="5147900" y="664705"/>
                    <a:pt x="5186849" y="738145"/>
                    <a:pt x="5219114" y="759655"/>
                  </a:cubicBezTo>
                  <a:cubicBezTo>
                    <a:pt x="5223015" y="762256"/>
                    <a:pt x="5228492" y="759655"/>
                    <a:pt x="5233181" y="759655"/>
                  </a:cubicBezTo>
                  <a:lnTo>
                    <a:pt x="5275384" y="759655"/>
                  </a:lnTo>
                  <a:lnTo>
                    <a:pt x="5275384" y="759655"/>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14">
              <a:extLst>
                <a:ext uri="{FF2B5EF4-FFF2-40B4-BE49-F238E27FC236}">
                  <a16:creationId xmlns:a16="http://schemas.microsoft.com/office/drawing/2014/main" id="{B858A103-AE7C-4546-89A5-670ACD7CBEF8}"/>
                </a:ext>
              </a:extLst>
            </p:cNvPr>
            <p:cNvSpPr/>
            <p:nvPr/>
          </p:nvSpPr>
          <p:spPr>
            <a:xfrm>
              <a:off x="7666892" y="309489"/>
              <a:ext cx="506438" cy="253219"/>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874300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B0F5C1E-540A-4D22-9616-C7A1CA3378FC}"/>
                  </a:ext>
                </a:extLst>
              </p:cNvPr>
              <p:cNvSpPr txBox="1"/>
              <p:nvPr/>
            </p:nvSpPr>
            <p:spPr>
              <a:xfrm>
                <a:off x="2478156" y="3380892"/>
                <a:ext cx="7484237" cy="566565"/>
              </a:xfrm>
              <a:prstGeom prst="rect">
                <a:avLst/>
              </a:prstGeom>
              <a:solidFill>
                <a:srgbClr val="0099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14:m>
                  <m:oMath xmlns:m="http://schemas.openxmlformats.org/officeDocument/2006/math">
                    <m:r>
                      <a:rPr lang="en-US" sz="3600" b="1" i="1" smtClean="0">
                        <a:solidFill>
                          <a:schemeClr val="bg1"/>
                        </a:solidFill>
                        <a:latin typeface="Cambria Math" panose="02040503050406030204" pitchFamily="18" charset="0"/>
                      </a:rPr>
                      <m:t>𝑭</m:t>
                    </m:r>
                    <m:d>
                      <m:dPr>
                        <m:ctrlPr>
                          <a:rPr lang="en-US" sz="3600" b="1" i="1" smtClean="0">
                            <a:solidFill>
                              <a:schemeClr val="bg1"/>
                            </a:solidFill>
                            <a:latin typeface="Cambria Math" panose="02040503050406030204" pitchFamily="18" charset="0"/>
                          </a:rPr>
                        </m:ctrlPr>
                      </m:dPr>
                      <m:e>
                        <m:r>
                          <a:rPr lang="en-US" sz="3600" b="1" i="1" smtClean="0">
                            <a:solidFill>
                              <a:schemeClr val="bg1"/>
                            </a:solidFill>
                            <a:latin typeface="Cambria Math" panose="02040503050406030204" pitchFamily="18" charset="0"/>
                          </a:rPr>
                          <m:t>𝒙</m:t>
                        </m:r>
                      </m:e>
                    </m:d>
                    <m:r>
                      <a:rPr lang="en-US" sz="3600" b="1" i="1" smtClean="0">
                        <a:solidFill>
                          <a:schemeClr val="bg1"/>
                        </a:solidFill>
                        <a:latin typeface="Cambria Math" panose="02040503050406030204" pitchFamily="18" charset="0"/>
                      </a:rPr>
                      <m:t>= </m:t>
                    </m:r>
                    <m:sSup>
                      <m:sSupPr>
                        <m:ctrlPr>
                          <a:rPr lang="en-US" sz="3600" b="1" i="1" smtClean="0">
                            <a:solidFill>
                              <a:schemeClr val="bg1"/>
                            </a:solidFill>
                            <a:latin typeface="Cambria Math" panose="02040503050406030204" pitchFamily="18" charset="0"/>
                          </a:rPr>
                        </m:ctrlPr>
                      </m:sSupPr>
                      <m:e>
                        <m:r>
                          <a:rPr lang="en-US" sz="3600" b="1" i="1" smtClean="0">
                            <a:solidFill>
                              <a:schemeClr val="bg1"/>
                            </a:solidFill>
                            <a:latin typeface="Cambria Math" panose="02040503050406030204" pitchFamily="18" charset="0"/>
                          </a:rPr>
                          <m:t>𝒙</m:t>
                        </m:r>
                      </m:e>
                      <m:sup>
                        <m:r>
                          <a:rPr lang="en-US" sz="3600" b="1" i="1" smtClean="0">
                            <a:solidFill>
                              <a:schemeClr val="bg1"/>
                            </a:solidFill>
                            <a:latin typeface="Cambria Math" panose="02040503050406030204" pitchFamily="18" charset="0"/>
                          </a:rPr>
                          <m:t>𝟐</m:t>
                        </m:r>
                      </m:sup>
                    </m:sSup>
                  </m:oMath>
                </a14:m>
                <a:r>
                  <a:rPr lang="en-US" sz="3600" b="1" dirty="0">
                    <a:solidFill>
                      <a:schemeClr val="bg1"/>
                    </a:solidFill>
                  </a:rPr>
                  <a:t> </a:t>
                </a:r>
                <a:r>
                  <a:rPr lang="bn-IN" sz="3600" b="1" dirty="0">
                    <a:solidFill>
                      <a:schemeClr val="bg1"/>
                    </a:solidFill>
                    <a:latin typeface="NikoshBAN" panose="02000000000000000000" pitchFamily="2" charset="0"/>
                    <a:cs typeface="NikoshBAN" panose="02000000000000000000" pitchFamily="2" charset="0"/>
                  </a:rPr>
                  <a:t>এবং </a:t>
                </a:r>
                <a:r>
                  <a:rPr lang="en-US" sz="3600" b="1" dirty="0">
                    <a:solidFill>
                      <a:schemeClr val="bg1"/>
                    </a:solidFill>
                  </a:rPr>
                  <a:t>A= {-1,0,2} </a:t>
                </a:r>
              </a:p>
            </p:txBody>
          </p:sp>
        </mc:Choice>
        <mc:Fallback xmlns="">
          <p:sp>
            <p:nvSpPr>
              <p:cNvPr id="4" name="TextBox 3">
                <a:extLst>
                  <a:ext uri="{FF2B5EF4-FFF2-40B4-BE49-F238E27FC236}">
                    <a16:creationId xmlns:a16="http://schemas.microsoft.com/office/drawing/2014/main" id="{5B0F5C1E-540A-4D22-9616-C7A1CA3378FC}"/>
                  </a:ext>
                </a:extLst>
              </p:cNvPr>
              <p:cNvSpPr txBox="1">
                <a:spLocks noRot="1" noChangeAspect="1" noMove="1" noResize="1" noEditPoints="1" noAdjustHandles="1" noChangeArrowheads="1" noChangeShapeType="1" noTextEdit="1"/>
              </p:cNvSpPr>
              <p:nvPr/>
            </p:nvSpPr>
            <p:spPr>
              <a:xfrm>
                <a:off x="2478156" y="3380892"/>
                <a:ext cx="7484237" cy="566565"/>
              </a:xfrm>
              <a:prstGeom prst="rect">
                <a:avLst/>
              </a:prstGeom>
              <a:blipFill>
                <a:blip r:embed="rId2"/>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p:sp>
        <p:nvSpPr>
          <p:cNvPr id="6" name="TextBox 5">
            <a:extLst>
              <a:ext uri="{FF2B5EF4-FFF2-40B4-BE49-F238E27FC236}">
                <a16:creationId xmlns:a16="http://schemas.microsoft.com/office/drawing/2014/main" id="{549E4DDE-7B97-47FD-9D3A-C36206EF60B0}"/>
              </a:ext>
            </a:extLst>
          </p:cNvPr>
          <p:cNvSpPr txBox="1"/>
          <p:nvPr/>
        </p:nvSpPr>
        <p:spPr>
          <a:xfrm>
            <a:off x="2478156" y="4441684"/>
            <a:ext cx="7487478" cy="646331"/>
          </a:xfrm>
          <a:prstGeom prst="rect">
            <a:avLst/>
          </a:prstGeom>
          <a:solidFill>
            <a:srgbClr val="00CC99"/>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a:t>x</a:t>
            </a:r>
            <a:r>
              <a:rPr lang="el-GR" sz="3600" b="1" dirty="0"/>
              <a:t>ϵ</a:t>
            </a:r>
            <a:r>
              <a:rPr lang="en-US" sz="3200" b="1" dirty="0"/>
              <a:t>A</a:t>
            </a:r>
            <a:r>
              <a:rPr lang="en-US" sz="3600" b="1" dirty="0"/>
              <a:t> </a:t>
            </a:r>
            <a:r>
              <a:rPr lang="bn-IN" sz="3600" b="1" dirty="0">
                <a:latin typeface="NikoshBAN" panose="02000000000000000000" pitchFamily="2" charset="0"/>
                <a:cs typeface="NikoshBAN" panose="02000000000000000000" pitchFamily="2" charset="0"/>
              </a:rPr>
              <a:t>হলে</a:t>
            </a:r>
            <a:r>
              <a:rPr lang="bn-IN" sz="3600" b="1" dirty="0"/>
              <a:t> </a:t>
            </a:r>
            <a:r>
              <a:rPr lang="en-US" sz="3600" b="1" dirty="0"/>
              <a:t>F </a:t>
            </a:r>
            <a:r>
              <a:rPr lang="bn-IN" sz="3600" b="1" dirty="0">
                <a:latin typeface="NikoshBAN" panose="02000000000000000000" pitchFamily="2" charset="0"/>
                <a:cs typeface="NikoshBAN" panose="02000000000000000000" pitchFamily="2" charset="0"/>
              </a:rPr>
              <a:t>এর ডোমেন ও রেঞ্জ নির্ণয় কর </a:t>
            </a:r>
          </a:p>
        </p:txBody>
      </p:sp>
      <p:pic>
        <p:nvPicPr>
          <p:cNvPr id="7" name="Picture 6">
            <a:extLst>
              <a:ext uri="{FF2B5EF4-FFF2-40B4-BE49-F238E27FC236}">
                <a16:creationId xmlns:a16="http://schemas.microsoft.com/office/drawing/2014/main" id="{3CEA7885-FB66-4686-AADF-AA57BF317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0659" y="492690"/>
            <a:ext cx="1897892" cy="1416119"/>
          </a:xfrm>
          <a:prstGeom prst="rect">
            <a:avLst/>
          </a:prstGeom>
        </p:spPr>
      </p:pic>
      <p:sp>
        <p:nvSpPr>
          <p:cNvPr id="2" name="Flowchart: Stored Data 1">
            <a:extLst>
              <a:ext uri="{FF2B5EF4-FFF2-40B4-BE49-F238E27FC236}">
                <a16:creationId xmlns:a16="http://schemas.microsoft.com/office/drawing/2014/main" id="{B0FA56B0-D87A-40B4-84F6-357DA73C4FB2}"/>
              </a:ext>
            </a:extLst>
          </p:cNvPr>
          <p:cNvSpPr/>
          <p:nvPr/>
        </p:nvSpPr>
        <p:spPr>
          <a:xfrm>
            <a:off x="3273287" y="428528"/>
            <a:ext cx="4431323" cy="1163222"/>
          </a:xfrm>
          <a:prstGeom prst="flowChartOnlineStorage">
            <a:avLst/>
          </a:prstGeom>
          <a:solidFill>
            <a:srgbClr val="00B0F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a:solidFill>
                  <a:schemeClr val="tx1"/>
                </a:solidFill>
                <a:effectLst>
                  <a:glow rad="228600">
                    <a:schemeClr val="accent4">
                      <a:satMod val="175000"/>
                      <a:alpha val="40000"/>
                    </a:schemeClr>
                  </a:glow>
                </a:effectLst>
                <a:latin typeface="NikoshBAN" panose="02000000000000000000" pitchFamily="2" charset="0"/>
                <a:cs typeface="NikoshBAN" panose="02000000000000000000" pitchFamily="2" charset="0"/>
              </a:rPr>
              <a:t>দলীয় কাজ </a:t>
            </a:r>
            <a:endParaRPr lang="en-US" sz="5400" b="1" dirty="0">
              <a:solidFill>
                <a:schemeClr val="tx1"/>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pic>
        <p:nvPicPr>
          <p:cNvPr id="14" name="Picture 13">
            <a:extLst>
              <a:ext uri="{FF2B5EF4-FFF2-40B4-BE49-F238E27FC236}">
                <a16:creationId xmlns:a16="http://schemas.microsoft.com/office/drawing/2014/main" id="{D23944E2-B5AA-4810-AD5F-E23CE6D993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6810" y="492690"/>
            <a:ext cx="1324389" cy="1324389"/>
          </a:xfrm>
          <a:prstGeom prst="rect">
            <a:avLst/>
          </a:prstGeom>
        </p:spPr>
      </p:pic>
      <p:sp>
        <p:nvSpPr>
          <p:cNvPr id="15" name="TextBox 14">
            <a:extLst>
              <a:ext uri="{FF2B5EF4-FFF2-40B4-BE49-F238E27FC236}">
                <a16:creationId xmlns:a16="http://schemas.microsoft.com/office/drawing/2014/main" id="{51F94F3C-0D0E-4C7F-9854-854599B51199}"/>
              </a:ext>
            </a:extLst>
          </p:cNvPr>
          <p:cNvSpPr txBox="1"/>
          <p:nvPr/>
        </p:nvSpPr>
        <p:spPr>
          <a:xfrm>
            <a:off x="8308016" y="794744"/>
            <a:ext cx="901976" cy="707886"/>
          </a:xfrm>
          <a:prstGeom prst="rect">
            <a:avLst/>
          </a:prstGeom>
          <a:noFill/>
        </p:spPr>
        <p:txBody>
          <a:bodyPr wrap="square" rtlCol="0">
            <a:spAutoFit/>
          </a:bodyPr>
          <a:lstStyle/>
          <a:p>
            <a:r>
              <a:rPr lang="bn-IN"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সময়-১৫</a:t>
            </a:r>
          </a:p>
          <a:p>
            <a:r>
              <a:rPr lang="bn-IN"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মিনিট </a:t>
            </a:r>
            <a:endParaRPr lang="en-US"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1166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A0EFC13-AAA3-4C29-A51A-C9B9AD68D1AE}"/>
              </a:ext>
            </a:extLst>
          </p:cNvPr>
          <p:cNvGrpSpPr/>
          <p:nvPr/>
        </p:nvGrpSpPr>
        <p:grpSpPr>
          <a:xfrm>
            <a:off x="4429418" y="738557"/>
            <a:ext cx="3420356" cy="1083213"/>
            <a:chOff x="4432470" y="281353"/>
            <a:chExt cx="2921132" cy="842345"/>
          </a:xfrm>
        </p:grpSpPr>
        <p:sp>
          <p:nvSpPr>
            <p:cNvPr id="3" name="Oval 2">
              <a:extLst>
                <a:ext uri="{FF2B5EF4-FFF2-40B4-BE49-F238E27FC236}">
                  <a16:creationId xmlns:a16="http://schemas.microsoft.com/office/drawing/2014/main" id="{201AAF79-B095-4676-9F9E-B683DBBF229F}"/>
                </a:ext>
              </a:extLst>
            </p:cNvPr>
            <p:cNvSpPr/>
            <p:nvPr/>
          </p:nvSpPr>
          <p:spPr>
            <a:xfrm>
              <a:off x="4685971" y="757938"/>
              <a:ext cx="2293034" cy="365760"/>
            </a:xfrm>
            <a:prstGeom prst="ellipse">
              <a:avLst/>
            </a:prstGeom>
            <a:solidFill>
              <a:srgbClr val="00B050"/>
            </a:solidFill>
            <a:ln w="28575">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E1FA200-E002-4211-BB14-A55D936BEAC2}"/>
                </a:ext>
              </a:extLst>
            </p:cNvPr>
            <p:cNvSpPr txBox="1"/>
            <p:nvPr/>
          </p:nvSpPr>
          <p:spPr>
            <a:xfrm>
              <a:off x="4432470" y="281353"/>
              <a:ext cx="2921132" cy="707886"/>
            </a:xfrm>
            <a:prstGeom prst="rect">
              <a:avLst/>
            </a:prstGeom>
            <a:noFill/>
            <a:ln w="28575">
              <a:solidFill>
                <a:schemeClr val="bg1"/>
              </a:solidFill>
            </a:ln>
          </p:spPr>
          <p:txBody>
            <a:bodyPr wrap="square" rtlCol="0">
              <a:spAutoFit/>
            </a:bodyPr>
            <a:lstStyle/>
            <a:p>
              <a:pPr algn="ctr"/>
              <a:r>
                <a:rPr lang="bn-IN" sz="40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r>
                <a:rPr lang="bn-IN" sz="40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grpSp>
          <p:nvGrpSpPr>
            <p:cNvPr id="5" name="Group 4">
              <a:extLst>
                <a:ext uri="{FF2B5EF4-FFF2-40B4-BE49-F238E27FC236}">
                  <a16:creationId xmlns:a16="http://schemas.microsoft.com/office/drawing/2014/main" id="{B3FB1F6B-A01E-49D4-B2A5-0F1784B3FF12}"/>
                </a:ext>
              </a:extLst>
            </p:cNvPr>
            <p:cNvGrpSpPr/>
            <p:nvPr/>
          </p:nvGrpSpPr>
          <p:grpSpPr>
            <a:xfrm>
              <a:off x="4450339" y="350877"/>
              <a:ext cx="915826" cy="561950"/>
              <a:chOff x="4387693" y="323557"/>
              <a:chExt cx="915826" cy="561950"/>
            </a:xfrm>
          </p:grpSpPr>
          <p:sp>
            <p:nvSpPr>
              <p:cNvPr id="9" name="Chevron 2">
                <a:extLst>
                  <a:ext uri="{FF2B5EF4-FFF2-40B4-BE49-F238E27FC236}">
                    <a16:creationId xmlns:a16="http://schemas.microsoft.com/office/drawing/2014/main" id="{BD941C08-D1BB-4D6D-9EA5-804F265FAD06}"/>
                  </a:ext>
                </a:extLst>
              </p:cNvPr>
              <p:cNvSpPr/>
              <p:nvPr/>
            </p:nvSpPr>
            <p:spPr>
              <a:xfrm>
                <a:off x="4612118" y="323557"/>
                <a:ext cx="691401" cy="561950"/>
              </a:xfrm>
              <a:prstGeom prst="chevron">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3">
                <a:extLst>
                  <a:ext uri="{FF2B5EF4-FFF2-40B4-BE49-F238E27FC236}">
                    <a16:creationId xmlns:a16="http://schemas.microsoft.com/office/drawing/2014/main" id="{9F01C30B-E4EA-4CD3-9FF7-2B8843F8FE9A}"/>
                  </a:ext>
                </a:extLst>
              </p:cNvPr>
              <p:cNvSpPr/>
              <p:nvPr/>
            </p:nvSpPr>
            <p:spPr>
              <a:xfrm>
                <a:off x="4387693" y="323557"/>
                <a:ext cx="691401" cy="561950"/>
              </a:xfrm>
              <a:prstGeom prst="chevron">
                <a:avLst>
                  <a:gd name="adj" fmla="val 57510"/>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5">
              <a:extLst>
                <a:ext uri="{FF2B5EF4-FFF2-40B4-BE49-F238E27FC236}">
                  <a16:creationId xmlns:a16="http://schemas.microsoft.com/office/drawing/2014/main" id="{2041101D-152E-4B24-A2B0-777F5F2A351A}"/>
                </a:ext>
              </a:extLst>
            </p:cNvPr>
            <p:cNvGrpSpPr/>
            <p:nvPr/>
          </p:nvGrpSpPr>
          <p:grpSpPr>
            <a:xfrm>
              <a:off x="6492567" y="350877"/>
              <a:ext cx="756139" cy="565051"/>
              <a:chOff x="6420730" y="351597"/>
              <a:chExt cx="1540412" cy="593092"/>
            </a:xfrm>
          </p:grpSpPr>
          <p:sp>
            <p:nvSpPr>
              <p:cNvPr id="7" name="Chevron 4">
                <a:extLst>
                  <a:ext uri="{FF2B5EF4-FFF2-40B4-BE49-F238E27FC236}">
                    <a16:creationId xmlns:a16="http://schemas.microsoft.com/office/drawing/2014/main" id="{A4A09052-836E-40EB-815C-FC203898FD60}"/>
                  </a:ext>
                </a:extLst>
              </p:cNvPr>
              <p:cNvSpPr/>
              <p:nvPr/>
            </p:nvSpPr>
            <p:spPr>
              <a:xfrm>
                <a:off x="6877930" y="367914"/>
                <a:ext cx="1083212" cy="576775"/>
              </a:xfrm>
              <a:prstGeom prst="chevron">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5">
                <a:extLst>
                  <a:ext uri="{FF2B5EF4-FFF2-40B4-BE49-F238E27FC236}">
                    <a16:creationId xmlns:a16="http://schemas.microsoft.com/office/drawing/2014/main" id="{B9F92F1A-D1DF-44AC-99B5-1A87E1985BEC}"/>
                  </a:ext>
                </a:extLst>
              </p:cNvPr>
              <p:cNvSpPr/>
              <p:nvPr/>
            </p:nvSpPr>
            <p:spPr>
              <a:xfrm>
                <a:off x="6420730" y="351597"/>
                <a:ext cx="1083212" cy="576775"/>
              </a:xfrm>
              <a:prstGeom prst="chevron">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1" name="TextBox 10">
            <a:extLst>
              <a:ext uri="{FF2B5EF4-FFF2-40B4-BE49-F238E27FC236}">
                <a16:creationId xmlns:a16="http://schemas.microsoft.com/office/drawing/2014/main" id="{44F7FF63-684B-4D22-B9B3-BFF0A6871539}"/>
              </a:ext>
            </a:extLst>
          </p:cNvPr>
          <p:cNvSpPr txBox="1"/>
          <p:nvPr/>
        </p:nvSpPr>
        <p:spPr>
          <a:xfrm>
            <a:off x="505485" y="2359298"/>
            <a:ext cx="11268221" cy="2585323"/>
          </a:xfrm>
          <a:prstGeom prst="rect">
            <a:avLst/>
          </a:prstGeom>
          <a:ln w="38100">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sp3d extrusionH="57150">
              <a:bevelT w="57150" h="38100" prst="artDeco"/>
            </a:sp3d>
          </a:bodyPr>
          <a:lstStyle/>
          <a:p>
            <a:pPr marL="571500" indent="-571500">
              <a:lnSpc>
                <a:spcPct val="150000"/>
              </a:lnSpc>
              <a:buFont typeface="Wingdings" panose="05000000000000000000" pitchFamily="2" charset="2"/>
              <a:buChar char="Ø"/>
            </a:pPr>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সকল অন্বয় কী ফাংশন ? </a:t>
            </a:r>
          </a:p>
          <a:p>
            <a:pPr marL="571500" indent="-571500">
              <a:lnSpc>
                <a:spcPct val="150000"/>
              </a:lnSpc>
              <a:buFont typeface="Wingdings" panose="05000000000000000000" pitchFamily="2" charset="2"/>
              <a:buChar char="Ø"/>
            </a:pPr>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একটি অন্বয় ফাংশন কিনা তা কিভাবে বুঝা যায় ?</a:t>
            </a:r>
          </a:p>
          <a:p>
            <a:pPr marL="571500" indent="-571500">
              <a:lnSpc>
                <a:spcPct val="150000"/>
              </a:lnSpc>
              <a:buFont typeface="Wingdings" panose="05000000000000000000" pitchFamily="2" charset="2"/>
              <a:buChar char="Ø"/>
            </a:pPr>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ফাংশনের প্রতিটি ইনপুটে কতটি আউটপুট পাওয়া যায় ?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944996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circle(in)">
                                      <p:cBhvr>
                                        <p:cTn id="7" dur="20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ircle(in)">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circle(in)">
                                      <p:cBhvr>
                                        <p:cTn id="17" dur="20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circle(in)">
                                      <p:cBhvr>
                                        <p:cTn id="22"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36" y="470300"/>
            <a:ext cx="3255097" cy="2062021"/>
          </a:xfrm>
          <a:prstGeom prst="rect">
            <a:avLst/>
          </a:prstGeom>
        </p:spPr>
      </p:pic>
      <p:grpSp>
        <p:nvGrpSpPr>
          <p:cNvPr id="13" name="Group 12"/>
          <p:cNvGrpSpPr/>
          <p:nvPr/>
        </p:nvGrpSpPr>
        <p:grpSpPr>
          <a:xfrm>
            <a:off x="10218396" y="905309"/>
            <a:ext cx="1576318" cy="1037231"/>
            <a:chOff x="8795981" y="341194"/>
            <a:chExt cx="2941093" cy="2688609"/>
          </a:xfrm>
        </p:grpSpPr>
        <p:sp>
          <p:nvSpPr>
            <p:cNvPr id="3" name="Rectangle 2"/>
            <p:cNvSpPr/>
            <p:nvPr/>
          </p:nvSpPr>
          <p:spPr>
            <a:xfrm>
              <a:off x="9171294" y="1269242"/>
              <a:ext cx="2224585" cy="156949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8795981" y="341194"/>
              <a:ext cx="2941093" cy="1146412"/>
            </a:xfrm>
            <a:prstGeom prst="triangl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0024278" y="1937983"/>
              <a:ext cx="518615" cy="90075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endCxn id="5" idx="2"/>
            </p:cNvCxnSpPr>
            <p:nvPr/>
          </p:nvCxnSpPr>
          <p:spPr>
            <a:xfrm>
              <a:off x="10283586" y="1924334"/>
              <a:ext cx="0" cy="914401"/>
            </a:xfrm>
            <a:prstGeom prst="line">
              <a:avLst/>
            </a:prstGeom>
          </p:spPr>
          <p:style>
            <a:lnRef idx="1">
              <a:schemeClr val="dk1"/>
            </a:lnRef>
            <a:fillRef idx="0">
              <a:schemeClr val="dk1"/>
            </a:fillRef>
            <a:effectRef idx="0">
              <a:schemeClr val="dk1"/>
            </a:effectRef>
            <a:fontRef idx="minor">
              <a:schemeClr val="tx1"/>
            </a:fontRef>
          </p:style>
        </p:cxnSp>
        <p:sp>
          <p:nvSpPr>
            <p:cNvPr id="8" name="Rectangle 7"/>
            <p:cNvSpPr/>
            <p:nvPr/>
          </p:nvSpPr>
          <p:spPr>
            <a:xfrm>
              <a:off x="9021168" y="2852384"/>
              <a:ext cx="2524836" cy="177419"/>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362364" y="2053988"/>
              <a:ext cx="402608"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৪</a:t>
              </a:r>
              <a:endParaRPr lang="en-US" dirty="0"/>
            </a:p>
          </p:txBody>
        </p:sp>
        <p:sp>
          <p:nvSpPr>
            <p:cNvPr id="12" name="Rectangle 11"/>
            <p:cNvSpPr/>
            <p:nvPr/>
          </p:nvSpPr>
          <p:spPr>
            <a:xfrm>
              <a:off x="10802199" y="2053988"/>
              <a:ext cx="402608"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4" name="TextBox 13"/>
              <p:cNvSpPr txBox="1"/>
              <p:nvPr/>
            </p:nvSpPr>
            <p:spPr>
              <a:xfrm>
                <a:off x="972812" y="4311703"/>
                <a:ext cx="9764928" cy="566565"/>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algn="ctr"/>
                <a14:m>
                  <m:oMath xmlns:m="http://schemas.openxmlformats.org/officeDocument/2006/math">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t>𝒇</m:t>
                    </m:r>
                    <m:d>
                      <m:dPr>
                        <m:ctrlP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ctrlPr>
                      </m:dPr>
                      <m:e>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t>𝒙</m:t>
                        </m:r>
                      </m:e>
                    </m:d>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t>=</m:t>
                    </m:r>
                    <m:sSup>
                      <m:sSupPr>
                        <m:ctrlP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ctrlPr>
                      </m:sSupPr>
                      <m:e>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t>𝒙</m:t>
                        </m:r>
                      </m:e>
                      <m:sup>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t>𝟑</m:t>
                        </m:r>
                      </m:sup>
                    </m:sSup>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t>−</m:t>
                    </m:r>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t>𝟑</m:t>
                    </m:r>
                    <m:sSup>
                      <m:sSupPr>
                        <m:ctrlP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ctrlPr>
                      </m:sSupPr>
                      <m:e>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t>𝒙</m:t>
                        </m:r>
                      </m:e>
                      <m:sup>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t>𝟐</m:t>
                        </m:r>
                      </m:sup>
                    </m:sSup>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t>+</m:t>
                    </m:r>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t>𝟒</m:t>
                    </m:r>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t>𝒙</m:t>
                    </m:r>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t>+</m:t>
                    </m:r>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t>𝟓</m:t>
                    </m:r>
                    <m: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t> </m:t>
                    </m:r>
                  </m:oMath>
                </a14:m>
                <a:r>
                  <a:rPr lang="bn-IN" sz="3600" b="1" i="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হলে </a:t>
                </a:r>
                <a14:m>
                  <m:oMath xmlns:m="http://schemas.openxmlformats.org/officeDocument/2006/math">
                    <m:r>
                      <a:rPr lang="en-US" sz="3600" b="1" i="0" smtClean="0">
                        <a:solidFill>
                          <a:schemeClr val="bg1"/>
                        </a:solidFill>
                        <a:effectLst>
                          <a:outerShdw blurRad="38100" dist="38100" dir="2700000" algn="tl">
                            <a:srgbClr val="000000">
                              <a:alpha val="43137"/>
                            </a:srgbClr>
                          </a:outerShdw>
                        </a:effectLst>
                        <a:latin typeface="Cambria Math" panose="02040503050406030204" pitchFamily="18" charset="0"/>
                      </a:rPr>
                      <m:t>𝐟</m:t>
                    </m:r>
                    <m:d>
                      <m:dPr>
                        <m:ctrlPr>
                          <a:rPr lang="en-US" sz="3600" b="1" i="1" smtClean="0">
                            <a:solidFill>
                              <a:schemeClr val="bg1"/>
                            </a:solidFill>
                            <a:effectLst>
                              <a:outerShdw blurRad="38100" dist="38100" dir="2700000" algn="tl">
                                <a:srgbClr val="000000">
                                  <a:alpha val="43137"/>
                                </a:srgbClr>
                              </a:outerShdw>
                            </a:effectLst>
                            <a:latin typeface="Cambria Math" panose="02040503050406030204" pitchFamily="18" charset="0"/>
                          </a:rPr>
                        </m:ctrlPr>
                      </m:dPr>
                      <m:e>
                        <m:r>
                          <a:rPr lang="en-US" sz="3600" b="1" i="0" smtClean="0">
                            <a:solidFill>
                              <a:schemeClr val="bg1"/>
                            </a:solidFill>
                            <a:effectLst>
                              <a:outerShdw blurRad="38100" dist="38100" dir="2700000" algn="tl">
                                <a:srgbClr val="000000">
                                  <a:alpha val="43137"/>
                                </a:srgbClr>
                              </a:outerShdw>
                            </a:effectLst>
                            <a:latin typeface="Cambria Math" panose="02040503050406030204" pitchFamily="18" charset="0"/>
                          </a:rPr>
                          <m:t>𝟏</m:t>
                        </m:r>
                      </m:e>
                    </m:d>
                    <m:r>
                      <a:rPr lang="en-US" sz="3600" b="1" i="0" smtClean="0">
                        <a:solidFill>
                          <a:schemeClr val="bg1"/>
                        </a:solidFill>
                        <a:effectLst>
                          <a:outerShdw blurRad="38100" dist="38100" dir="2700000" algn="tl">
                            <a:srgbClr val="000000">
                              <a:alpha val="43137"/>
                            </a:srgbClr>
                          </a:outerShdw>
                        </a:effectLst>
                        <a:latin typeface="Cambria Math" panose="02040503050406030204" pitchFamily="18" charset="0"/>
                      </a:rPr>
                      <m:t> </m:t>
                    </m:r>
                  </m:oMath>
                </a14:m>
                <a:r>
                  <a:rPr lang="bn-IN" sz="36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নির্ণয় কর । </a:t>
                </a:r>
                <a:endParaRPr lang="bn-IN" sz="3600" b="1" i="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72812" y="4311703"/>
                <a:ext cx="9764928" cy="566565"/>
              </a:xfrm>
              <a:prstGeom prst="rect">
                <a:avLst/>
              </a:prstGeom>
              <a:blipFill>
                <a:blip r:embed="rId3"/>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p:sp>
        <p:nvSpPr>
          <p:cNvPr id="18" name="TextBox 17"/>
          <p:cNvSpPr txBox="1"/>
          <p:nvPr/>
        </p:nvSpPr>
        <p:spPr>
          <a:xfrm>
            <a:off x="3985475" y="905309"/>
            <a:ext cx="4681182" cy="144655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prstTxWarp prst="textWave4">
              <a:avLst/>
            </a:prstTxWarp>
            <a:spAutoFit/>
          </a:bodyPr>
          <a:lstStyle/>
          <a:p>
            <a:pPr algn="ctr"/>
            <a:r>
              <a:rPr lang="bn-IN" sz="5400" dirty="0">
                <a:solidFill>
                  <a:srgbClr val="00B050"/>
                </a:solidFill>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rPr>
              <a:t>বা</a:t>
            </a:r>
            <a:r>
              <a:rPr lang="bn-IN" sz="8000" b="1" dirty="0">
                <a:solidFill>
                  <a:srgbClr val="FF0000"/>
                </a:solidFill>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rPr>
              <a:t>ড়ি</a:t>
            </a:r>
            <a:r>
              <a:rPr lang="bn-IN" sz="5400" dirty="0">
                <a:solidFill>
                  <a:srgbClr val="00B0F0"/>
                </a:solidFill>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rPr>
              <a:t>র</a:t>
            </a:r>
            <a:r>
              <a:rPr lang="bn-IN" sz="5400" dirty="0">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rPr>
              <a:t> কা</a:t>
            </a:r>
            <a:r>
              <a:rPr lang="bn-IN" sz="8800" b="1" dirty="0">
                <a:solidFill>
                  <a:srgbClr val="FF0000"/>
                </a:solidFill>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rPr>
              <a:t>জ</a:t>
            </a:r>
            <a:r>
              <a:rPr lang="bn-IN" sz="5400" dirty="0">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rPr>
              <a:t> </a:t>
            </a:r>
            <a:endParaRPr lang="en-US" sz="5400" dirty="0">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89699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CE6ED-DB16-4AA3-8F98-D2D6568142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09" y="952275"/>
            <a:ext cx="3255097" cy="2062021"/>
          </a:xfrm>
          <a:prstGeom prst="rect">
            <a:avLst/>
          </a:prstGeom>
        </p:spPr>
      </p:pic>
      <p:grpSp>
        <p:nvGrpSpPr>
          <p:cNvPr id="3" name="Group 2">
            <a:extLst>
              <a:ext uri="{FF2B5EF4-FFF2-40B4-BE49-F238E27FC236}">
                <a16:creationId xmlns:a16="http://schemas.microsoft.com/office/drawing/2014/main" id="{3B44F3CE-865B-4327-BEDE-177CE9237B09}"/>
              </a:ext>
            </a:extLst>
          </p:cNvPr>
          <p:cNvGrpSpPr/>
          <p:nvPr/>
        </p:nvGrpSpPr>
        <p:grpSpPr>
          <a:xfrm>
            <a:off x="10365475" y="946054"/>
            <a:ext cx="1576318" cy="1037231"/>
            <a:chOff x="8795981" y="341194"/>
            <a:chExt cx="2941093" cy="2688609"/>
          </a:xfrm>
        </p:grpSpPr>
        <p:sp>
          <p:nvSpPr>
            <p:cNvPr id="4" name="Rectangle 3">
              <a:extLst>
                <a:ext uri="{FF2B5EF4-FFF2-40B4-BE49-F238E27FC236}">
                  <a16:creationId xmlns:a16="http://schemas.microsoft.com/office/drawing/2014/main" id="{E11DE2BC-A610-498E-8E71-6442B5E6F70D}"/>
                </a:ext>
              </a:extLst>
            </p:cNvPr>
            <p:cNvSpPr/>
            <p:nvPr/>
          </p:nvSpPr>
          <p:spPr>
            <a:xfrm>
              <a:off x="9171294" y="1269242"/>
              <a:ext cx="2224585" cy="156949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045B5CF7-6325-46D9-8D07-EA67CE0A546B}"/>
                </a:ext>
              </a:extLst>
            </p:cNvPr>
            <p:cNvSpPr/>
            <p:nvPr/>
          </p:nvSpPr>
          <p:spPr>
            <a:xfrm>
              <a:off x="8795981" y="341194"/>
              <a:ext cx="2941093" cy="1146412"/>
            </a:xfrm>
            <a:prstGeom prst="triangl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469F91-2BFC-4F94-9040-483971BFC7AC}"/>
                </a:ext>
              </a:extLst>
            </p:cNvPr>
            <p:cNvSpPr/>
            <p:nvPr/>
          </p:nvSpPr>
          <p:spPr>
            <a:xfrm>
              <a:off x="10024278" y="1937983"/>
              <a:ext cx="518615" cy="90075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6DCAD6-BDBB-4293-A8CF-712DC4267704}"/>
                </a:ext>
              </a:extLst>
            </p:cNvPr>
            <p:cNvCxnSpPr>
              <a:endCxn id="6" idx="2"/>
            </p:cNvCxnSpPr>
            <p:nvPr/>
          </p:nvCxnSpPr>
          <p:spPr>
            <a:xfrm>
              <a:off x="10283586" y="1924334"/>
              <a:ext cx="0" cy="914401"/>
            </a:xfrm>
            <a:prstGeom prst="line">
              <a:avLst/>
            </a:prstGeom>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06057765-0953-4E35-AF44-E6F0E3AEAD5E}"/>
                </a:ext>
              </a:extLst>
            </p:cNvPr>
            <p:cNvSpPr/>
            <p:nvPr/>
          </p:nvSpPr>
          <p:spPr>
            <a:xfrm>
              <a:off x="9021168" y="2852384"/>
              <a:ext cx="2524836" cy="177419"/>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6A1AFDC-548E-4E9F-98D3-30D02F17F9EA}"/>
                </a:ext>
              </a:extLst>
            </p:cNvPr>
            <p:cNvSpPr/>
            <p:nvPr/>
          </p:nvSpPr>
          <p:spPr>
            <a:xfrm>
              <a:off x="9362364" y="2053988"/>
              <a:ext cx="402608"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৪</a:t>
              </a:r>
              <a:endParaRPr lang="en-US" dirty="0"/>
            </a:p>
          </p:txBody>
        </p:sp>
        <p:sp>
          <p:nvSpPr>
            <p:cNvPr id="10" name="Rectangle 9">
              <a:extLst>
                <a:ext uri="{FF2B5EF4-FFF2-40B4-BE49-F238E27FC236}">
                  <a16:creationId xmlns:a16="http://schemas.microsoft.com/office/drawing/2014/main" id="{41AA4C8C-2A84-4BF9-A12A-982F50B5DA64}"/>
                </a:ext>
              </a:extLst>
            </p:cNvPr>
            <p:cNvSpPr/>
            <p:nvPr/>
          </p:nvSpPr>
          <p:spPr>
            <a:xfrm>
              <a:off x="10802199" y="2053988"/>
              <a:ext cx="402608"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1DEA222-DC88-4E85-8B5D-7655AEEA2576}"/>
                  </a:ext>
                </a:extLst>
              </p:cNvPr>
              <p:cNvSpPr txBox="1"/>
              <p:nvPr/>
            </p:nvSpPr>
            <p:spPr>
              <a:xfrm>
                <a:off x="1241627" y="4611083"/>
                <a:ext cx="9764928" cy="492443"/>
              </a:xfrm>
              <a:prstGeom prst="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14:m>
                  <m:oMath xmlns:m="http://schemas.openxmlformats.org/officeDocument/2006/math">
                    <m:r>
                      <a:rPr lang="en-US" sz="3200" b="0" i="1" smtClean="0">
                        <a:latin typeface="Cambria Math" panose="02040503050406030204" pitchFamily="18" charset="0"/>
                      </a:rPr>
                      <m:t>𝑓</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𝑥</m:t>
                        </m:r>
                      </m:e>
                    </m:d>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𝑥</m:t>
                        </m:r>
                      </m:e>
                      <m:sup>
                        <m:r>
                          <a:rPr lang="en-US" sz="3200" b="0" i="1" smtClean="0">
                            <a:latin typeface="Cambria Math" panose="02040503050406030204" pitchFamily="18" charset="0"/>
                          </a:rPr>
                          <m:t>3</m:t>
                        </m:r>
                      </m:sup>
                    </m:sSup>
                    <m:r>
                      <a:rPr lang="en-US" sz="3200" b="0" i="1" smtClean="0">
                        <a:latin typeface="Cambria Math" panose="02040503050406030204" pitchFamily="18" charset="0"/>
                      </a:rPr>
                      <m:t>−</m:t>
                    </m:r>
                    <m:r>
                      <a:rPr lang="en-US" sz="3200" b="0" i="1" smtClean="0">
                        <a:latin typeface="Cambria Math" panose="02040503050406030204" pitchFamily="18" charset="0"/>
                      </a:rPr>
                      <m:t>3</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𝑥</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m:t>
                    </m:r>
                    <m:r>
                      <a:rPr lang="en-US" sz="3200" b="0" i="1" smtClean="0">
                        <a:latin typeface="Cambria Math" panose="02040503050406030204" pitchFamily="18" charset="0"/>
                      </a:rPr>
                      <m:t>4</m:t>
                    </m:r>
                    <m:r>
                      <a:rPr lang="en-US" sz="3200" b="0" i="1" smtClean="0">
                        <a:latin typeface="Cambria Math" panose="02040503050406030204" pitchFamily="18" charset="0"/>
                      </a:rPr>
                      <m:t>𝑥</m:t>
                    </m:r>
                    <m:r>
                      <a:rPr lang="en-US" sz="3200" b="0" i="1" smtClean="0">
                        <a:latin typeface="Cambria Math" panose="02040503050406030204" pitchFamily="18" charset="0"/>
                      </a:rPr>
                      <m:t>+</m:t>
                    </m:r>
                    <m:r>
                      <a:rPr lang="en-US" sz="3200" b="0" i="1" smtClean="0">
                        <a:latin typeface="Cambria Math" panose="02040503050406030204" pitchFamily="18" charset="0"/>
                      </a:rPr>
                      <m:t>5</m:t>
                    </m:r>
                    <m:r>
                      <a:rPr lang="en-US" sz="3200" b="0" i="1" smtClean="0">
                        <a:latin typeface="Cambria Math" panose="02040503050406030204" pitchFamily="18" charset="0"/>
                      </a:rPr>
                      <m:t> </m:t>
                    </m:r>
                  </m:oMath>
                </a14:m>
                <a:r>
                  <a:rPr lang="bn-IN" sz="3200" b="0" i="0" dirty="0">
                    <a:latin typeface="NikoshBAN" panose="02000000000000000000" pitchFamily="2" charset="0"/>
                    <a:cs typeface="NikoshBAN" panose="02000000000000000000" pitchFamily="2" charset="0"/>
                  </a:rPr>
                  <a:t>হলে </a:t>
                </a:r>
                <a14:m>
                  <m:oMath xmlns:m="http://schemas.openxmlformats.org/officeDocument/2006/math">
                    <m:r>
                      <m:rPr>
                        <m:sty m:val="p"/>
                      </m:rPr>
                      <a:rPr lang="en-US" sz="3200" b="0" i="0" smtClean="0">
                        <a:latin typeface="Cambria Math" panose="02040503050406030204" pitchFamily="18" charset="0"/>
                      </a:rPr>
                      <m:t>f</m:t>
                    </m:r>
                    <m:d>
                      <m:dPr>
                        <m:ctrlPr>
                          <a:rPr lang="en-US" sz="3200" b="0" i="1" smtClean="0">
                            <a:latin typeface="Cambria Math" panose="02040503050406030204" pitchFamily="18" charset="0"/>
                          </a:rPr>
                        </m:ctrlPr>
                      </m:dPr>
                      <m:e>
                        <m:r>
                          <a:rPr lang="en-US" sz="3200" b="0" i="0" smtClean="0">
                            <a:latin typeface="Cambria Math" panose="02040503050406030204" pitchFamily="18" charset="0"/>
                          </a:rPr>
                          <m:t>1</m:t>
                        </m:r>
                      </m:e>
                    </m:d>
                    <m:r>
                      <a:rPr lang="en-US" sz="3200" b="0" i="0" smtClean="0">
                        <a:latin typeface="Cambria Math" panose="02040503050406030204" pitchFamily="18" charset="0"/>
                      </a:rPr>
                      <m:t> </m:t>
                    </m:r>
                  </m:oMath>
                </a14:m>
                <a:r>
                  <a:rPr lang="bn-IN" sz="3200" dirty="0">
                    <a:latin typeface="NikoshBAN" panose="02000000000000000000" pitchFamily="2" charset="0"/>
                    <a:cs typeface="NikoshBAN" panose="02000000000000000000" pitchFamily="2" charset="0"/>
                  </a:rPr>
                  <a:t>নির্ণয় কর । </a:t>
                </a:r>
                <a:endParaRPr lang="bn-IN" sz="3200" b="0" i="0" dirty="0">
                  <a:latin typeface="NikoshBAN" panose="02000000000000000000" pitchFamily="2" charset="0"/>
                  <a:cs typeface="NikoshBAN" panose="02000000000000000000" pitchFamily="2" charset="0"/>
                </a:endParaRPr>
              </a:p>
            </p:txBody>
          </p:sp>
        </mc:Choice>
        <mc:Fallback xmlns="">
          <p:sp>
            <p:nvSpPr>
              <p:cNvPr id="11" name="TextBox 10">
                <a:extLst>
                  <a:ext uri="{FF2B5EF4-FFF2-40B4-BE49-F238E27FC236}">
                    <a16:creationId xmlns:a16="http://schemas.microsoft.com/office/drawing/2014/main" id="{91DEA222-DC88-4E85-8B5D-7655AEEA2576}"/>
                  </a:ext>
                </a:extLst>
              </p:cNvPr>
              <p:cNvSpPr txBox="1">
                <a:spLocks noRot="1" noChangeAspect="1" noMove="1" noResize="1" noEditPoints="1" noAdjustHandles="1" noChangeArrowheads="1" noChangeShapeType="1" noTextEdit="1"/>
              </p:cNvSpPr>
              <p:nvPr/>
            </p:nvSpPr>
            <p:spPr>
              <a:xfrm>
                <a:off x="1241627" y="4611083"/>
                <a:ext cx="9764928" cy="492443"/>
              </a:xfrm>
              <a:prstGeom prst="rect">
                <a:avLst/>
              </a:prstGeom>
              <a:blipFill>
                <a:blip r:embed="rId5"/>
                <a:stretch>
                  <a:fillRect t="-21687" b="-48193"/>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D9A5BA90-C6C1-4CF6-BCD6-BBF2334F31B6}"/>
              </a:ext>
            </a:extLst>
          </p:cNvPr>
          <p:cNvSpPr txBox="1"/>
          <p:nvPr/>
        </p:nvSpPr>
        <p:spPr>
          <a:xfrm>
            <a:off x="4161120" y="1260010"/>
            <a:ext cx="4681182" cy="144655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prstTxWarp prst="textWave4">
              <a:avLst/>
            </a:prstTxWarp>
            <a:spAutoFit/>
          </a:bodyPr>
          <a:lstStyle/>
          <a:p>
            <a:pPr algn="ctr"/>
            <a:r>
              <a:rPr lang="bn-IN" sz="5400" dirty="0">
                <a:solidFill>
                  <a:srgbClr val="00B050"/>
                </a:solidFill>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rPr>
              <a:t>বা</a:t>
            </a:r>
            <a:r>
              <a:rPr lang="bn-IN" sz="8000" b="1" dirty="0">
                <a:solidFill>
                  <a:srgbClr val="FF0000"/>
                </a:solidFill>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rPr>
              <a:t>ড়ি</a:t>
            </a:r>
            <a:r>
              <a:rPr lang="bn-IN" sz="5400" dirty="0">
                <a:solidFill>
                  <a:srgbClr val="00B0F0"/>
                </a:solidFill>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rPr>
              <a:t>র</a:t>
            </a:r>
            <a:r>
              <a:rPr lang="bn-IN" sz="5400" dirty="0">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rPr>
              <a:t> কা</a:t>
            </a:r>
            <a:r>
              <a:rPr lang="bn-IN" sz="8800" b="1" dirty="0">
                <a:solidFill>
                  <a:srgbClr val="FF0000"/>
                </a:solidFill>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rPr>
              <a:t>জ</a:t>
            </a:r>
            <a:r>
              <a:rPr lang="bn-IN" sz="5400" dirty="0">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rPr>
              <a:t> </a:t>
            </a:r>
            <a:endParaRPr lang="en-US" sz="5400" dirty="0">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endParaRPr>
          </a:p>
        </p:txBody>
      </p:sp>
      <p:pic>
        <p:nvPicPr>
          <p:cNvPr id="13" name="2789487959">
            <a:hlinkClick r:id="" action="ppaction://media"/>
            <a:extLst>
              <a:ext uri="{FF2B5EF4-FFF2-40B4-BE49-F238E27FC236}">
                <a16:creationId xmlns:a16="http://schemas.microsoft.com/office/drawing/2014/main" id="{F0A93560-4CCB-4151-AA41-4AE9CF40D765}"/>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113" y="-2337"/>
            <a:ext cx="12192000" cy="6858000"/>
          </a:xfrm>
          <a:prstGeom prst="rect">
            <a:avLst/>
          </a:prstGeom>
        </p:spPr>
      </p:pic>
    </p:spTree>
    <p:extLst>
      <p:ext uri="{BB962C8B-B14F-4D97-AF65-F5344CB8AC3E}">
        <p14:creationId xmlns:p14="http://schemas.microsoft.com/office/powerpoint/2010/main" val="15812489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vol="80000">
                <p:cTn id="7" fill="hold" display="0">
                  <p:stCondLst>
                    <p:cond delay="indefinite"/>
                  </p:stCondLst>
                </p:cTn>
                <p:tgtEl>
                  <p:spTgt spid="1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7AF535FF-1FA3-4ABA-8A8E-019D23EFB938}"/>
              </a:ext>
            </a:extLst>
          </p:cNvPr>
          <p:cNvSpPr/>
          <p:nvPr/>
        </p:nvSpPr>
        <p:spPr>
          <a:xfrm>
            <a:off x="583094" y="1412150"/>
            <a:ext cx="11608905" cy="2554545"/>
          </a:xfrm>
          <a:prstGeom prst="homePlate">
            <a:avLst/>
          </a:prstGeom>
          <a:solidFill>
            <a:srgbClr val="00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তরুণ প্রজন্মের কাছে আমার আহ্বান হলো ভিন্নভাবে চিন্তা করার সাহস থাকতে হবে। আবিষ্কারের নেশা থাকতে হবে। যেপথে কেউ যায় নি, সে পথে চলতে হবে। অসম্ভবকে সম্ভব করার সাহস থাকতে হবে। সমস্যা চিহ্নিত করতে হবে এবং তারপর সফল হতে হবে। এগুলোই হলো সবচেয়ে মহৎ গুণ। এভাবেই তাদেরকে এগিয়ে যেতে হবে। তরুণদের কাছে এটাই আমার বার্তা। </a:t>
            </a:r>
            <a:r>
              <a:rPr lang="bn-IN" sz="1600" b="1" dirty="0">
                <a:latin typeface="NikoshBAN" panose="02000000000000000000" pitchFamily="2" charset="0"/>
                <a:cs typeface="NikoshBAN" panose="02000000000000000000" pitchFamily="2" charset="0"/>
              </a:rPr>
              <a:t>ভারতের সাবেক রাষ্ট্রপতি বিজ্ঞানী এ পি জে আবদুল কালাম ।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56104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A1C3902-5917-4907-874A-12BEB88BBF60}"/>
              </a:ext>
            </a:extLst>
          </p:cNvPr>
          <p:cNvSpPr/>
          <p:nvPr/>
        </p:nvSpPr>
        <p:spPr>
          <a:xfrm rot="20350076">
            <a:off x="6779102" y="856029"/>
            <a:ext cx="211015" cy="222871"/>
          </a:xfrm>
          <a:prstGeom prst="rect">
            <a:avLst/>
          </a:prstGeom>
          <a:noFill/>
          <a:ln w="28575">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F774EA02-A4BD-4B86-A609-2FD626B7B97E}"/>
              </a:ext>
            </a:extLst>
          </p:cNvPr>
          <p:cNvSpPr/>
          <p:nvPr/>
        </p:nvSpPr>
        <p:spPr>
          <a:xfrm>
            <a:off x="3848228" y="557043"/>
            <a:ext cx="203113" cy="2031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lowchart: Terminator 18">
            <a:extLst>
              <a:ext uri="{FF2B5EF4-FFF2-40B4-BE49-F238E27FC236}">
                <a16:creationId xmlns:a16="http://schemas.microsoft.com/office/drawing/2014/main" id="{24DF7433-5D3E-4318-A3F1-D567D3970296}"/>
              </a:ext>
            </a:extLst>
          </p:cNvPr>
          <p:cNvSpPr/>
          <p:nvPr/>
        </p:nvSpPr>
        <p:spPr>
          <a:xfrm>
            <a:off x="4135746" y="940919"/>
            <a:ext cx="2165042" cy="679841"/>
          </a:xfrm>
          <a:prstGeom prst="flowChartTerminator">
            <a:avLst/>
          </a:prstGeom>
          <a:solidFill>
            <a:srgbClr val="669900"/>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lowchart: Terminator 19">
            <a:extLst>
              <a:ext uri="{FF2B5EF4-FFF2-40B4-BE49-F238E27FC236}">
                <a16:creationId xmlns:a16="http://schemas.microsoft.com/office/drawing/2014/main" id="{53D65F7C-6898-4FE0-BF7F-74F47631107D}"/>
              </a:ext>
            </a:extLst>
          </p:cNvPr>
          <p:cNvSpPr/>
          <p:nvPr/>
        </p:nvSpPr>
        <p:spPr>
          <a:xfrm>
            <a:off x="4537542" y="710663"/>
            <a:ext cx="2037878" cy="700054"/>
          </a:xfrm>
          <a:prstGeom prst="flowChartTerminator">
            <a:avLst/>
          </a:prstGeom>
          <a:solidFill>
            <a:srgbClr val="FF0000"/>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Flowchart: Terminator 20">
            <a:extLst>
              <a:ext uri="{FF2B5EF4-FFF2-40B4-BE49-F238E27FC236}">
                <a16:creationId xmlns:a16="http://schemas.microsoft.com/office/drawing/2014/main" id="{4457187A-B844-40BC-9F94-80780C7B63C3}"/>
              </a:ext>
            </a:extLst>
          </p:cNvPr>
          <p:cNvSpPr/>
          <p:nvPr/>
        </p:nvSpPr>
        <p:spPr>
          <a:xfrm>
            <a:off x="3860918" y="825792"/>
            <a:ext cx="2911719" cy="679841"/>
          </a:xfrm>
          <a:prstGeom prst="flowChartTerminator">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14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 সম্মত শিক্ষা, উন্নত জাতি গঠনে সহায়ক </a:t>
            </a:r>
            <a:endParaRPr lang="en-US" sz="14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2" name="Oval 21">
            <a:extLst>
              <a:ext uri="{FF2B5EF4-FFF2-40B4-BE49-F238E27FC236}">
                <a16:creationId xmlns:a16="http://schemas.microsoft.com/office/drawing/2014/main" id="{077AE746-D5EF-460B-9939-CD01D1D9BA5E}"/>
              </a:ext>
            </a:extLst>
          </p:cNvPr>
          <p:cNvSpPr/>
          <p:nvPr/>
        </p:nvSpPr>
        <p:spPr>
          <a:xfrm>
            <a:off x="3730383" y="856752"/>
            <a:ext cx="283345" cy="28334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Isosceles Triangle 22">
            <a:extLst>
              <a:ext uri="{FF2B5EF4-FFF2-40B4-BE49-F238E27FC236}">
                <a16:creationId xmlns:a16="http://schemas.microsoft.com/office/drawing/2014/main" id="{A92A6A79-A95B-498B-8960-45BA142A43A3}"/>
              </a:ext>
            </a:extLst>
          </p:cNvPr>
          <p:cNvSpPr/>
          <p:nvPr/>
        </p:nvSpPr>
        <p:spPr>
          <a:xfrm>
            <a:off x="3758521" y="1421225"/>
            <a:ext cx="283345" cy="24938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4" name="Picture 23">
            <a:extLst>
              <a:ext uri="{FF2B5EF4-FFF2-40B4-BE49-F238E27FC236}">
                <a16:creationId xmlns:a16="http://schemas.microsoft.com/office/drawing/2014/main" id="{C809AA44-54E2-4915-85CF-31211ED8F86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r="19803"/>
          <a:stretch/>
        </p:blipFill>
        <p:spPr>
          <a:xfrm rot="19118311">
            <a:off x="6527861" y="578275"/>
            <a:ext cx="100040" cy="231930"/>
          </a:xfrm>
          <a:prstGeom prst="rect">
            <a:avLst/>
          </a:prstGeom>
        </p:spPr>
      </p:pic>
      <p:grpSp>
        <p:nvGrpSpPr>
          <p:cNvPr id="50" name="Group 49">
            <a:extLst>
              <a:ext uri="{FF2B5EF4-FFF2-40B4-BE49-F238E27FC236}">
                <a16:creationId xmlns:a16="http://schemas.microsoft.com/office/drawing/2014/main" id="{E7C64032-CC03-4C17-B6C4-13EC3C5DDACC}"/>
              </a:ext>
            </a:extLst>
          </p:cNvPr>
          <p:cNvGrpSpPr/>
          <p:nvPr/>
        </p:nvGrpSpPr>
        <p:grpSpPr>
          <a:xfrm>
            <a:off x="8226953" y="-30250"/>
            <a:ext cx="3682321" cy="2318498"/>
            <a:chOff x="9300767" y="1111736"/>
            <a:chExt cx="1944458" cy="1224288"/>
          </a:xfrm>
        </p:grpSpPr>
        <p:pic>
          <p:nvPicPr>
            <p:cNvPr id="25" name="Picture 24">
              <a:extLst>
                <a:ext uri="{FF2B5EF4-FFF2-40B4-BE49-F238E27FC236}">
                  <a16:creationId xmlns:a16="http://schemas.microsoft.com/office/drawing/2014/main" id="{0421D9EB-7EBD-4A59-9032-DE76A8633FB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118" b="97353" l="10000" r="90000">
                          <a14:foregroundMark x1="73889" y1="56765" x2="54259" y2="88824"/>
                          <a14:foregroundMark x1="69074" y1="58824" x2="55556" y2="79706"/>
                          <a14:foregroundMark x1="61296" y1="6765" x2="72778" y2="22647"/>
                          <a14:foregroundMark x1="72778" y1="22647" x2="77778" y2="49412"/>
                          <a14:foregroundMark x1="50556" y1="94118" x2="43704" y2="93235"/>
                          <a14:foregroundMark x1="42593" y1="93235" x2="34444" y2="88824"/>
                          <a14:foregroundMark x1="33704" y1="87353" x2="26852" y2="77059"/>
                          <a14:foregroundMark x1="26296" y1="76471" x2="20556" y2="55294"/>
                          <a14:foregroundMark x1="20556" y1="53529" x2="20926" y2="40294"/>
                          <a14:foregroundMark x1="52407" y1="93235" x2="51296" y2="94706"/>
                        </a14:backgroundRemoval>
                      </a14:imgEffect>
                    </a14:imgLayer>
                  </a14:imgProps>
                </a:ext>
                <a:ext uri="{28A0092B-C50C-407E-A947-70E740481C1C}">
                  <a14:useLocalDpi xmlns:a14="http://schemas.microsoft.com/office/drawing/2010/main" val="0"/>
                </a:ext>
              </a:extLst>
            </a:blip>
            <a:stretch>
              <a:fillRect/>
            </a:stretch>
          </p:blipFill>
          <p:spPr>
            <a:xfrm>
              <a:off x="9300767" y="1111736"/>
              <a:ext cx="1944458" cy="1224288"/>
            </a:xfrm>
            <a:prstGeom prst="rect">
              <a:avLst/>
            </a:prstGeom>
          </p:spPr>
        </p:pic>
        <p:sp>
          <p:nvSpPr>
            <p:cNvPr id="5" name="Rectangle 4">
              <a:extLst>
                <a:ext uri="{FF2B5EF4-FFF2-40B4-BE49-F238E27FC236}">
                  <a16:creationId xmlns:a16="http://schemas.microsoft.com/office/drawing/2014/main" id="{EF074FC5-A306-4D26-8274-4BA2A5E85B51}"/>
                </a:ext>
              </a:extLst>
            </p:cNvPr>
            <p:cNvSpPr/>
            <p:nvPr/>
          </p:nvSpPr>
          <p:spPr>
            <a:xfrm>
              <a:off x="9945674" y="1375207"/>
              <a:ext cx="654644" cy="568827"/>
            </a:xfrm>
            <a:prstGeom prst="rect">
              <a:avLst/>
            </a:prstGeom>
          </p:spPr>
          <p:txBody>
            <a:bodyPr wrap="square">
              <a:spAutoFit/>
            </a:bodyPr>
            <a:lstStyle/>
            <a:p>
              <a:pPr algn="ctr"/>
              <a:r>
                <a:rPr lang="bn-IN" sz="3200" b="1" dirty="0">
                  <a:solidFill>
                    <a:schemeClr val="bg1"/>
                  </a:solidFill>
                  <a:latin typeface="NikoshBAN" panose="02000000000000000000" pitchFamily="2" charset="0"/>
                  <a:cs typeface="NikoshBAN" panose="02000000000000000000" pitchFamily="2" charset="0"/>
                </a:rPr>
                <a:t>৯ম</a:t>
              </a:r>
            </a:p>
            <a:p>
              <a:pPr algn="ctr"/>
              <a:r>
                <a:rPr lang="bn-IN" sz="3200" b="1" dirty="0">
                  <a:solidFill>
                    <a:schemeClr val="bg1"/>
                  </a:solidFill>
                  <a:latin typeface="NikoshBAN" panose="02000000000000000000" pitchFamily="2" charset="0"/>
                  <a:cs typeface="NikoshBAN" panose="02000000000000000000" pitchFamily="2" charset="0"/>
                </a:rPr>
                <a:t> শ্রেণি</a:t>
              </a:r>
            </a:p>
          </p:txBody>
        </p:sp>
      </p:grpSp>
      <p:pic>
        <p:nvPicPr>
          <p:cNvPr id="3" name="Picture 2">
            <a:extLst>
              <a:ext uri="{FF2B5EF4-FFF2-40B4-BE49-F238E27FC236}">
                <a16:creationId xmlns:a16="http://schemas.microsoft.com/office/drawing/2014/main" id="{BEFFC07B-8ADB-43DA-B523-CEA269DFCD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9023" y="1873523"/>
            <a:ext cx="4315427" cy="5106113"/>
          </a:xfrm>
          <a:prstGeom prst="rect">
            <a:avLst/>
          </a:prstGeom>
        </p:spPr>
      </p:pic>
      <p:grpSp>
        <p:nvGrpSpPr>
          <p:cNvPr id="48" name="Group 47">
            <a:extLst>
              <a:ext uri="{FF2B5EF4-FFF2-40B4-BE49-F238E27FC236}">
                <a16:creationId xmlns:a16="http://schemas.microsoft.com/office/drawing/2014/main" id="{A49F879D-A34F-45DC-A262-38F799D3105D}"/>
              </a:ext>
            </a:extLst>
          </p:cNvPr>
          <p:cNvGrpSpPr/>
          <p:nvPr/>
        </p:nvGrpSpPr>
        <p:grpSpPr>
          <a:xfrm>
            <a:off x="3069788" y="1786761"/>
            <a:ext cx="2974596" cy="4353083"/>
            <a:chOff x="3069788" y="1786761"/>
            <a:chExt cx="2974596" cy="4353083"/>
          </a:xfrm>
        </p:grpSpPr>
        <p:pic>
          <p:nvPicPr>
            <p:cNvPr id="30" name="Picture 29">
              <a:extLst>
                <a:ext uri="{FF2B5EF4-FFF2-40B4-BE49-F238E27FC236}">
                  <a16:creationId xmlns:a16="http://schemas.microsoft.com/office/drawing/2014/main" id="{DD18806E-94F7-4B78-A1B6-3F2C7FB4138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65300" y="4081269"/>
              <a:ext cx="348852" cy="345311"/>
            </a:xfrm>
            <a:prstGeom prst="rect">
              <a:avLst/>
            </a:prstGeom>
            <a:solidFill>
              <a:schemeClr val="bg1"/>
            </a:solidFill>
          </p:spPr>
        </p:pic>
        <p:sp>
          <p:nvSpPr>
            <p:cNvPr id="33" name="Rectangle 32">
              <a:extLst>
                <a:ext uri="{FF2B5EF4-FFF2-40B4-BE49-F238E27FC236}">
                  <a16:creationId xmlns:a16="http://schemas.microsoft.com/office/drawing/2014/main" id="{6E56CD3E-914B-4EBD-8464-3F1A2617424F}"/>
                </a:ext>
              </a:extLst>
            </p:cNvPr>
            <p:cNvSpPr/>
            <p:nvPr/>
          </p:nvSpPr>
          <p:spPr>
            <a:xfrm>
              <a:off x="3756548" y="2742276"/>
              <a:ext cx="848309" cy="369332"/>
            </a:xfrm>
            <a:prstGeom prst="rect">
              <a:avLst/>
            </a:prstGeom>
          </p:spPr>
          <p:txBody>
            <a:bodyPr wrap="none">
              <a:spAutoFit/>
            </a:bodyPr>
            <a:lstStyle/>
            <a:p>
              <a:pPr algn="ctr"/>
              <a:r>
                <a:rPr lang="en-US"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as-IN"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a:t>
              </a:r>
              <a:r>
                <a:rPr lang="en-US"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pic>
          <p:nvPicPr>
            <p:cNvPr id="36" name="Picture 35">
              <a:extLst>
                <a:ext uri="{FF2B5EF4-FFF2-40B4-BE49-F238E27FC236}">
                  <a16:creationId xmlns:a16="http://schemas.microsoft.com/office/drawing/2014/main" id="{0585B1C8-1188-487B-9ADE-D62C5EBE84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08876" y="1786761"/>
              <a:ext cx="2935508" cy="4353083"/>
            </a:xfrm>
            <a:prstGeom prst="rect">
              <a:avLst/>
            </a:prstGeom>
          </p:spPr>
        </p:pic>
        <p:pic>
          <p:nvPicPr>
            <p:cNvPr id="39" name="Picture 38">
              <a:extLst>
                <a:ext uri="{FF2B5EF4-FFF2-40B4-BE49-F238E27FC236}">
                  <a16:creationId xmlns:a16="http://schemas.microsoft.com/office/drawing/2014/main" id="{699E7486-1A56-4370-9DCE-C7997370769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15179" y="2074195"/>
              <a:ext cx="1179355" cy="13560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0" name="Rectangle 39">
              <a:extLst>
                <a:ext uri="{FF2B5EF4-FFF2-40B4-BE49-F238E27FC236}">
                  <a16:creationId xmlns:a16="http://schemas.microsoft.com/office/drawing/2014/main" id="{31FB334A-F54D-4EAD-8C12-BCD7840334BD}"/>
                </a:ext>
              </a:extLst>
            </p:cNvPr>
            <p:cNvSpPr/>
            <p:nvPr/>
          </p:nvSpPr>
          <p:spPr>
            <a:xfrm>
              <a:off x="3069788" y="3457084"/>
              <a:ext cx="2935508" cy="1938992"/>
            </a:xfrm>
            <a:prstGeom prst="rect">
              <a:avLst/>
            </a:prstGeom>
          </p:spPr>
          <p:txBody>
            <a:bodyPr wrap="square">
              <a:spAutoFit/>
            </a:bodyPr>
            <a:lstStyle/>
            <a:p>
              <a:pPr algn="ctr"/>
              <a:r>
                <a:rPr lang="bn-IN"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Wingdings" panose="05000000000000000000" pitchFamily="2" charset="2"/>
                </a:rPr>
                <a:t></a:t>
              </a:r>
              <a:r>
                <a:rPr lang="bn-IN"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 মোসলিম খান</a:t>
              </a:r>
            </a:p>
            <a:p>
              <a:pPr algn="ctr"/>
              <a:r>
                <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Wingdings" panose="05000000000000000000" pitchFamily="2" charset="2"/>
                </a:rPr>
                <a:t>   </a:t>
              </a:r>
              <a:r>
                <a:rPr lang="bn-IN"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Wingdings" panose="05000000000000000000" pitchFamily="2" charset="2"/>
                </a:rPr>
                <a:t></a:t>
              </a:r>
              <a:r>
                <a:rPr lang="bn-IN"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 শিক্ষক (গণিত)</a:t>
              </a:r>
              <a:endPar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1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চারান উচ্চ বিদ্যালয়</a:t>
              </a:r>
              <a:r>
                <a:rPr lang="en-US" sz="1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1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কালিহাতী, টাঙ্গাইল</a:t>
              </a:r>
            </a:p>
            <a:p>
              <a:pPr algn="ctr"/>
              <a:r>
                <a:rPr lang="bn-IN" sz="1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Webdings" panose="05030102010509060703" pitchFamily="18" charset="2"/>
                </a:rPr>
                <a:t></a:t>
              </a:r>
              <a:r>
                <a:rPr lang="bn-IN"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-০১৭৬৭৪৭৬৪৩৭</a:t>
              </a:r>
            </a:p>
            <a:p>
              <a:pPr algn="ctr"/>
              <a:r>
                <a:rPr lang="bn-IN" sz="1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Wingdings" panose="05000000000000000000" pitchFamily="2" charset="2"/>
                </a:rPr>
                <a:t></a:t>
              </a:r>
              <a:r>
                <a:rPr lang="en-US" sz="1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Wingdings" panose="05000000000000000000" pitchFamily="2" charset="2"/>
                </a:rPr>
                <a:t>-</a:t>
              </a:r>
              <a:r>
                <a:rPr lang="en-US" sz="1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Email-moslimkhancharan79@gmail.com </a:t>
              </a:r>
              <a:r>
                <a:rPr lang="bn-IN" sz="1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1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pic>
        <p:nvPicPr>
          <p:cNvPr id="42" name="Picture 41">
            <a:extLst>
              <a:ext uri="{FF2B5EF4-FFF2-40B4-BE49-F238E27FC236}">
                <a16:creationId xmlns:a16="http://schemas.microsoft.com/office/drawing/2014/main" id="{F7290039-06CE-4F3A-BC74-FD1C0EF2F4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68403" y="4826027"/>
            <a:ext cx="1313817" cy="1313817"/>
          </a:xfrm>
          <a:prstGeom prst="rect">
            <a:avLst/>
          </a:prstGeom>
        </p:spPr>
      </p:pic>
      <p:sp>
        <p:nvSpPr>
          <p:cNvPr id="44" name="TextBox 43">
            <a:extLst>
              <a:ext uri="{FF2B5EF4-FFF2-40B4-BE49-F238E27FC236}">
                <a16:creationId xmlns:a16="http://schemas.microsoft.com/office/drawing/2014/main" id="{A3D7D521-5AF8-421B-8DDB-A311F2A82565}"/>
              </a:ext>
            </a:extLst>
          </p:cNvPr>
          <p:cNvSpPr txBox="1"/>
          <p:nvPr/>
        </p:nvSpPr>
        <p:spPr>
          <a:xfrm>
            <a:off x="10168403" y="5909011"/>
            <a:ext cx="1313817" cy="461665"/>
          </a:xfrm>
          <a:prstGeom prst="rect">
            <a:avLst/>
          </a:prstGeom>
          <a:noFill/>
        </p:spPr>
        <p:txBody>
          <a:bodyPr wrap="square" rtlCol="0">
            <a:spAutoFit/>
          </a:bodyPr>
          <a:lstStyle/>
          <a:p>
            <a:pPr algn="ctr"/>
            <a:r>
              <a:rPr lang="bn-IN" sz="2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৫০ মিনিট </a:t>
            </a:r>
            <a:endParaRPr lang="en-US" sz="2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49" name="Group 48">
            <a:extLst>
              <a:ext uri="{FF2B5EF4-FFF2-40B4-BE49-F238E27FC236}">
                <a16:creationId xmlns:a16="http://schemas.microsoft.com/office/drawing/2014/main" id="{CB316753-D99F-4021-8DD8-FB4DD7DA3ADF}"/>
              </a:ext>
            </a:extLst>
          </p:cNvPr>
          <p:cNvGrpSpPr/>
          <p:nvPr/>
        </p:nvGrpSpPr>
        <p:grpSpPr>
          <a:xfrm>
            <a:off x="7022850" y="2871651"/>
            <a:ext cx="1319494" cy="1367942"/>
            <a:chOff x="7448735" y="1627078"/>
            <a:chExt cx="1319494" cy="1367942"/>
          </a:xfrm>
        </p:grpSpPr>
        <p:pic>
          <p:nvPicPr>
            <p:cNvPr id="46" name="Picture 45">
              <a:extLst>
                <a:ext uri="{FF2B5EF4-FFF2-40B4-BE49-F238E27FC236}">
                  <a16:creationId xmlns:a16="http://schemas.microsoft.com/office/drawing/2014/main" id="{0D063899-1B31-4107-A846-07B86A31D73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48735" y="1627078"/>
              <a:ext cx="1319494" cy="1367942"/>
            </a:xfrm>
            <a:prstGeom prst="rect">
              <a:avLst/>
            </a:prstGeom>
          </p:spPr>
        </p:pic>
        <p:sp>
          <p:nvSpPr>
            <p:cNvPr id="47" name="Rectangle 46">
              <a:extLst>
                <a:ext uri="{FF2B5EF4-FFF2-40B4-BE49-F238E27FC236}">
                  <a16:creationId xmlns:a16="http://schemas.microsoft.com/office/drawing/2014/main" id="{7B7A6F5F-46AD-4411-97E2-BC0486CFF384}"/>
                </a:ext>
              </a:extLst>
            </p:cNvPr>
            <p:cNvSpPr/>
            <p:nvPr/>
          </p:nvSpPr>
          <p:spPr>
            <a:xfrm>
              <a:off x="7714786" y="2080216"/>
              <a:ext cx="787396" cy="461665"/>
            </a:xfrm>
            <a:prstGeom prst="rect">
              <a:avLst/>
            </a:prstGeom>
          </p:spPr>
          <p:txBody>
            <a:bodyPr wrap="none">
              <a:spAutoFit/>
            </a:bodyPr>
            <a:lstStyle/>
            <a:p>
              <a:pPr algn="ctr"/>
              <a:r>
                <a:rPr lang="bn-IN" sz="2400" b="1" dirty="0">
                  <a:latin typeface="NikoshBAN" panose="02000000000000000000" pitchFamily="2" charset="0"/>
                  <a:cs typeface="NikoshBAN" panose="02000000000000000000" pitchFamily="2" charset="0"/>
                </a:rPr>
                <a:t>গনিত </a:t>
              </a:r>
            </a:p>
          </p:txBody>
        </p:sp>
      </p:grpSp>
    </p:spTree>
    <p:extLst>
      <p:ext uri="{BB962C8B-B14F-4D97-AF65-F5344CB8AC3E}">
        <p14:creationId xmlns:p14="http://schemas.microsoft.com/office/powerpoint/2010/main" val="22190524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00B050">
                <a:alpha val="28000"/>
                <a:lumMod val="94000"/>
              </a:srgbClr>
            </a:gs>
            <a:gs pos="71000">
              <a:schemeClr val="bg1">
                <a:alpha val="82000"/>
                <a:lumMod val="100000"/>
              </a:schemeClr>
            </a:gs>
            <a:gs pos="95000">
              <a:schemeClr val="bg1">
                <a:alpha val="42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6135DFEA-A103-48B8-A9F2-29D54F1A8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816665" cy="442360"/>
          </a:xfrm>
          <a:prstGeom prst="rect">
            <a:avLst/>
          </a:prstGeom>
        </p:spPr>
      </p:pic>
      <p:grpSp>
        <p:nvGrpSpPr>
          <p:cNvPr id="4" name="Group 3">
            <a:extLst>
              <a:ext uri="{FF2B5EF4-FFF2-40B4-BE49-F238E27FC236}">
                <a16:creationId xmlns:a16="http://schemas.microsoft.com/office/drawing/2014/main" id="{721ED019-44F6-4DBD-8CD1-C0B849FB2643}"/>
              </a:ext>
            </a:extLst>
          </p:cNvPr>
          <p:cNvGrpSpPr/>
          <p:nvPr/>
        </p:nvGrpSpPr>
        <p:grpSpPr>
          <a:xfrm>
            <a:off x="1385514" y="388768"/>
            <a:ext cx="8440873" cy="1128648"/>
            <a:chOff x="2456169" y="442360"/>
            <a:chExt cx="8402788" cy="1229501"/>
          </a:xfrm>
          <a:scene3d>
            <a:camera prst="orthographicFront">
              <a:rot lat="0" lon="0" rev="0"/>
            </a:camera>
            <a:lightRig rig="soft" dir="t">
              <a:rot lat="0" lon="0" rev="0"/>
            </a:lightRig>
          </a:scene3d>
        </p:grpSpPr>
        <p:sp>
          <p:nvSpPr>
            <p:cNvPr id="3" name="Oval 4">
              <a:extLst>
                <a:ext uri="{FF2B5EF4-FFF2-40B4-BE49-F238E27FC236}">
                  <a16:creationId xmlns:a16="http://schemas.microsoft.com/office/drawing/2014/main" id="{E30A5FC1-E90B-4F1B-AAAE-7929A79B9636}"/>
                </a:ext>
              </a:extLst>
            </p:cNvPr>
            <p:cNvSpPr/>
            <p:nvPr/>
          </p:nvSpPr>
          <p:spPr>
            <a:xfrm>
              <a:off x="2456169" y="442360"/>
              <a:ext cx="8402788" cy="1229501"/>
            </a:xfrm>
            <a:custGeom>
              <a:avLst/>
              <a:gdLst/>
              <a:ahLst/>
              <a:cxnLst/>
              <a:rect l="l" t="t" r="r" b="b"/>
              <a:pathLst>
                <a:path w="8382000" h="1226459">
                  <a:moveTo>
                    <a:pt x="3819753" y="653139"/>
                  </a:moveTo>
                  <a:lnTo>
                    <a:pt x="4562247" y="653139"/>
                  </a:lnTo>
                  <a:lnTo>
                    <a:pt x="4191000" y="1226459"/>
                  </a:lnTo>
                  <a:close/>
                  <a:moveTo>
                    <a:pt x="8038419" y="76199"/>
                  </a:moveTo>
                  <a:cubicBezTo>
                    <a:pt x="7935902" y="76199"/>
                    <a:pt x="7852795" y="159052"/>
                    <a:pt x="7852795" y="261256"/>
                  </a:cubicBezTo>
                  <a:cubicBezTo>
                    <a:pt x="7852795" y="363460"/>
                    <a:pt x="7935902" y="446313"/>
                    <a:pt x="8038419" y="446313"/>
                  </a:cubicBezTo>
                  <a:cubicBezTo>
                    <a:pt x="8140936" y="446313"/>
                    <a:pt x="8224043" y="363460"/>
                    <a:pt x="8224043" y="261256"/>
                  </a:cubicBezTo>
                  <a:cubicBezTo>
                    <a:pt x="8224043" y="159052"/>
                    <a:pt x="8140936" y="76199"/>
                    <a:pt x="8038419" y="76199"/>
                  </a:cubicBezTo>
                  <a:close/>
                  <a:moveTo>
                    <a:pt x="342219" y="76199"/>
                  </a:moveTo>
                  <a:cubicBezTo>
                    <a:pt x="239702" y="76199"/>
                    <a:pt x="156595" y="159052"/>
                    <a:pt x="156595" y="261256"/>
                  </a:cubicBezTo>
                  <a:cubicBezTo>
                    <a:pt x="156595" y="363460"/>
                    <a:pt x="239702" y="446313"/>
                    <a:pt x="342219" y="446313"/>
                  </a:cubicBezTo>
                  <a:cubicBezTo>
                    <a:pt x="444736" y="446313"/>
                    <a:pt x="527843" y="363460"/>
                    <a:pt x="527843" y="261256"/>
                  </a:cubicBezTo>
                  <a:cubicBezTo>
                    <a:pt x="527843" y="159052"/>
                    <a:pt x="444736" y="76199"/>
                    <a:pt x="342219" y="76199"/>
                  </a:cubicBezTo>
                  <a:close/>
                  <a:moveTo>
                    <a:pt x="101602" y="0"/>
                  </a:moveTo>
                  <a:lnTo>
                    <a:pt x="8280398" y="0"/>
                  </a:lnTo>
                  <a:cubicBezTo>
                    <a:pt x="8336511" y="0"/>
                    <a:pt x="8382000" y="45489"/>
                    <a:pt x="8382000" y="101602"/>
                  </a:cubicBezTo>
                  <a:lnTo>
                    <a:pt x="8382000" y="507998"/>
                  </a:lnTo>
                  <a:cubicBezTo>
                    <a:pt x="8382000" y="564111"/>
                    <a:pt x="8336511" y="609600"/>
                    <a:pt x="8280398" y="609600"/>
                  </a:cubicBezTo>
                  <a:lnTo>
                    <a:pt x="101602" y="609600"/>
                  </a:lnTo>
                  <a:cubicBezTo>
                    <a:pt x="45489" y="609600"/>
                    <a:pt x="0" y="564111"/>
                    <a:pt x="0" y="507998"/>
                  </a:cubicBezTo>
                  <a:lnTo>
                    <a:pt x="0" y="101602"/>
                  </a:lnTo>
                  <a:cubicBezTo>
                    <a:pt x="0" y="45489"/>
                    <a:pt x="45489" y="0"/>
                    <a:pt x="101602" y="0"/>
                  </a:cubicBezTo>
                  <a:close/>
                </a:path>
              </a:pathLst>
            </a:custGeom>
            <a:solidFill>
              <a:srgbClr val="00CC99"/>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b="1"/>
            </a:p>
          </p:txBody>
        </p:sp>
        <p:sp>
          <p:nvSpPr>
            <p:cNvPr id="2" name="TextBox 1">
              <a:extLst>
                <a:ext uri="{FF2B5EF4-FFF2-40B4-BE49-F238E27FC236}">
                  <a16:creationId xmlns:a16="http://schemas.microsoft.com/office/drawing/2014/main" id="{4A16BBD8-4C6A-4379-9305-D60CE6B52151}"/>
                </a:ext>
              </a:extLst>
            </p:cNvPr>
            <p:cNvSpPr txBox="1"/>
            <p:nvPr/>
          </p:nvSpPr>
          <p:spPr>
            <a:xfrm>
              <a:off x="3882683" y="484563"/>
              <a:ext cx="5036234" cy="523220"/>
            </a:xfrm>
            <a:prstGeom prst="rect">
              <a:avLst/>
            </a:prstGeom>
            <a:solidFill>
              <a:srgbClr val="00FFCC"/>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bn-IN" sz="2800" b="1" dirty="0">
                  <a:latin typeface="NikoshBAN" panose="02000000000000000000" pitchFamily="2" charset="0"/>
                  <a:cs typeface="NikoshBAN" panose="02000000000000000000" pitchFamily="2" charset="0"/>
                </a:rPr>
                <a:t>নিচের ছবিগুলো লক্ষ্য কর এবং বল ?</a:t>
              </a:r>
              <a:endParaRPr lang="en-US" sz="2800" b="1" dirty="0">
                <a:latin typeface="NikoshBAN" panose="02000000000000000000" pitchFamily="2" charset="0"/>
                <a:cs typeface="NikoshBAN" panose="02000000000000000000" pitchFamily="2" charset="0"/>
              </a:endParaRPr>
            </a:p>
          </p:txBody>
        </p:sp>
      </p:grpSp>
      <p:pic>
        <p:nvPicPr>
          <p:cNvPr id="6" name="Picture 5">
            <a:extLst>
              <a:ext uri="{FF2B5EF4-FFF2-40B4-BE49-F238E27FC236}">
                <a16:creationId xmlns:a16="http://schemas.microsoft.com/office/drawing/2014/main" id="{63ADC87D-D429-44A0-92DA-C41D6B828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678" y="1089817"/>
            <a:ext cx="5843050" cy="417778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TextBox 6">
            <a:extLst>
              <a:ext uri="{FF2B5EF4-FFF2-40B4-BE49-F238E27FC236}">
                <a16:creationId xmlns:a16="http://schemas.microsoft.com/office/drawing/2014/main" id="{262030C8-6A23-47A4-B0FE-6ABB450947BC}"/>
              </a:ext>
            </a:extLst>
          </p:cNvPr>
          <p:cNvSpPr txBox="1"/>
          <p:nvPr/>
        </p:nvSpPr>
        <p:spPr>
          <a:xfrm>
            <a:off x="5586909" y="5326421"/>
            <a:ext cx="1328040" cy="523220"/>
          </a:xfrm>
          <a:prstGeom prst="rect">
            <a:avLst/>
          </a:prstGeom>
          <a:solidFill>
            <a:srgbClr val="00FFCC"/>
          </a:solidFill>
        </p:spPr>
        <p:txBody>
          <a:bodyPr wrap="square" rtlCol="0">
            <a:spAutoFit/>
          </a:bodyPr>
          <a:lstStyle/>
          <a:p>
            <a:pPr algn="ctr"/>
            <a:r>
              <a:rPr lang="bn-IN" sz="2800" b="1" dirty="0">
                <a:latin typeface="NikoshBAN" panose="02000000000000000000" pitchFamily="2" charset="0"/>
                <a:cs typeface="NikoshBAN" panose="02000000000000000000" pitchFamily="2" charset="0"/>
              </a:rPr>
              <a:t>স্বামী-স্ত্রী</a:t>
            </a:r>
            <a:endParaRPr lang="en-US" sz="2800" b="1" dirty="0">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2BD97EEE-8CBB-46BC-BC55-4F91BECACE72}"/>
              </a:ext>
            </a:extLst>
          </p:cNvPr>
          <p:cNvPicPr>
            <a:picLocks noChangeAspect="1"/>
          </p:cNvPicPr>
          <p:nvPr/>
        </p:nvPicPr>
        <p:blipFill rotWithShape="1">
          <a:blip r:embed="rId4">
            <a:extLst>
              <a:ext uri="{28A0092B-C50C-407E-A947-70E740481C1C}">
                <a14:useLocalDpi xmlns:a14="http://schemas.microsoft.com/office/drawing/2010/main" val="0"/>
              </a:ext>
            </a:extLst>
          </a:blip>
          <a:srcRect r="28200"/>
          <a:stretch/>
        </p:blipFill>
        <p:spPr>
          <a:xfrm>
            <a:off x="3571008" y="1524540"/>
            <a:ext cx="5598907" cy="405490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TextBox 11">
            <a:extLst>
              <a:ext uri="{FF2B5EF4-FFF2-40B4-BE49-F238E27FC236}">
                <a16:creationId xmlns:a16="http://schemas.microsoft.com/office/drawing/2014/main" id="{EF02E0EC-1832-4565-93BB-CDD3394DDAC3}"/>
              </a:ext>
            </a:extLst>
          </p:cNvPr>
          <p:cNvSpPr txBox="1"/>
          <p:nvPr/>
        </p:nvSpPr>
        <p:spPr>
          <a:xfrm>
            <a:off x="5770190" y="5687218"/>
            <a:ext cx="1328040" cy="523220"/>
          </a:xfrm>
          <a:prstGeom prst="rect">
            <a:avLst/>
          </a:prstGeom>
          <a:solidFill>
            <a:srgbClr val="00FFCC"/>
          </a:solidFill>
        </p:spPr>
        <p:txBody>
          <a:bodyPr wrap="square" rtlCol="0">
            <a:spAutoFit/>
          </a:bodyPr>
          <a:lstStyle/>
          <a:p>
            <a:pPr algn="ctr"/>
            <a:r>
              <a:rPr lang="bn-IN" sz="2800" b="1" dirty="0">
                <a:latin typeface="NikoshBAN" panose="02000000000000000000" pitchFamily="2" charset="0"/>
                <a:cs typeface="NikoshBAN" panose="02000000000000000000" pitchFamily="2" charset="0"/>
              </a:rPr>
              <a:t>মা -সন্তান </a:t>
            </a:r>
            <a:endParaRPr lang="en-US" sz="2800" b="1" dirty="0">
              <a:latin typeface="NikoshBAN" panose="02000000000000000000" pitchFamily="2" charset="0"/>
              <a:cs typeface="NikoshBAN" panose="02000000000000000000" pitchFamily="2" charset="0"/>
            </a:endParaRPr>
          </a:p>
        </p:txBody>
      </p:sp>
      <p:pic>
        <p:nvPicPr>
          <p:cNvPr id="14" name="Picture 13">
            <a:extLst>
              <a:ext uri="{FF2B5EF4-FFF2-40B4-BE49-F238E27FC236}">
                <a16:creationId xmlns:a16="http://schemas.microsoft.com/office/drawing/2014/main" id="{CC9283D9-4D95-4B96-85CB-28ED76C7BC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9141" y="1517415"/>
            <a:ext cx="5942098" cy="39586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a:extLst>
              <a:ext uri="{FF2B5EF4-FFF2-40B4-BE49-F238E27FC236}">
                <a16:creationId xmlns:a16="http://schemas.microsoft.com/office/drawing/2014/main" id="{39A95C10-5073-4AA3-9BC1-CE573B3ED8E1}"/>
              </a:ext>
            </a:extLst>
          </p:cNvPr>
          <p:cNvSpPr txBox="1"/>
          <p:nvPr/>
        </p:nvSpPr>
        <p:spPr>
          <a:xfrm>
            <a:off x="5311783" y="5346603"/>
            <a:ext cx="1450013" cy="523220"/>
          </a:xfrm>
          <a:prstGeom prst="rect">
            <a:avLst/>
          </a:prstGeom>
          <a:solidFill>
            <a:srgbClr val="00FFCC"/>
          </a:solidFill>
        </p:spPr>
        <p:txBody>
          <a:bodyPr wrap="square" rtlCol="0">
            <a:spAutoFit/>
          </a:bodyPr>
          <a:lstStyle/>
          <a:p>
            <a:pPr algn="ctr"/>
            <a:r>
              <a:rPr lang="bn-IN" sz="2800" b="1" dirty="0">
                <a:latin typeface="NikoshBAN" panose="02000000000000000000" pitchFamily="2" charset="0"/>
                <a:cs typeface="NikoshBAN" panose="02000000000000000000" pitchFamily="2" charset="0"/>
              </a:rPr>
              <a:t>বাবা-মেয়ে  </a:t>
            </a:r>
            <a:endParaRPr lang="en-US" sz="2800" b="1"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EE685C14-C952-4A6F-8A4A-B26294CF2DA5}"/>
              </a:ext>
            </a:extLst>
          </p:cNvPr>
          <p:cNvSpPr txBox="1"/>
          <p:nvPr/>
        </p:nvSpPr>
        <p:spPr>
          <a:xfrm>
            <a:off x="5533201" y="5191589"/>
            <a:ext cx="1347440" cy="523220"/>
          </a:xfrm>
          <a:prstGeom prst="rect">
            <a:avLst/>
          </a:prstGeom>
          <a:solidFill>
            <a:srgbClr val="00FFCC"/>
          </a:solidFill>
        </p:spPr>
        <p:txBody>
          <a:bodyPr wrap="square" rtlCol="0">
            <a:spAutoFit/>
          </a:bodyPr>
          <a:lstStyle/>
          <a:p>
            <a:pPr algn="ctr"/>
            <a:r>
              <a:rPr lang="bn-IN" sz="2800" b="1" dirty="0">
                <a:latin typeface="NikoshBAN" panose="02000000000000000000" pitchFamily="2" charset="0"/>
                <a:cs typeface="NikoshBAN" panose="02000000000000000000" pitchFamily="2" charset="0"/>
              </a:rPr>
              <a:t>মা-মেয়ে </a:t>
            </a:r>
            <a:endParaRPr lang="en-US" sz="2800" b="1" dirty="0">
              <a:latin typeface="NikoshBAN" panose="02000000000000000000" pitchFamily="2" charset="0"/>
              <a:cs typeface="NikoshBAN" panose="02000000000000000000" pitchFamily="2" charset="0"/>
            </a:endParaRPr>
          </a:p>
        </p:txBody>
      </p:sp>
      <p:pic>
        <p:nvPicPr>
          <p:cNvPr id="18" name="Picture 17">
            <a:extLst>
              <a:ext uri="{FF2B5EF4-FFF2-40B4-BE49-F238E27FC236}">
                <a16:creationId xmlns:a16="http://schemas.microsoft.com/office/drawing/2014/main" id="{8D9E79D0-62BA-442E-A704-DE901DFF0E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6678" y="1104023"/>
            <a:ext cx="6093047" cy="40620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 name="Picture 19">
            <a:extLst>
              <a:ext uri="{FF2B5EF4-FFF2-40B4-BE49-F238E27FC236}">
                <a16:creationId xmlns:a16="http://schemas.microsoft.com/office/drawing/2014/main" id="{49FE77EA-ACCA-4853-8393-ADBA310454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9712" y="1740104"/>
            <a:ext cx="3649330" cy="3649330"/>
          </a:xfrm>
          <a:prstGeom prst="rect">
            <a:avLst/>
          </a:prstGeom>
        </p:spPr>
      </p:pic>
      <p:sp>
        <p:nvSpPr>
          <p:cNvPr id="22" name="TextBox 21">
            <a:extLst>
              <a:ext uri="{FF2B5EF4-FFF2-40B4-BE49-F238E27FC236}">
                <a16:creationId xmlns:a16="http://schemas.microsoft.com/office/drawing/2014/main" id="{064B905A-64FC-4079-8901-6BD06089EE68}"/>
              </a:ext>
            </a:extLst>
          </p:cNvPr>
          <p:cNvSpPr txBox="1"/>
          <p:nvPr/>
        </p:nvSpPr>
        <p:spPr>
          <a:xfrm>
            <a:off x="5610383" y="5361897"/>
            <a:ext cx="807224" cy="523220"/>
          </a:xfrm>
          <a:prstGeom prst="rect">
            <a:avLst/>
          </a:prstGeom>
          <a:solidFill>
            <a:srgbClr val="00FFCC"/>
          </a:solidFill>
        </p:spPr>
        <p:txBody>
          <a:bodyPr wrap="square" rtlCol="0">
            <a:spAutoFit/>
          </a:bodyPr>
          <a:lstStyle/>
          <a:p>
            <a:pPr algn="ctr"/>
            <a:r>
              <a:rPr lang="bn-IN" sz="2800" b="1" dirty="0">
                <a:latin typeface="NikoshBAN" panose="02000000000000000000" pitchFamily="2" charset="0"/>
                <a:cs typeface="NikoshBAN" panose="02000000000000000000" pitchFamily="2" charset="0"/>
              </a:rPr>
              <a:t>বন্ধু </a:t>
            </a:r>
            <a:endParaRPr lang="en-US" sz="28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72E764AB-9F9C-4D04-BA2F-587DD74F87B4}"/>
              </a:ext>
            </a:extLst>
          </p:cNvPr>
          <p:cNvSpPr txBox="1"/>
          <p:nvPr/>
        </p:nvSpPr>
        <p:spPr>
          <a:xfrm>
            <a:off x="2452535" y="5793814"/>
            <a:ext cx="7122919" cy="584775"/>
          </a:xfrm>
          <a:prstGeom prst="rect">
            <a:avLst/>
          </a:prstGeom>
          <a:solidFill>
            <a:srgbClr val="00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3200" b="1" dirty="0">
                <a:latin typeface="NikoshBAN" panose="02000000000000000000" pitchFamily="2" charset="0"/>
                <a:cs typeface="NikoshBAN" panose="02000000000000000000" pitchFamily="2" charset="0"/>
              </a:rPr>
              <a:t>এ গুলো সবই হলো এক একটি সম্পর্ক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387127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1+ppt_w/2"/>
                                          </p:val>
                                        </p:tav>
                                      </p:tavLst>
                                    </p:anim>
                                    <p:anim calcmode="lin" valueType="num">
                                      <p:cBhvr additive="base">
                                        <p:cTn id="25" dur="500"/>
                                        <p:tgtEl>
                                          <p:spTgt spid="6"/>
                                        </p:tgtEl>
                                        <p:attrNameLst>
                                          <p:attrName>ppt_y</p:attrName>
                                        </p:attrNameLst>
                                      </p:cBhvr>
                                      <p:tavLst>
                                        <p:tav tm="0">
                                          <p:val>
                                            <p:strVal val="ppt_y"/>
                                          </p:val>
                                        </p:tav>
                                        <p:tav tm="100000">
                                          <p:val>
                                            <p:strVal val="ppt_y"/>
                                          </p:val>
                                        </p:tav>
                                      </p:tavLst>
                                    </p:anim>
                                    <p:set>
                                      <p:cBhvr>
                                        <p:cTn id="26" dur="1" fill="hold">
                                          <p:stCondLst>
                                            <p:cond delay="499"/>
                                          </p:stCondLst>
                                        </p:cTn>
                                        <p:tgtEl>
                                          <p:spTgt spid="6"/>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2" fill="hold" nodeType="clickEffect">
                                  <p:stCondLst>
                                    <p:cond delay="0"/>
                                  </p:stCondLst>
                                  <p:childTnLst>
                                    <p:anim calcmode="lin" valueType="num">
                                      <p:cBhvr additive="base">
                                        <p:cTn id="46" dur="500"/>
                                        <p:tgtEl>
                                          <p:spTgt spid="18"/>
                                        </p:tgtEl>
                                        <p:attrNameLst>
                                          <p:attrName>ppt_x</p:attrName>
                                        </p:attrNameLst>
                                      </p:cBhvr>
                                      <p:tavLst>
                                        <p:tav tm="0">
                                          <p:val>
                                            <p:strVal val="ppt_x"/>
                                          </p:val>
                                        </p:tav>
                                        <p:tav tm="100000">
                                          <p:val>
                                            <p:strVal val="1+ppt_w/2"/>
                                          </p:val>
                                        </p:tav>
                                      </p:tavLst>
                                    </p:anim>
                                    <p:anim calcmode="lin" valueType="num">
                                      <p:cBhvr additive="base">
                                        <p:cTn id="47" dur="500"/>
                                        <p:tgtEl>
                                          <p:spTgt spid="18"/>
                                        </p:tgtEl>
                                        <p:attrNameLst>
                                          <p:attrName>ppt_y</p:attrName>
                                        </p:attrNameLst>
                                      </p:cBhvr>
                                      <p:tavLst>
                                        <p:tav tm="0">
                                          <p:val>
                                            <p:strVal val="ppt_y"/>
                                          </p:val>
                                        </p:tav>
                                        <p:tav tm="100000">
                                          <p:val>
                                            <p:strVal val="ppt_y"/>
                                          </p:val>
                                        </p:tav>
                                      </p:tavLst>
                                    </p:anim>
                                    <p:set>
                                      <p:cBhvr>
                                        <p:cTn id="48" dur="1" fill="hold">
                                          <p:stCondLst>
                                            <p:cond delay="499"/>
                                          </p:stCondLst>
                                        </p:cTn>
                                        <p:tgtEl>
                                          <p:spTgt spid="18"/>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17"/>
                                        </p:tgtEl>
                                        <p:attrNameLst>
                                          <p:attrName>ppt_x</p:attrName>
                                        </p:attrNameLst>
                                      </p:cBhvr>
                                      <p:tavLst>
                                        <p:tav tm="0">
                                          <p:val>
                                            <p:strVal val="ppt_x"/>
                                          </p:val>
                                        </p:tav>
                                        <p:tav tm="100000">
                                          <p:val>
                                            <p:strVal val="ppt_x"/>
                                          </p:val>
                                        </p:tav>
                                      </p:tavLst>
                                    </p:anim>
                                    <p:anim calcmode="lin" valueType="num">
                                      <p:cBhvr additive="base">
                                        <p:cTn id="51" dur="500"/>
                                        <p:tgtEl>
                                          <p:spTgt spid="17"/>
                                        </p:tgtEl>
                                        <p:attrNameLst>
                                          <p:attrName>ppt_y</p:attrName>
                                        </p:attrNameLst>
                                      </p:cBhvr>
                                      <p:tavLst>
                                        <p:tav tm="0">
                                          <p:val>
                                            <p:strVal val="ppt_y"/>
                                          </p:val>
                                        </p:tav>
                                        <p:tav tm="100000">
                                          <p:val>
                                            <p:strVal val="1+ppt_h/2"/>
                                          </p:val>
                                        </p:tav>
                                      </p:tavLst>
                                    </p:anim>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2" fill="hold" nodeType="clickEffect">
                                  <p:stCondLst>
                                    <p:cond delay="0"/>
                                  </p:stCondLst>
                                  <p:childTnLst>
                                    <p:anim calcmode="lin" valueType="num">
                                      <p:cBhvr additive="base">
                                        <p:cTn id="68" dur="500"/>
                                        <p:tgtEl>
                                          <p:spTgt spid="14"/>
                                        </p:tgtEl>
                                        <p:attrNameLst>
                                          <p:attrName>ppt_x</p:attrName>
                                        </p:attrNameLst>
                                      </p:cBhvr>
                                      <p:tavLst>
                                        <p:tav tm="0">
                                          <p:val>
                                            <p:strVal val="ppt_x"/>
                                          </p:val>
                                        </p:tav>
                                        <p:tav tm="100000">
                                          <p:val>
                                            <p:strVal val="1+ppt_w/2"/>
                                          </p:val>
                                        </p:tav>
                                      </p:tavLst>
                                    </p:anim>
                                    <p:anim calcmode="lin" valueType="num">
                                      <p:cBhvr additive="base">
                                        <p:cTn id="69" dur="500"/>
                                        <p:tgtEl>
                                          <p:spTgt spid="14"/>
                                        </p:tgtEl>
                                        <p:attrNameLst>
                                          <p:attrName>ppt_y</p:attrName>
                                        </p:attrNameLst>
                                      </p:cBhvr>
                                      <p:tavLst>
                                        <p:tav tm="0">
                                          <p:val>
                                            <p:strVal val="ppt_y"/>
                                          </p:val>
                                        </p:tav>
                                        <p:tav tm="100000">
                                          <p:val>
                                            <p:strVal val="ppt_y"/>
                                          </p:val>
                                        </p:tav>
                                      </p:tavLst>
                                    </p:anim>
                                    <p:set>
                                      <p:cBhvr>
                                        <p:cTn id="70" dur="1" fill="hold">
                                          <p:stCondLst>
                                            <p:cond delay="499"/>
                                          </p:stCondLst>
                                        </p:cTn>
                                        <p:tgtEl>
                                          <p:spTgt spid="14"/>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6"/>
                                        </p:tgtEl>
                                        <p:attrNameLst>
                                          <p:attrName>ppt_x</p:attrName>
                                        </p:attrNameLst>
                                      </p:cBhvr>
                                      <p:tavLst>
                                        <p:tav tm="0">
                                          <p:val>
                                            <p:strVal val="ppt_x"/>
                                          </p:val>
                                        </p:tav>
                                        <p:tav tm="100000">
                                          <p:val>
                                            <p:strVal val="ppt_x"/>
                                          </p:val>
                                        </p:tav>
                                      </p:tavLst>
                                    </p:anim>
                                    <p:anim calcmode="lin" valueType="num">
                                      <p:cBhvr additive="base">
                                        <p:cTn id="73" dur="500"/>
                                        <p:tgtEl>
                                          <p:spTgt spid="16"/>
                                        </p:tgtEl>
                                        <p:attrNameLst>
                                          <p:attrName>ppt_y</p:attrName>
                                        </p:attrNameLst>
                                      </p:cBhvr>
                                      <p:tavLst>
                                        <p:tav tm="0">
                                          <p:val>
                                            <p:strVal val="ppt_y"/>
                                          </p:val>
                                        </p:tav>
                                        <p:tav tm="100000">
                                          <p:val>
                                            <p:strVal val="1+ppt_h/2"/>
                                          </p:val>
                                        </p:tav>
                                      </p:tavLst>
                                    </p:anim>
                                    <p:set>
                                      <p:cBhvr>
                                        <p:cTn id="74" dur="1" fill="hold">
                                          <p:stCondLst>
                                            <p:cond delay="499"/>
                                          </p:stCondLst>
                                        </p:cTn>
                                        <p:tgtEl>
                                          <p:spTgt spid="1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0-#ppt_w/2"/>
                                          </p:val>
                                        </p:tav>
                                        <p:tav tm="100000">
                                          <p:val>
                                            <p:strVal val="#ppt_x"/>
                                          </p:val>
                                        </p:tav>
                                      </p:tavLst>
                                    </p:anim>
                                    <p:anim calcmode="lin" valueType="num">
                                      <p:cBhvr additive="base">
                                        <p:cTn id="8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2"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1+ppt_w/2"/>
                                          </p:val>
                                        </p:tav>
                                      </p:tavLst>
                                    </p:anim>
                                    <p:anim calcmode="lin" valueType="num">
                                      <p:cBhvr additive="base">
                                        <p:cTn id="91" dur="500"/>
                                        <p:tgtEl>
                                          <p:spTgt spid="10"/>
                                        </p:tgtEl>
                                        <p:attrNameLst>
                                          <p:attrName>ppt_y</p:attrName>
                                        </p:attrNameLst>
                                      </p:cBhvr>
                                      <p:tavLst>
                                        <p:tav tm="0">
                                          <p:val>
                                            <p:strVal val="ppt_y"/>
                                          </p:val>
                                        </p:tav>
                                        <p:tav tm="100000">
                                          <p:val>
                                            <p:strVal val="ppt_y"/>
                                          </p:val>
                                        </p:tav>
                                      </p:tavLst>
                                    </p:anim>
                                    <p:set>
                                      <p:cBhvr>
                                        <p:cTn id="92" dur="1" fill="hold">
                                          <p:stCondLst>
                                            <p:cond delay="499"/>
                                          </p:stCondLst>
                                        </p:cTn>
                                        <p:tgtEl>
                                          <p:spTgt spid="10"/>
                                        </p:tgtEl>
                                        <p:attrNameLst>
                                          <p:attrName>style.visibility</p:attrName>
                                        </p:attrNameLst>
                                      </p:cBhvr>
                                      <p:to>
                                        <p:strVal val="hidden"/>
                                      </p:to>
                                    </p:set>
                                  </p:childTnLst>
                                </p:cTn>
                              </p:par>
                              <p:par>
                                <p:cTn id="93" presetID="2" presetClass="exit" presetSubtype="4" fill="hold" grpId="1" nodeType="withEffect">
                                  <p:stCondLst>
                                    <p:cond delay="0"/>
                                  </p:stCondLst>
                                  <p:childTnLst>
                                    <p:anim calcmode="lin" valueType="num">
                                      <p:cBhvr additive="base">
                                        <p:cTn id="94" dur="500"/>
                                        <p:tgtEl>
                                          <p:spTgt spid="12"/>
                                        </p:tgtEl>
                                        <p:attrNameLst>
                                          <p:attrName>ppt_x</p:attrName>
                                        </p:attrNameLst>
                                      </p:cBhvr>
                                      <p:tavLst>
                                        <p:tav tm="0">
                                          <p:val>
                                            <p:strVal val="ppt_x"/>
                                          </p:val>
                                        </p:tav>
                                        <p:tav tm="100000">
                                          <p:val>
                                            <p:strVal val="ppt_x"/>
                                          </p:val>
                                        </p:tav>
                                      </p:tavLst>
                                    </p:anim>
                                    <p:anim calcmode="lin" valueType="num">
                                      <p:cBhvr additive="base">
                                        <p:cTn id="95" dur="500"/>
                                        <p:tgtEl>
                                          <p:spTgt spid="12"/>
                                        </p:tgtEl>
                                        <p:attrNameLst>
                                          <p:attrName>ppt_y</p:attrName>
                                        </p:attrNameLst>
                                      </p:cBhvr>
                                      <p:tavLst>
                                        <p:tav tm="0">
                                          <p:val>
                                            <p:strVal val="ppt_y"/>
                                          </p:val>
                                        </p:tav>
                                        <p:tav tm="100000">
                                          <p:val>
                                            <p:strVal val="1+ppt_h/2"/>
                                          </p:val>
                                        </p:tav>
                                      </p:tavLst>
                                    </p:anim>
                                    <p:set>
                                      <p:cBhvr>
                                        <p:cTn id="96" dur="1" fill="hold">
                                          <p:stCondLst>
                                            <p:cond delay="499"/>
                                          </p:stCondLst>
                                        </p:cTn>
                                        <p:tgtEl>
                                          <p:spTgt spid="1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nodeType="click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0-#ppt_w/2"/>
                                          </p:val>
                                        </p:tav>
                                        <p:tav tm="100000">
                                          <p:val>
                                            <p:strVal val="#ppt_x"/>
                                          </p:val>
                                        </p:tav>
                                      </p:tavLst>
                                    </p:anim>
                                    <p:anim calcmode="lin" valueType="num">
                                      <p:cBhvr additive="base">
                                        <p:cTn id="10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500" fill="hold"/>
                                        <p:tgtEl>
                                          <p:spTgt spid="22"/>
                                        </p:tgtEl>
                                        <p:attrNameLst>
                                          <p:attrName>ppt_x</p:attrName>
                                        </p:attrNameLst>
                                      </p:cBhvr>
                                      <p:tavLst>
                                        <p:tav tm="0">
                                          <p:val>
                                            <p:strVal val="#ppt_x"/>
                                          </p:val>
                                        </p:tav>
                                        <p:tav tm="100000">
                                          <p:val>
                                            <p:strVal val="#ppt_x"/>
                                          </p:val>
                                        </p:tav>
                                      </p:tavLst>
                                    </p:anim>
                                    <p:anim calcmode="lin" valueType="num">
                                      <p:cBhvr additive="base">
                                        <p:cTn id="10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5"/>
                                        </p:tgtEl>
                                        <p:attrNameLst>
                                          <p:attrName>style.visibility</p:attrName>
                                        </p:attrNameLst>
                                      </p:cBhvr>
                                      <p:to>
                                        <p:strVal val="visible"/>
                                      </p:to>
                                    </p:set>
                                    <p:anim calcmode="lin" valueType="num">
                                      <p:cBhvr additive="base">
                                        <p:cTn id="113" dur="500" fill="hold"/>
                                        <p:tgtEl>
                                          <p:spTgt spid="5"/>
                                        </p:tgtEl>
                                        <p:attrNameLst>
                                          <p:attrName>ppt_x</p:attrName>
                                        </p:attrNameLst>
                                      </p:cBhvr>
                                      <p:tavLst>
                                        <p:tav tm="0">
                                          <p:val>
                                            <p:strVal val="0-#ppt_w/2"/>
                                          </p:val>
                                        </p:tav>
                                        <p:tav tm="100000">
                                          <p:val>
                                            <p:strVal val="#ppt_x"/>
                                          </p:val>
                                        </p:tav>
                                      </p:tavLst>
                                    </p:anim>
                                    <p:anim calcmode="lin" valueType="num">
                                      <p:cBhvr additive="base">
                                        <p:cTn id="1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animBg="1"/>
      <p:bldP spid="12" grpId="1" animBg="1"/>
      <p:bldP spid="16" grpId="0" animBg="1"/>
      <p:bldP spid="16" grpId="1" animBg="1"/>
      <p:bldP spid="17" grpId="0" animBg="1"/>
      <p:bldP spid="17" grpId="1" animBg="1"/>
      <p:bldP spid="2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65BE566-2C54-44B0-AA8B-A93F5CA2BE0E}"/>
              </a:ext>
            </a:extLst>
          </p:cNvPr>
          <p:cNvGraphicFramePr>
            <a:graphicFrameLocks noGrp="1"/>
          </p:cNvGraphicFramePr>
          <p:nvPr>
            <p:extLst>
              <p:ext uri="{D42A27DB-BD31-4B8C-83A1-F6EECF244321}">
                <p14:modId xmlns:p14="http://schemas.microsoft.com/office/powerpoint/2010/main" val="187387844"/>
              </p:ext>
            </p:extLst>
          </p:nvPr>
        </p:nvGraphicFramePr>
        <p:xfrm>
          <a:off x="4536662" y="562731"/>
          <a:ext cx="6303617" cy="3108960"/>
        </p:xfrm>
        <a:graphic>
          <a:graphicData uri="http://schemas.openxmlformats.org/drawingml/2006/table">
            <a:tbl>
              <a:tblPr firstRow="1" bandRow="1">
                <a:effectLst>
                  <a:innerShdw blurRad="114300">
                    <a:prstClr val="black"/>
                  </a:innerShdw>
                </a:effectLst>
                <a:tableStyleId>{5C22544A-7EE6-4342-B048-85BDC9FD1C3A}</a:tableStyleId>
              </a:tblPr>
              <a:tblGrid>
                <a:gridCol w="2195989">
                  <a:extLst>
                    <a:ext uri="{9D8B030D-6E8A-4147-A177-3AD203B41FA5}">
                      <a16:colId xmlns:a16="http://schemas.microsoft.com/office/drawing/2014/main" val="3738722243"/>
                    </a:ext>
                  </a:extLst>
                </a:gridCol>
                <a:gridCol w="2006423">
                  <a:extLst>
                    <a:ext uri="{9D8B030D-6E8A-4147-A177-3AD203B41FA5}">
                      <a16:colId xmlns:a16="http://schemas.microsoft.com/office/drawing/2014/main" val="1911089323"/>
                    </a:ext>
                  </a:extLst>
                </a:gridCol>
                <a:gridCol w="2101205">
                  <a:extLst>
                    <a:ext uri="{9D8B030D-6E8A-4147-A177-3AD203B41FA5}">
                      <a16:colId xmlns:a16="http://schemas.microsoft.com/office/drawing/2014/main" val="3512105965"/>
                    </a:ext>
                  </a:extLst>
                </a:gridCol>
              </a:tblGrid>
              <a:tr h="406492">
                <a:tc>
                  <a:txBody>
                    <a:bodyPr/>
                    <a:lstStyle/>
                    <a:p>
                      <a:pPr algn="ctr"/>
                      <a:r>
                        <a:rPr lang="bn-IN" sz="3600" dirty="0">
                          <a:solidFill>
                            <a:schemeClr val="tx1"/>
                          </a:solidFill>
                          <a:latin typeface="NikoshBAN" panose="02000000000000000000" pitchFamily="2" charset="0"/>
                          <a:cs typeface="NikoshBAN" panose="02000000000000000000" pitchFamily="2" charset="0"/>
                        </a:rPr>
                        <a:t>ত্রিভুজ সংখ্যা </a:t>
                      </a:r>
                      <a:r>
                        <a:rPr lang="bn-IN" sz="3600" dirty="0">
                          <a:solidFill>
                            <a:schemeClr val="tx1"/>
                          </a:solidFill>
                        </a:rPr>
                        <a:t>(</a:t>
                      </a:r>
                      <a:r>
                        <a:rPr lang="en-US" sz="3600" dirty="0">
                          <a:solidFill>
                            <a:schemeClr val="tx1"/>
                          </a:solidFill>
                        </a:rPr>
                        <a:t>x)</a:t>
                      </a:r>
                      <a:r>
                        <a:rPr lang="bn-IN" sz="3600" dirty="0">
                          <a:solidFill>
                            <a:schemeClr val="tx1"/>
                          </a:solidFill>
                        </a:rPr>
                        <a:t> </a:t>
                      </a:r>
                      <a:endParaRPr lang="en-US" sz="36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bn-IN" sz="3600" dirty="0">
                          <a:solidFill>
                            <a:schemeClr val="tx1"/>
                          </a:solidFill>
                          <a:latin typeface="NikoshBAN" panose="02000000000000000000" pitchFamily="2" charset="0"/>
                          <a:cs typeface="NikoshBAN" panose="02000000000000000000" pitchFamily="2" charset="0"/>
                        </a:rPr>
                        <a:t>ত্রিভুজের বাহু সংখ্যা </a:t>
                      </a:r>
                      <a:r>
                        <a:rPr lang="en-US" sz="3600" dirty="0">
                          <a:solidFill>
                            <a:schemeClr val="tx1"/>
                          </a:solidFill>
                        </a:rPr>
                        <a:t>(y)</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bn-IN" sz="3600" dirty="0">
                          <a:solidFill>
                            <a:schemeClr val="tx1"/>
                          </a:solidFill>
                          <a:latin typeface="NikoshBAN" panose="02000000000000000000" pitchFamily="2" charset="0"/>
                          <a:cs typeface="NikoshBAN" panose="02000000000000000000" pitchFamily="2" charset="0"/>
                        </a:rPr>
                        <a:t>ক্রমজোড়</a:t>
                      </a:r>
                      <a:r>
                        <a:rPr lang="en-US" sz="3600" dirty="0">
                          <a:solidFill>
                            <a:schemeClr val="tx1"/>
                          </a:solidFill>
                        </a:rPr>
                        <a:t> (</a:t>
                      </a:r>
                      <a:r>
                        <a:rPr lang="en-US" sz="3600" dirty="0" err="1">
                          <a:solidFill>
                            <a:schemeClr val="tx1"/>
                          </a:solidFill>
                        </a:rPr>
                        <a:t>x,y</a:t>
                      </a:r>
                      <a:r>
                        <a:rPr lang="en-US" sz="3600" dirty="0">
                          <a:solidFill>
                            <a:schemeClr val="tx1"/>
                          </a:solidFill>
                        </a:rPr>
                        <a:t>)</a:t>
                      </a:r>
                      <a:r>
                        <a:rPr lang="bn-IN" sz="3600" dirty="0">
                          <a:solidFill>
                            <a:schemeClr val="tx1"/>
                          </a:solidFill>
                        </a:rPr>
                        <a:t> </a:t>
                      </a:r>
                      <a:endParaRPr lang="en-US" sz="36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9290549"/>
                  </a:ext>
                </a:extLst>
              </a:tr>
              <a:tr h="406492">
                <a:tc>
                  <a:txBody>
                    <a:bodyPr/>
                    <a:lstStyle/>
                    <a:p>
                      <a:pPr algn="ctr"/>
                      <a:r>
                        <a:rPr lang="en-US" sz="3600" dirty="0">
                          <a:solidFill>
                            <a:schemeClr val="tx1"/>
                          </a:solidFill>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US" sz="280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US" sz="280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7838222"/>
                  </a:ext>
                </a:extLst>
              </a:tr>
              <a:tr h="406492">
                <a:tc>
                  <a:txBody>
                    <a:bodyPr/>
                    <a:lstStyle/>
                    <a:p>
                      <a:pPr algn="ctr"/>
                      <a:r>
                        <a:rPr lang="en-US" sz="3600" dirty="0">
                          <a:solidFill>
                            <a:schemeClr val="tx1"/>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US" sz="280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US" sz="280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517394"/>
                  </a:ext>
                </a:extLst>
              </a:tr>
              <a:tr h="406492">
                <a:tc>
                  <a:txBody>
                    <a:bodyPr/>
                    <a:lstStyle/>
                    <a:p>
                      <a:pPr algn="ctr"/>
                      <a:r>
                        <a:rPr lang="en-US" sz="3600" dirty="0">
                          <a:solidFill>
                            <a:schemeClr val="tx1"/>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490015"/>
                  </a:ext>
                </a:extLst>
              </a:tr>
            </a:tbl>
          </a:graphicData>
        </a:graphic>
      </p:graphicFrame>
      <p:graphicFrame>
        <p:nvGraphicFramePr>
          <p:cNvPr id="10" name="Table 9">
            <a:extLst>
              <a:ext uri="{FF2B5EF4-FFF2-40B4-BE49-F238E27FC236}">
                <a16:creationId xmlns:a16="http://schemas.microsoft.com/office/drawing/2014/main" id="{86F4C8C4-86C0-4D74-919F-1EF2488414A6}"/>
              </a:ext>
            </a:extLst>
          </p:cNvPr>
          <p:cNvGraphicFramePr>
            <a:graphicFrameLocks noGrp="1"/>
          </p:cNvGraphicFramePr>
          <p:nvPr>
            <p:extLst>
              <p:ext uri="{D42A27DB-BD31-4B8C-83A1-F6EECF244321}">
                <p14:modId xmlns:p14="http://schemas.microsoft.com/office/powerpoint/2010/main" val="510134724"/>
              </p:ext>
            </p:extLst>
          </p:nvPr>
        </p:nvGraphicFramePr>
        <p:xfrm>
          <a:off x="6729895" y="1751451"/>
          <a:ext cx="1996662" cy="1920240"/>
        </p:xfrm>
        <a:graphic>
          <a:graphicData uri="http://schemas.openxmlformats.org/drawingml/2006/table">
            <a:tbl>
              <a:tblPr firstRow="1" bandRow="1">
                <a:tableStyleId>{5C22544A-7EE6-4342-B048-85BDC9FD1C3A}</a:tableStyleId>
              </a:tblPr>
              <a:tblGrid>
                <a:gridCol w="1996662">
                  <a:extLst>
                    <a:ext uri="{9D8B030D-6E8A-4147-A177-3AD203B41FA5}">
                      <a16:colId xmlns:a16="http://schemas.microsoft.com/office/drawing/2014/main" val="885711557"/>
                    </a:ext>
                  </a:extLst>
                </a:gridCol>
              </a:tblGrid>
              <a:tr h="466476">
                <a:tc>
                  <a:txBody>
                    <a:bodyPr/>
                    <a:lstStyle/>
                    <a:p>
                      <a:pPr algn="ctr"/>
                      <a:r>
                        <a:rPr lang="en-US" sz="3600" b="1" dirty="0">
                          <a:solidFill>
                            <a:schemeClr val="tx1"/>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230148"/>
                  </a:ext>
                </a:extLst>
              </a:tr>
              <a:tr h="466476">
                <a:tc>
                  <a:txBody>
                    <a:bodyPr/>
                    <a:lstStyle/>
                    <a:p>
                      <a:pPr algn="ctr"/>
                      <a:r>
                        <a:rPr lang="en-US" sz="3600" b="1" dirty="0">
                          <a:solidFill>
                            <a:schemeClr val="tx1"/>
                          </a:solidFill>
                        </a:rPr>
                        <a:t>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5809682"/>
                  </a:ext>
                </a:extLst>
              </a:tr>
              <a:tr h="466476">
                <a:tc>
                  <a:txBody>
                    <a:bodyPr/>
                    <a:lstStyle/>
                    <a:p>
                      <a:pPr algn="ctr"/>
                      <a:r>
                        <a:rPr lang="en-US" sz="3600" b="1" dirty="0">
                          <a:solidFill>
                            <a:schemeClr val="tx1"/>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8749938"/>
                  </a:ext>
                </a:extLst>
              </a:tr>
            </a:tbl>
          </a:graphicData>
        </a:graphic>
      </p:graphicFrame>
      <p:graphicFrame>
        <p:nvGraphicFramePr>
          <p:cNvPr id="11" name="Table 10">
            <a:extLst>
              <a:ext uri="{FF2B5EF4-FFF2-40B4-BE49-F238E27FC236}">
                <a16:creationId xmlns:a16="http://schemas.microsoft.com/office/drawing/2014/main" id="{A9B9395B-FE69-45F3-A599-14AFE0C28051}"/>
              </a:ext>
            </a:extLst>
          </p:cNvPr>
          <p:cNvGraphicFramePr>
            <a:graphicFrameLocks noGrp="1"/>
          </p:cNvGraphicFramePr>
          <p:nvPr>
            <p:extLst>
              <p:ext uri="{D42A27DB-BD31-4B8C-83A1-F6EECF244321}">
                <p14:modId xmlns:p14="http://schemas.microsoft.com/office/powerpoint/2010/main" val="3289525864"/>
              </p:ext>
            </p:extLst>
          </p:nvPr>
        </p:nvGraphicFramePr>
        <p:xfrm>
          <a:off x="8743122" y="1751451"/>
          <a:ext cx="2098261" cy="1920240"/>
        </p:xfrm>
        <a:graphic>
          <a:graphicData uri="http://schemas.openxmlformats.org/drawingml/2006/table">
            <a:tbl>
              <a:tblPr firstRow="1" bandRow="1">
                <a:tableStyleId>{5C22544A-7EE6-4342-B048-85BDC9FD1C3A}</a:tableStyleId>
              </a:tblPr>
              <a:tblGrid>
                <a:gridCol w="2098261">
                  <a:extLst>
                    <a:ext uri="{9D8B030D-6E8A-4147-A177-3AD203B41FA5}">
                      <a16:colId xmlns:a16="http://schemas.microsoft.com/office/drawing/2014/main" val="885711557"/>
                    </a:ext>
                  </a:extLst>
                </a:gridCol>
              </a:tblGrid>
              <a:tr h="466476">
                <a:tc>
                  <a:txBody>
                    <a:bodyPr/>
                    <a:lstStyle/>
                    <a:p>
                      <a:pPr algn="ctr"/>
                      <a:r>
                        <a:rPr lang="en-US" sz="3600" dirty="0">
                          <a:solidFill>
                            <a:schemeClr val="tx1"/>
                          </a:solidFill>
                        </a:rPr>
                        <a:t>(1,3)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230148"/>
                  </a:ext>
                </a:extLst>
              </a:tr>
              <a:tr h="466476">
                <a:tc>
                  <a:txBody>
                    <a:bodyPr/>
                    <a:lstStyle/>
                    <a:p>
                      <a:pPr algn="ctr"/>
                      <a:r>
                        <a:rPr lang="en-US" sz="3600" b="1" dirty="0">
                          <a:solidFill>
                            <a:schemeClr val="tx1"/>
                          </a:solidFill>
                        </a:rPr>
                        <a:t>(2,6)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5809682"/>
                  </a:ext>
                </a:extLst>
              </a:tr>
              <a:tr h="466476">
                <a:tc>
                  <a:txBody>
                    <a:bodyPr/>
                    <a:lstStyle/>
                    <a:p>
                      <a:pPr algn="ctr"/>
                      <a:r>
                        <a:rPr lang="en-US" sz="3600" b="1" dirty="0">
                          <a:solidFill>
                            <a:schemeClr val="tx1"/>
                          </a:solidFill>
                        </a:rPr>
                        <a:t>(3,9)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8749938"/>
                  </a:ext>
                </a:extLst>
              </a:tr>
            </a:tbl>
          </a:graphicData>
        </a:graphic>
      </p:graphicFrame>
      <p:sp>
        <p:nvSpPr>
          <p:cNvPr id="12" name="TextBox 11">
            <a:extLst>
              <a:ext uri="{FF2B5EF4-FFF2-40B4-BE49-F238E27FC236}">
                <a16:creationId xmlns:a16="http://schemas.microsoft.com/office/drawing/2014/main" id="{82CEA5BE-90C6-4629-8157-D3F5A89FA54D}"/>
              </a:ext>
            </a:extLst>
          </p:cNvPr>
          <p:cNvSpPr txBox="1"/>
          <p:nvPr/>
        </p:nvSpPr>
        <p:spPr>
          <a:xfrm>
            <a:off x="936486" y="3989743"/>
            <a:ext cx="3039165" cy="646331"/>
          </a:xfrm>
          <a:prstGeom prst="rect">
            <a:avLst/>
          </a:prstGeom>
          <a:noFill/>
        </p:spPr>
        <p:txBody>
          <a:bodyPr wrap="square" rtlCol="0">
            <a:spAutoFit/>
          </a:bodyPr>
          <a:lstStyle/>
          <a:p>
            <a:r>
              <a:rPr lang="en-US" sz="3600" b="1" dirty="0"/>
              <a:t>A = {</a:t>
            </a:r>
            <a:r>
              <a:rPr lang="en-US" sz="3600" b="1" dirty="0">
                <a:solidFill>
                  <a:srgbClr val="FF0000"/>
                </a:solidFill>
              </a:rPr>
              <a:t>1, 2, 3</a:t>
            </a:r>
            <a:r>
              <a:rPr lang="en-US" sz="3600" b="1" dirty="0"/>
              <a:t>}</a:t>
            </a:r>
          </a:p>
        </p:txBody>
      </p:sp>
      <p:sp>
        <p:nvSpPr>
          <p:cNvPr id="13" name="TextBox 12">
            <a:extLst>
              <a:ext uri="{FF2B5EF4-FFF2-40B4-BE49-F238E27FC236}">
                <a16:creationId xmlns:a16="http://schemas.microsoft.com/office/drawing/2014/main" id="{40919EEB-D654-490C-B1EF-ABFABAAFFBC3}"/>
              </a:ext>
            </a:extLst>
          </p:cNvPr>
          <p:cNvSpPr txBox="1"/>
          <p:nvPr/>
        </p:nvSpPr>
        <p:spPr>
          <a:xfrm>
            <a:off x="967407" y="4636074"/>
            <a:ext cx="4664765" cy="646331"/>
          </a:xfrm>
          <a:prstGeom prst="rect">
            <a:avLst/>
          </a:prstGeom>
          <a:noFill/>
        </p:spPr>
        <p:txBody>
          <a:bodyPr wrap="square" rtlCol="0">
            <a:spAutoFit/>
          </a:bodyPr>
          <a:lstStyle/>
          <a:p>
            <a:r>
              <a:rPr lang="en-US" sz="3600" b="1" dirty="0"/>
              <a:t>B = {</a:t>
            </a:r>
            <a:r>
              <a:rPr lang="en-US" sz="3600" b="1" dirty="0">
                <a:solidFill>
                  <a:srgbClr val="00B0F0"/>
                </a:solidFill>
              </a:rPr>
              <a:t>3, 6, 9</a:t>
            </a:r>
            <a:r>
              <a:rPr lang="en-US" sz="3600" b="1" dirty="0"/>
              <a:t>}</a:t>
            </a:r>
          </a:p>
        </p:txBody>
      </p:sp>
      <p:graphicFrame>
        <p:nvGraphicFramePr>
          <p:cNvPr id="16" name="Table 15">
            <a:extLst>
              <a:ext uri="{FF2B5EF4-FFF2-40B4-BE49-F238E27FC236}">
                <a16:creationId xmlns:a16="http://schemas.microsoft.com/office/drawing/2014/main" id="{E69CF003-917E-4F98-AD68-E041AE5FBF0F}"/>
              </a:ext>
            </a:extLst>
          </p:cNvPr>
          <p:cNvGraphicFramePr>
            <a:graphicFrameLocks noGrp="1"/>
          </p:cNvGraphicFramePr>
          <p:nvPr>
            <p:extLst>
              <p:ext uri="{D42A27DB-BD31-4B8C-83A1-F6EECF244321}">
                <p14:modId xmlns:p14="http://schemas.microsoft.com/office/powerpoint/2010/main" val="174825832"/>
              </p:ext>
            </p:extLst>
          </p:nvPr>
        </p:nvGraphicFramePr>
        <p:xfrm>
          <a:off x="4535558" y="1733913"/>
          <a:ext cx="2193233" cy="1937775"/>
        </p:xfrm>
        <a:graphic>
          <a:graphicData uri="http://schemas.openxmlformats.org/drawingml/2006/table">
            <a:tbl>
              <a:tblPr firstRow="1" bandRow="1">
                <a:tableStyleId>{5C22544A-7EE6-4342-B048-85BDC9FD1C3A}</a:tableStyleId>
              </a:tblPr>
              <a:tblGrid>
                <a:gridCol w="2193233">
                  <a:extLst>
                    <a:ext uri="{9D8B030D-6E8A-4147-A177-3AD203B41FA5}">
                      <a16:colId xmlns:a16="http://schemas.microsoft.com/office/drawing/2014/main" val="4239415767"/>
                    </a:ext>
                  </a:extLst>
                </a:gridCol>
              </a:tblGrid>
              <a:tr h="645925">
                <a:tc>
                  <a:txBody>
                    <a:bodyPr/>
                    <a:lstStyle/>
                    <a:p>
                      <a:pPr algn="ctr"/>
                      <a:r>
                        <a:rPr lang="en-US" sz="3600" b="1" dirty="0">
                          <a:solidFill>
                            <a:srgbClr val="FF0000"/>
                          </a:solidFill>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067166"/>
                  </a:ext>
                </a:extLst>
              </a:tr>
              <a:tr h="645925">
                <a:tc>
                  <a:txBody>
                    <a:bodyPr/>
                    <a:lstStyle/>
                    <a:p>
                      <a:pPr algn="ctr"/>
                      <a:r>
                        <a:rPr lang="en-US" sz="3600" b="1" dirty="0">
                          <a:solidFill>
                            <a:srgbClr val="FF0000"/>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55752"/>
                  </a:ext>
                </a:extLst>
              </a:tr>
              <a:tr h="645925">
                <a:tc>
                  <a:txBody>
                    <a:bodyPr/>
                    <a:lstStyle/>
                    <a:p>
                      <a:pPr algn="ctr"/>
                      <a:r>
                        <a:rPr lang="en-US" sz="3600" b="1" dirty="0">
                          <a:solidFill>
                            <a:srgbClr val="FF0000"/>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1624172"/>
                  </a:ext>
                </a:extLst>
              </a:tr>
            </a:tbl>
          </a:graphicData>
        </a:graphic>
      </p:graphicFrame>
      <p:graphicFrame>
        <p:nvGraphicFramePr>
          <p:cNvPr id="17" name="Table 16">
            <a:extLst>
              <a:ext uri="{FF2B5EF4-FFF2-40B4-BE49-F238E27FC236}">
                <a16:creationId xmlns:a16="http://schemas.microsoft.com/office/drawing/2014/main" id="{F870138F-0BB4-416E-B730-57A04BA431DE}"/>
              </a:ext>
            </a:extLst>
          </p:cNvPr>
          <p:cNvGraphicFramePr>
            <a:graphicFrameLocks noGrp="1"/>
          </p:cNvGraphicFramePr>
          <p:nvPr>
            <p:extLst>
              <p:ext uri="{D42A27DB-BD31-4B8C-83A1-F6EECF244321}">
                <p14:modId xmlns:p14="http://schemas.microsoft.com/office/powerpoint/2010/main" val="1621089086"/>
              </p:ext>
            </p:extLst>
          </p:nvPr>
        </p:nvGraphicFramePr>
        <p:xfrm>
          <a:off x="6737625" y="1742680"/>
          <a:ext cx="1996662" cy="1920240"/>
        </p:xfrm>
        <a:graphic>
          <a:graphicData uri="http://schemas.openxmlformats.org/drawingml/2006/table">
            <a:tbl>
              <a:tblPr firstRow="1" bandRow="1">
                <a:tableStyleId>{5C22544A-7EE6-4342-B048-85BDC9FD1C3A}</a:tableStyleId>
              </a:tblPr>
              <a:tblGrid>
                <a:gridCol w="1996662">
                  <a:extLst>
                    <a:ext uri="{9D8B030D-6E8A-4147-A177-3AD203B41FA5}">
                      <a16:colId xmlns:a16="http://schemas.microsoft.com/office/drawing/2014/main" val="885711557"/>
                    </a:ext>
                  </a:extLst>
                </a:gridCol>
              </a:tblGrid>
              <a:tr h="466476">
                <a:tc>
                  <a:txBody>
                    <a:bodyPr/>
                    <a:lstStyle/>
                    <a:p>
                      <a:pPr algn="ctr"/>
                      <a:r>
                        <a:rPr lang="en-US" sz="3600" b="1" dirty="0">
                          <a:solidFill>
                            <a:srgbClr val="00B0F0"/>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230148"/>
                  </a:ext>
                </a:extLst>
              </a:tr>
              <a:tr h="466476">
                <a:tc>
                  <a:txBody>
                    <a:bodyPr/>
                    <a:lstStyle/>
                    <a:p>
                      <a:pPr algn="ctr"/>
                      <a:r>
                        <a:rPr lang="en-US" sz="3600" b="1" dirty="0">
                          <a:solidFill>
                            <a:srgbClr val="00B0F0"/>
                          </a:solidFill>
                        </a:rPr>
                        <a:t>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5809682"/>
                  </a:ext>
                </a:extLst>
              </a:tr>
              <a:tr h="466476">
                <a:tc>
                  <a:txBody>
                    <a:bodyPr/>
                    <a:lstStyle/>
                    <a:p>
                      <a:pPr algn="ctr"/>
                      <a:r>
                        <a:rPr lang="en-US" sz="3600" b="1" dirty="0">
                          <a:solidFill>
                            <a:srgbClr val="00B0F0"/>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8749938"/>
                  </a:ext>
                </a:extLst>
              </a:tr>
            </a:tbl>
          </a:graphicData>
        </a:graphic>
      </p:graphicFrame>
      <p:sp>
        <p:nvSpPr>
          <p:cNvPr id="18" name="TextBox 17">
            <a:extLst>
              <a:ext uri="{FF2B5EF4-FFF2-40B4-BE49-F238E27FC236}">
                <a16:creationId xmlns:a16="http://schemas.microsoft.com/office/drawing/2014/main" id="{6E164A88-7585-4FD7-A47F-ED878FD8460D}"/>
              </a:ext>
            </a:extLst>
          </p:cNvPr>
          <p:cNvSpPr txBox="1"/>
          <p:nvPr/>
        </p:nvSpPr>
        <p:spPr>
          <a:xfrm>
            <a:off x="548858" y="5139561"/>
            <a:ext cx="10980533" cy="646331"/>
          </a:xfrm>
          <a:prstGeom prst="rect">
            <a:avLst/>
          </a:prstGeom>
          <a:noFill/>
        </p:spPr>
        <p:txBody>
          <a:bodyPr wrap="square" rtlCol="0">
            <a:spAutoFit/>
          </a:bodyPr>
          <a:lstStyle/>
          <a:p>
            <a:r>
              <a:rPr lang="en-US" sz="3600" dirty="0"/>
              <a:t>A×B = </a:t>
            </a:r>
            <a:r>
              <a:rPr lang="en-US" sz="3600" b="1" dirty="0"/>
              <a:t>{(1,3),(1,6),(1,9),(2,3),(2,6),(2,9),(3,3),(3,6),(3,9) }</a:t>
            </a:r>
            <a:r>
              <a:rPr lang="en-US" sz="3600" dirty="0"/>
              <a:t> </a:t>
            </a:r>
          </a:p>
        </p:txBody>
      </p:sp>
      <p:sp>
        <p:nvSpPr>
          <p:cNvPr id="19" name="TextBox 18">
            <a:extLst>
              <a:ext uri="{FF2B5EF4-FFF2-40B4-BE49-F238E27FC236}">
                <a16:creationId xmlns:a16="http://schemas.microsoft.com/office/drawing/2014/main" id="{79B9C22D-807D-4805-8DEC-B6C9EE89A605}"/>
              </a:ext>
            </a:extLst>
          </p:cNvPr>
          <p:cNvSpPr txBox="1"/>
          <p:nvPr/>
        </p:nvSpPr>
        <p:spPr>
          <a:xfrm>
            <a:off x="3810550" y="4003831"/>
            <a:ext cx="4268306" cy="646331"/>
          </a:xfrm>
          <a:prstGeom prst="rect">
            <a:avLst/>
          </a:prstGeom>
          <a:noFill/>
        </p:spPr>
        <p:txBody>
          <a:bodyPr wrap="square" rtlCol="0">
            <a:spAutoFit/>
          </a:bodyPr>
          <a:lstStyle/>
          <a:p>
            <a:pPr algn="ctr"/>
            <a:r>
              <a:rPr lang="en-US" sz="3600" b="1" dirty="0"/>
              <a:t>S = { </a:t>
            </a:r>
            <a:r>
              <a:rPr lang="en-US" sz="3600" b="1" dirty="0">
                <a:solidFill>
                  <a:srgbClr val="7030A0"/>
                </a:solidFill>
              </a:rPr>
              <a:t>(1,3),(2,3),(3,9) </a:t>
            </a:r>
            <a:r>
              <a:rPr lang="en-US" sz="3600" b="1" dirty="0"/>
              <a:t>}</a:t>
            </a:r>
          </a:p>
        </p:txBody>
      </p:sp>
      <p:graphicFrame>
        <p:nvGraphicFramePr>
          <p:cNvPr id="20" name="Table 19">
            <a:extLst>
              <a:ext uri="{FF2B5EF4-FFF2-40B4-BE49-F238E27FC236}">
                <a16:creationId xmlns:a16="http://schemas.microsoft.com/office/drawing/2014/main" id="{02241D9B-AC38-4EC8-8E35-E29E3DA0B318}"/>
              </a:ext>
            </a:extLst>
          </p:cNvPr>
          <p:cNvGraphicFramePr>
            <a:graphicFrameLocks noGrp="1"/>
          </p:cNvGraphicFramePr>
          <p:nvPr>
            <p:extLst>
              <p:ext uri="{D42A27DB-BD31-4B8C-83A1-F6EECF244321}">
                <p14:modId xmlns:p14="http://schemas.microsoft.com/office/powerpoint/2010/main" val="42072467"/>
              </p:ext>
            </p:extLst>
          </p:nvPr>
        </p:nvGraphicFramePr>
        <p:xfrm>
          <a:off x="8749748" y="1733913"/>
          <a:ext cx="2098261" cy="1920240"/>
        </p:xfrm>
        <a:graphic>
          <a:graphicData uri="http://schemas.openxmlformats.org/drawingml/2006/table">
            <a:tbl>
              <a:tblPr firstRow="1" bandRow="1">
                <a:tableStyleId>{5C22544A-7EE6-4342-B048-85BDC9FD1C3A}</a:tableStyleId>
              </a:tblPr>
              <a:tblGrid>
                <a:gridCol w="2098261">
                  <a:extLst>
                    <a:ext uri="{9D8B030D-6E8A-4147-A177-3AD203B41FA5}">
                      <a16:colId xmlns:a16="http://schemas.microsoft.com/office/drawing/2014/main" val="885711557"/>
                    </a:ext>
                  </a:extLst>
                </a:gridCol>
              </a:tblGrid>
              <a:tr h="466476">
                <a:tc>
                  <a:txBody>
                    <a:bodyPr/>
                    <a:lstStyle/>
                    <a:p>
                      <a:pPr algn="ctr"/>
                      <a:r>
                        <a:rPr lang="en-US" sz="3600" dirty="0">
                          <a:solidFill>
                            <a:srgbClr val="7030A0"/>
                          </a:solidFill>
                        </a:rPr>
                        <a:t>(1,3)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230148"/>
                  </a:ext>
                </a:extLst>
              </a:tr>
              <a:tr h="466476">
                <a:tc>
                  <a:txBody>
                    <a:bodyPr/>
                    <a:lstStyle/>
                    <a:p>
                      <a:pPr algn="ctr"/>
                      <a:r>
                        <a:rPr lang="en-US" sz="3600" b="1" dirty="0">
                          <a:solidFill>
                            <a:srgbClr val="7030A0"/>
                          </a:solidFill>
                        </a:rPr>
                        <a:t>(2,6)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5809682"/>
                  </a:ext>
                </a:extLst>
              </a:tr>
              <a:tr h="466476">
                <a:tc>
                  <a:txBody>
                    <a:bodyPr/>
                    <a:lstStyle/>
                    <a:p>
                      <a:pPr algn="ctr"/>
                      <a:r>
                        <a:rPr lang="en-US" sz="3600" b="1" dirty="0">
                          <a:solidFill>
                            <a:srgbClr val="7030A0"/>
                          </a:solidFill>
                        </a:rPr>
                        <a:t>(3,9)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8749938"/>
                  </a:ext>
                </a:extLst>
              </a:tr>
            </a:tbl>
          </a:graphicData>
        </a:graphic>
      </p:graphicFrame>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5CAE8FA-D907-42C5-9DE3-83FB095CEF19}"/>
                  </a:ext>
                </a:extLst>
              </p:cNvPr>
              <p:cNvSpPr txBox="1"/>
              <p:nvPr/>
            </p:nvSpPr>
            <p:spPr>
              <a:xfrm>
                <a:off x="540022" y="5812404"/>
                <a:ext cx="7389194" cy="646331"/>
              </a:xfrm>
              <a:prstGeom prst="rect">
                <a:avLst/>
              </a:prstGeom>
              <a:noFill/>
            </p:spPr>
            <p:txBody>
              <a:bodyPr wrap="square" rtlCol="0">
                <a:spAutoFit/>
              </a:bodyPr>
              <a:lstStyle/>
              <a:p>
                <a:r>
                  <a:rPr lang="en-US" sz="3600" b="1" dirty="0"/>
                  <a:t>S</a:t>
                </a:r>
                <a14:m>
                  <m:oMath xmlns:m="http://schemas.openxmlformats.org/officeDocument/2006/math">
                    <m:r>
                      <a:rPr lang="en-US" sz="3600" b="1" i="1">
                        <a:latin typeface="Cambria Math" panose="02040503050406030204" pitchFamily="18" charset="0"/>
                        <a:ea typeface="Cambria Math" panose="02040503050406030204" pitchFamily="18" charset="0"/>
                      </a:rPr>
                      <m:t>⊂</m:t>
                    </m:r>
                  </m:oMath>
                </a14:m>
                <a:r>
                  <a:rPr lang="en-US" sz="3600" b="1" dirty="0"/>
                  <a:t>A×B = { </a:t>
                </a:r>
                <a:r>
                  <a:rPr lang="en-US" sz="3600" b="1" dirty="0">
                    <a:solidFill>
                      <a:srgbClr val="990000"/>
                    </a:solidFill>
                  </a:rPr>
                  <a:t>(1,3),(2,3),(3,9) </a:t>
                </a:r>
                <a:r>
                  <a:rPr lang="en-US" sz="3600" b="1" dirty="0"/>
                  <a:t>}</a:t>
                </a:r>
              </a:p>
            </p:txBody>
          </p:sp>
        </mc:Choice>
        <mc:Fallback xmlns="">
          <p:sp>
            <p:nvSpPr>
              <p:cNvPr id="21" name="TextBox 20">
                <a:extLst>
                  <a:ext uri="{FF2B5EF4-FFF2-40B4-BE49-F238E27FC236}">
                    <a16:creationId xmlns:a16="http://schemas.microsoft.com/office/drawing/2014/main" id="{45CAE8FA-D907-42C5-9DE3-83FB095CEF19}"/>
                  </a:ext>
                </a:extLst>
              </p:cNvPr>
              <p:cNvSpPr txBox="1">
                <a:spLocks noRot="1" noChangeAspect="1" noMove="1" noResize="1" noEditPoints="1" noAdjustHandles="1" noChangeArrowheads="1" noChangeShapeType="1" noTextEdit="1"/>
              </p:cNvSpPr>
              <p:nvPr/>
            </p:nvSpPr>
            <p:spPr>
              <a:xfrm>
                <a:off x="540022" y="5812404"/>
                <a:ext cx="7389194" cy="646331"/>
              </a:xfrm>
              <a:prstGeom prst="rect">
                <a:avLst/>
              </a:prstGeom>
              <a:blipFill>
                <a:blip r:embed="rId2"/>
                <a:stretch>
                  <a:fillRect l="-2558" t="-14019" b="-33645"/>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CBF9AA43-0501-4475-B2F9-F57110BAECEC}"/>
              </a:ext>
            </a:extLst>
          </p:cNvPr>
          <p:cNvSpPr/>
          <p:nvPr/>
        </p:nvSpPr>
        <p:spPr>
          <a:xfrm>
            <a:off x="1886359" y="5132517"/>
            <a:ext cx="1059906" cy="646331"/>
          </a:xfrm>
          <a:prstGeom prst="rect">
            <a:avLst/>
          </a:prstGeom>
        </p:spPr>
        <p:txBody>
          <a:bodyPr wrap="none">
            <a:spAutoFit/>
          </a:bodyPr>
          <a:lstStyle/>
          <a:p>
            <a:r>
              <a:rPr lang="en-US" sz="3600" b="1" dirty="0">
                <a:solidFill>
                  <a:srgbClr val="990000"/>
                </a:solidFill>
              </a:rPr>
              <a:t>(1,3)</a:t>
            </a:r>
            <a:endParaRPr lang="en-US" sz="3600" dirty="0">
              <a:solidFill>
                <a:srgbClr val="990000"/>
              </a:solidFill>
            </a:endParaRPr>
          </a:p>
        </p:txBody>
      </p:sp>
      <p:sp>
        <p:nvSpPr>
          <p:cNvPr id="23" name="Rectangle 22">
            <a:extLst>
              <a:ext uri="{FF2B5EF4-FFF2-40B4-BE49-F238E27FC236}">
                <a16:creationId xmlns:a16="http://schemas.microsoft.com/office/drawing/2014/main" id="{935107DE-BDAB-46DF-9805-E1635142AD3E}"/>
              </a:ext>
            </a:extLst>
          </p:cNvPr>
          <p:cNvSpPr/>
          <p:nvPr/>
        </p:nvSpPr>
        <p:spPr>
          <a:xfrm>
            <a:off x="4848085" y="5125473"/>
            <a:ext cx="1059906" cy="646331"/>
          </a:xfrm>
          <a:prstGeom prst="rect">
            <a:avLst/>
          </a:prstGeom>
        </p:spPr>
        <p:txBody>
          <a:bodyPr wrap="none">
            <a:spAutoFit/>
          </a:bodyPr>
          <a:lstStyle/>
          <a:p>
            <a:r>
              <a:rPr lang="en-US" sz="3600" b="1" dirty="0">
                <a:solidFill>
                  <a:srgbClr val="990000"/>
                </a:solidFill>
              </a:rPr>
              <a:t>(2,3)</a:t>
            </a:r>
            <a:endParaRPr lang="en-US" sz="3600" dirty="0">
              <a:solidFill>
                <a:srgbClr val="990000"/>
              </a:solidFill>
            </a:endParaRPr>
          </a:p>
        </p:txBody>
      </p:sp>
      <p:sp>
        <p:nvSpPr>
          <p:cNvPr id="24" name="Rectangle 23">
            <a:extLst>
              <a:ext uri="{FF2B5EF4-FFF2-40B4-BE49-F238E27FC236}">
                <a16:creationId xmlns:a16="http://schemas.microsoft.com/office/drawing/2014/main" id="{AF90DEF3-45FA-4F4B-BF56-DFA4BEC882B9}"/>
              </a:ext>
            </a:extLst>
          </p:cNvPr>
          <p:cNvSpPr/>
          <p:nvPr/>
        </p:nvSpPr>
        <p:spPr>
          <a:xfrm>
            <a:off x="9762165" y="5125472"/>
            <a:ext cx="1059906" cy="646331"/>
          </a:xfrm>
          <a:prstGeom prst="rect">
            <a:avLst/>
          </a:prstGeom>
        </p:spPr>
        <p:txBody>
          <a:bodyPr wrap="none">
            <a:spAutoFit/>
          </a:bodyPr>
          <a:lstStyle/>
          <a:p>
            <a:r>
              <a:rPr lang="en-US" sz="3600" b="1" dirty="0">
                <a:solidFill>
                  <a:srgbClr val="990000"/>
                </a:solidFill>
              </a:rPr>
              <a:t>(3,9)</a:t>
            </a:r>
            <a:endParaRPr lang="en-US" sz="3600" dirty="0">
              <a:solidFill>
                <a:srgbClr val="990000"/>
              </a:solidFill>
            </a:endParaRPr>
          </a:p>
        </p:txBody>
      </p:sp>
      <p:sp>
        <p:nvSpPr>
          <p:cNvPr id="25" name="TextBox 24">
            <a:extLst>
              <a:ext uri="{FF2B5EF4-FFF2-40B4-BE49-F238E27FC236}">
                <a16:creationId xmlns:a16="http://schemas.microsoft.com/office/drawing/2014/main" id="{865973E0-4E5C-44D5-ACBE-A68E1C33943F}"/>
              </a:ext>
            </a:extLst>
          </p:cNvPr>
          <p:cNvSpPr txBox="1"/>
          <p:nvPr/>
        </p:nvSpPr>
        <p:spPr>
          <a:xfrm>
            <a:off x="1669218" y="4921986"/>
            <a:ext cx="1744868" cy="584775"/>
          </a:xfrm>
          <a:prstGeom prst="rect">
            <a:avLst/>
          </a:prstGeom>
          <a:noFill/>
        </p:spPr>
        <p:txBody>
          <a:bodyPr wrap="square" rtlCol="0">
            <a:spAutoFit/>
          </a:bodyPr>
          <a:lstStyle/>
          <a:p>
            <a:pPr algn="ctr"/>
            <a:r>
              <a:rPr lang="en-US" sz="3200" b="1" dirty="0">
                <a:solidFill>
                  <a:srgbClr val="FF0000"/>
                </a:solidFill>
              </a:rPr>
              <a:t>y = 3x</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81701F4-58EC-4F67-9B4C-836A82FD23C2}"/>
                  </a:ext>
                </a:extLst>
              </p:cNvPr>
              <p:cNvSpPr txBox="1"/>
              <p:nvPr/>
            </p:nvSpPr>
            <p:spPr>
              <a:xfrm>
                <a:off x="967407" y="4353508"/>
                <a:ext cx="7389194" cy="646331"/>
              </a:xfrm>
              <a:prstGeom prst="rect">
                <a:avLst/>
              </a:prstGeom>
              <a:noFill/>
            </p:spPr>
            <p:txBody>
              <a:bodyPr wrap="square" rtlCol="0">
                <a:spAutoFit/>
              </a:bodyPr>
              <a:lstStyle/>
              <a:p>
                <a:r>
                  <a:rPr lang="en-US" sz="3600" b="1" dirty="0"/>
                  <a:t>S</a:t>
                </a:r>
                <a14:m>
                  <m:oMath xmlns:m="http://schemas.openxmlformats.org/officeDocument/2006/math">
                    <m:r>
                      <a:rPr lang="en-US" sz="3600" b="1" i="1">
                        <a:latin typeface="Cambria Math" panose="02040503050406030204" pitchFamily="18" charset="0"/>
                        <a:ea typeface="Cambria Math" panose="02040503050406030204" pitchFamily="18" charset="0"/>
                      </a:rPr>
                      <m:t>⊂</m:t>
                    </m:r>
                  </m:oMath>
                </a14:m>
                <a:r>
                  <a:rPr lang="en-US" sz="3600" b="1" dirty="0"/>
                  <a:t>A×B = { </a:t>
                </a:r>
                <a:r>
                  <a:rPr lang="en-US" sz="3600" b="1" dirty="0">
                    <a:solidFill>
                      <a:srgbClr val="990000"/>
                    </a:solidFill>
                  </a:rPr>
                  <a:t>(1,3),(2,3),(3,9) </a:t>
                </a:r>
                <a:r>
                  <a:rPr lang="en-US" sz="3600" b="1" dirty="0"/>
                  <a:t>}</a:t>
                </a:r>
              </a:p>
            </p:txBody>
          </p:sp>
        </mc:Choice>
        <mc:Fallback xmlns="">
          <p:sp>
            <p:nvSpPr>
              <p:cNvPr id="27" name="TextBox 26">
                <a:extLst>
                  <a:ext uri="{FF2B5EF4-FFF2-40B4-BE49-F238E27FC236}">
                    <a16:creationId xmlns:a16="http://schemas.microsoft.com/office/drawing/2014/main" id="{481701F4-58EC-4F67-9B4C-836A82FD23C2}"/>
                  </a:ext>
                </a:extLst>
              </p:cNvPr>
              <p:cNvSpPr txBox="1">
                <a:spLocks noRot="1" noChangeAspect="1" noMove="1" noResize="1" noEditPoints="1" noAdjustHandles="1" noChangeArrowheads="1" noChangeShapeType="1" noTextEdit="1"/>
              </p:cNvSpPr>
              <p:nvPr/>
            </p:nvSpPr>
            <p:spPr>
              <a:xfrm>
                <a:off x="967407" y="4353508"/>
                <a:ext cx="7389194" cy="646331"/>
              </a:xfrm>
              <a:prstGeom prst="rect">
                <a:avLst/>
              </a:prstGeom>
              <a:blipFill>
                <a:blip r:embed="rId3"/>
                <a:stretch>
                  <a:fillRect l="-2558" t="-14151" b="-34906"/>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937A7CA7-896C-4D29-A982-75D8E1D68E44}"/>
              </a:ext>
            </a:extLst>
          </p:cNvPr>
          <p:cNvSpPr txBox="1"/>
          <p:nvPr/>
        </p:nvSpPr>
        <p:spPr>
          <a:xfrm>
            <a:off x="2093840" y="5545583"/>
            <a:ext cx="5835376" cy="646331"/>
          </a:xfrm>
          <a:prstGeom prst="rect">
            <a:avLst/>
          </a:prstGeom>
          <a:noFill/>
        </p:spPr>
        <p:txBody>
          <a:bodyPr wrap="square" rtlCol="0">
            <a:spAutoFit/>
          </a:bodyPr>
          <a:lstStyle/>
          <a:p>
            <a:pPr algn="ctr"/>
            <a:r>
              <a:rPr lang="bn-IN" sz="3600" b="1" dirty="0">
                <a:solidFill>
                  <a:srgbClr val="FF0000"/>
                </a:solidFill>
                <a:latin typeface="NikoshBAN" panose="02000000000000000000" pitchFamily="2" charset="0"/>
                <a:cs typeface="NikoshBAN" panose="02000000000000000000" pitchFamily="2" charset="0"/>
              </a:rPr>
              <a:t>এই বিশেষ সম্পর্কে আমরা কি বলব </a:t>
            </a:r>
            <a:endParaRPr lang="en-US" sz="3600" b="1" dirty="0">
              <a:solidFill>
                <a:srgbClr val="FF0000"/>
              </a:solidFill>
              <a:latin typeface="NikoshBAN" panose="02000000000000000000" pitchFamily="2" charset="0"/>
              <a:cs typeface="NikoshBAN" panose="02000000000000000000" pitchFamily="2" charset="0"/>
            </a:endParaRPr>
          </a:p>
        </p:txBody>
      </p:sp>
      <p:sp>
        <p:nvSpPr>
          <p:cNvPr id="26" name="Left-Right Arrow 1">
            <a:extLst>
              <a:ext uri="{FF2B5EF4-FFF2-40B4-BE49-F238E27FC236}">
                <a16:creationId xmlns:a16="http://schemas.microsoft.com/office/drawing/2014/main" id="{991B22F0-8DE3-4CF5-9EF9-B7505221F620}"/>
              </a:ext>
            </a:extLst>
          </p:cNvPr>
          <p:cNvSpPr/>
          <p:nvPr/>
        </p:nvSpPr>
        <p:spPr>
          <a:xfrm>
            <a:off x="0" y="1821039"/>
            <a:ext cx="4023142" cy="916668"/>
          </a:xfrm>
          <a:prstGeom prst="leftRightArrow">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8" b="1" dirty="0">
                <a:solidFill>
                  <a:schemeClr val="bg1"/>
                </a:solidFill>
                <a:effectLst>
                  <a:outerShdw blurRad="38100" dist="38100" dir="2700000" algn="tl">
                    <a:srgbClr val="000000">
                      <a:alpha val="43137"/>
                    </a:srgbClr>
                  </a:outerShdw>
                </a:effectLst>
                <a:latin typeface="NikoshBAN" pitchFamily="2" charset="0"/>
                <a:cs typeface="NikoshBAN" pitchFamily="2" charset="0"/>
              </a:rPr>
              <a:t> বলতে পার?</a:t>
            </a:r>
            <a:endParaRPr lang="en-US" sz="3208"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a:extLst>
              <a:ext uri="{FF2B5EF4-FFF2-40B4-BE49-F238E27FC236}">
                <a16:creationId xmlns:a16="http://schemas.microsoft.com/office/drawing/2014/main" id="{8A67884A-DB97-4C7C-88E2-21E1009250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185" y="421528"/>
            <a:ext cx="1392467" cy="1392467"/>
          </a:xfrm>
          <a:prstGeom prst="rect">
            <a:avLst/>
          </a:prstGeom>
        </p:spPr>
      </p:pic>
    </p:spTree>
    <p:extLst>
      <p:ext uri="{BB962C8B-B14F-4D97-AF65-F5344CB8AC3E}">
        <p14:creationId xmlns:p14="http://schemas.microsoft.com/office/powerpoint/2010/main" val="2709049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22" presetClass="entr" presetSubtype="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0-#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22" presetClass="entr" presetSubtype="1"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0-#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0-#ppt_w/2"/>
                                          </p:val>
                                        </p:tav>
                                        <p:tav tm="100000">
                                          <p:val>
                                            <p:strVal val="#ppt_x"/>
                                          </p:val>
                                        </p:tav>
                                      </p:tavLst>
                                    </p:anim>
                                    <p:anim calcmode="lin" valueType="num">
                                      <p:cBhvr additive="base">
                                        <p:cTn id="67" dur="500" fill="hold"/>
                                        <p:tgtEl>
                                          <p:spTgt spid="21"/>
                                        </p:tgtEl>
                                        <p:attrNameLst>
                                          <p:attrName>ppt_y</p:attrName>
                                        </p:attrNameLst>
                                      </p:cBhvr>
                                      <p:tavLst>
                                        <p:tav tm="0">
                                          <p:val>
                                            <p:strVal val="#ppt_y"/>
                                          </p:val>
                                        </p:tav>
                                        <p:tav tm="100000">
                                          <p:val>
                                            <p:strVal val="#ppt_y"/>
                                          </p:val>
                                        </p:tav>
                                      </p:tavLst>
                                    </p:anim>
                                  </p:child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1000"/>
                            </p:stCondLst>
                            <p:childTnLst>
                              <p:par>
                                <p:cTn id="73" presetID="22" presetClass="entr" presetSubtype="4"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down)">
                                      <p:cBhvr>
                                        <p:cTn id="75" dur="500"/>
                                        <p:tgtEl>
                                          <p:spTgt spid="23"/>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down)">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12"/>
                                        </p:tgtEl>
                                        <p:attrNameLst>
                                          <p:attrName>ppt_x</p:attrName>
                                        </p:attrNameLst>
                                      </p:cBhvr>
                                      <p:tavLst>
                                        <p:tav tm="0">
                                          <p:val>
                                            <p:strVal val="ppt_x"/>
                                          </p:val>
                                        </p:tav>
                                        <p:tav tm="100000">
                                          <p:val>
                                            <p:strVal val="ppt_x"/>
                                          </p:val>
                                        </p:tav>
                                      </p:tavLst>
                                    </p:anim>
                                    <p:anim calcmode="lin" valueType="num">
                                      <p:cBhvr additive="base">
                                        <p:cTn id="83" dur="500"/>
                                        <p:tgtEl>
                                          <p:spTgt spid="12"/>
                                        </p:tgtEl>
                                        <p:attrNameLst>
                                          <p:attrName>ppt_y</p:attrName>
                                        </p:attrNameLst>
                                      </p:cBhvr>
                                      <p:tavLst>
                                        <p:tav tm="0">
                                          <p:val>
                                            <p:strVal val="ppt_y"/>
                                          </p:val>
                                        </p:tav>
                                        <p:tav tm="100000">
                                          <p:val>
                                            <p:strVal val="1+ppt_h/2"/>
                                          </p:val>
                                        </p:tav>
                                      </p:tavLst>
                                    </p:anim>
                                    <p:set>
                                      <p:cBhvr>
                                        <p:cTn id="84" dur="1" fill="hold">
                                          <p:stCondLst>
                                            <p:cond delay="499"/>
                                          </p:stCondLst>
                                        </p:cTn>
                                        <p:tgtEl>
                                          <p:spTgt spid="12"/>
                                        </p:tgtEl>
                                        <p:attrNameLst>
                                          <p:attrName>style.visibility</p:attrName>
                                        </p:attrNameLst>
                                      </p:cBhvr>
                                      <p:to>
                                        <p:strVal val="hidden"/>
                                      </p:to>
                                    </p:set>
                                  </p:childTnLst>
                                </p:cTn>
                              </p:par>
                              <p:par>
                                <p:cTn id="85" presetID="2" presetClass="exit" presetSubtype="4" fill="hold" grpId="1" nodeType="withEffect">
                                  <p:stCondLst>
                                    <p:cond delay="0"/>
                                  </p:stCondLst>
                                  <p:childTnLst>
                                    <p:anim calcmode="lin" valueType="num">
                                      <p:cBhvr additive="base">
                                        <p:cTn id="86" dur="500"/>
                                        <p:tgtEl>
                                          <p:spTgt spid="13"/>
                                        </p:tgtEl>
                                        <p:attrNameLst>
                                          <p:attrName>ppt_x</p:attrName>
                                        </p:attrNameLst>
                                      </p:cBhvr>
                                      <p:tavLst>
                                        <p:tav tm="0">
                                          <p:val>
                                            <p:strVal val="ppt_x"/>
                                          </p:val>
                                        </p:tav>
                                        <p:tav tm="100000">
                                          <p:val>
                                            <p:strVal val="ppt_x"/>
                                          </p:val>
                                        </p:tav>
                                      </p:tavLst>
                                    </p:anim>
                                    <p:anim calcmode="lin" valueType="num">
                                      <p:cBhvr additive="base">
                                        <p:cTn id="87" dur="500"/>
                                        <p:tgtEl>
                                          <p:spTgt spid="13"/>
                                        </p:tgtEl>
                                        <p:attrNameLst>
                                          <p:attrName>ppt_y</p:attrName>
                                        </p:attrNameLst>
                                      </p:cBhvr>
                                      <p:tavLst>
                                        <p:tav tm="0">
                                          <p:val>
                                            <p:strVal val="ppt_y"/>
                                          </p:val>
                                        </p:tav>
                                        <p:tav tm="100000">
                                          <p:val>
                                            <p:strVal val="1+ppt_h/2"/>
                                          </p:val>
                                        </p:tav>
                                      </p:tavLst>
                                    </p:anim>
                                    <p:set>
                                      <p:cBhvr>
                                        <p:cTn id="88" dur="1" fill="hold">
                                          <p:stCondLst>
                                            <p:cond delay="499"/>
                                          </p:stCondLst>
                                        </p:cTn>
                                        <p:tgtEl>
                                          <p:spTgt spid="13"/>
                                        </p:tgtEl>
                                        <p:attrNameLst>
                                          <p:attrName>style.visibility</p:attrName>
                                        </p:attrNameLst>
                                      </p:cBhvr>
                                      <p:to>
                                        <p:strVal val="hidden"/>
                                      </p:to>
                                    </p:set>
                                  </p:childTnLst>
                                </p:cTn>
                              </p:par>
                              <p:par>
                                <p:cTn id="89" presetID="2" presetClass="exit" presetSubtype="4" fill="hold" grpId="1" nodeType="withEffect">
                                  <p:stCondLst>
                                    <p:cond delay="0"/>
                                  </p:stCondLst>
                                  <p:childTnLst>
                                    <p:anim calcmode="lin" valueType="num">
                                      <p:cBhvr additive="base">
                                        <p:cTn id="90" dur="500"/>
                                        <p:tgtEl>
                                          <p:spTgt spid="19"/>
                                        </p:tgtEl>
                                        <p:attrNameLst>
                                          <p:attrName>ppt_x</p:attrName>
                                        </p:attrNameLst>
                                      </p:cBhvr>
                                      <p:tavLst>
                                        <p:tav tm="0">
                                          <p:val>
                                            <p:strVal val="ppt_x"/>
                                          </p:val>
                                        </p:tav>
                                        <p:tav tm="100000">
                                          <p:val>
                                            <p:strVal val="ppt_x"/>
                                          </p:val>
                                        </p:tav>
                                      </p:tavLst>
                                    </p:anim>
                                    <p:anim calcmode="lin" valueType="num">
                                      <p:cBhvr additive="base">
                                        <p:cTn id="91" dur="500"/>
                                        <p:tgtEl>
                                          <p:spTgt spid="19"/>
                                        </p:tgtEl>
                                        <p:attrNameLst>
                                          <p:attrName>ppt_y</p:attrName>
                                        </p:attrNameLst>
                                      </p:cBhvr>
                                      <p:tavLst>
                                        <p:tav tm="0">
                                          <p:val>
                                            <p:strVal val="ppt_y"/>
                                          </p:val>
                                        </p:tav>
                                        <p:tav tm="100000">
                                          <p:val>
                                            <p:strVal val="1+ppt_h/2"/>
                                          </p:val>
                                        </p:tav>
                                      </p:tavLst>
                                    </p:anim>
                                    <p:set>
                                      <p:cBhvr>
                                        <p:cTn id="92" dur="1" fill="hold">
                                          <p:stCondLst>
                                            <p:cond delay="499"/>
                                          </p:stCondLst>
                                        </p:cTn>
                                        <p:tgtEl>
                                          <p:spTgt spid="19"/>
                                        </p:tgtEl>
                                        <p:attrNameLst>
                                          <p:attrName>style.visibility</p:attrName>
                                        </p:attrNameLst>
                                      </p:cBhvr>
                                      <p:to>
                                        <p:strVal val="hidden"/>
                                      </p:to>
                                    </p:set>
                                  </p:childTnLst>
                                </p:cTn>
                              </p:par>
                              <p:par>
                                <p:cTn id="93" presetID="2" presetClass="exit" presetSubtype="4" fill="hold" grpId="1" nodeType="withEffect">
                                  <p:stCondLst>
                                    <p:cond delay="0"/>
                                  </p:stCondLst>
                                  <p:childTnLst>
                                    <p:anim calcmode="lin" valueType="num">
                                      <p:cBhvr additive="base">
                                        <p:cTn id="94" dur="500"/>
                                        <p:tgtEl>
                                          <p:spTgt spid="18"/>
                                        </p:tgtEl>
                                        <p:attrNameLst>
                                          <p:attrName>ppt_x</p:attrName>
                                        </p:attrNameLst>
                                      </p:cBhvr>
                                      <p:tavLst>
                                        <p:tav tm="0">
                                          <p:val>
                                            <p:strVal val="ppt_x"/>
                                          </p:val>
                                        </p:tav>
                                        <p:tav tm="100000">
                                          <p:val>
                                            <p:strVal val="ppt_x"/>
                                          </p:val>
                                        </p:tav>
                                      </p:tavLst>
                                    </p:anim>
                                    <p:anim calcmode="lin" valueType="num">
                                      <p:cBhvr additive="base">
                                        <p:cTn id="95" dur="500"/>
                                        <p:tgtEl>
                                          <p:spTgt spid="18"/>
                                        </p:tgtEl>
                                        <p:attrNameLst>
                                          <p:attrName>ppt_y</p:attrName>
                                        </p:attrNameLst>
                                      </p:cBhvr>
                                      <p:tavLst>
                                        <p:tav tm="0">
                                          <p:val>
                                            <p:strVal val="ppt_y"/>
                                          </p:val>
                                        </p:tav>
                                        <p:tav tm="100000">
                                          <p:val>
                                            <p:strVal val="1+ppt_h/2"/>
                                          </p:val>
                                        </p:tav>
                                      </p:tavLst>
                                    </p:anim>
                                    <p:set>
                                      <p:cBhvr>
                                        <p:cTn id="96" dur="1" fill="hold">
                                          <p:stCondLst>
                                            <p:cond delay="499"/>
                                          </p:stCondLst>
                                        </p:cTn>
                                        <p:tgtEl>
                                          <p:spTgt spid="18"/>
                                        </p:tgtEl>
                                        <p:attrNameLst>
                                          <p:attrName>style.visibility</p:attrName>
                                        </p:attrNameLst>
                                      </p:cBhvr>
                                      <p:to>
                                        <p:strVal val="hidden"/>
                                      </p:to>
                                    </p:set>
                                  </p:childTnLst>
                                </p:cTn>
                              </p:par>
                              <p:par>
                                <p:cTn id="97" presetID="2" presetClass="exit" presetSubtype="4" fill="hold" grpId="1" nodeType="withEffect">
                                  <p:stCondLst>
                                    <p:cond delay="0"/>
                                  </p:stCondLst>
                                  <p:childTnLst>
                                    <p:anim calcmode="lin" valueType="num">
                                      <p:cBhvr additive="base">
                                        <p:cTn id="98" dur="500"/>
                                        <p:tgtEl>
                                          <p:spTgt spid="22"/>
                                        </p:tgtEl>
                                        <p:attrNameLst>
                                          <p:attrName>ppt_x</p:attrName>
                                        </p:attrNameLst>
                                      </p:cBhvr>
                                      <p:tavLst>
                                        <p:tav tm="0">
                                          <p:val>
                                            <p:strVal val="ppt_x"/>
                                          </p:val>
                                        </p:tav>
                                        <p:tav tm="100000">
                                          <p:val>
                                            <p:strVal val="ppt_x"/>
                                          </p:val>
                                        </p:tav>
                                      </p:tavLst>
                                    </p:anim>
                                    <p:anim calcmode="lin" valueType="num">
                                      <p:cBhvr additive="base">
                                        <p:cTn id="99" dur="500"/>
                                        <p:tgtEl>
                                          <p:spTgt spid="22"/>
                                        </p:tgtEl>
                                        <p:attrNameLst>
                                          <p:attrName>ppt_y</p:attrName>
                                        </p:attrNameLst>
                                      </p:cBhvr>
                                      <p:tavLst>
                                        <p:tav tm="0">
                                          <p:val>
                                            <p:strVal val="ppt_y"/>
                                          </p:val>
                                        </p:tav>
                                        <p:tav tm="100000">
                                          <p:val>
                                            <p:strVal val="1+ppt_h/2"/>
                                          </p:val>
                                        </p:tav>
                                      </p:tavLst>
                                    </p:anim>
                                    <p:set>
                                      <p:cBhvr>
                                        <p:cTn id="100" dur="1" fill="hold">
                                          <p:stCondLst>
                                            <p:cond delay="499"/>
                                          </p:stCondLst>
                                        </p:cTn>
                                        <p:tgtEl>
                                          <p:spTgt spid="22"/>
                                        </p:tgtEl>
                                        <p:attrNameLst>
                                          <p:attrName>style.visibility</p:attrName>
                                        </p:attrNameLst>
                                      </p:cBhvr>
                                      <p:to>
                                        <p:strVal val="hidden"/>
                                      </p:to>
                                    </p:set>
                                  </p:childTnLst>
                                </p:cTn>
                              </p:par>
                              <p:par>
                                <p:cTn id="101" presetID="2" presetClass="exit" presetSubtype="4" fill="hold" grpId="1" nodeType="withEffect">
                                  <p:stCondLst>
                                    <p:cond delay="0"/>
                                  </p:stCondLst>
                                  <p:childTnLst>
                                    <p:anim calcmode="lin" valueType="num">
                                      <p:cBhvr additive="base">
                                        <p:cTn id="102" dur="500"/>
                                        <p:tgtEl>
                                          <p:spTgt spid="23"/>
                                        </p:tgtEl>
                                        <p:attrNameLst>
                                          <p:attrName>ppt_x</p:attrName>
                                        </p:attrNameLst>
                                      </p:cBhvr>
                                      <p:tavLst>
                                        <p:tav tm="0">
                                          <p:val>
                                            <p:strVal val="ppt_x"/>
                                          </p:val>
                                        </p:tav>
                                        <p:tav tm="100000">
                                          <p:val>
                                            <p:strVal val="ppt_x"/>
                                          </p:val>
                                        </p:tav>
                                      </p:tavLst>
                                    </p:anim>
                                    <p:anim calcmode="lin" valueType="num">
                                      <p:cBhvr additive="base">
                                        <p:cTn id="103" dur="500"/>
                                        <p:tgtEl>
                                          <p:spTgt spid="23"/>
                                        </p:tgtEl>
                                        <p:attrNameLst>
                                          <p:attrName>ppt_y</p:attrName>
                                        </p:attrNameLst>
                                      </p:cBhvr>
                                      <p:tavLst>
                                        <p:tav tm="0">
                                          <p:val>
                                            <p:strVal val="ppt_y"/>
                                          </p:val>
                                        </p:tav>
                                        <p:tav tm="100000">
                                          <p:val>
                                            <p:strVal val="1+ppt_h/2"/>
                                          </p:val>
                                        </p:tav>
                                      </p:tavLst>
                                    </p:anim>
                                    <p:set>
                                      <p:cBhvr>
                                        <p:cTn id="104" dur="1" fill="hold">
                                          <p:stCondLst>
                                            <p:cond delay="499"/>
                                          </p:stCondLst>
                                        </p:cTn>
                                        <p:tgtEl>
                                          <p:spTgt spid="23"/>
                                        </p:tgtEl>
                                        <p:attrNameLst>
                                          <p:attrName>style.visibility</p:attrName>
                                        </p:attrNameLst>
                                      </p:cBhvr>
                                      <p:to>
                                        <p:strVal val="hidden"/>
                                      </p:to>
                                    </p:set>
                                  </p:childTnLst>
                                </p:cTn>
                              </p:par>
                              <p:par>
                                <p:cTn id="105" presetID="2" presetClass="exit" presetSubtype="4" fill="hold" grpId="1" nodeType="withEffect">
                                  <p:stCondLst>
                                    <p:cond delay="0"/>
                                  </p:stCondLst>
                                  <p:childTnLst>
                                    <p:anim calcmode="lin" valueType="num">
                                      <p:cBhvr additive="base">
                                        <p:cTn id="106" dur="500"/>
                                        <p:tgtEl>
                                          <p:spTgt spid="24"/>
                                        </p:tgtEl>
                                        <p:attrNameLst>
                                          <p:attrName>ppt_x</p:attrName>
                                        </p:attrNameLst>
                                      </p:cBhvr>
                                      <p:tavLst>
                                        <p:tav tm="0">
                                          <p:val>
                                            <p:strVal val="ppt_x"/>
                                          </p:val>
                                        </p:tav>
                                        <p:tav tm="100000">
                                          <p:val>
                                            <p:strVal val="ppt_x"/>
                                          </p:val>
                                        </p:tav>
                                      </p:tavLst>
                                    </p:anim>
                                    <p:anim calcmode="lin" valueType="num">
                                      <p:cBhvr additive="base">
                                        <p:cTn id="107" dur="500"/>
                                        <p:tgtEl>
                                          <p:spTgt spid="24"/>
                                        </p:tgtEl>
                                        <p:attrNameLst>
                                          <p:attrName>ppt_y</p:attrName>
                                        </p:attrNameLst>
                                      </p:cBhvr>
                                      <p:tavLst>
                                        <p:tav tm="0">
                                          <p:val>
                                            <p:strVal val="ppt_y"/>
                                          </p:val>
                                        </p:tav>
                                        <p:tav tm="100000">
                                          <p:val>
                                            <p:strVal val="1+ppt_h/2"/>
                                          </p:val>
                                        </p:tav>
                                      </p:tavLst>
                                    </p:anim>
                                    <p:set>
                                      <p:cBhvr>
                                        <p:cTn id="108" dur="1" fill="hold">
                                          <p:stCondLst>
                                            <p:cond delay="499"/>
                                          </p:stCondLst>
                                        </p:cTn>
                                        <p:tgtEl>
                                          <p:spTgt spid="24"/>
                                        </p:tgtEl>
                                        <p:attrNameLst>
                                          <p:attrName>style.visibility</p:attrName>
                                        </p:attrNameLst>
                                      </p:cBhvr>
                                      <p:to>
                                        <p:strVal val="hidden"/>
                                      </p:to>
                                    </p:set>
                                  </p:childTnLst>
                                </p:cTn>
                              </p:par>
                              <p:par>
                                <p:cTn id="109" presetID="2" presetClass="exit" presetSubtype="4" fill="hold" grpId="1" nodeType="withEffect">
                                  <p:stCondLst>
                                    <p:cond delay="0"/>
                                  </p:stCondLst>
                                  <p:childTnLst>
                                    <p:anim calcmode="lin" valueType="num">
                                      <p:cBhvr additive="base">
                                        <p:cTn id="110" dur="500"/>
                                        <p:tgtEl>
                                          <p:spTgt spid="21"/>
                                        </p:tgtEl>
                                        <p:attrNameLst>
                                          <p:attrName>ppt_x</p:attrName>
                                        </p:attrNameLst>
                                      </p:cBhvr>
                                      <p:tavLst>
                                        <p:tav tm="0">
                                          <p:val>
                                            <p:strVal val="ppt_x"/>
                                          </p:val>
                                        </p:tav>
                                        <p:tav tm="100000">
                                          <p:val>
                                            <p:strVal val="ppt_x"/>
                                          </p:val>
                                        </p:tav>
                                      </p:tavLst>
                                    </p:anim>
                                    <p:anim calcmode="lin" valueType="num">
                                      <p:cBhvr additive="base">
                                        <p:cTn id="111" dur="500"/>
                                        <p:tgtEl>
                                          <p:spTgt spid="21"/>
                                        </p:tgtEl>
                                        <p:attrNameLst>
                                          <p:attrName>ppt_y</p:attrName>
                                        </p:attrNameLst>
                                      </p:cBhvr>
                                      <p:tavLst>
                                        <p:tav tm="0">
                                          <p:val>
                                            <p:strVal val="ppt_y"/>
                                          </p:val>
                                        </p:tav>
                                        <p:tav tm="100000">
                                          <p:val>
                                            <p:strVal val="1+ppt_h/2"/>
                                          </p:val>
                                        </p:tav>
                                      </p:tavLst>
                                    </p:anim>
                                    <p:set>
                                      <p:cBhvr>
                                        <p:cTn id="112" dur="1" fill="hold">
                                          <p:stCondLst>
                                            <p:cond delay="499"/>
                                          </p:stCondLst>
                                        </p:cTn>
                                        <p:tgtEl>
                                          <p:spTgt spid="21"/>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grpId="0" nodeType="click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additive="base">
                                        <p:cTn id="123" dur="500" fill="hold"/>
                                        <p:tgtEl>
                                          <p:spTgt spid="25"/>
                                        </p:tgtEl>
                                        <p:attrNameLst>
                                          <p:attrName>ppt_x</p:attrName>
                                        </p:attrNameLst>
                                      </p:cBhvr>
                                      <p:tavLst>
                                        <p:tav tm="0">
                                          <p:val>
                                            <p:strVal val="0-#ppt_w/2"/>
                                          </p:val>
                                        </p:tav>
                                        <p:tav tm="100000">
                                          <p:val>
                                            <p:strVal val="#ppt_x"/>
                                          </p:val>
                                        </p:tav>
                                      </p:tavLst>
                                    </p:anim>
                                    <p:anim calcmode="lin" valueType="num">
                                      <p:cBhvr additive="base">
                                        <p:cTn id="12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8" fill="hold" grpId="0" nodeType="clickEffect">
                                  <p:stCondLst>
                                    <p:cond delay="0"/>
                                  </p:stCondLst>
                                  <p:childTnLst>
                                    <p:set>
                                      <p:cBhvr>
                                        <p:cTn id="128" dur="1" fill="hold">
                                          <p:stCondLst>
                                            <p:cond delay="0"/>
                                          </p:stCondLst>
                                        </p:cTn>
                                        <p:tgtEl>
                                          <p:spTgt spid="28"/>
                                        </p:tgtEl>
                                        <p:attrNameLst>
                                          <p:attrName>style.visibility</p:attrName>
                                        </p:attrNameLst>
                                      </p:cBhvr>
                                      <p:to>
                                        <p:strVal val="visible"/>
                                      </p:to>
                                    </p:set>
                                    <p:anim calcmode="lin" valueType="num">
                                      <p:cBhvr additive="base">
                                        <p:cTn id="129" dur="500" fill="hold"/>
                                        <p:tgtEl>
                                          <p:spTgt spid="28"/>
                                        </p:tgtEl>
                                        <p:attrNameLst>
                                          <p:attrName>ppt_x</p:attrName>
                                        </p:attrNameLst>
                                      </p:cBhvr>
                                      <p:tavLst>
                                        <p:tav tm="0">
                                          <p:val>
                                            <p:strVal val="0-#ppt_w/2"/>
                                          </p:val>
                                        </p:tav>
                                        <p:tav tm="100000">
                                          <p:val>
                                            <p:strVal val="#ppt_x"/>
                                          </p:val>
                                        </p:tav>
                                      </p:tavLst>
                                    </p:anim>
                                    <p:anim calcmode="lin" valueType="num">
                                      <p:cBhvr additive="base">
                                        <p:cTn id="130"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8" grpId="0"/>
      <p:bldP spid="18" grpId="1"/>
      <p:bldP spid="19" grpId="0"/>
      <p:bldP spid="19" grpId="1"/>
      <p:bldP spid="21" grpId="0"/>
      <p:bldP spid="21" grpId="1"/>
      <p:bldP spid="22" grpId="0"/>
      <p:bldP spid="22" grpId="1"/>
      <p:bldP spid="23" grpId="0"/>
      <p:bldP spid="23" grpId="1"/>
      <p:bldP spid="24" grpId="0"/>
      <p:bldP spid="24" grpId="1"/>
      <p:bldP spid="25" grpId="0"/>
      <p:bldP spid="27" grpId="0"/>
      <p:bldP spid="28"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2-Point Star 3">
            <a:extLst>
              <a:ext uri="{FF2B5EF4-FFF2-40B4-BE49-F238E27FC236}">
                <a16:creationId xmlns:a16="http://schemas.microsoft.com/office/drawing/2014/main" id="{BB280D63-8A41-46A7-A52E-8A0303A6DEE3}"/>
              </a:ext>
            </a:extLst>
          </p:cNvPr>
          <p:cNvSpPr/>
          <p:nvPr/>
        </p:nvSpPr>
        <p:spPr>
          <a:xfrm>
            <a:off x="817324" y="1373491"/>
            <a:ext cx="8424390" cy="4520651"/>
          </a:xfrm>
          <a:prstGeom prst="star32">
            <a:avLst>
              <a:gd name="adj" fmla="val 32690"/>
            </a:avLst>
          </a:prstGeom>
          <a:gradFill flip="none" rotWithShape="1">
            <a:gsLst>
              <a:gs pos="4000">
                <a:srgbClr val="FF00FF"/>
              </a:gs>
              <a:gs pos="38000">
                <a:srgbClr val="00B050">
                  <a:shade val="67500"/>
                  <a:satMod val="115000"/>
                </a:srgbClr>
              </a:gs>
              <a:gs pos="77000">
                <a:srgbClr val="002060"/>
              </a:gs>
            </a:gsLst>
            <a:path path="shape">
              <a:fillToRect l="50000" t="50000" r="50000" b="50000"/>
            </a:path>
            <a:tileRect/>
          </a:gra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Moderately"/>
              <a:lightRig rig="threePt" dir="t"/>
            </a:scene3d>
          </a:bodyPr>
          <a:lstStyle/>
          <a:p>
            <a:pPr algn="ctr"/>
            <a:endParaRPr lang="en-US" sz="6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6000" b="1" dirty="0">
                <a:solidFill>
                  <a:srgbClr val="5AF137"/>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a:t>
            </a:r>
            <a:r>
              <a:rPr lang="bn-IN" sz="60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bn-IN" sz="6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7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ফাংশন </a:t>
            </a:r>
          </a:p>
          <a:p>
            <a:pPr algn="ctr"/>
            <a:endParaRPr lang="en-US" sz="6000" dirty="0">
              <a:latin typeface="NikoshBAN" panose="02000000000000000000" pitchFamily="2" charset="0"/>
              <a:cs typeface="NikoshBAN" panose="02000000000000000000" pitchFamily="2" charset="0"/>
            </a:endParaRPr>
          </a:p>
        </p:txBody>
      </p:sp>
      <p:grpSp>
        <p:nvGrpSpPr>
          <p:cNvPr id="7" name="Group 6">
            <a:extLst>
              <a:ext uri="{FF2B5EF4-FFF2-40B4-BE49-F238E27FC236}">
                <a16:creationId xmlns:a16="http://schemas.microsoft.com/office/drawing/2014/main" id="{19924683-4701-4170-9E39-797BB95619EB}"/>
              </a:ext>
            </a:extLst>
          </p:cNvPr>
          <p:cNvGrpSpPr/>
          <p:nvPr/>
        </p:nvGrpSpPr>
        <p:grpSpPr>
          <a:xfrm>
            <a:off x="7527422" y="300075"/>
            <a:ext cx="4839043" cy="2843128"/>
            <a:chOff x="9348276" y="535175"/>
            <a:chExt cx="3012192" cy="1896566"/>
          </a:xfrm>
        </p:grpSpPr>
        <p:pic>
          <p:nvPicPr>
            <p:cNvPr id="5" name="Picture 4">
              <a:extLst>
                <a:ext uri="{FF2B5EF4-FFF2-40B4-BE49-F238E27FC236}">
                  <a16:creationId xmlns:a16="http://schemas.microsoft.com/office/drawing/2014/main" id="{1841F481-34A9-4BF5-9FBF-F07541D39E4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00" b="95000" l="10000" r="90000">
                          <a14:foregroundMark x1="73704" y1="58235" x2="55741" y2="85294"/>
                          <a14:foregroundMark x1="68148" y1="58235" x2="54815" y2="81765"/>
                        </a14:backgroundRemoval>
                      </a14:imgEffect>
                    </a14:imgLayer>
                  </a14:imgProps>
                </a:ext>
                <a:ext uri="{28A0092B-C50C-407E-A947-70E740481C1C}">
                  <a14:useLocalDpi xmlns:a14="http://schemas.microsoft.com/office/drawing/2010/main" val="0"/>
                </a:ext>
              </a:extLst>
            </a:blip>
            <a:stretch>
              <a:fillRect/>
            </a:stretch>
          </p:blipFill>
          <p:spPr>
            <a:xfrm>
              <a:off x="9348276" y="535175"/>
              <a:ext cx="3012192" cy="1896566"/>
            </a:xfrm>
            <a:prstGeom prst="rect">
              <a:avLst/>
            </a:prstGeom>
          </p:spPr>
        </p:pic>
        <p:sp>
          <p:nvSpPr>
            <p:cNvPr id="6" name="Rectangle 5">
              <a:extLst>
                <a:ext uri="{FF2B5EF4-FFF2-40B4-BE49-F238E27FC236}">
                  <a16:creationId xmlns:a16="http://schemas.microsoft.com/office/drawing/2014/main" id="{D97E3849-22A7-4C04-9379-37BB52378FFA}"/>
                </a:ext>
              </a:extLst>
            </p:cNvPr>
            <p:cNvSpPr/>
            <p:nvPr/>
          </p:nvSpPr>
          <p:spPr>
            <a:xfrm>
              <a:off x="10425929" y="789617"/>
              <a:ext cx="890266" cy="1170259"/>
            </a:xfrm>
            <a:prstGeom prst="rect">
              <a:avLst/>
            </a:prstGeom>
          </p:spPr>
          <p:txBody>
            <a:bodyPr wrap="none">
              <a:spAutoFit/>
            </a:bodyPr>
            <a:lstStyle/>
            <a:p>
              <a:pPr algn="ctr"/>
              <a:r>
                <a:rPr lang="bn-IN" sz="36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অধ্যায়-২</a:t>
              </a:r>
            </a:p>
            <a:p>
              <a:pPr algn="ctr"/>
              <a:r>
                <a:rPr lang="bn-IN" sz="36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সেট ও </a:t>
              </a:r>
            </a:p>
            <a:p>
              <a:pPr algn="ctr"/>
              <a:r>
                <a:rPr lang="bn-IN" sz="36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ফাংশন</a:t>
              </a:r>
              <a:endParaRPr lang="en-US" sz="3600" dirty="0">
                <a:solidFill>
                  <a:schemeClr val="bg1"/>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7909415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1970F7-FFB0-4820-AA5B-94F06873B22A}"/>
              </a:ext>
            </a:extLst>
          </p:cNvPr>
          <p:cNvGrpSpPr/>
          <p:nvPr/>
        </p:nvGrpSpPr>
        <p:grpSpPr>
          <a:xfrm>
            <a:off x="3183671" y="1804854"/>
            <a:ext cx="5374300" cy="818091"/>
            <a:chOff x="4607360" y="3122152"/>
            <a:chExt cx="4915556" cy="627140"/>
          </a:xfrm>
          <a:effectLst>
            <a:outerShdw blurRad="50800" dist="38100" algn="l" rotWithShape="0">
              <a:prstClr val="black">
                <a:alpha val="40000"/>
              </a:prstClr>
            </a:outerShdw>
          </a:effectLst>
        </p:grpSpPr>
        <p:sp>
          <p:nvSpPr>
            <p:cNvPr id="4" name="Trapezoid 1">
              <a:extLst>
                <a:ext uri="{FF2B5EF4-FFF2-40B4-BE49-F238E27FC236}">
                  <a16:creationId xmlns:a16="http://schemas.microsoft.com/office/drawing/2014/main" id="{B8299943-DA42-4D0D-8617-A712887EB428}"/>
                </a:ext>
              </a:extLst>
            </p:cNvPr>
            <p:cNvSpPr/>
            <p:nvPr/>
          </p:nvSpPr>
          <p:spPr>
            <a:xfrm rot="16200000">
              <a:off x="8787857" y="3006988"/>
              <a:ext cx="440764" cy="1029354"/>
            </a:xfrm>
            <a:custGeom>
              <a:avLst/>
              <a:gdLst/>
              <a:ahLst/>
              <a:cxnLst/>
              <a:rect l="l" t="t" r="r" b="b"/>
              <a:pathLst>
                <a:path w="1143000" h="1782788">
                  <a:moveTo>
                    <a:pt x="116390" y="274319"/>
                  </a:moveTo>
                  <a:lnTo>
                    <a:pt x="1026611" y="274319"/>
                  </a:lnTo>
                  <a:lnTo>
                    <a:pt x="1142809" y="704423"/>
                  </a:lnTo>
                  <a:lnTo>
                    <a:pt x="1143000" y="704423"/>
                  </a:lnTo>
                  <a:lnTo>
                    <a:pt x="1142874" y="704666"/>
                  </a:lnTo>
                  <a:lnTo>
                    <a:pt x="1143000" y="705134"/>
                  </a:lnTo>
                  <a:lnTo>
                    <a:pt x="1142630" y="705134"/>
                  </a:lnTo>
                  <a:lnTo>
                    <a:pt x="594957" y="1755445"/>
                  </a:lnTo>
                  <a:lnTo>
                    <a:pt x="594957" y="753313"/>
                  </a:lnTo>
                  <a:cubicBezTo>
                    <a:pt x="674075" y="743375"/>
                    <a:pt x="734786" y="680448"/>
                    <a:pt x="734786" y="604400"/>
                  </a:cubicBezTo>
                  <a:cubicBezTo>
                    <a:pt x="734786" y="520950"/>
                    <a:pt x="661680" y="453300"/>
                    <a:pt x="571500" y="453300"/>
                  </a:cubicBezTo>
                  <a:cubicBezTo>
                    <a:pt x="481320" y="453300"/>
                    <a:pt x="408215" y="520950"/>
                    <a:pt x="408215" y="604400"/>
                  </a:cubicBezTo>
                  <a:cubicBezTo>
                    <a:pt x="408215" y="684982"/>
                    <a:pt x="476381" y="750831"/>
                    <a:pt x="562301" y="754643"/>
                  </a:cubicBezTo>
                  <a:lnTo>
                    <a:pt x="562301" y="1782788"/>
                  </a:lnTo>
                  <a:lnTo>
                    <a:pt x="371" y="705134"/>
                  </a:lnTo>
                  <a:lnTo>
                    <a:pt x="0" y="705134"/>
                  </a:lnTo>
                  <a:lnTo>
                    <a:pt x="127" y="704666"/>
                  </a:lnTo>
                  <a:lnTo>
                    <a:pt x="0" y="704423"/>
                  </a:lnTo>
                  <a:lnTo>
                    <a:pt x="192" y="704423"/>
                  </a:lnTo>
                  <a:close/>
                  <a:moveTo>
                    <a:pt x="154373" y="133724"/>
                  </a:moveTo>
                  <a:lnTo>
                    <a:pt x="988627" y="133724"/>
                  </a:lnTo>
                  <a:lnTo>
                    <a:pt x="1014259" y="228600"/>
                  </a:lnTo>
                  <a:lnTo>
                    <a:pt x="128741" y="228600"/>
                  </a:lnTo>
                  <a:close/>
                  <a:moveTo>
                    <a:pt x="190500" y="0"/>
                  </a:moveTo>
                  <a:lnTo>
                    <a:pt x="952500" y="0"/>
                  </a:lnTo>
                  <a:lnTo>
                    <a:pt x="976276" y="88005"/>
                  </a:lnTo>
                  <a:lnTo>
                    <a:pt x="166725" y="88005"/>
                  </a:lnTo>
                  <a:close/>
                </a:path>
              </a:pathLst>
            </a:cu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100000" b="100000"/>
              </a:path>
              <a:tileRect t="-100000" r="-10000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6"/>
            </a:p>
          </p:txBody>
        </p:sp>
        <p:sp>
          <p:nvSpPr>
            <p:cNvPr id="5" name="Round Same Side Corner Rectangle 8">
              <a:extLst>
                <a:ext uri="{FF2B5EF4-FFF2-40B4-BE49-F238E27FC236}">
                  <a16:creationId xmlns:a16="http://schemas.microsoft.com/office/drawing/2014/main" id="{7186F6ED-224D-48D3-B6F4-FC02D0B5E096}"/>
                </a:ext>
              </a:extLst>
            </p:cNvPr>
            <p:cNvSpPr/>
            <p:nvPr/>
          </p:nvSpPr>
          <p:spPr>
            <a:xfrm>
              <a:off x="4607360" y="3122152"/>
              <a:ext cx="3886200" cy="627140"/>
            </a:xfrm>
            <a:custGeom>
              <a:avLst/>
              <a:gdLst/>
              <a:ahLst/>
              <a:cxnLst/>
              <a:rect l="l" t="t" r="r" b="b"/>
              <a:pathLst>
                <a:path w="3886200" h="627140">
                  <a:moveTo>
                    <a:pt x="181411" y="0"/>
                  </a:moveTo>
                  <a:lnTo>
                    <a:pt x="429800" y="0"/>
                  </a:lnTo>
                  <a:cubicBezTo>
                    <a:pt x="445822" y="0"/>
                    <a:pt x="458811" y="12989"/>
                    <a:pt x="458811" y="29011"/>
                  </a:cubicBezTo>
                  <a:lnTo>
                    <a:pt x="458811" y="41312"/>
                  </a:lnTo>
                  <a:lnTo>
                    <a:pt x="1785996" y="41312"/>
                  </a:lnTo>
                  <a:cubicBezTo>
                    <a:pt x="1798933" y="22473"/>
                    <a:pt x="1820798" y="10831"/>
                    <a:pt x="1845381" y="10831"/>
                  </a:cubicBezTo>
                  <a:cubicBezTo>
                    <a:pt x="1869965" y="10831"/>
                    <a:pt x="1891829" y="22473"/>
                    <a:pt x="1904766" y="41312"/>
                  </a:cubicBezTo>
                  <a:lnTo>
                    <a:pt x="1906611" y="41312"/>
                  </a:lnTo>
                  <a:lnTo>
                    <a:pt x="1906611" y="44049"/>
                  </a:lnTo>
                  <a:cubicBezTo>
                    <a:pt x="1916466" y="55634"/>
                    <a:pt x="1921581" y="70735"/>
                    <a:pt x="1921581" y="87031"/>
                  </a:cubicBezTo>
                  <a:cubicBezTo>
                    <a:pt x="1921581" y="129115"/>
                    <a:pt x="1887465" y="163231"/>
                    <a:pt x="1845381" y="163231"/>
                  </a:cubicBezTo>
                  <a:cubicBezTo>
                    <a:pt x="1803297" y="163231"/>
                    <a:pt x="1769181" y="129115"/>
                    <a:pt x="1769181" y="87031"/>
                  </a:cubicBezTo>
                  <a:lnTo>
                    <a:pt x="458811" y="87031"/>
                  </a:lnTo>
                  <a:lnTo>
                    <a:pt x="458811" y="169940"/>
                  </a:lnTo>
                  <a:lnTo>
                    <a:pt x="3886200" y="169940"/>
                  </a:lnTo>
                  <a:lnTo>
                    <a:pt x="3886200" y="627140"/>
                  </a:lnTo>
                  <a:lnTo>
                    <a:pt x="76202" y="627140"/>
                  </a:lnTo>
                  <a:cubicBezTo>
                    <a:pt x="34117" y="627140"/>
                    <a:pt x="0" y="593023"/>
                    <a:pt x="0" y="550938"/>
                  </a:cubicBezTo>
                  <a:lnTo>
                    <a:pt x="0" y="246142"/>
                  </a:lnTo>
                  <a:cubicBezTo>
                    <a:pt x="0" y="204057"/>
                    <a:pt x="34117" y="169940"/>
                    <a:pt x="76202" y="169940"/>
                  </a:cubicBezTo>
                  <a:lnTo>
                    <a:pt x="152400" y="169940"/>
                  </a:lnTo>
                  <a:lnTo>
                    <a:pt x="152400" y="29011"/>
                  </a:lnTo>
                  <a:cubicBezTo>
                    <a:pt x="152400" y="12989"/>
                    <a:pt x="165389" y="0"/>
                    <a:pt x="181411"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6"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ctr"/>
              <a:r>
                <a:rPr lang="bn-IN" sz="2406"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এই পাঠশেষে শিক্ষার্থীরা</a:t>
              </a:r>
              <a:r>
                <a:rPr lang="en-US" sz="2406"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a:t>
              </a:r>
            </a:p>
          </p:txBody>
        </p:sp>
      </p:grpSp>
      <p:grpSp>
        <p:nvGrpSpPr>
          <p:cNvPr id="27" name="Group 26">
            <a:extLst>
              <a:ext uri="{FF2B5EF4-FFF2-40B4-BE49-F238E27FC236}">
                <a16:creationId xmlns:a16="http://schemas.microsoft.com/office/drawing/2014/main" id="{7653B8DD-B366-4F66-88A2-242282783985}"/>
              </a:ext>
            </a:extLst>
          </p:cNvPr>
          <p:cNvGrpSpPr/>
          <p:nvPr/>
        </p:nvGrpSpPr>
        <p:grpSpPr>
          <a:xfrm>
            <a:off x="-4874150" y="3392294"/>
            <a:ext cx="15097629" cy="987969"/>
            <a:chOff x="-4921745" y="2787833"/>
            <a:chExt cx="14953641" cy="1110275"/>
          </a:xfrm>
        </p:grpSpPr>
        <p:grpSp>
          <p:nvGrpSpPr>
            <p:cNvPr id="23" name="Group 22">
              <a:extLst>
                <a:ext uri="{FF2B5EF4-FFF2-40B4-BE49-F238E27FC236}">
                  <a16:creationId xmlns:a16="http://schemas.microsoft.com/office/drawing/2014/main" id="{6D6DF878-3AF6-4AFD-9948-E06336498BAD}"/>
                </a:ext>
              </a:extLst>
            </p:cNvPr>
            <p:cNvGrpSpPr/>
            <p:nvPr/>
          </p:nvGrpSpPr>
          <p:grpSpPr>
            <a:xfrm>
              <a:off x="2628807" y="2787833"/>
              <a:ext cx="7403089" cy="896436"/>
              <a:chOff x="2442919" y="2767774"/>
              <a:chExt cx="7935518" cy="818091"/>
            </a:xfrm>
          </p:grpSpPr>
          <p:sp>
            <p:nvSpPr>
              <p:cNvPr id="16" name="Trapezoid 1">
                <a:extLst>
                  <a:ext uri="{FF2B5EF4-FFF2-40B4-BE49-F238E27FC236}">
                    <a16:creationId xmlns:a16="http://schemas.microsoft.com/office/drawing/2014/main" id="{66359135-049E-4E77-9C90-9DF77A75F4ED}"/>
                  </a:ext>
                </a:extLst>
              </p:cNvPr>
              <p:cNvSpPr/>
              <p:nvPr/>
            </p:nvSpPr>
            <p:spPr>
              <a:xfrm rot="16200000">
                <a:off x="9251800" y="2429025"/>
                <a:ext cx="574967" cy="1678307"/>
              </a:xfrm>
              <a:custGeom>
                <a:avLst/>
                <a:gdLst/>
                <a:ahLst/>
                <a:cxnLst/>
                <a:rect l="l" t="t" r="r" b="b"/>
                <a:pathLst>
                  <a:path w="1143000" h="1782788">
                    <a:moveTo>
                      <a:pt x="116390" y="274319"/>
                    </a:moveTo>
                    <a:lnTo>
                      <a:pt x="1026611" y="274319"/>
                    </a:lnTo>
                    <a:lnTo>
                      <a:pt x="1142809" y="704423"/>
                    </a:lnTo>
                    <a:lnTo>
                      <a:pt x="1143000" y="704423"/>
                    </a:lnTo>
                    <a:lnTo>
                      <a:pt x="1142874" y="704666"/>
                    </a:lnTo>
                    <a:lnTo>
                      <a:pt x="1143000" y="705134"/>
                    </a:lnTo>
                    <a:lnTo>
                      <a:pt x="1142630" y="705134"/>
                    </a:lnTo>
                    <a:lnTo>
                      <a:pt x="594957" y="1755445"/>
                    </a:lnTo>
                    <a:lnTo>
                      <a:pt x="594957" y="753313"/>
                    </a:lnTo>
                    <a:cubicBezTo>
                      <a:pt x="674075" y="743375"/>
                      <a:pt x="734786" y="680448"/>
                      <a:pt x="734786" y="604400"/>
                    </a:cubicBezTo>
                    <a:cubicBezTo>
                      <a:pt x="734786" y="520950"/>
                      <a:pt x="661680" y="453300"/>
                      <a:pt x="571500" y="453300"/>
                    </a:cubicBezTo>
                    <a:cubicBezTo>
                      <a:pt x="481320" y="453300"/>
                      <a:pt x="408215" y="520950"/>
                      <a:pt x="408215" y="604400"/>
                    </a:cubicBezTo>
                    <a:cubicBezTo>
                      <a:pt x="408215" y="684982"/>
                      <a:pt x="476381" y="750831"/>
                      <a:pt x="562301" y="754643"/>
                    </a:cubicBezTo>
                    <a:lnTo>
                      <a:pt x="562301" y="1782788"/>
                    </a:lnTo>
                    <a:lnTo>
                      <a:pt x="371" y="705134"/>
                    </a:lnTo>
                    <a:lnTo>
                      <a:pt x="0" y="705134"/>
                    </a:lnTo>
                    <a:lnTo>
                      <a:pt x="127" y="704666"/>
                    </a:lnTo>
                    <a:lnTo>
                      <a:pt x="0" y="704423"/>
                    </a:lnTo>
                    <a:lnTo>
                      <a:pt x="192" y="704423"/>
                    </a:lnTo>
                    <a:close/>
                    <a:moveTo>
                      <a:pt x="154373" y="133724"/>
                    </a:moveTo>
                    <a:lnTo>
                      <a:pt x="988627" y="133724"/>
                    </a:lnTo>
                    <a:lnTo>
                      <a:pt x="1014259" y="228600"/>
                    </a:lnTo>
                    <a:lnTo>
                      <a:pt x="128741" y="228600"/>
                    </a:lnTo>
                    <a:close/>
                    <a:moveTo>
                      <a:pt x="190500" y="0"/>
                    </a:moveTo>
                    <a:lnTo>
                      <a:pt x="952500" y="0"/>
                    </a:lnTo>
                    <a:lnTo>
                      <a:pt x="976276" y="88005"/>
                    </a:lnTo>
                    <a:lnTo>
                      <a:pt x="166725" y="88005"/>
                    </a:lnTo>
                    <a:close/>
                  </a:path>
                </a:pathLst>
              </a:custGeom>
              <a:solidFill>
                <a:srgbClr val="00FFC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Round Same Side Corner Rectangle 8">
                <a:extLst>
                  <a:ext uri="{FF2B5EF4-FFF2-40B4-BE49-F238E27FC236}">
                    <a16:creationId xmlns:a16="http://schemas.microsoft.com/office/drawing/2014/main" id="{771FF384-2061-42C6-8565-0639EF84AC26}"/>
                  </a:ext>
                </a:extLst>
              </p:cNvPr>
              <p:cNvSpPr/>
              <p:nvPr/>
            </p:nvSpPr>
            <p:spPr>
              <a:xfrm>
                <a:off x="2442919" y="2767774"/>
                <a:ext cx="6336244" cy="818091"/>
              </a:xfrm>
              <a:custGeom>
                <a:avLst/>
                <a:gdLst/>
                <a:ahLst/>
                <a:cxnLst/>
                <a:rect l="l" t="t" r="r" b="b"/>
                <a:pathLst>
                  <a:path w="3886200" h="627140">
                    <a:moveTo>
                      <a:pt x="181411" y="0"/>
                    </a:moveTo>
                    <a:lnTo>
                      <a:pt x="429800" y="0"/>
                    </a:lnTo>
                    <a:cubicBezTo>
                      <a:pt x="445822" y="0"/>
                      <a:pt x="458811" y="12989"/>
                      <a:pt x="458811" y="29011"/>
                    </a:cubicBezTo>
                    <a:lnTo>
                      <a:pt x="458811" y="41312"/>
                    </a:lnTo>
                    <a:lnTo>
                      <a:pt x="1785996" y="41312"/>
                    </a:lnTo>
                    <a:cubicBezTo>
                      <a:pt x="1798933" y="22473"/>
                      <a:pt x="1820798" y="10831"/>
                      <a:pt x="1845381" y="10831"/>
                    </a:cubicBezTo>
                    <a:cubicBezTo>
                      <a:pt x="1869965" y="10831"/>
                      <a:pt x="1891829" y="22473"/>
                      <a:pt x="1904766" y="41312"/>
                    </a:cubicBezTo>
                    <a:lnTo>
                      <a:pt x="1906611" y="41312"/>
                    </a:lnTo>
                    <a:lnTo>
                      <a:pt x="1906611" y="44049"/>
                    </a:lnTo>
                    <a:cubicBezTo>
                      <a:pt x="1916466" y="55634"/>
                      <a:pt x="1921581" y="70735"/>
                      <a:pt x="1921581" y="87031"/>
                    </a:cubicBezTo>
                    <a:cubicBezTo>
                      <a:pt x="1921581" y="129115"/>
                      <a:pt x="1887465" y="163231"/>
                      <a:pt x="1845381" y="163231"/>
                    </a:cubicBezTo>
                    <a:cubicBezTo>
                      <a:pt x="1803297" y="163231"/>
                      <a:pt x="1769181" y="129115"/>
                      <a:pt x="1769181" y="87031"/>
                    </a:cubicBezTo>
                    <a:lnTo>
                      <a:pt x="458811" y="87031"/>
                    </a:lnTo>
                    <a:lnTo>
                      <a:pt x="458811" y="169940"/>
                    </a:lnTo>
                    <a:lnTo>
                      <a:pt x="3886200" y="169940"/>
                    </a:lnTo>
                    <a:lnTo>
                      <a:pt x="3886200" y="627140"/>
                    </a:lnTo>
                    <a:lnTo>
                      <a:pt x="76202" y="627140"/>
                    </a:lnTo>
                    <a:cubicBezTo>
                      <a:pt x="34117" y="627140"/>
                      <a:pt x="0" y="593023"/>
                      <a:pt x="0" y="550938"/>
                    </a:cubicBezTo>
                    <a:lnTo>
                      <a:pt x="0" y="246142"/>
                    </a:lnTo>
                    <a:cubicBezTo>
                      <a:pt x="0" y="204057"/>
                      <a:pt x="34117" y="169940"/>
                      <a:pt x="76202" y="169940"/>
                    </a:cubicBezTo>
                    <a:lnTo>
                      <a:pt x="152400" y="169940"/>
                    </a:lnTo>
                    <a:lnTo>
                      <a:pt x="152400" y="29011"/>
                    </a:lnTo>
                    <a:cubicBezTo>
                      <a:pt x="152400" y="12989"/>
                      <a:pt x="165389" y="0"/>
                      <a:pt x="181411" y="0"/>
                    </a:cubicBezTo>
                    <a:close/>
                  </a:path>
                </a:pathLst>
              </a:custGeom>
              <a:solidFill>
                <a:srgbClr val="00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b"/>
              <a:lstStyle/>
              <a:p>
                <a:pPr algn="ct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lnSpc>
                    <a:spcPct val="200000"/>
                  </a:lnSpc>
                </a:pP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r>
                  <a:rPr lang="bn-IN"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অন্বয় হতে ফাংশন ব্যাখ্যা ও গঠন করতে পারবে । </a:t>
                </a:r>
              </a:p>
            </p:txBody>
          </p:sp>
        </p:grpSp>
        <p:grpSp>
          <p:nvGrpSpPr>
            <p:cNvPr id="24" name="Group 23">
              <a:extLst>
                <a:ext uri="{FF2B5EF4-FFF2-40B4-BE49-F238E27FC236}">
                  <a16:creationId xmlns:a16="http://schemas.microsoft.com/office/drawing/2014/main" id="{71AAE5B8-D01F-460F-B3C2-9358EB43AB26}"/>
                </a:ext>
              </a:extLst>
            </p:cNvPr>
            <p:cNvGrpSpPr/>
            <p:nvPr/>
          </p:nvGrpSpPr>
          <p:grpSpPr>
            <a:xfrm flipH="1" flipV="1">
              <a:off x="-4921745" y="3001672"/>
              <a:ext cx="7476821" cy="896436"/>
              <a:chOff x="2363886" y="2751280"/>
              <a:chExt cx="8014553" cy="818091"/>
            </a:xfrm>
          </p:grpSpPr>
          <p:sp>
            <p:nvSpPr>
              <p:cNvPr id="25" name="Trapezoid 1">
                <a:extLst>
                  <a:ext uri="{FF2B5EF4-FFF2-40B4-BE49-F238E27FC236}">
                    <a16:creationId xmlns:a16="http://schemas.microsoft.com/office/drawing/2014/main" id="{E13BF43A-BAAB-4B99-89E3-5A97E74F367D}"/>
                  </a:ext>
                </a:extLst>
              </p:cNvPr>
              <p:cNvSpPr/>
              <p:nvPr/>
            </p:nvSpPr>
            <p:spPr>
              <a:xfrm rot="16200000">
                <a:off x="9251800" y="2429025"/>
                <a:ext cx="574967" cy="1678307"/>
              </a:xfrm>
              <a:custGeom>
                <a:avLst/>
                <a:gdLst/>
                <a:ahLst/>
                <a:cxnLst/>
                <a:rect l="l" t="t" r="r" b="b"/>
                <a:pathLst>
                  <a:path w="1143000" h="1782788">
                    <a:moveTo>
                      <a:pt x="116390" y="274319"/>
                    </a:moveTo>
                    <a:lnTo>
                      <a:pt x="1026611" y="274319"/>
                    </a:lnTo>
                    <a:lnTo>
                      <a:pt x="1142809" y="704423"/>
                    </a:lnTo>
                    <a:lnTo>
                      <a:pt x="1143000" y="704423"/>
                    </a:lnTo>
                    <a:lnTo>
                      <a:pt x="1142874" y="704666"/>
                    </a:lnTo>
                    <a:lnTo>
                      <a:pt x="1143000" y="705134"/>
                    </a:lnTo>
                    <a:lnTo>
                      <a:pt x="1142630" y="705134"/>
                    </a:lnTo>
                    <a:lnTo>
                      <a:pt x="594957" y="1755445"/>
                    </a:lnTo>
                    <a:lnTo>
                      <a:pt x="594957" y="753313"/>
                    </a:lnTo>
                    <a:cubicBezTo>
                      <a:pt x="674075" y="743375"/>
                      <a:pt x="734786" y="680448"/>
                      <a:pt x="734786" y="604400"/>
                    </a:cubicBezTo>
                    <a:cubicBezTo>
                      <a:pt x="734786" y="520950"/>
                      <a:pt x="661680" y="453300"/>
                      <a:pt x="571500" y="453300"/>
                    </a:cubicBezTo>
                    <a:cubicBezTo>
                      <a:pt x="481320" y="453300"/>
                      <a:pt x="408215" y="520950"/>
                      <a:pt x="408215" y="604400"/>
                    </a:cubicBezTo>
                    <a:cubicBezTo>
                      <a:pt x="408215" y="684982"/>
                      <a:pt x="476381" y="750831"/>
                      <a:pt x="562301" y="754643"/>
                    </a:cubicBezTo>
                    <a:lnTo>
                      <a:pt x="562301" y="1782788"/>
                    </a:lnTo>
                    <a:lnTo>
                      <a:pt x="371" y="705134"/>
                    </a:lnTo>
                    <a:lnTo>
                      <a:pt x="0" y="705134"/>
                    </a:lnTo>
                    <a:lnTo>
                      <a:pt x="127" y="704666"/>
                    </a:lnTo>
                    <a:lnTo>
                      <a:pt x="0" y="704423"/>
                    </a:lnTo>
                    <a:lnTo>
                      <a:pt x="192" y="704423"/>
                    </a:lnTo>
                    <a:close/>
                    <a:moveTo>
                      <a:pt x="154373" y="133724"/>
                    </a:moveTo>
                    <a:lnTo>
                      <a:pt x="988627" y="133724"/>
                    </a:lnTo>
                    <a:lnTo>
                      <a:pt x="1014259" y="228600"/>
                    </a:lnTo>
                    <a:lnTo>
                      <a:pt x="128741" y="228600"/>
                    </a:lnTo>
                    <a:close/>
                    <a:moveTo>
                      <a:pt x="190500" y="0"/>
                    </a:moveTo>
                    <a:lnTo>
                      <a:pt x="952500" y="0"/>
                    </a:lnTo>
                    <a:lnTo>
                      <a:pt x="976276" y="88005"/>
                    </a:lnTo>
                    <a:lnTo>
                      <a:pt x="166725" y="88005"/>
                    </a:lnTo>
                    <a:close/>
                  </a:path>
                </a:pathLst>
              </a:custGeom>
              <a:no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Round Same Side Corner Rectangle 8">
                <a:extLst>
                  <a:ext uri="{FF2B5EF4-FFF2-40B4-BE49-F238E27FC236}">
                    <a16:creationId xmlns:a16="http://schemas.microsoft.com/office/drawing/2014/main" id="{4DA54915-6065-457E-B464-B15977CE92A8}"/>
                  </a:ext>
                </a:extLst>
              </p:cNvPr>
              <p:cNvSpPr/>
              <p:nvPr/>
            </p:nvSpPr>
            <p:spPr>
              <a:xfrm>
                <a:off x="2363886" y="2751280"/>
                <a:ext cx="6336244" cy="818091"/>
              </a:xfrm>
              <a:custGeom>
                <a:avLst/>
                <a:gdLst/>
                <a:ahLst/>
                <a:cxnLst/>
                <a:rect l="l" t="t" r="r" b="b"/>
                <a:pathLst>
                  <a:path w="3886200" h="627140">
                    <a:moveTo>
                      <a:pt x="181411" y="0"/>
                    </a:moveTo>
                    <a:lnTo>
                      <a:pt x="429800" y="0"/>
                    </a:lnTo>
                    <a:cubicBezTo>
                      <a:pt x="445822" y="0"/>
                      <a:pt x="458811" y="12989"/>
                      <a:pt x="458811" y="29011"/>
                    </a:cubicBezTo>
                    <a:lnTo>
                      <a:pt x="458811" y="41312"/>
                    </a:lnTo>
                    <a:lnTo>
                      <a:pt x="1785996" y="41312"/>
                    </a:lnTo>
                    <a:cubicBezTo>
                      <a:pt x="1798933" y="22473"/>
                      <a:pt x="1820798" y="10831"/>
                      <a:pt x="1845381" y="10831"/>
                    </a:cubicBezTo>
                    <a:cubicBezTo>
                      <a:pt x="1869965" y="10831"/>
                      <a:pt x="1891829" y="22473"/>
                      <a:pt x="1904766" y="41312"/>
                    </a:cubicBezTo>
                    <a:lnTo>
                      <a:pt x="1906611" y="41312"/>
                    </a:lnTo>
                    <a:lnTo>
                      <a:pt x="1906611" y="44049"/>
                    </a:lnTo>
                    <a:cubicBezTo>
                      <a:pt x="1916466" y="55634"/>
                      <a:pt x="1921581" y="70735"/>
                      <a:pt x="1921581" y="87031"/>
                    </a:cubicBezTo>
                    <a:cubicBezTo>
                      <a:pt x="1921581" y="129115"/>
                      <a:pt x="1887465" y="163231"/>
                      <a:pt x="1845381" y="163231"/>
                    </a:cubicBezTo>
                    <a:cubicBezTo>
                      <a:pt x="1803297" y="163231"/>
                      <a:pt x="1769181" y="129115"/>
                      <a:pt x="1769181" y="87031"/>
                    </a:cubicBezTo>
                    <a:lnTo>
                      <a:pt x="458811" y="87031"/>
                    </a:lnTo>
                    <a:lnTo>
                      <a:pt x="458811" y="169940"/>
                    </a:lnTo>
                    <a:lnTo>
                      <a:pt x="3886200" y="169940"/>
                    </a:lnTo>
                    <a:lnTo>
                      <a:pt x="3886200" y="627140"/>
                    </a:lnTo>
                    <a:lnTo>
                      <a:pt x="76202" y="627140"/>
                    </a:lnTo>
                    <a:cubicBezTo>
                      <a:pt x="34117" y="627140"/>
                      <a:pt x="0" y="593023"/>
                      <a:pt x="0" y="550938"/>
                    </a:cubicBezTo>
                    <a:lnTo>
                      <a:pt x="0" y="246142"/>
                    </a:lnTo>
                    <a:cubicBezTo>
                      <a:pt x="0" y="204057"/>
                      <a:pt x="34117" y="169940"/>
                      <a:pt x="76202" y="169940"/>
                    </a:cubicBezTo>
                    <a:lnTo>
                      <a:pt x="152400" y="169940"/>
                    </a:lnTo>
                    <a:lnTo>
                      <a:pt x="152400" y="29011"/>
                    </a:lnTo>
                    <a:cubicBezTo>
                      <a:pt x="152400" y="12989"/>
                      <a:pt x="165389" y="0"/>
                      <a:pt x="181411"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lnSpc>
                    <a:spcPct val="200000"/>
                  </a:lnSpc>
                </a:pP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grpSp>
        <p:nvGrpSpPr>
          <p:cNvPr id="48" name="Group 47">
            <a:extLst>
              <a:ext uri="{FF2B5EF4-FFF2-40B4-BE49-F238E27FC236}">
                <a16:creationId xmlns:a16="http://schemas.microsoft.com/office/drawing/2014/main" id="{BEF972BF-DA86-4315-AF46-28BF39DD4748}"/>
              </a:ext>
            </a:extLst>
          </p:cNvPr>
          <p:cNvGrpSpPr/>
          <p:nvPr/>
        </p:nvGrpSpPr>
        <p:grpSpPr>
          <a:xfrm>
            <a:off x="-4561558" y="4423775"/>
            <a:ext cx="14953641" cy="1154959"/>
            <a:chOff x="-4921745" y="2743149"/>
            <a:chExt cx="14953641" cy="1154959"/>
          </a:xfrm>
        </p:grpSpPr>
        <p:grpSp>
          <p:nvGrpSpPr>
            <p:cNvPr id="49" name="Group 48">
              <a:extLst>
                <a:ext uri="{FF2B5EF4-FFF2-40B4-BE49-F238E27FC236}">
                  <a16:creationId xmlns:a16="http://schemas.microsoft.com/office/drawing/2014/main" id="{77CA7F68-3D22-4E9A-B60C-E702F868E7FB}"/>
                </a:ext>
              </a:extLst>
            </p:cNvPr>
            <p:cNvGrpSpPr/>
            <p:nvPr/>
          </p:nvGrpSpPr>
          <p:grpSpPr>
            <a:xfrm>
              <a:off x="2555076" y="2743149"/>
              <a:ext cx="7476820" cy="912042"/>
              <a:chOff x="2363885" y="2726994"/>
              <a:chExt cx="8014552" cy="832333"/>
            </a:xfrm>
          </p:grpSpPr>
          <p:sp>
            <p:nvSpPr>
              <p:cNvPr id="53" name="Trapezoid 1">
                <a:extLst>
                  <a:ext uri="{FF2B5EF4-FFF2-40B4-BE49-F238E27FC236}">
                    <a16:creationId xmlns:a16="http://schemas.microsoft.com/office/drawing/2014/main" id="{369EBC32-2DBE-4AF1-AAA4-F78B5BC09CAE}"/>
                  </a:ext>
                </a:extLst>
              </p:cNvPr>
              <p:cNvSpPr/>
              <p:nvPr/>
            </p:nvSpPr>
            <p:spPr>
              <a:xfrm rot="16200000">
                <a:off x="9251800" y="2429025"/>
                <a:ext cx="574967" cy="1678307"/>
              </a:xfrm>
              <a:custGeom>
                <a:avLst/>
                <a:gdLst/>
                <a:ahLst/>
                <a:cxnLst/>
                <a:rect l="l" t="t" r="r" b="b"/>
                <a:pathLst>
                  <a:path w="1143000" h="1782788">
                    <a:moveTo>
                      <a:pt x="116390" y="274319"/>
                    </a:moveTo>
                    <a:lnTo>
                      <a:pt x="1026611" y="274319"/>
                    </a:lnTo>
                    <a:lnTo>
                      <a:pt x="1142809" y="704423"/>
                    </a:lnTo>
                    <a:lnTo>
                      <a:pt x="1143000" y="704423"/>
                    </a:lnTo>
                    <a:lnTo>
                      <a:pt x="1142874" y="704666"/>
                    </a:lnTo>
                    <a:lnTo>
                      <a:pt x="1143000" y="705134"/>
                    </a:lnTo>
                    <a:lnTo>
                      <a:pt x="1142630" y="705134"/>
                    </a:lnTo>
                    <a:lnTo>
                      <a:pt x="594957" y="1755445"/>
                    </a:lnTo>
                    <a:lnTo>
                      <a:pt x="594957" y="753313"/>
                    </a:lnTo>
                    <a:cubicBezTo>
                      <a:pt x="674075" y="743375"/>
                      <a:pt x="734786" y="680448"/>
                      <a:pt x="734786" y="604400"/>
                    </a:cubicBezTo>
                    <a:cubicBezTo>
                      <a:pt x="734786" y="520950"/>
                      <a:pt x="661680" y="453300"/>
                      <a:pt x="571500" y="453300"/>
                    </a:cubicBezTo>
                    <a:cubicBezTo>
                      <a:pt x="481320" y="453300"/>
                      <a:pt x="408215" y="520950"/>
                      <a:pt x="408215" y="604400"/>
                    </a:cubicBezTo>
                    <a:cubicBezTo>
                      <a:pt x="408215" y="684982"/>
                      <a:pt x="476381" y="750831"/>
                      <a:pt x="562301" y="754643"/>
                    </a:cubicBezTo>
                    <a:lnTo>
                      <a:pt x="562301" y="1782788"/>
                    </a:lnTo>
                    <a:lnTo>
                      <a:pt x="371" y="705134"/>
                    </a:lnTo>
                    <a:lnTo>
                      <a:pt x="0" y="705134"/>
                    </a:lnTo>
                    <a:lnTo>
                      <a:pt x="127" y="704666"/>
                    </a:lnTo>
                    <a:lnTo>
                      <a:pt x="0" y="704423"/>
                    </a:lnTo>
                    <a:lnTo>
                      <a:pt x="192" y="704423"/>
                    </a:lnTo>
                    <a:close/>
                    <a:moveTo>
                      <a:pt x="154373" y="133724"/>
                    </a:moveTo>
                    <a:lnTo>
                      <a:pt x="988627" y="133724"/>
                    </a:lnTo>
                    <a:lnTo>
                      <a:pt x="1014259" y="228600"/>
                    </a:lnTo>
                    <a:lnTo>
                      <a:pt x="128741" y="228600"/>
                    </a:lnTo>
                    <a:close/>
                    <a:moveTo>
                      <a:pt x="190500" y="0"/>
                    </a:moveTo>
                    <a:lnTo>
                      <a:pt x="952500" y="0"/>
                    </a:lnTo>
                    <a:lnTo>
                      <a:pt x="976276" y="88005"/>
                    </a:lnTo>
                    <a:lnTo>
                      <a:pt x="166725" y="88005"/>
                    </a:lnTo>
                    <a:close/>
                  </a:path>
                </a:pathLst>
              </a:custGeom>
              <a:solidFill>
                <a:schemeClr val="accent6">
                  <a:lumMod val="40000"/>
                  <a:lumOff val="6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2800"/>
              </a:p>
            </p:txBody>
          </p:sp>
          <p:sp>
            <p:nvSpPr>
              <p:cNvPr id="54" name="Round Same Side Corner Rectangle 8">
                <a:extLst>
                  <a:ext uri="{FF2B5EF4-FFF2-40B4-BE49-F238E27FC236}">
                    <a16:creationId xmlns:a16="http://schemas.microsoft.com/office/drawing/2014/main" id="{963EEFA3-4FC2-4973-97BA-77963429C809}"/>
                  </a:ext>
                </a:extLst>
              </p:cNvPr>
              <p:cNvSpPr/>
              <p:nvPr/>
            </p:nvSpPr>
            <p:spPr>
              <a:xfrm>
                <a:off x="2363885" y="2726994"/>
                <a:ext cx="6336244" cy="832333"/>
              </a:xfrm>
              <a:custGeom>
                <a:avLst/>
                <a:gdLst/>
                <a:ahLst/>
                <a:cxnLst/>
                <a:rect l="l" t="t" r="r" b="b"/>
                <a:pathLst>
                  <a:path w="3886200" h="627140">
                    <a:moveTo>
                      <a:pt x="181411" y="0"/>
                    </a:moveTo>
                    <a:lnTo>
                      <a:pt x="429800" y="0"/>
                    </a:lnTo>
                    <a:cubicBezTo>
                      <a:pt x="445822" y="0"/>
                      <a:pt x="458811" y="12989"/>
                      <a:pt x="458811" y="29011"/>
                    </a:cubicBezTo>
                    <a:lnTo>
                      <a:pt x="458811" y="41312"/>
                    </a:lnTo>
                    <a:lnTo>
                      <a:pt x="1785996" y="41312"/>
                    </a:lnTo>
                    <a:cubicBezTo>
                      <a:pt x="1798933" y="22473"/>
                      <a:pt x="1820798" y="10831"/>
                      <a:pt x="1845381" y="10831"/>
                    </a:cubicBezTo>
                    <a:cubicBezTo>
                      <a:pt x="1869965" y="10831"/>
                      <a:pt x="1891829" y="22473"/>
                      <a:pt x="1904766" y="41312"/>
                    </a:cubicBezTo>
                    <a:lnTo>
                      <a:pt x="1906611" y="41312"/>
                    </a:lnTo>
                    <a:lnTo>
                      <a:pt x="1906611" y="44049"/>
                    </a:lnTo>
                    <a:cubicBezTo>
                      <a:pt x="1916466" y="55634"/>
                      <a:pt x="1921581" y="70735"/>
                      <a:pt x="1921581" y="87031"/>
                    </a:cubicBezTo>
                    <a:cubicBezTo>
                      <a:pt x="1921581" y="129115"/>
                      <a:pt x="1887465" y="163231"/>
                      <a:pt x="1845381" y="163231"/>
                    </a:cubicBezTo>
                    <a:cubicBezTo>
                      <a:pt x="1803297" y="163231"/>
                      <a:pt x="1769181" y="129115"/>
                      <a:pt x="1769181" y="87031"/>
                    </a:cubicBezTo>
                    <a:lnTo>
                      <a:pt x="458811" y="87031"/>
                    </a:lnTo>
                    <a:lnTo>
                      <a:pt x="458811" y="169940"/>
                    </a:lnTo>
                    <a:lnTo>
                      <a:pt x="3886200" y="169940"/>
                    </a:lnTo>
                    <a:lnTo>
                      <a:pt x="3886200" y="627140"/>
                    </a:lnTo>
                    <a:lnTo>
                      <a:pt x="76202" y="627140"/>
                    </a:lnTo>
                    <a:cubicBezTo>
                      <a:pt x="34117" y="627140"/>
                      <a:pt x="0" y="593023"/>
                      <a:pt x="0" y="550938"/>
                    </a:cubicBezTo>
                    <a:lnTo>
                      <a:pt x="0" y="246142"/>
                    </a:lnTo>
                    <a:cubicBezTo>
                      <a:pt x="0" y="204057"/>
                      <a:pt x="34117" y="169940"/>
                      <a:pt x="76202" y="169940"/>
                    </a:cubicBezTo>
                    <a:lnTo>
                      <a:pt x="152400" y="169940"/>
                    </a:lnTo>
                    <a:lnTo>
                      <a:pt x="152400" y="29011"/>
                    </a:lnTo>
                    <a:cubicBezTo>
                      <a:pt x="152400" y="12989"/>
                      <a:pt x="165389" y="0"/>
                      <a:pt x="181411" y="0"/>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lnSpc>
                    <a:spcPct val="200000"/>
                  </a:lnSpc>
                </a:pPr>
                <a:r>
                  <a:rPr lang="bn-IN"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প্রতীক দ্বারা ফাংশন  প্রকাশ করতে পারবে ।</a:t>
                </a:r>
              </a:p>
            </p:txBody>
          </p:sp>
        </p:grpSp>
        <p:grpSp>
          <p:nvGrpSpPr>
            <p:cNvPr id="50" name="Group 49">
              <a:extLst>
                <a:ext uri="{FF2B5EF4-FFF2-40B4-BE49-F238E27FC236}">
                  <a16:creationId xmlns:a16="http://schemas.microsoft.com/office/drawing/2014/main" id="{D552E949-7D6D-42F9-B972-717409DF72E4}"/>
                </a:ext>
              </a:extLst>
            </p:cNvPr>
            <p:cNvGrpSpPr/>
            <p:nvPr/>
          </p:nvGrpSpPr>
          <p:grpSpPr>
            <a:xfrm flipH="1" flipV="1">
              <a:off x="-4921745" y="3001672"/>
              <a:ext cx="7476821" cy="896436"/>
              <a:chOff x="2363886" y="2751280"/>
              <a:chExt cx="8014553" cy="818091"/>
            </a:xfrm>
          </p:grpSpPr>
          <p:sp>
            <p:nvSpPr>
              <p:cNvPr id="51" name="Trapezoid 1">
                <a:extLst>
                  <a:ext uri="{FF2B5EF4-FFF2-40B4-BE49-F238E27FC236}">
                    <a16:creationId xmlns:a16="http://schemas.microsoft.com/office/drawing/2014/main" id="{AE5B071A-D66C-446D-9B89-A36947A7D5B4}"/>
                  </a:ext>
                </a:extLst>
              </p:cNvPr>
              <p:cNvSpPr/>
              <p:nvPr/>
            </p:nvSpPr>
            <p:spPr>
              <a:xfrm rot="16200000">
                <a:off x="9251800" y="2429025"/>
                <a:ext cx="574967" cy="1678307"/>
              </a:xfrm>
              <a:custGeom>
                <a:avLst/>
                <a:gdLst/>
                <a:ahLst/>
                <a:cxnLst/>
                <a:rect l="l" t="t" r="r" b="b"/>
                <a:pathLst>
                  <a:path w="1143000" h="1782788">
                    <a:moveTo>
                      <a:pt x="116390" y="274319"/>
                    </a:moveTo>
                    <a:lnTo>
                      <a:pt x="1026611" y="274319"/>
                    </a:lnTo>
                    <a:lnTo>
                      <a:pt x="1142809" y="704423"/>
                    </a:lnTo>
                    <a:lnTo>
                      <a:pt x="1143000" y="704423"/>
                    </a:lnTo>
                    <a:lnTo>
                      <a:pt x="1142874" y="704666"/>
                    </a:lnTo>
                    <a:lnTo>
                      <a:pt x="1143000" y="705134"/>
                    </a:lnTo>
                    <a:lnTo>
                      <a:pt x="1142630" y="705134"/>
                    </a:lnTo>
                    <a:lnTo>
                      <a:pt x="594957" y="1755445"/>
                    </a:lnTo>
                    <a:lnTo>
                      <a:pt x="594957" y="753313"/>
                    </a:lnTo>
                    <a:cubicBezTo>
                      <a:pt x="674075" y="743375"/>
                      <a:pt x="734786" y="680448"/>
                      <a:pt x="734786" y="604400"/>
                    </a:cubicBezTo>
                    <a:cubicBezTo>
                      <a:pt x="734786" y="520950"/>
                      <a:pt x="661680" y="453300"/>
                      <a:pt x="571500" y="453300"/>
                    </a:cubicBezTo>
                    <a:cubicBezTo>
                      <a:pt x="481320" y="453300"/>
                      <a:pt x="408215" y="520950"/>
                      <a:pt x="408215" y="604400"/>
                    </a:cubicBezTo>
                    <a:cubicBezTo>
                      <a:pt x="408215" y="684982"/>
                      <a:pt x="476381" y="750831"/>
                      <a:pt x="562301" y="754643"/>
                    </a:cubicBezTo>
                    <a:lnTo>
                      <a:pt x="562301" y="1782788"/>
                    </a:lnTo>
                    <a:lnTo>
                      <a:pt x="371" y="705134"/>
                    </a:lnTo>
                    <a:lnTo>
                      <a:pt x="0" y="705134"/>
                    </a:lnTo>
                    <a:lnTo>
                      <a:pt x="127" y="704666"/>
                    </a:lnTo>
                    <a:lnTo>
                      <a:pt x="0" y="704423"/>
                    </a:lnTo>
                    <a:lnTo>
                      <a:pt x="192" y="704423"/>
                    </a:lnTo>
                    <a:close/>
                    <a:moveTo>
                      <a:pt x="154373" y="133724"/>
                    </a:moveTo>
                    <a:lnTo>
                      <a:pt x="988627" y="133724"/>
                    </a:lnTo>
                    <a:lnTo>
                      <a:pt x="1014259" y="228600"/>
                    </a:lnTo>
                    <a:lnTo>
                      <a:pt x="128741" y="228600"/>
                    </a:lnTo>
                    <a:close/>
                    <a:moveTo>
                      <a:pt x="190500" y="0"/>
                    </a:moveTo>
                    <a:lnTo>
                      <a:pt x="952500" y="0"/>
                    </a:lnTo>
                    <a:lnTo>
                      <a:pt x="976276" y="88005"/>
                    </a:lnTo>
                    <a:lnTo>
                      <a:pt x="166725" y="88005"/>
                    </a:lnTo>
                    <a:close/>
                  </a:path>
                </a:pathLst>
              </a:custGeom>
              <a:no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2800"/>
              </a:p>
            </p:txBody>
          </p:sp>
          <p:sp>
            <p:nvSpPr>
              <p:cNvPr id="52" name="Round Same Side Corner Rectangle 8">
                <a:extLst>
                  <a:ext uri="{FF2B5EF4-FFF2-40B4-BE49-F238E27FC236}">
                    <a16:creationId xmlns:a16="http://schemas.microsoft.com/office/drawing/2014/main" id="{8A41FF4F-D6C1-416A-98FD-40950AAE31D4}"/>
                  </a:ext>
                </a:extLst>
              </p:cNvPr>
              <p:cNvSpPr/>
              <p:nvPr/>
            </p:nvSpPr>
            <p:spPr>
              <a:xfrm>
                <a:off x="2363886" y="2751280"/>
                <a:ext cx="6336244" cy="818091"/>
              </a:xfrm>
              <a:custGeom>
                <a:avLst/>
                <a:gdLst/>
                <a:ahLst/>
                <a:cxnLst/>
                <a:rect l="l" t="t" r="r" b="b"/>
                <a:pathLst>
                  <a:path w="3886200" h="627140">
                    <a:moveTo>
                      <a:pt x="181411" y="0"/>
                    </a:moveTo>
                    <a:lnTo>
                      <a:pt x="429800" y="0"/>
                    </a:lnTo>
                    <a:cubicBezTo>
                      <a:pt x="445822" y="0"/>
                      <a:pt x="458811" y="12989"/>
                      <a:pt x="458811" y="29011"/>
                    </a:cubicBezTo>
                    <a:lnTo>
                      <a:pt x="458811" y="41312"/>
                    </a:lnTo>
                    <a:lnTo>
                      <a:pt x="1785996" y="41312"/>
                    </a:lnTo>
                    <a:cubicBezTo>
                      <a:pt x="1798933" y="22473"/>
                      <a:pt x="1820798" y="10831"/>
                      <a:pt x="1845381" y="10831"/>
                    </a:cubicBezTo>
                    <a:cubicBezTo>
                      <a:pt x="1869965" y="10831"/>
                      <a:pt x="1891829" y="22473"/>
                      <a:pt x="1904766" y="41312"/>
                    </a:cubicBezTo>
                    <a:lnTo>
                      <a:pt x="1906611" y="41312"/>
                    </a:lnTo>
                    <a:lnTo>
                      <a:pt x="1906611" y="44049"/>
                    </a:lnTo>
                    <a:cubicBezTo>
                      <a:pt x="1916466" y="55634"/>
                      <a:pt x="1921581" y="70735"/>
                      <a:pt x="1921581" y="87031"/>
                    </a:cubicBezTo>
                    <a:cubicBezTo>
                      <a:pt x="1921581" y="129115"/>
                      <a:pt x="1887465" y="163231"/>
                      <a:pt x="1845381" y="163231"/>
                    </a:cubicBezTo>
                    <a:cubicBezTo>
                      <a:pt x="1803297" y="163231"/>
                      <a:pt x="1769181" y="129115"/>
                      <a:pt x="1769181" y="87031"/>
                    </a:cubicBezTo>
                    <a:lnTo>
                      <a:pt x="458811" y="87031"/>
                    </a:lnTo>
                    <a:lnTo>
                      <a:pt x="458811" y="169940"/>
                    </a:lnTo>
                    <a:lnTo>
                      <a:pt x="3886200" y="169940"/>
                    </a:lnTo>
                    <a:lnTo>
                      <a:pt x="3886200" y="627140"/>
                    </a:lnTo>
                    <a:lnTo>
                      <a:pt x="76202" y="627140"/>
                    </a:lnTo>
                    <a:cubicBezTo>
                      <a:pt x="34117" y="627140"/>
                      <a:pt x="0" y="593023"/>
                      <a:pt x="0" y="550938"/>
                    </a:cubicBezTo>
                    <a:lnTo>
                      <a:pt x="0" y="246142"/>
                    </a:lnTo>
                    <a:cubicBezTo>
                      <a:pt x="0" y="204057"/>
                      <a:pt x="34117" y="169940"/>
                      <a:pt x="76202" y="169940"/>
                    </a:cubicBezTo>
                    <a:lnTo>
                      <a:pt x="152400" y="169940"/>
                    </a:lnTo>
                    <a:lnTo>
                      <a:pt x="152400" y="29011"/>
                    </a:lnTo>
                    <a:cubicBezTo>
                      <a:pt x="152400" y="12989"/>
                      <a:pt x="165389" y="0"/>
                      <a:pt x="181411"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lnSpc>
                    <a:spcPct val="200000"/>
                  </a:lnSpc>
                </a:pP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200000"/>
                  </a:lnSpc>
                </a:pPr>
                <a:endPar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pic>
        <p:nvPicPr>
          <p:cNvPr id="6" name="Picture 5">
            <a:extLst>
              <a:ext uri="{FF2B5EF4-FFF2-40B4-BE49-F238E27FC236}">
                <a16:creationId xmlns:a16="http://schemas.microsoft.com/office/drawing/2014/main" id="{CB9F75D1-FFA6-43DB-AAC6-3EF99E74C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8011"/>
            <a:ext cx="2674665" cy="2674665"/>
          </a:xfrm>
          <a:prstGeom prst="rect">
            <a:avLst/>
          </a:prstGeom>
        </p:spPr>
      </p:pic>
      <p:grpSp>
        <p:nvGrpSpPr>
          <p:cNvPr id="13" name="Group 12">
            <a:extLst>
              <a:ext uri="{FF2B5EF4-FFF2-40B4-BE49-F238E27FC236}">
                <a16:creationId xmlns:a16="http://schemas.microsoft.com/office/drawing/2014/main" id="{C3366AF7-8CC5-4633-A5F6-82C8276C3F7C}"/>
              </a:ext>
            </a:extLst>
          </p:cNvPr>
          <p:cNvGrpSpPr/>
          <p:nvPr/>
        </p:nvGrpSpPr>
        <p:grpSpPr>
          <a:xfrm>
            <a:off x="5016135" y="228199"/>
            <a:ext cx="1957872" cy="1218003"/>
            <a:chOff x="8318892" y="398846"/>
            <a:chExt cx="2073191" cy="1289744"/>
          </a:xfrm>
        </p:grpSpPr>
        <p:sp>
          <p:nvSpPr>
            <p:cNvPr id="10" name="Oval 9">
              <a:extLst>
                <a:ext uri="{FF2B5EF4-FFF2-40B4-BE49-F238E27FC236}">
                  <a16:creationId xmlns:a16="http://schemas.microsoft.com/office/drawing/2014/main" id="{E43EEE03-8D2D-43CD-8265-6B620A8FFC58}"/>
                </a:ext>
              </a:extLst>
            </p:cNvPr>
            <p:cNvSpPr/>
            <p:nvPr/>
          </p:nvSpPr>
          <p:spPr>
            <a:xfrm>
              <a:off x="8826380" y="398846"/>
              <a:ext cx="1050877" cy="962192"/>
            </a:xfrm>
            <a:prstGeom prst="ellipse">
              <a:avLst/>
            </a:prstGeom>
            <a:solidFill>
              <a:srgbClr val="00FFCC"/>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2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p>
            <a:p>
              <a:pPr algn="ctr"/>
              <a:endParaRPr lang="en-US" sz="2000" dirty="0">
                <a:latin typeface="NikoshBAN" panose="02000000000000000000" pitchFamily="2" charset="0"/>
                <a:cs typeface="NikoshBAN" panose="02000000000000000000" pitchFamily="2" charset="0"/>
              </a:endParaRPr>
            </a:p>
          </p:txBody>
        </p:sp>
        <p:grpSp>
          <p:nvGrpSpPr>
            <p:cNvPr id="12" name="Group 11">
              <a:extLst>
                <a:ext uri="{FF2B5EF4-FFF2-40B4-BE49-F238E27FC236}">
                  <a16:creationId xmlns:a16="http://schemas.microsoft.com/office/drawing/2014/main" id="{EBA7008F-1D3A-49C0-80E6-DE45BBD152D9}"/>
                </a:ext>
              </a:extLst>
            </p:cNvPr>
            <p:cNvGrpSpPr/>
            <p:nvPr/>
          </p:nvGrpSpPr>
          <p:grpSpPr>
            <a:xfrm>
              <a:off x="8318892" y="542945"/>
              <a:ext cx="2073191" cy="1145645"/>
              <a:chOff x="5501317" y="355670"/>
              <a:chExt cx="2073191" cy="1145645"/>
            </a:xfrm>
          </p:grpSpPr>
          <p:sp>
            <p:nvSpPr>
              <p:cNvPr id="22" name="Freeform: Shape 21">
                <a:extLst>
                  <a:ext uri="{FF2B5EF4-FFF2-40B4-BE49-F238E27FC236}">
                    <a16:creationId xmlns:a16="http://schemas.microsoft.com/office/drawing/2014/main" id="{96284159-E7E1-4F9E-AA2A-6A16A7241F12}"/>
                  </a:ext>
                </a:extLst>
              </p:cNvPr>
              <p:cNvSpPr/>
              <p:nvPr/>
            </p:nvSpPr>
            <p:spPr>
              <a:xfrm>
                <a:off x="5501317" y="355670"/>
                <a:ext cx="2073191" cy="962192"/>
              </a:xfrm>
              <a:custGeom>
                <a:avLst/>
                <a:gdLst>
                  <a:gd name="connsiteX0" fmla="*/ 2074459 w 4148920"/>
                  <a:gd name="connsiteY0" fmla="*/ 0 h 1925562"/>
                  <a:gd name="connsiteX1" fmla="*/ 2975360 w 4148920"/>
                  <a:gd name="connsiteY1" fmla="*/ 911117 h 1925562"/>
                  <a:gd name="connsiteX2" fmla="*/ 2821501 w 4148920"/>
                  <a:gd name="connsiteY2" fmla="*/ 1420531 h 1925562"/>
                  <a:gd name="connsiteX3" fmla="*/ 2776167 w 4148920"/>
                  <a:gd name="connsiteY3" fmla="*/ 1476099 h 1925562"/>
                  <a:gd name="connsiteX4" fmla="*/ 2881934 w 4148920"/>
                  <a:gd name="connsiteY4" fmla="*/ 1479771 h 1925562"/>
                  <a:gd name="connsiteX5" fmla="*/ 4148920 w 4148920"/>
                  <a:gd name="connsiteY5" fmla="*/ 1693550 h 1925562"/>
                  <a:gd name="connsiteX6" fmla="*/ 2074460 w 4148920"/>
                  <a:gd name="connsiteY6" fmla="*/ 1925562 h 1925562"/>
                  <a:gd name="connsiteX7" fmla="*/ 0 w 4148920"/>
                  <a:gd name="connsiteY7" fmla="*/ 1693550 h 1925562"/>
                  <a:gd name="connsiteX8" fmla="*/ 1266987 w 4148920"/>
                  <a:gd name="connsiteY8" fmla="*/ 1479771 h 1925562"/>
                  <a:gd name="connsiteX9" fmla="*/ 1372751 w 4148920"/>
                  <a:gd name="connsiteY9" fmla="*/ 1476099 h 1925562"/>
                  <a:gd name="connsiteX10" fmla="*/ 1327418 w 4148920"/>
                  <a:gd name="connsiteY10" fmla="*/ 1420531 h 1925562"/>
                  <a:gd name="connsiteX11" fmla="*/ 1173558 w 4148920"/>
                  <a:gd name="connsiteY11" fmla="*/ 911117 h 1925562"/>
                  <a:gd name="connsiteX12" fmla="*/ 2074459 w 4148920"/>
                  <a:gd name="connsiteY12" fmla="*/ 0 h 192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8920" h="1925562">
                    <a:moveTo>
                      <a:pt x="2074459" y="0"/>
                    </a:moveTo>
                    <a:cubicBezTo>
                      <a:pt x="2572013" y="0"/>
                      <a:pt x="2975360" y="407921"/>
                      <a:pt x="2975360" y="911117"/>
                    </a:cubicBezTo>
                    <a:cubicBezTo>
                      <a:pt x="2975360" y="1099816"/>
                      <a:pt x="2918640" y="1275116"/>
                      <a:pt x="2821501" y="1420531"/>
                    </a:cubicBezTo>
                    <a:lnTo>
                      <a:pt x="2776167" y="1476099"/>
                    </a:lnTo>
                    <a:lnTo>
                      <a:pt x="2881934" y="1479771"/>
                    </a:lnTo>
                    <a:cubicBezTo>
                      <a:pt x="3626489" y="1514992"/>
                      <a:pt x="4148920" y="1597447"/>
                      <a:pt x="4148920" y="1693550"/>
                    </a:cubicBezTo>
                    <a:cubicBezTo>
                      <a:pt x="4148920" y="1821687"/>
                      <a:pt x="3220153" y="1925562"/>
                      <a:pt x="2074460" y="1925562"/>
                    </a:cubicBezTo>
                    <a:cubicBezTo>
                      <a:pt x="928767" y="1925562"/>
                      <a:pt x="0" y="1821687"/>
                      <a:pt x="0" y="1693550"/>
                    </a:cubicBezTo>
                    <a:cubicBezTo>
                      <a:pt x="0" y="1597447"/>
                      <a:pt x="522431" y="1514992"/>
                      <a:pt x="1266987" y="1479771"/>
                    </a:cubicBezTo>
                    <a:lnTo>
                      <a:pt x="1372751" y="1476099"/>
                    </a:lnTo>
                    <a:lnTo>
                      <a:pt x="1327418" y="1420531"/>
                    </a:lnTo>
                    <a:cubicBezTo>
                      <a:pt x="1230279" y="1275116"/>
                      <a:pt x="1173558" y="1099816"/>
                      <a:pt x="1173558" y="911117"/>
                    </a:cubicBezTo>
                    <a:cubicBezTo>
                      <a:pt x="1173558" y="407921"/>
                      <a:pt x="1576905" y="0"/>
                      <a:pt x="2074459" y="0"/>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AB6668B-4AAA-48CD-9BF5-DD4D79A34A27}"/>
                  </a:ext>
                </a:extLst>
              </p:cNvPr>
              <p:cNvSpPr/>
              <p:nvPr/>
            </p:nvSpPr>
            <p:spPr>
              <a:xfrm>
                <a:off x="6114196" y="539123"/>
                <a:ext cx="1050877" cy="962192"/>
              </a:xfrm>
              <a:prstGeom prst="ellipse">
                <a:avLst/>
              </a:prstGeom>
              <a:solidFill>
                <a:srgbClr val="FF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2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p>
              <a:p>
                <a:pPr algn="ctr"/>
                <a:endParaRPr lang="en-US" sz="2000" dirty="0">
                  <a:latin typeface="NikoshBAN" panose="02000000000000000000" pitchFamily="2" charset="0"/>
                  <a:cs typeface="NikoshBAN" panose="02000000000000000000" pitchFamily="2" charset="0"/>
                </a:endParaRPr>
              </a:p>
            </p:txBody>
          </p:sp>
        </p:grpSp>
      </p:grpSp>
    </p:spTree>
    <p:extLst>
      <p:ext uri="{BB962C8B-B14F-4D97-AF65-F5344CB8AC3E}">
        <p14:creationId xmlns:p14="http://schemas.microsoft.com/office/powerpoint/2010/main" val="2334787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8" presetClass="emph" presetSubtype="0" fill="hold" nodeType="withEffect">
                                  <p:stCondLst>
                                    <p:cond delay="0"/>
                                  </p:stCondLst>
                                  <p:childTnLst>
                                    <p:animRot by="-5400000">
                                      <p:cBhvr>
                                        <p:cTn id="9" dur="1100" fill="hold"/>
                                        <p:tgtEl>
                                          <p:spTgt spid="27"/>
                                        </p:tgtEl>
                                        <p:attrNameLst>
                                          <p:attrName>r</p:attrName>
                                        </p:attrNameLst>
                                      </p:cBhvr>
                                    </p:animRot>
                                  </p:childTnLst>
                                </p:cTn>
                              </p:par>
                              <p:par>
                                <p:cTn id="10" presetID="8" presetClass="emph" presetSubtype="0" fill="hold" nodeType="withEffect">
                                  <p:stCondLst>
                                    <p:cond delay="0"/>
                                  </p:stCondLst>
                                  <p:childTnLst>
                                    <p:animRot by="5400000">
                                      <p:cBhvr>
                                        <p:cTn id="11" dur="1400" fill="hold"/>
                                        <p:tgtEl>
                                          <p:spTgt spid="27"/>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arn(inVertical)">
                                      <p:cBhvr>
                                        <p:cTn id="16" dur="500"/>
                                        <p:tgtEl>
                                          <p:spTgt spid="48"/>
                                        </p:tgtEl>
                                      </p:cBhvr>
                                    </p:animEffect>
                                  </p:childTnLst>
                                </p:cTn>
                              </p:par>
                              <p:par>
                                <p:cTn id="17" presetID="8" presetClass="emph" presetSubtype="0" fill="hold" nodeType="withEffect">
                                  <p:stCondLst>
                                    <p:cond delay="0"/>
                                  </p:stCondLst>
                                  <p:childTnLst>
                                    <p:animRot by="-5400000">
                                      <p:cBhvr>
                                        <p:cTn id="18" dur="1100" fill="hold"/>
                                        <p:tgtEl>
                                          <p:spTgt spid="48"/>
                                        </p:tgtEl>
                                        <p:attrNameLst>
                                          <p:attrName>r</p:attrName>
                                        </p:attrNameLst>
                                      </p:cBhvr>
                                    </p:animRot>
                                  </p:childTnLst>
                                </p:cTn>
                              </p:par>
                              <p:par>
                                <p:cTn id="19" presetID="8" presetClass="emph" presetSubtype="0" fill="hold" nodeType="withEffect">
                                  <p:stCondLst>
                                    <p:cond delay="0"/>
                                  </p:stCondLst>
                                  <p:childTnLst>
                                    <p:animRot by="5400000">
                                      <p:cBhvr>
                                        <p:cTn id="20" dur="1400" fill="hold"/>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04FBFA-FE84-42A8-B386-76BEE59AF59A}"/>
              </a:ext>
            </a:extLst>
          </p:cNvPr>
          <p:cNvPicPr>
            <a:picLocks noChangeAspect="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l="52727" t="26363" r="24849"/>
          <a:stretch/>
        </p:blipFill>
        <p:spPr>
          <a:xfrm>
            <a:off x="2620683" y="387868"/>
            <a:ext cx="1242838" cy="3060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1AEC8B96-579A-4945-9BA2-24B6B63B7658}"/>
              </a:ext>
            </a:extLst>
          </p:cNvPr>
          <p:cNvPicPr>
            <a:picLocks noChangeAspect="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l="73030" t="24748"/>
          <a:stretch/>
        </p:blipFill>
        <p:spPr>
          <a:xfrm>
            <a:off x="745032" y="432592"/>
            <a:ext cx="1448226" cy="30306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05F6FCC4-2A86-4ED9-9C57-43E053F00D68}"/>
              </a:ext>
            </a:extLst>
          </p:cNvPr>
          <p:cNvPicPr>
            <a:picLocks noChangeAspect="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l="27883" t="25555" r="48927"/>
          <a:stretch/>
        </p:blipFill>
        <p:spPr>
          <a:xfrm>
            <a:off x="4516158" y="450420"/>
            <a:ext cx="1262723" cy="3040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8AE63AEC-DA4E-4A4E-A28F-9C040255DC0B}"/>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8956964" y="888215"/>
            <a:ext cx="2286000"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E3851928-3D89-4275-AF6B-B9A95BBD2389}"/>
              </a:ext>
            </a:extLst>
          </p:cNvPr>
          <p:cNvSpPr txBox="1"/>
          <p:nvPr/>
        </p:nvSpPr>
        <p:spPr>
          <a:xfrm>
            <a:off x="970086" y="3650246"/>
            <a:ext cx="99811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3200" dirty="0">
                <a:latin typeface="NikoshBAN" panose="02000000000000000000" pitchFamily="2" charset="0"/>
                <a:cs typeface="NikoshBAN" panose="02000000000000000000" pitchFamily="2" charset="0"/>
              </a:rPr>
              <a:t>রবিন </a:t>
            </a:r>
            <a:endParaRPr lang="en-US" sz="32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8BDFA041-2B20-493F-AB54-B766C9A5896C}"/>
              </a:ext>
            </a:extLst>
          </p:cNvPr>
          <p:cNvSpPr txBox="1"/>
          <p:nvPr/>
        </p:nvSpPr>
        <p:spPr>
          <a:xfrm>
            <a:off x="2750030" y="3656834"/>
            <a:ext cx="998118"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3200" dirty="0">
                <a:latin typeface="NikoshBAN" panose="02000000000000000000" pitchFamily="2" charset="0"/>
                <a:cs typeface="NikoshBAN" panose="02000000000000000000" pitchFamily="2" charset="0"/>
              </a:rPr>
              <a:t>সাহেদ  </a:t>
            </a:r>
            <a:endParaRPr lang="en-US" sz="32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63B0D249-C7F6-491E-9729-60153E2FB6F5}"/>
              </a:ext>
            </a:extLst>
          </p:cNvPr>
          <p:cNvSpPr txBox="1"/>
          <p:nvPr/>
        </p:nvSpPr>
        <p:spPr>
          <a:xfrm>
            <a:off x="4648460" y="3699208"/>
            <a:ext cx="998118"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3200" dirty="0">
                <a:latin typeface="NikoshBAN" panose="02000000000000000000" pitchFamily="2" charset="0"/>
                <a:cs typeface="NikoshBAN" panose="02000000000000000000" pitchFamily="2" charset="0"/>
              </a:rPr>
              <a:t>মাছুম   </a:t>
            </a:r>
            <a:endParaRPr lang="en-US" sz="32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C008D9C7-978B-4B07-ACB3-4BF85863F499}"/>
              </a:ext>
            </a:extLst>
          </p:cNvPr>
          <p:cNvSpPr txBox="1"/>
          <p:nvPr/>
        </p:nvSpPr>
        <p:spPr>
          <a:xfrm>
            <a:off x="7777020" y="3543121"/>
            <a:ext cx="429491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3600" dirty="0">
                <a:latin typeface="NikoshBAN" panose="02000000000000000000" pitchFamily="2" charset="0"/>
                <a:cs typeface="NikoshBAN" panose="02000000000000000000" pitchFamily="2" charset="0"/>
              </a:rPr>
              <a:t>তিনজনেরই শার্টের রঙ সাদা   </a:t>
            </a:r>
            <a:endParaRPr lang="en-US" sz="3600" dirty="0">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5B97F31C-B82B-4592-969F-D450B8A8913E}"/>
              </a:ext>
            </a:extLst>
          </p:cNvPr>
          <p:cNvSpPr/>
          <p:nvPr/>
        </p:nvSpPr>
        <p:spPr>
          <a:xfrm>
            <a:off x="497740" y="4873801"/>
            <a:ext cx="11694260" cy="1200329"/>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a:spAutoFit/>
          </a:bodyPr>
          <a:lstStyle/>
          <a:p>
            <a:r>
              <a:rPr lang="en-US" sz="3600" dirty="0" err="1">
                <a:latin typeface="NikoshBAN" panose="02000000000000000000" pitchFamily="2" charset="0"/>
                <a:cs typeface="NikoshBAN" panose="02000000000000000000" pitchFamily="2" charset="0"/>
              </a:rPr>
              <a:t>তাদের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সাথে</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শার্টের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রঙ</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দ্বারা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গঠিত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অন্বয়ঃ</a:t>
            </a:r>
            <a:endParaRPr lang="en-US" sz="3600" dirty="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রবিন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রঙের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শার্ট</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সাহেদ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রঙের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শার্ট</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মাছুম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রঙের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শার্ট</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endParaRPr lang="en-US" sz="3600" dirty="0"/>
          </a:p>
        </p:txBody>
      </p:sp>
      <p:sp>
        <p:nvSpPr>
          <p:cNvPr id="16" name="Rectangle 15">
            <a:extLst>
              <a:ext uri="{FF2B5EF4-FFF2-40B4-BE49-F238E27FC236}">
                <a16:creationId xmlns:a16="http://schemas.microsoft.com/office/drawing/2014/main" id="{9DA1A3E0-8373-47FF-8911-7216D64E0C35}"/>
              </a:ext>
            </a:extLst>
          </p:cNvPr>
          <p:cNvSpPr/>
          <p:nvPr/>
        </p:nvSpPr>
        <p:spPr>
          <a:xfrm>
            <a:off x="389446" y="4972424"/>
            <a:ext cx="11682484" cy="1200329"/>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a:spAutoFit/>
          </a:bodyPr>
          <a:lstStyle/>
          <a:p>
            <a:r>
              <a:rPr lang="en-US" sz="3600" dirty="0" err="1">
                <a:latin typeface="NikoshBAN" panose="02000000000000000000" pitchFamily="2" charset="0"/>
                <a:cs typeface="NikoshBAN" panose="02000000000000000000" pitchFamily="2" charset="0"/>
              </a:rPr>
              <a:t>তাদের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শার্টের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রঙের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সাথে</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দ্বারা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গঠিত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অন্বয়ঃ</a:t>
            </a:r>
            <a:endParaRPr lang="en-US" sz="3600" dirty="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সাদা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রঙের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শার্ট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রবিন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রঙের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শার্ট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সাহেদ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রঙের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শার্ট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মাছুম</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498357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750" fill="hold"/>
                                        <p:tgtEl>
                                          <p:spTgt spid="3"/>
                                        </p:tgtEl>
                                        <p:attrNameLst>
                                          <p:attrName>ppt_x</p:attrName>
                                        </p:attrNameLst>
                                      </p:cBhvr>
                                      <p:tavLst>
                                        <p:tav tm="0">
                                          <p:val>
                                            <p:strVal val="1+#ppt_w/2"/>
                                          </p:val>
                                        </p:tav>
                                        <p:tav tm="100000">
                                          <p:val>
                                            <p:strVal val="#ppt_x"/>
                                          </p:val>
                                        </p:tav>
                                      </p:tavLst>
                                    </p:anim>
                                    <p:anim calcmode="lin" valueType="num">
                                      <p:cBhvr additive="base">
                                        <p:cTn id="8" dur="1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750" fill="hold"/>
                                        <p:tgtEl>
                                          <p:spTgt spid="2"/>
                                        </p:tgtEl>
                                        <p:attrNameLst>
                                          <p:attrName>ppt_x</p:attrName>
                                        </p:attrNameLst>
                                      </p:cBhvr>
                                      <p:tavLst>
                                        <p:tav tm="0">
                                          <p:val>
                                            <p:strVal val="#ppt_x"/>
                                          </p:val>
                                        </p:tav>
                                        <p:tav tm="100000">
                                          <p:val>
                                            <p:strVal val="#ppt_x"/>
                                          </p:val>
                                        </p:tav>
                                      </p:tavLst>
                                    </p:anim>
                                    <p:anim calcmode="lin" valueType="num">
                                      <p:cBhvr additive="base">
                                        <p:cTn id="12" dur="1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750" fill="hold"/>
                                        <p:tgtEl>
                                          <p:spTgt spid="4"/>
                                        </p:tgtEl>
                                        <p:attrNameLst>
                                          <p:attrName>ppt_x</p:attrName>
                                        </p:attrNameLst>
                                      </p:cBhvr>
                                      <p:tavLst>
                                        <p:tav tm="0">
                                          <p:val>
                                            <p:strVal val="0-#ppt_w/2"/>
                                          </p:val>
                                        </p:tav>
                                        <p:tav tm="100000">
                                          <p:val>
                                            <p:strVal val="#ppt_x"/>
                                          </p:val>
                                        </p:tav>
                                      </p:tavLst>
                                    </p:anim>
                                    <p:anim calcmode="lin" valueType="num">
                                      <p:cBhvr additive="base">
                                        <p:cTn id="16" dur="175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2250"/>
                            </p:stCondLst>
                            <p:childTnLst>
                              <p:par>
                                <p:cTn id="23" presetID="2"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2750"/>
                            </p:stCondLst>
                            <p:childTnLst>
                              <p:par>
                                <p:cTn id="28" presetID="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1000" fill="hold"/>
                                        <p:tgtEl>
                                          <p:spTgt spid="5"/>
                                        </p:tgtEl>
                                        <p:attrNameLst>
                                          <p:attrName>ppt_x</p:attrName>
                                        </p:attrNameLst>
                                      </p:cBhvr>
                                      <p:tavLst>
                                        <p:tav tm="0">
                                          <p:val>
                                            <p:strVal val="0-#ppt_w/2"/>
                                          </p:val>
                                        </p:tav>
                                        <p:tav tm="100000">
                                          <p:val>
                                            <p:strVal val="#ppt_x"/>
                                          </p:val>
                                        </p:tav>
                                      </p:tavLst>
                                    </p:anim>
                                    <p:anim calcmode="lin" valueType="num">
                                      <p:cBhvr additive="base">
                                        <p:cTn id="37" dur="1000" fill="hold"/>
                                        <p:tgtEl>
                                          <p:spTgt spid="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1+#ppt_w/2"/>
                                          </p:val>
                                        </p:tav>
                                        <p:tav tm="100000">
                                          <p:val>
                                            <p:strVal val="#ppt_x"/>
                                          </p:val>
                                        </p:tav>
                                      </p:tavLst>
                                    </p:anim>
                                    <p:anim calcmode="lin" valueType="num">
                                      <p:cBhvr additive="base">
                                        <p:cTn id="41"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0-#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2" fill="hold" grpId="1" nodeType="click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1+ppt_w/2"/>
                                          </p:val>
                                        </p:tav>
                                      </p:tavLst>
                                    </p:anim>
                                    <p:anim calcmode="lin" valueType="num">
                                      <p:cBhvr additive="base">
                                        <p:cTn id="52" dur="500"/>
                                        <p:tgtEl>
                                          <p:spTgt spid="12"/>
                                        </p:tgtEl>
                                        <p:attrNameLst>
                                          <p:attrName>ppt_y</p:attrName>
                                        </p:attrNameLst>
                                      </p:cBhvr>
                                      <p:tavLst>
                                        <p:tav tm="0">
                                          <p:val>
                                            <p:strVal val="ppt_y"/>
                                          </p:val>
                                        </p:tav>
                                        <p:tav tm="100000">
                                          <p:val>
                                            <p:strVal val="ppt_y"/>
                                          </p:val>
                                        </p:tav>
                                      </p:tavLst>
                                    </p:anim>
                                    <p:set>
                                      <p:cBhvr>
                                        <p:cTn id="53" dur="1" fill="hold">
                                          <p:stCondLst>
                                            <p:cond delay="499"/>
                                          </p:stCondLst>
                                        </p:cTn>
                                        <p:tgtEl>
                                          <p:spTgt spid="1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1750" fill="hold"/>
                                        <p:tgtEl>
                                          <p:spTgt spid="16"/>
                                        </p:tgtEl>
                                        <p:attrNameLst>
                                          <p:attrName>ppt_x</p:attrName>
                                        </p:attrNameLst>
                                      </p:cBhvr>
                                      <p:tavLst>
                                        <p:tav tm="0">
                                          <p:val>
                                            <p:strVal val="0-#ppt_w/2"/>
                                          </p:val>
                                        </p:tav>
                                        <p:tav tm="100000">
                                          <p:val>
                                            <p:strVal val="#ppt_x"/>
                                          </p:val>
                                        </p:tav>
                                      </p:tavLst>
                                    </p:anim>
                                    <p:anim calcmode="lin" valueType="num">
                                      <p:cBhvr additive="base">
                                        <p:cTn id="59" dur="1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2" grpId="1"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4CC063-42DB-4D45-AF75-136F06DC37F6}"/>
              </a:ext>
            </a:extLst>
          </p:cNvPr>
          <p:cNvSpPr txBox="1"/>
          <p:nvPr/>
        </p:nvSpPr>
        <p:spPr>
          <a:xfrm>
            <a:off x="303353" y="938801"/>
            <a:ext cx="11514574" cy="107721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শার্টের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ক্রমজোড়গুলো</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গঠিত</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অন্বয়</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a:effectLst>
                  <a:outerShdw blurRad="38100" dist="38100" dir="2700000" algn="tl">
                    <a:srgbClr val="000000">
                      <a:alpha val="43137"/>
                    </a:srgbClr>
                  </a:outerShdw>
                </a:effectLst>
                <a:cs typeface="NikoshBAN" panose="02000000000000000000" pitchFamily="2" charset="0"/>
              </a:rPr>
              <a:t>R=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রঙের</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শার্ট</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রবিন</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রঙের</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শার্ট</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সাহেদ</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রঙের</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শার্ট</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মাছুম</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3" name="Rectangle 2">
            <a:extLst>
              <a:ext uri="{FF2B5EF4-FFF2-40B4-BE49-F238E27FC236}">
                <a16:creationId xmlns:a16="http://schemas.microsoft.com/office/drawing/2014/main" id="{5D65B3C1-9861-4F25-8043-BD966AB63D91}"/>
              </a:ext>
            </a:extLst>
          </p:cNvPr>
          <p:cNvSpPr/>
          <p:nvPr/>
        </p:nvSpPr>
        <p:spPr>
          <a:xfrm>
            <a:off x="303353" y="2449743"/>
            <a:ext cx="11625411" cy="1077218"/>
          </a:xfrm>
          <a:prstGeom prst="rect">
            <a:avLst/>
          </a:prstGeom>
          <a:noFill/>
          <a:effectLst>
            <a:glow rad="228600">
              <a:schemeClr val="accent2">
                <a:satMod val="175000"/>
                <a:alpha val="40000"/>
              </a:schemeClr>
            </a:glow>
          </a:effectLst>
          <a:scene3d>
            <a:camera prst="orthographicFront"/>
            <a:lightRig rig="brightRoom" dir="t"/>
          </a:scene3d>
          <a:sp3d prstMaterial="translucentPowder"/>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শার্টের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সম্ভাব্য</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ক্রমজোড়গুলো</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গঠিত</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অন্বয়</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R=</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রবিন</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রঙের</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শার্ট</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en-US" sz="32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সাহেদ</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রঙের</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শার্ট</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en-US" sz="32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মাছুম</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রঙের</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শার্ট</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9C7556C2-5C05-4489-8D04-F5DFA6A275A2}"/>
              </a:ext>
            </a:extLst>
          </p:cNvPr>
          <p:cNvSpPr txBox="1"/>
          <p:nvPr/>
        </p:nvSpPr>
        <p:spPr>
          <a:xfrm>
            <a:off x="303353" y="3629247"/>
            <a:ext cx="6205631" cy="584775"/>
          </a:xfrm>
          <a:prstGeom prst="rect">
            <a:avLst/>
          </a:prstGeom>
          <a:noFill/>
          <a:effectLst>
            <a:innerShdw blurRad="114300">
              <a:prstClr val="black"/>
            </a:innerShdw>
          </a:effectLst>
          <a:scene3d>
            <a:camera prst="orthographicFront"/>
            <a:lightRig rig="threePt" dir="t"/>
          </a:scene3d>
          <a:sp3d prstMaterial="translucentPowder"/>
        </p:spPr>
        <p:style>
          <a:lnRef idx="2">
            <a:schemeClr val="accent6"/>
          </a:lnRef>
          <a:fillRef idx="1">
            <a:schemeClr val="lt1"/>
          </a:fillRef>
          <a:effectRef idx="0">
            <a:schemeClr val="accent6"/>
          </a:effectRef>
          <a:fontRef idx="minor">
            <a:schemeClr val="dk1"/>
          </a:fontRef>
        </p:style>
        <p:txBody>
          <a:bodyPr wrap="square" rtlCol="0">
            <a:spAutoFit/>
          </a:bodyPr>
          <a:lstStyle/>
          <a:p>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দুটি অন্বয়ের ম</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ধ্যে</a:t>
            </a: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কোন পার্থক্য আছে কি ?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DC8F9ADA-10CF-4A78-A680-D1E0D4618AB2}"/>
              </a:ext>
            </a:extLst>
          </p:cNvPr>
          <p:cNvSpPr/>
          <p:nvPr/>
        </p:nvSpPr>
        <p:spPr>
          <a:xfrm>
            <a:off x="526473" y="4316308"/>
            <a:ext cx="7954918"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clear">
            <a:bevelT w="190500" h="38100"/>
          </a:sp3d>
        </p:spPr>
        <p:style>
          <a:lnRef idx="2">
            <a:schemeClr val="accent5"/>
          </a:lnRef>
          <a:fillRef idx="1">
            <a:schemeClr val="lt1"/>
          </a:fillRef>
          <a:effectRef idx="0">
            <a:schemeClr val="accent5"/>
          </a:effectRef>
          <a:fontRef idx="minor">
            <a:schemeClr val="dk1"/>
          </a:fontRef>
        </p:style>
        <p:txBody>
          <a:bodyPr wrap="square">
            <a:spAutoFit/>
          </a:bodyPr>
          <a:lstStyle/>
          <a:p>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দ্বিতীয়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অন্বয়টিতে</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ক্রমজোড়গুলোর প্রথম উপাদান ভিন্ন ভিন্ন  ।</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effectLst>
                <a:outerShdw blurRad="38100" dist="38100" dir="2700000" algn="tl">
                  <a:srgbClr val="000000">
                    <a:alpha val="43137"/>
                  </a:srgbClr>
                </a:outerShdw>
              </a:effectLst>
            </a:endParaRPr>
          </a:p>
        </p:txBody>
      </p:sp>
      <p:sp>
        <p:nvSpPr>
          <p:cNvPr id="6" name="Oval 5">
            <a:extLst>
              <a:ext uri="{FF2B5EF4-FFF2-40B4-BE49-F238E27FC236}">
                <a16:creationId xmlns:a16="http://schemas.microsoft.com/office/drawing/2014/main" id="{BDE3863D-6E99-4FD6-893F-11A4C9467635}"/>
              </a:ext>
            </a:extLst>
          </p:cNvPr>
          <p:cNvSpPr/>
          <p:nvPr/>
        </p:nvSpPr>
        <p:spPr>
          <a:xfrm>
            <a:off x="526473" y="1434518"/>
            <a:ext cx="2258293" cy="5881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BD41AC2-E4E0-44DC-AD7E-62B9FDED62F1}"/>
              </a:ext>
            </a:extLst>
          </p:cNvPr>
          <p:cNvSpPr/>
          <p:nvPr/>
        </p:nvSpPr>
        <p:spPr>
          <a:xfrm>
            <a:off x="526473" y="2929763"/>
            <a:ext cx="872835" cy="5881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8" name="Oval 7">
            <a:extLst>
              <a:ext uri="{FF2B5EF4-FFF2-40B4-BE49-F238E27FC236}">
                <a16:creationId xmlns:a16="http://schemas.microsoft.com/office/drawing/2014/main" id="{85314AE5-2AEB-448E-9EF1-23A30D16217F}"/>
              </a:ext>
            </a:extLst>
          </p:cNvPr>
          <p:cNvSpPr/>
          <p:nvPr/>
        </p:nvSpPr>
        <p:spPr>
          <a:xfrm>
            <a:off x="6991124" y="1434519"/>
            <a:ext cx="2169985" cy="61352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249E4A9-BF72-414B-A363-225978990BBD}"/>
              </a:ext>
            </a:extLst>
          </p:cNvPr>
          <p:cNvSpPr/>
          <p:nvPr/>
        </p:nvSpPr>
        <p:spPr>
          <a:xfrm>
            <a:off x="3792532" y="1426024"/>
            <a:ext cx="1879398" cy="588163"/>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5FF8D75-2148-4183-8E70-EB77426A601B}"/>
              </a:ext>
            </a:extLst>
          </p:cNvPr>
          <p:cNvSpPr/>
          <p:nvPr/>
        </p:nvSpPr>
        <p:spPr>
          <a:xfrm>
            <a:off x="7211292" y="2938798"/>
            <a:ext cx="1018309" cy="5881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F21E227-E35E-4C6C-9468-74CDC8488F65}"/>
              </a:ext>
            </a:extLst>
          </p:cNvPr>
          <p:cNvSpPr/>
          <p:nvPr/>
        </p:nvSpPr>
        <p:spPr>
          <a:xfrm>
            <a:off x="3792532" y="2925685"/>
            <a:ext cx="1136073" cy="5881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A877006B-AC12-4FBC-A36C-365527C54ACC}"/>
              </a:ext>
            </a:extLst>
          </p:cNvPr>
          <p:cNvSpPr txBox="1"/>
          <p:nvPr/>
        </p:nvSpPr>
        <p:spPr>
          <a:xfrm>
            <a:off x="526473" y="5105655"/>
            <a:ext cx="4059983" cy="584775"/>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translucentPowder">
            <a:bevelT w="127000" h="635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200" b="1" dirty="0">
                <a:latin typeface="NikoshBAN" panose="02000000000000000000" pitchFamily="2" charset="0"/>
                <a:cs typeface="NikoshBAN" panose="02000000000000000000" pitchFamily="2" charset="0"/>
              </a:rPr>
              <a:t>তাই </a:t>
            </a:r>
            <a:r>
              <a:rPr lang="bn-BD" sz="3200" b="1" dirty="0">
                <a:latin typeface="NikoshBAN" panose="02000000000000000000" pitchFamily="2" charset="0"/>
                <a:cs typeface="NikoshBAN" panose="02000000000000000000" pitchFamily="2" charset="0"/>
              </a:rPr>
              <a:t>দ্বিতীয় অন্বয়টি</a:t>
            </a:r>
            <a:r>
              <a:rPr lang="bn-IN" sz="3200" b="1" dirty="0">
                <a:latin typeface="NikoshBAN" panose="02000000000000000000" pitchFamily="2" charset="0"/>
                <a:cs typeface="NikoshBAN" panose="02000000000000000000" pitchFamily="2" charset="0"/>
              </a:rPr>
              <a:t> ফাংশন । </a:t>
            </a:r>
            <a:r>
              <a:rPr lang="en-US" sz="3200" b="1" dirty="0">
                <a:latin typeface="NikoshBAN" panose="02000000000000000000" pitchFamily="2" charset="0"/>
                <a:cs typeface="NikoshBAN" panose="02000000000000000000" pitchFamily="2" charset="0"/>
              </a:rPr>
              <a:t> </a:t>
            </a:r>
          </a:p>
        </p:txBody>
      </p:sp>
      <p:sp>
        <p:nvSpPr>
          <p:cNvPr id="13" name="Left-Right Arrow 1">
            <a:extLst>
              <a:ext uri="{FF2B5EF4-FFF2-40B4-BE49-F238E27FC236}">
                <a16:creationId xmlns:a16="http://schemas.microsoft.com/office/drawing/2014/main" id="{96AEC156-8665-4B07-9459-EB3539BE5818}"/>
              </a:ext>
            </a:extLst>
          </p:cNvPr>
          <p:cNvSpPr/>
          <p:nvPr/>
        </p:nvSpPr>
        <p:spPr>
          <a:xfrm>
            <a:off x="915077" y="206509"/>
            <a:ext cx="5120264" cy="833335"/>
          </a:xfrm>
          <a:prstGeom prst="lef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8" dirty="0">
                <a:solidFill>
                  <a:sysClr val="windowText" lastClr="000000"/>
                </a:solidFill>
                <a:latin typeface="NikoshBAN" pitchFamily="2" charset="0"/>
                <a:cs typeface="NikoshBAN" pitchFamily="2" charset="0"/>
              </a:rPr>
              <a:t> বলতে পার?</a:t>
            </a:r>
            <a:endParaRPr lang="en-US" sz="3208" dirty="0">
              <a:solidFill>
                <a:sysClr val="windowText" lastClr="000000"/>
              </a:solidFill>
              <a:latin typeface="NikoshBAN" pitchFamily="2" charset="0"/>
              <a:cs typeface="NikoshBAN" pitchFamily="2" charset="0"/>
            </a:endParaRPr>
          </a:p>
        </p:txBody>
      </p:sp>
      <p:pic>
        <p:nvPicPr>
          <p:cNvPr id="15" name="Picture 14">
            <a:extLst>
              <a:ext uri="{FF2B5EF4-FFF2-40B4-BE49-F238E27FC236}">
                <a16:creationId xmlns:a16="http://schemas.microsoft.com/office/drawing/2014/main" id="{9D09C45A-EC54-4ECC-8254-EEAFB70D7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351" y="505077"/>
            <a:ext cx="1281126" cy="1281126"/>
          </a:xfrm>
          <a:prstGeom prst="rect">
            <a:avLst/>
          </a:prstGeom>
        </p:spPr>
      </p:pic>
    </p:spTree>
    <p:extLst>
      <p:ext uri="{BB962C8B-B14F-4D97-AF65-F5344CB8AC3E}">
        <p14:creationId xmlns:p14="http://schemas.microsoft.com/office/powerpoint/2010/main" val="2238548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repeatCount="indefinite"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1750"/>
                                        <p:tgtEl>
                                          <p:spTgt spid="6"/>
                                        </p:tgtEl>
                                      </p:cBhvr>
                                    </p:animEffect>
                                  </p:childTnLst>
                                </p:cTn>
                              </p:par>
                              <p:par>
                                <p:cTn id="26" presetID="18" presetClass="entr" presetSubtype="12" repeatCount="indefinite" fill="hold" grpId="1"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Left)">
                                      <p:cBhvr>
                                        <p:cTn id="28" dur="1750"/>
                                        <p:tgtEl>
                                          <p:spTgt spid="9"/>
                                        </p:tgtEl>
                                      </p:cBhvr>
                                    </p:animEffect>
                                  </p:childTnLst>
                                </p:cTn>
                              </p:par>
                              <p:par>
                                <p:cTn id="29" presetID="18" presetClass="entr" presetSubtype="12" repeatCount="indefinite" fill="hold" grpId="1"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Left)">
                                      <p:cBhvr>
                                        <p:cTn id="31" dur="1750"/>
                                        <p:tgtEl>
                                          <p:spTgt spid="8"/>
                                        </p:tgtEl>
                                      </p:cBhvr>
                                    </p:animEffect>
                                  </p:childTnLst>
                                </p:cTn>
                              </p:par>
                              <p:par>
                                <p:cTn id="32" presetID="20" presetClass="entr" presetSubtype="0" repeatCount="indefinite" fill="hold" grpId="1"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edge">
                                      <p:cBhvr>
                                        <p:cTn id="34" dur="2000"/>
                                        <p:tgtEl>
                                          <p:spTgt spid="7"/>
                                        </p:tgtEl>
                                      </p:cBhvr>
                                    </p:animEffect>
                                  </p:childTnLst>
                                </p:cTn>
                              </p:par>
                              <p:par>
                                <p:cTn id="35" presetID="20" presetClass="entr" presetSubtype="0" repeatCount="indefinite" fill="hold" grpId="1"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edge">
                                      <p:cBhvr>
                                        <p:cTn id="37" dur="2000"/>
                                        <p:tgtEl>
                                          <p:spTgt spid="11"/>
                                        </p:tgtEl>
                                      </p:cBhvr>
                                    </p:animEffect>
                                  </p:childTnLst>
                                </p:cTn>
                              </p:par>
                              <p:par>
                                <p:cTn id="38" presetID="20" presetClass="entr" presetSubtype="0" repeatCount="indefinite" fill="hold" grpId="1"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edge">
                                      <p:cBhvr>
                                        <p:cTn id="40" dur="2000"/>
                                        <p:tgtEl>
                                          <p:spTgt spid="10"/>
                                        </p:tgtEl>
                                      </p:cBhvr>
                                    </p:animEffect>
                                  </p:childTnLst>
                                </p:cTn>
                              </p:par>
                              <p:par>
                                <p:cTn id="41" presetID="26" presetClass="emph" presetSubtype="0" repeatCount="indefinite" fill="hold" grpId="0" nodeType="withEffect">
                                  <p:stCondLst>
                                    <p:cond delay="0"/>
                                  </p:stCondLst>
                                  <p:childTnLst>
                                    <p:animEffect transition="out" filter="fade">
                                      <p:cBhvr>
                                        <p:cTn id="42" dur="1500" tmFilter="0, 0; .2, .5; .8, .5; 1, 0"/>
                                        <p:tgtEl>
                                          <p:spTgt spid="7"/>
                                        </p:tgtEl>
                                      </p:cBhvr>
                                    </p:animEffect>
                                    <p:animScale>
                                      <p:cBhvr>
                                        <p:cTn id="43" dur="750" autoRev="1" fill="hold"/>
                                        <p:tgtEl>
                                          <p:spTgt spid="7"/>
                                        </p:tgtEl>
                                      </p:cBhvr>
                                      <p:by x="105000" y="105000"/>
                                    </p:animScale>
                                  </p:childTnLst>
                                </p:cTn>
                              </p:par>
                              <p:par>
                                <p:cTn id="44" presetID="26" presetClass="emph" presetSubtype="0" repeatCount="indefinite" fill="hold" grpId="0" nodeType="withEffect">
                                  <p:stCondLst>
                                    <p:cond delay="0"/>
                                  </p:stCondLst>
                                  <p:childTnLst>
                                    <p:animEffect transition="out" filter="fade">
                                      <p:cBhvr>
                                        <p:cTn id="45" dur="1500" tmFilter="0, 0; .2, .5; .8, .5; 1, 0"/>
                                        <p:tgtEl>
                                          <p:spTgt spid="11"/>
                                        </p:tgtEl>
                                      </p:cBhvr>
                                    </p:animEffect>
                                    <p:animScale>
                                      <p:cBhvr>
                                        <p:cTn id="46" dur="750" autoRev="1" fill="hold"/>
                                        <p:tgtEl>
                                          <p:spTgt spid="11"/>
                                        </p:tgtEl>
                                      </p:cBhvr>
                                      <p:by x="105000" y="105000"/>
                                    </p:animScale>
                                  </p:childTnLst>
                                </p:cTn>
                              </p:par>
                              <p:par>
                                <p:cTn id="47" presetID="26" presetClass="emph" presetSubtype="0" repeatCount="indefinite" fill="hold" grpId="0" nodeType="withEffect">
                                  <p:stCondLst>
                                    <p:cond delay="0"/>
                                  </p:stCondLst>
                                  <p:childTnLst>
                                    <p:animEffect transition="out" filter="fade">
                                      <p:cBhvr>
                                        <p:cTn id="48" dur="1500" tmFilter="0, 0; .2, .5; .8, .5; 1, 0"/>
                                        <p:tgtEl>
                                          <p:spTgt spid="10"/>
                                        </p:tgtEl>
                                      </p:cBhvr>
                                    </p:animEffect>
                                    <p:animScale>
                                      <p:cBhvr>
                                        <p:cTn id="49" dur="750" autoRev="1" fill="hold"/>
                                        <p:tgtEl>
                                          <p:spTgt spid="10"/>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30" presetClass="emph" presetSubtype="0" repeatCount="indefinite" fill="hold" grpId="0" nodeType="clickEffect">
                                  <p:stCondLst>
                                    <p:cond delay="0"/>
                                  </p:stCondLst>
                                  <p:childTnLst>
                                    <p:animClr clrSpc="hsl" dir="cw">
                                      <p:cBhvr override="childStyle">
                                        <p:cTn id="53" dur="2250" fill="hold"/>
                                        <p:tgtEl>
                                          <p:spTgt spid="6"/>
                                        </p:tgtEl>
                                        <p:attrNameLst>
                                          <p:attrName>style.color</p:attrName>
                                        </p:attrNameLst>
                                      </p:cBhvr>
                                      <p:by>
                                        <p:hsl h="0" s="12549" l="25098"/>
                                      </p:by>
                                    </p:animClr>
                                    <p:animClr clrSpc="hsl" dir="cw">
                                      <p:cBhvr>
                                        <p:cTn id="54" dur="2250" fill="hold"/>
                                        <p:tgtEl>
                                          <p:spTgt spid="6"/>
                                        </p:tgtEl>
                                        <p:attrNameLst>
                                          <p:attrName>fillcolor</p:attrName>
                                        </p:attrNameLst>
                                      </p:cBhvr>
                                      <p:by>
                                        <p:hsl h="0" s="12549" l="25098"/>
                                      </p:by>
                                    </p:animClr>
                                    <p:animClr clrSpc="hsl" dir="cw">
                                      <p:cBhvr>
                                        <p:cTn id="55" dur="2250" fill="hold"/>
                                        <p:tgtEl>
                                          <p:spTgt spid="6"/>
                                        </p:tgtEl>
                                        <p:attrNameLst>
                                          <p:attrName>stroke.color</p:attrName>
                                        </p:attrNameLst>
                                      </p:cBhvr>
                                      <p:by>
                                        <p:hsl h="0" s="12549" l="25098"/>
                                      </p:by>
                                    </p:animClr>
                                    <p:set>
                                      <p:cBhvr>
                                        <p:cTn id="56" dur="2250" fill="hold"/>
                                        <p:tgtEl>
                                          <p:spTgt spid="6"/>
                                        </p:tgtEl>
                                        <p:attrNameLst>
                                          <p:attrName>fill.type</p:attrName>
                                        </p:attrNameLst>
                                      </p:cBhvr>
                                      <p:to>
                                        <p:strVal val="solid"/>
                                      </p:to>
                                    </p:set>
                                  </p:childTnLst>
                                </p:cTn>
                              </p:par>
                              <p:par>
                                <p:cTn id="57" presetID="30" presetClass="emph" presetSubtype="0" repeatCount="indefinite" fill="hold" grpId="0" nodeType="withEffect">
                                  <p:stCondLst>
                                    <p:cond delay="0"/>
                                  </p:stCondLst>
                                  <p:childTnLst>
                                    <p:animClr clrSpc="hsl" dir="cw">
                                      <p:cBhvr override="childStyle">
                                        <p:cTn id="58" dur="2250" fill="hold"/>
                                        <p:tgtEl>
                                          <p:spTgt spid="9"/>
                                        </p:tgtEl>
                                        <p:attrNameLst>
                                          <p:attrName>style.color</p:attrName>
                                        </p:attrNameLst>
                                      </p:cBhvr>
                                      <p:by>
                                        <p:hsl h="0" s="12549" l="25098"/>
                                      </p:by>
                                    </p:animClr>
                                    <p:animClr clrSpc="hsl" dir="cw">
                                      <p:cBhvr>
                                        <p:cTn id="59" dur="2250" fill="hold"/>
                                        <p:tgtEl>
                                          <p:spTgt spid="9"/>
                                        </p:tgtEl>
                                        <p:attrNameLst>
                                          <p:attrName>fillcolor</p:attrName>
                                        </p:attrNameLst>
                                      </p:cBhvr>
                                      <p:by>
                                        <p:hsl h="0" s="12549" l="25098"/>
                                      </p:by>
                                    </p:animClr>
                                    <p:animClr clrSpc="hsl" dir="cw">
                                      <p:cBhvr>
                                        <p:cTn id="60" dur="2250" fill="hold"/>
                                        <p:tgtEl>
                                          <p:spTgt spid="9"/>
                                        </p:tgtEl>
                                        <p:attrNameLst>
                                          <p:attrName>stroke.color</p:attrName>
                                        </p:attrNameLst>
                                      </p:cBhvr>
                                      <p:by>
                                        <p:hsl h="0" s="12549" l="25098"/>
                                      </p:by>
                                    </p:animClr>
                                    <p:set>
                                      <p:cBhvr>
                                        <p:cTn id="61" dur="2250" fill="hold"/>
                                        <p:tgtEl>
                                          <p:spTgt spid="9"/>
                                        </p:tgtEl>
                                        <p:attrNameLst>
                                          <p:attrName>fill.type</p:attrName>
                                        </p:attrNameLst>
                                      </p:cBhvr>
                                      <p:to>
                                        <p:strVal val="solid"/>
                                      </p:to>
                                    </p:set>
                                  </p:childTnLst>
                                </p:cTn>
                              </p:par>
                              <p:par>
                                <p:cTn id="62" presetID="30" presetClass="emph" presetSubtype="0" repeatCount="indefinite" fill="hold" grpId="0" nodeType="withEffect">
                                  <p:stCondLst>
                                    <p:cond delay="0"/>
                                  </p:stCondLst>
                                  <p:childTnLst>
                                    <p:animClr clrSpc="hsl" dir="cw">
                                      <p:cBhvr override="childStyle">
                                        <p:cTn id="63" dur="2250" fill="hold"/>
                                        <p:tgtEl>
                                          <p:spTgt spid="8"/>
                                        </p:tgtEl>
                                        <p:attrNameLst>
                                          <p:attrName>style.color</p:attrName>
                                        </p:attrNameLst>
                                      </p:cBhvr>
                                      <p:by>
                                        <p:hsl h="0" s="12549" l="25098"/>
                                      </p:by>
                                    </p:animClr>
                                    <p:animClr clrSpc="hsl" dir="cw">
                                      <p:cBhvr>
                                        <p:cTn id="64" dur="2250" fill="hold"/>
                                        <p:tgtEl>
                                          <p:spTgt spid="8"/>
                                        </p:tgtEl>
                                        <p:attrNameLst>
                                          <p:attrName>fillcolor</p:attrName>
                                        </p:attrNameLst>
                                      </p:cBhvr>
                                      <p:by>
                                        <p:hsl h="0" s="12549" l="25098"/>
                                      </p:by>
                                    </p:animClr>
                                    <p:animClr clrSpc="hsl" dir="cw">
                                      <p:cBhvr>
                                        <p:cTn id="65" dur="2250" fill="hold"/>
                                        <p:tgtEl>
                                          <p:spTgt spid="8"/>
                                        </p:tgtEl>
                                        <p:attrNameLst>
                                          <p:attrName>stroke.color</p:attrName>
                                        </p:attrNameLst>
                                      </p:cBhvr>
                                      <p:by>
                                        <p:hsl h="0" s="12549" l="25098"/>
                                      </p:by>
                                    </p:animClr>
                                    <p:set>
                                      <p:cBhvr>
                                        <p:cTn id="66" dur="2250" fill="hold"/>
                                        <p:tgtEl>
                                          <p:spTgt spid="8"/>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750" fill="hold"/>
                                        <p:tgtEl>
                                          <p:spTgt spid="4"/>
                                        </p:tgtEl>
                                        <p:attrNameLst>
                                          <p:attrName>ppt_x</p:attrName>
                                        </p:attrNameLst>
                                      </p:cBhvr>
                                      <p:tavLst>
                                        <p:tav tm="0">
                                          <p:val>
                                            <p:strVal val="0-#ppt_w/2"/>
                                          </p:val>
                                        </p:tav>
                                        <p:tav tm="100000">
                                          <p:val>
                                            <p:strVal val="#ppt_x"/>
                                          </p:val>
                                        </p:tav>
                                      </p:tavLst>
                                    </p:anim>
                                    <p:anim calcmode="lin" valueType="num">
                                      <p:cBhvr additive="base">
                                        <p:cTn id="78" dur="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0-#ppt_w/2"/>
                                          </p:val>
                                        </p:tav>
                                        <p:tav tm="100000">
                                          <p:val>
                                            <p:strVal val="#ppt_x"/>
                                          </p:val>
                                        </p:tav>
                                      </p:tavLst>
                                    </p:anim>
                                    <p:anim calcmode="lin" valueType="num">
                                      <p:cBhvr additive="base">
                                        <p:cTn id="8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circle(in)">
                                      <p:cBhvr>
                                        <p:cTn id="8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1484</TotalTime>
  <Words>761</Words>
  <Application>Microsoft Office PowerPoint</Application>
  <PresentationFormat>Widescreen</PresentationFormat>
  <Paragraphs>240</Paragraphs>
  <Slides>17</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Calibri Light</vt:lpstr>
      <vt:lpstr>Cambria Math</vt:lpstr>
      <vt:lpstr>NikoshBAN</vt:lpstr>
      <vt:lpstr>Times New Roman</vt:lpstr>
      <vt:lpstr>Vrinda</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Moslim khan</dc:creator>
  <cp:lastModifiedBy>moslim</cp:lastModifiedBy>
  <cp:revision>206</cp:revision>
  <dcterms:created xsi:type="dcterms:W3CDTF">2017-09-26T14:34:15Z</dcterms:created>
  <dcterms:modified xsi:type="dcterms:W3CDTF">2017-10-31T15:18:28Z</dcterms:modified>
</cp:coreProperties>
</file>