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87" r:id="rId4"/>
    <p:sldId id="258" r:id="rId5"/>
    <p:sldId id="260" r:id="rId6"/>
    <p:sldId id="288" r:id="rId7"/>
    <p:sldId id="268" r:id="rId8"/>
    <p:sldId id="266" r:id="rId9"/>
    <p:sldId id="289" r:id="rId10"/>
    <p:sldId id="290" r:id="rId11"/>
    <p:sldId id="275" r:id="rId12"/>
    <p:sldId id="276" r:id="rId13"/>
    <p:sldId id="267" r:id="rId14"/>
    <p:sldId id="269" r:id="rId15"/>
    <p:sldId id="270" r:id="rId16"/>
    <p:sldId id="291" r:id="rId17"/>
    <p:sldId id="278" r:id="rId18"/>
    <p:sldId id="279" r:id="rId19"/>
    <p:sldId id="281" r:id="rId20"/>
    <p:sldId id="256" r:id="rId21"/>
    <p:sldId id="283" r:id="rId22"/>
    <p:sldId id="282" r:id="rId23"/>
    <p:sldId id="284" r:id="rId24"/>
    <p:sldId id="28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CC00"/>
    <a:srgbClr val="00FF00"/>
    <a:srgbClr val="0033CC"/>
    <a:srgbClr val="66FFCC"/>
    <a:srgbClr val="FF3399"/>
    <a:srgbClr val="66FF99"/>
    <a:srgbClr val="99FF99"/>
    <a:srgbClr val="FF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69" d="100"/>
          <a:sy n="69" d="100"/>
        </p:scale>
        <p:origin x="6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3F46554-9E74-4736-BD48-00D1E1EA26CB}" type="datetimeFigureOut">
              <a:rPr lang="en-US" smtClean="0"/>
              <a:t>10/5/2017</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A106C69-3909-483D-817F-971EBC32AFA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702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F46554-9E74-4736-BD48-00D1E1EA26CB}"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06C69-3909-483D-817F-971EBC32AFAB}" type="slidenum">
              <a:rPr lang="en-US" smtClean="0"/>
              <a:t>‹#›</a:t>
            </a:fld>
            <a:endParaRPr lang="en-US"/>
          </a:p>
        </p:txBody>
      </p:sp>
    </p:spTree>
    <p:extLst>
      <p:ext uri="{BB962C8B-B14F-4D97-AF65-F5344CB8AC3E}">
        <p14:creationId xmlns:p14="http://schemas.microsoft.com/office/powerpoint/2010/main" val="19598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F46554-9E74-4736-BD48-00D1E1EA26CB}"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06C69-3909-483D-817F-971EBC32AFAB}" type="slidenum">
              <a:rPr lang="en-US" smtClean="0"/>
              <a:t>‹#›</a:t>
            </a:fld>
            <a:endParaRPr lang="en-US"/>
          </a:p>
        </p:txBody>
      </p:sp>
    </p:spTree>
    <p:extLst>
      <p:ext uri="{BB962C8B-B14F-4D97-AF65-F5344CB8AC3E}">
        <p14:creationId xmlns:p14="http://schemas.microsoft.com/office/powerpoint/2010/main" val="206644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F46554-9E74-4736-BD48-00D1E1EA26CB}"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06C69-3909-483D-817F-971EBC32AFAB}" type="slidenum">
              <a:rPr lang="en-US" smtClean="0"/>
              <a:t>‹#›</a:t>
            </a:fld>
            <a:endParaRPr lang="en-US"/>
          </a:p>
        </p:txBody>
      </p:sp>
    </p:spTree>
    <p:extLst>
      <p:ext uri="{BB962C8B-B14F-4D97-AF65-F5344CB8AC3E}">
        <p14:creationId xmlns:p14="http://schemas.microsoft.com/office/powerpoint/2010/main" val="350053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F46554-9E74-4736-BD48-00D1E1EA26CB}"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06C69-3909-483D-817F-971EBC32AFA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48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F46554-9E74-4736-BD48-00D1E1EA26CB}"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06C69-3909-483D-817F-971EBC32AFAB}" type="slidenum">
              <a:rPr lang="en-US" smtClean="0"/>
              <a:t>‹#›</a:t>
            </a:fld>
            <a:endParaRPr lang="en-US"/>
          </a:p>
        </p:txBody>
      </p:sp>
    </p:spTree>
    <p:extLst>
      <p:ext uri="{BB962C8B-B14F-4D97-AF65-F5344CB8AC3E}">
        <p14:creationId xmlns:p14="http://schemas.microsoft.com/office/powerpoint/2010/main" val="307375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F46554-9E74-4736-BD48-00D1E1EA26CB}"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106C69-3909-483D-817F-971EBC32AFAB}" type="slidenum">
              <a:rPr lang="en-US" smtClean="0"/>
              <a:t>‹#›</a:t>
            </a:fld>
            <a:endParaRPr lang="en-US"/>
          </a:p>
        </p:txBody>
      </p:sp>
    </p:spTree>
    <p:extLst>
      <p:ext uri="{BB962C8B-B14F-4D97-AF65-F5344CB8AC3E}">
        <p14:creationId xmlns:p14="http://schemas.microsoft.com/office/powerpoint/2010/main" val="303336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F46554-9E74-4736-BD48-00D1E1EA26CB}"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06C69-3909-483D-817F-971EBC32AFAB}" type="slidenum">
              <a:rPr lang="en-US" smtClean="0"/>
              <a:t>‹#›</a:t>
            </a:fld>
            <a:endParaRPr lang="en-US"/>
          </a:p>
        </p:txBody>
      </p:sp>
    </p:spTree>
    <p:extLst>
      <p:ext uri="{BB962C8B-B14F-4D97-AF65-F5344CB8AC3E}">
        <p14:creationId xmlns:p14="http://schemas.microsoft.com/office/powerpoint/2010/main" val="67237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46554-9E74-4736-BD48-00D1E1EA26CB}"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06C69-3909-483D-817F-971EBC32AFAB}" type="slidenum">
              <a:rPr lang="en-US" smtClean="0"/>
              <a:t>‹#›</a:t>
            </a:fld>
            <a:endParaRPr lang="en-US"/>
          </a:p>
        </p:txBody>
      </p:sp>
    </p:spTree>
    <p:extLst>
      <p:ext uri="{BB962C8B-B14F-4D97-AF65-F5344CB8AC3E}">
        <p14:creationId xmlns:p14="http://schemas.microsoft.com/office/powerpoint/2010/main" val="128612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F46554-9E74-4736-BD48-00D1E1EA26CB}"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06C69-3909-483D-817F-971EBC32AFAB}" type="slidenum">
              <a:rPr lang="en-US" smtClean="0"/>
              <a:t>‹#›</a:t>
            </a:fld>
            <a:endParaRPr lang="en-US"/>
          </a:p>
        </p:txBody>
      </p:sp>
    </p:spTree>
    <p:extLst>
      <p:ext uri="{BB962C8B-B14F-4D97-AF65-F5344CB8AC3E}">
        <p14:creationId xmlns:p14="http://schemas.microsoft.com/office/powerpoint/2010/main" val="321777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F46554-9E74-4736-BD48-00D1E1EA26CB}"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06C69-3909-483D-817F-971EBC32AFAB}" type="slidenum">
              <a:rPr lang="en-US" smtClean="0"/>
              <a:t>‹#›</a:t>
            </a:fld>
            <a:endParaRPr lang="en-US"/>
          </a:p>
        </p:txBody>
      </p:sp>
    </p:spTree>
    <p:extLst>
      <p:ext uri="{BB962C8B-B14F-4D97-AF65-F5344CB8AC3E}">
        <p14:creationId xmlns:p14="http://schemas.microsoft.com/office/powerpoint/2010/main" val="261226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3F46554-9E74-4736-BD48-00D1E1EA26CB}" type="datetimeFigureOut">
              <a:rPr lang="en-US" smtClean="0"/>
              <a:t>10/5/2017</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A106C69-3909-483D-817F-971EBC32AFAB}" type="slidenum">
              <a:rPr lang="en-US" smtClean="0"/>
              <a:t>‹#›</a:t>
            </a:fld>
            <a:endParaRPr lang="en-US"/>
          </a:p>
        </p:txBody>
      </p:sp>
    </p:spTree>
    <p:extLst>
      <p:ext uri="{BB962C8B-B14F-4D97-AF65-F5344CB8AC3E}">
        <p14:creationId xmlns:p14="http://schemas.microsoft.com/office/powerpoint/2010/main" val="730416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7.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A17E372B-DD15-45CF-8E29-2D62FA23FAED}"/>
              </a:ext>
            </a:extLst>
          </p:cNvPr>
          <p:cNvSpPr/>
          <p:nvPr/>
        </p:nvSpPr>
        <p:spPr>
          <a:xfrm>
            <a:off x="2438400" y="704850"/>
            <a:ext cx="6134100" cy="4857750"/>
          </a:xfrm>
          <a:prstGeom prst="flowChartConnector">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72D0AA5-C6D3-47B8-9A3C-244FF5016903}"/>
              </a:ext>
            </a:extLst>
          </p:cNvPr>
          <p:cNvSpPr/>
          <p:nvPr/>
        </p:nvSpPr>
        <p:spPr>
          <a:xfrm>
            <a:off x="3543300" y="3823855"/>
            <a:ext cx="4076700" cy="8243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0033CC"/>
                </a:solidFill>
                <a:latin typeface="Times New Roman" panose="02020603050405020304" pitchFamily="18" charset="0"/>
                <a:cs typeface="Times New Roman" panose="02020603050405020304" pitchFamily="18" charset="0"/>
              </a:rPr>
              <a:t>Welcome</a:t>
            </a:r>
          </a:p>
        </p:txBody>
      </p:sp>
    </p:spTree>
    <p:extLst>
      <p:ext uri="{BB962C8B-B14F-4D97-AF65-F5344CB8AC3E}">
        <p14:creationId xmlns:p14="http://schemas.microsoft.com/office/powerpoint/2010/main" val="262802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4C21AE-5A59-40B4-86ED-99A6D20FDC57}"/>
              </a:ext>
            </a:extLst>
          </p:cNvPr>
          <p:cNvSpPr/>
          <p:nvPr/>
        </p:nvSpPr>
        <p:spPr>
          <a:xfrm>
            <a:off x="290945" y="2202873"/>
            <a:ext cx="2978728" cy="1995054"/>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5B7432B-0ADC-4C01-9537-4CF52219A723}"/>
              </a:ext>
            </a:extLst>
          </p:cNvPr>
          <p:cNvSpPr/>
          <p:nvPr/>
        </p:nvSpPr>
        <p:spPr>
          <a:xfrm>
            <a:off x="3352794" y="2202873"/>
            <a:ext cx="3172691" cy="199505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8D1210-F4D4-4FF7-BC59-6A9E0A24950D}"/>
              </a:ext>
            </a:extLst>
          </p:cNvPr>
          <p:cNvSpPr/>
          <p:nvPr/>
        </p:nvSpPr>
        <p:spPr>
          <a:xfrm>
            <a:off x="6608610" y="2202873"/>
            <a:ext cx="2660073" cy="1995054"/>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DF2F4AF-1247-4A39-BCB7-FEFB4465B8AB}"/>
              </a:ext>
            </a:extLst>
          </p:cNvPr>
          <p:cNvSpPr/>
          <p:nvPr/>
        </p:nvSpPr>
        <p:spPr>
          <a:xfrm>
            <a:off x="9351809" y="2202873"/>
            <a:ext cx="2479974" cy="1995054"/>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A9CC9B3-01AD-4172-83A2-FDDA1085FB62}"/>
              </a:ext>
            </a:extLst>
          </p:cNvPr>
          <p:cNvSpPr/>
          <p:nvPr/>
        </p:nvSpPr>
        <p:spPr>
          <a:xfrm>
            <a:off x="180109" y="374073"/>
            <a:ext cx="11762509" cy="1191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9465C77-D186-4644-861C-042F22A4BE0F}"/>
              </a:ext>
            </a:extLst>
          </p:cNvPr>
          <p:cNvSpPr txBox="1"/>
          <p:nvPr/>
        </p:nvSpPr>
        <p:spPr>
          <a:xfrm>
            <a:off x="290945" y="512618"/>
            <a:ext cx="11540838"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Dear students, look at under the pictures and tell me On Independence Day the national Parade where is held.  </a:t>
            </a:r>
          </a:p>
        </p:txBody>
      </p:sp>
      <p:sp>
        <p:nvSpPr>
          <p:cNvPr id="8" name="Rectangle 7">
            <a:extLst>
              <a:ext uri="{FF2B5EF4-FFF2-40B4-BE49-F238E27FC236}">
                <a16:creationId xmlns:a16="http://schemas.microsoft.com/office/drawing/2014/main" id="{D800A546-0A27-429D-8737-04711B00F4A0}"/>
              </a:ext>
            </a:extLst>
          </p:cNvPr>
          <p:cNvSpPr/>
          <p:nvPr/>
        </p:nvSpPr>
        <p:spPr>
          <a:xfrm>
            <a:off x="290945" y="4641273"/>
            <a:ext cx="11540838" cy="1108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4191E9-9C25-4686-989B-16D5D572E817}"/>
              </a:ext>
            </a:extLst>
          </p:cNvPr>
          <p:cNvSpPr txBox="1"/>
          <p:nvPr/>
        </p:nvSpPr>
        <p:spPr>
          <a:xfrm>
            <a:off x="290945" y="4738240"/>
            <a:ext cx="11540838"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smartly dressed parade of </a:t>
            </a:r>
            <a:r>
              <a:rPr lang="en-US" sz="2800" dirty="0" err="1">
                <a:latin typeface="Times New Roman" panose="02020603050405020304" pitchFamily="18" charset="0"/>
                <a:cs typeface="Times New Roman" panose="02020603050405020304" pitchFamily="18" charset="0"/>
              </a:rPr>
              <a:t>defence</a:t>
            </a:r>
            <a:r>
              <a:rPr lang="en-US" sz="2800" dirty="0">
                <a:latin typeface="Times New Roman" panose="02020603050405020304" pitchFamily="18" charset="0"/>
                <a:cs typeface="Times New Roman" panose="02020603050405020304" pitchFamily="18" charset="0"/>
              </a:rPr>
              <a:t> forces, border guards, police, </a:t>
            </a:r>
            <a:r>
              <a:rPr lang="en-US" sz="2800" dirty="0" err="1">
                <a:latin typeface="Times New Roman" panose="02020603050405020304" pitchFamily="18" charset="0"/>
                <a:cs typeface="Times New Roman" panose="02020603050405020304" pitchFamily="18" charset="0"/>
              </a:rPr>
              <a:t>ansars</a:t>
            </a:r>
            <a:r>
              <a:rPr lang="en-US" sz="2800" dirty="0">
                <a:latin typeface="Times New Roman" panose="02020603050405020304" pitchFamily="18" charset="0"/>
                <a:cs typeface="Times New Roman" panose="02020603050405020304" pitchFamily="18" charset="0"/>
              </a:rPr>
              <a:t>, and the VDP at the National Parade Ground.</a:t>
            </a:r>
          </a:p>
        </p:txBody>
      </p:sp>
    </p:spTree>
    <p:extLst>
      <p:ext uri="{BB962C8B-B14F-4D97-AF65-F5344CB8AC3E}">
        <p14:creationId xmlns:p14="http://schemas.microsoft.com/office/powerpoint/2010/main" val="400599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 calcmode="lin" valueType="num">
                                      <p:cBhvr>
                                        <p:cTn id="30" dur="500" fill="hold"/>
                                        <p:tgtEl>
                                          <p:spTgt spid="3"/>
                                        </p:tgtEl>
                                        <p:attrNameLst>
                                          <p:attrName>style.rotation</p:attrName>
                                        </p:attrNameLst>
                                      </p:cBhvr>
                                      <p:tavLst>
                                        <p:tav tm="0">
                                          <p:val>
                                            <p:fltVal val="360"/>
                                          </p:val>
                                        </p:tav>
                                        <p:tav tm="100000">
                                          <p:val>
                                            <p:fltVal val="0"/>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amond(in)">
                                      <p:cBhvr>
                                        <p:cTn id="36" dur="2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 calcmode="lin" valueType="num">
                                      <p:cBhvr>
                                        <p:cTn id="48" dur="500" fill="hold"/>
                                        <p:tgtEl>
                                          <p:spTgt spid="9"/>
                                        </p:tgtEl>
                                        <p:attrNameLst>
                                          <p:attrName>style.rotation</p:attrName>
                                        </p:attrNameLst>
                                      </p:cBhvr>
                                      <p:tavLst>
                                        <p:tav tm="0">
                                          <p:val>
                                            <p:fltVal val="360"/>
                                          </p:val>
                                        </p:tav>
                                        <p:tav tm="100000">
                                          <p:val>
                                            <p:fltVal val="0"/>
                                          </p:val>
                                        </p:tav>
                                      </p:tavLst>
                                    </p:anim>
                                    <p:animEffect transition="in" filter="fade">
                                      <p:cBhvr>
                                        <p:cTn id="49" dur="500"/>
                                        <p:tgtEl>
                                          <p:spTgt spid="9"/>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360"/>
                                          </p:val>
                                        </p:tav>
                                        <p:tav tm="100000">
                                          <p:val>
                                            <p:fltVal val="0"/>
                                          </p:val>
                                        </p:tav>
                                      </p:tavLst>
                                    </p:anim>
                                    <p:animEffect transition="in" filter="fade">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5" grpId="0" animBg="1"/>
      <p:bldP spid="6" grpId="0" animBg="1"/>
      <p:bldP spid="7"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565D78-677E-41E6-AE22-C8FBF2D2E4C1}"/>
              </a:ext>
            </a:extLst>
          </p:cNvPr>
          <p:cNvSpPr/>
          <p:nvPr/>
        </p:nvSpPr>
        <p:spPr>
          <a:xfrm>
            <a:off x="249382" y="318648"/>
            <a:ext cx="8853055" cy="647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 name="TextBox 2">
            <a:extLst>
              <a:ext uri="{FF2B5EF4-FFF2-40B4-BE49-F238E27FC236}">
                <a16:creationId xmlns:a16="http://schemas.microsoft.com/office/drawing/2014/main" id="{59CF4C4E-0801-4E13-A381-8824482174B2}"/>
              </a:ext>
            </a:extLst>
          </p:cNvPr>
          <p:cNvSpPr txBox="1"/>
          <p:nvPr/>
        </p:nvSpPr>
        <p:spPr>
          <a:xfrm>
            <a:off x="318655" y="443342"/>
            <a:ext cx="11582400" cy="523220"/>
          </a:xfrm>
          <a:prstGeom prst="rect">
            <a:avLst/>
          </a:prstGeom>
          <a:noFill/>
        </p:spPr>
        <p:txBody>
          <a:bodyPr wrap="square" rtlCol="0">
            <a:spAutoFit/>
          </a:bodyPr>
          <a:lstStyle/>
          <a:p>
            <a:r>
              <a:rPr lang="en-US" sz="2800" dirty="0">
                <a:solidFill>
                  <a:schemeClr val="accent2">
                    <a:lumMod val="75000"/>
                  </a:schemeClr>
                </a:solidFill>
                <a:latin typeface="Times New Roman" panose="02020603050405020304" pitchFamily="18" charset="0"/>
                <a:cs typeface="Times New Roman" panose="02020603050405020304" pitchFamily="18" charset="0"/>
              </a:rPr>
              <a:t>1. Choose the correct answer from the following alternatives.</a:t>
            </a:r>
          </a:p>
        </p:txBody>
      </p:sp>
      <p:sp>
        <p:nvSpPr>
          <p:cNvPr id="4" name="Rectangle 3">
            <a:extLst>
              <a:ext uri="{FF2B5EF4-FFF2-40B4-BE49-F238E27FC236}">
                <a16:creationId xmlns:a16="http://schemas.microsoft.com/office/drawing/2014/main" id="{79D38C4D-1807-4A11-8361-E72EEA3C51F1}"/>
              </a:ext>
            </a:extLst>
          </p:cNvPr>
          <p:cNvSpPr/>
          <p:nvPr/>
        </p:nvSpPr>
        <p:spPr>
          <a:xfrm>
            <a:off x="249382" y="1276554"/>
            <a:ext cx="11790215" cy="5332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134069-1FCC-4953-847E-12957D0D2C95}"/>
              </a:ext>
            </a:extLst>
          </p:cNvPr>
          <p:cNvSpPr txBox="1"/>
          <p:nvPr/>
        </p:nvSpPr>
        <p:spPr>
          <a:xfrm>
            <a:off x="249382" y="1288464"/>
            <a:ext cx="11651673" cy="5693866"/>
          </a:xfrm>
          <a:prstGeom prst="rect">
            <a:avLst/>
          </a:prstGeom>
          <a:noFill/>
        </p:spPr>
        <p:txBody>
          <a:bodyPr wrap="square" rtlCol="0">
            <a:spAutoFit/>
          </a:bodyPr>
          <a:lstStyle/>
          <a:p>
            <a:pPr marL="514350" indent="-514350">
              <a:buAutoNum type="alphaLcParenR"/>
            </a:pPr>
            <a:r>
              <a:rPr lang="en-US" sz="2800" dirty="0">
                <a:solidFill>
                  <a:srgbClr val="FF0000"/>
                </a:solidFill>
                <a:latin typeface="Times New Roman" panose="02020603050405020304" pitchFamily="18" charset="0"/>
                <a:cs typeface="Times New Roman" panose="02020603050405020304" pitchFamily="18" charset="0"/>
              </a:rPr>
              <a:t>People from all walks of life go to </a:t>
            </a:r>
            <a:r>
              <a:rPr lang="en-US" sz="2800" dirty="0" err="1">
                <a:solidFill>
                  <a:srgbClr val="FF0000"/>
                </a:solidFill>
                <a:latin typeface="Times New Roman" panose="02020603050405020304" pitchFamily="18" charset="0"/>
                <a:cs typeface="Times New Roman" panose="02020603050405020304" pitchFamily="18" charset="0"/>
              </a:rPr>
              <a:t>Savar</a:t>
            </a:r>
            <a:r>
              <a:rPr lang="en-US" sz="2800" dirty="0">
                <a:solidFill>
                  <a:srgbClr val="FF0000"/>
                </a:solidFill>
                <a:latin typeface="Times New Roman" panose="02020603050405020304" pitchFamily="18" charset="0"/>
                <a:cs typeface="Times New Roman" panose="02020603050405020304" pitchFamily="18" charset="0"/>
              </a:rPr>
              <a:t> with--.</a:t>
            </a:r>
          </a:p>
          <a:p>
            <a:r>
              <a:rPr lang="en-US" sz="2800" dirty="0" err="1">
                <a:solidFill>
                  <a:srgbClr val="0033CC"/>
                </a:solidFill>
                <a:latin typeface="Times New Roman" panose="02020603050405020304" pitchFamily="18" charset="0"/>
                <a:cs typeface="Times New Roman" panose="02020603050405020304" pitchFamily="18" charset="0"/>
              </a:rPr>
              <a:t>i.Rallies</a:t>
            </a:r>
            <a:r>
              <a:rPr lang="en-US" sz="2800" dirty="0">
                <a:solidFill>
                  <a:srgbClr val="0033CC"/>
                </a:solidFill>
                <a:latin typeface="Times New Roman" panose="02020603050405020304" pitchFamily="18" charset="0"/>
                <a:cs typeface="Times New Roman" panose="02020603050405020304" pitchFamily="18" charset="0"/>
              </a:rPr>
              <a:t> ii) processions iii) flowers iv) rallies and processions</a:t>
            </a:r>
          </a:p>
          <a:p>
            <a:r>
              <a:rPr lang="en-US" sz="2800" dirty="0">
                <a:solidFill>
                  <a:srgbClr val="FF0000"/>
                </a:solidFill>
                <a:latin typeface="Times New Roman" panose="02020603050405020304" pitchFamily="18" charset="0"/>
                <a:cs typeface="Times New Roman" panose="02020603050405020304" pitchFamily="18" charset="0"/>
              </a:rPr>
              <a:t>b) Our biggest state festival is -</a:t>
            </a:r>
            <a:r>
              <a:rPr lang="en-US" sz="2800" dirty="0" err="1">
                <a:solidFill>
                  <a:srgbClr val="0033CC"/>
                </a:solidFill>
                <a:latin typeface="Times New Roman" panose="02020603050405020304" pitchFamily="18" charset="0"/>
                <a:cs typeface="Times New Roman" panose="02020603050405020304" pitchFamily="18" charset="0"/>
              </a:rPr>
              <a:t>i</a:t>
            </a:r>
            <a:r>
              <a:rPr lang="en-US" sz="2800" dirty="0">
                <a:solidFill>
                  <a:srgbClr val="0033CC"/>
                </a:solidFill>
                <a:latin typeface="Times New Roman" panose="02020603050405020304" pitchFamily="18" charset="0"/>
                <a:cs typeface="Times New Roman" panose="02020603050405020304" pitchFamily="18" charset="0"/>
              </a:rPr>
              <a:t>)16 December ii) 21 February iii) </a:t>
            </a:r>
            <a:r>
              <a:rPr lang="en-US" sz="2800" dirty="0" err="1">
                <a:solidFill>
                  <a:srgbClr val="0033CC"/>
                </a:solidFill>
                <a:latin typeface="Times New Roman" panose="02020603050405020304" pitchFamily="18" charset="0"/>
                <a:cs typeface="Times New Roman" panose="02020603050405020304" pitchFamily="18" charset="0"/>
              </a:rPr>
              <a:t>Pahela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Boishakh</a:t>
            </a:r>
            <a:r>
              <a:rPr lang="en-US" sz="2800" dirty="0">
                <a:solidFill>
                  <a:srgbClr val="0033CC"/>
                </a:solidFill>
                <a:latin typeface="Times New Roman" panose="02020603050405020304" pitchFamily="18" charset="0"/>
                <a:cs typeface="Times New Roman" panose="02020603050405020304" pitchFamily="18" charset="0"/>
              </a:rPr>
              <a:t> iv) 26 March</a:t>
            </a:r>
          </a:p>
          <a:p>
            <a:endParaRPr lang="en-US" sz="2800" dirty="0">
              <a:solidFill>
                <a:srgbClr val="0033CC"/>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c) The National Mausoleum is--</a:t>
            </a:r>
          </a:p>
          <a:p>
            <a:pPr marL="571500" indent="-571500">
              <a:buAutoNum type="romanLcParenR"/>
            </a:pPr>
            <a:r>
              <a:rPr lang="en-US" sz="2800" dirty="0">
                <a:solidFill>
                  <a:srgbClr val="0033CC"/>
                </a:solidFill>
                <a:latin typeface="Times New Roman" panose="02020603050405020304" pitchFamily="18" charset="0"/>
                <a:cs typeface="Times New Roman" panose="02020603050405020304" pitchFamily="18" charset="0"/>
              </a:rPr>
              <a:t>On Dhaka University campus ii) at </a:t>
            </a:r>
            <a:r>
              <a:rPr lang="en-US" sz="2800" dirty="0" err="1">
                <a:solidFill>
                  <a:srgbClr val="0033CC"/>
                </a:solidFill>
                <a:latin typeface="Times New Roman" panose="02020603050405020304" pitchFamily="18" charset="0"/>
                <a:cs typeface="Times New Roman" panose="02020603050405020304" pitchFamily="18" charset="0"/>
              </a:rPr>
              <a:t>Ramna</a:t>
            </a:r>
            <a:r>
              <a:rPr lang="en-US" sz="2800" dirty="0">
                <a:solidFill>
                  <a:srgbClr val="0033CC"/>
                </a:solidFill>
                <a:latin typeface="Times New Roman" panose="02020603050405020304" pitchFamily="18" charset="0"/>
                <a:cs typeface="Times New Roman" panose="02020603050405020304" pitchFamily="18" charset="0"/>
              </a:rPr>
              <a:t> Park iii) at </a:t>
            </a:r>
            <a:r>
              <a:rPr lang="en-US" sz="2800" dirty="0" err="1">
                <a:solidFill>
                  <a:srgbClr val="0033CC"/>
                </a:solidFill>
                <a:latin typeface="Times New Roman" panose="02020603050405020304" pitchFamily="18" charset="0"/>
                <a:cs typeface="Times New Roman" panose="02020603050405020304" pitchFamily="18" charset="0"/>
              </a:rPr>
              <a:t>Savar</a:t>
            </a:r>
            <a:r>
              <a:rPr lang="en-US" sz="2800" dirty="0">
                <a:solidFill>
                  <a:srgbClr val="0033CC"/>
                </a:solidFill>
                <a:latin typeface="Times New Roman" panose="02020603050405020304" pitchFamily="18" charset="0"/>
                <a:cs typeface="Times New Roman" panose="02020603050405020304" pitchFamily="18" charset="0"/>
              </a:rPr>
              <a:t> iv) near Dhaka Medical College.</a:t>
            </a:r>
          </a:p>
          <a:p>
            <a:r>
              <a:rPr lang="en-US" sz="2800" dirty="0">
                <a:solidFill>
                  <a:srgbClr val="FF0000"/>
                </a:solidFill>
                <a:latin typeface="Times New Roman" panose="02020603050405020304" pitchFamily="18" charset="0"/>
                <a:cs typeface="Times New Roman" panose="02020603050405020304" pitchFamily="18" charset="0"/>
              </a:rPr>
              <a:t>d) On Independence Day the National parade is held-</a:t>
            </a:r>
          </a:p>
          <a:p>
            <a:r>
              <a:rPr lang="en-US" sz="2800" dirty="0" err="1">
                <a:solidFill>
                  <a:srgbClr val="0033CC"/>
                </a:solidFill>
                <a:latin typeface="Times New Roman" panose="02020603050405020304" pitchFamily="18" charset="0"/>
                <a:cs typeface="Times New Roman" panose="02020603050405020304" pitchFamily="18" charset="0"/>
              </a:rPr>
              <a:t>i</a:t>
            </a:r>
            <a:r>
              <a:rPr lang="en-US" sz="2800" dirty="0">
                <a:solidFill>
                  <a:srgbClr val="0033CC"/>
                </a:solidFill>
                <a:latin typeface="Times New Roman" panose="02020603050405020304" pitchFamily="18" charset="0"/>
                <a:cs typeface="Times New Roman" panose="02020603050405020304" pitchFamily="18" charset="0"/>
              </a:rPr>
              <a:t>. at the National Parade ground. ii) in the streets iii) in the decorated vehicles.</a:t>
            </a:r>
          </a:p>
          <a:p>
            <a:r>
              <a:rPr lang="en-US" sz="2800" dirty="0">
                <a:solidFill>
                  <a:srgbClr val="0033CC"/>
                </a:solidFill>
                <a:latin typeface="Times New Roman" panose="02020603050405020304" pitchFamily="18" charset="0"/>
                <a:cs typeface="Times New Roman" panose="02020603050405020304" pitchFamily="18" charset="0"/>
              </a:rPr>
              <a:t>iv)In </a:t>
            </a:r>
            <a:r>
              <a:rPr lang="en-US" sz="2800" dirty="0" err="1">
                <a:solidFill>
                  <a:srgbClr val="0033CC"/>
                </a:solidFill>
                <a:latin typeface="Times New Roman" panose="02020603050405020304" pitchFamily="18" charset="0"/>
                <a:cs typeface="Times New Roman" panose="02020603050405020304" pitchFamily="18" charset="0"/>
              </a:rPr>
              <a:t>Bangabandhu</a:t>
            </a:r>
            <a:r>
              <a:rPr lang="en-US" sz="2800" dirty="0">
                <a:solidFill>
                  <a:srgbClr val="0033CC"/>
                </a:solidFill>
                <a:latin typeface="Times New Roman" panose="02020603050405020304" pitchFamily="18" charset="0"/>
                <a:cs typeface="Times New Roman" panose="02020603050405020304" pitchFamily="18" charset="0"/>
              </a:rPr>
              <a:t> Stadium. </a:t>
            </a:r>
          </a:p>
          <a:p>
            <a:endParaRPr lang="en-US" sz="2800" dirty="0">
              <a:solidFill>
                <a:srgbClr val="0033CC"/>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CBC5FE2-CCDB-4B56-A657-1270A101F3C7}"/>
              </a:ext>
            </a:extLst>
          </p:cNvPr>
          <p:cNvSpPr/>
          <p:nvPr/>
        </p:nvSpPr>
        <p:spPr>
          <a:xfrm>
            <a:off x="9171709" y="318648"/>
            <a:ext cx="872836" cy="758754"/>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4912F1-177F-4CB9-9E29-B7F906BC590D}"/>
              </a:ext>
            </a:extLst>
          </p:cNvPr>
          <p:cNvSpPr/>
          <p:nvPr/>
        </p:nvSpPr>
        <p:spPr>
          <a:xfrm flipH="1">
            <a:off x="9102437" y="306104"/>
            <a:ext cx="942109" cy="7712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E9DEC441-804E-43D8-9EEB-58509742ACFF}"/>
              </a:ext>
            </a:extLst>
          </p:cNvPr>
          <p:cNvSpPr txBox="1"/>
          <p:nvPr/>
        </p:nvSpPr>
        <p:spPr>
          <a:xfrm>
            <a:off x="10113817" y="133350"/>
            <a:ext cx="1856510"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Pair work Time:05 minutes</a:t>
            </a:r>
          </a:p>
        </p:txBody>
      </p:sp>
    </p:spTree>
    <p:extLst>
      <p:ext uri="{BB962C8B-B14F-4D97-AF65-F5344CB8AC3E}">
        <p14:creationId xmlns:p14="http://schemas.microsoft.com/office/powerpoint/2010/main" val="10189776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6AA388-4E9C-4111-AD5C-B90588FD8C8C}"/>
              </a:ext>
            </a:extLst>
          </p:cNvPr>
          <p:cNvSpPr/>
          <p:nvPr/>
        </p:nvSpPr>
        <p:spPr>
          <a:xfrm>
            <a:off x="171450" y="152399"/>
            <a:ext cx="12020550" cy="65151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7D358D7-8981-4B1A-BF16-45BCD3F3B518}"/>
              </a:ext>
            </a:extLst>
          </p:cNvPr>
          <p:cNvSpPr/>
          <p:nvPr/>
        </p:nvSpPr>
        <p:spPr>
          <a:xfrm>
            <a:off x="304801" y="152401"/>
            <a:ext cx="11610108" cy="20643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5BC519-1537-470E-A8A9-37D963AAB12E}"/>
              </a:ext>
            </a:extLst>
          </p:cNvPr>
          <p:cNvSpPr/>
          <p:nvPr/>
        </p:nvSpPr>
        <p:spPr>
          <a:xfrm>
            <a:off x="304801" y="344499"/>
            <a:ext cx="11610108" cy="2476564"/>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e) All offices, educational institutions, shops and factories remain --- on this day. </a:t>
            </a:r>
          </a:p>
          <a:p>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i</a:t>
            </a:r>
            <a:r>
              <a:rPr lang="en-US" sz="2400" dirty="0">
                <a:solidFill>
                  <a:srgbClr val="0033CC"/>
                </a:solidFill>
                <a:latin typeface="Times New Roman" panose="02020603050405020304" pitchFamily="18" charset="0"/>
                <a:cs typeface="Times New Roman" panose="02020603050405020304" pitchFamily="18" charset="0"/>
              </a:rPr>
              <a:t>) Open ii) Closed iii) half-opened iv) Half-closed</a:t>
            </a:r>
          </a:p>
          <a:p>
            <a:r>
              <a:rPr lang="en-US" sz="2400" dirty="0">
                <a:solidFill>
                  <a:srgbClr val="FF0000"/>
                </a:solidFill>
                <a:latin typeface="Times New Roman" panose="02020603050405020304" pitchFamily="18" charset="0"/>
                <a:cs typeface="Times New Roman" panose="02020603050405020304" pitchFamily="18" charset="0"/>
              </a:rPr>
              <a:t>f) The day of 26 March starts with ---gunshots.</a:t>
            </a:r>
          </a:p>
          <a:p>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i</a:t>
            </a:r>
            <a:r>
              <a:rPr lang="en-US" sz="2400" dirty="0">
                <a:solidFill>
                  <a:srgbClr val="0033CC"/>
                </a:solidFill>
                <a:latin typeface="Times New Roman" panose="02020603050405020304" pitchFamily="18" charset="0"/>
                <a:cs typeface="Times New Roman" panose="02020603050405020304" pitchFamily="18" charset="0"/>
              </a:rPr>
              <a:t>) 30    ii) 32   iii) 31   iv) 34</a:t>
            </a:r>
          </a:p>
          <a:p>
            <a:endParaRPr lang="en-US" sz="2800" dirty="0">
              <a:solidFill>
                <a:srgbClr val="0033CC"/>
              </a:solidFill>
              <a:latin typeface="Times New Roman" panose="02020603050405020304" pitchFamily="18" charset="0"/>
              <a:cs typeface="Times New Roman" panose="02020603050405020304" pitchFamily="18" charset="0"/>
            </a:endParaRPr>
          </a:p>
          <a:p>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C9A3898-7C35-4EC2-9038-10A5F7FA55A5}"/>
              </a:ext>
            </a:extLst>
          </p:cNvPr>
          <p:cNvSpPr/>
          <p:nvPr/>
        </p:nvSpPr>
        <p:spPr>
          <a:xfrm>
            <a:off x="171449" y="3334403"/>
            <a:ext cx="11743460" cy="1570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2DF9DD-E93E-46D9-9814-F646E09BB167}"/>
              </a:ext>
            </a:extLst>
          </p:cNvPr>
          <p:cNvSpPr/>
          <p:nvPr/>
        </p:nvSpPr>
        <p:spPr>
          <a:xfrm>
            <a:off x="304801" y="3523102"/>
            <a:ext cx="11610108" cy="1384995"/>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Answer key:</a:t>
            </a:r>
          </a:p>
          <a:p>
            <a:r>
              <a:rPr lang="en-US" sz="2800" dirty="0">
                <a:solidFill>
                  <a:srgbClr val="0033CC"/>
                </a:solidFill>
                <a:latin typeface="Times New Roman" panose="02020603050405020304" pitchFamily="18" charset="0"/>
                <a:cs typeface="Times New Roman" panose="02020603050405020304" pitchFamily="18" charset="0"/>
              </a:rPr>
              <a:t>a)  iv- Rallies and processions      b)  iv26 March     c)  -iii at </a:t>
            </a:r>
            <a:r>
              <a:rPr lang="en-US" sz="2800" dirty="0" err="1">
                <a:solidFill>
                  <a:srgbClr val="0033CC"/>
                </a:solidFill>
                <a:latin typeface="Times New Roman" panose="02020603050405020304" pitchFamily="18" charset="0"/>
                <a:cs typeface="Times New Roman" panose="02020603050405020304" pitchFamily="18" charset="0"/>
              </a:rPr>
              <a:t>Savar</a:t>
            </a:r>
            <a:r>
              <a:rPr lang="en-US" sz="2800" dirty="0">
                <a:solidFill>
                  <a:srgbClr val="0033CC"/>
                </a:solidFill>
                <a:latin typeface="Times New Roman" panose="02020603050405020304" pitchFamily="18" charset="0"/>
                <a:cs typeface="Times New Roman" panose="02020603050405020304" pitchFamily="18" charset="0"/>
              </a:rPr>
              <a:t>     d)-  </a:t>
            </a:r>
            <a:r>
              <a:rPr lang="en-US" sz="2800" dirty="0" err="1">
                <a:solidFill>
                  <a:srgbClr val="0033CC"/>
                </a:solidFill>
                <a:latin typeface="Times New Roman" panose="02020603050405020304" pitchFamily="18" charset="0"/>
                <a:cs typeface="Times New Roman" panose="02020603050405020304" pitchFamily="18" charset="0"/>
              </a:rPr>
              <a:t>i</a:t>
            </a:r>
            <a:r>
              <a:rPr lang="en-US" sz="2800" dirty="0">
                <a:solidFill>
                  <a:srgbClr val="0033CC"/>
                </a:solidFill>
                <a:latin typeface="Times New Roman" panose="02020603050405020304" pitchFamily="18" charset="0"/>
                <a:cs typeface="Times New Roman" panose="02020603050405020304" pitchFamily="18" charset="0"/>
              </a:rPr>
              <a:t> at the national parade ground     e)  ii- closed     f) - iii 31</a:t>
            </a:r>
          </a:p>
        </p:txBody>
      </p:sp>
    </p:spTree>
    <p:extLst>
      <p:ext uri="{BB962C8B-B14F-4D97-AF65-F5344CB8AC3E}">
        <p14:creationId xmlns:p14="http://schemas.microsoft.com/office/powerpoint/2010/main" val="19919230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5623F-4868-4F21-B818-A2449163D5AC}"/>
              </a:ext>
            </a:extLst>
          </p:cNvPr>
          <p:cNvSpPr/>
          <p:nvPr/>
        </p:nvSpPr>
        <p:spPr>
          <a:xfrm>
            <a:off x="9587336" y="1445321"/>
            <a:ext cx="2357014" cy="246463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6976D3B-7B8E-45C9-B831-DA3EE65CFA90}"/>
              </a:ext>
            </a:extLst>
          </p:cNvPr>
          <p:cNvSpPr/>
          <p:nvPr/>
        </p:nvSpPr>
        <p:spPr>
          <a:xfrm>
            <a:off x="3422062" y="1445321"/>
            <a:ext cx="3200411" cy="24980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755404-04EC-4713-ADD8-4B34483432D9}"/>
              </a:ext>
            </a:extLst>
          </p:cNvPr>
          <p:cNvSpPr/>
          <p:nvPr/>
        </p:nvSpPr>
        <p:spPr>
          <a:xfrm>
            <a:off x="304800" y="1445322"/>
            <a:ext cx="3020291" cy="2464631"/>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56663E-61BB-40DA-A353-F069F388F4D6}"/>
              </a:ext>
            </a:extLst>
          </p:cNvPr>
          <p:cNvSpPr/>
          <p:nvPr/>
        </p:nvSpPr>
        <p:spPr>
          <a:xfrm>
            <a:off x="171450" y="4779818"/>
            <a:ext cx="11772900" cy="17733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8D51019-99AD-46AF-9DEB-A9165793B306}"/>
              </a:ext>
            </a:extLst>
          </p:cNvPr>
          <p:cNvSpPr txBox="1"/>
          <p:nvPr/>
        </p:nvSpPr>
        <p:spPr>
          <a:xfrm>
            <a:off x="171450" y="4668989"/>
            <a:ext cx="11772900"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Early in the morning the President and the Prime minister on behalf of the nation place floral wreaths at the National Mausoleum at </a:t>
            </a:r>
            <a:r>
              <a:rPr lang="en-US" sz="2800" dirty="0" err="1">
                <a:latin typeface="Times New Roman" panose="02020603050405020304" pitchFamily="18" charset="0"/>
                <a:cs typeface="Times New Roman" panose="02020603050405020304" pitchFamily="18" charset="0"/>
              </a:rPr>
              <a:t>Savar</a:t>
            </a:r>
            <a:r>
              <a:rPr lang="en-US" sz="2800" dirty="0">
                <a:latin typeface="Times New Roman" panose="02020603050405020304" pitchFamily="18" charset="0"/>
                <a:cs typeface="Times New Roman" panose="02020603050405020304" pitchFamily="18" charset="0"/>
              </a:rPr>
              <a:t>. Then political parties, social and cultural </a:t>
            </a:r>
            <a:r>
              <a:rPr lang="en-US" sz="2800" dirty="0" err="1">
                <a:latin typeface="Times New Roman" panose="02020603050405020304" pitchFamily="18" charset="0"/>
                <a:cs typeface="Times New Roman" panose="02020603050405020304" pitchFamily="18" charset="0"/>
              </a:rPr>
              <a:t>organisations</a:t>
            </a:r>
            <a:r>
              <a:rPr lang="en-US" sz="2800" dirty="0">
                <a:latin typeface="Times New Roman" panose="02020603050405020304" pitchFamily="18" charset="0"/>
                <a:cs typeface="Times New Roman" panose="02020603050405020304" pitchFamily="18" charset="0"/>
              </a:rPr>
              <a:t>, and freedom fighters pay homage to the martyrs.</a:t>
            </a:r>
          </a:p>
        </p:txBody>
      </p:sp>
      <p:sp>
        <p:nvSpPr>
          <p:cNvPr id="7" name="Rectangle 6">
            <a:extLst>
              <a:ext uri="{FF2B5EF4-FFF2-40B4-BE49-F238E27FC236}">
                <a16:creationId xmlns:a16="http://schemas.microsoft.com/office/drawing/2014/main" id="{96BB9FD4-3C70-452B-BF4C-9EF0219E40A3}"/>
              </a:ext>
            </a:extLst>
          </p:cNvPr>
          <p:cNvSpPr/>
          <p:nvPr/>
        </p:nvSpPr>
        <p:spPr>
          <a:xfrm>
            <a:off x="171450" y="380999"/>
            <a:ext cx="11772900" cy="840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D510C8-5F36-41E5-9484-ABF0CE59C16D}"/>
              </a:ext>
            </a:extLst>
          </p:cNvPr>
          <p:cNvSpPr txBox="1"/>
          <p:nvPr/>
        </p:nvSpPr>
        <p:spPr>
          <a:xfrm>
            <a:off x="304799" y="533400"/>
            <a:ext cx="1163955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Let’s some importance pictures and see who put floral wreaths at the National Memorial first. </a:t>
            </a:r>
          </a:p>
        </p:txBody>
      </p:sp>
      <p:sp>
        <p:nvSpPr>
          <p:cNvPr id="9" name="Rectangle 8">
            <a:extLst>
              <a:ext uri="{FF2B5EF4-FFF2-40B4-BE49-F238E27FC236}">
                <a16:creationId xmlns:a16="http://schemas.microsoft.com/office/drawing/2014/main" id="{A4AF2808-5022-42F2-A819-FC5CA6607150}"/>
              </a:ext>
            </a:extLst>
          </p:cNvPr>
          <p:cNvSpPr/>
          <p:nvPr/>
        </p:nvSpPr>
        <p:spPr>
          <a:xfrm>
            <a:off x="6719451" y="1445321"/>
            <a:ext cx="2757057" cy="2464631"/>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61DEC9-F022-46BE-AF10-67663077625D}"/>
              </a:ext>
            </a:extLst>
          </p:cNvPr>
          <p:cNvSpPr/>
          <p:nvPr/>
        </p:nvSpPr>
        <p:spPr>
          <a:xfrm>
            <a:off x="304798" y="4020782"/>
            <a:ext cx="2189019" cy="421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Picture-1</a:t>
            </a:r>
          </a:p>
        </p:txBody>
      </p:sp>
      <p:sp>
        <p:nvSpPr>
          <p:cNvPr id="11" name="Rectangle 10">
            <a:extLst>
              <a:ext uri="{FF2B5EF4-FFF2-40B4-BE49-F238E27FC236}">
                <a16:creationId xmlns:a16="http://schemas.microsoft.com/office/drawing/2014/main" id="{CD5CC50F-1661-4700-9CF0-0D5171362B09}"/>
              </a:ext>
            </a:extLst>
          </p:cNvPr>
          <p:cNvSpPr/>
          <p:nvPr/>
        </p:nvSpPr>
        <p:spPr>
          <a:xfrm>
            <a:off x="3879273" y="4020782"/>
            <a:ext cx="2161309" cy="421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Picture-2</a:t>
            </a:r>
          </a:p>
        </p:txBody>
      </p:sp>
      <p:sp>
        <p:nvSpPr>
          <p:cNvPr id="12" name="Rectangle 11">
            <a:extLst>
              <a:ext uri="{FF2B5EF4-FFF2-40B4-BE49-F238E27FC236}">
                <a16:creationId xmlns:a16="http://schemas.microsoft.com/office/drawing/2014/main" id="{B4AA3527-9963-412E-8BFD-4C80AF005253}"/>
              </a:ext>
            </a:extLst>
          </p:cNvPr>
          <p:cNvSpPr/>
          <p:nvPr/>
        </p:nvSpPr>
        <p:spPr>
          <a:xfrm>
            <a:off x="6968836" y="4020782"/>
            <a:ext cx="2050473" cy="421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Picture -3</a:t>
            </a:r>
          </a:p>
        </p:txBody>
      </p:sp>
      <p:sp>
        <p:nvSpPr>
          <p:cNvPr id="13" name="Rectangle 12">
            <a:extLst>
              <a:ext uri="{FF2B5EF4-FFF2-40B4-BE49-F238E27FC236}">
                <a16:creationId xmlns:a16="http://schemas.microsoft.com/office/drawing/2014/main" id="{AB24F54B-B61C-4989-9990-63DE7BF5BBCC}"/>
              </a:ext>
            </a:extLst>
          </p:cNvPr>
          <p:cNvSpPr/>
          <p:nvPr/>
        </p:nvSpPr>
        <p:spPr>
          <a:xfrm>
            <a:off x="9739745" y="4020782"/>
            <a:ext cx="1773382" cy="421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Picture-4</a:t>
            </a:r>
          </a:p>
        </p:txBody>
      </p:sp>
    </p:spTree>
    <p:extLst>
      <p:ext uri="{BB962C8B-B14F-4D97-AF65-F5344CB8AC3E}">
        <p14:creationId xmlns:p14="http://schemas.microsoft.com/office/powerpoint/2010/main" val="243889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amond(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
                                        <p:tgtEl>
                                          <p:spTgt spid="2"/>
                                        </p:tgtEl>
                                      </p:cBhvr>
                                    </p:animEffect>
                                    <p:anim calcmode="lin" valueType="num">
                                      <p:cBhvr>
                                        <p:cTn id="32" dur="400" fill="hold"/>
                                        <p:tgtEl>
                                          <p:spTgt spid="2"/>
                                        </p:tgtEl>
                                        <p:attrNameLst>
                                          <p:attrName>ppt_x</p:attrName>
                                        </p:attrNameLst>
                                      </p:cBhvr>
                                      <p:tavLst>
                                        <p:tav tm="0">
                                          <p:val>
                                            <p:strVal val="#ppt_x"/>
                                          </p:val>
                                        </p:tav>
                                        <p:tav tm="100000">
                                          <p:val>
                                            <p:strVal val="#ppt_x"/>
                                          </p:val>
                                        </p:tav>
                                      </p:tavLst>
                                    </p:anim>
                                    <p:anim calcmode="lin" valueType="num">
                                      <p:cBhvr>
                                        <p:cTn id="33" dur="400" fill="hold"/>
                                        <p:tgtEl>
                                          <p:spTgt spid="2"/>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2000"/>
                                        <p:tgtEl>
                                          <p:spTgt spid="5"/>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ircle(in)">
                                      <p:cBhvr>
                                        <p:cTn id="43" dur="20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1"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par>
                                <p:cTn id="49" presetID="6" presetClass="entr" presetSubtype="16" fill="hold" grpId="1"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ircle(in)">
                                      <p:cBhvr>
                                        <p:cTn id="5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animBg="1"/>
      <p:bldP spid="7" grpId="1" animBg="1"/>
      <p:bldP spid="8" grpId="0"/>
      <p:bldP spid="8" grpId="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C4D004-AC2D-41A0-9F54-34A6104DF06C}"/>
              </a:ext>
            </a:extLst>
          </p:cNvPr>
          <p:cNvSpPr/>
          <p:nvPr/>
        </p:nvSpPr>
        <p:spPr>
          <a:xfrm>
            <a:off x="311723" y="1375075"/>
            <a:ext cx="2873083" cy="276397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716AB8F-C87C-4B87-9A6B-36312B0D6B2B}"/>
              </a:ext>
            </a:extLst>
          </p:cNvPr>
          <p:cNvSpPr/>
          <p:nvPr/>
        </p:nvSpPr>
        <p:spPr>
          <a:xfrm>
            <a:off x="3349325" y="1375076"/>
            <a:ext cx="2881754" cy="276397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FEDF2B5-B3B9-4BB6-B9A2-D34894EF4948}"/>
              </a:ext>
            </a:extLst>
          </p:cNvPr>
          <p:cNvSpPr/>
          <p:nvPr/>
        </p:nvSpPr>
        <p:spPr>
          <a:xfrm>
            <a:off x="6326323" y="1375075"/>
            <a:ext cx="2925045" cy="2813746"/>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D7DEFA-7623-48CE-9837-7C727F21703A}"/>
              </a:ext>
            </a:extLst>
          </p:cNvPr>
          <p:cNvSpPr/>
          <p:nvPr/>
        </p:nvSpPr>
        <p:spPr>
          <a:xfrm>
            <a:off x="190496" y="4336472"/>
            <a:ext cx="11707091" cy="21684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52BB50A-0336-449A-95F1-426708B0DFE0}"/>
              </a:ext>
            </a:extLst>
          </p:cNvPr>
          <p:cNvSpPr txBox="1"/>
          <p:nvPr/>
        </p:nvSpPr>
        <p:spPr>
          <a:xfrm>
            <a:off x="342900" y="4462443"/>
            <a:ext cx="11585864"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country also witnesses a smartly dressed parade of </a:t>
            </a:r>
            <a:r>
              <a:rPr lang="en-US" sz="2400" dirty="0" err="1">
                <a:latin typeface="Times New Roman" panose="02020603050405020304" pitchFamily="18" charset="0"/>
                <a:cs typeface="Times New Roman" panose="02020603050405020304" pitchFamily="18" charset="0"/>
              </a:rPr>
              <a:t>defence</a:t>
            </a:r>
            <a:r>
              <a:rPr lang="en-US" sz="2400" dirty="0">
                <a:latin typeface="Times New Roman" panose="02020603050405020304" pitchFamily="18" charset="0"/>
                <a:cs typeface="Times New Roman" panose="02020603050405020304" pitchFamily="18" charset="0"/>
              </a:rPr>
              <a:t> forces, Border Guards, Police, </a:t>
            </a:r>
            <a:r>
              <a:rPr lang="en-US" sz="2400" dirty="0" err="1">
                <a:latin typeface="Times New Roman" panose="02020603050405020304" pitchFamily="18" charset="0"/>
                <a:cs typeface="Times New Roman" panose="02020603050405020304" pitchFamily="18" charset="0"/>
              </a:rPr>
              <a:t>Ansars</a:t>
            </a:r>
            <a:r>
              <a:rPr lang="en-US" sz="2400" dirty="0">
                <a:latin typeface="Times New Roman" panose="02020603050405020304" pitchFamily="18" charset="0"/>
                <a:cs typeface="Times New Roman" panose="02020603050405020304" pitchFamily="18" charset="0"/>
              </a:rPr>
              <a:t> and the VDP (Village Defense Party) at the national parade Ground near the national Parliament. 26 March the independence day, remind us of the heroic struggle and sacrifice of the freedom fighters in 1971.The heroic sons(Freedom fighter) of the soil fought bravely and gained freedom making them surrender to us.</a:t>
            </a:r>
          </a:p>
        </p:txBody>
      </p:sp>
      <p:sp>
        <p:nvSpPr>
          <p:cNvPr id="7" name="Rectangle 6">
            <a:extLst>
              <a:ext uri="{FF2B5EF4-FFF2-40B4-BE49-F238E27FC236}">
                <a16:creationId xmlns:a16="http://schemas.microsoft.com/office/drawing/2014/main" id="{D3B82B7F-0C0C-47BD-B898-3F3459342F14}"/>
              </a:ext>
            </a:extLst>
          </p:cNvPr>
          <p:cNvSpPr/>
          <p:nvPr/>
        </p:nvSpPr>
        <p:spPr>
          <a:xfrm>
            <a:off x="9346612" y="1375075"/>
            <a:ext cx="2550975" cy="2813746"/>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244DC2-24DE-496C-BA05-EA1B8E092697}"/>
              </a:ext>
            </a:extLst>
          </p:cNvPr>
          <p:cNvSpPr/>
          <p:nvPr/>
        </p:nvSpPr>
        <p:spPr>
          <a:xfrm>
            <a:off x="221673" y="318654"/>
            <a:ext cx="11707091" cy="90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E0B8257-E698-4369-981D-E46E9DA6F918}"/>
              </a:ext>
            </a:extLst>
          </p:cNvPr>
          <p:cNvSpPr txBox="1"/>
          <p:nvPr/>
        </p:nvSpPr>
        <p:spPr>
          <a:xfrm>
            <a:off x="221673" y="387927"/>
            <a:ext cx="1170709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Look at the pictures, try to understand who wear a smartly dressed parade at National Parade Ground and what remind us of the heroic struggle of the freedom fighters. </a:t>
            </a:r>
          </a:p>
        </p:txBody>
      </p:sp>
    </p:spTree>
    <p:extLst>
      <p:ext uri="{BB962C8B-B14F-4D97-AF65-F5344CB8AC3E}">
        <p14:creationId xmlns:p14="http://schemas.microsoft.com/office/powerpoint/2010/main" val="1201182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86A2B5-27FD-4606-98E7-D624472E04C8}"/>
              </a:ext>
            </a:extLst>
          </p:cNvPr>
          <p:cNvSpPr/>
          <p:nvPr/>
        </p:nvSpPr>
        <p:spPr>
          <a:xfrm>
            <a:off x="304800" y="1574186"/>
            <a:ext cx="2493818" cy="234318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EDBE8FA-8ADE-4D67-9721-01EF19DD3CCC}"/>
              </a:ext>
            </a:extLst>
          </p:cNvPr>
          <p:cNvSpPr/>
          <p:nvPr/>
        </p:nvSpPr>
        <p:spPr>
          <a:xfrm>
            <a:off x="2951018" y="1567016"/>
            <a:ext cx="2615802" cy="230711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95FFD2E-4DDD-4177-804F-66D4D93384C7}"/>
              </a:ext>
            </a:extLst>
          </p:cNvPr>
          <p:cNvSpPr/>
          <p:nvPr/>
        </p:nvSpPr>
        <p:spPr>
          <a:xfrm>
            <a:off x="304800" y="4003964"/>
            <a:ext cx="11525250" cy="2492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B3246E6-8D6C-423C-AD39-783E528973B0}"/>
              </a:ext>
            </a:extLst>
          </p:cNvPr>
          <p:cNvSpPr txBox="1"/>
          <p:nvPr/>
        </p:nvSpPr>
        <p:spPr>
          <a:xfrm>
            <a:off x="323850" y="4296639"/>
            <a:ext cx="115062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In </a:t>
            </a:r>
            <a:r>
              <a:rPr lang="en-US" sz="3200" dirty="0" err="1">
                <a:latin typeface="Times New Roman" panose="02020603050405020304" pitchFamily="18" charset="0"/>
                <a:cs typeface="Times New Roman" panose="02020603050405020304" pitchFamily="18" charset="0"/>
              </a:rPr>
              <a:t>Bangabandhu</a:t>
            </a:r>
            <a:r>
              <a:rPr lang="en-US" sz="3200" dirty="0">
                <a:latin typeface="Times New Roman" panose="02020603050405020304" pitchFamily="18" charset="0"/>
                <a:cs typeface="Times New Roman" panose="02020603050405020304" pitchFamily="18" charset="0"/>
              </a:rPr>
              <a:t> Stadium, school children, scouts and girl guides take part in various displays to entertain thousands of spectators. </a:t>
            </a:r>
          </a:p>
        </p:txBody>
      </p:sp>
      <p:sp>
        <p:nvSpPr>
          <p:cNvPr id="6" name="Rectangle 5">
            <a:extLst>
              <a:ext uri="{FF2B5EF4-FFF2-40B4-BE49-F238E27FC236}">
                <a16:creationId xmlns:a16="http://schemas.microsoft.com/office/drawing/2014/main" id="{E81A2A40-23A3-41E9-A692-69000B6FCE37}"/>
              </a:ext>
            </a:extLst>
          </p:cNvPr>
          <p:cNvSpPr/>
          <p:nvPr/>
        </p:nvSpPr>
        <p:spPr>
          <a:xfrm>
            <a:off x="5719219" y="1567016"/>
            <a:ext cx="2884453" cy="230711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E03CE6-C99F-4F9B-99B2-078FBF49AA68}"/>
              </a:ext>
            </a:extLst>
          </p:cNvPr>
          <p:cNvSpPr/>
          <p:nvPr/>
        </p:nvSpPr>
        <p:spPr>
          <a:xfrm>
            <a:off x="8769926" y="1567016"/>
            <a:ext cx="3060123" cy="2307119"/>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800FABA-D31A-402B-A73E-73240689CBE1}"/>
              </a:ext>
            </a:extLst>
          </p:cNvPr>
          <p:cNvSpPr/>
          <p:nvPr/>
        </p:nvSpPr>
        <p:spPr>
          <a:xfrm>
            <a:off x="323850" y="5289004"/>
            <a:ext cx="11506200" cy="1077218"/>
          </a:xfrm>
          <a:prstGeom prst="rect">
            <a:avLst/>
          </a:prstGeom>
        </p:spPr>
        <p:txBody>
          <a:bodyPr wrap="square">
            <a:spAutoFit/>
          </a:bodyPr>
          <a:lstStyle/>
          <a:p>
            <a:r>
              <a:rPr lang="en-US" sz="3200" dirty="0">
                <a:solidFill>
                  <a:srgbClr val="FF0066"/>
                </a:solidFill>
                <a:latin typeface="Times New Roman" panose="02020603050405020304" pitchFamily="18" charset="0"/>
                <a:cs typeface="Times New Roman" panose="02020603050405020304" pitchFamily="18" charset="0"/>
              </a:rPr>
              <a:t>Sports meets and tournaments are also organized on the day, including the exciting boat race in the river </a:t>
            </a:r>
            <a:r>
              <a:rPr lang="en-US" sz="3200" dirty="0" err="1">
                <a:solidFill>
                  <a:srgbClr val="FF0066"/>
                </a:solidFill>
                <a:latin typeface="Times New Roman" panose="02020603050405020304" pitchFamily="18" charset="0"/>
                <a:cs typeface="Times New Roman" panose="02020603050405020304" pitchFamily="18" charset="0"/>
              </a:rPr>
              <a:t>Buriganga</a:t>
            </a:r>
            <a:r>
              <a:rPr lang="en-US" sz="3200" dirty="0">
                <a:solidFill>
                  <a:srgbClr val="FF0066"/>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AE5378C2-0B41-4A14-9265-7F887B37D7A9}"/>
              </a:ext>
            </a:extLst>
          </p:cNvPr>
          <p:cNvSpPr/>
          <p:nvPr/>
        </p:nvSpPr>
        <p:spPr>
          <a:xfrm>
            <a:off x="304800" y="332508"/>
            <a:ext cx="11525249" cy="941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28D15C6-3A23-4576-99D3-E173CD209B3D}"/>
              </a:ext>
            </a:extLst>
          </p:cNvPr>
          <p:cNvSpPr txBox="1"/>
          <p:nvPr/>
        </p:nvSpPr>
        <p:spPr>
          <a:xfrm>
            <a:off x="323850" y="443345"/>
            <a:ext cx="1139709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Now notice under the pictures and observe school </a:t>
            </a:r>
            <a:r>
              <a:rPr lang="en-US" sz="2400" dirty="0" err="1">
                <a:latin typeface="Times New Roman" panose="02020603050405020304" pitchFamily="18" charset="0"/>
                <a:cs typeface="Times New Roman" panose="02020603050405020304" pitchFamily="18" charset="0"/>
              </a:rPr>
              <a:t>children,scouts</a:t>
            </a:r>
            <a:r>
              <a:rPr lang="en-US" sz="2400" dirty="0">
                <a:latin typeface="Times New Roman" panose="02020603050405020304" pitchFamily="18" charset="0"/>
                <a:cs typeface="Times New Roman" panose="02020603050405020304" pitchFamily="18" charset="0"/>
              </a:rPr>
              <a:t> and girl guides what they do.</a:t>
            </a:r>
          </a:p>
        </p:txBody>
      </p:sp>
    </p:spTree>
    <p:extLst>
      <p:ext uri="{BB962C8B-B14F-4D97-AF65-F5344CB8AC3E}">
        <p14:creationId xmlns:p14="http://schemas.microsoft.com/office/powerpoint/2010/main" val="3030868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A52070-721A-4E31-AC62-86DD3531923B}"/>
              </a:ext>
            </a:extLst>
          </p:cNvPr>
          <p:cNvSpPr/>
          <p:nvPr/>
        </p:nvSpPr>
        <p:spPr>
          <a:xfrm>
            <a:off x="1094504" y="1593273"/>
            <a:ext cx="4682837" cy="261850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91C2FA-89B2-4024-9BA0-3709130CCB10}"/>
              </a:ext>
            </a:extLst>
          </p:cNvPr>
          <p:cNvSpPr/>
          <p:nvPr/>
        </p:nvSpPr>
        <p:spPr>
          <a:xfrm>
            <a:off x="6165273" y="1593273"/>
            <a:ext cx="4959927" cy="261850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90A6589-6707-4B66-B180-FD4FEB87E6C2}"/>
              </a:ext>
            </a:extLst>
          </p:cNvPr>
          <p:cNvSpPr/>
          <p:nvPr/>
        </p:nvSpPr>
        <p:spPr>
          <a:xfrm>
            <a:off x="277091" y="443345"/>
            <a:ext cx="11651673" cy="6234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22F1B9-F486-4325-B670-284CC1865BA2}"/>
              </a:ext>
            </a:extLst>
          </p:cNvPr>
          <p:cNvSpPr txBox="1"/>
          <p:nvPr/>
        </p:nvSpPr>
        <p:spPr>
          <a:xfrm>
            <a:off x="304800" y="595745"/>
            <a:ext cx="1152698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Now let’s see the pictures ant try to guess which organizations  arrange cultural functions. </a:t>
            </a:r>
          </a:p>
        </p:txBody>
      </p:sp>
      <p:sp>
        <p:nvSpPr>
          <p:cNvPr id="4" name="Rectangle 3">
            <a:extLst>
              <a:ext uri="{FF2B5EF4-FFF2-40B4-BE49-F238E27FC236}">
                <a16:creationId xmlns:a16="http://schemas.microsoft.com/office/drawing/2014/main" id="{AF742529-DE03-4FF6-9A89-9D84A2467C85}"/>
              </a:ext>
            </a:extLst>
          </p:cNvPr>
          <p:cNvSpPr/>
          <p:nvPr/>
        </p:nvSpPr>
        <p:spPr>
          <a:xfrm>
            <a:off x="277091" y="4613564"/>
            <a:ext cx="11651673" cy="14270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3DF9969-82B4-45CB-B50E-A5C586C92BFB}"/>
              </a:ext>
            </a:extLst>
          </p:cNvPr>
          <p:cNvSpPr txBox="1"/>
          <p:nvPr/>
        </p:nvSpPr>
        <p:spPr>
          <a:xfrm>
            <a:off x="277091" y="4959927"/>
            <a:ext cx="11651673" cy="1077218"/>
          </a:xfrm>
          <a:prstGeom prst="rect">
            <a:avLst/>
          </a:prstGeom>
          <a:noFill/>
        </p:spPr>
        <p:txBody>
          <a:bodyPr wrap="square" rtlCol="0">
            <a:spAutoFit/>
          </a:bodyPr>
          <a:lstStyle/>
          <a:p>
            <a:r>
              <a:rPr lang="en-US" sz="3200" dirty="0">
                <a:solidFill>
                  <a:srgbClr val="000099"/>
                </a:solidFill>
              </a:rPr>
              <a:t>Bangla Academy , Bangladesh </a:t>
            </a:r>
            <a:r>
              <a:rPr lang="en-US" sz="3200" dirty="0" err="1">
                <a:solidFill>
                  <a:srgbClr val="000099"/>
                </a:solidFill>
              </a:rPr>
              <a:t>Shilpakala</a:t>
            </a:r>
            <a:r>
              <a:rPr lang="en-US" sz="3200" dirty="0">
                <a:solidFill>
                  <a:srgbClr val="000099"/>
                </a:solidFill>
              </a:rPr>
              <a:t>  Academy and other socio-cultural  organization  hold cultural functions. </a:t>
            </a:r>
          </a:p>
        </p:txBody>
      </p:sp>
    </p:spTree>
    <p:extLst>
      <p:ext uri="{BB962C8B-B14F-4D97-AF65-F5344CB8AC3E}">
        <p14:creationId xmlns:p14="http://schemas.microsoft.com/office/powerpoint/2010/main" val="1109757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E3F5D-5C2A-4BCE-A7AA-8742AB337BD0}"/>
              </a:ext>
            </a:extLst>
          </p:cNvPr>
          <p:cNvSpPr/>
          <p:nvPr/>
        </p:nvSpPr>
        <p:spPr>
          <a:xfrm>
            <a:off x="350356" y="405884"/>
            <a:ext cx="5589992" cy="584775"/>
          </a:xfrm>
          <a:prstGeom prst="rect">
            <a:avLst/>
          </a:prstGeom>
        </p:spPr>
        <p:txBody>
          <a:bodyPr wrap="none">
            <a:spAutoFit/>
          </a:bodyPr>
          <a:lstStyle/>
          <a:p>
            <a:r>
              <a:rPr lang="en-US" sz="3200" b="1" u="sng" dirty="0">
                <a:solidFill>
                  <a:srgbClr val="FF0000"/>
                </a:solidFill>
                <a:latin typeface="Times New Roman" panose="02020603050405020304" pitchFamily="18" charset="0"/>
                <a:cs typeface="Times New Roman" panose="02020603050405020304" pitchFamily="18" charset="0"/>
              </a:rPr>
              <a:t>Answer</a:t>
            </a:r>
            <a:r>
              <a:rPr lang="en-US" sz="3200" u="sng" dirty="0">
                <a:solidFill>
                  <a:srgbClr val="FF0000"/>
                </a:solidFill>
                <a:latin typeface="Times New Roman" panose="02020603050405020304" pitchFamily="18" charset="0"/>
                <a:cs typeface="Times New Roman" panose="02020603050405020304" pitchFamily="18" charset="0"/>
              </a:rPr>
              <a:t> the following questions</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32353BFA-7F95-4FA2-8EA3-0811F7D6638B}"/>
              </a:ext>
            </a:extLst>
          </p:cNvPr>
          <p:cNvSpPr/>
          <p:nvPr/>
        </p:nvSpPr>
        <p:spPr>
          <a:xfrm>
            <a:off x="699612" y="2052935"/>
            <a:ext cx="11201442" cy="800219"/>
          </a:xfrm>
          <a:prstGeom prst="rect">
            <a:avLst/>
          </a:prstGeom>
        </p:spPr>
        <p:txBody>
          <a:bodyPr wrap="square">
            <a:spAutoFit/>
          </a:bodyPr>
          <a:lstStyle/>
          <a:p>
            <a:pPr marL="514350" indent="-514350">
              <a:buAutoNum type="alphaLcParenR"/>
            </a:pPr>
            <a:r>
              <a:rPr lang="en-US" sz="2800" dirty="0">
                <a:solidFill>
                  <a:srgbClr val="203390"/>
                </a:solidFill>
                <a:latin typeface="Times New Roman" panose="02020603050405020304" pitchFamily="18" charset="0"/>
                <a:cs typeface="Times New Roman" panose="02020603050405020304" pitchFamily="18" charset="0"/>
              </a:rPr>
              <a:t>What does the country witness at the National Parade Ground this day?</a:t>
            </a:r>
          </a:p>
          <a:p>
            <a:pPr marL="514350" indent="-514350">
              <a:buAutoNum type="alphaLcParenR"/>
            </a:pPr>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5CB48C9-7943-4BCF-9332-303910DEB521}"/>
              </a:ext>
            </a:extLst>
          </p:cNvPr>
          <p:cNvSpPr/>
          <p:nvPr/>
        </p:nvSpPr>
        <p:spPr>
          <a:xfrm>
            <a:off x="676096" y="2958584"/>
            <a:ext cx="11224957" cy="523220"/>
          </a:xfrm>
          <a:prstGeom prst="rect">
            <a:avLst/>
          </a:prstGeom>
        </p:spPr>
        <p:txBody>
          <a:bodyPr wrap="square">
            <a:spAutoFit/>
          </a:bodyPr>
          <a:lstStyle/>
          <a:p>
            <a:pPr marL="514350" indent="-514350">
              <a:buAutoNum type="alphaLcParenR" startAt="2"/>
            </a:pPr>
            <a:r>
              <a:rPr lang="en-US" sz="2800" dirty="0">
                <a:solidFill>
                  <a:srgbClr val="002060"/>
                </a:solidFill>
                <a:latin typeface="Times New Roman" panose="02020603050405020304" pitchFamily="18" charset="0"/>
                <a:cs typeface="Times New Roman" panose="02020603050405020304" pitchFamily="18" charset="0"/>
              </a:rPr>
              <a:t>How is our Independence Day celebrated?</a:t>
            </a:r>
          </a:p>
        </p:txBody>
      </p:sp>
      <p:sp>
        <p:nvSpPr>
          <p:cNvPr id="5" name="Rectangle 4">
            <a:extLst>
              <a:ext uri="{FF2B5EF4-FFF2-40B4-BE49-F238E27FC236}">
                <a16:creationId xmlns:a16="http://schemas.microsoft.com/office/drawing/2014/main" id="{D8A9FC83-B6BF-4158-8F92-277A8AFE081C}"/>
              </a:ext>
            </a:extLst>
          </p:cNvPr>
          <p:cNvSpPr/>
          <p:nvPr/>
        </p:nvSpPr>
        <p:spPr>
          <a:xfrm>
            <a:off x="658964" y="3644384"/>
            <a:ext cx="11242089" cy="523220"/>
          </a:xfrm>
          <a:prstGeom prst="rect">
            <a:avLst/>
          </a:prstGeom>
        </p:spPr>
        <p:txBody>
          <a:bodyPr wrap="square">
            <a:spAutoFit/>
          </a:bodyPr>
          <a:lstStyle/>
          <a:p>
            <a:pPr marL="514350" indent="-514350">
              <a:buAutoNum type="alphaLcParenR" startAt="3"/>
            </a:pPr>
            <a:r>
              <a:rPr lang="en-US" sz="2800" dirty="0">
                <a:solidFill>
                  <a:srgbClr val="002060"/>
                </a:solidFill>
                <a:latin typeface="Times New Roman" panose="02020603050405020304" pitchFamily="18" charset="0"/>
                <a:cs typeface="Times New Roman" panose="02020603050405020304" pitchFamily="18" charset="0"/>
              </a:rPr>
              <a:t>What does 26 March remind us?</a:t>
            </a:r>
          </a:p>
        </p:txBody>
      </p:sp>
      <p:sp>
        <p:nvSpPr>
          <p:cNvPr id="7" name="Rectangle 6">
            <a:extLst>
              <a:ext uri="{FF2B5EF4-FFF2-40B4-BE49-F238E27FC236}">
                <a16:creationId xmlns:a16="http://schemas.microsoft.com/office/drawing/2014/main" id="{B5F21985-27A7-4647-9033-349FE3F1C0CC}"/>
              </a:ext>
            </a:extLst>
          </p:cNvPr>
          <p:cNvSpPr/>
          <p:nvPr/>
        </p:nvSpPr>
        <p:spPr>
          <a:xfrm>
            <a:off x="699611" y="4281904"/>
            <a:ext cx="11201442" cy="518696"/>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  </a:t>
            </a:r>
            <a:r>
              <a:rPr lang="en-US" sz="2800" dirty="0">
                <a:solidFill>
                  <a:srgbClr val="002060"/>
                </a:solidFill>
                <a:latin typeface="Times New Roman" panose="02020603050405020304" pitchFamily="18" charset="0"/>
                <a:cs typeface="Times New Roman" panose="02020603050405020304" pitchFamily="18" charset="0"/>
              </a:rPr>
              <a:t>Who puts floral wreaths at national Memorial first?</a:t>
            </a:r>
            <a:endParaRPr lang="en-US" sz="2800" dirty="0">
              <a:solidFill>
                <a:srgbClr val="002060"/>
              </a:solidFill>
            </a:endParaRPr>
          </a:p>
        </p:txBody>
      </p:sp>
      <p:sp>
        <p:nvSpPr>
          <p:cNvPr id="8" name="Rectangle 7">
            <a:extLst>
              <a:ext uri="{FF2B5EF4-FFF2-40B4-BE49-F238E27FC236}">
                <a16:creationId xmlns:a16="http://schemas.microsoft.com/office/drawing/2014/main" id="{D5A3D9EB-203D-406C-BD8A-120D88580FEB}"/>
              </a:ext>
            </a:extLst>
          </p:cNvPr>
          <p:cNvSpPr/>
          <p:nvPr/>
        </p:nvSpPr>
        <p:spPr>
          <a:xfrm>
            <a:off x="699611" y="4933950"/>
            <a:ext cx="11201441" cy="523220"/>
          </a:xfrm>
          <a:prstGeom prst="rect">
            <a:avLst/>
          </a:prstGeom>
        </p:spPr>
        <p:txBody>
          <a:bodyPr wrap="square">
            <a:spAutoFit/>
          </a:bodyPr>
          <a:lstStyle/>
          <a:p>
            <a:r>
              <a:rPr lang="en-US" sz="2800" dirty="0">
                <a:solidFill>
                  <a:srgbClr val="002060"/>
                </a:solidFill>
                <a:latin typeface="Times New Roman" panose="02020603050405020304" pitchFamily="18" charset="0"/>
                <a:cs typeface="Times New Roman" panose="02020603050405020304" pitchFamily="18" charset="0"/>
              </a:rPr>
              <a:t>e)Which </a:t>
            </a:r>
            <a:r>
              <a:rPr lang="en-US" sz="2800" dirty="0" err="1">
                <a:solidFill>
                  <a:srgbClr val="002060"/>
                </a:solidFill>
                <a:latin typeface="Times New Roman" panose="02020603050405020304" pitchFamily="18" charset="0"/>
                <a:cs typeface="Times New Roman" panose="02020603050405020304" pitchFamily="18" charset="0"/>
              </a:rPr>
              <a:t>organisations</a:t>
            </a:r>
            <a:r>
              <a:rPr lang="en-US" sz="2800" dirty="0">
                <a:solidFill>
                  <a:srgbClr val="002060"/>
                </a:solidFill>
                <a:latin typeface="Times New Roman" panose="02020603050405020304" pitchFamily="18" charset="0"/>
                <a:cs typeface="Times New Roman" panose="02020603050405020304" pitchFamily="18" charset="0"/>
              </a:rPr>
              <a:t> hold cultural functions?</a:t>
            </a:r>
            <a:endParaRPr lang="en-US" sz="2800" dirty="0">
              <a:solidFill>
                <a:srgbClr val="002060"/>
              </a:solidFill>
            </a:endParaRPr>
          </a:p>
        </p:txBody>
      </p:sp>
      <p:sp>
        <p:nvSpPr>
          <p:cNvPr id="6" name="Rectangle 5">
            <a:extLst>
              <a:ext uri="{FF2B5EF4-FFF2-40B4-BE49-F238E27FC236}">
                <a16:creationId xmlns:a16="http://schemas.microsoft.com/office/drawing/2014/main" id="{2C6CE2CD-09BD-45FF-B219-998821D78281}"/>
              </a:ext>
            </a:extLst>
          </p:cNvPr>
          <p:cNvSpPr/>
          <p:nvPr/>
        </p:nvSpPr>
        <p:spPr>
          <a:xfrm>
            <a:off x="6262254" y="290945"/>
            <a:ext cx="2364463" cy="121983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4942EA-3615-4679-82B3-4EFE65E9B8AD}"/>
              </a:ext>
            </a:extLst>
          </p:cNvPr>
          <p:cNvSpPr/>
          <p:nvPr/>
        </p:nvSpPr>
        <p:spPr>
          <a:xfrm>
            <a:off x="8948623" y="290945"/>
            <a:ext cx="2952431" cy="12198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C0517EE-E0B4-492E-858A-ADDC29146068}"/>
              </a:ext>
            </a:extLst>
          </p:cNvPr>
          <p:cNvSpPr txBox="1"/>
          <p:nvPr/>
        </p:nvSpPr>
        <p:spPr>
          <a:xfrm>
            <a:off x="8948623" y="370609"/>
            <a:ext cx="2952432" cy="1077218"/>
          </a:xfrm>
          <a:prstGeom prst="rect">
            <a:avLst/>
          </a:prstGeom>
          <a:noFill/>
        </p:spPr>
        <p:txBody>
          <a:bodyPr wrap="square" rtlCol="0">
            <a:spAutoFit/>
          </a:bodyPr>
          <a:lstStyle/>
          <a:p>
            <a:r>
              <a:rPr lang="en-US" sz="3200" dirty="0"/>
              <a:t>Time: 10 minutes</a:t>
            </a:r>
          </a:p>
        </p:txBody>
      </p:sp>
      <p:sp>
        <p:nvSpPr>
          <p:cNvPr id="11" name="Rectangle 10">
            <a:extLst>
              <a:ext uri="{FF2B5EF4-FFF2-40B4-BE49-F238E27FC236}">
                <a16:creationId xmlns:a16="http://schemas.microsoft.com/office/drawing/2014/main" id="{FFD4E640-EC43-48CD-A88B-6F451877A35D}"/>
              </a:ext>
            </a:extLst>
          </p:cNvPr>
          <p:cNvSpPr/>
          <p:nvPr/>
        </p:nvSpPr>
        <p:spPr>
          <a:xfrm>
            <a:off x="2266950" y="1147523"/>
            <a:ext cx="2705100" cy="742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F3D4E16-8D8C-47E5-AD19-7F0368515EF1}"/>
              </a:ext>
            </a:extLst>
          </p:cNvPr>
          <p:cNvSpPr txBox="1"/>
          <p:nvPr/>
        </p:nvSpPr>
        <p:spPr>
          <a:xfrm>
            <a:off x="2266950" y="1229439"/>
            <a:ext cx="33909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Group work</a:t>
            </a:r>
          </a:p>
        </p:txBody>
      </p:sp>
    </p:spTree>
    <p:extLst>
      <p:ext uri="{BB962C8B-B14F-4D97-AF65-F5344CB8AC3E}">
        <p14:creationId xmlns:p14="http://schemas.microsoft.com/office/powerpoint/2010/main" val="21035634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86DD82-02DF-48EF-A433-704DDF23778D}"/>
              </a:ext>
            </a:extLst>
          </p:cNvPr>
          <p:cNvSpPr/>
          <p:nvPr/>
        </p:nvSpPr>
        <p:spPr>
          <a:xfrm>
            <a:off x="266700" y="323850"/>
            <a:ext cx="11677650" cy="352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4ABD264-1360-43FE-BC24-CC5D3EFC1F60}"/>
              </a:ext>
            </a:extLst>
          </p:cNvPr>
          <p:cNvSpPr txBox="1"/>
          <p:nvPr/>
        </p:nvSpPr>
        <p:spPr>
          <a:xfrm>
            <a:off x="266700" y="228600"/>
            <a:ext cx="11677650" cy="523220"/>
          </a:xfrm>
          <a:prstGeom prst="rect">
            <a:avLst/>
          </a:prstGeom>
          <a:noFill/>
        </p:spPr>
        <p:txBody>
          <a:bodyPr wrap="square" rtlCol="0">
            <a:spAutoFit/>
          </a:bodyPr>
          <a:lstStyle/>
          <a:p>
            <a:r>
              <a:rPr lang="en-US" sz="2800" dirty="0">
                <a:solidFill>
                  <a:srgbClr val="FF0000"/>
                </a:solidFill>
              </a:rPr>
              <a:t>Answer key:</a:t>
            </a:r>
          </a:p>
        </p:txBody>
      </p:sp>
      <p:sp>
        <p:nvSpPr>
          <p:cNvPr id="5" name="Rectangle 4">
            <a:extLst>
              <a:ext uri="{FF2B5EF4-FFF2-40B4-BE49-F238E27FC236}">
                <a16:creationId xmlns:a16="http://schemas.microsoft.com/office/drawing/2014/main" id="{C361348E-B2A6-4819-A16E-2E8C70EDB756}"/>
              </a:ext>
            </a:extLst>
          </p:cNvPr>
          <p:cNvSpPr/>
          <p:nvPr/>
        </p:nvSpPr>
        <p:spPr>
          <a:xfrm>
            <a:off x="266700" y="847070"/>
            <a:ext cx="11677650" cy="5706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A97A7FE-DFEC-4E3D-9225-E7F03253C517}"/>
              </a:ext>
            </a:extLst>
          </p:cNvPr>
          <p:cNvSpPr txBox="1"/>
          <p:nvPr/>
        </p:nvSpPr>
        <p:spPr>
          <a:xfrm>
            <a:off x="266700" y="933450"/>
            <a:ext cx="11677650" cy="3170099"/>
          </a:xfrm>
          <a:prstGeom prst="rect">
            <a:avLst/>
          </a:prstGeom>
          <a:noFill/>
        </p:spPr>
        <p:txBody>
          <a:bodyPr wrap="square" rtlCol="0">
            <a:spAutoFit/>
          </a:bodyPr>
          <a:lstStyle/>
          <a:p>
            <a:pPr marL="514350" indent="-514350">
              <a:buAutoNum type="alphaLcParen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The country witnesses a smartly dressed parade of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defence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forces, border guards, police,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ansars</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and the VDP at the national Parade Ground.</a:t>
            </a: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b) Our Independence Day is the biggest festival in our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country.So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it is celebrated throughout the country every year with great excitement and interest.</a:t>
            </a: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c) 26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Martch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the Independence Day, reminds us of the heroic struggle and sacrifice of the freedom fighters in 1971. It also reminds us of our great protest against the brutal attack of the Pakistani ruler</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717A47F-B0E8-43DD-925A-D705E144E1A8}"/>
              </a:ext>
            </a:extLst>
          </p:cNvPr>
          <p:cNvSpPr/>
          <p:nvPr/>
        </p:nvSpPr>
        <p:spPr>
          <a:xfrm>
            <a:off x="266700" y="3835549"/>
            <a:ext cx="11677650" cy="1938992"/>
          </a:xfrm>
          <a:prstGeom prst="rect">
            <a:avLst/>
          </a:prstGeom>
        </p:spPr>
        <p:txBody>
          <a:bodyPr wrap="square">
            <a:spAutoFit/>
          </a:bodyPr>
          <a:lstStyle/>
          <a:p>
            <a:pPr marL="514350" indent="-514350">
              <a:buAutoNum type="alphaLcParenR" startAt="4"/>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The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honourable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President of the country first puts the floral wreaths at the National Memorial. According to the constitution of Bangladesh, the president is the head of the state. So, he first places flowers at the memorial on behalf of the nation.</a:t>
            </a: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  Bangla Academy, Bangladesh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Shilpakala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Academy and other socio-cultural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organisations</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hold cultural function</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4230381216"/>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8D5873-756E-4CBA-B4AB-6056622C38FA}"/>
              </a:ext>
            </a:extLst>
          </p:cNvPr>
          <p:cNvGraphicFramePr>
            <a:graphicFrameLocks noGrp="1"/>
          </p:cNvGraphicFramePr>
          <p:nvPr>
            <p:extLst>
              <p:ext uri="{D42A27DB-BD31-4B8C-83A1-F6EECF244321}">
                <p14:modId xmlns:p14="http://schemas.microsoft.com/office/powerpoint/2010/main" val="3004987410"/>
              </p:ext>
            </p:extLst>
          </p:nvPr>
        </p:nvGraphicFramePr>
        <p:xfrm>
          <a:off x="235526" y="997522"/>
          <a:ext cx="11679384" cy="5680370"/>
        </p:xfrm>
        <a:graphic>
          <a:graphicData uri="http://schemas.openxmlformats.org/drawingml/2006/table">
            <a:tbl>
              <a:tblPr firstRow="1" bandRow="1">
                <a:tableStyleId>{5C22544A-7EE6-4342-B048-85BDC9FD1C3A}</a:tableStyleId>
              </a:tblPr>
              <a:tblGrid>
                <a:gridCol w="6276110">
                  <a:extLst>
                    <a:ext uri="{9D8B030D-6E8A-4147-A177-3AD203B41FA5}">
                      <a16:colId xmlns:a16="http://schemas.microsoft.com/office/drawing/2014/main" val="107291786"/>
                    </a:ext>
                  </a:extLst>
                </a:gridCol>
                <a:gridCol w="5403274">
                  <a:extLst>
                    <a:ext uri="{9D8B030D-6E8A-4147-A177-3AD203B41FA5}">
                      <a16:colId xmlns:a16="http://schemas.microsoft.com/office/drawing/2014/main" val="1571668382"/>
                    </a:ext>
                  </a:extLst>
                </a:gridCol>
              </a:tblGrid>
              <a:tr h="1136074">
                <a:tc>
                  <a:txBody>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Mausoleum</a:t>
                      </a:r>
                    </a:p>
                  </a:txBody>
                  <a:tcPr>
                    <a:solidFill>
                      <a:srgbClr val="99FF99"/>
                    </a:solidFill>
                  </a:tcPr>
                </a:tc>
                <a:tc>
                  <a:txBody>
                    <a:bodyPr/>
                    <a:lstStyle/>
                    <a:p>
                      <a:r>
                        <a:rPr lang="en-US" sz="3600" b="1" dirty="0">
                          <a:solidFill>
                            <a:srgbClr val="002060"/>
                          </a:solidFill>
                        </a:rPr>
                        <a:t>Audience</a:t>
                      </a:r>
                    </a:p>
                  </a:txBody>
                  <a:tcPr>
                    <a:solidFill>
                      <a:srgbClr val="99FF99"/>
                    </a:solidFill>
                  </a:tcPr>
                </a:tc>
                <a:extLst>
                  <a:ext uri="{0D108BD9-81ED-4DB2-BD59-A6C34878D82A}">
                    <a16:rowId xmlns:a16="http://schemas.microsoft.com/office/drawing/2014/main" val="2157245671"/>
                  </a:ext>
                </a:extLst>
              </a:tr>
              <a:tr h="1136074">
                <a:tc>
                  <a:txBody>
                    <a:bodyPr/>
                    <a:lstStyle/>
                    <a:p>
                      <a:r>
                        <a:rPr lang="en-US" sz="2800" dirty="0">
                          <a:latin typeface="Times New Roman" panose="02020603050405020304" pitchFamily="18" charset="0"/>
                          <a:cs typeface="Times New Roman" panose="02020603050405020304" pitchFamily="18" charset="0"/>
                        </a:rPr>
                        <a:t>b) </a:t>
                      </a:r>
                      <a:r>
                        <a:rPr lang="en-US" sz="2800" b="1" dirty="0">
                          <a:latin typeface="Times New Roman" panose="02020603050405020304" pitchFamily="18" charset="0"/>
                          <a:cs typeface="Times New Roman" panose="02020603050405020304" pitchFamily="18" charset="0"/>
                        </a:rPr>
                        <a:t>Parade </a:t>
                      </a:r>
                    </a:p>
                  </a:txBody>
                  <a:tcPr>
                    <a:solidFill>
                      <a:srgbClr val="99FF99"/>
                    </a:solidFill>
                  </a:tcPr>
                </a:tc>
                <a:tc>
                  <a:txBody>
                    <a:bodyPr/>
                    <a:lstStyle/>
                    <a:p>
                      <a:r>
                        <a:rPr lang="en-US" sz="3600" b="1" dirty="0">
                          <a:solidFill>
                            <a:srgbClr val="008000"/>
                          </a:solidFill>
                        </a:rPr>
                        <a:t>Light</a:t>
                      </a:r>
                    </a:p>
                  </a:txBody>
                  <a:tcPr>
                    <a:solidFill>
                      <a:srgbClr val="99FF99"/>
                    </a:solidFill>
                  </a:tcPr>
                </a:tc>
                <a:extLst>
                  <a:ext uri="{0D108BD9-81ED-4DB2-BD59-A6C34878D82A}">
                    <a16:rowId xmlns:a16="http://schemas.microsoft.com/office/drawing/2014/main" val="4062596936"/>
                  </a:ext>
                </a:extLst>
              </a:tr>
              <a:tr h="1136074">
                <a:tc>
                  <a:txBody>
                    <a:bodyPr/>
                    <a:lstStyle/>
                    <a:p>
                      <a:r>
                        <a:rPr lang="en-US" sz="2800" dirty="0">
                          <a:latin typeface="Times New Roman" panose="02020603050405020304" pitchFamily="18" charset="0"/>
                          <a:cs typeface="Times New Roman" panose="02020603050405020304" pitchFamily="18" charset="0"/>
                        </a:rPr>
                        <a:t>c)  </a:t>
                      </a:r>
                      <a:r>
                        <a:rPr lang="en-US" sz="2800" b="1" dirty="0">
                          <a:latin typeface="Times New Roman" panose="02020603050405020304" pitchFamily="18" charset="0"/>
                          <a:cs typeface="Times New Roman" panose="02020603050405020304" pitchFamily="18" charset="0"/>
                        </a:rPr>
                        <a:t>Illuminate</a:t>
                      </a:r>
                    </a:p>
                  </a:txBody>
                  <a:tcPr>
                    <a:solidFill>
                      <a:srgbClr val="99FF99"/>
                    </a:solidFill>
                  </a:tcPr>
                </a:tc>
                <a:tc>
                  <a:txBody>
                    <a:bodyPr/>
                    <a:lstStyle/>
                    <a:p>
                      <a:r>
                        <a:rPr lang="en-US" sz="3600" b="1" dirty="0">
                          <a:solidFill>
                            <a:srgbClr val="FF3300"/>
                          </a:solidFill>
                        </a:rPr>
                        <a:t>Amuse</a:t>
                      </a:r>
                    </a:p>
                  </a:txBody>
                  <a:tcPr>
                    <a:solidFill>
                      <a:srgbClr val="99FF99"/>
                    </a:solidFill>
                  </a:tcPr>
                </a:tc>
                <a:extLst>
                  <a:ext uri="{0D108BD9-81ED-4DB2-BD59-A6C34878D82A}">
                    <a16:rowId xmlns:a16="http://schemas.microsoft.com/office/drawing/2014/main" val="3496146761"/>
                  </a:ext>
                </a:extLst>
              </a:tr>
              <a:tr h="1136074">
                <a:tc>
                  <a:txBody>
                    <a:bodyPr/>
                    <a:lstStyle/>
                    <a:p>
                      <a:r>
                        <a:rPr lang="en-US" sz="2800" dirty="0">
                          <a:latin typeface="Times New Roman" panose="02020603050405020304" pitchFamily="18" charset="0"/>
                          <a:cs typeface="Times New Roman" panose="02020603050405020304" pitchFamily="18" charset="0"/>
                        </a:rPr>
                        <a:t> d</a:t>
                      </a:r>
                      <a:r>
                        <a:rPr lang="en-US" sz="2800" b="1" dirty="0">
                          <a:latin typeface="Times New Roman" panose="02020603050405020304" pitchFamily="18" charset="0"/>
                          <a:cs typeface="Times New Roman" panose="02020603050405020304" pitchFamily="18" charset="0"/>
                        </a:rPr>
                        <a:t>)    Entertain</a:t>
                      </a:r>
                    </a:p>
                  </a:txBody>
                  <a:tcPr>
                    <a:solidFill>
                      <a:srgbClr val="99FF99"/>
                    </a:solidFill>
                  </a:tcPr>
                </a:tc>
                <a:tc>
                  <a:txBody>
                    <a:bodyPr/>
                    <a:lstStyle/>
                    <a:p>
                      <a:r>
                        <a:rPr lang="en-US" sz="3600" b="1" dirty="0">
                          <a:solidFill>
                            <a:srgbClr val="0033CC"/>
                          </a:solidFill>
                          <a:latin typeface="Times New Roman" panose="02020603050405020304" pitchFamily="18" charset="0"/>
                          <a:cs typeface="Times New Roman" panose="02020603050405020304" pitchFamily="18" charset="0"/>
                        </a:rPr>
                        <a:t>March-past</a:t>
                      </a:r>
                    </a:p>
                  </a:txBody>
                  <a:tcPr>
                    <a:solidFill>
                      <a:srgbClr val="99FF99"/>
                    </a:solidFill>
                  </a:tcPr>
                </a:tc>
                <a:extLst>
                  <a:ext uri="{0D108BD9-81ED-4DB2-BD59-A6C34878D82A}">
                    <a16:rowId xmlns:a16="http://schemas.microsoft.com/office/drawing/2014/main" val="499292072"/>
                  </a:ext>
                </a:extLst>
              </a:tr>
              <a:tr h="1136074">
                <a:tc>
                  <a:txBody>
                    <a:bodyPr/>
                    <a:lstStyle/>
                    <a:p>
                      <a:r>
                        <a:rPr lang="en-US" sz="2800" dirty="0">
                          <a:latin typeface="Times New Roman" panose="02020603050405020304" pitchFamily="18" charset="0"/>
                          <a:cs typeface="Times New Roman" panose="02020603050405020304" pitchFamily="18" charset="0"/>
                        </a:rPr>
                        <a:t> e)  </a:t>
                      </a:r>
                      <a:r>
                        <a:rPr lang="en-US" sz="2800" b="1" dirty="0">
                          <a:latin typeface="Times New Roman" panose="02020603050405020304" pitchFamily="18" charset="0"/>
                          <a:cs typeface="Times New Roman" panose="02020603050405020304" pitchFamily="18" charset="0"/>
                        </a:rPr>
                        <a:t>Spectator</a:t>
                      </a:r>
                    </a:p>
                  </a:txBody>
                  <a:tcPr>
                    <a:solidFill>
                      <a:srgbClr val="99FF99"/>
                    </a:solidFill>
                  </a:tcPr>
                </a:tc>
                <a:tc>
                  <a:txBody>
                    <a:bodyPr/>
                    <a:lstStyle/>
                    <a:p>
                      <a:r>
                        <a:rPr lang="en-US" sz="3600" b="1" dirty="0">
                          <a:solidFill>
                            <a:srgbClr val="008000"/>
                          </a:solidFill>
                          <a:latin typeface="Times New Roman" panose="02020603050405020304" pitchFamily="18" charset="0"/>
                          <a:cs typeface="Times New Roman" panose="02020603050405020304" pitchFamily="18" charset="0"/>
                        </a:rPr>
                        <a:t>Grave</a:t>
                      </a:r>
                    </a:p>
                  </a:txBody>
                  <a:tcPr>
                    <a:solidFill>
                      <a:srgbClr val="99FF99"/>
                    </a:solidFill>
                  </a:tcPr>
                </a:tc>
                <a:extLst>
                  <a:ext uri="{0D108BD9-81ED-4DB2-BD59-A6C34878D82A}">
                    <a16:rowId xmlns:a16="http://schemas.microsoft.com/office/drawing/2014/main" val="3689154359"/>
                  </a:ext>
                </a:extLst>
              </a:tr>
            </a:tbl>
          </a:graphicData>
        </a:graphic>
      </p:graphicFrame>
      <p:sp>
        <p:nvSpPr>
          <p:cNvPr id="4" name="Rectangle 3">
            <a:extLst>
              <a:ext uri="{FF2B5EF4-FFF2-40B4-BE49-F238E27FC236}">
                <a16:creationId xmlns:a16="http://schemas.microsoft.com/office/drawing/2014/main" id="{F5CD8A94-B39B-409C-8935-E65FF9672BE4}"/>
              </a:ext>
            </a:extLst>
          </p:cNvPr>
          <p:cNvSpPr/>
          <p:nvPr/>
        </p:nvSpPr>
        <p:spPr>
          <a:xfrm>
            <a:off x="235526" y="277092"/>
            <a:ext cx="9088583" cy="669390"/>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3E8138-8170-4C34-A1A7-5A3832C1D779}"/>
              </a:ext>
            </a:extLst>
          </p:cNvPr>
          <p:cNvSpPr txBox="1"/>
          <p:nvPr/>
        </p:nvSpPr>
        <p:spPr>
          <a:xfrm>
            <a:off x="346362" y="261382"/>
            <a:ext cx="9393383" cy="58477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Now match the words with their meaning in the right </a:t>
            </a:r>
            <a:r>
              <a:rPr lang="en-US" sz="3200" dirty="0">
                <a:latin typeface="Times New Roman" panose="02020603050405020304" pitchFamily="18" charset="0"/>
                <a:cs typeface="Times New Roman" panose="02020603050405020304" pitchFamily="18" charset="0"/>
              </a:rPr>
              <a:t>boxes: </a:t>
            </a:r>
          </a:p>
        </p:txBody>
      </p:sp>
      <p:sp>
        <p:nvSpPr>
          <p:cNvPr id="7" name="Oval 6">
            <a:extLst>
              <a:ext uri="{FF2B5EF4-FFF2-40B4-BE49-F238E27FC236}">
                <a16:creationId xmlns:a16="http://schemas.microsoft.com/office/drawing/2014/main" id="{EFD7E3CD-DBC7-4700-8CC6-651D5B9701F9}"/>
              </a:ext>
            </a:extLst>
          </p:cNvPr>
          <p:cNvSpPr/>
          <p:nvPr/>
        </p:nvSpPr>
        <p:spPr>
          <a:xfrm>
            <a:off x="3581397" y="992690"/>
            <a:ext cx="2415889" cy="1025242"/>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7F28238-EACD-4B2A-9449-295963962A63}"/>
              </a:ext>
            </a:extLst>
          </p:cNvPr>
          <p:cNvSpPr/>
          <p:nvPr/>
        </p:nvSpPr>
        <p:spPr>
          <a:xfrm>
            <a:off x="3657598" y="2152190"/>
            <a:ext cx="2415887" cy="110362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86C168-933C-484A-B92C-BBA2AE0E290A}"/>
              </a:ext>
            </a:extLst>
          </p:cNvPr>
          <p:cNvSpPr/>
          <p:nvPr/>
        </p:nvSpPr>
        <p:spPr>
          <a:xfrm>
            <a:off x="3657598" y="3255818"/>
            <a:ext cx="2244437" cy="114992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AF18B14-D558-4C82-864F-D4318F52D00A}"/>
              </a:ext>
            </a:extLst>
          </p:cNvPr>
          <p:cNvSpPr/>
          <p:nvPr/>
        </p:nvSpPr>
        <p:spPr>
          <a:xfrm>
            <a:off x="3752849" y="4535171"/>
            <a:ext cx="2140527" cy="974202"/>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9E2839-2915-4707-BD6D-A9927760D6BF}"/>
              </a:ext>
            </a:extLst>
          </p:cNvPr>
          <p:cNvSpPr/>
          <p:nvPr/>
        </p:nvSpPr>
        <p:spPr>
          <a:xfrm>
            <a:off x="3752850" y="5560413"/>
            <a:ext cx="2072984" cy="1117479"/>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0B3FBF-1CA6-4FED-AD8E-F5812CF72AC8}"/>
              </a:ext>
            </a:extLst>
          </p:cNvPr>
          <p:cNvSpPr/>
          <p:nvPr/>
        </p:nvSpPr>
        <p:spPr>
          <a:xfrm>
            <a:off x="9628909" y="277092"/>
            <a:ext cx="2286001" cy="6693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A27DD37-B6BC-4EC5-B0A1-CCB3A2E6B7E4}"/>
              </a:ext>
            </a:extLst>
          </p:cNvPr>
          <p:cNvSpPr txBox="1"/>
          <p:nvPr/>
        </p:nvSpPr>
        <p:spPr>
          <a:xfrm>
            <a:off x="9739745" y="346359"/>
            <a:ext cx="2175165"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Individual work</a:t>
            </a:r>
          </a:p>
          <a:p>
            <a:r>
              <a:rPr lang="en-US" dirty="0">
                <a:latin typeface="Times New Roman" panose="02020603050405020304" pitchFamily="18" charset="0"/>
                <a:cs typeface="Times New Roman" panose="02020603050405020304" pitchFamily="18" charset="0"/>
              </a:rPr>
              <a:t>Time: 05 minutes</a:t>
            </a:r>
          </a:p>
        </p:txBody>
      </p:sp>
    </p:spTree>
    <p:extLst>
      <p:ext uri="{BB962C8B-B14F-4D97-AF65-F5344CB8AC3E}">
        <p14:creationId xmlns:p14="http://schemas.microsoft.com/office/powerpoint/2010/main" val="183689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edge">
                                      <p:cBhvr>
                                        <p:cTn id="13" dur="2000"/>
                                        <p:tgtEl>
                                          <p:spTgt spid="1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edge">
                                      <p:cBhvr>
                                        <p:cTn id="16" dur="2000"/>
                                        <p:tgtEl>
                                          <p:spTgt spid="13"/>
                                        </p:tgtEl>
                                      </p:cBhvr>
                                    </p:animEffect>
                                  </p:childTnLst>
                                </p:cTn>
                              </p:par>
                              <p:par>
                                <p:cTn id="17" presetID="2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edge">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
                                        <p:tgtEl>
                                          <p:spTgt spid="7"/>
                                        </p:tgtEl>
                                      </p:cBhvr>
                                    </p:animEffect>
                                    <p:anim calcmode="lin" valueType="num">
                                      <p:cBhvr>
                                        <p:cTn id="25" dur="400" fill="hold"/>
                                        <p:tgtEl>
                                          <p:spTgt spid="7"/>
                                        </p:tgtEl>
                                        <p:attrNameLst>
                                          <p:attrName>ppt_x</p:attrName>
                                        </p:attrNameLst>
                                      </p:cBhvr>
                                      <p:tavLst>
                                        <p:tav tm="0">
                                          <p:val>
                                            <p:strVal val="#ppt_x"/>
                                          </p:val>
                                        </p:tav>
                                        <p:tav tm="100000">
                                          <p:val>
                                            <p:strVal val="#ppt_x"/>
                                          </p:val>
                                        </p:tav>
                                      </p:tavLst>
                                    </p:anim>
                                    <p:anim calcmode="lin" valueType="num">
                                      <p:cBhvr>
                                        <p:cTn id="26" dur="400" fill="hold"/>
                                        <p:tgtEl>
                                          <p:spTgt spid="7"/>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 calcmode="lin" valueType="num">
                                      <p:cBhvr>
                                        <p:cTn id="40" dur="1000" fill="hold"/>
                                        <p:tgtEl>
                                          <p:spTgt spid="9"/>
                                        </p:tgtEl>
                                        <p:attrNameLst>
                                          <p:attrName>style.rotation</p:attrName>
                                        </p:attrNameLst>
                                      </p:cBhvr>
                                      <p:tavLst>
                                        <p:tav tm="0">
                                          <p:val>
                                            <p:fltVal val="90"/>
                                          </p:val>
                                        </p:tav>
                                        <p:tav tm="100000">
                                          <p:val>
                                            <p:fltVal val="0"/>
                                          </p:val>
                                        </p:tav>
                                      </p:tavLst>
                                    </p:anim>
                                    <p:animEffect transition="in" filter="fade">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Scale>
                                      <p:cBhvr>
                                        <p:cTn id="4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0"/>
                                        </p:tgtEl>
                                        <p:attrNameLst>
                                          <p:attrName>ppt_x</p:attrName>
                                          <p:attrName>ppt_y</p:attrName>
                                        </p:attrNameLst>
                                      </p:cBhvr>
                                    </p:animMotion>
                                    <p:animEffect transition="in" filter="fade">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circle(in)">
                                      <p:cBhvr>
                                        <p:cTn id="5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9" grpId="0" animBg="1"/>
      <p:bldP spid="10" grpId="0" animBg="1"/>
      <p:bldP spid="11" grpId="0" animBg="1"/>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D315F8-AD4E-46FB-BF42-137BA9F1D08B}"/>
              </a:ext>
            </a:extLst>
          </p:cNvPr>
          <p:cNvSpPr/>
          <p:nvPr/>
        </p:nvSpPr>
        <p:spPr>
          <a:xfrm>
            <a:off x="342900" y="2761387"/>
            <a:ext cx="6096000" cy="2677656"/>
          </a:xfrm>
          <a:prstGeom prst="rect">
            <a:avLst/>
          </a:prstGeom>
        </p:spPr>
        <p:txBody>
          <a:bodyPr>
            <a:spAutoFit/>
          </a:bodyPr>
          <a:lstStyle/>
          <a:p>
            <a:r>
              <a:rPr lang="en-US" sz="2800" dirty="0">
                <a:latin typeface="Times New Roman" panose="02020603050405020304" pitchFamily="18" charset="0"/>
                <a:cs typeface="Times New Roman" panose="02020603050405020304" pitchFamily="18" charset="0"/>
              </a:rPr>
              <a:t>A.K.M Saiful Islam</a:t>
            </a:r>
          </a:p>
          <a:p>
            <a:r>
              <a:rPr lang="en-US" sz="2800" dirty="0">
                <a:latin typeface="Times New Roman" panose="02020603050405020304" pitchFamily="18" charset="0"/>
                <a:cs typeface="Times New Roman" panose="02020603050405020304" pitchFamily="18" charset="0"/>
              </a:rPr>
              <a:t>Asst. Headmaster</a:t>
            </a:r>
          </a:p>
          <a:p>
            <a:r>
              <a:rPr lang="en-US" sz="2800" dirty="0" err="1">
                <a:latin typeface="Times New Roman" panose="02020603050405020304" pitchFamily="18" charset="0"/>
                <a:cs typeface="Times New Roman" panose="02020603050405020304" pitchFamily="18" charset="0"/>
              </a:rPr>
              <a:t>Madhabpur</a:t>
            </a:r>
            <a:r>
              <a:rPr lang="en-US" sz="2800" dirty="0">
                <a:latin typeface="Times New Roman" panose="02020603050405020304" pitchFamily="18" charset="0"/>
                <a:cs typeface="Times New Roman" panose="02020603050405020304" pitchFamily="18" charset="0"/>
              </a:rPr>
              <a:t> Pilot High School</a:t>
            </a:r>
          </a:p>
          <a:p>
            <a:r>
              <a:rPr lang="en-US" sz="2800" dirty="0" err="1">
                <a:latin typeface="Times New Roman" panose="02020603050405020304" pitchFamily="18" charset="0"/>
                <a:cs typeface="Times New Roman" panose="02020603050405020304" pitchFamily="18" charset="0"/>
              </a:rPr>
              <a:t>Madhabpur</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Habigonj</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Mobile no:01718267184</a:t>
            </a:r>
          </a:p>
          <a:p>
            <a:r>
              <a:rPr lang="en-US" sz="2800" dirty="0">
                <a:latin typeface="Times New Roman" panose="02020603050405020304" pitchFamily="18" charset="0"/>
                <a:cs typeface="Times New Roman" panose="02020603050405020304" pitchFamily="18" charset="0"/>
              </a:rPr>
              <a:t>Email:saifulmpur15@gmail.com</a:t>
            </a:r>
          </a:p>
        </p:txBody>
      </p:sp>
      <p:sp>
        <p:nvSpPr>
          <p:cNvPr id="3" name="Flowchart: Connector 2">
            <a:extLst>
              <a:ext uri="{FF2B5EF4-FFF2-40B4-BE49-F238E27FC236}">
                <a16:creationId xmlns:a16="http://schemas.microsoft.com/office/drawing/2014/main" id="{01643EF5-CE76-43F2-B5F4-9F09104FD1C8}"/>
              </a:ext>
            </a:extLst>
          </p:cNvPr>
          <p:cNvSpPr/>
          <p:nvPr/>
        </p:nvSpPr>
        <p:spPr>
          <a:xfrm>
            <a:off x="342900" y="285750"/>
            <a:ext cx="2705100" cy="2324100"/>
          </a:xfrm>
          <a:prstGeom prst="flowChartConnector">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940BC8-8267-4D4B-A0EA-7C664E24C939}"/>
              </a:ext>
            </a:extLst>
          </p:cNvPr>
          <p:cNvSpPr/>
          <p:nvPr/>
        </p:nvSpPr>
        <p:spPr>
          <a:xfrm>
            <a:off x="7410450" y="3076486"/>
            <a:ext cx="4457700" cy="1815882"/>
          </a:xfrm>
          <a:prstGeom prst="rect">
            <a:avLst/>
          </a:prstGeom>
        </p:spPr>
        <p:txBody>
          <a:bodyPr wrap="square">
            <a:spAutoFit/>
          </a:bodyPr>
          <a:lstStyle/>
          <a:p>
            <a:r>
              <a:rPr lang="en-US" sz="2800" dirty="0">
                <a:solidFill>
                  <a:srgbClr val="002060"/>
                </a:solidFill>
                <a:latin typeface="Times New Roman" panose="02020603050405020304" pitchFamily="18" charset="0"/>
                <a:cs typeface="Times New Roman" panose="02020603050405020304" pitchFamily="18" charset="0"/>
              </a:rPr>
              <a:t>Class: Nine/Ten</a:t>
            </a:r>
          </a:p>
          <a:p>
            <a:r>
              <a:rPr lang="en-US" sz="2800" dirty="0">
                <a:solidFill>
                  <a:srgbClr val="002060"/>
                </a:solidFill>
                <a:latin typeface="Times New Roman" panose="02020603050405020304" pitchFamily="18" charset="0"/>
                <a:cs typeface="Times New Roman" panose="02020603050405020304" pitchFamily="18" charset="0"/>
              </a:rPr>
              <a:t>sub: </a:t>
            </a:r>
            <a:r>
              <a:rPr lang="en-US" sz="2800">
                <a:solidFill>
                  <a:srgbClr val="002060"/>
                </a:solidFill>
                <a:latin typeface="Times New Roman" panose="02020603050405020304" pitchFamily="18" charset="0"/>
                <a:cs typeface="Times New Roman" panose="02020603050405020304" pitchFamily="18" charset="0"/>
              </a:rPr>
              <a:t>English For Today</a:t>
            </a:r>
            <a:endParaRPr lang="en-US"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Time: 50 minutes</a:t>
            </a:r>
          </a:p>
          <a:p>
            <a:r>
              <a:rPr lang="en-US" sz="2800" dirty="0">
                <a:solidFill>
                  <a:srgbClr val="002060"/>
                </a:solidFill>
                <a:latin typeface="Times New Roman" panose="02020603050405020304" pitchFamily="18" charset="0"/>
                <a:cs typeface="Times New Roman" panose="02020603050405020304" pitchFamily="18" charset="0"/>
              </a:rPr>
              <a:t>Date:00/09/2017</a:t>
            </a:r>
            <a:endParaRPr lang="en-US" sz="2800" dirty="0"/>
          </a:p>
        </p:txBody>
      </p:sp>
    </p:spTree>
    <p:extLst>
      <p:ext uri="{BB962C8B-B14F-4D97-AF65-F5344CB8AC3E}">
        <p14:creationId xmlns:p14="http://schemas.microsoft.com/office/powerpoint/2010/main" val="8063100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13474-1ADD-46B1-9789-EB04B1202CFB}"/>
              </a:ext>
            </a:extLst>
          </p:cNvPr>
          <p:cNvSpPr/>
          <p:nvPr/>
        </p:nvSpPr>
        <p:spPr>
          <a:xfrm>
            <a:off x="209548" y="309094"/>
            <a:ext cx="11664773" cy="1569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E978A69-82F8-46B5-9035-0761ADF67004}"/>
              </a:ext>
            </a:extLst>
          </p:cNvPr>
          <p:cNvSpPr txBox="1"/>
          <p:nvPr/>
        </p:nvSpPr>
        <p:spPr>
          <a:xfrm>
            <a:off x="209550" y="309094"/>
            <a:ext cx="11664771" cy="1569660"/>
          </a:xfrm>
          <a:prstGeom prst="rect">
            <a:avLst/>
          </a:prstGeom>
          <a:noFill/>
        </p:spPr>
        <p:txBody>
          <a:bodyPr wrap="square" rtlCol="0">
            <a:spAutoFit/>
          </a:bodyPr>
          <a:lstStyle/>
          <a:p>
            <a:r>
              <a:rPr lang="en-US" sz="3200" dirty="0">
                <a:solidFill>
                  <a:srgbClr val="000099"/>
                </a:solidFill>
                <a:latin typeface="Times New Roman" panose="02020603050405020304" pitchFamily="18" charset="0"/>
                <a:cs typeface="Times New Roman" panose="02020603050405020304" pitchFamily="18" charset="0"/>
              </a:rPr>
              <a:t>Watch the video and try to understand what does the video meant. Then write a paragraph on ‘Independence Day’ to follow the following questions. </a:t>
            </a:r>
          </a:p>
        </p:txBody>
      </p:sp>
      <p:graphicFrame>
        <p:nvGraphicFramePr>
          <p:cNvPr id="6" name="Object 5">
            <a:hlinkClick r:id="" action="ppaction://ole?verb=0"/>
            <a:extLst>
              <a:ext uri="{FF2B5EF4-FFF2-40B4-BE49-F238E27FC236}">
                <a16:creationId xmlns:a16="http://schemas.microsoft.com/office/drawing/2014/main" id="{59C53F67-2640-4400-AF40-5B7B00D2D578}"/>
              </a:ext>
            </a:extLst>
          </p:cNvPr>
          <p:cNvGraphicFramePr>
            <a:graphicFrameLocks noChangeAspect="1"/>
          </p:cNvGraphicFramePr>
          <p:nvPr>
            <p:extLst>
              <p:ext uri="{D42A27DB-BD31-4B8C-83A1-F6EECF244321}">
                <p14:modId xmlns:p14="http://schemas.microsoft.com/office/powerpoint/2010/main" val="495876175"/>
              </p:ext>
            </p:extLst>
          </p:nvPr>
        </p:nvGraphicFramePr>
        <p:xfrm>
          <a:off x="3290888" y="1981200"/>
          <a:ext cx="4774505" cy="885825"/>
        </p:xfrm>
        <a:graphic>
          <a:graphicData uri="http://schemas.openxmlformats.org/presentationml/2006/ole">
            <mc:AlternateContent xmlns:mc="http://schemas.openxmlformats.org/markup-compatibility/2006">
              <mc:Choice xmlns:v="urn:schemas-microsoft-com:vml" Requires="v">
                <p:oleObj spid="_x0000_s1222" name="Packager Shell Object" showAsIcon="1" r:id="rId3" imgW="2369880" imgH="440280" progId="Package">
                  <p:embed/>
                </p:oleObj>
              </mc:Choice>
              <mc:Fallback>
                <p:oleObj name="Packager Shell Object" showAsIcon="1" r:id="rId3" imgW="2369880" imgH="440280" progId="Package">
                  <p:embed/>
                  <p:pic>
                    <p:nvPicPr>
                      <p:cNvPr id="0" name=""/>
                      <p:cNvPicPr/>
                      <p:nvPr/>
                    </p:nvPicPr>
                    <p:blipFill>
                      <a:blip r:embed="rId4"/>
                      <a:stretch>
                        <a:fillRect/>
                      </a:stretch>
                    </p:blipFill>
                    <p:spPr>
                      <a:xfrm>
                        <a:off x="3290888" y="1981200"/>
                        <a:ext cx="4774505" cy="885825"/>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2CA6F7C-7CEA-471D-BFAC-8F8CF4103010}"/>
              </a:ext>
            </a:extLst>
          </p:cNvPr>
          <p:cNvSpPr/>
          <p:nvPr/>
        </p:nvSpPr>
        <p:spPr>
          <a:xfrm>
            <a:off x="209549" y="3604744"/>
            <a:ext cx="11664772"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dirty="0">
                <a:solidFill>
                  <a:srgbClr val="00CC00"/>
                </a:solidFill>
                <a:latin typeface="Times New Roman" panose="02020603050405020304" pitchFamily="18" charset="0"/>
                <a:cs typeface="Times New Roman" panose="02020603050405020304" pitchFamily="18" charset="0"/>
              </a:rPr>
              <a:t>a)Which day is our Independence day and our biggest state festival?</a:t>
            </a:r>
          </a:p>
          <a:p>
            <a:r>
              <a:rPr lang="en-US" sz="3200" dirty="0">
                <a:solidFill>
                  <a:srgbClr val="00CC00"/>
                </a:solidFill>
                <a:latin typeface="Times New Roman" panose="02020603050405020304" pitchFamily="18" charset="0"/>
                <a:cs typeface="Times New Roman" panose="02020603050405020304" pitchFamily="18" charset="0"/>
              </a:rPr>
              <a:t>b)   From which country did we achieve our freedom?</a:t>
            </a:r>
          </a:p>
          <a:p>
            <a:r>
              <a:rPr lang="en-US" sz="3200" dirty="0">
                <a:solidFill>
                  <a:srgbClr val="00CC00"/>
                </a:solidFill>
                <a:latin typeface="Times New Roman" panose="02020603050405020304" pitchFamily="18" charset="0"/>
                <a:cs typeface="Times New Roman" panose="02020603050405020304" pitchFamily="18" charset="0"/>
              </a:rPr>
              <a:t>c)   How did we achieve our freedom?</a:t>
            </a:r>
          </a:p>
          <a:p>
            <a:r>
              <a:rPr lang="en-US" sz="3200" dirty="0">
                <a:solidFill>
                  <a:srgbClr val="00CC00"/>
                </a:solidFill>
                <a:latin typeface="Times New Roman" panose="02020603050405020304" pitchFamily="18" charset="0"/>
                <a:cs typeface="Times New Roman" panose="02020603050405020304" pitchFamily="18" charset="0"/>
              </a:rPr>
              <a:t>d)   How do we observe the day?</a:t>
            </a:r>
          </a:p>
          <a:p>
            <a:r>
              <a:rPr lang="en-US" sz="3200" dirty="0">
                <a:solidFill>
                  <a:srgbClr val="00CC00"/>
                </a:solidFill>
                <a:latin typeface="Times New Roman" panose="02020603050405020304" pitchFamily="18" charset="0"/>
                <a:cs typeface="Times New Roman" panose="02020603050405020304" pitchFamily="18" charset="0"/>
              </a:rPr>
              <a:t>e)   What should we promise on this day?</a:t>
            </a:r>
            <a:endParaRPr lang="en-US" sz="3200" dirty="0">
              <a:solidFill>
                <a:srgbClr val="00CC00"/>
              </a:solidFill>
            </a:endParaRPr>
          </a:p>
        </p:txBody>
      </p:sp>
    </p:spTree>
    <p:extLst>
      <p:ext uri="{BB962C8B-B14F-4D97-AF65-F5344CB8AC3E}">
        <p14:creationId xmlns:p14="http://schemas.microsoft.com/office/powerpoint/2010/main" val="23606688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65464B-1B9A-4699-955E-8EFA7A43CAF0}"/>
              </a:ext>
            </a:extLst>
          </p:cNvPr>
          <p:cNvSpPr/>
          <p:nvPr/>
        </p:nvSpPr>
        <p:spPr>
          <a:xfrm>
            <a:off x="171450" y="266700"/>
            <a:ext cx="11811000" cy="13629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F51472A-20E7-4F1F-B25E-BC91AC9532A9}"/>
              </a:ext>
            </a:extLst>
          </p:cNvPr>
          <p:cNvSpPr txBox="1"/>
          <p:nvPr/>
        </p:nvSpPr>
        <p:spPr>
          <a:xfrm>
            <a:off x="171450" y="457200"/>
            <a:ext cx="118110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Now write a paragraph on ‘</a:t>
            </a:r>
            <a:r>
              <a:rPr lang="en-US" sz="3200" dirty="0">
                <a:solidFill>
                  <a:srgbClr val="FF0000"/>
                </a:solidFill>
                <a:latin typeface="Times New Roman" panose="02020603050405020304" pitchFamily="18" charset="0"/>
                <a:cs typeface="Times New Roman" panose="02020603050405020304" pitchFamily="18" charset="0"/>
              </a:rPr>
              <a:t>Independence Day’ to follow under the questions.</a:t>
            </a:r>
          </a:p>
        </p:txBody>
      </p:sp>
      <p:sp>
        <p:nvSpPr>
          <p:cNvPr id="4" name="Rectangle 3">
            <a:extLst>
              <a:ext uri="{FF2B5EF4-FFF2-40B4-BE49-F238E27FC236}">
                <a16:creationId xmlns:a16="http://schemas.microsoft.com/office/drawing/2014/main" id="{8472F06E-1305-4114-AC23-4A12E827B80E}"/>
              </a:ext>
            </a:extLst>
          </p:cNvPr>
          <p:cNvSpPr/>
          <p:nvPr/>
        </p:nvSpPr>
        <p:spPr>
          <a:xfrm>
            <a:off x="171450" y="2362200"/>
            <a:ext cx="11811000" cy="4286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ABF3A6-F875-4C09-95B3-F93182267C2F}"/>
              </a:ext>
            </a:extLst>
          </p:cNvPr>
          <p:cNvSpPr txBox="1"/>
          <p:nvPr/>
        </p:nvSpPr>
        <p:spPr>
          <a:xfrm>
            <a:off x="171450" y="2590800"/>
            <a:ext cx="11811000" cy="2831544"/>
          </a:xfrm>
          <a:prstGeom prst="rect">
            <a:avLst/>
          </a:prstGeom>
          <a:noFill/>
        </p:spPr>
        <p:txBody>
          <a:bodyPr wrap="square" rtlCol="0">
            <a:spAutoFit/>
          </a:bodyPr>
          <a:lstStyle/>
          <a:p>
            <a:pPr marL="342900" indent="-342900">
              <a:buAutoNum type="alphaLcParenR"/>
            </a:pPr>
            <a:r>
              <a:rPr lang="en-US" sz="3200" dirty="0">
                <a:latin typeface="Times New Roman" panose="02020603050405020304" pitchFamily="18" charset="0"/>
                <a:cs typeface="Times New Roman" panose="02020603050405020304" pitchFamily="18" charset="0"/>
              </a:rPr>
              <a:t>  Which day is our Independence day and our biggest state festival?</a:t>
            </a:r>
          </a:p>
          <a:p>
            <a:r>
              <a:rPr lang="en-US" sz="3200" dirty="0">
                <a:latin typeface="Times New Roman" panose="02020603050405020304" pitchFamily="18" charset="0"/>
                <a:cs typeface="Times New Roman" panose="02020603050405020304" pitchFamily="18" charset="0"/>
              </a:rPr>
              <a:t>b)   From which country did we achieve our freedom?</a:t>
            </a:r>
          </a:p>
          <a:p>
            <a:r>
              <a:rPr lang="en-US" sz="3200" dirty="0">
                <a:latin typeface="Times New Roman" panose="02020603050405020304" pitchFamily="18" charset="0"/>
                <a:cs typeface="Times New Roman" panose="02020603050405020304" pitchFamily="18" charset="0"/>
              </a:rPr>
              <a:t>c)   How did we achieve our freedom?</a:t>
            </a:r>
          </a:p>
          <a:p>
            <a:r>
              <a:rPr lang="en-US" sz="3200" dirty="0">
                <a:latin typeface="Times New Roman" panose="02020603050405020304" pitchFamily="18" charset="0"/>
                <a:cs typeface="Times New Roman" panose="02020603050405020304" pitchFamily="18" charset="0"/>
              </a:rPr>
              <a:t>d)   How do we observe the day?</a:t>
            </a:r>
          </a:p>
          <a:p>
            <a:r>
              <a:rPr lang="en-US" sz="3200" dirty="0">
                <a:latin typeface="Times New Roman" panose="02020603050405020304" pitchFamily="18" charset="0"/>
                <a:cs typeface="Times New Roman" panose="02020603050405020304" pitchFamily="18" charset="0"/>
              </a:rPr>
              <a:t>e)   What should we promise on this day?</a:t>
            </a:r>
          </a:p>
          <a:p>
            <a:endParaRPr lang="en-US"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7FFAEA9-DEE9-44B8-8003-48F0332B1A57}"/>
              </a:ext>
            </a:extLst>
          </p:cNvPr>
          <p:cNvSpPr/>
          <p:nvPr/>
        </p:nvSpPr>
        <p:spPr>
          <a:xfrm>
            <a:off x="5001496" y="1025235"/>
            <a:ext cx="2036613" cy="5091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0AC8AB-6784-4D32-B12D-3977292F6530}"/>
              </a:ext>
            </a:extLst>
          </p:cNvPr>
          <p:cNvSpPr txBox="1"/>
          <p:nvPr/>
        </p:nvSpPr>
        <p:spPr>
          <a:xfrm>
            <a:off x="5043055" y="1011374"/>
            <a:ext cx="19950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Group work</a:t>
            </a:r>
          </a:p>
        </p:txBody>
      </p:sp>
      <p:sp>
        <p:nvSpPr>
          <p:cNvPr id="8" name="Rectangle 7">
            <a:extLst>
              <a:ext uri="{FF2B5EF4-FFF2-40B4-BE49-F238E27FC236}">
                <a16:creationId xmlns:a16="http://schemas.microsoft.com/office/drawing/2014/main" id="{5444A618-522B-4045-A866-FF0E65726578}"/>
              </a:ext>
            </a:extLst>
          </p:cNvPr>
          <p:cNvSpPr/>
          <p:nvPr/>
        </p:nvSpPr>
        <p:spPr>
          <a:xfrm>
            <a:off x="7689273" y="1025235"/>
            <a:ext cx="1620982" cy="5091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328DAB9-C1A1-45C6-BE45-5AC748B3CB17}"/>
              </a:ext>
            </a:extLst>
          </p:cNvPr>
          <p:cNvSpPr txBox="1"/>
          <p:nvPr/>
        </p:nvSpPr>
        <p:spPr>
          <a:xfrm>
            <a:off x="7744691" y="1163779"/>
            <a:ext cx="1510145" cy="369332"/>
          </a:xfrm>
          <a:prstGeom prst="rect">
            <a:avLst/>
          </a:prstGeom>
          <a:noFill/>
        </p:spPr>
        <p:txBody>
          <a:bodyPr wrap="square" rtlCol="0">
            <a:spAutoFit/>
          </a:bodyPr>
          <a:lstStyle/>
          <a:p>
            <a:r>
              <a:rPr lang="en-US" dirty="0">
                <a:solidFill>
                  <a:srgbClr val="0033CC"/>
                </a:solidFill>
              </a:rPr>
              <a:t>10 minutes</a:t>
            </a:r>
          </a:p>
        </p:txBody>
      </p:sp>
    </p:spTree>
    <p:extLst>
      <p:ext uri="{BB962C8B-B14F-4D97-AF65-F5344CB8AC3E}">
        <p14:creationId xmlns:p14="http://schemas.microsoft.com/office/powerpoint/2010/main" val="1863590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ACFA64-537C-4D9B-A462-9EF467F494CC}"/>
              </a:ext>
            </a:extLst>
          </p:cNvPr>
          <p:cNvSpPr/>
          <p:nvPr/>
        </p:nvSpPr>
        <p:spPr>
          <a:xfrm>
            <a:off x="207818" y="235528"/>
            <a:ext cx="11748656" cy="1049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D3BE9DB-C990-4858-B72D-DDA5B2AF9017}"/>
              </a:ext>
            </a:extLst>
          </p:cNvPr>
          <p:cNvSpPr txBox="1"/>
          <p:nvPr/>
        </p:nvSpPr>
        <p:spPr>
          <a:xfrm>
            <a:off x="207819" y="235528"/>
            <a:ext cx="868853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Now at first see some words meaning then make five sentences with the following words: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667804C-3E4E-4E21-AAAE-A4324C6C02AD}"/>
              </a:ext>
            </a:extLst>
          </p:cNvPr>
          <p:cNvSpPr/>
          <p:nvPr/>
        </p:nvSpPr>
        <p:spPr>
          <a:xfrm>
            <a:off x="207818" y="1385455"/>
            <a:ext cx="11748655" cy="8872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477D2CC-12A2-4B39-B7AA-0AD3A6E091D3}"/>
              </a:ext>
            </a:extLst>
          </p:cNvPr>
          <p:cNvSpPr txBox="1"/>
          <p:nvPr/>
        </p:nvSpPr>
        <p:spPr>
          <a:xfrm>
            <a:off x="207818" y="1443731"/>
            <a:ext cx="1174865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Festival-  occasion,  celebrate- observe,  organization-institution ,  procession- a formal march,     display-</a:t>
            </a:r>
            <a:r>
              <a:rPr lang="en-US" sz="2400" dirty="0" err="1">
                <a:latin typeface="Times New Roman" panose="02020603050405020304" pitchFamily="18" charset="0"/>
                <a:cs typeface="Times New Roman" panose="02020603050405020304" pitchFamily="18" charset="0"/>
              </a:rPr>
              <a:t>exibition</a:t>
            </a:r>
            <a:r>
              <a:rPr lang="en-US" sz="2400" dirty="0">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A53D33FD-4D87-4BB7-A953-E4BFD53E2D15}"/>
              </a:ext>
            </a:extLst>
          </p:cNvPr>
          <p:cNvSpPr/>
          <p:nvPr/>
        </p:nvSpPr>
        <p:spPr>
          <a:xfrm>
            <a:off x="207818" y="3467100"/>
            <a:ext cx="11762508" cy="3143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8A4C99C-ECDC-4322-8239-068236BD67EC}"/>
              </a:ext>
            </a:extLst>
          </p:cNvPr>
          <p:cNvSpPr txBox="1"/>
          <p:nvPr/>
        </p:nvSpPr>
        <p:spPr>
          <a:xfrm>
            <a:off x="207818" y="3467100"/>
            <a:ext cx="11762508" cy="3046988"/>
          </a:xfrm>
          <a:prstGeom prst="rect">
            <a:avLst/>
          </a:prstGeom>
          <a:noFill/>
        </p:spPr>
        <p:txBody>
          <a:bodyPr wrap="square" rtlCol="0">
            <a:spAutoFit/>
          </a:bodyPr>
          <a:lstStyle/>
          <a:p>
            <a:r>
              <a:rPr lang="en-US" sz="2400" b="1" dirty="0">
                <a:solidFill>
                  <a:srgbClr val="3333FF"/>
                </a:solidFill>
                <a:latin typeface="Times New Roman" panose="02020603050405020304" pitchFamily="18" charset="0"/>
                <a:cs typeface="Times New Roman" panose="02020603050405020304" pitchFamily="18" charset="0"/>
              </a:rPr>
              <a:t>Festival: </a:t>
            </a:r>
            <a:r>
              <a:rPr lang="en-US" sz="2400" b="1" dirty="0">
                <a:solidFill>
                  <a:srgbClr val="008000"/>
                </a:solidFill>
                <a:latin typeface="Times New Roman" panose="02020603050405020304" pitchFamily="18" charset="0"/>
                <a:cs typeface="Times New Roman" panose="02020603050405020304" pitchFamily="18" charset="0"/>
              </a:rPr>
              <a:t>26 March is the biggest state festival in Bangladesh.</a:t>
            </a:r>
          </a:p>
          <a:p>
            <a:r>
              <a:rPr lang="en-US" sz="2400" b="1" dirty="0">
                <a:solidFill>
                  <a:srgbClr val="FF0000"/>
                </a:solidFill>
                <a:latin typeface="Times New Roman" panose="02020603050405020304" pitchFamily="18" charset="0"/>
                <a:cs typeface="Times New Roman" panose="02020603050405020304" pitchFamily="18" charset="0"/>
              </a:rPr>
              <a:t>Celebrate</a:t>
            </a:r>
            <a:r>
              <a:rPr lang="en-US" sz="2400" b="1" dirty="0">
                <a:solidFill>
                  <a:srgbClr val="008000"/>
                </a:solidFill>
                <a:latin typeface="Times New Roman" panose="02020603050405020304" pitchFamily="18" charset="0"/>
                <a:cs typeface="Times New Roman" panose="02020603050405020304" pitchFamily="18" charset="0"/>
              </a:rPr>
              <a:t>: The day is celebrated every year in the country with great enthusiasm and fervor.</a:t>
            </a:r>
          </a:p>
          <a:p>
            <a:r>
              <a:rPr lang="en-US" sz="2400" b="1" dirty="0">
                <a:solidFill>
                  <a:srgbClr val="FF0000"/>
                </a:solidFill>
                <a:latin typeface="Times New Roman" panose="02020603050405020304" pitchFamily="18" charset="0"/>
                <a:cs typeface="Times New Roman" panose="02020603050405020304" pitchFamily="18" charset="0"/>
              </a:rPr>
              <a:t>Organization</a:t>
            </a:r>
            <a:r>
              <a:rPr lang="en-US" sz="2400" b="1" dirty="0">
                <a:solidFill>
                  <a:srgbClr val="008000"/>
                </a:solidFill>
                <a:latin typeface="Times New Roman" panose="02020603050405020304" pitchFamily="18" charset="0"/>
                <a:cs typeface="Times New Roman" panose="02020603050405020304" pitchFamily="18" charset="0"/>
              </a:rPr>
              <a:t>: Political parties, social and cultural </a:t>
            </a:r>
            <a:r>
              <a:rPr lang="en-US" sz="2400" b="1" dirty="0" err="1">
                <a:solidFill>
                  <a:srgbClr val="008000"/>
                </a:solidFill>
                <a:latin typeface="Times New Roman" panose="02020603050405020304" pitchFamily="18" charset="0"/>
                <a:cs typeface="Times New Roman" panose="02020603050405020304" pitchFamily="18" charset="0"/>
              </a:rPr>
              <a:t>organisations</a:t>
            </a:r>
            <a:r>
              <a:rPr lang="en-US" sz="2400" b="1" dirty="0">
                <a:solidFill>
                  <a:srgbClr val="008000"/>
                </a:solidFill>
                <a:latin typeface="Times New Roman" panose="02020603050405020304" pitchFamily="18" charset="0"/>
                <a:cs typeface="Times New Roman" panose="02020603050405020304" pitchFamily="18" charset="0"/>
              </a:rPr>
              <a:t>, and freedom fighters pay homage to the martyrs.</a:t>
            </a:r>
          </a:p>
          <a:p>
            <a:r>
              <a:rPr lang="en-US" sz="2400" b="1" dirty="0">
                <a:solidFill>
                  <a:srgbClr val="FF0000"/>
                </a:solidFill>
                <a:latin typeface="Times New Roman" panose="02020603050405020304" pitchFamily="18" charset="0"/>
                <a:cs typeface="Times New Roman" panose="02020603050405020304" pitchFamily="18" charset="0"/>
              </a:rPr>
              <a:t>Procession :</a:t>
            </a:r>
            <a:r>
              <a:rPr lang="en-US" sz="2400" b="1" dirty="0">
                <a:solidFill>
                  <a:srgbClr val="008000"/>
                </a:solidFill>
                <a:latin typeface="Times New Roman" panose="02020603050405020304" pitchFamily="18" charset="0"/>
                <a:cs typeface="Times New Roman" panose="02020603050405020304" pitchFamily="18" charset="0"/>
              </a:rPr>
              <a:t> People from all walks of life also go there in rallies and processions.</a:t>
            </a:r>
          </a:p>
          <a:p>
            <a:r>
              <a:rPr lang="en-US" sz="2400" b="1" dirty="0">
                <a:solidFill>
                  <a:srgbClr val="FF0000"/>
                </a:solidFill>
                <a:latin typeface="Times New Roman" panose="02020603050405020304" pitchFamily="18" charset="0"/>
                <a:cs typeface="Times New Roman" panose="02020603050405020304" pitchFamily="18" charset="0"/>
              </a:rPr>
              <a:t>Display:</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a:solidFill>
                  <a:srgbClr val="008000"/>
                </a:solidFill>
                <a:latin typeface="Times New Roman" panose="02020603050405020304" pitchFamily="18" charset="0"/>
                <a:cs typeface="Times New Roman" panose="02020603050405020304" pitchFamily="18" charset="0"/>
              </a:rPr>
              <a:t>In </a:t>
            </a:r>
            <a:r>
              <a:rPr lang="en-US" sz="2400" b="1" dirty="0" err="1">
                <a:solidFill>
                  <a:srgbClr val="008000"/>
                </a:solidFill>
                <a:latin typeface="Times New Roman" panose="02020603050405020304" pitchFamily="18" charset="0"/>
                <a:cs typeface="Times New Roman" panose="02020603050405020304" pitchFamily="18" charset="0"/>
              </a:rPr>
              <a:t>Bangabandhu</a:t>
            </a:r>
            <a:r>
              <a:rPr lang="en-US" sz="2400" b="1" dirty="0">
                <a:solidFill>
                  <a:srgbClr val="008000"/>
                </a:solidFill>
                <a:latin typeface="Times New Roman" panose="02020603050405020304" pitchFamily="18" charset="0"/>
                <a:cs typeface="Times New Roman" panose="02020603050405020304" pitchFamily="18" charset="0"/>
              </a:rPr>
              <a:t> Stadium, school children, scouts, and girl guides take part in various displays to entertain thousands of spectators.</a:t>
            </a:r>
          </a:p>
        </p:txBody>
      </p:sp>
      <p:sp>
        <p:nvSpPr>
          <p:cNvPr id="10" name="Callout: Down Arrow 9">
            <a:extLst>
              <a:ext uri="{FF2B5EF4-FFF2-40B4-BE49-F238E27FC236}">
                <a16:creationId xmlns:a16="http://schemas.microsoft.com/office/drawing/2014/main" id="{93B6924E-2730-4413-A115-EE2348DA4FA5}"/>
              </a:ext>
            </a:extLst>
          </p:cNvPr>
          <p:cNvSpPr/>
          <p:nvPr/>
        </p:nvSpPr>
        <p:spPr>
          <a:xfrm>
            <a:off x="419100" y="2573512"/>
            <a:ext cx="3543300" cy="908165"/>
          </a:xfrm>
          <a:prstGeom prst="downArrowCallout">
            <a:avLst>
              <a:gd name="adj1" fmla="val 25000"/>
              <a:gd name="adj2" fmla="val 25000"/>
              <a:gd name="adj3" fmla="val 28176"/>
              <a:gd name="adj4" fmla="val 64977"/>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Answer key:</a:t>
            </a:r>
          </a:p>
        </p:txBody>
      </p:sp>
      <p:sp>
        <p:nvSpPr>
          <p:cNvPr id="5" name="Rectangle 4">
            <a:extLst>
              <a:ext uri="{FF2B5EF4-FFF2-40B4-BE49-F238E27FC236}">
                <a16:creationId xmlns:a16="http://schemas.microsoft.com/office/drawing/2014/main" id="{46BF5853-5D05-4CC6-8735-FF880EA9C6F1}"/>
              </a:ext>
            </a:extLst>
          </p:cNvPr>
          <p:cNvSpPr/>
          <p:nvPr/>
        </p:nvSpPr>
        <p:spPr>
          <a:xfrm>
            <a:off x="8896350" y="235528"/>
            <a:ext cx="3060123" cy="9599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1CE2A81-6C3A-43B1-996E-DF4D1E82CB3B}"/>
              </a:ext>
            </a:extLst>
          </p:cNvPr>
          <p:cNvSpPr txBox="1"/>
          <p:nvPr/>
        </p:nvSpPr>
        <p:spPr>
          <a:xfrm>
            <a:off x="8896350" y="285750"/>
            <a:ext cx="3060123" cy="954107"/>
          </a:xfrm>
          <a:prstGeom prst="rect">
            <a:avLst/>
          </a:prstGeom>
          <a:noFill/>
        </p:spPr>
        <p:txBody>
          <a:bodyPr wrap="square" rtlCol="0">
            <a:spAutoFit/>
          </a:bodyPr>
          <a:lstStyle/>
          <a:p>
            <a:r>
              <a:rPr lang="en-US" sz="2800" dirty="0">
                <a:solidFill>
                  <a:srgbClr val="FF0000"/>
                </a:solidFill>
              </a:rPr>
              <a:t>Evaluation: 05 minutes</a:t>
            </a:r>
          </a:p>
        </p:txBody>
      </p:sp>
    </p:spTree>
    <p:extLst>
      <p:ext uri="{BB962C8B-B14F-4D97-AF65-F5344CB8AC3E}">
        <p14:creationId xmlns:p14="http://schemas.microsoft.com/office/powerpoint/2010/main" val="292390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26"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heckerboard(across)">
                                      <p:cBhvr>
                                        <p:cTn id="47" dur="500"/>
                                        <p:tgtEl>
                                          <p:spTgt spid="10"/>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heckerboard(across)">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8" grpId="0"/>
      <p:bldP spid="10"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DFB02B-E21A-4DFD-AFD5-E5A1DACE8DFD}"/>
              </a:ext>
            </a:extLst>
          </p:cNvPr>
          <p:cNvSpPr txBox="1"/>
          <p:nvPr/>
        </p:nvSpPr>
        <p:spPr>
          <a:xfrm>
            <a:off x="2838450" y="2571751"/>
            <a:ext cx="367665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Home task:</a:t>
            </a:r>
          </a:p>
        </p:txBody>
      </p:sp>
      <p:sp>
        <p:nvSpPr>
          <p:cNvPr id="4" name="Rectangle 3">
            <a:extLst>
              <a:ext uri="{FF2B5EF4-FFF2-40B4-BE49-F238E27FC236}">
                <a16:creationId xmlns:a16="http://schemas.microsoft.com/office/drawing/2014/main" id="{2CD46C27-E309-42EC-A475-1E990EF2E471}"/>
              </a:ext>
            </a:extLst>
          </p:cNvPr>
          <p:cNvSpPr/>
          <p:nvPr/>
        </p:nvSpPr>
        <p:spPr>
          <a:xfrm>
            <a:off x="2914650" y="552450"/>
            <a:ext cx="3600450" cy="20193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260B73F-D51D-4080-8E1C-43A028762E66}"/>
              </a:ext>
            </a:extLst>
          </p:cNvPr>
          <p:cNvSpPr/>
          <p:nvPr/>
        </p:nvSpPr>
        <p:spPr>
          <a:xfrm>
            <a:off x="228600" y="3218082"/>
            <a:ext cx="11639550" cy="1715868"/>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33CC"/>
                </a:solidFill>
                <a:latin typeface="Times New Roman" panose="02020603050405020304" pitchFamily="18" charset="0"/>
                <a:cs typeface="Times New Roman" panose="02020603050405020304" pitchFamily="18" charset="0"/>
              </a:rPr>
              <a:t>Write, in brief, how you celebrated this year’s Independence Day at your school.</a:t>
            </a:r>
          </a:p>
        </p:txBody>
      </p:sp>
    </p:spTree>
    <p:extLst>
      <p:ext uri="{BB962C8B-B14F-4D97-AF65-F5344CB8AC3E}">
        <p14:creationId xmlns:p14="http://schemas.microsoft.com/office/powerpoint/2010/main" val="1073737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2688D1-1796-4B35-A8F9-C714210285A1}"/>
              </a:ext>
            </a:extLst>
          </p:cNvPr>
          <p:cNvSpPr/>
          <p:nvPr/>
        </p:nvSpPr>
        <p:spPr>
          <a:xfrm>
            <a:off x="2190750" y="438150"/>
            <a:ext cx="7696200" cy="47625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4C7435-4D18-482A-9E20-B68E65C91C64}"/>
              </a:ext>
            </a:extLst>
          </p:cNvPr>
          <p:cNvSpPr/>
          <p:nvPr/>
        </p:nvSpPr>
        <p:spPr>
          <a:xfrm>
            <a:off x="2647950" y="5181600"/>
            <a:ext cx="6705600" cy="1181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F01F346-321D-4E9E-8A10-DFA3237A3D38}"/>
              </a:ext>
            </a:extLst>
          </p:cNvPr>
          <p:cNvSpPr txBox="1"/>
          <p:nvPr/>
        </p:nvSpPr>
        <p:spPr>
          <a:xfrm>
            <a:off x="2647950" y="5257800"/>
            <a:ext cx="6705600" cy="769441"/>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410604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CE8DBD-96F7-4F7A-861B-438BD9E7BC5E}"/>
              </a:ext>
            </a:extLst>
          </p:cNvPr>
          <p:cNvSpPr/>
          <p:nvPr/>
        </p:nvSpPr>
        <p:spPr>
          <a:xfrm>
            <a:off x="2990850" y="419100"/>
            <a:ext cx="6172200" cy="398145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DA96FA9-5A93-4CA5-B6B7-015AD5554F3D}"/>
              </a:ext>
            </a:extLst>
          </p:cNvPr>
          <p:cNvSpPr/>
          <p:nvPr/>
        </p:nvSpPr>
        <p:spPr>
          <a:xfrm>
            <a:off x="247650" y="4552950"/>
            <a:ext cx="11639550"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3A0B286-5659-4C17-9A61-3F88C3FA8D91}"/>
              </a:ext>
            </a:extLst>
          </p:cNvPr>
          <p:cNvSpPr txBox="1"/>
          <p:nvPr/>
        </p:nvSpPr>
        <p:spPr>
          <a:xfrm>
            <a:off x="285750" y="4876800"/>
            <a:ext cx="11620500" cy="1569660"/>
          </a:xfrm>
          <a:prstGeom prst="rect">
            <a:avLst/>
          </a:prstGeom>
          <a:noFill/>
        </p:spPr>
        <p:txBody>
          <a:bodyPr wrap="square" rtlCol="0">
            <a:spAutoFit/>
          </a:bodyPr>
          <a:lstStyle/>
          <a:p>
            <a:pPr marL="514350" indent="-514350" algn="ctr">
              <a:buAutoNum type="arabicPeriod"/>
            </a:pPr>
            <a:r>
              <a:rPr lang="en-US" sz="3200" dirty="0">
                <a:latin typeface="Times New Roman" panose="02020603050405020304" pitchFamily="18" charset="0"/>
                <a:cs typeface="Times New Roman" panose="02020603050405020304" pitchFamily="18" charset="0"/>
              </a:rPr>
              <a:t>What can you see in the picture?</a:t>
            </a:r>
          </a:p>
          <a:p>
            <a:pPr marL="514350" indent="-514350" algn="ctr">
              <a:buAutoNum type="arabicPeriod"/>
            </a:pPr>
            <a:r>
              <a:rPr lang="en-US" sz="3200" dirty="0">
                <a:latin typeface="Times New Roman" panose="02020603050405020304" pitchFamily="18" charset="0"/>
                <a:cs typeface="Times New Roman" panose="02020603050405020304" pitchFamily="18" charset="0"/>
              </a:rPr>
              <a:t>Where is it?</a:t>
            </a:r>
          </a:p>
          <a:p>
            <a:pPr marL="514350" indent="-514350" algn="ctr">
              <a:buAutoNum type="arabicPeriod"/>
            </a:pPr>
            <a:r>
              <a:rPr lang="en-US" sz="3200" dirty="0">
                <a:latin typeface="Times New Roman" panose="02020603050405020304" pitchFamily="18" charset="0"/>
                <a:cs typeface="Times New Roman" panose="02020603050405020304" pitchFamily="18" charset="0"/>
              </a:rPr>
              <a:t>Why was it built?</a:t>
            </a:r>
          </a:p>
        </p:txBody>
      </p:sp>
    </p:spTree>
    <p:extLst>
      <p:ext uri="{BB962C8B-B14F-4D97-AF65-F5344CB8AC3E}">
        <p14:creationId xmlns:p14="http://schemas.microsoft.com/office/powerpoint/2010/main" val="2431147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13FFB9-01FC-4B8B-B295-BCE9A742F03F}"/>
              </a:ext>
            </a:extLst>
          </p:cNvPr>
          <p:cNvSpPr/>
          <p:nvPr/>
        </p:nvSpPr>
        <p:spPr>
          <a:xfrm>
            <a:off x="190500" y="285750"/>
            <a:ext cx="8001000" cy="1333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FF0000"/>
                </a:solidFill>
                <a:latin typeface="Times New Roman" panose="02020603050405020304" pitchFamily="18" charset="0"/>
                <a:cs typeface="Times New Roman" panose="02020603050405020304" pitchFamily="18" charset="0"/>
              </a:rPr>
              <a:t>Today’s topic is ‘Independence Day’.</a:t>
            </a:r>
          </a:p>
        </p:txBody>
      </p:sp>
      <p:sp>
        <p:nvSpPr>
          <p:cNvPr id="3" name="Rectangle 2">
            <a:extLst>
              <a:ext uri="{FF2B5EF4-FFF2-40B4-BE49-F238E27FC236}">
                <a16:creationId xmlns:a16="http://schemas.microsoft.com/office/drawing/2014/main" id="{CBB49A43-860B-4E07-9E3F-65E9DAA94957}"/>
              </a:ext>
            </a:extLst>
          </p:cNvPr>
          <p:cNvSpPr/>
          <p:nvPr/>
        </p:nvSpPr>
        <p:spPr>
          <a:xfrm>
            <a:off x="3314700" y="1714679"/>
            <a:ext cx="5467350" cy="280017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936E07-94D6-4211-9F3D-E0A258CAC040}"/>
              </a:ext>
            </a:extLst>
          </p:cNvPr>
          <p:cNvSpPr/>
          <p:nvPr/>
        </p:nvSpPr>
        <p:spPr>
          <a:xfrm>
            <a:off x="8458200" y="285750"/>
            <a:ext cx="3409950" cy="1333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6E6C33-D082-4F6F-8B20-F73F62D794C0}"/>
              </a:ext>
            </a:extLst>
          </p:cNvPr>
          <p:cNvSpPr txBox="1"/>
          <p:nvPr/>
        </p:nvSpPr>
        <p:spPr>
          <a:xfrm>
            <a:off x="8534400" y="457200"/>
            <a:ext cx="331470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Unit—3, Lesson-5</a:t>
            </a:r>
          </a:p>
        </p:txBody>
      </p:sp>
    </p:spTree>
    <p:extLst>
      <p:ext uri="{BB962C8B-B14F-4D97-AF65-F5344CB8AC3E}">
        <p14:creationId xmlns:p14="http://schemas.microsoft.com/office/powerpoint/2010/main" val="3394724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5B0B3C-34FA-4690-A49B-04B3B7F1DFA5}"/>
              </a:ext>
            </a:extLst>
          </p:cNvPr>
          <p:cNvSpPr/>
          <p:nvPr/>
        </p:nvSpPr>
        <p:spPr>
          <a:xfrm>
            <a:off x="305586" y="745830"/>
            <a:ext cx="3967753"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Learning Outcomes:</a:t>
            </a:r>
          </a:p>
        </p:txBody>
      </p:sp>
      <p:sp>
        <p:nvSpPr>
          <p:cNvPr id="3" name="Rectangle 2">
            <a:extLst>
              <a:ext uri="{FF2B5EF4-FFF2-40B4-BE49-F238E27FC236}">
                <a16:creationId xmlns:a16="http://schemas.microsoft.com/office/drawing/2014/main" id="{6FACE44F-CA69-4C3F-B0AE-20E214A3AC71}"/>
              </a:ext>
            </a:extLst>
          </p:cNvPr>
          <p:cNvSpPr/>
          <p:nvPr/>
        </p:nvSpPr>
        <p:spPr>
          <a:xfrm>
            <a:off x="273208" y="1518564"/>
            <a:ext cx="8885766" cy="584775"/>
          </a:xfrm>
          <a:prstGeom prst="rect">
            <a:avLst/>
          </a:prstGeom>
        </p:spPr>
        <p:txBody>
          <a:bodyPr wrap="none">
            <a:spAutoFit/>
          </a:bodyPr>
          <a:lstStyle/>
          <a:p>
            <a:r>
              <a:rPr lang="en-US" sz="3200" dirty="0">
                <a:solidFill>
                  <a:srgbClr val="00FF00"/>
                </a:solidFill>
                <a:latin typeface="Times New Roman" panose="02020603050405020304" pitchFamily="18" charset="0"/>
                <a:cs typeface="Times New Roman" panose="02020603050405020304" pitchFamily="18" charset="0"/>
              </a:rPr>
              <a:t>After we have studied this lesson, we will be able to-</a:t>
            </a:r>
          </a:p>
        </p:txBody>
      </p:sp>
      <p:sp>
        <p:nvSpPr>
          <p:cNvPr id="5" name="Rectangle 4">
            <a:extLst>
              <a:ext uri="{FF2B5EF4-FFF2-40B4-BE49-F238E27FC236}">
                <a16:creationId xmlns:a16="http://schemas.microsoft.com/office/drawing/2014/main" id="{443AFC54-EC3D-4E83-8BEA-72C338A5C899}"/>
              </a:ext>
            </a:extLst>
          </p:cNvPr>
          <p:cNvSpPr/>
          <p:nvPr/>
        </p:nvSpPr>
        <p:spPr>
          <a:xfrm>
            <a:off x="1672422" y="2651900"/>
            <a:ext cx="8031366" cy="584775"/>
          </a:xfrm>
          <a:prstGeom prst="rect">
            <a:avLst/>
          </a:prstGeom>
        </p:spPr>
        <p:txBody>
          <a:bodyPr wrap="none">
            <a:spAutoFit/>
          </a:bodyPr>
          <a:lstStyle/>
          <a:p>
            <a:r>
              <a:rPr lang="en-US" sz="3200" dirty="0">
                <a:solidFill>
                  <a:srgbClr val="00CC00"/>
                </a:solidFill>
                <a:latin typeface="Times New Roman" panose="02020603050405020304" pitchFamily="18" charset="0"/>
                <a:cs typeface="Times New Roman" panose="02020603050405020304" pitchFamily="18" charset="0"/>
              </a:rPr>
              <a:t> 1</a:t>
            </a:r>
            <a:r>
              <a:rPr lang="en-US" sz="3200" dirty="0">
                <a:solidFill>
                  <a:srgbClr val="0066FF"/>
                </a:solidFill>
                <a:latin typeface="Times New Roman" panose="02020603050405020304" pitchFamily="18" charset="0"/>
                <a:cs typeface="Times New Roman" panose="02020603050405020304" pitchFamily="18" charset="0"/>
              </a:rPr>
              <a:t>.</a:t>
            </a:r>
            <a:r>
              <a:rPr lang="en-US" sz="3200" dirty="0">
                <a:solidFill>
                  <a:srgbClr val="00FF00"/>
                </a:solidFill>
                <a:latin typeface="Times New Roman" panose="02020603050405020304" pitchFamily="18" charset="0"/>
                <a:cs typeface="Times New Roman" panose="02020603050405020304" pitchFamily="18" charset="0"/>
              </a:rPr>
              <a:t>choose the best answers from the alternatives</a:t>
            </a:r>
            <a:endParaRPr lang="en-US" sz="3200" dirty="0">
              <a:solidFill>
                <a:srgbClr val="00FF00"/>
              </a:solidFill>
            </a:endParaRPr>
          </a:p>
        </p:txBody>
      </p:sp>
      <p:sp>
        <p:nvSpPr>
          <p:cNvPr id="6" name="Rectangle 5">
            <a:extLst>
              <a:ext uri="{FF2B5EF4-FFF2-40B4-BE49-F238E27FC236}">
                <a16:creationId xmlns:a16="http://schemas.microsoft.com/office/drawing/2014/main" id="{DE2B3B7D-A9A2-4781-BA8F-E16D4DE67FF8}"/>
              </a:ext>
            </a:extLst>
          </p:cNvPr>
          <p:cNvSpPr/>
          <p:nvPr/>
        </p:nvSpPr>
        <p:spPr>
          <a:xfrm>
            <a:off x="1769407" y="3188723"/>
            <a:ext cx="7984191" cy="584775"/>
          </a:xfrm>
          <a:prstGeom prst="rect">
            <a:avLst/>
          </a:prstGeom>
        </p:spPr>
        <p:txBody>
          <a:bodyPr wrap="square">
            <a:spAutoFit/>
          </a:bodyPr>
          <a:lstStyle/>
          <a:p>
            <a:r>
              <a:rPr lang="en-US" sz="3200" dirty="0">
                <a:solidFill>
                  <a:srgbClr val="00FF00"/>
                </a:solidFill>
                <a:latin typeface="Times New Roman" panose="02020603050405020304" pitchFamily="18" charset="0"/>
                <a:cs typeface="Times New Roman" panose="02020603050405020304" pitchFamily="18" charset="0"/>
              </a:rPr>
              <a:t>2.ask and answer questions</a:t>
            </a:r>
            <a:endParaRPr lang="en-US" sz="3200" dirty="0">
              <a:solidFill>
                <a:srgbClr val="00FF00"/>
              </a:solidFill>
            </a:endParaRPr>
          </a:p>
        </p:txBody>
      </p:sp>
      <p:sp>
        <p:nvSpPr>
          <p:cNvPr id="7" name="Rectangle 6">
            <a:extLst>
              <a:ext uri="{FF2B5EF4-FFF2-40B4-BE49-F238E27FC236}">
                <a16:creationId xmlns:a16="http://schemas.microsoft.com/office/drawing/2014/main" id="{3880D6A6-9E76-4925-B639-9502A516A1EB}"/>
              </a:ext>
            </a:extLst>
          </p:cNvPr>
          <p:cNvSpPr/>
          <p:nvPr/>
        </p:nvSpPr>
        <p:spPr>
          <a:xfrm>
            <a:off x="1769407" y="4430180"/>
            <a:ext cx="7984190" cy="584775"/>
          </a:xfrm>
          <a:prstGeom prst="rect">
            <a:avLst/>
          </a:prstGeom>
        </p:spPr>
        <p:txBody>
          <a:bodyPr wrap="square">
            <a:spAutoFit/>
          </a:bodyPr>
          <a:lstStyle/>
          <a:p>
            <a:r>
              <a:rPr lang="en-US" sz="3200" dirty="0">
                <a:solidFill>
                  <a:srgbClr val="00FF00"/>
                </a:solidFill>
                <a:latin typeface="Times New Roman" panose="02020603050405020304" pitchFamily="18" charset="0"/>
                <a:cs typeface="Times New Roman" panose="02020603050405020304" pitchFamily="18" charset="0"/>
              </a:rPr>
              <a:t>4.write a paragraph on ‘Independence Day’.</a:t>
            </a:r>
            <a:endParaRPr lang="en-US" sz="3200" dirty="0">
              <a:solidFill>
                <a:srgbClr val="00FF00"/>
              </a:solidFill>
            </a:endParaRPr>
          </a:p>
        </p:txBody>
      </p:sp>
      <p:sp>
        <p:nvSpPr>
          <p:cNvPr id="8" name="Arrow: Chevron 7">
            <a:extLst>
              <a:ext uri="{FF2B5EF4-FFF2-40B4-BE49-F238E27FC236}">
                <a16:creationId xmlns:a16="http://schemas.microsoft.com/office/drawing/2014/main" id="{2E4F9377-AD3C-486D-803A-374F656E1AEC}"/>
              </a:ext>
            </a:extLst>
          </p:cNvPr>
          <p:cNvSpPr/>
          <p:nvPr/>
        </p:nvSpPr>
        <p:spPr>
          <a:xfrm>
            <a:off x="305586" y="3408814"/>
            <a:ext cx="1188363" cy="1279091"/>
          </a:xfrm>
          <a:prstGeom prst="chevron">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36EA59D7-FA75-4E76-B28B-EB0D7E40BE15}"/>
              </a:ext>
            </a:extLst>
          </p:cNvPr>
          <p:cNvSpPr/>
          <p:nvPr/>
        </p:nvSpPr>
        <p:spPr>
          <a:xfrm>
            <a:off x="1672422" y="2651901"/>
            <a:ext cx="8081177" cy="2695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AD4C512-6BB2-4BC2-9D90-B8DDC0C86050}"/>
              </a:ext>
            </a:extLst>
          </p:cNvPr>
          <p:cNvSpPr txBox="1"/>
          <p:nvPr/>
        </p:nvSpPr>
        <p:spPr>
          <a:xfrm>
            <a:off x="1769406" y="3773499"/>
            <a:ext cx="7984191" cy="584775"/>
          </a:xfrm>
          <a:prstGeom prst="rect">
            <a:avLst/>
          </a:prstGeom>
          <a:noFill/>
        </p:spPr>
        <p:txBody>
          <a:bodyPr wrap="square" rtlCol="0">
            <a:spAutoFit/>
          </a:bodyPr>
          <a:lstStyle/>
          <a:p>
            <a:r>
              <a:rPr lang="en-US" sz="3200" dirty="0">
                <a:solidFill>
                  <a:srgbClr val="00FF00"/>
                </a:solidFill>
                <a:latin typeface="Times New Roman" panose="02020603050405020304" pitchFamily="18" charset="0"/>
                <a:cs typeface="Times New Roman" panose="02020603050405020304" pitchFamily="18" charset="0"/>
              </a:rPr>
              <a:t>3.match the words with their meanings</a:t>
            </a:r>
          </a:p>
        </p:txBody>
      </p:sp>
    </p:spTree>
    <p:extLst>
      <p:ext uri="{BB962C8B-B14F-4D97-AF65-F5344CB8AC3E}">
        <p14:creationId xmlns:p14="http://schemas.microsoft.com/office/powerpoint/2010/main" val="10653095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220659-84CD-43C9-9BBE-C69D4EBA316C}"/>
              </a:ext>
            </a:extLst>
          </p:cNvPr>
          <p:cNvSpPr/>
          <p:nvPr/>
        </p:nvSpPr>
        <p:spPr>
          <a:xfrm>
            <a:off x="249382" y="318643"/>
            <a:ext cx="11679382" cy="1427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545CDC-BF3C-4B76-A5FD-5CF45821F610}"/>
              </a:ext>
            </a:extLst>
          </p:cNvPr>
          <p:cNvSpPr txBox="1"/>
          <p:nvPr/>
        </p:nvSpPr>
        <p:spPr>
          <a:xfrm>
            <a:off x="290945" y="554176"/>
            <a:ext cx="11623964" cy="1077218"/>
          </a:xfrm>
          <a:prstGeom prst="rect">
            <a:avLst/>
          </a:prstGeom>
          <a:noFill/>
        </p:spPr>
        <p:txBody>
          <a:bodyPr wrap="square" rtlCol="0">
            <a:spAutoFit/>
          </a:bodyPr>
          <a:lstStyle/>
          <a:p>
            <a:r>
              <a:rPr lang="en-US" sz="3200" dirty="0">
                <a:solidFill>
                  <a:srgbClr val="0033CC"/>
                </a:solidFill>
              </a:rPr>
              <a:t>Look at under the pictures and Try to speak what is the most related to our biggest state festival.</a:t>
            </a:r>
          </a:p>
        </p:txBody>
      </p:sp>
      <p:sp>
        <p:nvSpPr>
          <p:cNvPr id="4" name="Rectangle 3">
            <a:extLst>
              <a:ext uri="{FF2B5EF4-FFF2-40B4-BE49-F238E27FC236}">
                <a16:creationId xmlns:a16="http://schemas.microsoft.com/office/drawing/2014/main" id="{B0D217F2-895D-4A18-B53F-BAEBD61F1A2E}"/>
              </a:ext>
            </a:extLst>
          </p:cNvPr>
          <p:cNvSpPr/>
          <p:nvPr/>
        </p:nvSpPr>
        <p:spPr>
          <a:xfrm>
            <a:off x="290945" y="1814943"/>
            <a:ext cx="2729345" cy="192578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51461FF-5ECA-4722-91E1-7CB0CDE15D9F}"/>
              </a:ext>
            </a:extLst>
          </p:cNvPr>
          <p:cNvSpPr/>
          <p:nvPr/>
        </p:nvSpPr>
        <p:spPr>
          <a:xfrm>
            <a:off x="3117267" y="1828797"/>
            <a:ext cx="2673932" cy="191192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7C3364-8C72-434E-BA0A-B285E311487E}"/>
              </a:ext>
            </a:extLst>
          </p:cNvPr>
          <p:cNvSpPr/>
          <p:nvPr/>
        </p:nvSpPr>
        <p:spPr>
          <a:xfrm>
            <a:off x="5888176" y="1814943"/>
            <a:ext cx="2964879" cy="1925782"/>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D4766FE-C177-45F7-BC31-61E6F313B98D}"/>
              </a:ext>
            </a:extLst>
          </p:cNvPr>
          <p:cNvSpPr/>
          <p:nvPr/>
        </p:nvSpPr>
        <p:spPr>
          <a:xfrm>
            <a:off x="8936179" y="1814943"/>
            <a:ext cx="2867898" cy="1925781"/>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9B5074-00D2-42FE-8DC8-4F019FC2A664}"/>
              </a:ext>
            </a:extLst>
          </p:cNvPr>
          <p:cNvSpPr/>
          <p:nvPr/>
        </p:nvSpPr>
        <p:spPr>
          <a:xfrm>
            <a:off x="249382" y="4225636"/>
            <a:ext cx="11665527" cy="1617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AA8394-FAC7-4973-BF84-3416E041A828}"/>
              </a:ext>
            </a:extLst>
          </p:cNvPr>
          <p:cNvSpPr txBox="1"/>
          <p:nvPr/>
        </p:nvSpPr>
        <p:spPr>
          <a:xfrm>
            <a:off x="249382" y="4405751"/>
            <a:ext cx="11665527"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There are some important festivals in our country . These are victory day , Shaheed </a:t>
            </a:r>
            <a:r>
              <a:rPr lang="en-US" sz="2800" dirty="0" err="1">
                <a:latin typeface="Times New Roman" panose="02020603050405020304" pitchFamily="18" charset="0"/>
                <a:cs typeface="Times New Roman" panose="02020603050405020304" pitchFamily="18" charset="0"/>
              </a:rPr>
              <a:t>Dibosh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Pahela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Baishakh</a:t>
            </a:r>
            <a:r>
              <a:rPr lang="en-US" sz="2800" dirty="0">
                <a:latin typeface="Times New Roman" panose="02020603050405020304" pitchFamily="18" charset="0"/>
                <a:cs typeface="Times New Roman" panose="02020603050405020304" pitchFamily="18" charset="0"/>
              </a:rPr>
              <a:t>, Independence Day etc. But 26, March, our Independence Day, is the biggest state festival. </a:t>
            </a:r>
          </a:p>
        </p:txBody>
      </p:sp>
    </p:spTree>
    <p:extLst>
      <p:ext uri="{BB962C8B-B14F-4D97-AF65-F5344CB8AC3E}">
        <p14:creationId xmlns:p14="http://schemas.microsoft.com/office/powerpoint/2010/main" val="378652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089D97-9A9A-4775-878D-29C51A2048CB}"/>
              </a:ext>
            </a:extLst>
          </p:cNvPr>
          <p:cNvSpPr/>
          <p:nvPr/>
        </p:nvSpPr>
        <p:spPr>
          <a:xfrm>
            <a:off x="285750" y="1029706"/>
            <a:ext cx="5602432" cy="291464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4AA5843-8096-44FE-B871-FB0AD91752BB}"/>
              </a:ext>
            </a:extLst>
          </p:cNvPr>
          <p:cNvSpPr/>
          <p:nvPr/>
        </p:nvSpPr>
        <p:spPr>
          <a:xfrm>
            <a:off x="285750" y="4521057"/>
            <a:ext cx="11677650" cy="2126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84B6731-A743-4D80-99B3-C90D87E54ABB}"/>
              </a:ext>
            </a:extLst>
          </p:cNvPr>
          <p:cNvSpPr txBox="1"/>
          <p:nvPr/>
        </p:nvSpPr>
        <p:spPr>
          <a:xfrm>
            <a:off x="285750" y="5216244"/>
            <a:ext cx="11677650" cy="1200329"/>
          </a:xfrm>
          <a:prstGeom prst="rect">
            <a:avLst/>
          </a:prstGeom>
          <a:noFill/>
        </p:spPr>
        <p:txBody>
          <a:bodyPr wrap="square" rtlCol="0">
            <a:spAutoFit/>
          </a:bodyPr>
          <a:lstStyle/>
          <a:p>
            <a:r>
              <a:rPr lang="en-US" sz="3600" b="1" dirty="0">
                <a:solidFill>
                  <a:srgbClr val="0033CC"/>
                </a:solidFill>
                <a:latin typeface="Times New Roman" panose="02020603050405020304" pitchFamily="18" charset="0"/>
                <a:cs typeface="Times New Roman" panose="02020603050405020304" pitchFamily="18" charset="0"/>
              </a:rPr>
              <a:t>People from all walks of life also come there in rallies and processions. </a:t>
            </a:r>
          </a:p>
        </p:txBody>
      </p:sp>
      <p:sp>
        <p:nvSpPr>
          <p:cNvPr id="6" name="Rectangle 5">
            <a:extLst>
              <a:ext uri="{FF2B5EF4-FFF2-40B4-BE49-F238E27FC236}">
                <a16:creationId xmlns:a16="http://schemas.microsoft.com/office/drawing/2014/main" id="{EC1297F0-8202-4FC8-BC6C-59C979764ABE}"/>
              </a:ext>
            </a:extLst>
          </p:cNvPr>
          <p:cNvSpPr/>
          <p:nvPr/>
        </p:nvSpPr>
        <p:spPr>
          <a:xfrm>
            <a:off x="6054436" y="1057415"/>
            <a:ext cx="5908964" cy="291464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CC5BE4-7DBF-4788-A3C8-B8F09528B3ED}"/>
              </a:ext>
            </a:extLst>
          </p:cNvPr>
          <p:cNvSpPr/>
          <p:nvPr/>
        </p:nvSpPr>
        <p:spPr>
          <a:xfrm>
            <a:off x="285750" y="4511405"/>
            <a:ext cx="11677650" cy="646331"/>
          </a:xfrm>
          <a:prstGeom prst="rect">
            <a:avLst/>
          </a:prstGeom>
        </p:spPr>
        <p:txBody>
          <a:bodyPr wrap="square">
            <a:spAutoFit/>
          </a:bodyPr>
          <a:lstStyle/>
          <a:p>
            <a:r>
              <a:rPr lang="en-US" sz="3600" b="1" dirty="0">
                <a:solidFill>
                  <a:srgbClr val="203390"/>
                </a:solidFill>
                <a:latin typeface="Times New Roman" panose="02020603050405020304" pitchFamily="18" charset="0"/>
                <a:cs typeface="Times New Roman" panose="02020603050405020304" pitchFamily="18" charset="0"/>
              </a:rPr>
              <a:t>The day(26 March) begins with 31 gunshots.</a:t>
            </a:r>
          </a:p>
        </p:txBody>
      </p:sp>
      <p:sp>
        <p:nvSpPr>
          <p:cNvPr id="8" name="Rectangle 7">
            <a:extLst>
              <a:ext uri="{FF2B5EF4-FFF2-40B4-BE49-F238E27FC236}">
                <a16:creationId xmlns:a16="http://schemas.microsoft.com/office/drawing/2014/main" id="{E8659276-6F3E-4F8E-B4B6-49B4CF3E6234}"/>
              </a:ext>
            </a:extLst>
          </p:cNvPr>
          <p:cNvSpPr/>
          <p:nvPr/>
        </p:nvSpPr>
        <p:spPr>
          <a:xfrm>
            <a:off x="720436" y="4059405"/>
            <a:ext cx="3463637" cy="3307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FF00"/>
                </a:solidFill>
                <a:latin typeface="Times New Roman" panose="02020603050405020304" pitchFamily="18" charset="0"/>
                <a:cs typeface="Times New Roman" panose="02020603050405020304" pitchFamily="18" charset="0"/>
              </a:rPr>
              <a:t>Rallies and processions. </a:t>
            </a:r>
          </a:p>
        </p:txBody>
      </p:sp>
      <p:sp>
        <p:nvSpPr>
          <p:cNvPr id="10" name="TextBox 9">
            <a:extLst>
              <a:ext uri="{FF2B5EF4-FFF2-40B4-BE49-F238E27FC236}">
                <a16:creationId xmlns:a16="http://schemas.microsoft.com/office/drawing/2014/main" id="{D134497A-19DE-45A8-A680-C48B6E4D32AC}"/>
              </a:ext>
            </a:extLst>
          </p:cNvPr>
          <p:cNvSpPr txBox="1"/>
          <p:nvPr/>
        </p:nvSpPr>
        <p:spPr>
          <a:xfrm>
            <a:off x="6913418" y="3948559"/>
            <a:ext cx="3574473" cy="461665"/>
          </a:xfrm>
          <a:prstGeom prst="rect">
            <a:avLst/>
          </a:prstGeom>
          <a:noFill/>
        </p:spPr>
        <p:txBody>
          <a:bodyPr wrap="square" rtlCol="0">
            <a:spAutoFit/>
          </a:bodyPr>
          <a:lstStyle/>
          <a:p>
            <a:pPr algn="ctr"/>
            <a:r>
              <a:rPr lang="en-US" sz="2400" dirty="0">
                <a:solidFill>
                  <a:srgbClr val="00CC00"/>
                </a:solidFill>
                <a:latin typeface="Times New Roman" panose="02020603050405020304" pitchFamily="18" charset="0"/>
                <a:cs typeface="Times New Roman" panose="02020603050405020304" pitchFamily="18" charset="0"/>
              </a:rPr>
              <a:t>Gun shots</a:t>
            </a:r>
          </a:p>
        </p:txBody>
      </p:sp>
      <p:sp>
        <p:nvSpPr>
          <p:cNvPr id="11" name="Rectangle 10">
            <a:extLst>
              <a:ext uri="{FF2B5EF4-FFF2-40B4-BE49-F238E27FC236}">
                <a16:creationId xmlns:a16="http://schemas.microsoft.com/office/drawing/2014/main" id="{54030B04-30B0-4EC8-8616-265E914BA11A}"/>
              </a:ext>
            </a:extLst>
          </p:cNvPr>
          <p:cNvSpPr/>
          <p:nvPr/>
        </p:nvSpPr>
        <p:spPr>
          <a:xfrm>
            <a:off x="7633855" y="4069046"/>
            <a:ext cx="2175163" cy="3325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G</a:t>
            </a:r>
          </a:p>
        </p:txBody>
      </p:sp>
      <p:sp>
        <p:nvSpPr>
          <p:cNvPr id="12" name="Rectangle 11">
            <a:extLst>
              <a:ext uri="{FF2B5EF4-FFF2-40B4-BE49-F238E27FC236}">
                <a16:creationId xmlns:a16="http://schemas.microsoft.com/office/drawing/2014/main" id="{E23FB0F5-D468-49CE-A659-845CFC0C4A23}"/>
              </a:ext>
            </a:extLst>
          </p:cNvPr>
          <p:cNvSpPr/>
          <p:nvPr/>
        </p:nvSpPr>
        <p:spPr>
          <a:xfrm>
            <a:off x="285750" y="277090"/>
            <a:ext cx="11677650" cy="6941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68BFC0-B576-4C7B-A05B-0358B5DABB99}"/>
              </a:ext>
            </a:extLst>
          </p:cNvPr>
          <p:cNvSpPr txBox="1"/>
          <p:nvPr/>
        </p:nvSpPr>
        <p:spPr>
          <a:xfrm>
            <a:off x="285750" y="387926"/>
            <a:ext cx="116776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Now look at the pictures and see how does the day(26 march)begin. </a:t>
            </a:r>
          </a:p>
        </p:txBody>
      </p:sp>
    </p:spTree>
    <p:extLst>
      <p:ext uri="{BB962C8B-B14F-4D97-AF65-F5344CB8AC3E}">
        <p14:creationId xmlns:p14="http://schemas.microsoft.com/office/powerpoint/2010/main" val="177234388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up)">
                                      <p:cBhvr>
                                        <p:cTn id="28" dur="500"/>
                                        <p:tgtEl>
                                          <p:spTgt spid="5"/>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ppt_y</p:attrName>
                                        </p:attrNameLst>
                                      </p:cBhvr>
                                      <p:tavLst>
                                        <p:tav tm="0">
                                          <p:val>
                                            <p:strVal val="#ppt_y+#ppt_h*1.125000"/>
                                          </p:val>
                                        </p:tav>
                                        <p:tav tm="100000">
                                          <p:val>
                                            <p:strVal val="#ppt_y"/>
                                          </p:val>
                                        </p:tav>
                                      </p:tavLst>
                                    </p:anim>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5AC88A-130C-4F0D-995D-B27EC60A06F4}"/>
              </a:ext>
            </a:extLst>
          </p:cNvPr>
          <p:cNvSpPr/>
          <p:nvPr/>
        </p:nvSpPr>
        <p:spPr>
          <a:xfrm>
            <a:off x="4705350" y="1304046"/>
            <a:ext cx="4095750" cy="333375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476D52-971E-4060-A2C9-B209ED0E8793}"/>
              </a:ext>
            </a:extLst>
          </p:cNvPr>
          <p:cNvSpPr/>
          <p:nvPr/>
        </p:nvSpPr>
        <p:spPr>
          <a:xfrm>
            <a:off x="8934450" y="1304056"/>
            <a:ext cx="2933700" cy="333375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C89087-ED44-4A01-99F6-2ABC6057FAC0}"/>
              </a:ext>
            </a:extLst>
          </p:cNvPr>
          <p:cNvSpPr/>
          <p:nvPr/>
        </p:nvSpPr>
        <p:spPr>
          <a:xfrm>
            <a:off x="166255" y="5321878"/>
            <a:ext cx="11701895" cy="1231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A218C8C-04A4-44A3-9D48-A854AE73EAB4}"/>
              </a:ext>
            </a:extLst>
          </p:cNvPr>
          <p:cNvSpPr txBox="1"/>
          <p:nvPr/>
        </p:nvSpPr>
        <p:spPr>
          <a:xfrm>
            <a:off x="285750" y="5321878"/>
            <a:ext cx="115824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It (26 March) is a national holiday. All offices, educational institutions, shops and factories remain closed on this day.</a:t>
            </a:r>
          </a:p>
        </p:txBody>
      </p:sp>
      <p:sp>
        <p:nvSpPr>
          <p:cNvPr id="8" name="Rectangle 7">
            <a:extLst>
              <a:ext uri="{FF2B5EF4-FFF2-40B4-BE49-F238E27FC236}">
                <a16:creationId xmlns:a16="http://schemas.microsoft.com/office/drawing/2014/main" id="{FA2088BA-1E49-4892-A455-D74CA03F4A09}"/>
              </a:ext>
            </a:extLst>
          </p:cNvPr>
          <p:cNvSpPr/>
          <p:nvPr/>
        </p:nvSpPr>
        <p:spPr>
          <a:xfrm>
            <a:off x="285750" y="1304046"/>
            <a:ext cx="4286250" cy="331631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A0F302-7A57-4F3D-BA88-32D66C3C44BA}"/>
              </a:ext>
            </a:extLst>
          </p:cNvPr>
          <p:cNvSpPr/>
          <p:nvPr/>
        </p:nvSpPr>
        <p:spPr>
          <a:xfrm>
            <a:off x="285750" y="263236"/>
            <a:ext cx="11739994" cy="9421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B29DC50-D002-440D-95EE-6A0FF27ACBA0}"/>
              </a:ext>
            </a:extLst>
          </p:cNvPr>
          <p:cNvSpPr txBox="1"/>
          <p:nvPr/>
        </p:nvSpPr>
        <p:spPr>
          <a:xfrm>
            <a:off x="285750" y="526473"/>
            <a:ext cx="1173999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Let’s see under the picture an guess what do the pictures mean.</a:t>
            </a:r>
          </a:p>
        </p:txBody>
      </p:sp>
      <p:sp>
        <p:nvSpPr>
          <p:cNvPr id="14" name="Rectangle 13">
            <a:extLst>
              <a:ext uri="{FF2B5EF4-FFF2-40B4-BE49-F238E27FC236}">
                <a16:creationId xmlns:a16="http://schemas.microsoft.com/office/drawing/2014/main" id="{A58BDA29-5F79-4DC9-8BFD-2D99A119E3F0}"/>
              </a:ext>
            </a:extLst>
          </p:cNvPr>
          <p:cNvSpPr/>
          <p:nvPr/>
        </p:nvSpPr>
        <p:spPr>
          <a:xfrm>
            <a:off x="914400" y="4719057"/>
            <a:ext cx="2466109" cy="447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33CC"/>
                </a:solidFill>
                <a:latin typeface="Times New Roman" panose="02020603050405020304" pitchFamily="18" charset="0"/>
                <a:cs typeface="Times New Roman" panose="02020603050405020304" pitchFamily="18" charset="0"/>
              </a:rPr>
              <a:t>No students</a:t>
            </a:r>
          </a:p>
        </p:txBody>
      </p:sp>
      <p:sp>
        <p:nvSpPr>
          <p:cNvPr id="15" name="Rectangle 14">
            <a:extLst>
              <a:ext uri="{FF2B5EF4-FFF2-40B4-BE49-F238E27FC236}">
                <a16:creationId xmlns:a16="http://schemas.microsoft.com/office/drawing/2014/main" id="{48B4DDBF-A333-439A-BF17-AF101ADC4147}"/>
              </a:ext>
            </a:extLst>
          </p:cNvPr>
          <p:cNvSpPr/>
          <p:nvPr/>
        </p:nvSpPr>
        <p:spPr>
          <a:xfrm>
            <a:off x="5264727" y="4719057"/>
            <a:ext cx="2327564" cy="447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33CC"/>
                </a:solidFill>
                <a:latin typeface="Times New Roman" panose="02020603050405020304" pitchFamily="18" charset="0"/>
                <a:cs typeface="Times New Roman" panose="02020603050405020304" pitchFamily="18" charset="0"/>
              </a:rPr>
              <a:t>No employees</a:t>
            </a:r>
          </a:p>
        </p:txBody>
      </p:sp>
      <p:sp>
        <p:nvSpPr>
          <p:cNvPr id="16" name="Rectangle 15">
            <a:extLst>
              <a:ext uri="{FF2B5EF4-FFF2-40B4-BE49-F238E27FC236}">
                <a16:creationId xmlns:a16="http://schemas.microsoft.com/office/drawing/2014/main" id="{EF4C68C4-4343-47DC-9896-83A9A6795E46}"/>
              </a:ext>
            </a:extLst>
          </p:cNvPr>
          <p:cNvSpPr/>
          <p:nvPr/>
        </p:nvSpPr>
        <p:spPr>
          <a:xfrm>
            <a:off x="9462655" y="4793448"/>
            <a:ext cx="1814945" cy="3727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33CC"/>
                </a:solidFill>
                <a:latin typeface="Times New Roman" panose="02020603050405020304" pitchFamily="18" charset="0"/>
                <a:cs typeface="Times New Roman" panose="02020603050405020304" pitchFamily="18" charset="0"/>
              </a:rPr>
              <a:t>Closing Shops</a:t>
            </a:r>
          </a:p>
        </p:txBody>
      </p:sp>
    </p:spTree>
    <p:extLst>
      <p:ext uri="{BB962C8B-B14F-4D97-AF65-F5344CB8AC3E}">
        <p14:creationId xmlns:p14="http://schemas.microsoft.com/office/powerpoint/2010/main" val="28462641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 calcmode="lin" valueType="num">
                                      <p:cBhvr>
                                        <p:cTn id="45" dur="500" fill="hold"/>
                                        <p:tgtEl>
                                          <p:spTgt spid="16"/>
                                        </p:tgtEl>
                                        <p:attrNameLst>
                                          <p:attrName>style.rotation</p:attrName>
                                        </p:attrNameLst>
                                      </p:cBhvr>
                                      <p:tavLst>
                                        <p:tav tm="0">
                                          <p:val>
                                            <p:fltVal val="360"/>
                                          </p:val>
                                        </p:tav>
                                        <p:tav tm="100000">
                                          <p:val>
                                            <p:fltVal val="0"/>
                                          </p:val>
                                        </p:tav>
                                      </p:tavLst>
                                    </p:anim>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p:bldP spid="8" grpId="0" animBg="1"/>
      <p:bldP spid="11" grpId="0" animBg="1"/>
      <p:bldP spid="13" grpId="0"/>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881F5E-6054-4D8C-97A4-83CABADAD1C8}"/>
              </a:ext>
            </a:extLst>
          </p:cNvPr>
          <p:cNvSpPr/>
          <p:nvPr/>
        </p:nvSpPr>
        <p:spPr>
          <a:xfrm>
            <a:off x="248562" y="1246909"/>
            <a:ext cx="3061380" cy="277090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AA28F4-1CAF-4630-B293-4F3969B9DDF8}"/>
              </a:ext>
            </a:extLst>
          </p:cNvPr>
          <p:cNvSpPr/>
          <p:nvPr/>
        </p:nvSpPr>
        <p:spPr>
          <a:xfrm>
            <a:off x="3407412" y="1288473"/>
            <a:ext cx="3005210" cy="271549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F0491A-A5CE-4F60-B76E-8887CED6F687}"/>
              </a:ext>
            </a:extLst>
          </p:cNvPr>
          <p:cNvSpPr/>
          <p:nvPr/>
        </p:nvSpPr>
        <p:spPr>
          <a:xfrm>
            <a:off x="6510878" y="1288473"/>
            <a:ext cx="2822651" cy="2715491"/>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0A5CC82-BCA2-4B86-8DAD-CD4DE08228C4}"/>
              </a:ext>
            </a:extLst>
          </p:cNvPr>
          <p:cNvSpPr/>
          <p:nvPr/>
        </p:nvSpPr>
        <p:spPr>
          <a:xfrm>
            <a:off x="9434284" y="1246909"/>
            <a:ext cx="2471572" cy="2770908"/>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DFFC3C5-164F-4693-A69A-92D0A35294CC}"/>
              </a:ext>
            </a:extLst>
          </p:cNvPr>
          <p:cNvSpPr/>
          <p:nvPr/>
        </p:nvSpPr>
        <p:spPr>
          <a:xfrm>
            <a:off x="249383" y="267701"/>
            <a:ext cx="11734799" cy="720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F820CCA-F505-4C4B-A838-077DA715D646}"/>
              </a:ext>
            </a:extLst>
          </p:cNvPr>
          <p:cNvSpPr txBox="1"/>
          <p:nvPr/>
        </p:nvSpPr>
        <p:spPr>
          <a:xfrm>
            <a:off x="249383" y="471055"/>
            <a:ext cx="1162396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Let’s see the picture and try to understand where ‘The National Mausoleum’ is.</a:t>
            </a:r>
          </a:p>
        </p:txBody>
      </p:sp>
      <p:sp>
        <p:nvSpPr>
          <p:cNvPr id="9" name="Oval 8">
            <a:extLst>
              <a:ext uri="{FF2B5EF4-FFF2-40B4-BE49-F238E27FC236}">
                <a16:creationId xmlns:a16="http://schemas.microsoft.com/office/drawing/2014/main" id="{88FA4EA3-2623-46E3-9955-A6B556249AFE}"/>
              </a:ext>
            </a:extLst>
          </p:cNvPr>
          <p:cNvSpPr/>
          <p:nvPr/>
        </p:nvSpPr>
        <p:spPr>
          <a:xfrm>
            <a:off x="1731818" y="3006440"/>
            <a:ext cx="457199" cy="471054"/>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6E926B-9300-49E1-A514-E2950B15CD5D}"/>
              </a:ext>
            </a:extLst>
          </p:cNvPr>
          <p:cNvSpPr/>
          <p:nvPr/>
        </p:nvSpPr>
        <p:spPr>
          <a:xfrm>
            <a:off x="249383" y="4391893"/>
            <a:ext cx="11734799" cy="16209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5AA5178-6D4B-4058-A9A2-00CC7B02B52C}"/>
              </a:ext>
            </a:extLst>
          </p:cNvPr>
          <p:cNvSpPr txBox="1"/>
          <p:nvPr/>
        </p:nvSpPr>
        <p:spPr>
          <a:xfrm>
            <a:off x="248562" y="4876800"/>
            <a:ext cx="1162478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National Mausoleum is situated at  </a:t>
            </a:r>
            <a:r>
              <a:rPr lang="en-US" sz="3200" dirty="0" err="1">
                <a:latin typeface="Times New Roman" panose="02020603050405020304" pitchFamily="18" charset="0"/>
                <a:cs typeface="Times New Roman" panose="02020603050405020304" pitchFamily="18" charset="0"/>
              </a:rPr>
              <a:t>Savar</a:t>
            </a:r>
            <a:r>
              <a:rPr lang="en-US" sz="3200" dirty="0">
                <a:latin typeface="Times New Roman" panose="02020603050405020304" pitchFamily="18" charset="0"/>
                <a:cs typeface="Times New Roman" panose="02020603050405020304" pitchFamily="18" charset="0"/>
              </a:rPr>
              <a:t>  in Dhaka.   </a:t>
            </a:r>
          </a:p>
        </p:txBody>
      </p:sp>
    </p:spTree>
    <p:extLst>
      <p:ext uri="{BB962C8B-B14F-4D97-AF65-F5344CB8AC3E}">
        <p14:creationId xmlns:p14="http://schemas.microsoft.com/office/powerpoint/2010/main" val="720276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 calcmode="lin" valueType="num">
                                      <p:cBhvr>
                                        <p:cTn id="34" dur="500" fill="hold"/>
                                        <p:tgtEl>
                                          <p:spTgt spid="4"/>
                                        </p:tgtEl>
                                        <p:attrNameLst>
                                          <p:attrName>style.rotation</p:attrName>
                                        </p:attrNameLst>
                                      </p:cBhvr>
                                      <p:tavLst>
                                        <p:tav tm="0">
                                          <p:val>
                                            <p:fltVal val="360"/>
                                          </p:val>
                                        </p:tav>
                                        <p:tav tm="100000">
                                          <p:val>
                                            <p:fltVal val="0"/>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
                                        <p:tgtEl>
                                          <p:spTgt spid="5"/>
                                        </p:tgtEl>
                                      </p:cBhvr>
                                    </p:animEffect>
                                    <p:anim calcmode="lin" valueType="num">
                                      <p:cBhvr>
                                        <p:cTn id="41" dur="400" fill="hold"/>
                                        <p:tgtEl>
                                          <p:spTgt spid="5"/>
                                        </p:tgtEl>
                                        <p:attrNameLst>
                                          <p:attrName>ppt_x</p:attrName>
                                        </p:attrNameLst>
                                      </p:cBhvr>
                                      <p:tavLst>
                                        <p:tav tm="0">
                                          <p:val>
                                            <p:strVal val="#ppt_x"/>
                                          </p:val>
                                        </p:tav>
                                        <p:tav tm="100000">
                                          <p:val>
                                            <p:strVal val="#ppt_x"/>
                                          </p:val>
                                        </p:tav>
                                      </p:tavLst>
                                    </p:anim>
                                    <p:anim calcmode="lin" valueType="num">
                                      <p:cBhvr>
                                        <p:cTn id="42" dur="400" fill="hold"/>
                                        <p:tgtEl>
                                          <p:spTgt spid="5"/>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p:bldP spid="9" grpId="0" animBg="1"/>
      <p:bldP spid="10" grpId="0" animBg="1"/>
      <p:bldP spid="11" grpId="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1235</TotalTime>
  <Words>1392</Words>
  <Application>Microsoft Office PowerPoint</Application>
  <PresentationFormat>Widescreen</PresentationFormat>
  <Paragraphs>123</Paragraphs>
  <Slides>24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8" baseType="lpstr">
      <vt:lpstr>Corbel</vt:lpstr>
      <vt:lpstr>Times New Roman</vt:lpstr>
      <vt:lpstr>Basis</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232</cp:revision>
  <dcterms:created xsi:type="dcterms:W3CDTF">2017-09-28T06:33:28Z</dcterms:created>
  <dcterms:modified xsi:type="dcterms:W3CDTF">2017-10-05T01:34:06Z</dcterms:modified>
</cp:coreProperties>
</file>