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57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62D03-4068-404C-9E89-69269B0C2B8C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1CAE63-1BE9-4702-B7FF-1FD9C557D222}">
      <dgm:prSet phldrT="[Text]" custT="1"/>
      <dgm:spPr/>
      <dgm:t>
        <a:bodyPr/>
        <a:lstStyle/>
        <a:p>
          <a:r>
            <a:rPr lang="bn-BD" sz="2000" dirty="0" smtClean="0"/>
            <a:t>পানি চক্রের অতিগুরুত্বপূর্ণ পরির্বতন</a:t>
          </a:r>
          <a:endParaRPr lang="en-US" sz="2000" dirty="0"/>
        </a:p>
      </dgm:t>
    </dgm:pt>
    <dgm:pt modelId="{3A6B7EAD-340C-4B24-A027-CAB37A9B07F8}" type="parTrans" cxnId="{590D1821-4D46-478A-920B-16B437E3C4CF}">
      <dgm:prSet/>
      <dgm:spPr/>
      <dgm:t>
        <a:bodyPr/>
        <a:lstStyle/>
        <a:p>
          <a:endParaRPr lang="en-US"/>
        </a:p>
      </dgm:t>
    </dgm:pt>
    <dgm:pt modelId="{CDF767A0-C306-4FC8-A11F-70BF67D45AAB}" type="sibTrans" cxnId="{590D1821-4D46-478A-920B-16B437E3C4CF}">
      <dgm:prSet/>
      <dgm:spPr/>
      <dgm:t>
        <a:bodyPr/>
        <a:lstStyle/>
        <a:p>
          <a:endParaRPr lang="en-US"/>
        </a:p>
      </dgm:t>
    </dgm:pt>
    <dgm:pt modelId="{97592695-72E6-4012-97AA-2F6EE25F5864}">
      <dgm:prSet phldrT="[Text]"/>
      <dgm:spPr/>
      <dgm:t>
        <a:bodyPr/>
        <a:lstStyle/>
        <a:p>
          <a:r>
            <a:rPr lang="bn-BD" dirty="0" smtClean="0"/>
            <a:t>বাষ্পীভবন</a:t>
          </a:r>
          <a:endParaRPr lang="en-US" dirty="0"/>
        </a:p>
      </dgm:t>
    </dgm:pt>
    <dgm:pt modelId="{BB832165-7F2A-453A-8082-E095BBE6E83C}" type="parTrans" cxnId="{77C2E73E-DB22-4615-8FA4-B08FA5AFFFF0}">
      <dgm:prSet/>
      <dgm:spPr/>
      <dgm:t>
        <a:bodyPr/>
        <a:lstStyle/>
        <a:p>
          <a:endParaRPr lang="en-US"/>
        </a:p>
      </dgm:t>
    </dgm:pt>
    <dgm:pt modelId="{33E8ADDE-45A9-418C-BD3D-68E5FBEAECB0}" type="sibTrans" cxnId="{77C2E73E-DB22-4615-8FA4-B08FA5AFFFF0}">
      <dgm:prSet/>
      <dgm:spPr/>
      <dgm:t>
        <a:bodyPr/>
        <a:lstStyle/>
        <a:p>
          <a:endParaRPr lang="en-US"/>
        </a:p>
      </dgm:t>
    </dgm:pt>
    <dgm:pt modelId="{A68FBBF5-E431-4949-B32F-9A7B59D15778}">
      <dgm:prSet phldrT="[Text]"/>
      <dgm:spPr/>
      <dgm:t>
        <a:bodyPr/>
        <a:lstStyle/>
        <a:p>
          <a:r>
            <a:rPr lang="bn-BD" dirty="0" smtClean="0"/>
            <a:t> ঘনীভবন</a:t>
          </a:r>
          <a:endParaRPr lang="en-US" dirty="0"/>
        </a:p>
      </dgm:t>
    </dgm:pt>
    <dgm:pt modelId="{CCF92925-BA19-4416-B804-2E7420DC56CD}" type="parTrans" cxnId="{5E6B7487-0220-4D99-9D39-8EBEE23BA57D}">
      <dgm:prSet/>
      <dgm:spPr/>
      <dgm:t>
        <a:bodyPr/>
        <a:lstStyle/>
        <a:p>
          <a:endParaRPr lang="en-US"/>
        </a:p>
      </dgm:t>
    </dgm:pt>
    <dgm:pt modelId="{066D6963-5D31-45D0-8B3E-10DC6D740582}" type="sibTrans" cxnId="{5E6B7487-0220-4D99-9D39-8EBEE23BA57D}">
      <dgm:prSet/>
      <dgm:spPr/>
      <dgm:t>
        <a:bodyPr/>
        <a:lstStyle/>
        <a:p>
          <a:endParaRPr lang="en-US"/>
        </a:p>
      </dgm:t>
    </dgm:pt>
    <dgm:pt modelId="{966FBFF8-001F-4C39-BD67-1E877F63A4B3}">
      <dgm:prSet phldrT="[Text]"/>
      <dgm:spPr/>
      <dgm:t>
        <a:bodyPr/>
        <a:lstStyle/>
        <a:p>
          <a:r>
            <a:rPr lang="bn-BD" dirty="0" smtClean="0"/>
            <a:t> কঠিনীভবন</a:t>
          </a:r>
          <a:endParaRPr lang="en-US" dirty="0"/>
        </a:p>
      </dgm:t>
    </dgm:pt>
    <dgm:pt modelId="{43773B78-B26B-479A-8C62-E5B8664B73C3}" type="parTrans" cxnId="{28C1F398-C12A-4BB3-8B31-CFA84654F6D0}">
      <dgm:prSet/>
      <dgm:spPr/>
      <dgm:t>
        <a:bodyPr/>
        <a:lstStyle/>
        <a:p>
          <a:endParaRPr lang="en-US"/>
        </a:p>
      </dgm:t>
    </dgm:pt>
    <dgm:pt modelId="{BC724394-D148-48A3-B157-1BA849F1EB81}" type="sibTrans" cxnId="{28C1F398-C12A-4BB3-8B31-CFA84654F6D0}">
      <dgm:prSet/>
      <dgm:spPr/>
      <dgm:t>
        <a:bodyPr/>
        <a:lstStyle/>
        <a:p>
          <a:endParaRPr lang="en-US"/>
        </a:p>
      </dgm:t>
    </dgm:pt>
    <dgm:pt modelId="{563C717F-CCE9-400D-8DD1-F4955A30CF02}" type="pres">
      <dgm:prSet presAssocID="{FA462D03-4068-404C-9E89-69269B0C2B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79247-64AF-4F93-AAED-694066664D48}" type="pres">
      <dgm:prSet presAssocID="{511CAE63-1BE9-4702-B7FF-1FD9C557D222}" presName="centerShape" presStyleLbl="node0" presStyleIdx="0" presStyleCnt="1"/>
      <dgm:spPr/>
      <dgm:t>
        <a:bodyPr/>
        <a:lstStyle/>
        <a:p>
          <a:endParaRPr lang="en-US"/>
        </a:p>
      </dgm:t>
    </dgm:pt>
    <dgm:pt modelId="{6A6BF429-E1EF-41C1-9CD9-EE18954395E0}" type="pres">
      <dgm:prSet presAssocID="{BB832165-7F2A-453A-8082-E095BBE6E83C}" presName="Name9" presStyleLbl="parChTrans1D2" presStyleIdx="0" presStyleCnt="3"/>
      <dgm:spPr/>
      <dgm:t>
        <a:bodyPr/>
        <a:lstStyle/>
        <a:p>
          <a:endParaRPr lang="en-US"/>
        </a:p>
      </dgm:t>
    </dgm:pt>
    <dgm:pt modelId="{0498630F-839B-40E5-BC4C-ED63F88348E2}" type="pres">
      <dgm:prSet presAssocID="{BB832165-7F2A-453A-8082-E095BBE6E83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899411A-8BC8-4A86-A09D-625D4FDB9577}" type="pres">
      <dgm:prSet presAssocID="{97592695-72E6-4012-97AA-2F6EE25F58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2037-9D5C-4767-AB1B-E6E7F14259CD}" type="pres">
      <dgm:prSet presAssocID="{CCF92925-BA19-4416-B804-2E7420DC56CD}" presName="Name9" presStyleLbl="parChTrans1D2" presStyleIdx="1" presStyleCnt="3"/>
      <dgm:spPr/>
      <dgm:t>
        <a:bodyPr/>
        <a:lstStyle/>
        <a:p>
          <a:endParaRPr lang="en-US"/>
        </a:p>
      </dgm:t>
    </dgm:pt>
    <dgm:pt modelId="{81ADC644-B5AD-49FC-859A-18BFE1295C4C}" type="pres">
      <dgm:prSet presAssocID="{CCF92925-BA19-4416-B804-2E7420DC56C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D6C12EF-597B-4535-8F62-12F54625C98C}" type="pres">
      <dgm:prSet presAssocID="{A68FBBF5-E431-4949-B32F-9A7B59D157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7D31-BF79-4270-96FF-9AE3F5AC728A}" type="pres">
      <dgm:prSet presAssocID="{43773B78-B26B-479A-8C62-E5B8664B73C3}" presName="Name9" presStyleLbl="parChTrans1D2" presStyleIdx="2" presStyleCnt="3"/>
      <dgm:spPr/>
      <dgm:t>
        <a:bodyPr/>
        <a:lstStyle/>
        <a:p>
          <a:endParaRPr lang="en-US"/>
        </a:p>
      </dgm:t>
    </dgm:pt>
    <dgm:pt modelId="{17AC3FAE-6BAD-4BB8-83D9-AA9DD5E33146}" type="pres">
      <dgm:prSet presAssocID="{43773B78-B26B-479A-8C62-E5B8664B73C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A62EDEB-47AD-4FAA-AF37-97F08C2802DD}" type="pres">
      <dgm:prSet presAssocID="{966FBFF8-001F-4C39-BD67-1E877F63A4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B999C-489A-4D2E-ABF5-57E3D4F435FF}" type="presOf" srcId="{CCF92925-BA19-4416-B804-2E7420DC56CD}" destId="{88722037-9D5C-4767-AB1B-E6E7F14259CD}" srcOrd="0" destOrd="0" presId="urn:microsoft.com/office/officeart/2005/8/layout/radial1"/>
    <dgm:cxn modelId="{EE721246-E23C-4FF5-9BD2-0658F2F32545}" type="presOf" srcId="{A68FBBF5-E431-4949-B32F-9A7B59D15778}" destId="{4D6C12EF-597B-4535-8F62-12F54625C98C}" srcOrd="0" destOrd="0" presId="urn:microsoft.com/office/officeart/2005/8/layout/radial1"/>
    <dgm:cxn modelId="{921095A3-CFFB-4F51-928E-27BFE31F95DA}" type="presOf" srcId="{97592695-72E6-4012-97AA-2F6EE25F5864}" destId="{1899411A-8BC8-4A86-A09D-625D4FDB9577}" srcOrd="0" destOrd="0" presId="urn:microsoft.com/office/officeart/2005/8/layout/radial1"/>
    <dgm:cxn modelId="{08AB1BAE-D9E2-440D-91D5-DFFDE07B1FAA}" type="presOf" srcId="{43773B78-B26B-479A-8C62-E5B8664B73C3}" destId="{4CD37D31-BF79-4270-96FF-9AE3F5AC728A}" srcOrd="0" destOrd="0" presId="urn:microsoft.com/office/officeart/2005/8/layout/radial1"/>
    <dgm:cxn modelId="{5E6B7487-0220-4D99-9D39-8EBEE23BA57D}" srcId="{511CAE63-1BE9-4702-B7FF-1FD9C557D222}" destId="{A68FBBF5-E431-4949-B32F-9A7B59D15778}" srcOrd="1" destOrd="0" parTransId="{CCF92925-BA19-4416-B804-2E7420DC56CD}" sibTransId="{066D6963-5D31-45D0-8B3E-10DC6D740582}"/>
    <dgm:cxn modelId="{6A6C3B9D-D91E-4E5B-BCAF-6443A1679EFE}" type="presOf" srcId="{966FBFF8-001F-4C39-BD67-1E877F63A4B3}" destId="{5A62EDEB-47AD-4FAA-AF37-97F08C2802DD}" srcOrd="0" destOrd="0" presId="urn:microsoft.com/office/officeart/2005/8/layout/radial1"/>
    <dgm:cxn modelId="{590D1821-4D46-478A-920B-16B437E3C4CF}" srcId="{FA462D03-4068-404C-9E89-69269B0C2B8C}" destId="{511CAE63-1BE9-4702-B7FF-1FD9C557D222}" srcOrd="0" destOrd="0" parTransId="{3A6B7EAD-340C-4B24-A027-CAB37A9B07F8}" sibTransId="{CDF767A0-C306-4FC8-A11F-70BF67D45AAB}"/>
    <dgm:cxn modelId="{5078BB4D-639E-496A-97E9-2E73DA6B5415}" type="presOf" srcId="{FA462D03-4068-404C-9E89-69269B0C2B8C}" destId="{563C717F-CCE9-400D-8DD1-F4955A30CF02}" srcOrd="0" destOrd="0" presId="urn:microsoft.com/office/officeart/2005/8/layout/radial1"/>
    <dgm:cxn modelId="{149FBFE0-3FFF-40FA-A560-105142E558D2}" type="presOf" srcId="{BB832165-7F2A-453A-8082-E095BBE6E83C}" destId="{0498630F-839B-40E5-BC4C-ED63F88348E2}" srcOrd="1" destOrd="0" presId="urn:microsoft.com/office/officeart/2005/8/layout/radial1"/>
    <dgm:cxn modelId="{F26C2C6C-1C1B-4B52-BA1C-719CF560ADE8}" type="presOf" srcId="{511CAE63-1BE9-4702-B7FF-1FD9C557D222}" destId="{CD279247-64AF-4F93-AAED-694066664D48}" srcOrd="0" destOrd="0" presId="urn:microsoft.com/office/officeart/2005/8/layout/radial1"/>
    <dgm:cxn modelId="{654E7ACD-CCA4-4F74-83C5-C69022A926B9}" type="presOf" srcId="{CCF92925-BA19-4416-B804-2E7420DC56CD}" destId="{81ADC644-B5AD-49FC-859A-18BFE1295C4C}" srcOrd="1" destOrd="0" presId="urn:microsoft.com/office/officeart/2005/8/layout/radial1"/>
    <dgm:cxn modelId="{02258AA9-36E4-404E-B483-86BF5DE49DFA}" type="presOf" srcId="{BB832165-7F2A-453A-8082-E095BBE6E83C}" destId="{6A6BF429-E1EF-41C1-9CD9-EE18954395E0}" srcOrd="0" destOrd="0" presId="urn:microsoft.com/office/officeart/2005/8/layout/radial1"/>
    <dgm:cxn modelId="{77C2E73E-DB22-4615-8FA4-B08FA5AFFFF0}" srcId="{511CAE63-1BE9-4702-B7FF-1FD9C557D222}" destId="{97592695-72E6-4012-97AA-2F6EE25F5864}" srcOrd="0" destOrd="0" parTransId="{BB832165-7F2A-453A-8082-E095BBE6E83C}" sibTransId="{33E8ADDE-45A9-418C-BD3D-68E5FBEAECB0}"/>
    <dgm:cxn modelId="{28C1F398-C12A-4BB3-8B31-CFA84654F6D0}" srcId="{511CAE63-1BE9-4702-B7FF-1FD9C557D222}" destId="{966FBFF8-001F-4C39-BD67-1E877F63A4B3}" srcOrd="2" destOrd="0" parTransId="{43773B78-B26B-479A-8C62-E5B8664B73C3}" sibTransId="{BC724394-D148-48A3-B157-1BA849F1EB81}"/>
    <dgm:cxn modelId="{690E75EB-BBBB-4810-9EAC-87B5BC95A0FB}" type="presOf" srcId="{43773B78-B26B-479A-8C62-E5B8664B73C3}" destId="{17AC3FAE-6BAD-4BB8-83D9-AA9DD5E33146}" srcOrd="1" destOrd="0" presId="urn:microsoft.com/office/officeart/2005/8/layout/radial1"/>
    <dgm:cxn modelId="{2071DCE0-6A4B-42A8-A22F-D7F845847663}" type="presParOf" srcId="{563C717F-CCE9-400D-8DD1-F4955A30CF02}" destId="{CD279247-64AF-4F93-AAED-694066664D48}" srcOrd="0" destOrd="0" presId="urn:microsoft.com/office/officeart/2005/8/layout/radial1"/>
    <dgm:cxn modelId="{445BC273-1D39-4E3C-87BD-68FD30357B3D}" type="presParOf" srcId="{563C717F-CCE9-400D-8DD1-F4955A30CF02}" destId="{6A6BF429-E1EF-41C1-9CD9-EE18954395E0}" srcOrd="1" destOrd="0" presId="urn:microsoft.com/office/officeart/2005/8/layout/radial1"/>
    <dgm:cxn modelId="{0E027319-578F-4A05-8018-D188A96F79BF}" type="presParOf" srcId="{6A6BF429-E1EF-41C1-9CD9-EE18954395E0}" destId="{0498630F-839B-40E5-BC4C-ED63F88348E2}" srcOrd="0" destOrd="0" presId="urn:microsoft.com/office/officeart/2005/8/layout/radial1"/>
    <dgm:cxn modelId="{20D29BF2-8F43-4FC5-8F78-4D8154D889E4}" type="presParOf" srcId="{563C717F-CCE9-400D-8DD1-F4955A30CF02}" destId="{1899411A-8BC8-4A86-A09D-625D4FDB9577}" srcOrd="2" destOrd="0" presId="urn:microsoft.com/office/officeart/2005/8/layout/radial1"/>
    <dgm:cxn modelId="{0C21516F-B0A3-4441-AA89-66B3A1FB7983}" type="presParOf" srcId="{563C717F-CCE9-400D-8DD1-F4955A30CF02}" destId="{88722037-9D5C-4767-AB1B-E6E7F14259CD}" srcOrd="3" destOrd="0" presId="urn:microsoft.com/office/officeart/2005/8/layout/radial1"/>
    <dgm:cxn modelId="{843894F3-D825-40BC-9451-7DFD51A6250C}" type="presParOf" srcId="{88722037-9D5C-4767-AB1B-E6E7F14259CD}" destId="{81ADC644-B5AD-49FC-859A-18BFE1295C4C}" srcOrd="0" destOrd="0" presId="urn:microsoft.com/office/officeart/2005/8/layout/radial1"/>
    <dgm:cxn modelId="{ADAC0B2B-D6AD-48FF-A00E-A1A367F86BDE}" type="presParOf" srcId="{563C717F-CCE9-400D-8DD1-F4955A30CF02}" destId="{4D6C12EF-597B-4535-8F62-12F54625C98C}" srcOrd="4" destOrd="0" presId="urn:microsoft.com/office/officeart/2005/8/layout/radial1"/>
    <dgm:cxn modelId="{EF3AC85C-FA9A-4F0F-83D1-E3CCD0A1B9D8}" type="presParOf" srcId="{563C717F-CCE9-400D-8DD1-F4955A30CF02}" destId="{4CD37D31-BF79-4270-96FF-9AE3F5AC728A}" srcOrd="5" destOrd="0" presId="urn:microsoft.com/office/officeart/2005/8/layout/radial1"/>
    <dgm:cxn modelId="{975CDCB0-39E6-499A-AB5F-0CA264A047FE}" type="presParOf" srcId="{4CD37D31-BF79-4270-96FF-9AE3F5AC728A}" destId="{17AC3FAE-6BAD-4BB8-83D9-AA9DD5E33146}" srcOrd="0" destOrd="0" presId="urn:microsoft.com/office/officeart/2005/8/layout/radial1"/>
    <dgm:cxn modelId="{ED57E1E3-FC54-4B8E-822C-05BBE3D6E42D}" type="presParOf" srcId="{563C717F-CCE9-400D-8DD1-F4955A30CF02}" destId="{5A62EDEB-47AD-4FAA-AF37-97F08C2802D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D76F-96D0-4735-893B-58EC44C6E74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B91D-E80C-4C94-A484-3B53F49E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1" y="380361"/>
            <a:ext cx="10058400" cy="62865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486771" y="770768"/>
            <a:ext cx="44358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শুভেচ্ছা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3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0271" y="1180531"/>
            <a:ext cx="68454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একক কাজ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9" y="2743200"/>
            <a:ext cx="95807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সালোকসংশ্লেষণ প্রক্রিয়াকে কোন পরির্বতন বলবে? এবং কেন?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45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1897596"/>
            <a:ext cx="3642661" cy="3082037"/>
          </a:xfrm>
        </p:spPr>
      </p:pic>
      <p:sp>
        <p:nvSpPr>
          <p:cNvPr id="4" name="Rectangle 3"/>
          <p:cNvSpPr/>
          <p:nvPr/>
        </p:nvSpPr>
        <p:spPr>
          <a:xfrm>
            <a:off x="3119063" y="378304"/>
            <a:ext cx="5952270" cy="1015663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dirty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6000" dirty="0" smtClean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চিত্রদুটি </a:t>
            </a:r>
            <a:r>
              <a:rPr lang="bn-BD" sz="6000" dirty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91570" y="5513696"/>
            <a:ext cx="1046783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 খাল, বিল নদী-নালা  সমুদ্রের পানি  সূর্যের তাপে বাস্পে পরিণত হয়। জলীয় বাস্প উপরে দিকে উঠে ঠাণ্ডা হয়ে ক্ষুদ্র ক্ষুদ্র পানির কনায় পরিণত হয়। ক্ষুদ্র পানির কনা একত্রে মেঘ</a:t>
            </a:r>
            <a:r>
              <a:rPr lang="en-US" dirty="0" smtClean="0"/>
              <a:t> </a:t>
            </a:r>
            <a:r>
              <a:rPr lang="bn-BD" dirty="0" smtClean="0"/>
              <a:t>সৃষ্টি করে, বেশি </a:t>
            </a:r>
            <a:r>
              <a:rPr lang="bn-BD" dirty="0"/>
              <a:t>ঠাণ্ডা </a:t>
            </a:r>
            <a:r>
              <a:rPr lang="bn-BD" dirty="0" smtClean="0"/>
              <a:t>হলে বরফে পরিণত হয় এবং বৃষ্টিপাত বা শিলা</a:t>
            </a:r>
            <a:r>
              <a:rPr lang="bn-BD" dirty="0"/>
              <a:t>বৃষ্টি</a:t>
            </a:r>
            <a:r>
              <a:rPr lang="bn-BD" dirty="0" smtClean="0"/>
              <a:t>  ঘটিয়ে পুনরায় </a:t>
            </a:r>
            <a:r>
              <a:rPr lang="bn-BD" dirty="0"/>
              <a:t>খাল, বিল নদী-নালা  </a:t>
            </a:r>
            <a:r>
              <a:rPr lang="bn-BD" dirty="0" smtClean="0"/>
              <a:t>সমুদ্রে এসে পরে। পানি তার উৎস থেকে অন্য উৎসে চক্রাকারে ঘোরাকে পানিচক্র বলে।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7" y="1720460"/>
            <a:ext cx="2851108" cy="3228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81" y="2081301"/>
            <a:ext cx="30670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0685594"/>
              </p:ext>
            </p:extLst>
          </p:nvPr>
        </p:nvGraphicFramePr>
        <p:xfrm>
          <a:off x="354842" y="163773"/>
          <a:ext cx="11423176" cy="669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5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applause.wav"/>
          </p:stSnd>
        </p:sndAc>
      </p:transition>
    </mc:Choice>
    <mc:Fallback xmlns="">
      <p:transition spd="slow">
        <p:diamond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2067150"/>
            <a:ext cx="4185314" cy="3173590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668577"/>
            <a:ext cx="10515600" cy="718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জোড়ায় কাজ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614150" y="2531659"/>
            <a:ext cx="6127844" cy="2244571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চিত্রের উল্লেখিত প্রক্রিয়াটি ব্যাখ্যা কর?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809" y="419248"/>
            <a:ext cx="5370381" cy="92333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চিত্রদুটি লক্ষ্য কর </a:t>
            </a:r>
            <a:endParaRPr lang="en-US" sz="5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1" y="2006221"/>
            <a:ext cx="4761583" cy="40206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72" y="2006221"/>
            <a:ext cx="4856755" cy="40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047" y="3630305"/>
            <a:ext cx="10549719" cy="255454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কার্বন  বায়ুমণ্ডল থেকে গাছপালায়,</a:t>
            </a:r>
            <a:r>
              <a:rPr lang="bn-BD" sz="3200" dirty="0"/>
              <a:t> </a:t>
            </a:r>
            <a:r>
              <a:rPr lang="bn-BD" sz="3200" dirty="0" smtClean="0"/>
              <a:t>গাছপালায় থেকে মাটিতে মাটি থেকে বায়ুমণ্ডল/ জীবাশ্ম জ্বালানীতে জ্বালানী থেকে বায়ুমণ্ডলে  চক্রাকারে ঘুরতে থাকে এই আর্বতনকে কার্বনচক্রবলে।   কার্বন ডাইঅক্সাইড প্রকৃতিতে এক মাধ্যম বা অবস্থা অন্য </a:t>
            </a:r>
            <a:r>
              <a:rPr lang="bn-BD" sz="3200" dirty="0"/>
              <a:t>মাধ্যম বা </a:t>
            </a:r>
            <a:r>
              <a:rPr lang="bn-BD" sz="3200" dirty="0" smtClean="0"/>
              <a:t>অবস্থা চক্রাকারে ঘুরাতে থাকে।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35" y="558136"/>
            <a:ext cx="3568764" cy="266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53" y="412133"/>
            <a:ext cx="5238750" cy="28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809" y="419248"/>
            <a:ext cx="5370381" cy="92333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চিত্রদুটি লক্ষ্য কর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9" y="1551296"/>
            <a:ext cx="4800600" cy="3709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6" y="1551296"/>
            <a:ext cx="5968621" cy="3709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0509" y="5841242"/>
            <a:ext cx="1035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গাছাপালা সালোকসংশ্লেষণের মাধ্যমের অক্সিজেন ছেড়ে দেয়  ও নিজেদের মধ্যে খাদ্য সঞ্চয় করে রাখে।</a:t>
            </a:r>
            <a:r>
              <a:rPr lang="bn-BD" dirty="0"/>
              <a:t> </a:t>
            </a:r>
            <a:r>
              <a:rPr lang="bn-BD" dirty="0" smtClean="0"/>
              <a:t>ছেড়ে দেয়া  অক্সিজেন  মানুষসহ বিভিন্ন প্রাণী গ্রহণ করে। এবং গাছপালা বা অন্য উৎস থেকে গৃহীত খাদ্য অক্সিজেনের সাহায্যে  শক্তি উৎপন্ন করে</a:t>
            </a:r>
            <a:r>
              <a:rPr lang="bn-BD" dirty="0"/>
              <a:t> কার্বন </a:t>
            </a:r>
            <a:r>
              <a:rPr lang="bn-BD" dirty="0" smtClean="0"/>
              <a:t>ডাইঅক্সাইড বাতাসে ছেরে দেয়। গাছ তা গ্রহণ করে।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/>
              <a:t>দলীয় কাজ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36" y="2113070"/>
            <a:ext cx="4373982" cy="2363396"/>
          </a:xfrm>
        </p:spPr>
      </p:pic>
      <p:sp>
        <p:nvSpPr>
          <p:cNvPr id="5" name="TextBox 4"/>
          <p:cNvSpPr txBox="1"/>
          <p:nvPr/>
        </p:nvSpPr>
        <p:spPr>
          <a:xfrm>
            <a:off x="1446663" y="5186149"/>
            <a:ext cx="96899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উক্ত প্রক্রিয়ার প্রভাব আলোচনা কর।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75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/>
              <a:t>মূলয়ায়ন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60" y="1907511"/>
            <a:ext cx="5282040" cy="4351338"/>
          </a:xfrm>
        </p:spPr>
      </p:pic>
      <p:sp>
        <p:nvSpPr>
          <p:cNvPr id="7" name="Notched Right Arrow 6"/>
          <p:cNvSpPr/>
          <p:nvPr/>
        </p:nvSpPr>
        <p:spPr>
          <a:xfrm>
            <a:off x="150125" y="2088107"/>
            <a:ext cx="5418162" cy="4026090"/>
          </a:xfrm>
          <a:prstGeom prst="notchedRightArrow">
            <a:avLst>
              <a:gd name="adj1" fmla="val 50000"/>
              <a:gd name="adj2" fmla="val 18182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উক্ত প্রক্রিয়ায় কোন ধরনের পরির্বতন হয় আলোচনা কর?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8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2" y="1883391"/>
            <a:ext cx="3889612" cy="27977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3392"/>
            <a:ext cx="4762500" cy="279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4460" y="5609230"/>
            <a:ext cx="8338782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উক্ত প্রক্রিয়া পরিবেশ উপর কী প্রভাব ফেলে আলোচনা কর?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3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1"/>
            <a:ext cx="5562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399" y="2209800"/>
            <a:ext cx="6005016" cy="3924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বর্মণ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ভায়ারহাট বালিকা উচ্চ </a:t>
            </a: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কাউনিয়া,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মোবাঃ০১৭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০৬৩০৩৭৬৫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Email-nirmalkumarbghs@gmail.com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84" t="-2475" r="127846" b="18461"/>
          <a:stretch/>
        </p:blipFill>
        <p:spPr>
          <a:xfrm>
            <a:off x="-440787" y="2293034"/>
            <a:ext cx="5153464" cy="3841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3000" r="17308" b="5924"/>
          <a:stretch/>
        </p:blipFill>
        <p:spPr>
          <a:xfrm>
            <a:off x="1266092" y="1970063"/>
            <a:ext cx="3446585" cy="4164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0091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609601"/>
            <a:ext cx="342900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29220"/>
            <a:ext cx="4648200" cy="28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71601"/>
            <a:ext cx="6781800" cy="37856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পাঠ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পরিচিতি</a:t>
            </a:r>
            <a:endParaRPr lang="en-US" sz="6000" b="1" dirty="0">
              <a:solidFill>
                <a:srgbClr val="FF0000"/>
              </a:solidFill>
            </a:endParaRPr>
          </a:p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শ্রেণিঃ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সপ্তম</a:t>
            </a:r>
            <a:endParaRPr lang="en-US" sz="6000" b="1" dirty="0">
              <a:solidFill>
                <a:srgbClr val="7030A0"/>
              </a:solidFill>
            </a:endParaRPr>
          </a:p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বিষয়ঃ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বিজ্ঞান</a:t>
            </a:r>
            <a:endParaRPr lang="en-US" sz="6000" b="1" dirty="0">
              <a:solidFill>
                <a:srgbClr val="7030A0"/>
              </a:solidFill>
            </a:endParaRPr>
          </a:p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সময়ঃ</a:t>
            </a:r>
            <a:r>
              <a:rPr lang="en-US" sz="6000" b="1" dirty="0">
                <a:solidFill>
                  <a:srgbClr val="7030A0"/>
                </a:solidFill>
              </a:rPr>
              <a:t> ৪৫ </a:t>
            </a:r>
            <a:r>
              <a:rPr lang="en-US" sz="6000" b="1" dirty="0" err="1">
                <a:solidFill>
                  <a:srgbClr val="7030A0"/>
                </a:solidFill>
              </a:rPr>
              <a:t>মিনিট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2" y="2105023"/>
            <a:ext cx="3136589" cy="41128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2105024"/>
            <a:ext cx="3739487" cy="41128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9200" y="762000"/>
            <a:ext cx="874366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4800" dirty="0">
              <a:ln>
                <a:solidFill>
                  <a:srgbClr val="92D050"/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78" y="2171627"/>
            <a:ext cx="4143171" cy="39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5" y="2603358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আজকের বিষয়- সালোকসংশ্লেষণ, পানি চক্র, কার্বন চক্র, অক্সিজেন চক্র।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3581400"/>
            <a:ext cx="1147776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সালোকসংশ্লেষণ, পানি চক্র, কার্বন চক্র, অক্সিজেন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চক্র কী,  তা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ভৌত রাসায়নিক পরির্বতন পৃথক 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533400"/>
            <a:ext cx="5733692" cy="11079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</a:rPr>
              <a:t>শিখনফলঃ</a:t>
            </a:r>
            <a:r>
              <a:rPr lang="bn-BD" sz="6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1959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 .............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6000" dirty="0" smtClean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চিত্রদুটি </a:t>
            </a:r>
            <a:r>
              <a:rPr lang="bn-BD" sz="6000" dirty="0">
                <a:ln>
                  <a:solidFill>
                    <a:srgbClr val="92D050"/>
                  </a:solidFill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6000" dirty="0">
              <a:ln>
                <a:solidFill>
                  <a:srgbClr val="92D050"/>
                </a:solidFill>
              </a:ln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690688"/>
            <a:ext cx="3913116" cy="391690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2585681"/>
            <a:ext cx="4285705" cy="30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1968"/>
          </a:xfr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dirty="0" smtClean="0"/>
              <a:t>গাছপালা যে প্রক্রিয়ায় সূর্যের আলো উপস্থিতে বাতাসের কার্বন ডাই অক্সাইড, পানি ও পাতার ক্লোরোফিলের সাহায্যে গ্লুকোজ ও অক্সিজেন উৎপন্ন করে সেই</a:t>
            </a:r>
            <a:r>
              <a:rPr lang="bn-BD" dirty="0"/>
              <a:t> </a:t>
            </a:r>
            <a:r>
              <a:rPr lang="bn-BD" dirty="0" smtClean="0"/>
              <a:t>প্রক্রিয়াকে সালোকসংশ্লেষণ বলে।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119" y="1493748"/>
                <a:ext cx="11365291" cy="13034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কার্বন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ডাইক্সাইড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পানি</m:t>
                      </m:r>
                      <m:f>
                        <m:fPr>
                          <m:ctrlPr>
                            <a:rPr lang="bn-BD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আলো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bn-BD" sz="3600" dirty="0"/>
                            <m:t>ক্লোরোফিল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bn-BD" sz="3600" dirty="0"/>
                        <m:t>গ্লুকোজ </m:t>
                      </m:r>
                      <m:r>
                        <m:rPr>
                          <m:nor/>
                        </m:rPr>
                        <a:rPr lang="bn-BD" sz="3600" b="0" i="0" dirty="0" smtClean="0"/>
                        <m:t>+</m:t>
                      </m:r>
                      <m:r>
                        <m:rPr>
                          <m:nor/>
                        </m:rPr>
                        <a:rPr lang="bn-BD" sz="3600" dirty="0"/>
                        <m:t> </m:t>
                      </m:r>
                      <m:r>
                        <m:rPr>
                          <m:nor/>
                        </m:rPr>
                        <a:rPr lang="bn-BD" sz="3600" dirty="0"/>
                        <m:t>অক্সিজেন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9" y="1493748"/>
                <a:ext cx="11365291" cy="1303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337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বিষয়- সালোকসংশ্লেষণ, পানি চক্র, কার্বন চক্র, অক্সিজেন চক্র।</vt:lpstr>
      <vt:lpstr>PowerPoint Presentation</vt:lpstr>
      <vt:lpstr>নিচের চিত্রদুটি লক্ষ্য কর </vt:lpstr>
      <vt:lpstr>গাছপালা যে প্রক্রিয়ায় সূর্যের আলো উপস্থিতে বাতাসের কার্বন ডাই অক্সাইড, পানি ও পাতার ক্লোরোফিলের সাহায্যে গ্লুকোজ ও অক্সিজেন উৎপন্ন করে সেই প্রক্রিয়াকে সালোকসংশ্লেষণ বলে।  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দলীয় কাজ</vt:lpstr>
      <vt:lpstr>মূলয়ায়ন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2016-09-01T17:31:35Z</dcterms:created>
  <dcterms:modified xsi:type="dcterms:W3CDTF">2018-01-03T05:50:03Z</dcterms:modified>
</cp:coreProperties>
</file>