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57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6498-A740-4E6A-BC0D-C3DB8D678C3A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17931-1918-4796-9792-BB7A3B86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9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7931-1918-4796-9792-BB7A3B8654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0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9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7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0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8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8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0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22FF7-2C45-40A4-A6AA-047F96F063F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CF6D7-53EB-4FC3-9E1B-02CE268B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5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150" y="641444"/>
            <a:ext cx="8170460" cy="1067014"/>
          </a:xfrm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FFC000"/>
                </a:solidFill>
              </a:rPr>
              <a:t>স্বাগতম</a:t>
            </a:r>
            <a:endParaRPr lang="en-US" sz="66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0" y="1883391"/>
            <a:ext cx="8170460" cy="37601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7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2072" y="1228299"/>
            <a:ext cx="9280477" cy="10156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4304" y="3493827"/>
            <a:ext cx="9376011" cy="11079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কতটি গ্রহ নিয়ে সৌরজগত গঠিত?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6538" y="5213444"/>
            <a:ext cx="9376011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আটটি গ্রহ </a:t>
            </a:r>
            <a:r>
              <a:rPr lang="bn-BD" sz="5400" dirty="0">
                <a:latin typeface="NikoshBAN" panose="02000000000000000000" pitchFamily="2" charset="0"/>
                <a:cs typeface="NikoshBAN" panose="02000000000000000000" pitchFamily="2" charset="0"/>
              </a:rPr>
              <a:t>নিয়ে </a:t>
            </a: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সৌ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জগত গঠিত।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195" y="3862316"/>
            <a:ext cx="11532358" cy="28623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সূর্যঃ সৌজগতের কেন্দ্রে রয়েছে সুর্য। </a:t>
            </a:r>
            <a:r>
              <a:rPr lang="bn-BD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সূর্য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নক্ষত্র জ্বলন্ত একটি গ্যাসপিন্ড। এটির মূল উপাদান হাইড্রোজেন ও হিলিয়াম গ্যাস।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হাইড্রোজেন  </a:t>
            </a:r>
            <a:r>
              <a:rPr lang="bn-BD" sz="3600" dirty="0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গ্যাস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bn-BD" sz="3600" dirty="0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রে পরমাণু পরস্পর যুক্ত হয়ে  হিলিয়াম গ্যাসের পরমাণুতে পরিণত হয়। এ প্রক্রিয়ায় প্রচুর তাপ ও আলোক শক্তি উৎপন্ন হয়, যা সৌরজগতে ছড়িয়ে পরে। এ ভাবে আমরা </a:t>
            </a:r>
            <a:r>
              <a:rPr lang="bn-BD" sz="36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তাপ ও আলোক </a:t>
            </a:r>
            <a:r>
              <a:rPr lang="bn-BD" sz="3600" dirty="0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পাই।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7" y="409434"/>
            <a:ext cx="4995080" cy="32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9427" y="655092"/>
            <a:ext cx="7178722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9427" y="2497540"/>
            <a:ext cx="7315199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সৌরজগতের 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গঠন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 কর?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1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bn-BD" dirty="0" smtClean="0"/>
              <a:t>সূর্যকে কেন্দ্র করে ৮ টি গ্রহ ঘুরে----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8" y="2299647"/>
            <a:ext cx="3848100" cy="4492803"/>
          </a:xfrm>
        </p:spPr>
      </p:pic>
      <p:sp>
        <p:nvSpPr>
          <p:cNvPr id="5" name="Line Callout 1 (No Border) 4"/>
          <p:cNvSpPr/>
          <p:nvPr/>
        </p:nvSpPr>
        <p:spPr>
          <a:xfrm>
            <a:off x="4940490" y="1965277"/>
            <a:ext cx="1828800" cy="614149"/>
          </a:xfrm>
          <a:prstGeom prst="callout1">
            <a:avLst>
              <a:gd name="adj1" fmla="val 18750"/>
              <a:gd name="adj2" fmla="val -8333"/>
              <a:gd name="adj3" fmla="val 414722"/>
              <a:gd name="adj4" fmla="val -144303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বুধ</a:t>
            </a:r>
            <a:endParaRPr lang="en-US" dirty="0"/>
          </a:p>
        </p:txBody>
      </p:sp>
      <p:sp>
        <p:nvSpPr>
          <p:cNvPr id="6" name="Line Callout 1 (No Border) 5"/>
          <p:cNvSpPr/>
          <p:nvPr/>
        </p:nvSpPr>
        <p:spPr>
          <a:xfrm>
            <a:off x="4940490" y="2647666"/>
            <a:ext cx="1828800" cy="614149"/>
          </a:xfrm>
          <a:prstGeom prst="callout1">
            <a:avLst>
              <a:gd name="adj1" fmla="val 18750"/>
              <a:gd name="adj2" fmla="val -8333"/>
              <a:gd name="adj3" fmla="val 288055"/>
              <a:gd name="adj4" fmla="val -10848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শুক্র</a:t>
            </a:r>
            <a:endParaRPr lang="en-US" dirty="0"/>
          </a:p>
        </p:txBody>
      </p:sp>
      <p:sp>
        <p:nvSpPr>
          <p:cNvPr id="7" name="Line Callout 1 (No Border) 6"/>
          <p:cNvSpPr/>
          <p:nvPr/>
        </p:nvSpPr>
        <p:spPr>
          <a:xfrm>
            <a:off x="4940490" y="3330055"/>
            <a:ext cx="1828800" cy="614149"/>
          </a:xfrm>
          <a:prstGeom prst="callout1">
            <a:avLst>
              <a:gd name="adj1" fmla="val 18750"/>
              <a:gd name="adj2" fmla="val -8333"/>
              <a:gd name="adj3" fmla="val 110277"/>
              <a:gd name="adj4" fmla="val -90572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পৃথিবী</a:t>
            </a:r>
            <a:endParaRPr lang="en-US" dirty="0"/>
          </a:p>
        </p:txBody>
      </p:sp>
      <p:sp>
        <p:nvSpPr>
          <p:cNvPr id="8" name="Line Callout 1 (No Border) 7"/>
          <p:cNvSpPr/>
          <p:nvPr/>
        </p:nvSpPr>
        <p:spPr>
          <a:xfrm>
            <a:off x="4940490" y="4012444"/>
            <a:ext cx="1828800" cy="614149"/>
          </a:xfrm>
          <a:prstGeom prst="callout1">
            <a:avLst>
              <a:gd name="adj1" fmla="val 18750"/>
              <a:gd name="adj2" fmla="val -8333"/>
              <a:gd name="adj3" fmla="val -5278"/>
              <a:gd name="adj4" fmla="val -16072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মঙ্গল</a:t>
            </a:r>
            <a:endParaRPr lang="en-US" dirty="0"/>
          </a:p>
        </p:txBody>
      </p:sp>
      <p:sp>
        <p:nvSpPr>
          <p:cNvPr id="9" name="Line Callout 1 (No Border) 8"/>
          <p:cNvSpPr/>
          <p:nvPr/>
        </p:nvSpPr>
        <p:spPr>
          <a:xfrm>
            <a:off x="4940490" y="4694833"/>
            <a:ext cx="1828800" cy="614149"/>
          </a:xfrm>
          <a:prstGeom prst="callout1">
            <a:avLst>
              <a:gd name="adj1" fmla="val 18750"/>
              <a:gd name="adj2" fmla="val -8333"/>
              <a:gd name="adj3" fmla="val -223056"/>
              <a:gd name="adj4" fmla="val -72661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বৃহঃস্পতি</a:t>
            </a:r>
            <a:endParaRPr lang="en-US" dirty="0"/>
          </a:p>
        </p:txBody>
      </p:sp>
      <p:sp>
        <p:nvSpPr>
          <p:cNvPr id="10" name="Line Callout 1 (No Border) 9"/>
          <p:cNvSpPr/>
          <p:nvPr/>
        </p:nvSpPr>
        <p:spPr>
          <a:xfrm>
            <a:off x="4940490" y="5377222"/>
            <a:ext cx="1828800" cy="614149"/>
          </a:xfrm>
          <a:prstGeom prst="callout1">
            <a:avLst>
              <a:gd name="adj1" fmla="val 18750"/>
              <a:gd name="adj2" fmla="val -8333"/>
              <a:gd name="adj3" fmla="val 30278"/>
              <a:gd name="adj4" fmla="val -205496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শনি</a:t>
            </a:r>
            <a:endParaRPr lang="en-US" dirty="0"/>
          </a:p>
        </p:txBody>
      </p:sp>
      <p:sp>
        <p:nvSpPr>
          <p:cNvPr id="11" name="Line Callout 1 (No Border) 10"/>
          <p:cNvSpPr/>
          <p:nvPr/>
        </p:nvSpPr>
        <p:spPr>
          <a:xfrm>
            <a:off x="4940490" y="5964081"/>
            <a:ext cx="1828800" cy="614149"/>
          </a:xfrm>
          <a:prstGeom prst="callout1">
            <a:avLst>
              <a:gd name="adj1" fmla="val 18750"/>
              <a:gd name="adj2" fmla="val -8333"/>
              <a:gd name="adj3" fmla="val -545278"/>
              <a:gd name="adj4" fmla="val -12788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ইউরেনাস</a:t>
            </a:r>
            <a:endParaRPr lang="en-US" dirty="0"/>
          </a:p>
        </p:txBody>
      </p:sp>
      <p:sp>
        <p:nvSpPr>
          <p:cNvPr id="12" name="Line Callout 1 (Accent Bar) 11"/>
          <p:cNvSpPr/>
          <p:nvPr/>
        </p:nvSpPr>
        <p:spPr>
          <a:xfrm>
            <a:off x="3343701" y="5991371"/>
            <a:ext cx="1110587" cy="586859"/>
          </a:xfrm>
          <a:prstGeom prst="accentCallout1">
            <a:avLst>
              <a:gd name="adj1" fmla="val 67587"/>
              <a:gd name="adj2" fmla="val 3956"/>
              <a:gd name="adj3" fmla="val 79942"/>
              <a:gd name="adj4" fmla="val -97319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নেপচুন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7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875964" y="245659"/>
            <a:ext cx="4053386" cy="3411941"/>
          </a:xfrm>
          <a:prstGeom prst="flowChartAlternateProcess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বুধ</a:t>
            </a:r>
            <a:endParaRPr lang="en-US" sz="4000" dirty="0">
              <a:solidFill>
                <a:schemeClr val="accent6">
                  <a:lumMod val="40000"/>
                  <a:lumOff val="6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773" y="4517409"/>
            <a:ext cx="11750723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বুধঃ সূর্যের সবচেয়ে কাছের গ্রহ বুধঃ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এতে কোন বায়ুমণ্ডল নেই।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4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3206" y="4304714"/>
            <a:ext cx="11027391" cy="132343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শুক্রঃ পৃথিবী থেকে সন্ধ্যায় পশ্চিম আকাশে সন্ধ্যাতারা এবং ভোর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বেলায়</a:t>
            </a:r>
            <a:endParaRPr lang="en-US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শুকতারা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রূপে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তারাটি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নক্ষত্র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শুক্র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গ্রহ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01" y="513568"/>
            <a:ext cx="33337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62" y="204717"/>
            <a:ext cx="5715000" cy="3981734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5" name="TextBox 4"/>
          <p:cNvSpPr txBox="1"/>
          <p:nvPr/>
        </p:nvSpPr>
        <p:spPr>
          <a:xfrm>
            <a:off x="586853" y="4749420"/>
            <a:ext cx="11286697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পৃথিবীঃ সুর্য থেকে দূরত্বের দিক থেকে তৃতীয় গ্রহ পৃথিবী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সৌরজগতে এই গ্রহটিতেই জীবনের জন্য উপযোগী উপকরণ  ও পরিবেশ রয়েছে।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7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13" y="178273"/>
            <a:ext cx="6705600" cy="37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8865" y="4804012"/>
            <a:ext cx="10768084" cy="193899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মঙ্গলঃ মঙ্গল গ্রহের পৃষ্ঠ লাল রঙ্গের। এর পৃষ্ঠ ধূলিময় এবং খুব পাতলা বায়ুমন্ডল আছে। বিজ্ঞানীরা মনে করেন মঙ্গলের মাটির নিচে পানি আছে।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478951"/>
            <a:ext cx="6286500" cy="3335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7230" y="3998794"/>
            <a:ext cx="10645254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বৃহঃস্পতি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ঃ সৌরজগতের সব চেয়ে বড় গ্রহ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বৃহঃস্পতি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এটিতে শুধু গ্যাস আছে, কোন কঠিন পৃষ্ঠ নেই।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8" y="697955"/>
            <a:ext cx="5300662" cy="2759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3835021"/>
            <a:ext cx="9089409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শনিঃ  শনি গ্রহটিও শুধু গ্যাস  দিয়ে  তৈরি । এটিকে ঘিরে কতগুলো  রিং বা আংটা রয়েছে।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762001"/>
            <a:ext cx="5562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7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86399" y="2209800"/>
            <a:ext cx="6005016" cy="39243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নির্মল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বর্মণ</a:t>
            </a:r>
            <a:r>
              <a:rPr lang="bn-BD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সহকারি শিক্ষক,</a:t>
            </a:r>
          </a:p>
          <a:p>
            <a:pPr algn="ctr"/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ভায়ারহাট বালিকা উচ্চ বিদ্যালয়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কাউনিয়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া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রংপুর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মোবাঃ০১৭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০৬৩০৩৭৬৫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Email-nirmalkumarbghs@gmail.com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3000" r="17308" b="5924"/>
          <a:stretch/>
        </p:blipFill>
        <p:spPr>
          <a:xfrm>
            <a:off x="2039814" y="2235882"/>
            <a:ext cx="3446585" cy="3898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55989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14" y="738045"/>
            <a:ext cx="3350597" cy="2673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0059" y="4067032"/>
            <a:ext cx="10317708" cy="8309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ইউরেনাসঃ গ্যাস ও বরফ দিয়ে তৈরি ইউরেনাস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5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74" y="913191"/>
            <a:ext cx="2857500" cy="2847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978" y="4230807"/>
            <a:ext cx="1086361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নেপচুনঃ নেপচুনও অনেকটা ইউরেনাসের মতো একটি গ্রহ।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483893"/>
            <a:ext cx="9779759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সৌরজগতের সদস্যদের ভৌত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 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তুলনা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কর।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7916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808" y="67958"/>
            <a:ext cx="1665027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bn-BD" dirty="0" smtClean="0"/>
              <a:t>সমাধান-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2389" y="533863"/>
            <a:ext cx="8106769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বুধঃ সূর্যের সবচেয়েয় কাছের গ্রহ। এতে কোন বায়ুমণ্ডল নেই।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389" y="1215211"/>
            <a:ext cx="11027391" cy="95410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শুক্রঃ পৃথিবী থেকে সন্ধ্যায় পশ্চিম আকাশে সন্ধ্যাতারা এবং ভোর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বেলায়</a:t>
            </a:r>
            <a:r>
              <a:rPr lang="bn-BD" sz="2800" spc="-1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শুকতারা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রূপে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তারাটি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নক্ষত্র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নয়</a:t>
            </a:r>
            <a:r>
              <a:rPr lang="en-US" sz="2800" spc="-1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শুক্র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spc="-1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গ্রহ</a:t>
            </a:r>
            <a:r>
              <a:rPr lang="en-US" sz="2800" spc="-1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spc="-1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389" y="2372602"/>
            <a:ext cx="11286697" cy="10772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পৃথিবীঃ পৃথিবী সুর্য থেকে দূরত্বের দিক থেকে  তৃতীয় গ্রহ। সৌরজগতে এই গ্রহটিতেই জীবনের জন্য উপযোগী উপকরণ  ও পরিবেশ রয়েছে।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389" y="3529993"/>
            <a:ext cx="10768084" cy="107721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মঙ্গলঃ মঙ্গল গ্রহের পৃষ্ঠ লাল রঙ্গের। এর পৃষ্ঠ ধূলিময় এবং খুব পাতলা বায়ুমন্ডল আছে। বিজ্ঞানীরা মনে করেন মঙ্গলের মাটির নিচে পানি আছে।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389" y="4687384"/>
            <a:ext cx="10645254" cy="52322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বৃহঃস্পতি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বৃহঃস্পতি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সৌরজগতের সব চেয়ে বড় গ্রহ। এটি শুধু গ্যাস আছে কোন কঠিন পৃষ্ঠ নেই।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389" y="5290777"/>
            <a:ext cx="1076808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শনিঃ  শনি গ্রহটিও শুধু গ্যাস  দিয়ে  তৈরি । এটিকে ঘিরে কতগুলো  রিং বা আংটা রয়েছে।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389" y="5894170"/>
            <a:ext cx="10317708" cy="83099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ইউরেনাসঃ ইউরেনাস গ্যাস ও বরফ দিয়ে তৈরি।</a:t>
            </a:r>
          </a:p>
          <a:p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নেপচুনঃ নেপচুনও অনেকটা ইউরেনাসের মতো একটি গ্রহ।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n-BD" sz="6000" dirty="0" smtClean="0">
                <a:solidFill>
                  <a:srgbClr val="7030A0"/>
                </a:solidFill>
              </a:rPr>
              <a:t>মূল্যায়ন</a:t>
            </a:r>
            <a:endParaRPr lang="en-US" sz="60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916" y="2579427"/>
            <a:ext cx="10515600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মঙ্গল গ্রহের গঠন বর্ণনা কর।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5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090" y="1378424"/>
            <a:ext cx="10515600" cy="102194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bn-BD" dirty="0" smtClean="0"/>
              <a:t>বাড়ির কাজ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8090" y="2893325"/>
            <a:ext cx="9935570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>
                <a:latin typeface="NikoshBAN" panose="02000000000000000000" pitchFamily="2" charset="0"/>
                <a:cs typeface="NikoshBAN" panose="02000000000000000000" pitchFamily="2" charset="0"/>
              </a:rPr>
              <a:t>সৌরজগতের গঠন কাঠামোর চিত্র অঙ্কন </a:t>
            </a: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কর।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503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al-rose-wallpaper-desktop-n9g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241" y="909488"/>
            <a:ext cx="9416955" cy="3960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33015" y="5540991"/>
            <a:ext cx="9171295" cy="83099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মত </a:t>
            </a:r>
            <a:r>
              <a:rPr lang="bn-BD" sz="4800" smtClean="0">
                <a:latin typeface="NikoshBAN" panose="02000000000000000000" pitchFamily="2" charset="0"/>
                <a:cs typeface="NikoshBAN" panose="02000000000000000000" pitchFamily="2" charset="0"/>
              </a:rPr>
              <a:t>বিদায় নিচ্ছি, 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সবাই ভাল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থেকো।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425" y="471489"/>
            <a:ext cx="6781800" cy="563231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60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60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শ্রেণিঃ</a:t>
            </a:r>
            <a:r>
              <a:rPr lang="en-US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সপ্তম</a:t>
            </a:r>
            <a:endParaRPr lang="en-US" sz="6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US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endParaRPr lang="en-US" sz="6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bn-BD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 </a:t>
            </a:r>
            <a:r>
              <a:rPr lang="en-US" sz="6000" b="1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endParaRPr lang="bn-BD" sz="6000" b="1" dirty="0" smtClean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আধ্যায়ঃ ১২</a:t>
            </a:r>
          </a:p>
          <a:p>
            <a:pPr algn="ctr"/>
            <a:r>
              <a:rPr lang="bn-BD" sz="6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তারিখঃ ১৬/১০/১৭ খ্রীঃ</a:t>
            </a:r>
            <a:endParaRPr lang="en-US" sz="6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bn-BD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চিত্রগুলো লক্ষ্য কর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9" y="2210478"/>
            <a:ext cx="4018906" cy="317114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7" t="31100"/>
          <a:stretch/>
        </p:blipFill>
        <p:spPr>
          <a:xfrm>
            <a:off x="1285875" y="2100263"/>
            <a:ext cx="4552950" cy="328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770496"/>
            <a:ext cx="9902588" cy="12003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সৌরজগত</a:t>
            </a:r>
            <a:endParaRPr lang="en-US" sz="7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2588" cy="1325563"/>
          </a:xfr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 শিরোনাম...............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599" y="1923435"/>
            <a:ext cx="7650708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সৌরজগ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তের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গঠন ব্যাখ্যা করতে পারবে।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752599" y="1073802"/>
            <a:ext cx="386836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এই পাঠশেষে শিক্ষার্থীরা -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599" y="2906973"/>
            <a:ext cx="1010602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সৌরজগতের সদস্যদের </a:t>
            </a:r>
            <a:r>
              <a:rPr lang="bn-BD" sz="4000" smtClean="0">
                <a:latin typeface="NikoshBAN" panose="02000000000000000000" pitchFamily="2" charset="0"/>
                <a:cs typeface="NikoshBAN" panose="02000000000000000000" pitchFamily="2" charset="0"/>
              </a:rPr>
              <a:t>ভৌত বৈশিষ্ট্য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তুলনা করতে পারবে।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752599" y="4244454"/>
            <a:ext cx="9179258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সৌরজগতের গঠন কাঠামোর চিত্র অঙ্কন করতে পারবে।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29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230" y="552414"/>
            <a:ext cx="9116197" cy="1325563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78000">
                <a:schemeClr val="accent5">
                  <a:lumMod val="20000"/>
                  <a:lumOff val="80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bn-BD" sz="6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চিত্রটি লক্ষ্য কর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63" y="2219056"/>
            <a:ext cx="4212851" cy="2571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716" y="5131558"/>
            <a:ext cx="11887199" cy="156966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জ্যোর্তিবিদ কোপারনিকাস পৃথিবীকেন্দ্রিক মডেলের বদলে সুর্যকেন্দ্রিক মডেলের প্রস্তাব করেন। তার মূল কথা হলো পৃথিবী সূর্যকে কেন্দ্র করে ঘোরে। তিনি আরও বলেন পৃথিবী তার নিজের অক্ষের উপর আর্বতন করছে।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3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bn-BD" sz="6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চিত্রদুটি লক্ষ্য কর</a:t>
            </a:r>
            <a:endParaRPr lang="en-US" sz="6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" y="1986988"/>
            <a:ext cx="5558117" cy="432416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70" y="2063936"/>
            <a:ext cx="4547347" cy="42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8510" y="1967624"/>
            <a:ext cx="10222173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bn-BD" sz="5400" u="sng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সৌরজগতঃ</a:t>
            </a: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সূর্য এবং একে কেন্দ্র করে ঘূর্ণায়মান সকল জ্যোতিষ্ক ও ফাঁকা জায়গা নিয়ে যে জগৎ  গঠিত তাকে সৌরজগত  বলে।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530</Words>
  <Application>Microsoft Office PowerPoint</Application>
  <PresentationFormat>Widescreen</PresentationFormat>
  <Paragraphs>67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NikoshBAN</vt:lpstr>
      <vt:lpstr>Vrinda</vt:lpstr>
      <vt:lpstr>Office Theme</vt:lpstr>
      <vt:lpstr>স্বাগতম</vt:lpstr>
      <vt:lpstr>PowerPoint Presentation</vt:lpstr>
      <vt:lpstr>PowerPoint Presentation</vt:lpstr>
      <vt:lpstr>নিচের চিত্রগুলো লক্ষ্য কর</vt:lpstr>
      <vt:lpstr>পাঠ শিরোনাম...............</vt:lpstr>
      <vt:lpstr>PowerPoint Presentation</vt:lpstr>
      <vt:lpstr>নিচের চিত্রটি লক্ষ্য কর</vt:lpstr>
      <vt:lpstr>নিচের চিত্রদুটি লক্ষ্য কর</vt:lpstr>
      <vt:lpstr>PowerPoint Presentation</vt:lpstr>
      <vt:lpstr>PowerPoint Presentation</vt:lpstr>
      <vt:lpstr>PowerPoint Presentation</vt:lpstr>
      <vt:lpstr>PowerPoint Presentation</vt:lpstr>
      <vt:lpstr>সূর্যকে কেন্দ্র করে ৮ টি গ্রহ ঘুরে----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দলীয় কাজ</vt:lpstr>
      <vt:lpstr>PowerPoint Presentation</vt:lpstr>
      <vt:lpstr>মূল্যায়ন</vt:lpstr>
      <vt:lpstr>বাড়ির কাজ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user</dc:creator>
  <cp:lastModifiedBy>user</cp:lastModifiedBy>
  <cp:revision>118</cp:revision>
  <dcterms:created xsi:type="dcterms:W3CDTF">2016-09-15T03:25:57Z</dcterms:created>
  <dcterms:modified xsi:type="dcterms:W3CDTF">2018-01-06T06:51:38Z</dcterms:modified>
</cp:coreProperties>
</file>