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বিসমিল্লাহীর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রাহমানির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রাহিম</a:t>
            </a:r>
            <a:endParaRPr lang="en-GB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8956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সকল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প্রশংসা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আল্লাহ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তায়ালার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নামে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শুরু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dirty="0" err="1" smtClean="0">
                <a:solidFill>
                  <a:srgbClr val="00B050"/>
                </a:solidFill>
              </a:rPr>
              <a:t>করছি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1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7696200" cy="212365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1,2,3,4,5,……,n</a:t>
            </a:r>
          </a:p>
          <a:p>
            <a:r>
              <a:rPr lang="en-US" sz="6600" dirty="0" smtClean="0"/>
              <a:t>1,3,5, ……., 2n-1</a:t>
            </a:r>
            <a:endParaRPr lang="en-GB" sz="6600" dirty="0"/>
          </a:p>
        </p:txBody>
      </p:sp>
      <p:sp>
        <p:nvSpPr>
          <p:cNvPr id="3" name="Rectangle 2"/>
          <p:cNvSpPr/>
          <p:nvPr/>
        </p:nvSpPr>
        <p:spPr>
          <a:xfrm>
            <a:off x="1295400" y="2667000"/>
            <a:ext cx="7543800" cy="3276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1+2+3+4+……………+n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2+4+6+8+……………</a:t>
            </a:r>
            <a:endParaRPr lang="en-GB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29000">
    <p:wedge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একক কাজ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1"/>
            <a:ext cx="86868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err="1" smtClean="0">
                <a:solidFill>
                  <a:srgbClr val="00B050"/>
                </a:solidFill>
              </a:rPr>
              <a:t>ধারা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এবং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অনুক্রমের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মধ্যে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প্রার্থক্য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তুলনা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কর</a:t>
            </a:r>
            <a:r>
              <a:rPr lang="en-US" sz="3200" dirty="0" smtClean="0">
                <a:solidFill>
                  <a:srgbClr val="00B050"/>
                </a:solidFill>
              </a:rPr>
              <a:t> |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 advTm="129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4384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a+(n-1)d</a:t>
            </a:r>
          </a:p>
          <a:p>
            <a:r>
              <a:rPr lang="en-US" sz="6000" dirty="0" smtClean="0">
                <a:solidFill>
                  <a:srgbClr val="002060"/>
                </a:solidFill>
              </a:rPr>
              <a:t>n/2{2a+(n-1)d}</a:t>
            </a:r>
            <a:endParaRPr lang="en-GB" sz="6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57200"/>
            <a:ext cx="8153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সমান্তধারার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প্রয়োজনীও</a:t>
            </a:r>
            <a:r>
              <a:rPr lang="en-US" sz="4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সুত্র</a:t>
            </a:r>
            <a:endParaRPr lang="en-US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29000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a= </a:t>
            </a:r>
            <a:r>
              <a:rPr lang="en-US" sz="4800" dirty="0" err="1" smtClean="0">
                <a:solidFill>
                  <a:schemeClr val="tx2"/>
                </a:solidFill>
              </a:rPr>
              <a:t>ধারার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প্রথম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পদ</a:t>
            </a:r>
            <a:endParaRPr lang="en-US" sz="4800" dirty="0" smtClean="0">
              <a:solidFill>
                <a:schemeClr val="tx2"/>
              </a:solidFill>
            </a:endParaRPr>
          </a:p>
          <a:p>
            <a:r>
              <a:rPr lang="en-US" sz="4800" dirty="0" smtClean="0">
                <a:solidFill>
                  <a:schemeClr val="tx2"/>
                </a:solidFill>
              </a:rPr>
              <a:t>n=</a:t>
            </a:r>
            <a:r>
              <a:rPr lang="en-US" sz="4800" dirty="0" err="1" smtClean="0">
                <a:solidFill>
                  <a:schemeClr val="tx2"/>
                </a:solidFill>
              </a:rPr>
              <a:t>পদ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সংখ্যা</a:t>
            </a:r>
            <a:endParaRPr lang="en-US" sz="4800" dirty="0" smtClean="0">
              <a:solidFill>
                <a:schemeClr val="tx2"/>
              </a:solidFill>
            </a:endParaRPr>
          </a:p>
          <a:p>
            <a:r>
              <a:rPr lang="en-US" sz="4800" dirty="0" smtClean="0">
                <a:solidFill>
                  <a:schemeClr val="tx2"/>
                </a:solidFill>
              </a:rPr>
              <a:t>d=</a:t>
            </a:r>
            <a:r>
              <a:rPr lang="en-US" sz="4800" dirty="0" err="1" smtClean="0">
                <a:solidFill>
                  <a:schemeClr val="tx2"/>
                </a:solidFill>
              </a:rPr>
              <a:t>সাধারন</a:t>
            </a:r>
            <a:r>
              <a:rPr lang="en-US" sz="4800" dirty="0" smtClean="0">
                <a:solidFill>
                  <a:schemeClr val="tx2"/>
                </a:solidFill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</a:rPr>
              <a:t>অন্তর</a:t>
            </a:r>
            <a:endParaRPr lang="en-GB" sz="4800" dirty="0" smtClean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733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ধারার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কোন</a:t>
            </a:r>
            <a:r>
              <a:rPr lang="en-US" sz="3200" dirty="0" smtClean="0"/>
              <a:t> </a:t>
            </a:r>
            <a:r>
              <a:rPr lang="en-US" sz="3200" dirty="0" err="1" smtClean="0"/>
              <a:t>পদ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পূর্ববতী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প্রার্থক্য</a:t>
            </a:r>
            <a:r>
              <a:rPr lang="en-US" sz="3200" dirty="0" smtClean="0"/>
              <a:t> |</a:t>
            </a:r>
            <a:endParaRPr lang="en-GB" sz="3200" dirty="0"/>
          </a:p>
        </p:txBody>
      </p:sp>
    </p:spTree>
  </p:cSld>
  <p:clrMapOvr>
    <a:masterClrMapping/>
  </p:clrMapOvr>
  <p:transition spd="slow" advTm="129000">
    <p:wedge/>
    <p:sndAc>
      <p:stSnd>
        <p:snd r:embed="rId2" name="voltag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1920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জোড়ায়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কাজ</a:t>
            </a:r>
            <a:endParaRPr lang="en-GB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971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5+8+11+14+…….. </a:t>
            </a:r>
            <a:r>
              <a:rPr lang="en-US" sz="3200" dirty="0" err="1" smtClean="0"/>
              <a:t>ধারাটির</a:t>
            </a:r>
            <a:r>
              <a:rPr lang="en-US" sz="3200" dirty="0" smtClean="0"/>
              <a:t> 17 </a:t>
            </a:r>
            <a:r>
              <a:rPr lang="en-US" sz="3200" dirty="0" err="1" smtClean="0"/>
              <a:t>তম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কত</a:t>
            </a:r>
            <a:r>
              <a:rPr lang="en-US" sz="3200" dirty="0" smtClean="0"/>
              <a:t> |</a:t>
            </a:r>
            <a:endParaRPr lang="en-GB" sz="3200" dirty="0"/>
          </a:p>
        </p:txBody>
      </p:sp>
      <p:sp>
        <p:nvSpPr>
          <p:cNvPr id="5" name="Right Arrow 4"/>
          <p:cNvSpPr/>
          <p:nvPr/>
        </p:nvSpPr>
        <p:spPr>
          <a:xfrm>
            <a:off x="152400" y="2971800"/>
            <a:ext cx="457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 advTm="129000">
    <p:wedge/>
    <p:sndAc>
      <p:stSnd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8+16+24+……… </a:t>
            </a:r>
            <a:r>
              <a:rPr lang="bn-IN" sz="4800" dirty="0" smtClean="0"/>
              <a:t>ধারাটির প্রথম</a:t>
            </a:r>
            <a:r>
              <a:rPr lang="en-US" sz="4800" dirty="0" smtClean="0"/>
              <a:t> 12 </a:t>
            </a:r>
            <a:r>
              <a:rPr lang="bn-IN" sz="4800" dirty="0" smtClean="0"/>
              <a:t>পদের সমস্টি </a:t>
            </a:r>
            <a:r>
              <a:rPr lang="bn-IN" sz="4800" dirty="0" smtClean="0"/>
              <a:t>নির্নয়</a:t>
            </a:r>
            <a:r>
              <a:rPr lang="en-US" sz="4800" dirty="0" smtClean="0"/>
              <a:t> ?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229600" cy="3581400"/>
          </a:xfrm>
        </p:spPr>
        <p:txBody>
          <a:bodyPr>
            <a:normAutofit/>
          </a:bodyPr>
          <a:lstStyle/>
          <a:p>
            <a:pPr algn="l"/>
            <a:r>
              <a:rPr lang="bn-IN" dirty="0" smtClean="0">
                <a:solidFill>
                  <a:schemeClr val="accent1">
                    <a:lumMod val="50000"/>
                  </a:schemeClr>
                </a:solidFill>
              </a:rPr>
              <a:t>এখানে,</a:t>
            </a:r>
          </a:p>
          <a:p>
            <a:pPr algn="l"/>
            <a:r>
              <a:rPr lang="bn-IN" dirty="0" smtClean="0">
                <a:solidFill>
                  <a:schemeClr val="accent1">
                    <a:lumMod val="50000"/>
                  </a:schemeClr>
                </a:solidFill>
              </a:rPr>
              <a:t>ধারাটির প্রথম পদ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a= 8</a:t>
            </a:r>
          </a:p>
          <a:p>
            <a:pPr algn="l"/>
            <a:r>
              <a:rPr lang="bn-IN" dirty="0" smtClean="0">
                <a:solidFill>
                  <a:schemeClr val="accent1">
                    <a:lumMod val="50000"/>
                  </a:schemeClr>
                </a:solidFill>
              </a:rPr>
              <a:t>ধারাটির সাধারন অন্তর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d=24-16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= 8</a:t>
            </a:r>
          </a:p>
          <a:p>
            <a:pPr algn="l"/>
            <a:r>
              <a:rPr lang="bn-IN" dirty="0" smtClean="0">
                <a:solidFill>
                  <a:schemeClr val="accent1">
                    <a:lumMod val="50000"/>
                  </a:schemeClr>
                </a:solidFill>
              </a:rPr>
              <a:t>পদ সংখ্যা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n= 12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.·.</a:t>
            </a:r>
            <a:r>
              <a:rPr lang="bn-IN" dirty="0" smtClean="0">
                <a:solidFill>
                  <a:schemeClr val="accent1">
                    <a:lumMod val="50000"/>
                  </a:schemeClr>
                </a:solidFill>
              </a:rPr>
              <a:t> ধারাটির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12 </a:t>
            </a:r>
            <a:r>
              <a:rPr lang="bn-IN" dirty="0" smtClean="0">
                <a:solidFill>
                  <a:schemeClr val="accent1">
                    <a:lumMod val="50000"/>
                  </a:schemeClr>
                </a:solidFill>
              </a:rPr>
              <a:t>টি পদের সমস্টি =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	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bn-IN" sz="2800" dirty="0" smtClean="0">
                <a:solidFill>
                  <a:schemeClr val="tx1"/>
                </a:solidFill>
              </a:rPr>
              <a:t>{</a:t>
            </a:r>
            <a:r>
              <a:rPr lang="en-US" sz="2800" dirty="0" smtClean="0">
                <a:solidFill>
                  <a:schemeClr val="tx1"/>
                </a:solidFill>
              </a:rPr>
              <a:t>2a+(n-1)d}</a:t>
            </a:r>
            <a:endParaRPr lang="bn-IN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210800" y="3124200"/>
          <a:ext cx="76200" cy="304800"/>
        </p:xfrm>
        <a:graphic>
          <a:graphicData uri="http://schemas.openxmlformats.org/presentationml/2006/ole">
            <p:oleObj spid="_x0000_s1026" name="Equation" r:id="rId4" imgW="279360" imgH="30456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800600" y="4419600"/>
          <a:ext cx="609600" cy="533400"/>
        </p:xfrm>
        <a:graphic>
          <a:graphicData uri="http://schemas.openxmlformats.org/presentationml/2006/ole">
            <p:oleObj spid="_x0000_s1027" name="Equation" r:id="rId5" imgW="279360" imgH="304560" progId="Equation.3">
              <p:embed/>
            </p:oleObj>
          </a:graphicData>
        </a:graphic>
      </p:graphicFrame>
    </p:spTree>
  </p:cSld>
  <p:clrMapOvr>
    <a:masterClrMapping/>
  </p:clrMapOvr>
  <p:transition spd="slow" advTm="129000">
    <p:wedge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495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2+4+6+…… </a:t>
            </a:r>
            <a:r>
              <a:rPr lang="bn-IN" sz="2800" dirty="0" smtClean="0"/>
              <a:t>ধারাটির </a:t>
            </a:r>
            <a:r>
              <a:rPr lang="en-US" sz="2800" dirty="0" smtClean="0"/>
              <a:t>21 </a:t>
            </a:r>
            <a:r>
              <a:rPr lang="bn-IN" sz="2800" dirty="0" smtClean="0"/>
              <a:t>তম পদের মান কত ? 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9+13+17+21+….. </a:t>
            </a:r>
            <a:r>
              <a:rPr lang="bn-IN" sz="2800" dirty="0" smtClean="0"/>
              <a:t>ধারাটির </a:t>
            </a:r>
            <a:r>
              <a:rPr lang="en-US" sz="2800" dirty="0" smtClean="0"/>
              <a:t>31 </a:t>
            </a:r>
            <a:r>
              <a:rPr lang="bn-IN" sz="2800" dirty="0" smtClean="0"/>
              <a:t>তম পদের সমস্টি কত </a:t>
            </a:r>
            <a:r>
              <a:rPr lang="en-US" sz="2800" dirty="0" smtClean="0"/>
              <a:t>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600"/>
            <a:ext cx="8001000" cy="42402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304800"/>
            <a:ext cx="53303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8000" b="1" cap="all" dirty="0" smtClean="0">
                <a:ln/>
                <a:solidFill>
                  <a:srgbClr val="FF388C"/>
                </a:solidFill>
                <a:effectLst>
                  <a:outerShdw blurRad="19685" dist="12700" dir="5400000" algn="tl" rotWithShape="0">
                    <a:srgbClr val="FF388C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বাড়ির কাজ</a:t>
            </a:r>
            <a:endParaRPr lang="en-US" sz="8000" b="1" cap="all" dirty="0">
              <a:ln/>
              <a:solidFill>
                <a:srgbClr val="FF388C"/>
              </a:solidFill>
              <a:effectLst>
                <a:outerShdw blurRad="19685" dist="12700" dir="5400000" algn="tl" rotWithShape="0">
                  <a:srgbClr val="FF388C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129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 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04800"/>
            <a:ext cx="7924800" cy="573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38200"/>
            <a:ext cx="8763000" cy="7315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438400" y="2362200"/>
            <a:ext cx="4876800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THANKS ALL</a:t>
            </a:r>
            <a:endParaRPr lang="en-US" sz="6000" dirty="0">
              <a:solidFill>
                <a:schemeClr val="bg2">
                  <a:lumMod val="2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Tm="129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ciweb.nybg.org/science2/Onlinexhibits/hibiscuscop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86" b="99571" l="920" r="9885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5238218" cy="66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-152400"/>
            <a:ext cx="1905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স্বাগতম</a:t>
            </a:r>
            <a:endParaRPr lang="en-GB" sz="11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 advTm="129000">
    <p:wedg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19200" y="381000"/>
            <a:ext cx="5638801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শিক্ষক পরিচিতি</a:t>
            </a:r>
            <a:endParaRPr kumimoji="0" lang="en-US" sz="5400" b="1" i="0" u="none" strike="noStrike" kern="120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80010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নামঃ রফিকুল ইসলাম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ফরক্কাবাদ ইসলামিয়া আলিম মাদ্রাসা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চাঁদপুর সদর,চাঁদপুর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সহকারী শিক্ষক ( গনিত )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মোবাইল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নাম্বারঃ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dirty="0" smtClean="0">
                <a:latin typeface="Times New Roman" pitchFamily="18" charset="0"/>
                <a:ea typeface="+mn-ea"/>
                <a:cs typeface="Times New Roman" pitchFamily="18" charset="0"/>
              </a:rPr>
              <a:t> 01920734415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G_20180427_1316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00800" y="228600"/>
            <a:ext cx="2590800" cy="2178037"/>
          </a:xfrm>
          <a:prstGeom prst="rect">
            <a:avLst/>
          </a:prstGeom>
        </p:spPr>
      </p:pic>
    </p:spTree>
  </p:cSld>
  <p:clrMapOvr>
    <a:masterClrMapping/>
  </p:clrMapOvr>
  <p:transition advTm="1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1624" y="316357"/>
            <a:ext cx="7275576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পাঠ পরিচিতি</a:t>
            </a:r>
            <a:endParaRPr kumimoji="0" lang="en-US" sz="7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শ্রেণিঃ নবম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বিষয়ঃ গণিত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অধ্যায়ঃ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ত্রয়োদশ</a:t>
            </a:r>
            <a:endParaRPr kumimoji="0" lang="bn-BD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yam Rupali" pitchFamily="2" charset="0"/>
              <a:ea typeface="+mn-ea"/>
              <a:cs typeface="Siyam Rupali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সময়ঃ ৪৫ মিনিট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তারিখঃ ০</a:t>
            </a:r>
            <a:r>
              <a:rPr lang="en-US" sz="4800" dirty="0" smtClean="0">
                <a:latin typeface="Siyam Rupali" pitchFamily="2" charset="0"/>
                <a:cs typeface="Siyam Rupali" pitchFamily="2" charset="0"/>
              </a:rPr>
              <a:t>৫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/০৫/২০১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yam Rupali" pitchFamily="2" charset="0"/>
                <a:ea typeface="+mn-ea"/>
                <a:cs typeface="Siyam Rupali" pitchFamily="2" charset="0"/>
              </a:rPr>
              <a:t>৮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yam Rupali" pitchFamily="2" charset="0"/>
              <a:ea typeface="+mn-ea"/>
              <a:cs typeface="Siyam Rupali" pitchFamily="2" charset="0"/>
            </a:endParaRPr>
          </a:p>
        </p:txBody>
      </p:sp>
    </p:spTree>
  </p:cSld>
  <p:clrMapOvr>
    <a:masterClrMapping/>
  </p:clrMapOvr>
  <p:transition spd="slow" advTm="129000">
    <p:wedge/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6629400" cy="1829761"/>
          </a:xfrm>
        </p:spPr>
        <p:txBody>
          <a:bodyPr>
            <a:normAutofit/>
          </a:bodyPr>
          <a:lstStyle/>
          <a:p>
            <a:r>
              <a:rPr lang="en-US" sz="7200" dirty="0" smtClean="0"/>
              <a:t>১,২,৩,৪,৫,৬,৭,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6934200" cy="1199704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৩,৫,৭,৯,১১,</a:t>
            </a:r>
            <a:endParaRPr lang="en-GB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29000">
    <p:wedge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478" t="-3020" r="4423" b="1"/>
          <a:stretch/>
        </p:blipFill>
        <p:spPr bwMode="auto">
          <a:xfrm>
            <a:off x="533400" y="1371600"/>
            <a:ext cx="7631654" cy="480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5486400"/>
            <a:ext cx="18288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Shonar Bangla" pitchFamily="34" charset="0"/>
                <a:cs typeface="Shonar Bangla" pitchFamily="34" charset="0"/>
              </a:rPr>
              <a:t>সময়(দিন)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3200" y="5334000"/>
            <a:ext cx="762000" cy="7620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১</a:t>
            </a:r>
            <a:endParaRPr lang="en-US" sz="32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33800" y="5334000"/>
            <a:ext cx="762000" cy="7620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২</a:t>
            </a:r>
            <a:endParaRPr lang="en-US" sz="32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76800" y="5334000"/>
            <a:ext cx="762000" cy="7620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৩</a:t>
            </a:r>
            <a:endParaRPr lang="en-US" sz="32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96000" y="5334000"/>
            <a:ext cx="762000" cy="7620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৪</a:t>
            </a:r>
            <a:endParaRPr lang="en-US" sz="32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39000" y="5334000"/>
            <a:ext cx="762000" cy="762000"/>
          </a:xfrm>
          <a:prstGeom prst="ellipse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৫</a:t>
            </a:r>
            <a:endParaRPr lang="en-US" sz="32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14400" y="5105400"/>
            <a:ext cx="7250654" cy="19050"/>
          </a:xfrm>
          <a:prstGeom prst="line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0289924">
            <a:off x="1744781" y="2273821"/>
            <a:ext cx="5374132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Shonar Bangla" pitchFamily="34" charset="0"/>
                <a:cs typeface="Shonar Bangla" pitchFamily="34" charset="0"/>
              </a:rPr>
              <a:t>সময়ের সাথে গাছ বৃদ্ধির ধারাবাহিক ধাপ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0"/>
            <a:ext cx="2030730" cy="29718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914400" y="1676400"/>
            <a:ext cx="7162800" cy="3429000"/>
          </a:xfrm>
          <a:prstGeom prst="line">
            <a:avLst/>
          </a:prstGeom>
          <a:ln w="57150">
            <a:solidFill>
              <a:srgbClr val="0000C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29000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7696200" cy="1325563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normalizeH="0" baseline="0" noProof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bn-BD" sz="9600" b="1" i="0" u="none" strike="noStrike" kern="1200" normalizeH="0" baseline="0" noProof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uLnTx/>
                <a:uFillTx/>
                <a:latin typeface="+mj-lt"/>
                <a:ea typeface="+mj-ea"/>
                <a:cs typeface="+mj-cs"/>
              </a:rPr>
              <a:t>শিখনফল</a:t>
            </a:r>
            <a:endParaRPr kumimoji="0" lang="en-US" sz="9600" b="1" i="0" u="none" strike="noStrike" kern="1200" normalizeH="0" baseline="0" noProof="0" dirty="0">
              <a:ln/>
              <a:solidFill>
                <a:schemeClr val="accent5">
                  <a:tint val="50000"/>
                  <a:satMod val="180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814637"/>
            <a:ext cx="8305800" cy="34337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১।</a:t>
            </a:r>
            <a:r>
              <a:rPr lang="en-US" sz="3600" dirty="0" err="1" smtClean="0"/>
              <a:t>অনুক্রম</a:t>
            </a:r>
            <a:r>
              <a:rPr lang="en-US" sz="3600" dirty="0" smtClean="0"/>
              <a:t> ও </a:t>
            </a:r>
            <a:r>
              <a:rPr lang="en-US" sz="3600" dirty="0" err="1" smtClean="0"/>
              <a:t>ধারা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বর্ননা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পারবে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২।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সমান্তর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ধারার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কি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?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ব্যা</a:t>
            </a:r>
            <a:r>
              <a:rPr lang="en-US" sz="3600" dirty="0" err="1" smtClean="0"/>
              <a:t>খ্যা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করতে পারবে।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৩। সূত্র প্রয়োগ করে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সমস্যা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সমাধান করতে পারবে </a:t>
            </a:r>
            <a:r>
              <a:rPr lang="en-US" sz="3600" dirty="0" smtClean="0"/>
              <a:t>|</a:t>
            </a:r>
            <a:endParaRPr kumimoji="0" lang="as-IN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9050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এই পাঠ শেষে শিক্ষার্থীরা-</a:t>
            </a:r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29000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7620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আজকের</a:t>
            </a:r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পাঠ</a:t>
            </a:r>
            <a:endParaRPr lang="en-GB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4384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সমান্তর</a:t>
            </a:r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6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ধারা</a:t>
            </a:r>
            <a:endParaRPr lang="en-GB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 advTm="129000">
    <p:wedge/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33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নিচের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সম্পর্কটি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লক্ষ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কর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t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764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sz="3600" dirty="0" smtClean="0"/>
              <a:t>	1	2	3	4	………..	n</a:t>
            </a:r>
          </a:p>
          <a:p>
            <a:pPr marL="342900" indent="-342900">
              <a:buAutoNum type="arabicPlain"/>
            </a:pPr>
            <a:endParaRPr lang="en-US" sz="3600" dirty="0" smtClean="0"/>
          </a:p>
          <a:p>
            <a:pPr marL="342900" indent="-342900">
              <a:buAutoNum type="arabicPlain"/>
            </a:pPr>
            <a:endParaRPr lang="en-US" sz="3600" dirty="0" smtClean="0"/>
          </a:p>
          <a:p>
            <a:pPr marL="342900" indent="-342900">
              <a:buAutoNum type="arabicPlain"/>
            </a:pPr>
            <a:endParaRPr lang="en-US" sz="3600" dirty="0" smtClean="0"/>
          </a:p>
          <a:p>
            <a:pPr marL="342900" indent="-342900"/>
            <a:r>
              <a:rPr lang="en-US" sz="3600" dirty="0" smtClean="0"/>
              <a:t>	    2	4	6	8	………	2n</a:t>
            </a:r>
            <a:endParaRPr lang="en-GB" sz="3600" dirty="0"/>
          </a:p>
        </p:txBody>
      </p:sp>
      <p:sp>
        <p:nvSpPr>
          <p:cNvPr id="5" name="Down Arrow 4"/>
          <p:cNvSpPr/>
          <p:nvPr/>
        </p:nvSpPr>
        <p:spPr>
          <a:xfrm flipH="1">
            <a:off x="2133600" y="2590800"/>
            <a:ext cx="4571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Down Arrow 9"/>
          <p:cNvSpPr/>
          <p:nvPr/>
        </p:nvSpPr>
        <p:spPr>
          <a:xfrm flipH="1">
            <a:off x="4114800" y="2590800"/>
            <a:ext cx="4571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flipH="1">
            <a:off x="5029200" y="2590800"/>
            <a:ext cx="4571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 flipH="1">
            <a:off x="7772400" y="2590800"/>
            <a:ext cx="4571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flipH="1">
            <a:off x="3124200" y="2590800"/>
            <a:ext cx="45719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slow" advTm="129000">
    <p:wedge/>
    <p:sndAc>
      <p:stSnd>
        <p:snd r:embed="rId2" name="hammer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</TotalTime>
  <Words>233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Flow</vt:lpstr>
      <vt:lpstr>Equation</vt:lpstr>
      <vt:lpstr>Microsoft Equation 3.0</vt:lpstr>
      <vt:lpstr>বিসমিল্লাহীর রাহমানির রাহিম</vt:lpstr>
      <vt:lpstr>Slide 2</vt:lpstr>
      <vt:lpstr>Slide 3</vt:lpstr>
      <vt:lpstr>Slide 4</vt:lpstr>
      <vt:lpstr>১,২,৩,৪,৫,৬,৭,</vt:lpstr>
      <vt:lpstr>Slide 6</vt:lpstr>
      <vt:lpstr>Slide 7</vt:lpstr>
      <vt:lpstr>Slide 8</vt:lpstr>
      <vt:lpstr>Slide 9</vt:lpstr>
      <vt:lpstr>Slide 10</vt:lpstr>
      <vt:lpstr>একক কাজ </vt:lpstr>
      <vt:lpstr>Slide 12</vt:lpstr>
      <vt:lpstr>Slide 13</vt:lpstr>
      <vt:lpstr>Slide 14</vt:lpstr>
      <vt:lpstr>8+16+24+……… ধারাটির প্রথম 12 পদের সমস্টি নির্নয় ?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বিসমিল্লাহীর রাহমানির রাহিম</dc:title>
  <dc:creator>BOISHAKHI COMPUTER</dc:creator>
  <cp:lastModifiedBy>BOISHAKHI COMPUTER</cp:lastModifiedBy>
  <cp:revision>7</cp:revision>
  <dcterms:created xsi:type="dcterms:W3CDTF">2006-08-16T00:00:00Z</dcterms:created>
  <dcterms:modified xsi:type="dcterms:W3CDTF">2018-05-13T07:30:41Z</dcterms:modified>
</cp:coreProperties>
</file>