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268" r:id="rId4"/>
    <p:sldId id="276" r:id="rId5"/>
    <p:sldId id="269" r:id="rId6"/>
    <p:sldId id="274" r:id="rId7"/>
    <p:sldId id="260" r:id="rId8"/>
    <p:sldId id="261" r:id="rId9"/>
    <p:sldId id="262" r:id="rId10"/>
    <p:sldId id="270" r:id="rId11"/>
    <p:sldId id="271" r:id="rId12"/>
    <p:sldId id="264" r:id="rId13"/>
    <p:sldId id="265" r:id="rId14"/>
    <p:sldId id="266" r:id="rId15"/>
    <p:sldId id="263" r:id="rId16"/>
    <p:sldId id="272" r:id="rId17"/>
    <p:sldId id="273" r:id="rId18"/>
    <p:sldId id="267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451DA-AC5F-4474-9747-7520C882DE2B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9EDE14-F014-4399-8D1C-062A66F7D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283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1F8F27-67F5-486C-BF65-CB7732968FB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472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pn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70.png"/><Relationship Id="rId4" Type="http://schemas.openxmlformats.org/officeDocument/2006/relationships/image" Target="../media/image8.pn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10" Type="http://schemas.openxmlformats.org/officeDocument/2006/relationships/image" Target="../media/image18.png"/><Relationship Id="rId4" Type="http://schemas.openxmlformats.org/officeDocument/2006/relationships/image" Target="../media/image12.jp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09600"/>
            <a:ext cx="8305800" cy="5943600"/>
          </a:xfrm>
        </p:spPr>
      </p:pic>
      <p:sp>
        <p:nvSpPr>
          <p:cNvPr id="3" name="Rectangle 2"/>
          <p:cNvSpPr/>
          <p:nvPr/>
        </p:nvSpPr>
        <p:spPr>
          <a:xfrm>
            <a:off x="3124200" y="0"/>
            <a:ext cx="5181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4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4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71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70164"/>
            <a:ext cx="815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দলীয় কাজঃ </a:t>
            </a:r>
            <a:endParaRPr lang="en-US" sz="48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64127" y="1080104"/>
                <a:ext cx="7924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3600" b="1" dirty="0" smtClean="0">
                    <a:latin typeface="NikoshBAN" pitchFamily="2" charset="0"/>
                    <a:cs typeface="NikoshBAN" pitchFamily="2" charset="0"/>
                  </a:rPr>
                  <a:t>যদি</a:t>
                </a:r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A</a:t>
                </a:r>
                <a:r>
                  <a:rPr lang="en-US" sz="3600" b="1" dirty="0" smtClean="0">
                    <a:latin typeface="NikoshBAN" pitchFamily="2" charset="0"/>
                    <a:cs typeface="NikoshBAN" pitchFamily="2" charset="0"/>
                  </a:rPr>
                  <a:t> = {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/>
                      </a:rPr>
                      <m:t>𝟏</m:t>
                    </m:r>
                    <m:r>
                      <a:rPr lang="en-US" sz="3600" b="1" i="1" smtClean="0">
                        <a:latin typeface="Cambria Math"/>
                      </a:rPr>
                      <m:t>, </m:t>
                    </m:r>
                    <m:r>
                      <a:rPr lang="en-US" sz="3600" b="1" i="1" smtClean="0">
                        <a:latin typeface="Cambria Math"/>
                      </a:rPr>
                      <m:t>𝟐</m:t>
                    </m:r>
                    <m:r>
                      <a:rPr lang="en-US" sz="3600" b="1" i="1" smtClean="0">
                        <a:latin typeface="Cambria Math"/>
                      </a:rPr>
                      <m:t>, </m:t>
                    </m:r>
                    <m:r>
                      <a:rPr lang="en-US" sz="3600" b="1" i="1" smtClean="0">
                        <a:latin typeface="Cambria Math"/>
                      </a:rPr>
                      <m:t>𝟔</m:t>
                    </m:r>
                    <m:r>
                      <a:rPr lang="en-US" sz="3600" b="1" i="1" smtClean="0">
                        <a:latin typeface="Cambria Math"/>
                      </a:rPr>
                      <m:t>, </m:t>
                    </m:r>
                    <m:r>
                      <a:rPr lang="en-US" sz="3600" b="1" i="1" smtClean="0">
                        <a:latin typeface="Cambria Math"/>
                      </a:rPr>
                      <m:t>𝟗</m:t>
                    </m:r>
                  </m:oMath>
                </a14:m>
                <a:r>
                  <a:rPr lang="en-US" sz="3600" b="1" dirty="0" smtClean="0">
                    <a:latin typeface="NikoshBAN" pitchFamily="2" charset="0"/>
                    <a:cs typeface="NikoshBAN" pitchFamily="2" charset="0"/>
                  </a:rPr>
                  <a:t>  } </a:t>
                </a:r>
                <a:endParaRPr lang="en-US" sz="3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127" y="1080104"/>
                <a:ext cx="7924800" cy="646331"/>
              </a:xfrm>
              <a:prstGeom prst="rect">
                <a:avLst/>
              </a:prstGeom>
              <a:blipFill rotWithShape="1">
                <a:blip r:embed="rId2"/>
                <a:stretch>
                  <a:fillRect l="-2308" t="-12264" b="-367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381001" y="1671567"/>
                <a:ext cx="84582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3600" b="1" dirty="0" smtClean="0"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B</a:t>
                </a:r>
                <a:r>
                  <a:rPr lang="en-US" sz="3600" b="1" dirty="0" smtClean="0">
                    <a:latin typeface="NikoshBAN" pitchFamily="2" charset="0"/>
                    <a:cs typeface="NikoshBAN" pitchFamily="2" charset="0"/>
                  </a:rPr>
                  <a:t> = {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/>
                      </a:rPr>
                      <m:t>𝟏</m:t>
                    </m:r>
                    <m:r>
                      <a:rPr lang="en-US" sz="3600" b="1" i="1" smtClean="0">
                        <a:latin typeface="Cambria Math"/>
                      </a:rPr>
                      <m:t>,</m:t>
                    </m:r>
                    <m:r>
                      <a:rPr lang="en-US" sz="3600" b="1" i="1" smtClean="0">
                        <a:latin typeface="Cambria Math"/>
                      </a:rPr>
                      <m:t>𝟑</m:t>
                    </m:r>
                    <m:r>
                      <a:rPr lang="en-US" sz="3600" b="1" i="1" smtClean="0">
                        <a:latin typeface="Cambria Math"/>
                      </a:rPr>
                      <m:t>, </m:t>
                    </m:r>
                    <m:r>
                      <a:rPr lang="en-US" sz="3600" b="1" i="1" smtClean="0">
                        <a:latin typeface="Cambria Math"/>
                      </a:rPr>
                      <m:t>𝟓</m:t>
                    </m:r>
                    <m:r>
                      <a:rPr lang="en-US" sz="3600" b="1" i="1" smtClean="0">
                        <a:latin typeface="Cambria Math"/>
                      </a:rPr>
                      <m:t>,</m:t>
                    </m:r>
                    <m:r>
                      <a:rPr lang="en-US" sz="3600" b="1" i="1" smtClean="0">
                        <a:latin typeface="Cambria Math"/>
                      </a:rPr>
                      <m:t>𝟔</m:t>
                    </m:r>
                    <m:r>
                      <a:rPr lang="en-US" sz="3600" b="1" i="1" smtClean="0">
                        <a:latin typeface="Cambria Math"/>
                      </a:rPr>
                      <m:t>,</m:t>
                    </m:r>
                    <m:r>
                      <a:rPr lang="en-US" sz="3600" b="1" i="1" smtClean="0">
                        <a:latin typeface="Cambria Math"/>
                      </a:rPr>
                      <m:t>𝟖</m:t>
                    </m:r>
                    <m:r>
                      <a:rPr lang="en-US" sz="3600" b="1" i="1" smtClean="0">
                        <a:latin typeface="Cambria Math"/>
                      </a:rPr>
                      <m:t>,</m:t>
                    </m:r>
                    <m:r>
                      <a:rPr lang="en-US" sz="3600" b="1" i="1" smtClean="0">
                        <a:latin typeface="Cambria Math"/>
                      </a:rPr>
                      <m:t>𝟗</m:t>
                    </m:r>
                  </m:oMath>
                </a14:m>
                <a:r>
                  <a:rPr lang="en-US" sz="3600" b="1" dirty="0" smtClean="0">
                    <a:latin typeface="NikoshBAN" pitchFamily="2" charset="0"/>
                    <a:cs typeface="NikoshBAN" pitchFamily="2" charset="0"/>
                  </a:rPr>
                  <a:t> }  </a:t>
                </a:r>
                <a:r>
                  <a:rPr lang="bn-BD" sz="3600" b="1" dirty="0" smtClean="0">
                    <a:latin typeface="NikoshBAN" pitchFamily="2" charset="0"/>
                    <a:cs typeface="NikoshBAN" pitchFamily="2" charset="0"/>
                  </a:rPr>
                  <a:t>হয়, </a:t>
                </a:r>
                <a:endParaRPr lang="en-US" sz="3600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36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b="1" dirty="0" smtClean="0">
                    <a:latin typeface="NikoshBAN" pitchFamily="2" charset="0"/>
                    <a:cs typeface="NikoshBAN" pitchFamily="2" charset="0"/>
                  </a:rPr>
                  <a:t>      </a:t>
                </a:r>
                <a:r>
                  <a:rPr lang="bn-BD" sz="3600" b="1" dirty="0" smtClean="0">
                    <a:latin typeface="NikoshBAN" pitchFamily="2" charset="0"/>
                    <a:cs typeface="NikoshBAN" pitchFamily="2" charset="0"/>
                  </a:rPr>
                  <a:t>তবে 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∪</m:t>
                    </m:r>
                  </m:oMath>
                </a14:m>
                <a:r>
                  <a:rPr lang="en-US" sz="28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B</a:t>
                </a:r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3600" b="1" dirty="0" smtClean="0">
                    <a:latin typeface="NikoshBAN" pitchFamily="2" charset="0"/>
                    <a:cs typeface="NikoshBAN" pitchFamily="2" charset="0"/>
                  </a:rPr>
                  <a:t> নির্ণয় কর। </a:t>
                </a:r>
                <a:endParaRPr lang="en-US" sz="3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1" y="1671567"/>
                <a:ext cx="8458200" cy="1200329"/>
              </a:xfrm>
              <a:prstGeom prst="rect">
                <a:avLst/>
              </a:prstGeom>
              <a:blipFill rotWithShape="1">
                <a:blip r:embed="rId3"/>
                <a:stretch>
                  <a:fillRect l="-2235" t="-6599" b="-182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2776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2618" y="193688"/>
            <a:ext cx="8271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জোড়ায় কাজঃ </a:t>
            </a:r>
            <a:endParaRPr lang="en-US" sz="4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09600" y="1096512"/>
                <a:ext cx="807720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14350" indent="-514350">
                  <a:buAutoNum type="arabicPeriod"/>
                </a:pPr>
                <a:r>
                  <a:rPr lang="en-US" sz="3200" b="1" dirty="0" smtClean="0">
                    <a:latin typeface="NikoshBAN" pitchFamily="2" charset="0"/>
                    <a:cs typeface="NikoshBAN" pitchFamily="2" charset="0"/>
                  </a:rPr>
                  <a:t>C </a:t>
                </a:r>
                <a:r>
                  <a:rPr lang="bn-BD" sz="3200" b="1" dirty="0" smtClean="0">
                    <a:latin typeface="NikoshBAN" pitchFamily="2" charset="0"/>
                    <a:cs typeface="NikoshBAN" pitchFamily="2" charset="0"/>
                  </a:rPr>
                  <a:t> = {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3200" b="1" i="1" smtClean="0"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3200" b="1" i="1" smtClean="0">
                        <a:latin typeface="Cambria Math"/>
                        <a:cs typeface="NikoshBAN" pitchFamily="2" charset="0"/>
                      </a:rPr>
                      <m:t>𝟓</m:t>
                    </m:r>
                    <m:r>
                      <a:rPr lang="en-US" sz="3200" b="1" i="1" smtClean="0"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3200" b="1" i="1" smtClean="0">
                        <a:latin typeface="Cambria Math"/>
                        <a:cs typeface="NikoshBAN" pitchFamily="2" charset="0"/>
                      </a:rPr>
                      <m:t>𝟖</m:t>
                    </m:r>
                    <m:r>
                      <a:rPr lang="en-US" sz="3200" b="1" i="1" smtClean="0"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3200" b="1" i="1" smtClean="0">
                        <a:latin typeface="Cambria Math"/>
                        <a:cs typeface="NikoshBAN" pitchFamily="2" charset="0"/>
                      </a:rPr>
                      <m:t>𝟗</m:t>
                    </m:r>
                  </m:oMath>
                </a14:m>
                <a:r>
                  <a:rPr lang="bn-BD" sz="3200" b="1" dirty="0" smtClean="0">
                    <a:latin typeface="NikoshBAN" pitchFamily="2" charset="0"/>
                    <a:cs typeface="NikoshBAN" pitchFamily="2" charset="0"/>
                  </a:rPr>
                  <a:t>}, </a:t>
                </a:r>
                <a:r>
                  <a:rPr lang="en-US" sz="3200" b="1" dirty="0" smtClean="0">
                    <a:latin typeface="NikoshBAN" pitchFamily="2" charset="0"/>
                    <a:cs typeface="NikoshBAN" pitchFamily="2" charset="0"/>
                  </a:rPr>
                  <a:t>D =  {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3200" b="1" i="1" smtClean="0"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3200" b="1" i="1" smtClean="0">
                        <a:latin typeface="Cambria Math"/>
                        <a:cs typeface="NikoshBAN" pitchFamily="2" charset="0"/>
                      </a:rPr>
                      <m:t>𝟑</m:t>
                    </m:r>
                    <m:r>
                      <a:rPr lang="en-US" sz="3200" b="1" i="1" smtClean="0"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3200" b="1" i="1" smtClean="0">
                        <a:latin typeface="Cambria Math"/>
                        <a:cs typeface="NikoshBAN" pitchFamily="2" charset="0"/>
                      </a:rPr>
                      <m:t>𝟓</m:t>
                    </m:r>
                    <m:r>
                      <a:rPr lang="en-US" sz="3200" b="1" i="1" smtClean="0"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3200" b="1" i="1" smtClean="0">
                        <a:latin typeface="Cambria Math"/>
                        <a:cs typeface="NikoshBAN" pitchFamily="2" charset="0"/>
                      </a:rPr>
                      <m:t>𝟔</m:t>
                    </m:r>
                    <m:r>
                      <a:rPr lang="en-US" sz="3200" b="1" i="1" smtClean="0"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3200" b="1" i="1" smtClean="0">
                        <a:latin typeface="Cambria Math"/>
                        <a:cs typeface="NikoshBAN" pitchFamily="2" charset="0"/>
                      </a:rPr>
                      <m:t>𝟖</m:t>
                    </m:r>
                    <m:r>
                      <a:rPr lang="en-US" sz="3200" b="1" i="1" smtClean="0"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3200" b="1" i="1" smtClean="0">
                        <a:latin typeface="Cambria Math"/>
                        <a:cs typeface="NikoshBAN" pitchFamily="2" charset="0"/>
                      </a:rPr>
                      <m:t>𝟗</m:t>
                    </m:r>
                  </m:oMath>
                </a14:m>
                <a:r>
                  <a:rPr lang="en-US" sz="3200" b="1" dirty="0" smtClean="0">
                    <a:latin typeface="NikoshBAN" pitchFamily="2" charset="0"/>
                    <a:cs typeface="NikoshBAN" pitchFamily="2" charset="0"/>
                  </a:rPr>
                  <a:t>} </a:t>
                </a:r>
                <a:r>
                  <a:rPr lang="bn-BD" sz="3200" b="1" dirty="0" smtClean="0">
                    <a:latin typeface="NikoshBAN" pitchFamily="2" charset="0"/>
                    <a:cs typeface="NikoshBAN" pitchFamily="2" charset="0"/>
                  </a:rPr>
                  <a:t>হলে, </a:t>
                </a:r>
                <a:r>
                  <a:rPr lang="en-US" sz="3200" b="1" dirty="0" smtClean="0">
                    <a:latin typeface="NikoshBAN" pitchFamily="2" charset="0"/>
                    <a:cs typeface="NikoshBAN" pitchFamily="2" charset="0"/>
                  </a:rPr>
                  <a:t>C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∪</m:t>
                    </m:r>
                  </m:oMath>
                </a14:m>
                <a:r>
                  <a:rPr lang="en-US" sz="3200" b="1" dirty="0" smtClean="0">
                    <a:latin typeface="NikoshBAN" pitchFamily="2" charset="0"/>
                    <a:cs typeface="NikoshBAN" pitchFamily="2" charset="0"/>
                  </a:rPr>
                  <a:t>D = </a:t>
                </a:r>
                <a:r>
                  <a:rPr lang="bn-BD" sz="3200" b="1" dirty="0" smtClean="0">
                    <a:latin typeface="NikoshBAN" pitchFamily="2" charset="0"/>
                    <a:cs typeface="NikoshBAN" pitchFamily="2" charset="0"/>
                  </a:rPr>
                  <a:t>কী? </a:t>
                </a:r>
                <a:endParaRPr lang="en-US" sz="32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096512"/>
                <a:ext cx="8077200" cy="1077218"/>
              </a:xfrm>
              <a:prstGeom prst="rect">
                <a:avLst/>
              </a:prstGeom>
              <a:blipFill rotWithShape="1">
                <a:blip r:embed="rId2"/>
                <a:stretch>
                  <a:fillRect l="-1811" t="-6780" b="-180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8418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599"/>
            <a:ext cx="3562350" cy="4355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709" y="4558859"/>
            <a:ext cx="3790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জন ভেন( ভেন চিত্রের প্রতিষ্ঠাতা)। </a:t>
            </a:r>
            <a:endParaRPr lang="en-US" sz="24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008" y="5302564"/>
            <a:ext cx="3562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জন্মঃ ৪ আগষ্ট ১৮৩৪ ইং </a:t>
            </a:r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ইংল্যান্ড।   </a:t>
            </a:r>
            <a:endParaRPr lang="en-US" sz="2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015090"/>
            <a:ext cx="3790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মৃত্যুঃ ৪ এপ্রিল ১৯২৩ ইং, ইংল্যান্ড। </a:t>
            </a:r>
            <a:endParaRPr lang="en-US" sz="24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14800" y="381000"/>
            <a:ext cx="268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930929" y="381000"/>
            <a:ext cx="5098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জন ভেন চিত্রের সাহায্যে সেট প্রকাশ করার রীতি প্রবর্তন করেন। </a:t>
            </a:r>
            <a:endParaRPr lang="en-US" sz="24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52997" y="1674167"/>
            <a:ext cx="5213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এই চিত্রগুলো তাঁর নামানুসারে ভেনচিত্র নামে পরিচিত। </a:t>
            </a:r>
            <a:endParaRPr lang="en-US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30929" y="3124200"/>
            <a:ext cx="50191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ভেনচিত্রে সাধারণত আয়তা্কার ও বৃত্তাকার ক্ষেত্র ব্যবহার করা হয়। </a:t>
            </a:r>
            <a:endParaRPr lang="en-US" sz="28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30929" y="4743973"/>
            <a:ext cx="52130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পরের পৃষ্ঠায় কয়েকটি সেটের ভেনচিত্র প্রদর্শন করা হলো। 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3790950" y="4628132"/>
            <a:ext cx="0" cy="207746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1670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043" y="115484"/>
            <a:ext cx="8783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এবার আমরা ভেনচিত্রে সংযোগ সেট দেখিঃ </a:t>
            </a:r>
            <a:endParaRPr lang="en-US" sz="32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353291" y="762000"/>
            <a:ext cx="4343400" cy="2133600"/>
            <a:chOff x="381000" y="914400"/>
            <a:chExt cx="4343400" cy="2133600"/>
          </a:xfrm>
        </p:grpSpPr>
        <p:sp>
          <p:nvSpPr>
            <p:cNvPr id="3" name="Rectangle 2"/>
            <p:cNvSpPr/>
            <p:nvPr/>
          </p:nvSpPr>
          <p:spPr>
            <a:xfrm>
              <a:off x="381000" y="914400"/>
              <a:ext cx="4343400" cy="213360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724644" y="921840"/>
              <a:ext cx="29498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BD" sz="3200" dirty="0" smtClean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এটি সার্বিক সেট=</a:t>
              </a:r>
              <a:r>
                <a:rPr lang="en-US" sz="3200" dirty="0" smtClean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U  </a:t>
              </a:r>
              <a:endPara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79751" y="2904714"/>
            <a:ext cx="53135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এটি আয়ত ক্ষেত্র। এর দ্বারা সার্বিক বুঝানো হয়।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92146" y="3007503"/>
            <a:ext cx="45852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 এটি বৃত্ত ক্ষেত্র। এর দ্বারা উপসেটকে বুঝানো হয়।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715000" y="207818"/>
            <a:ext cx="2362200" cy="2746361"/>
            <a:chOff x="5715000" y="207818"/>
            <a:chExt cx="2362200" cy="2746361"/>
          </a:xfrm>
        </p:grpSpPr>
        <p:sp>
          <p:nvSpPr>
            <p:cNvPr id="6" name="Oval 5"/>
            <p:cNvSpPr/>
            <p:nvPr/>
          </p:nvSpPr>
          <p:spPr>
            <a:xfrm>
              <a:off x="5715000" y="762000"/>
              <a:ext cx="2362200" cy="219217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603391" y="207818"/>
              <a:ext cx="63511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smtClean="0">
                  <a:latin typeface="NikoshBAN" pitchFamily="2" charset="0"/>
                  <a:cs typeface="NikoshBAN" pitchFamily="2" charset="0"/>
                </a:rPr>
                <a:t>A </a:t>
              </a:r>
              <a:endParaRPr lang="en-US" sz="36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11086" y="5427189"/>
                <a:ext cx="423197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∪</m:t>
                    </m:r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B= A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ও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B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উভয়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সেটের /বৃত্তের হলুদ এলাকা।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86" y="5427189"/>
                <a:ext cx="4231976" cy="400110"/>
              </a:xfrm>
              <a:prstGeom prst="rect">
                <a:avLst/>
              </a:prstGeom>
              <a:blipFill rotWithShape="1">
                <a:blip r:embed="rId2"/>
                <a:stretch>
                  <a:fillRect l="-1441" t="-6061" r="-2450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152042" y="6220040"/>
            <a:ext cx="9677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ভেন চিত্র ব্যবহার করে অতি সহজে সেট ও সেট প্রক্রিয়ার বিভিন্ন বৈশিষ্ঠ্যযাচাই করা যায়। </a:t>
            </a:r>
            <a:endParaRPr lang="en-US" sz="2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8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16"/>
          <a:stretch/>
        </p:blipFill>
        <p:spPr>
          <a:xfrm>
            <a:off x="4420356" y="3382063"/>
            <a:ext cx="4584448" cy="2192323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194036" y="3312330"/>
            <a:ext cx="3810357" cy="2120811"/>
            <a:chOff x="152043" y="3629615"/>
            <a:chExt cx="3810357" cy="2120811"/>
          </a:xfrm>
        </p:grpSpPr>
        <p:grpSp>
          <p:nvGrpSpPr>
            <p:cNvPr id="18" name="Group 17"/>
            <p:cNvGrpSpPr/>
            <p:nvPr/>
          </p:nvGrpSpPr>
          <p:grpSpPr>
            <a:xfrm>
              <a:off x="353291" y="3733800"/>
              <a:ext cx="3276778" cy="1925782"/>
              <a:chOff x="353291" y="3733800"/>
              <a:chExt cx="3276778" cy="1925782"/>
            </a:xfrm>
          </p:grpSpPr>
          <p:grpSp>
            <p:nvGrpSpPr>
              <p:cNvPr id="11" name="Group 10"/>
              <p:cNvGrpSpPr/>
              <p:nvPr/>
            </p:nvGrpSpPr>
            <p:grpSpPr>
              <a:xfrm>
                <a:off x="353291" y="3733800"/>
                <a:ext cx="3276778" cy="1925782"/>
                <a:chOff x="457022" y="4343400"/>
                <a:chExt cx="3276778" cy="1925782"/>
              </a:xfrm>
              <a:solidFill>
                <a:srgbClr val="FFFF00"/>
              </a:solidFill>
            </p:grpSpPr>
            <p:sp>
              <p:nvSpPr>
                <p:cNvPr id="9" name="Oval 8"/>
                <p:cNvSpPr/>
                <p:nvPr/>
              </p:nvSpPr>
              <p:spPr>
                <a:xfrm>
                  <a:off x="457022" y="4364182"/>
                  <a:ext cx="1981200" cy="1905000"/>
                </a:xfrm>
                <a:prstGeom prst="ellipse">
                  <a:avLst/>
                </a:prstGeom>
                <a:grpFill/>
                <a:ln w="285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" name="Oval 9"/>
                <p:cNvSpPr/>
                <p:nvPr/>
              </p:nvSpPr>
              <p:spPr>
                <a:xfrm>
                  <a:off x="1752600" y="4343400"/>
                  <a:ext cx="1981200" cy="1925782"/>
                </a:xfrm>
                <a:prstGeom prst="ellipse">
                  <a:avLst/>
                </a:prstGeom>
                <a:grpFill/>
                <a:ln w="285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2" name="TextBox 11"/>
              <p:cNvSpPr txBox="1"/>
              <p:nvPr/>
            </p:nvSpPr>
            <p:spPr>
              <a:xfrm>
                <a:off x="609600" y="4343400"/>
                <a:ext cx="47481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>
                    <a:solidFill>
                      <a:srgbClr val="C00000"/>
                    </a:solidFill>
                  </a:rPr>
                  <a:t>A </a:t>
                </a:r>
                <a:endParaRPr lang="en-US" sz="2800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2503317" y="4372736"/>
                <a:ext cx="46198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/>
                  <a:t>B </a:t>
                </a:r>
                <a:endParaRPr lang="en-US" sz="2800" dirty="0"/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152043" y="3629615"/>
              <a:ext cx="3810357" cy="2120811"/>
              <a:chOff x="152043" y="3629615"/>
              <a:chExt cx="3810357" cy="2120811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52043" y="3629615"/>
                <a:ext cx="3810357" cy="2120811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3521254" y="3629615"/>
                <a:ext cx="44114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U</a:t>
                </a:r>
                <a:endParaRPr lang="en-US" sz="2400" b="1" dirty="0">
                  <a:latin typeface="NikoshBAN" pitchFamily="2" charset="0"/>
                  <a:cs typeface="NikoshBAN" pitchFamily="2" charset="0"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419243" y="5533911"/>
                <a:ext cx="451628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∪</m:t>
                    </m:r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B=U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এর সাদা অংশ বাদে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A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ও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উভয় সেটের  রঙিন এলাকা।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243" y="5533911"/>
                <a:ext cx="4516288" cy="707886"/>
              </a:xfrm>
              <a:prstGeom prst="rect">
                <a:avLst/>
              </a:prstGeom>
              <a:blipFill rotWithShape="1">
                <a:blip r:embed="rId4"/>
                <a:stretch>
                  <a:fillRect l="-1484" t="-3448" r="-2294" b="-14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3640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15" grpId="0"/>
      <p:bldP spid="27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98764" y="1524000"/>
                <a:ext cx="8534400" cy="91064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600" b="1" dirty="0" smtClean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1। </a:t>
                </a:r>
                <a:r>
                  <a:rPr lang="en-US" sz="3600" b="1" dirty="0" err="1" smtClean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ভেনচিত্রের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সাহায্যে</a:t>
                </a:r>
                <a:r>
                  <a:rPr lang="en-US" sz="3600" b="1" dirty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M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∪</m:t>
                    </m:r>
                  </m:oMath>
                </a14:m>
                <a:r>
                  <a:rPr lang="en-US" sz="3600" b="1" dirty="0" smtClean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b="1" dirty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N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b="1" dirty="0" err="1" smtClean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দে</a:t>
                </a:r>
                <a:r>
                  <a:rPr lang="bn-BD" sz="3600" b="1" dirty="0" smtClean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খা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ও।</a:t>
                </a:r>
                <a:r>
                  <a:rPr lang="en-US" b="1" dirty="0" smtClean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endParaRPr lang="en-US" b="1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8764" y="1524000"/>
                <a:ext cx="8534400" cy="910647"/>
              </a:xfrm>
              <a:blipFill rotWithShape="1">
                <a:blip r:embed="rId2"/>
                <a:stretch>
                  <a:fillRect l="-2214" t="-8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29490" y="304800"/>
            <a:ext cx="80287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একক কাজঃ </a:t>
            </a:r>
            <a:endParaRPr lang="en-US" sz="4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808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64141" y="3415618"/>
                <a:ext cx="218541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/>
                        <a:ea typeface="Cambria Math"/>
                      </a:rPr>
                      <m:t>∴</m:t>
                    </m:r>
                    <m:r>
                      <a:rPr lang="en-US" sz="3200" b="1" i="1" smtClean="0">
                        <a:latin typeface="Cambria Math"/>
                        <a:ea typeface="Cambria Math"/>
                      </a:rPr>
                      <m:t>𝑴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r>
                      <a:rPr lang="en-US" sz="3200" b="1" i="1" smtClean="0">
                        <a:latin typeface="Cambria Math"/>
                        <a:ea typeface="Cambria Math" panose="02040503050406030204" pitchFamily="18" charset="0"/>
                      </a:rPr>
                      <m:t>𝑵</m:t>
                    </m:r>
                  </m:oMath>
                </a14:m>
                <a:r>
                  <a:rPr lang="en-US" sz="3200" b="1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:endParaRPr lang="en-US" sz="32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141" y="3415618"/>
                <a:ext cx="2185413" cy="584775"/>
              </a:xfrm>
              <a:prstGeom prst="rect">
                <a:avLst/>
              </a:prstGeom>
              <a:blipFill rotWithShape="1">
                <a:blip r:embed="rId3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28600" y="99593"/>
            <a:ext cx="868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দলীয় কাজের সমাধানঃ </a:t>
            </a:r>
            <a:endParaRPr lang="en-US" sz="40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918558" y="990600"/>
            <a:ext cx="1413170" cy="136433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191578" y="990599"/>
            <a:ext cx="1352222" cy="136433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36432" y="1411537"/>
            <a:ext cx="15167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ধরি,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M =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41154" y="1413947"/>
            <a:ext cx="1550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এবং,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N =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5968984" y="3359971"/>
                <a:ext cx="2794015" cy="830997"/>
              </a:xfrm>
              <a:prstGeom prst="rect">
                <a:avLst/>
              </a:prstGeom>
              <a:noFill/>
              <a:ln w="28575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দুই বৃত্তের সবুজ অংশ =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M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  <a:ea typeface="Cambria Math"/>
                      </a:rPr>
                      <m:t>∪</m:t>
                    </m:r>
                  </m:oMath>
                </a14:m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N</a:t>
                </a:r>
                <a:endParaRPr lang="en-US" sz="24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8984" y="3359971"/>
                <a:ext cx="2794015" cy="830997"/>
              </a:xfrm>
              <a:prstGeom prst="rect">
                <a:avLst/>
              </a:prstGeom>
              <a:blipFill rotWithShape="1">
                <a:blip r:embed="rId4"/>
                <a:stretch>
                  <a:fillRect l="-2808" t="-4255" b="-14184"/>
                </a:stretch>
              </a:blipFill>
              <a:ln w="28575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6" name="Group 45"/>
          <p:cNvGrpSpPr/>
          <p:nvPr/>
        </p:nvGrpSpPr>
        <p:grpSpPr>
          <a:xfrm>
            <a:off x="2570562" y="2788513"/>
            <a:ext cx="3321061" cy="1838984"/>
            <a:chOff x="2570562" y="2788513"/>
            <a:chExt cx="3321061" cy="1838984"/>
          </a:xfrm>
        </p:grpSpPr>
        <p:grpSp>
          <p:nvGrpSpPr>
            <p:cNvPr id="20" name="Group 19"/>
            <p:cNvGrpSpPr/>
            <p:nvPr/>
          </p:nvGrpSpPr>
          <p:grpSpPr>
            <a:xfrm>
              <a:off x="2570562" y="2788513"/>
              <a:ext cx="2715209" cy="1838984"/>
              <a:chOff x="2570562" y="2788513"/>
              <a:chExt cx="2715209" cy="1838984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70563" y="2788513"/>
                <a:ext cx="2668946" cy="1838984"/>
              </a:xfrm>
              <a:prstGeom prst="rect">
                <a:avLst/>
              </a:prstGeom>
            </p:spPr>
          </p:pic>
          <p:sp>
            <p:nvSpPr>
              <p:cNvPr id="19" name="Rectangle 18"/>
              <p:cNvSpPr/>
              <p:nvPr/>
            </p:nvSpPr>
            <p:spPr>
              <a:xfrm>
                <a:off x="2570562" y="2788513"/>
                <a:ext cx="2715209" cy="1778291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22" name="Straight Arrow Connector 21"/>
            <p:cNvCxnSpPr/>
            <p:nvPr/>
          </p:nvCxnSpPr>
          <p:spPr>
            <a:xfrm flipV="1">
              <a:off x="4613570" y="3775469"/>
              <a:ext cx="1253830" cy="22492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>
              <a:off x="3343256" y="3221558"/>
              <a:ext cx="2548367" cy="359842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>
              <a:off x="3905036" y="3677658"/>
              <a:ext cx="1962364" cy="2862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66080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" grpId="0"/>
      <p:bldP spid="5" grpId="0" animBg="1"/>
      <p:bldP spid="6" grpId="0" animBg="1"/>
      <p:bldP spid="8" grpId="0"/>
      <p:bldP spid="9" grpId="0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380999"/>
            <a:ext cx="7848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মূল্যায়নঃ </a:t>
            </a:r>
            <a:endParaRPr lang="en-US" sz="4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1340638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১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.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সংযোগ সেট কাকে বলে?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1962605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২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ভেনচিত্রের প্রতিষ্ঠাতা কে? 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2634734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৩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.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জন ভেন কোন দেশের লোক ছিলেন?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32766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৪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জন্ম ও মৃত্যু তারিখ কি কি?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4127735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৫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ভেনচিত্রে সাধারণত কি কি চিত্র ব্যবহার করা হয়?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175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981" y="457200"/>
            <a:ext cx="81931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বাড়ীর কাজঃ </a:t>
            </a:r>
            <a:endParaRPr lang="en-US" sz="4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17731" y="2514600"/>
                <a:ext cx="8465127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8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২</a:t>
                </a:r>
                <a:r>
                  <a:rPr lang="en-US" sz="28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.  P  </a:t>
                </a:r>
                <a:r>
                  <a:rPr lang="bn-BD" sz="28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8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Q </a:t>
                </a:r>
                <a:r>
                  <a:rPr lang="bn-BD" sz="28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যথাক্রমে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</a:rPr>
                      <m:t>𝟐𝟏</m:t>
                    </m:r>
                  </m:oMath>
                </a14:m>
                <a:r>
                  <a:rPr lang="bn-BD" sz="28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ও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</a:rPr>
                      <m:t>𝟑𝟓</m:t>
                    </m:r>
                  </m:oMath>
                </a14:m>
                <a:r>
                  <a:rPr lang="bn-BD" sz="28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এর সকল গুণনীয়কের সেট হলে  </a:t>
                </a:r>
                <a:r>
                  <a:rPr lang="en-US" sz="28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P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∪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𝑸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bn-BD" sz="28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নির্ণয় করে আনবে। </a:t>
                </a:r>
                <a:endParaRPr lang="en-US" sz="28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731" y="2514600"/>
                <a:ext cx="8465127" cy="954107"/>
              </a:xfrm>
              <a:prstGeom prst="rect">
                <a:avLst/>
              </a:prstGeom>
              <a:blipFill rotWithShape="1">
                <a:blip r:embed="rId2"/>
                <a:stretch>
                  <a:fillRect l="-1512" t="-5128" b="-179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517730" y="1382485"/>
                <a:ext cx="8465127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১</a:t>
                </a:r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 যদি </a:t>
                </a:r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H = {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𝒂</m:t>
                    </m:r>
                    <m:r>
                      <a:rPr lang="en-US" sz="2800" b="1" i="1" smtClean="0">
                        <a:latin typeface="Cambria Math"/>
                      </a:rPr>
                      <m:t>, </m:t>
                    </m:r>
                    <m:r>
                      <a:rPr lang="en-US" sz="2800" b="1" i="1" smtClean="0">
                        <a:latin typeface="Cambria Math"/>
                      </a:rPr>
                      <m:t>𝒃</m:t>
                    </m:r>
                    <m:r>
                      <a:rPr lang="en-US" sz="2800" b="1" i="1" smtClean="0">
                        <a:latin typeface="Cambria Math"/>
                      </a:rPr>
                      <m:t>, </m:t>
                    </m:r>
                    <m:r>
                      <a:rPr lang="en-US" sz="2800" b="1" i="1" smtClean="0">
                        <a:latin typeface="Cambria Math"/>
                      </a:rPr>
                      <m:t>𝒎</m:t>
                    </m:r>
                    <m:r>
                      <a:rPr lang="en-US" sz="2800" b="1" i="1" smtClean="0">
                        <a:latin typeface="Cambria Math"/>
                      </a:rPr>
                      <m:t>, </m:t>
                    </m:r>
                    <m:r>
                      <a:rPr lang="en-US" sz="2800" b="1" i="1" smtClean="0">
                        <a:latin typeface="Cambria Math"/>
                      </a:rPr>
                      <m:t>𝒏</m:t>
                    </m:r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 }  K </a:t>
                </a:r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{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𝒙</m:t>
                    </m:r>
                    <m:r>
                      <a:rPr lang="en-US" sz="2800" b="1" i="1" smtClean="0">
                        <a:latin typeface="Cambria Math"/>
                      </a:rPr>
                      <m:t>, </m:t>
                    </m:r>
                    <m:r>
                      <a:rPr lang="en-US" sz="2800" b="1" i="1" smtClean="0">
                        <a:latin typeface="Cambria Math"/>
                      </a:rPr>
                      <m:t>𝒚</m:t>
                    </m:r>
                    <m:r>
                      <a:rPr lang="en-US" sz="2800" b="1" i="1" smtClean="0">
                        <a:latin typeface="Cambria Math"/>
                      </a:rPr>
                      <m:t>, </m:t>
                    </m:r>
                    <m:r>
                      <a:rPr lang="en-US" sz="2800" b="1" i="1" smtClean="0">
                        <a:latin typeface="Cambria Math"/>
                      </a:rPr>
                      <m:t>𝒎</m:t>
                    </m:r>
                    <m:r>
                      <a:rPr lang="en-US" sz="2800" b="1" i="1" smtClean="0">
                        <a:latin typeface="Cambria Math"/>
                      </a:rPr>
                      <m:t>, </m:t>
                    </m:r>
                    <m:r>
                      <a:rPr lang="en-US" sz="2800" b="1" i="1" smtClean="0">
                        <a:latin typeface="Cambria Math"/>
                      </a:rPr>
                      <m:t>𝒏</m:t>
                    </m:r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 }  </a:t>
                </a:r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হয় </a:t>
                </a:r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,</a:t>
                </a:r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তবে ভেনচিত্রে সাহায্যে </a:t>
                </a:r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H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∪</m:t>
                    </m:r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K </a:t>
                </a:r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নির্ণয় করে আনবে। </a:t>
                </a:r>
                <a:endParaRPr lang="en-US" sz="28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730" y="1382485"/>
                <a:ext cx="8465127" cy="954107"/>
              </a:xfrm>
              <a:prstGeom prst="rect">
                <a:avLst/>
              </a:prstGeom>
              <a:blipFill rotWithShape="1">
                <a:blip r:embed="rId3"/>
                <a:stretch>
                  <a:fillRect l="-1512" t="-5128" b="-18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998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936486"/>
            <a:ext cx="8153400" cy="553035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24000" y="228600"/>
            <a:ext cx="662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তোমাদের সকলকে ধন্যবাদ </a:t>
            </a:r>
            <a:endParaRPr lang="en-US" sz="40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059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7391" y="180104"/>
            <a:ext cx="8229600" cy="1143000"/>
          </a:xfrm>
        </p:spPr>
        <p:txBody>
          <a:bodyPr>
            <a:noAutofit/>
          </a:bodyPr>
          <a:lstStyle/>
          <a:p>
            <a:r>
              <a:rPr lang="bn-BD" sz="5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54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3352800"/>
            <a:ext cx="4800600" cy="4525963"/>
          </a:xfrm>
        </p:spPr>
        <p:txBody>
          <a:bodyPr>
            <a:normAutofit/>
          </a:bodyPr>
          <a:lstStyle/>
          <a:p>
            <a:r>
              <a:rPr lang="bn-BD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হিরন্ময় কবিরাজ </a:t>
            </a:r>
            <a:endParaRPr lang="en-US" sz="2400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সহকারী শিক্ষক</a:t>
            </a:r>
          </a:p>
          <a:p>
            <a:r>
              <a:rPr lang="bn-BD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চৌধুরী আব্দুল হামিদ একাডেমী</a:t>
            </a:r>
          </a:p>
          <a:p>
            <a:r>
              <a:rPr lang="bn-BD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আইডিঃ ২৪ </a:t>
            </a:r>
          </a:p>
          <a:p>
            <a:r>
              <a:rPr lang="bn-BD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বরাট, গোয়ালন্দ, রাজবাড়ী</a:t>
            </a:r>
          </a:p>
          <a:p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01748986869</a:t>
            </a:r>
            <a:endParaRPr lang="bn-BD" sz="2400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heronmoykabiraj@gmail.com</a:t>
            </a:r>
            <a:endParaRPr lang="en-US" sz="2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95454" y="2318183"/>
            <a:ext cx="4038600" cy="4525963"/>
          </a:xfrm>
        </p:spPr>
        <p:txBody>
          <a:bodyPr>
            <a:normAutofit/>
          </a:bodyPr>
          <a:lstStyle/>
          <a:p>
            <a:r>
              <a:rPr lang="bn-BD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শ্রেণীঃ অষ্টম</a:t>
            </a:r>
          </a:p>
          <a:p>
            <a:r>
              <a:rPr lang="bn-BD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বিষয়ঃ গণিত</a:t>
            </a:r>
          </a:p>
          <a:p>
            <a:r>
              <a:rPr lang="bn-BD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অধ্যায়ঃ সপ্তম ( সেট ) </a:t>
            </a:r>
            <a:endParaRPr lang="en-US" b="1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শিক্ষার্থীঃ ৮০ জন। </a:t>
            </a:r>
            <a:endParaRPr lang="bn-BD" b="1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সময়ঃ ৫০ মিনিট</a:t>
            </a:r>
          </a:p>
          <a:p>
            <a:r>
              <a:rPr lang="bn-BD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তারিখঃ </a:t>
            </a:r>
            <a:r>
              <a:rPr lang="en-US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23</a:t>
            </a:r>
            <a:r>
              <a:rPr lang="bn-BD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/০৫/২০১৮</a:t>
            </a:r>
          </a:p>
          <a:p>
            <a:endParaRPr lang="en-US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1864" y="2792571"/>
            <a:ext cx="3252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শিক্ষক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168304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পাঠ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0" t="19823" r="9044" b="18698"/>
          <a:stretch/>
        </p:blipFill>
        <p:spPr>
          <a:xfrm>
            <a:off x="594557" y="323386"/>
            <a:ext cx="2529643" cy="241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802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525" y="235526"/>
            <a:ext cx="830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ছবি দেখে নিচের প্রশ্নগুলোর উত্তর দাও। </a:t>
            </a:r>
            <a:endParaRPr lang="en-US" sz="2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664181" y="732308"/>
            <a:ext cx="6883260" cy="1193196"/>
            <a:chOff x="462948" y="860778"/>
            <a:chExt cx="6871464" cy="1193196"/>
          </a:xfrm>
        </p:grpSpPr>
        <p:sp>
          <p:nvSpPr>
            <p:cNvPr id="3" name="TextBox 2"/>
            <p:cNvSpPr txBox="1"/>
            <p:nvPr/>
          </p:nvSpPr>
          <p:spPr>
            <a:xfrm>
              <a:off x="462948" y="945978"/>
              <a:ext cx="859767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b="1" dirty="0" smtClean="0">
                  <a:latin typeface="NikoshBAN" pitchFamily="2" charset="0"/>
                  <a:cs typeface="NikoshBAN" pitchFamily="2" charset="0"/>
                </a:rPr>
                <a:t>A </a:t>
              </a:r>
              <a:endParaRPr lang="en-US" sz="6600" b="1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6" name="Picture 21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271" r="75709" b="38777"/>
            <a:stretch/>
          </p:blipFill>
          <p:spPr bwMode="auto">
            <a:xfrm>
              <a:off x="2883141" y="1030820"/>
              <a:ext cx="805414" cy="8587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21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636" t="66037" r="2909" b="6674"/>
            <a:stretch/>
          </p:blipFill>
          <p:spPr bwMode="auto">
            <a:xfrm>
              <a:off x="4276877" y="978748"/>
              <a:ext cx="838200" cy="8968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2172152" y="860778"/>
              <a:ext cx="476412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600" b="1" dirty="0" smtClean="0">
                  <a:cs typeface="NikoshBAN" pitchFamily="2" charset="0"/>
                </a:rPr>
                <a:t>{</a:t>
              </a:r>
              <a:endParaRPr lang="en-US" sz="6600" b="1" dirty="0">
                <a:cs typeface="NikoshBAN" pitchFamily="2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819687" y="1101859"/>
              <a:ext cx="31771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/>
                <a:t>͵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251342" y="1073213"/>
              <a:ext cx="31771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4000" b="1" dirty="0" smtClean="0"/>
                <a:t>͵</a:t>
              </a:r>
              <a:endParaRPr lang="en-US" sz="4000" b="1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858000" y="867185"/>
              <a:ext cx="476412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600" b="1" dirty="0" smtClean="0"/>
                <a:t>}</a:t>
              </a:r>
              <a:endParaRPr lang="en-US" sz="6600" b="1" dirty="0"/>
            </a:p>
          </p:txBody>
        </p:sp>
        <p:pic>
          <p:nvPicPr>
            <p:cNvPr id="14" name="Picture 21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138" r="75200" b="6890"/>
            <a:stretch/>
          </p:blipFill>
          <p:spPr bwMode="auto">
            <a:xfrm>
              <a:off x="5800445" y="978748"/>
              <a:ext cx="815241" cy="8848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1508505" y="978748"/>
              <a:ext cx="49084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 smtClean="0"/>
                <a:t>=</a:t>
              </a:r>
              <a:endParaRPr lang="en-US" sz="4800" b="1" dirty="0"/>
            </a:p>
          </p:txBody>
        </p:sp>
      </p:grpSp>
      <p:grpSp>
        <p:nvGrpSpPr>
          <p:cNvPr id="2048" name="Group 2047"/>
          <p:cNvGrpSpPr/>
          <p:nvPr/>
        </p:nvGrpSpPr>
        <p:grpSpPr>
          <a:xfrm>
            <a:off x="664182" y="1783482"/>
            <a:ext cx="5311637" cy="1284376"/>
            <a:chOff x="497976" y="1783482"/>
            <a:chExt cx="5311637" cy="1284376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4" t="66991" r="79438" b="5418"/>
            <a:stretch/>
          </p:blipFill>
          <p:spPr bwMode="auto">
            <a:xfrm>
              <a:off x="4276877" y="1975181"/>
              <a:ext cx="929680" cy="8593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21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782" t="68394" r="52436" b="7703"/>
            <a:stretch/>
          </p:blipFill>
          <p:spPr bwMode="auto">
            <a:xfrm>
              <a:off x="2838109" y="1921875"/>
              <a:ext cx="828675" cy="8312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497976" y="1959862"/>
              <a:ext cx="779381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600" b="1" dirty="0" smtClean="0">
                  <a:latin typeface="NikoshBAN" pitchFamily="2" charset="0"/>
                  <a:cs typeface="NikoshBAN" pitchFamily="2" charset="0"/>
                </a:rPr>
                <a:t>B</a:t>
              </a:r>
              <a:endParaRPr lang="en-US" sz="66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474486" y="1916997"/>
              <a:ext cx="49084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 smtClean="0"/>
                <a:t>=</a:t>
              </a:r>
              <a:endParaRPr lang="en-US" sz="4800" b="1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193630" y="1783482"/>
              <a:ext cx="476412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600" b="1" dirty="0" smtClean="0">
                  <a:cs typeface="NikoshBAN" pitchFamily="2" charset="0"/>
                </a:rPr>
                <a:t>{</a:t>
              </a:r>
              <a:endParaRPr lang="en-US" sz="6600" b="1" dirty="0">
                <a:cs typeface="NikoshBAN" pitchFamily="2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333201" y="1828416"/>
              <a:ext cx="476412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600" b="1" dirty="0" smtClean="0"/>
                <a:t>}</a:t>
              </a:r>
              <a:endParaRPr lang="en-US" sz="6600" b="1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819687" y="1959862"/>
              <a:ext cx="31771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/>
                <a:t>͵</a:t>
              </a:r>
            </a:p>
          </p:txBody>
        </p:sp>
      </p:grpSp>
      <p:sp>
        <p:nvSpPr>
          <p:cNvPr id="2049" name="TextBox 2048"/>
          <p:cNvSpPr txBox="1"/>
          <p:nvPr/>
        </p:nvSpPr>
        <p:spPr>
          <a:xfrm>
            <a:off x="296428" y="3942419"/>
            <a:ext cx="8492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প্রশ্নঃ বলতো  </a:t>
            </a:r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A 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কিসের সেট? </a:t>
            </a:r>
            <a:endParaRPr lang="en-US" sz="2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51" name="TextBox 2050"/>
          <p:cNvSpPr txBox="1"/>
          <p:nvPr/>
        </p:nvSpPr>
        <p:spPr>
          <a:xfrm>
            <a:off x="296428" y="4470950"/>
            <a:ext cx="8618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উত্তরঃ </a:t>
            </a:r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A 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, লাল,নীল ও বেগুনী তিনটি মার্বেলের সেট। </a:t>
            </a:r>
            <a:endParaRPr lang="en-US" sz="2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30394" y="4932615"/>
            <a:ext cx="8458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প্রশ্নঃ বলতো  </a:t>
            </a:r>
            <a:r>
              <a:rPr lang="en-US" sz="24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B</a:t>
            </a:r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কিসের সেট? </a:t>
            </a:r>
            <a:endParaRPr lang="en-US" sz="2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54064" y="5354380"/>
            <a:ext cx="85344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উত্তরঃ </a:t>
            </a:r>
            <a:r>
              <a:rPr lang="en-US" sz="24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B</a:t>
            </a:r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, হলুদ ও সাদা দুইটি মার্বেলের সেট। </a:t>
            </a:r>
            <a:endParaRPr lang="en-US" sz="2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056" name="Group 2055"/>
          <p:cNvGrpSpPr/>
          <p:nvPr/>
        </p:nvGrpSpPr>
        <p:grpSpPr>
          <a:xfrm>
            <a:off x="2359836" y="2753084"/>
            <a:ext cx="6201489" cy="958503"/>
            <a:chOff x="2136559" y="3043878"/>
            <a:chExt cx="6424766" cy="1107996"/>
          </a:xfrm>
        </p:grpSpPr>
        <p:sp>
          <p:nvSpPr>
            <p:cNvPr id="21" name="TextBox 20"/>
            <p:cNvSpPr txBox="1"/>
            <p:nvPr/>
          </p:nvSpPr>
          <p:spPr>
            <a:xfrm>
              <a:off x="2136559" y="3043878"/>
              <a:ext cx="476412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600" b="1" dirty="0" smtClean="0">
                  <a:cs typeface="NikoshBAN" pitchFamily="2" charset="0"/>
                </a:rPr>
                <a:t>{</a:t>
              </a:r>
              <a:endParaRPr lang="en-US" sz="6600" b="1" dirty="0">
                <a:cs typeface="NikoshBAN" pitchFamily="2" charset="0"/>
              </a:endParaRPr>
            </a:p>
          </p:txBody>
        </p:sp>
        <p:pic>
          <p:nvPicPr>
            <p:cNvPr id="22" name="Picture 21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271" r="75709" b="38777"/>
            <a:stretch/>
          </p:blipFill>
          <p:spPr bwMode="auto">
            <a:xfrm>
              <a:off x="2670042" y="3245937"/>
              <a:ext cx="805414" cy="8587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21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636" t="66037" r="2909" b="6674"/>
            <a:stretch/>
          </p:blipFill>
          <p:spPr bwMode="auto">
            <a:xfrm>
              <a:off x="3718303" y="3184396"/>
              <a:ext cx="838200" cy="8968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21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138" r="75200" b="6890"/>
            <a:stretch/>
          </p:blipFill>
          <p:spPr bwMode="auto">
            <a:xfrm>
              <a:off x="4756166" y="3196341"/>
              <a:ext cx="815241" cy="8848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" name="Picture 21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782" t="68394" r="52436" b="7703"/>
            <a:stretch/>
          </p:blipFill>
          <p:spPr bwMode="auto">
            <a:xfrm>
              <a:off x="5809613" y="3223703"/>
              <a:ext cx="828675" cy="8312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4" t="66991" r="79438" b="5418"/>
            <a:stretch/>
          </p:blipFill>
          <p:spPr bwMode="auto">
            <a:xfrm>
              <a:off x="7070806" y="3245937"/>
              <a:ext cx="929680" cy="8593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7" name="TextBox 26"/>
            <p:cNvSpPr txBox="1"/>
            <p:nvPr/>
          </p:nvSpPr>
          <p:spPr>
            <a:xfrm>
              <a:off x="8084913" y="3043878"/>
              <a:ext cx="476412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600" b="1" dirty="0" smtClean="0"/>
                <a:t>}</a:t>
              </a:r>
              <a:endParaRPr lang="en-US" sz="6600" b="1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400587" y="3347026"/>
              <a:ext cx="31771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/>
                <a:t>͵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537119" y="3347026"/>
              <a:ext cx="31771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/>
                <a:t>͵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571407" y="3365917"/>
              <a:ext cx="31771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/>
                <a:t>͵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753090" y="3365917"/>
              <a:ext cx="31771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/>
                <a:t>͵</a:t>
              </a:r>
            </a:p>
          </p:txBody>
        </p:sp>
      </p:grpSp>
      <p:sp>
        <p:nvSpPr>
          <p:cNvPr id="2053" name="TextBox 2052"/>
          <p:cNvSpPr txBox="1"/>
          <p:nvPr/>
        </p:nvSpPr>
        <p:spPr>
          <a:xfrm>
            <a:off x="217844" y="6248400"/>
            <a:ext cx="8570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উত্তরঃ ৫ টি; যথা, লাল, নীল, বেগুনী, হলুদ ও সাদা মার্বেল। </a:t>
            </a:r>
            <a:endParaRPr lang="en-US" sz="2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25268" y="5775915"/>
            <a:ext cx="91614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প্রশ্নঃ এবার বল </a:t>
            </a:r>
            <a:r>
              <a:rPr lang="bn-BD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A</a:t>
            </a:r>
            <a:r>
              <a:rPr lang="bn-BD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ও</a:t>
            </a:r>
            <a:r>
              <a:rPr lang="en-US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B </a:t>
            </a:r>
            <a:r>
              <a:rPr lang="bn-BD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সেট দুইটি একত্র করলে গঠিত সেটটির উপাদান সংখ্যা কয়টি ও কী কী? </a:t>
            </a:r>
            <a:endParaRPr lang="en-US" sz="2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117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49" grpId="0"/>
      <p:bldP spid="2051" grpId="0"/>
      <p:bldP spid="36" grpId="0"/>
      <p:bldP spid="37" grpId="0"/>
      <p:bldP spid="2053" grpId="0"/>
      <p:bldP spid="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46364" y="4943611"/>
            <a:ext cx="2712614" cy="1600200"/>
            <a:chOff x="2204597" y="1235136"/>
            <a:chExt cx="2870216" cy="1905000"/>
          </a:xfrm>
        </p:grpSpPr>
        <p:pic>
          <p:nvPicPr>
            <p:cNvPr id="2" name="Content Placeholder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62200" y="1371600"/>
              <a:ext cx="2555011" cy="1632072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2204597" y="1235136"/>
              <a:ext cx="2870216" cy="19050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255525" y="235526"/>
            <a:ext cx="830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ছবি দেখে নিচের প্রশ্নগুলোর উত্তর দাও। </a:t>
            </a:r>
            <a:endParaRPr lang="en-US" sz="2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036" y="5058241"/>
            <a:ext cx="5908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প্রশ্নঃ বলতো পাশের চিত্রটি কিসের চিত্র ? </a:t>
            </a:r>
            <a:endParaRPr lang="en-US" sz="2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69672" y="5519906"/>
            <a:ext cx="5874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উত্তরঃ ভেনচিত্র </a:t>
            </a:r>
            <a:endParaRPr lang="en-US" sz="2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5525" y="4267200"/>
            <a:ext cx="8625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উত্তরঃ সংযোগ সেট বা 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A 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ও 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B 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এর সংযোগ সেট। </a:t>
            </a:r>
            <a:endParaRPr lang="en-US" sz="24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5525" y="3805535"/>
            <a:ext cx="86257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প্রশ্নঃ বলতো </a:t>
            </a:r>
            <a:r>
              <a:rPr lang="en-US" sz="2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A</a:t>
            </a:r>
            <a:r>
              <a:rPr lang="bn-BD" sz="2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ও</a:t>
            </a:r>
            <a:r>
              <a:rPr lang="en-US" sz="2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B </a:t>
            </a:r>
            <a:r>
              <a:rPr lang="bn-BD" sz="2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সেটের উপাদান গুলো নিয়ে একত্রে গঠিত সেটটিকে কী সেট বলা যায়? </a:t>
            </a:r>
            <a:endParaRPr lang="en-US" sz="20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359836" y="2753084"/>
            <a:ext cx="6201489" cy="958503"/>
            <a:chOff x="2136559" y="3043878"/>
            <a:chExt cx="6424766" cy="1107996"/>
          </a:xfrm>
        </p:grpSpPr>
        <p:sp>
          <p:nvSpPr>
            <p:cNvPr id="11" name="TextBox 10"/>
            <p:cNvSpPr txBox="1"/>
            <p:nvPr/>
          </p:nvSpPr>
          <p:spPr>
            <a:xfrm>
              <a:off x="2136559" y="3043878"/>
              <a:ext cx="476412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600" b="1" dirty="0" smtClean="0">
                  <a:cs typeface="NikoshBAN" pitchFamily="2" charset="0"/>
                </a:rPr>
                <a:t>{</a:t>
              </a:r>
              <a:endParaRPr lang="en-US" sz="6600" b="1" dirty="0">
                <a:cs typeface="NikoshBAN" pitchFamily="2" charset="0"/>
              </a:endParaRPr>
            </a:p>
          </p:txBody>
        </p:sp>
        <p:pic>
          <p:nvPicPr>
            <p:cNvPr id="12" name="Picture 1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271" r="75709" b="38777"/>
            <a:stretch/>
          </p:blipFill>
          <p:spPr bwMode="auto">
            <a:xfrm>
              <a:off x="2670042" y="3245937"/>
              <a:ext cx="805414" cy="8587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2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636" t="66037" r="2909" b="6674"/>
            <a:stretch/>
          </p:blipFill>
          <p:spPr bwMode="auto">
            <a:xfrm>
              <a:off x="3718303" y="3184396"/>
              <a:ext cx="838200" cy="8968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Picture 2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138" r="75200" b="6890"/>
            <a:stretch/>
          </p:blipFill>
          <p:spPr bwMode="auto">
            <a:xfrm>
              <a:off x="4756166" y="3196341"/>
              <a:ext cx="815241" cy="8848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2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782" t="68394" r="52436" b="7703"/>
            <a:stretch/>
          </p:blipFill>
          <p:spPr bwMode="auto">
            <a:xfrm>
              <a:off x="5809613" y="3223703"/>
              <a:ext cx="828675" cy="8312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4" t="66991" r="79438" b="5418"/>
            <a:stretch/>
          </p:blipFill>
          <p:spPr bwMode="auto">
            <a:xfrm>
              <a:off x="7070806" y="3245937"/>
              <a:ext cx="929680" cy="8593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TextBox 16"/>
            <p:cNvSpPr txBox="1"/>
            <p:nvPr/>
          </p:nvSpPr>
          <p:spPr>
            <a:xfrm>
              <a:off x="8084913" y="3043878"/>
              <a:ext cx="476412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600" b="1" dirty="0" smtClean="0"/>
                <a:t>}</a:t>
              </a:r>
              <a:endParaRPr lang="en-US" sz="6600" b="1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400587" y="3347026"/>
              <a:ext cx="31771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/>
                <a:t>͵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537119" y="3347026"/>
              <a:ext cx="31771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/>
                <a:t>͵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571407" y="3365917"/>
              <a:ext cx="31771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/>
                <a:t>͵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753090" y="3365917"/>
              <a:ext cx="31771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/>
                <a:t>͵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805830" y="1663766"/>
            <a:ext cx="5306470" cy="1221210"/>
            <a:chOff x="497976" y="1783482"/>
            <a:chExt cx="5311637" cy="1284376"/>
          </a:xfrm>
        </p:grpSpPr>
        <p:pic>
          <p:nvPicPr>
            <p:cNvPr id="23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4" t="66991" r="79438" b="5418"/>
            <a:stretch/>
          </p:blipFill>
          <p:spPr bwMode="auto">
            <a:xfrm>
              <a:off x="4276877" y="1975181"/>
              <a:ext cx="929680" cy="8593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2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782" t="68394" r="52436" b="7703"/>
            <a:stretch/>
          </p:blipFill>
          <p:spPr bwMode="auto">
            <a:xfrm>
              <a:off x="2838109" y="1921875"/>
              <a:ext cx="828675" cy="8312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5" name="TextBox 24"/>
            <p:cNvSpPr txBox="1"/>
            <p:nvPr/>
          </p:nvSpPr>
          <p:spPr>
            <a:xfrm>
              <a:off x="497976" y="1959862"/>
              <a:ext cx="779381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600" b="1" dirty="0" smtClean="0">
                  <a:latin typeface="NikoshBAN" pitchFamily="2" charset="0"/>
                  <a:cs typeface="NikoshBAN" pitchFamily="2" charset="0"/>
                </a:rPr>
                <a:t>B</a:t>
              </a:r>
              <a:endParaRPr lang="en-US" sz="66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474486" y="1916997"/>
              <a:ext cx="49084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 smtClean="0"/>
                <a:t>=</a:t>
              </a:r>
              <a:endParaRPr lang="en-US" sz="4800" b="1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193630" y="1783482"/>
              <a:ext cx="476412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600" b="1" dirty="0" smtClean="0">
                  <a:cs typeface="NikoshBAN" pitchFamily="2" charset="0"/>
                </a:rPr>
                <a:t>{</a:t>
              </a:r>
              <a:endParaRPr lang="en-US" sz="6600" b="1" dirty="0">
                <a:cs typeface="NikoshBAN" pitchFamily="2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333201" y="1828416"/>
              <a:ext cx="476412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600" b="1" dirty="0" smtClean="0"/>
                <a:t>}</a:t>
              </a:r>
              <a:endParaRPr lang="en-US" sz="6600" b="1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819687" y="1959862"/>
              <a:ext cx="31771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/>
                <a:t>͵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765639" y="646950"/>
            <a:ext cx="6883260" cy="1193196"/>
            <a:chOff x="462948" y="860778"/>
            <a:chExt cx="6871464" cy="1193196"/>
          </a:xfrm>
        </p:grpSpPr>
        <p:sp>
          <p:nvSpPr>
            <p:cNvPr id="31" name="TextBox 30"/>
            <p:cNvSpPr txBox="1"/>
            <p:nvPr/>
          </p:nvSpPr>
          <p:spPr>
            <a:xfrm>
              <a:off x="462948" y="945978"/>
              <a:ext cx="859767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b="1" dirty="0" smtClean="0">
                  <a:latin typeface="NikoshBAN" pitchFamily="2" charset="0"/>
                  <a:cs typeface="NikoshBAN" pitchFamily="2" charset="0"/>
                </a:rPr>
                <a:t>A </a:t>
              </a:r>
              <a:endParaRPr lang="en-US" sz="6600" b="1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32" name="Picture 2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271" r="75709" b="38777"/>
            <a:stretch/>
          </p:blipFill>
          <p:spPr bwMode="auto">
            <a:xfrm>
              <a:off x="2883141" y="1030820"/>
              <a:ext cx="805414" cy="8587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3" name="Picture 2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636" t="66037" r="2909" b="6674"/>
            <a:stretch/>
          </p:blipFill>
          <p:spPr bwMode="auto">
            <a:xfrm>
              <a:off x="4276877" y="978748"/>
              <a:ext cx="838200" cy="8968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4" name="TextBox 33"/>
            <p:cNvSpPr txBox="1"/>
            <p:nvPr/>
          </p:nvSpPr>
          <p:spPr>
            <a:xfrm>
              <a:off x="2172152" y="860778"/>
              <a:ext cx="476412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600" b="1" dirty="0" smtClean="0">
                  <a:cs typeface="NikoshBAN" pitchFamily="2" charset="0"/>
                </a:rPr>
                <a:t>{</a:t>
              </a:r>
              <a:endParaRPr lang="en-US" sz="6600" b="1" dirty="0">
                <a:cs typeface="NikoshBAN" pitchFamily="2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819687" y="1101859"/>
              <a:ext cx="31771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/>
                <a:t>͵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251342" y="1073213"/>
              <a:ext cx="31771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4000" b="1" dirty="0" smtClean="0"/>
                <a:t>͵</a:t>
              </a:r>
              <a:endParaRPr lang="en-US" sz="4000" b="1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858000" y="867185"/>
              <a:ext cx="476412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600" b="1" dirty="0" smtClean="0"/>
                <a:t>}</a:t>
              </a:r>
              <a:endParaRPr lang="en-US" sz="6600" b="1" dirty="0"/>
            </a:p>
          </p:txBody>
        </p:sp>
        <p:pic>
          <p:nvPicPr>
            <p:cNvPr id="38" name="Picture 2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138" r="75200" b="6890"/>
            <a:stretch/>
          </p:blipFill>
          <p:spPr bwMode="auto">
            <a:xfrm>
              <a:off x="5800445" y="978748"/>
              <a:ext cx="815241" cy="8848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9" name="TextBox 38"/>
            <p:cNvSpPr txBox="1"/>
            <p:nvPr/>
          </p:nvSpPr>
          <p:spPr>
            <a:xfrm>
              <a:off x="1508505" y="978748"/>
              <a:ext cx="49084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 smtClean="0"/>
                <a:t>=</a:t>
              </a:r>
              <a:endParaRPr lang="en-US" sz="4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062537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81000"/>
            <a:ext cx="830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পাঠ ঘোষণাঃ </a:t>
            </a:r>
            <a:endParaRPr lang="en-US" sz="60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9490" y="1359895"/>
            <a:ext cx="84097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আমাদের আজকের পাঠ...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0273" y="2128675"/>
            <a:ext cx="82365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১</a:t>
            </a:r>
            <a:r>
              <a:rPr lang="en-US" sz="5400" b="1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 সংযোগ </a:t>
            </a:r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সেট  </a:t>
            </a:r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ও    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3344" y="2937163"/>
            <a:ext cx="82434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২</a:t>
            </a:r>
            <a:r>
              <a:rPr lang="en-US" sz="5400" b="1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 ভেনচিত্র। 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365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457200"/>
            <a:ext cx="22813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শিখন ফলঃ </a:t>
            </a:r>
            <a:endParaRPr lang="en-US" sz="4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131754"/>
            <a:ext cx="38314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এই পাঠ শেষে আমরা...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2057400"/>
            <a:ext cx="792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১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সংযোগ সেট কি তা ব্যাখ্যা করতে পারব।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2819400"/>
            <a:ext cx="739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২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ভেনচিত্র কি তা বলতে পারব।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42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358" y="23472"/>
            <a:ext cx="8589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সংযোগ সেট ( </a:t>
            </a:r>
            <a:r>
              <a:rPr lang="en-US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Union of Sets ): </a:t>
            </a:r>
            <a:endParaRPr lang="en-US" sz="2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4688" y="443345"/>
            <a:ext cx="8790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দুই বা ততোধিক সেটের সকল উপাদান নিয়ে গঠিত সেটকে সংযোগ সেট বলে। </a:t>
            </a:r>
            <a:endParaRPr lang="en-US" sz="24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76644" y="755879"/>
                <a:ext cx="873875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ধরি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A 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দুইটি সেট।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A 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এর সংযোগ সেটকে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∪</m:t>
                    </m:r>
                  </m:oMath>
                </a14:m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দ্বারা প্রকাশ করা হয় এবং পড়া হয়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A 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সংযোগ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অথবা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A union  B . </a:t>
                </a:r>
                <a:endParaRPr lang="en-US" sz="2400" b="1" dirty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644" y="755879"/>
                <a:ext cx="8738756" cy="830997"/>
              </a:xfrm>
              <a:prstGeom prst="rect">
                <a:avLst/>
              </a:prstGeom>
              <a:blipFill rotWithShape="1">
                <a:blip r:embed="rId2"/>
                <a:stretch>
                  <a:fillRect l="-1116" t="-5147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55863" y="4131176"/>
                <a:ext cx="87595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সেট গঠন পদ্ধতিতে,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∪</m:t>
                    </m:r>
                  </m:oMath>
                </a14:m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B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= {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</a:rPr>
                      <m:t>⦂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</a:rPr>
                      <m:t> ∈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</a:rPr>
                      <m:t>𝑨</m:t>
                    </m:r>
                  </m:oMath>
                </a14:m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অথবা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</a:rPr>
                      <m:t>𝑩</m:t>
                    </m:r>
                  </m:oMath>
                </a14:m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}</a:t>
                </a:r>
                <a:endParaRPr lang="en-US" sz="2400" b="1" dirty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863" y="4131176"/>
                <a:ext cx="8759537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278" t="-9333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294407" y="4706080"/>
                <a:ext cx="866948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ধরি,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P = {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,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𝟒</m:t>
                    </m:r>
                  </m:oMath>
                </a14:m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} 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Q = {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𝟒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𝟓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𝟔</m:t>
                    </m:r>
                  </m:oMath>
                </a14:m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} ;  </a:t>
                </a:r>
                <a:endParaRPr lang="en-US" sz="2400" b="1" dirty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07" y="4706080"/>
                <a:ext cx="8669483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211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69450" y="5195224"/>
                <a:ext cx="85066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এখানে,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P 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Q 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সেটের অন্তর্ভুক্ত উপাদান গুলো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𝟒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𝟓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𝟔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 ; </m:t>
                    </m:r>
                  </m:oMath>
                </a14:m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400" b="1" dirty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450" y="5195224"/>
                <a:ext cx="8506691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215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252843" y="5715000"/>
                <a:ext cx="881149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P 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Q 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সেটের সকল উপাদান নিয়ে গঠিত সেট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P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∪</m:t>
                    </m:r>
                  </m:oMath>
                </a14:m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Q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= {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𝟒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𝟓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𝟔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} ; </a:t>
                </a:r>
              </a:p>
              <a:p>
                <a:r>
                  <a:rPr lang="en-US" sz="2400" b="1" dirty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   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যা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P  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ও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 Q  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সেটদ্বয়ের সংযোগ সেট। </a:t>
                </a:r>
                <a:endParaRPr lang="en-US" sz="2400" b="1" dirty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843" y="5715000"/>
                <a:ext cx="8811491" cy="830997"/>
              </a:xfrm>
              <a:prstGeom prst="rect">
                <a:avLst/>
              </a:prstGeom>
              <a:blipFill rotWithShape="1">
                <a:blip r:embed="rId6"/>
                <a:stretch>
                  <a:fillRect l="-207" t="-5147" b="-154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 23"/>
          <p:cNvGrpSpPr/>
          <p:nvPr/>
        </p:nvGrpSpPr>
        <p:grpSpPr>
          <a:xfrm>
            <a:off x="924520" y="1475360"/>
            <a:ext cx="6168863" cy="989045"/>
            <a:chOff x="462948" y="860778"/>
            <a:chExt cx="6866458" cy="1282296"/>
          </a:xfrm>
        </p:grpSpPr>
        <p:sp>
          <p:nvSpPr>
            <p:cNvPr id="25" name="TextBox 24"/>
            <p:cNvSpPr txBox="1"/>
            <p:nvPr/>
          </p:nvSpPr>
          <p:spPr>
            <a:xfrm>
              <a:off x="462948" y="945977"/>
              <a:ext cx="859767" cy="11970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 smtClean="0">
                  <a:latin typeface="NikoshBAN" pitchFamily="2" charset="0"/>
                  <a:cs typeface="NikoshBAN" pitchFamily="2" charset="0"/>
                </a:rPr>
                <a:t>A </a:t>
              </a:r>
              <a:endParaRPr lang="en-US" sz="5400" b="1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26" name="Picture 21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271" r="75709" b="38777"/>
            <a:stretch/>
          </p:blipFill>
          <p:spPr bwMode="auto">
            <a:xfrm>
              <a:off x="2883141" y="1030820"/>
              <a:ext cx="805414" cy="8587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7" name="Picture 21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636" t="66037" r="2909" b="6674"/>
            <a:stretch/>
          </p:blipFill>
          <p:spPr bwMode="auto">
            <a:xfrm>
              <a:off x="4276877" y="978748"/>
              <a:ext cx="838200" cy="8968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8" name="TextBox 27"/>
            <p:cNvSpPr txBox="1"/>
            <p:nvPr/>
          </p:nvSpPr>
          <p:spPr>
            <a:xfrm>
              <a:off x="2172152" y="860778"/>
              <a:ext cx="471406" cy="11970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 smtClean="0">
                  <a:cs typeface="NikoshBAN" pitchFamily="2" charset="0"/>
                </a:rPr>
                <a:t>{</a:t>
              </a:r>
              <a:endParaRPr lang="en-US" sz="5400" b="1" dirty="0">
                <a:cs typeface="NikoshBAN" pitchFamily="2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819687" y="1101859"/>
              <a:ext cx="31771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/>
                <a:t>͵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251342" y="1073213"/>
              <a:ext cx="31771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4000" b="1" dirty="0" smtClean="0"/>
                <a:t>͵</a:t>
              </a:r>
              <a:endParaRPr lang="en-US" sz="4000" b="1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858000" y="867185"/>
              <a:ext cx="471406" cy="11970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 smtClean="0"/>
                <a:t>}</a:t>
              </a:r>
              <a:endParaRPr lang="en-US" sz="5400" b="1" dirty="0"/>
            </a:p>
          </p:txBody>
        </p:sp>
        <p:pic>
          <p:nvPicPr>
            <p:cNvPr id="32" name="Picture 21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138" r="75200" b="6890"/>
            <a:stretch/>
          </p:blipFill>
          <p:spPr bwMode="auto">
            <a:xfrm>
              <a:off x="5800445" y="978748"/>
              <a:ext cx="815241" cy="8848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3" name="TextBox 32"/>
            <p:cNvSpPr txBox="1"/>
            <p:nvPr/>
          </p:nvSpPr>
          <p:spPr>
            <a:xfrm>
              <a:off x="1508505" y="978748"/>
              <a:ext cx="49084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 smtClean="0"/>
                <a:t>=</a:t>
              </a:r>
              <a:endParaRPr lang="en-US" sz="4800" b="1" dirty="0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34665" y="2170109"/>
            <a:ext cx="5191774" cy="1049429"/>
            <a:chOff x="238674" y="1783482"/>
            <a:chExt cx="5518041" cy="1190249"/>
          </a:xfrm>
        </p:grpSpPr>
        <p:pic>
          <p:nvPicPr>
            <p:cNvPr id="35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4" t="66991" r="79438" b="5418"/>
            <a:stretch/>
          </p:blipFill>
          <p:spPr bwMode="auto">
            <a:xfrm>
              <a:off x="4276877" y="1975181"/>
              <a:ext cx="808300" cy="747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6" name="Picture 21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782" t="68394" r="52436" b="7703"/>
            <a:stretch/>
          </p:blipFill>
          <p:spPr bwMode="auto">
            <a:xfrm>
              <a:off x="2838109" y="1921875"/>
              <a:ext cx="754818" cy="7571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" name="TextBox 36"/>
            <p:cNvSpPr txBox="1"/>
            <p:nvPr/>
          </p:nvSpPr>
          <p:spPr>
            <a:xfrm>
              <a:off x="238674" y="1926502"/>
              <a:ext cx="1313925" cy="10472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এবং</a:t>
              </a:r>
              <a:r>
                <a:rPr lang="en-US" sz="5400" b="1" dirty="0" smtClean="0">
                  <a:latin typeface="NikoshBAN" pitchFamily="2" charset="0"/>
                  <a:cs typeface="NikoshBAN" pitchFamily="2" charset="0"/>
                </a:rPr>
                <a:t>B</a:t>
              </a:r>
              <a:endParaRPr lang="en-US" sz="54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474486" y="1916997"/>
              <a:ext cx="49084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 smtClean="0"/>
                <a:t>=</a:t>
              </a:r>
              <a:endParaRPr lang="en-US" sz="4800" b="1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193630" y="1783482"/>
              <a:ext cx="42351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 smtClean="0">
                  <a:cs typeface="NikoshBAN" pitchFamily="2" charset="0"/>
                </a:rPr>
                <a:t>{</a:t>
              </a:r>
              <a:endParaRPr lang="en-US" sz="5400" b="1" dirty="0">
                <a:cs typeface="NikoshBAN" pitchFamily="2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333201" y="1828416"/>
              <a:ext cx="42351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 smtClean="0"/>
                <a:t>}</a:t>
              </a:r>
              <a:endParaRPr lang="en-US" sz="5400" b="1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819687" y="1959862"/>
              <a:ext cx="31771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/>
                <a:t>͵</a:t>
              </a: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5275086" y="2421431"/>
            <a:ext cx="3868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হলে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A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ও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B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এর সংযোগ সেট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/>
              <p:cNvSpPr txBox="1"/>
              <p:nvPr/>
            </p:nvSpPr>
            <p:spPr>
              <a:xfrm>
                <a:off x="316596" y="3196848"/>
                <a:ext cx="156324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koshBAN" pitchFamily="2" charset="0"/>
                    <a:cs typeface="NikoshBAN" pitchFamily="2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∪</m:t>
                    </m:r>
                  </m:oMath>
                </a14:m>
                <a:r>
                  <a:rPr lang="en-US" sz="3600" b="1" dirty="0" smtClean="0"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en-US" sz="3600" b="1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:endParaRPr lang="en-US" sz="3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596" y="3196848"/>
                <a:ext cx="1563248" cy="646331"/>
              </a:xfrm>
              <a:prstGeom prst="rect">
                <a:avLst/>
              </a:prstGeom>
              <a:blipFill rotWithShape="1">
                <a:blip r:embed="rId9"/>
                <a:stretch>
                  <a:fillRect l="-12109" t="-12264" r="-11328" b="-367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4" name="Group 43"/>
          <p:cNvGrpSpPr/>
          <p:nvPr/>
        </p:nvGrpSpPr>
        <p:grpSpPr>
          <a:xfrm>
            <a:off x="1976017" y="2969431"/>
            <a:ext cx="6371868" cy="1006268"/>
            <a:chOff x="2136559" y="3043878"/>
            <a:chExt cx="6371868" cy="1061417"/>
          </a:xfrm>
        </p:grpSpPr>
        <p:sp>
          <p:nvSpPr>
            <p:cNvPr id="45" name="TextBox 44"/>
            <p:cNvSpPr txBox="1"/>
            <p:nvPr/>
          </p:nvSpPr>
          <p:spPr>
            <a:xfrm>
              <a:off x="2136559" y="3043878"/>
              <a:ext cx="423514" cy="9739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 smtClean="0">
                  <a:cs typeface="NikoshBAN" pitchFamily="2" charset="0"/>
                </a:rPr>
                <a:t>{</a:t>
              </a:r>
              <a:endParaRPr lang="en-US" sz="5400" b="1" dirty="0">
                <a:cs typeface="NikoshBAN" pitchFamily="2" charset="0"/>
              </a:endParaRPr>
            </a:p>
          </p:txBody>
        </p:sp>
        <p:pic>
          <p:nvPicPr>
            <p:cNvPr id="46" name="Picture 45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271" r="75709" b="38777"/>
            <a:stretch/>
          </p:blipFill>
          <p:spPr bwMode="auto">
            <a:xfrm>
              <a:off x="2670042" y="3245937"/>
              <a:ext cx="805414" cy="8587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7" name="Picture 21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636" t="66037" r="2909" b="6674"/>
            <a:stretch/>
          </p:blipFill>
          <p:spPr bwMode="auto">
            <a:xfrm>
              <a:off x="3718303" y="3184396"/>
              <a:ext cx="838200" cy="8968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8" name="Picture 21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138" r="75200" b="6890"/>
            <a:stretch/>
          </p:blipFill>
          <p:spPr bwMode="auto">
            <a:xfrm>
              <a:off x="4756166" y="3196341"/>
              <a:ext cx="815241" cy="8848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9" name="Picture 21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782" t="68394" r="52436" b="7703"/>
            <a:stretch/>
          </p:blipFill>
          <p:spPr bwMode="auto">
            <a:xfrm>
              <a:off x="5809613" y="3223703"/>
              <a:ext cx="828675" cy="8312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0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4" t="66991" r="79438" b="5418"/>
            <a:stretch/>
          </p:blipFill>
          <p:spPr bwMode="auto">
            <a:xfrm>
              <a:off x="7070806" y="3245937"/>
              <a:ext cx="929680" cy="8593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1" name="TextBox 50"/>
            <p:cNvSpPr txBox="1"/>
            <p:nvPr/>
          </p:nvSpPr>
          <p:spPr>
            <a:xfrm>
              <a:off x="8084913" y="3043878"/>
              <a:ext cx="423514" cy="9739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 smtClean="0"/>
                <a:t>}</a:t>
              </a:r>
              <a:endParaRPr lang="en-US" sz="5400" b="1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3400587" y="3347026"/>
              <a:ext cx="31771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/>
                <a:t>͵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537119" y="3347026"/>
              <a:ext cx="31771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/>
                <a:t>͵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5571407" y="3365917"/>
              <a:ext cx="31771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/>
                <a:t>͵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753090" y="3365917"/>
              <a:ext cx="31771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/>
                <a:t>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4586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42" grpId="0"/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51972" y="1652771"/>
            <a:ext cx="3506312" cy="2143279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029200" y="1642954"/>
            <a:ext cx="3654469" cy="2143279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016721" y="1801811"/>
                <a:ext cx="1012479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800" b="1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</m:oMath>
                  </m:oMathPara>
                </a14:m>
                <a:endParaRPr lang="en-US" sz="1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6721" y="1801811"/>
                <a:ext cx="1012479" cy="144655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1888438" y="4563409"/>
            <a:ext cx="5303247" cy="203950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15" y="2104373"/>
            <a:ext cx="684348" cy="124007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784" y="2162339"/>
            <a:ext cx="636673" cy="122568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368" y="2162339"/>
            <a:ext cx="761631" cy="118211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282" y="2162340"/>
            <a:ext cx="419975" cy="110450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781" y="2111571"/>
            <a:ext cx="636673" cy="122568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983" y="2202092"/>
            <a:ext cx="419975" cy="110450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827" y="2202091"/>
            <a:ext cx="848926" cy="103801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685" y="2310248"/>
            <a:ext cx="722705" cy="7530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14170" y="249382"/>
            <a:ext cx="8653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এবার আসো আমরা চিত্রের মাধ্যমে সংযোগ সেট ভালোভাবে জেনে নেইঃ </a:t>
            </a:r>
            <a:endParaRPr lang="en-US" sz="2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885" y="5255527"/>
                <a:ext cx="230424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∪</m:t>
                    </m:r>
                  </m:oMath>
                </a14:m>
                <a:r>
                  <a:rPr lang="en-US" sz="36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36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=</a:t>
                </a:r>
                <a:endParaRPr lang="en-US" sz="3600" b="1" dirty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" y="5255527"/>
                <a:ext cx="2304243" cy="646331"/>
              </a:xfrm>
              <a:prstGeom prst="rect">
                <a:avLst/>
              </a:prstGeom>
              <a:blipFill rotWithShape="1">
                <a:blip r:embed="rId9"/>
                <a:stretch>
                  <a:fillRect l="-7937" t="-12264" b="-367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6407360" y="904788"/>
            <a:ext cx="72006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B </a:t>
            </a:r>
            <a:endParaRPr lang="en-US" sz="44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26233" y="877593"/>
            <a:ext cx="9202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A</a:t>
            </a:r>
            <a:endParaRPr lang="en-US" sz="44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457" y="5029147"/>
            <a:ext cx="684348" cy="124007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596" y="5073904"/>
            <a:ext cx="636673" cy="122568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905" y="5029147"/>
            <a:ext cx="761631" cy="118211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960" y="5070849"/>
            <a:ext cx="419975" cy="110450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262" y="4983170"/>
            <a:ext cx="848926" cy="119104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324" y="5020213"/>
            <a:ext cx="845200" cy="119104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2148382" y="3992489"/>
                <a:ext cx="669081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∴</m:t>
                    </m:r>
                  </m:oMath>
                </a14:m>
                <a:r>
                  <a:rPr lang="en-US" sz="32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A </a:t>
                </a:r>
                <a:r>
                  <a:rPr lang="bn-BD" sz="32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:r>
                  <a:rPr lang="en-US" sz="32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32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এর সংযোগ সেট </a:t>
                </a:r>
                <a:endParaRPr lang="en-US" sz="3200" b="1" dirty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8382" y="3992489"/>
                <a:ext cx="6690817" cy="584775"/>
              </a:xfrm>
              <a:prstGeom prst="rect">
                <a:avLst/>
              </a:prstGeom>
              <a:blipFill rotWithShape="1">
                <a:blip r:embed="rId10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3040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6" grpId="0"/>
      <p:bldP spid="17" grpId="0" animBg="1"/>
      <p:bldP spid="2" grpId="0"/>
      <p:bldP spid="6" grpId="0"/>
      <p:bldP spid="8" grpId="0"/>
      <p:bldP spid="9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3812" y="1649460"/>
            <a:ext cx="3506312" cy="2143279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129408" y="1703541"/>
            <a:ext cx="3654469" cy="2143279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024033" y="1897899"/>
                <a:ext cx="956085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800" b="1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</m:oMath>
                  </m:oMathPara>
                </a14:m>
                <a:endParaRPr lang="en-US" sz="1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4033" y="1897899"/>
                <a:ext cx="956085" cy="144655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1089764" y="4622104"/>
            <a:ext cx="6824625" cy="203950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15" y="2104373"/>
            <a:ext cx="684348" cy="124007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784" y="2162339"/>
            <a:ext cx="636673" cy="122568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368" y="2310248"/>
            <a:ext cx="772703" cy="92986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282" y="2162340"/>
            <a:ext cx="419975" cy="110450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781" y="2111571"/>
            <a:ext cx="636673" cy="122568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983" y="2202092"/>
            <a:ext cx="419975" cy="110450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827" y="2202091"/>
            <a:ext cx="848926" cy="103801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685" y="2310248"/>
            <a:ext cx="722705" cy="7530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7713" y="152400"/>
            <a:ext cx="86776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আবার লক্ষ করঃ </a:t>
            </a:r>
            <a:endParaRPr lang="en-US" sz="40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01097" y="735595"/>
            <a:ext cx="93487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A </a:t>
            </a:r>
            <a:endParaRPr lang="en-US" sz="60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55630" y="739077"/>
            <a:ext cx="11047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B </a:t>
            </a:r>
            <a:endParaRPr lang="en-US" sz="60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1221678" y="3989628"/>
                <a:ext cx="474915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∴</m:t>
                    </m:r>
                  </m:oMath>
                </a14:m>
                <a:r>
                  <a:rPr lang="en-US" sz="32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A </a:t>
                </a:r>
                <a:r>
                  <a:rPr lang="bn-BD" sz="32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:r>
                  <a:rPr lang="en-US" sz="32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32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এর সংযোগ সেট  </a:t>
                </a:r>
                <a:r>
                  <a:rPr lang="en-US" sz="32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∪</m:t>
                    </m:r>
                    <m:r>
                      <a:rPr lang="en-US" sz="3200" b="1" i="1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𝑩</m:t>
                    </m:r>
                  </m:oMath>
                </a14:m>
                <a:endParaRPr lang="en-US" sz="3200" b="1" dirty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1678" y="3989628"/>
                <a:ext cx="4749154" cy="584775"/>
              </a:xfrm>
              <a:prstGeom prst="rect">
                <a:avLst/>
              </a:prstGeom>
              <a:blipFill rotWithShape="1">
                <a:blip r:embed="rId9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2185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2.22222E-6 L 0.10365 0.4101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82" y="2050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7037E-7 L 0.12356 0.40995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72" y="20486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7037E-7 L 0.15846 0.4136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17" y="2067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3.7037E-7 L 0.16211 0.41158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69" y="20903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30222 0.4083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17" y="20417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7.40741E-7 L -0.06953 0.41597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7" y="20787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33333E-6 L -0.05338 0.42477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9" y="21227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7037E-7 L -0.38451 0.40023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32" y="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2" grpId="0"/>
      <p:bldP spid="2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</TotalTime>
  <Words>821</Words>
  <Application>Microsoft Office PowerPoint</Application>
  <PresentationFormat>On-screen Show (4:3)</PresentationFormat>
  <Paragraphs>152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SMART VIEW</dc:creator>
  <cp:lastModifiedBy>SMART VIEW</cp:lastModifiedBy>
  <cp:revision>51</cp:revision>
  <dcterms:created xsi:type="dcterms:W3CDTF">2006-08-16T00:00:00Z</dcterms:created>
  <dcterms:modified xsi:type="dcterms:W3CDTF">2018-05-24T17:41:11Z</dcterms:modified>
</cp:coreProperties>
</file>