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6"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6" r:id="rId19"/>
    <p:sldId id="293" r:id="rId20"/>
    <p:sldId id="294" r:id="rId21"/>
    <p:sldId id="273" r:id="rId22"/>
    <p:sldId id="275" r:id="rId23"/>
    <p:sldId id="274" r:id="rId24"/>
    <p:sldId id="278" r:id="rId25"/>
    <p:sldId id="279" r:id="rId26"/>
    <p:sldId id="280" r:id="rId27"/>
    <p:sldId id="281" r:id="rId28"/>
    <p:sldId id="282" r:id="rId29"/>
    <p:sldId id="286" r:id="rId30"/>
    <p:sldId id="287" r:id="rId31"/>
    <p:sldId id="288" r:id="rId32"/>
    <p:sldId id="284" r:id="rId33"/>
    <p:sldId id="285" r:id="rId34"/>
    <p:sldId id="295" r:id="rId35"/>
    <p:sldId id="296" r:id="rId36"/>
    <p:sldId id="297" r:id="rId37"/>
    <p:sldId id="298" r:id="rId38"/>
    <p:sldId id="289" r:id="rId39"/>
    <p:sldId id="291" r:id="rId40"/>
    <p:sldId id="299" r:id="rId41"/>
    <p:sldId id="300" r:id="rId42"/>
    <p:sldId id="301" r:id="rId43"/>
    <p:sldId id="302" r:id="rId44"/>
    <p:sldId id="303" r:id="rId45"/>
    <p:sldId id="304" r:id="rId46"/>
    <p:sldId id="306" r:id="rId47"/>
    <p:sldId id="308" r:id="rId48"/>
    <p:sldId id="309" r:id="rId49"/>
    <p:sldId id="310" r:id="rId50"/>
    <p:sldId id="290" r:id="rId51"/>
    <p:sldId id="305" r:id="rId52"/>
    <p:sldId id="292"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85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5/30/2018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10.png"/><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52.png"/><Relationship Id="rId18" Type="http://schemas.openxmlformats.org/officeDocument/2006/relationships/image" Target="../media/image57.png"/><Relationship Id="rId3" Type="http://schemas.openxmlformats.org/officeDocument/2006/relationships/image" Target="../media/image36.png"/><Relationship Id="rId7" Type="http://schemas.openxmlformats.org/officeDocument/2006/relationships/image" Target="../media/image38.png"/><Relationship Id="rId12" Type="http://schemas.openxmlformats.org/officeDocument/2006/relationships/image" Target="../media/image51.png"/><Relationship Id="rId17" Type="http://schemas.openxmlformats.org/officeDocument/2006/relationships/image" Target="../media/image56.png"/><Relationship Id="rId16" Type="http://schemas.openxmlformats.org/officeDocument/2006/relationships/image" Target="../media/image55.png"/><Relationship Id="rId20"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50.png"/><Relationship Id="rId5" Type="http://schemas.openxmlformats.org/officeDocument/2006/relationships/image" Target="../media/image46.png"/><Relationship Id="rId15" Type="http://schemas.openxmlformats.org/officeDocument/2006/relationships/image" Target="../media/image54.png"/><Relationship Id="rId10" Type="http://schemas.openxmlformats.org/officeDocument/2006/relationships/image" Target="../media/image49.png"/><Relationship Id="rId19" Type="http://schemas.openxmlformats.org/officeDocument/2006/relationships/image" Target="../media/image40.png"/><Relationship Id="rId4" Type="http://schemas.openxmlformats.org/officeDocument/2006/relationships/image" Target="../media/image37.png"/><Relationship Id="rId9" Type="http://schemas.openxmlformats.org/officeDocument/2006/relationships/image" Target="../media/image48.png"/><Relationship Id="rId14" Type="http://schemas.openxmlformats.org/officeDocument/2006/relationships/image" Target="../media/image53.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580.png"/><Relationship Id="rId13" Type="http://schemas.openxmlformats.org/officeDocument/2006/relationships/image" Target="../media/image63.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62.png"/><Relationship Id="rId17" Type="http://schemas.openxmlformats.org/officeDocument/2006/relationships/image" Target="../media/image43.png"/><Relationship Id="rId2" Type="http://schemas.openxmlformats.org/officeDocument/2006/relationships/image" Target="../media/image46.png"/><Relationship Id="rId16"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50.png"/><Relationship Id="rId11" Type="http://schemas.openxmlformats.org/officeDocument/2006/relationships/image" Target="../media/image61.png"/><Relationship Id="rId5" Type="http://schemas.openxmlformats.org/officeDocument/2006/relationships/image" Target="../media/image49.png"/><Relationship Id="rId15" Type="http://schemas.openxmlformats.org/officeDocument/2006/relationships/image" Target="../media/image44.png"/><Relationship Id="rId10" Type="http://schemas.openxmlformats.org/officeDocument/2006/relationships/image" Target="../media/image60.png"/><Relationship Id="rId4" Type="http://schemas.openxmlformats.org/officeDocument/2006/relationships/image" Target="../media/image48.png"/><Relationship Id="rId9" Type="http://schemas.openxmlformats.org/officeDocument/2006/relationships/image" Target="../media/image59.png"/><Relationship Id="rId1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70.png"/><Relationship Id="rId7" Type="http://schemas.openxmlformats.org/officeDocument/2006/relationships/image" Target="../media/image510.png"/><Relationship Id="rId2" Type="http://schemas.openxmlformats.org/officeDocument/2006/relationships/image" Target="../media/image460.png"/><Relationship Id="rId1" Type="http://schemas.openxmlformats.org/officeDocument/2006/relationships/slideLayout" Target="../slideLayouts/slideLayout7.xml"/><Relationship Id="rId6" Type="http://schemas.openxmlformats.org/officeDocument/2006/relationships/image" Target="../media/image500.png"/><Relationship Id="rId5" Type="http://schemas.openxmlformats.org/officeDocument/2006/relationships/image" Target="../media/image64.png"/><Relationship Id="rId4" Type="http://schemas.openxmlformats.org/officeDocument/2006/relationships/image" Target="../media/image480.png"/></Relationships>
</file>

<file path=ppt/slides/_rels/slide2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530.png"/><Relationship Id="rId7" Type="http://schemas.openxmlformats.org/officeDocument/2006/relationships/image" Target="../media/image66.png"/><Relationship Id="rId2" Type="http://schemas.openxmlformats.org/officeDocument/2006/relationships/image" Target="../media/image520.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550.png"/><Relationship Id="rId4" Type="http://schemas.openxmlformats.org/officeDocument/2006/relationships/image" Target="../media/image540.png"/></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590.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4.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30.png"/><Relationship Id="rId7" Type="http://schemas.openxmlformats.org/officeDocument/2006/relationships/image" Target="../media/image73.png"/><Relationship Id="rId2" Type="http://schemas.openxmlformats.org/officeDocument/2006/relationships/image" Target="../media/image620.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25.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8.png"/><Relationship Id="rId7" Type="http://schemas.openxmlformats.org/officeDocument/2006/relationships/image" Target="../media/image81.png"/><Relationship Id="rId12" Type="http://schemas.openxmlformats.org/officeDocument/2006/relationships/image" Target="../media/image84.png"/><Relationship Id="rId2"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80.png"/><Relationship Id="rId11" Type="http://schemas.openxmlformats.org/officeDocument/2006/relationships/image" Target="../media/image83.png"/><Relationship Id="rId5" Type="http://schemas.openxmlformats.org/officeDocument/2006/relationships/image" Target="../media/image740.png"/><Relationship Id="rId10" Type="http://schemas.openxmlformats.org/officeDocument/2006/relationships/image" Target="../media/image790.png"/><Relationship Id="rId4" Type="http://schemas.openxmlformats.org/officeDocument/2006/relationships/image" Target="../media/image79.png"/><Relationship Id="rId9" Type="http://schemas.openxmlformats.org/officeDocument/2006/relationships/image" Target="../media/image780.png"/></Relationships>
</file>

<file path=ppt/slides/_rels/slide26.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3.png"/><Relationship Id="rId3" Type="http://schemas.openxmlformats.org/officeDocument/2006/relationships/image" Target="../media/image86.png"/><Relationship Id="rId7" Type="http://schemas.openxmlformats.org/officeDocument/2006/relationships/image" Target="../media/image88.png"/><Relationship Id="rId12" Type="http://schemas.openxmlformats.org/officeDocument/2006/relationships/image" Target="../media/image92.png"/><Relationship Id="rId2" Type="http://schemas.openxmlformats.org/officeDocument/2006/relationships/image" Target="../media/image85.png"/><Relationship Id="rId1" Type="http://schemas.openxmlformats.org/officeDocument/2006/relationships/slideLayout" Target="../slideLayouts/slideLayout7.xml"/><Relationship Id="rId6" Type="http://schemas.openxmlformats.org/officeDocument/2006/relationships/image" Target="../media/image87.png"/><Relationship Id="rId11" Type="http://schemas.openxmlformats.org/officeDocument/2006/relationships/image" Target="../media/image91.png"/><Relationship Id="rId5" Type="http://schemas.openxmlformats.org/officeDocument/2006/relationships/image" Target="../media/image850.png"/><Relationship Id="rId10" Type="http://schemas.openxmlformats.org/officeDocument/2006/relationships/image" Target="../media/image900.png"/><Relationship Id="rId4" Type="http://schemas.openxmlformats.org/officeDocument/2006/relationships/image" Target="../media/image840.png"/><Relationship Id="rId9" Type="http://schemas.openxmlformats.org/officeDocument/2006/relationships/image" Target="../media/image90.png"/></Relationships>
</file>

<file path=ppt/slides/_rels/slide27.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image" Target="../media/image97.png"/><Relationship Id="rId10" Type="http://schemas.openxmlformats.org/officeDocument/2006/relationships/image" Target="../media/image102.png"/><Relationship Id="rId4" Type="http://schemas.openxmlformats.org/officeDocument/2006/relationships/image" Target="../media/image96.png"/><Relationship Id="rId9" Type="http://schemas.openxmlformats.org/officeDocument/2006/relationships/image" Target="../media/image101.png"/></Relationships>
</file>

<file path=ppt/slides/_rels/slide28.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image" Target="../media/image103.png"/><Relationship Id="rId1" Type="http://schemas.openxmlformats.org/officeDocument/2006/relationships/slideLayout" Target="../slideLayouts/slideLayout7.xml"/><Relationship Id="rId6" Type="http://schemas.openxmlformats.org/officeDocument/2006/relationships/image" Target="../media/image107.pn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s/_rels/slide29.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png"/><Relationship Id="rId7" Type="http://schemas.openxmlformats.org/officeDocument/2006/relationships/image" Target="../media/image1140.png"/><Relationship Id="rId2" Type="http://schemas.openxmlformats.org/officeDocument/2006/relationships/image" Target="../media/image112.png"/><Relationship Id="rId1" Type="http://schemas.openxmlformats.org/officeDocument/2006/relationships/slideLayout" Target="../slideLayouts/slideLayout7.xml"/><Relationship Id="rId6" Type="http://schemas.openxmlformats.org/officeDocument/2006/relationships/image" Target="../media/image115.png"/><Relationship Id="rId5" Type="http://schemas.openxmlformats.org/officeDocument/2006/relationships/image" Target="../media/image114.png"/><Relationship Id="rId10" Type="http://schemas.openxmlformats.org/officeDocument/2006/relationships/image" Target="../media/image118.png"/><Relationship Id="rId4" Type="http://schemas.openxmlformats.org/officeDocument/2006/relationships/image" Target="../media/image105.png"/><Relationship Id="rId9" Type="http://schemas.openxmlformats.org/officeDocument/2006/relationships/image" Target="../media/image117.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20.png"/><Relationship Id="rId7" Type="http://schemas.openxmlformats.org/officeDocument/2006/relationships/image" Target="../media/image122.png"/><Relationship Id="rId2" Type="http://schemas.openxmlformats.org/officeDocument/2006/relationships/image" Target="../media/image119.png"/><Relationship Id="rId1" Type="http://schemas.openxmlformats.org/officeDocument/2006/relationships/slideLayout" Target="../slideLayouts/slideLayout7.xml"/><Relationship Id="rId6" Type="http://schemas.openxmlformats.org/officeDocument/2006/relationships/image" Target="../media/image1190.png"/><Relationship Id="rId5" Type="http://schemas.openxmlformats.org/officeDocument/2006/relationships/image" Target="../media/image121.png"/><Relationship Id="rId10" Type="http://schemas.openxmlformats.org/officeDocument/2006/relationships/image" Target="../media/image125.png"/><Relationship Id="rId4" Type="http://schemas.openxmlformats.org/officeDocument/2006/relationships/image" Target="../media/image105.png"/><Relationship Id="rId9" Type="http://schemas.openxmlformats.org/officeDocument/2006/relationships/image" Target="../media/image124.png"/></Relationships>
</file>

<file path=ppt/slides/_rels/slide31.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135.png"/><Relationship Id="rId18" Type="http://schemas.openxmlformats.org/officeDocument/2006/relationships/image" Target="../media/image140.png"/><Relationship Id="rId3" Type="http://schemas.openxmlformats.org/officeDocument/2006/relationships/image" Target="../media/image1250.png"/><Relationship Id="rId21" Type="http://schemas.openxmlformats.org/officeDocument/2006/relationships/image" Target="../media/image143.png"/><Relationship Id="rId7" Type="http://schemas.openxmlformats.org/officeDocument/2006/relationships/image" Target="../media/image129.png"/><Relationship Id="rId12" Type="http://schemas.openxmlformats.org/officeDocument/2006/relationships/image" Target="../media/image134.png"/><Relationship Id="rId17" Type="http://schemas.openxmlformats.org/officeDocument/2006/relationships/image" Target="../media/image139.png"/><Relationship Id="rId2" Type="http://schemas.openxmlformats.org/officeDocument/2006/relationships/image" Target="../media/image1240.png"/><Relationship Id="rId16" Type="http://schemas.openxmlformats.org/officeDocument/2006/relationships/image" Target="../media/image138.png"/><Relationship Id="rId20" Type="http://schemas.openxmlformats.org/officeDocument/2006/relationships/image" Target="../media/image142.png"/><Relationship Id="rId1" Type="http://schemas.openxmlformats.org/officeDocument/2006/relationships/slideLayout" Target="../slideLayouts/slideLayout7.xml"/><Relationship Id="rId6" Type="http://schemas.openxmlformats.org/officeDocument/2006/relationships/image" Target="../media/image128.png"/><Relationship Id="rId11" Type="http://schemas.openxmlformats.org/officeDocument/2006/relationships/image" Target="../media/image133.png"/><Relationship Id="rId24" Type="http://schemas.openxmlformats.org/officeDocument/2006/relationships/image" Target="../media/image146.png"/><Relationship Id="rId5" Type="http://schemas.openxmlformats.org/officeDocument/2006/relationships/image" Target="../media/image127.png"/><Relationship Id="rId15" Type="http://schemas.openxmlformats.org/officeDocument/2006/relationships/image" Target="../media/image137.png"/><Relationship Id="rId23" Type="http://schemas.openxmlformats.org/officeDocument/2006/relationships/image" Target="../media/image145.png"/><Relationship Id="rId10" Type="http://schemas.openxmlformats.org/officeDocument/2006/relationships/image" Target="../media/image132.png"/><Relationship Id="rId19" Type="http://schemas.openxmlformats.org/officeDocument/2006/relationships/image" Target="../media/image141.png"/><Relationship Id="rId4" Type="http://schemas.openxmlformats.org/officeDocument/2006/relationships/image" Target="../media/image126.png"/><Relationship Id="rId9" Type="http://schemas.openxmlformats.org/officeDocument/2006/relationships/image" Target="../media/image131.png"/><Relationship Id="rId14" Type="http://schemas.openxmlformats.org/officeDocument/2006/relationships/image" Target="../media/image136.png"/><Relationship Id="rId22" Type="http://schemas.openxmlformats.org/officeDocument/2006/relationships/image" Target="../media/image144.png"/></Relationships>
</file>

<file path=ppt/slides/_rels/slide32.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0.png"/><Relationship Id="rId7" Type="http://schemas.openxmlformats.org/officeDocument/2006/relationships/image" Target="../media/image154.png"/><Relationship Id="rId2" Type="http://schemas.openxmlformats.org/officeDocument/2006/relationships/image" Target="../media/image149.png"/><Relationship Id="rId1" Type="http://schemas.openxmlformats.org/officeDocument/2006/relationships/slideLayout" Target="../slideLayouts/slideLayout7.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 Id="rId9" Type="http://schemas.openxmlformats.org/officeDocument/2006/relationships/image" Target="../media/image156.png"/></Relationships>
</file>

<file path=ppt/slides/_rels/slide34.xml.rels><?xml version="1.0" encoding="UTF-8" standalone="yes"?>
<Relationships xmlns="http://schemas.openxmlformats.org/package/2006/relationships"><Relationship Id="rId8" Type="http://schemas.openxmlformats.org/officeDocument/2006/relationships/image" Target="../media/image163.png"/><Relationship Id="rId13" Type="http://schemas.openxmlformats.org/officeDocument/2006/relationships/image" Target="../media/image168.png"/><Relationship Id="rId18" Type="http://schemas.openxmlformats.org/officeDocument/2006/relationships/image" Target="../media/image173.png"/><Relationship Id="rId3" Type="http://schemas.openxmlformats.org/officeDocument/2006/relationships/image" Target="../media/image158.png"/><Relationship Id="rId21" Type="http://schemas.openxmlformats.org/officeDocument/2006/relationships/image" Target="../media/image176.png"/><Relationship Id="rId7" Type="http://schemas.openxmlformats.org/officeDocument/2006/relationships/image" Target="../media/image162.png"/><Relationship Id="rId12" Type="http://schemas.openxmlformats.org/officeDocument/2006/relationships/image" Target="../media/image167.png"/><Relationship Id="rId17" Type="http://schemas.openxmlformats.org/officeDocument/2006/relationships/image" Target="../media/image172.png"/><Relationship Id="rId2" Type="http://schemas.openxmlformats.org/officeDocument/2006/relationships/image" Target="../media/image157.png"/><Relationship Id="rId16" Type="http://schemas.openxmlformats.org/officeDocument/2006/relationships/image" Target="../media/image171.png"/><Relationship Id="rId20" Type="http://schemas.openxmlformats.org/officeDocument/2006/relationships/image" Target="../media/image175.png"/><Relationship Id="rId1" Type="http://schemas.openxmlformats.org/officeDocument/2006/relationships/slideLayout" Target="../slideLayouts/slideLayout7.xml"/><Relationship Id="rId6" Type="http://schemas.openxmlformats.org/officeDocument/2006/relationships/image" Target="../media/image161.png"/><Relationship Id="rId11" Type="http://schemas.openxmlformats.org/officeDocument/2006/relationships/image" Target="../media/image166.png"/><Relationship Id="rId5" Type="http://schemas.openxmlformats.org/officeDocument/2006/relationships/image" Target="../media/image160.png"/><Relationship Id="rId15" Type="http://schemas.openxmlformats.org/officeDocument/2006/relationships/image" Target="../media/image170.png"/><Relationship Id="rId23" Type="http://schemas.openxmlformats.org/officeDocument/2006/relationships/image" Target="../media/image178.png"/><Relationship Id="rId10" Type="http://schemas.openxmlformats.org/officeDocument/2006/relationships/image" Target="../media/image165.png"/><Relationship Id="rId19" Type="http://schemas.openxmlformats.org/officeDocument/2006/relationships/image" Target="../media/image174.png"/><Relationship Id="rId4" Type="http://schemas.openxmlformats.org/officeDocument/2006/relationships/image" Target="../media/image159.png"/><Relationship Id="rId9" Type="http://schemas.openxmlformats.org/officeDocument/2006/relationships/image" Target="../media/image164.png"/><Relationship Id="rId14" Type="http://schemas.openxmlformats.org/officeDocument/2006/relationships/image" Target="../media/image169.png"/><Relationship Id="rId22" Type="http://schemas.openxmlformats.org/officeDocument/2006/relationships/image" Target="../media/image177.png"/></Relationships>
</file>

<file path=ppt/slides/_rels/slide35.xml.rels><?xml version="1.0" encoding="UTF-8" standalone="yes"?>
<Relationships xmlns="http://schemas.openxmlformats.org/package/2006/relationships"><Relationship Id="rId8" Type="http://schemas.openxmlformats.org/officeDocument/2006/relationships/image" Target="../media/image184.png"/><Relationship Id="rId13" Type="http://schemas.openxmlformats.org/officeDocument/2006/relationships/image" Target="../media/image189.png"/><Relationship Id="rId18" Type="http://schemas.openxmlformats.org/officeDocument/2006/relationships/image" Target="../media/image194.png"/><Relationship Id="rId3" Type="http://schemas.openxmlformats.org/officeDocument/2006/relationships/image" Target="../media/image1510.png"/><Relationship Id="rId21" Type="http://schemas.openxmlformats.org/officeDocument/2006/relationships/image" Target="../media/image197.png"/><Relationship Id="rId7" Type="http://schemas.openxmlformats.org/officeDocument/2006/relationships/image" Target="../media/image183.png"/><Relationship Id="rId12" Type="http://schemas.openxmlformats.org/officeDocument/2006/relationships/image" Target="../media/image188.png"/><Relationship Id="rId17" Type="http://schemas.openxmlformats.org/officeDocument/2006/relationships/image" Target="../media/image193.png"/><Relationship Id="rId2" Type="http://schemas.openxmlformats.org/officeDocument/2006/relationships/image" Target="../media/image179.png"/><Relationship Id="rId16" Type="http://schemas.openxmlformats.org/officeDocument/2006/relationships/image" Target="../media/image192.png"/><Relationship Id="rId20" Type="http://schemas.openxmlformats.org/officeDocument/2006/relationships/image" Target="../media/image196.png"/><Relationship Id="rId1" Type="http://schemas.openxmlformats.org/officeDocument/2006/relationships/slideLayout" Target="../slideLayouts/slideLayout7.xml"/><Relationship Id="rId6" Type="http://schemas.openxmlformats.org/officeDocument/2006/relationships/image" Target="../media/image182.png"/><Relationship Id="rId11" Type="http://schemas.openxmlformats.org/officeDocument/2006/relationships/image" Target="../media/image187.png"/><Relationship Id="rId5" Type="http://schemas.openxmlformats.org/officeDocument/2006/relationships/image" Target="../media/image181.png"/><Relationship Id="rId15" Type="http://schemas.openxmlformats.org/officeDocument/2006/relationships/image" Target="../media/image191.png"/><Relationship Id="rId10" Type="http://schemas.openxmlformats.org/officeDocument/2006/relationships/image" Target="../media/image186.png"/><Relationship Id="rId19" Type="http://schemas.openxmlformats.org/officeDocument/2006/relationships/image" Target="../media/image195.png"/><Relationship Id="rId4" Type="http://schemas.openxmlformats.org/officeDocument/2006/relationships/image" Target="../media/image180.png"/><Relationship Id="rId9" Type="http://schemas.openxmlformats.org/officeDocument/2006/relationships/image" Target="../media/image185.png"/><Relationship Id="rId14" Type="http://schemas.openxmlformats.org/officeDocument/2006/relationships/image" Target="../media/image190.png"/></Relationships>
</file>

<file path=ppt/slides/_rels/slide36.xml.rels><?xml version="1.0" encoding="UTF-8" standalone="yes"?>
<Relationships xmlns="http://schemas.openxmlformats.org/package/2006/relationships"><Relationship Id="rId8" Type="http://schemas.openxmlformats.org/officeDocument/2006/relationships/image" Target="../media/image204.png"/><Relationship Id="rId13" Type="http://schemas.openxmlformats.org/officeDocument/2006/relationships/image" Target="../media/image209.png"/><Relationship Id="rId3" Type="http://schemas.openxmlformats.org/officeDocument/2006/relationships/image" Target="../media/image199.png"/><Relationship Id="rId7" Type="http://schemas.openxmlformats.org/officeDocument/2006/relationships/image" Target="../media/image203.png"/><Relationship Id="rId12" Type="http://schemas.openxmlformats.org/officeDocument/2006/relationships/image" Target="../media/image208.png"/><Relationship Id="rId17" Type="http://schemas.openxmlformats.org/officeDocument/2006/relationships/image" Target="../media/image213.png"/><Relationship Id="rId2" Type="http://schemas.openxmlformats.org/officeDocument/2006/relationships/image" Target="../media/image198.png"/><Relationship Id="rId16" Type="http://schemas.openxmlformats.org/officeDocument/2006/relationships/image" Target="../media/image212.png"/><Relationship Id="rId1" Type="http://schemas.openxmlformats.org/officeDocument/2006/relationships/slideLayout" Target="../slideLayouts/slideLayout7.xml"/><Relationship Id="rId6" Type="http://schemas.openxmlformats.org/officeDocument/2006/relationships/image" Target="../media/image202.png"/><Relationship Id="rId11" Type="http://schemas.openxmlformats.org/officeDocument/2006/relationships/image" Target="../media/image207.png"/><Relationship Id="rId5" Type="http://schemas.openxmlformats.org/officeDocument/2006/relationships/image" Target="../media/image201.png"/><Relationship Id="rId15" Type="http://schemas.openxmlformats.org/officeDocument/2006/relationships/image" Target="../media/image211.png"/><Relationship Id="rId10" Type="http://schemas.openxmlformats.org/officeDocument/2006/relationships/image" Target="../media/image206.png"/><Relationship Id="rId4" Type="http://schemas.openxmlformats.org/officeDocument/2006/relationships/image" Target="../media/image200.png"/><Relationship Id="rId9" Type="http://schemas.openxmlformats.org/officeDocument/2006/relationships/image" Target="../media/image205.png"/><Relationship Id="rId14" Type="http://schemas.openxmlformats.org/officeDocument/2006/relationships/image" Target="../media/image210.png"/></Relationships>
</file>

<file path=ppt/slides/_rels/slide37.xml.rels><?xml version="1.0" encoding="UTF-8" standalone="yes"?>
<Relationships xmlns="http://schemas.openxmlformats.org/package/2006/relationships"><Relationship Id="rId8" Type="http://schemas.openxmlformats.org/officeDocument/2006/relationships/image" Target="../media/image220.png"/><Relationship Id="rId13" Type="http://schemas.openxmlformats.org/officeDocument/2006/relationships/image" Target="../media/image225.png"/><Relationship Id="rId3" Type="http://schemas.openxmlformats.org/officeDocument/2006/relationships/image" Target="../media/image215.png"/><Relationship Id="rId7" Type="http://schemas.openxmlformats.org/officeDocument/2006/relationships/image" Target="../media/image219.png"/><Relationship Id="rId12" Type="http://schemas.openxmlformats.org/officeDocument/2006/relationships/image" Target="../media/image224.png"/><Relationship Id="rId2" Type="http://schemas.openxmlformats.org/officeDocument/2006/relationships/image" Target="../media/image214.png"/><Relationship Id="rId1" Type="http://schemas.openxmlformats.org/officeDocument/2006/relationships/slideLayout" Target="../slideLayouts/slideLayout7.xml"/><Relationship Id="rId6" Type="http://schemas.openxmlformats.org/officeDocument/2006/relationships/image" Target="../media/image218.png"/><Relationship Id="rId11" Type="http://schemas.openxmlformats.org/officeDocument/2006/relationships/image" Target="../media/image223.png"/><Relationship Id="rId5" Type="http://schemas.openxmlformats.org/officeDocument/2006/relationships/image" Target="../media/image217.png"/><Relationship Id="rId10" Type="http://schemas.openxmlformats.org/officeDocument/2006/relationships/image" Target="../media/image222.png"/><Relationship Id="rId4" Type="http://schemas.openxmlformats.org/officeDocument/2006/relationships/image" Target="../media/image216.png"/><Relationship Id="rId9" Type="http://schemas.openxmlformats.org/officeDocument/2006/relationships/image" Target="../media/image221.png"/><Relationship Id="rId14" Type="http://schemas.openxmlformats.org/officeDocument/2006/relationships/image" Target="../media/image226.png"/></Relationships>
</file>

<file path=ppt/slides/_rels/slide38.xml.rels><?xml version="1.0" encoding="UTF-8" standalone="yes"?>
<Relationships xmlns="http://schemas.openxmlformats.org/package/2006/relationships"><Relationship Id="rId8" Type="http://schemas.openxmlformats.org/officeDocument/2006/relationships/image" Target="../media/image233.png"/><Relationship Id="rId3" Type="http://schemas.openxmlformats.org/officeDocument/2006/relationships/image" Target="../media/image228.png"/><Relationship Id="rId7" Type="http://schemas.openxmlformats.org/officeDocument/2006/relationships/image" Target="../media/image232.png"/><Relationship Id="rId2" Type="http://schemas.openxmlformats.org/officeDocument/2006/relationships/image" Target="../media/image227.png"/><Relationship Id="rId1" Type="http://schemas.openxmlformats.org/officeDocument/2006/relationships/slideLayout" Target="../slideLayouts/slideLayout7.xml"/><Relationship Id="rId6" Type="http://schemas.openxmlformats.org/officeDocument/2006/relationships/image" Target="../media/image231.png"/><Relationship Id="rId11" Type="http://schemas.openxmlformats.org/officeDocument/2006/relationships/image" Target="../media/image236.png"/><Relationship Id="rId5" Type="http://schemas.openxmlformats.org/officeDocument/2006/relationships/image" Target="../media/image230.png"/><Relationship Id="rId10" Type="http://schemas.openxmlformats.org/officeDocument/2006/relationships/image" Target="../media/image235.png"/><Relationship Id="rId4" Type="http://schemas.openxmlformats.org/officeDocument/2006/relationships/image" Target="../media/image229.png"/><Relationship Id="rId9" Type="http://schemas.openxmlformats.org/officeDocument/2006/relationships/image" Target="../media/image234.png"/></Relationships>
</file>

<file path=ppt/slides/_rels/slide39.xml.rels><?xml version="1.0" encoding="UTF-8" standalone="yes"?>
<Relationships xmlns="http://schemas.openxmlformats.org/package/2006/relationships"><Relationship Id="rId8" Type="http://schemas.openxmlformats.org/officeDocument/2006/relationships/image" Target="../media/image243.png"/><Relationship Id="rId3" Type="http://schemas.openxmlformats.org/officeDocument/2006/relationships/image" Target="../media/image238.png"/><Relationship Id="rId7" Type="http://schemas.openxmlformats.org/officeDocument/2006/relationships/image" Target="../media/image242.png"/><Relationship Id="rId2" Type="http://schemas.openxmlformats.org/officeDocument/2006/relationships/image" Target="../media/image237.png"/><Relationship Id="rId1" Type="http://schemas.openxmlformats.org/officeDocument/2006/relationships/slideLayout" Target="../slideLayouts/slideLayout7.xml"/><Relationship Id="rId6" Type="http://schemas.openxmlformats.org/officeDocument/2006/relationships/image" Target="../media/image241.png"/><Relationship Id="rId5" Type="http://schemas.openxmlformats.org/officeDocument/2006/relationships/image" Target="../media/image240.png"/><Relationship Id="rId4" Type="http://schemas.openxmlformats.org/officeDocument/2006/relationships/image" Target="../media/image239.png"/><Relationship Id="rId9" Type="http://schemas.openxmlformats.org/officeDocument/2006/relationships/image" Target="../media/image24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8" Type="http://schemas.openxmlformats.org/officeDocument/2006/relationships/image" Target="../media/image2430.png"/><Relationship Id="rId3" Type="http://schemas.openxmlformats.org/officeDocument/2006/relationships/image" Target="../media/image2380.png"/><Relationship Id="rId7" Type="http://schemas.openxmlformats.org/officeDocument/2006/relationships/image" Target="../media/image2420.png"/><Relationship Id="rId12" Type="http://schemas.openxmlformats.org/officeDocument/2006/relationships/image" Target="../media/image247.png"/><Relationship Id="rId2" Type="http://schemas.openxmlformats.org/officeDocument/2006/relationships/image" Target="../media/image2370.png"/><Relationship Id="rId1" Type="http://schemas.openxmlformats.org/officeDocument/2006/relationships/slideLayout" Target="../slideLayouts/slideLayout7.xml"/><Relationship Id="rId6" Type="http://schemas.openxmlformats.org/officeDocument/2006/relationships/image" Target="../media/image2410.png"/><Relationship Id="rId11" Type="http://schemas.openxmlformats.org/officeDocument/2006/relationships/image" Target="../media/image246.png"/><Relationship Id="rId5" Type="http://schemas.openxmlformats.org/officeDocument/2006/relationships/image" Target="../media/image2400.png"/><Relationship Id="rId10" Type="http://schemas.openxmlformats.org/officeDocument/2006/relationships/image" Target="../media/image245.png"/><Relationship Id="rId4" Type="http://schemas.openxmlformats.org/officeDocument/2006/relationships/image" Target="../media/image2390.png"/><Relationship Id="rId9" Type="http://schemas.openxmlformats.org/officeDocument/2006/relationships/image" Target="../media/image2440.png"/></Relationships>
</file>

<file path=ppt/slides/_rels/slide41.xml.rels><?xml version="1.0" encoding="UTF-8" standalone="yes"?>
<Relationships xmlns="http://schemas.openxmlformats.org/package/2006/relationships"><Relationship Id="rId8" Type="http://schemas.openxmlformats.org/officeDocument/2006/relationships/image" Target="../media/image254.png"/><Relationship Id="rId13" Type="http://schemas.openxmlformats.org/officeDocument/2006/relationships/image" Target="../media/image259.png"/><Relationship Id="rId3" Type="http://schemas.openxmlformats.org/officeDocument/2006/relationships/image" Target="../media/image249.png"/><Relationship Id="rId7" Type="http://schemas.openxmlformats.org/officeDocument/2006/relationships/image" Target="../media/image253.png"/><Relationship Id="rId12" Type="http://schemas.openxmlformats.org/officeDocument/2006/relationships/image" Target="../media/image258.png"/><Relationship Id="rId2" Type="http://schemas.openxmlformats.org/officeDocument/2006/relationships/image" Target="../media/image248.png"/><Relationship Id="rId1" Type="http://schemas.openxmlformats.org/officeDocument/2006/relationships/slideLayout" Target="../slideLayouts/slideLayout7.xml"/><Relationship Id="rId6" Type="http://schemas.openxmlformats.org/officeDocument/2006/relationships/image" Target="../media/image252.png"/><Relationship Id="rId11" Type="http://schemas.openxmlformats.org/officeDocument/2006/relationships/image" Target="../media/image257.png"/><Relationship Id="rId5" Type="http://schemas.openxmlformats.org/officeDocument/2006/relationships/image" Target="../media/image251.png"/><Relationship Id="rId15" Type="http://schemas.openxmlformats.org/officeDocument/2006/relationships/image" Target="../media/image261.png"/><Relationship Id="rId10" Type="http://schemas.openxmlformats.org/officeDocument/2006/relationships/image" Target="../media/image256.png"/><Relationship Id="rId4" Type="http://schemas.openxmlformats.org/officeDocument/2006/relationships/image" Target="../media/image250.png"/><Relationship Id="rId9" Type="http://schemas.openxmlformats.org/officeDocument/2006/relationships/image" Target="../media/image255.png"/><Relationship Id="rId14" Type="http://schemas.openxmlformats.org/officeDocument/2006/relationships/image" Target="../media/image260.png"/></Relationships>
</file>

<file path=ppt/slides/_rels/slide42.xml.rels><?xml version="1.0" encoding="UTF-8" standalone="yes"?>
<Relationships xmlns="http://schemas.openxmlformats.org/package/2006/relationships"><Relationship Id="rId8" Type="http://schemas.openxmlformats.org/officeDocument/2006/relationships/image" Target="../media/image268.png"/><Relationship Id="rId13" Type="http://schemas.openxmlformats.org/officeDocument/2006/relationships/image" Target="../media/image272.png"/><Relationship Id="rId3" Type="http://schemas.openxmlformats.org/officeDocument/2006/relationships/image" Target="../media/image263.png"/><Relationship Id="rId7" Type="http://schemas.openxmlformats.org/officeDocument/2006/relationships/image" Target="../media/image267.png"/><Relationship Id="rId12" Type="http://schemas.openxmlformats.org/officeDocument/2006/relationships/image" Target="../media/image271.png"/><Relationship Id="rId17" Type="http://schemas.openxmlformats.org/officeDocument/2006/relationships/image" Target="../media/image276.png"/><Relationship Id="rId2" Type="http://schemas.openxmlformats.org/officeDocument/2006/relationships/image" Target="../media/image262.png"/><Relationship Id="rId16" Type="http://schemas.openxmlformats.org/officeDocument/2006/relationships/image" Target="../media/image275.png"/><Relationship Id="rId1" Type="http://schemas.openxmlformats.org/officeDocument/2006/relationships/slideLayout" Target="../slideLayouts/slideLayout7.xml"/><Relationship Id="rId6" Type="http://schemas.openxmlformats.org/officeDocument/2006/relationships/image" Target="../media/image266.png"/><Relationship Id="rId11" Type="http://schemas.openxmlformats.org/officeDocument/2006/relationships/image" Target="../media/image231.png"/><Relationship Id="rId5" Type="http://schemas.openxmlformats.org/officeDocument/2006/relationships/image" Target="../media/image265.png"/><Relationship Id="rId15" Type="http://schemas.openxmlformats.org/officeDocument/2006/relationships/image" Target="../media/image274.png"/><Relationship Id="rId10" Type="http://schemas.openxmlformats.org/officeDocument/2006/relationships/image" Target="../media/image270.png"/><Relationship Id="rId4" Type="http://schemas.openxmlformats.org/officeDocument/2006/relationships/image" Target="../media/image264.png"/><Relationship Id="rId9" Type="http://schemas.openxmlformats.org/officeDocument/2006/relationships/image" Target="../media/image269.png"/><Relationship Id="rId14" Type="http://schemas.openxmlformats.org/officeDocument/2006/relationships/image" Target="../media/image273.png"/></Relationships>
</file>

<file path=ppt/slides/_rels/slide43.xml.rels><?xml version="1.0" encoding="UTF-8" standalone="yes"?>
<Relationships xmlns="http://schemas.openxmlformats.org/package/2006/relationships"><Relationship Id="rId8" Type="http://schemas.openxmlformats.org/officeDocument/2006/relationships/image" Target="../media/image283.png"/><Relationship Id="rId13" Type="http://schemas.openxmlformats.org/officeDocument/2006/relationships/image" Target="../media/image288.png"/><Relationship Id="rId18" Type="http://schemas.openxmlformats.org/officeDocument/2006/relationships/image" Target="../media/image293.png"/><Relationship Id="rId3" Type="http://schemas.openxmlformats.org/officeDocument/2006/relationships/image" Target="../media/image278.png"/><Relationship Id="rId7" Type="http://schemas.openxmlformats.org/officeDocument/2006/relationships/image" Target="../media/image282.png"/><Relationship Id="rId12" Type="http://schemas.openxmlformats.org/officeDocument/2006/relationships/image" Target="../media/image287.png"/><Relationship Id="rId17" Type="http://schemas.openxmlformats.org/officeDocument/2006/relationships/image" Target="../media/image292.png"/><Relationship Id="rId2" Type="http://schemas.openxmlformats.org/officeDocument/2006/relationships/image" Target="../media/image277.png"/><Relationship Id="rId16" Type="http://schemas.openxmlformats.org/officeDocument/2006/relationships/image" Target="../media/image291.png"/><Relationship Id="rId20" Type="http://schemas.openxmlformats.org/officeDocument/2006/relationships/image" Target="../media/image295.png"/><Relationship Id="rId1" Type="http://schemas.openxmlformats.org/officeDocument/2006/relationships/slideLayout" Target="../slideLayouts/slideLayout7.xml"/><Relationship Id="rId6" Type="http://schemas.openxmlformats.org/officeDocument/2006/relationships/image" Target="../media/image281.png"/><Relationship Id="rId11" Type="http://schemas.openxmlformats.org/officeDocument/2006/relationships/image" Target="../media/image286.png"/><Relationship Id="rId5" Type="http://schemas.openxmlformats.org/officeDocument/2006/relationships/image" Target="../media/image280.png"/><Relationship Id="rId15" Type="http://schemas.openxmlformats.org/officeDocument/2006/relationships/image" Target="../media/image290.png"/><Relationship Id="rId10" Type="http://schemas.openxmlformats.org/officeDocument/2006/relationships/image" Target="../media/image285.png"/><Relationship Id="rId19" Type="http://schemas.openxmlformats.org/officeDocument/2006/relationships/image" Target="../media/image294.png"/><Relationship Id="rId4" Type="http://schemas.openxmlformats.org/officeDocument/2006/relationships/image" Target="../media/image279.png"/><Relationship Id="rId9" Type="http://schemas.openxmlformats.org/officeDocument/2006/relationships/image" Target="../media/image284.png"/><Relationship Id="rId14" Type="http://schemas.openxmlformats.org/officeDocument/2006/relationships/image" Target="../media/image289.png"/></Relationships>
</file>

<file path=ppt/slides/_rels/slide44.xml.rels><?xml version="1.0" encoding="UTF-8" standalone="yes"?>
<Relationships xmlns="http://schemas.openxmlformats.org/package/2006/relationships"><Relationship Id="rId3" Type="http://schemas.openxmlformats.org/officeDocument/2006/relationships/image" Target="../media/image297.png"/><Relationship Id="rId2" Type="http://schemas.openxmlformats.org/officeDocument/2006/relationships/image" Target="../media/image296.png"/><Relationship Id="rId1" Type="http://schemas.openxmlformats.org/officeDocument/2006/relationships/slideLayout" Target="../slideLayouts/slideLayout7.xml"/><Relationship Id="rId5" Type="http://schemas.openxmlformats.org/officeDocument/2006/relationships/image" Target="../media/image299.png"/><Relationship Id="rId4" Type="http://schemas.openxmlformats.org/officeDocument/2006/relationships/image" Target="../media/image298.png"/></Relationships>
</file>

<file path=ppt/slides/_rels/slide45.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image" Target="../media/image300.png"/><Relationship Id="rId1" Type="http://schemas.openxmlformats.org/officeDocument/2006/relationships/slideLayout" Target="../slideLayouts/slideLayout7.xml"/><Relationship Id="rId5" Type="http://schemas.openxmlformats.org/officeDocument/2006/relationships/image" Target="../media/image303.png"/><Relationship Id="rId4" Type="http://schemas.openxmlformats.org/officeDocument/2006/relationships/image" Target="../media/image302.png"/></Relationships>
</file>

<file path=ppt/slides/_rels/slide46.xml.rels><?xml version="1.0" encoding="UTF-8" standalone="yes"?>
<Relationships xmlns="http://schemas.openxmlformats.org/package/2006/relationships"><Relationship Id="rId3" Type="http://schemas.openxmlformats.org/officeDocument/2006/relationships/image" Target="../media/image305.png"/><Relationship Id="rId2" Type="http://schemas.openxmlformats.org/officeDocument/2006/relationships/image" Target="../media/image304.png"/><Relationship Id="rId1" Type="http://schemas.openxmlformats.org/officeDocument/2006/relationships/slideLayout" Target="../slideLayouts/slideLayout7.xml"/><Relationship Id="rId5" Type="http://schemas.openxmlformats.org/officeDocument/2006/relationships/image" Target="../media/image307.png"/><Relationship Id="rId4" Type="http://schemas.openxmlformats.org/officeDocument/2006/relationships/image" Target="../media/image306.png"/></Relationships>
</file>

<file path=ppt/slides/_rels/slide47.xml.rels><?xml version="1.0" encoding="UTF-8" standalone="yes"?>
<Relationships xmlns="http://schemas.openxmlformats.org/package/2006/relationships"><Relationship Id="rId8" Type="http://schemas.openxmlformats.org/officeDocument/2006/relationships/image" Target="../media/image314.png"/><Relationship Id="rId13" Type="http://schemas.openxmlformats.org/officeDocument/2006/relationships/image" Target="../media/image319.png"/><Relationship Id="rId18" Type="http://schemas.openxmlformats.org/officeDocument/2006/relationships/image" Target="../media/image324.png"/><Relationship Id="rId3" Type="http://schemas.openxmlformats.org/officeDocument/2006/relationships/image" Target="../media/image309.png"/><Relationship Id="rId7" Type="http://schemas.openxmlformats.org/officeDocument/2006/relationships/image" Target="../media/image313.png"/><Relationship Id="rId12" Type="http://schemas.openxmlformats.org/officeDocument/2006/relationships/image" Target="../media/image318.png"/><Relationship Id="rId17" Type="http://schemas.openxmlformats.org/officeDocument/2006/relationships/image" Target="../media/image323.png"/><Relationship Id="rId2" Type="http://schemas.openxmlformats.org/officeDocument/2006/relationships/image" Target="../media/image308.png"/><Relationship Id="rId16" Type="http://schemas.openxmlformats.org/officeDocument/2006/relationships/image" Target="../media/image322.png"/><Relationship Id="rId20" Type="http://schemas.openxmlformats.org/officeDocument/2006/relationships/image" Target="../media/image326.png"/><Relationship Id="rId1" Type="http://schemas.openxmlformats.org/officeDocument/2006/relationships/slideLayout" Target="../slideLayouts/slideLayout7.xml"/><Relationship Id="rId6" Type="http://schemas.openxmlformats.org/officeDocument/2006/relationships/image" Target="../media/image312.png"/><Relationship Id="rId11" Type="http://schemas.openxmlformats.org/officeDocument/2006/relationships/image" Target="../media/image317.png"/><Relationship Id="rId5" Type="http://schemas.openxmlformats.org/officeDocument/2006/relationships/image" Target="../media/image311.png"/><Relationship Id="rId15" Type="http://schemas.openxmlformats.org/officeDocument/2006/relationships/image" Target="../media/image321.png"/><Relationship Id="rId10" Type="http://schemas.openxmlformats.org/officeDocument/2006/relationships/image" Target="../media/image316.png"/><Relationship Id="rId19" Type="http://schemas.openxmlformats.org/officeDocument/2006/relationships/image" Target="../media/image325.png"/><Relationship Id="rId4" Type="http://schemas.openxmlformats.org/officeDocument/2006/relationships/image" Target="../media/image310.png"/><Relationship Id="rId9" Type="http://schemas.openxmlformats.org/officeDocument/2006/relationships/image" Target="../media/image315.png"/><Relationship Id="rId14" Type="http://schemas.openxmlformats.org/officeDocument/2006/relationships/image" Target="../media/image320.png"/></Relationships>
</file>

<file path=ppt/slides/_rels/slide48.xml.rels><?xml version="1.0" encoding="UTF-8" standalone="yes"?>
<Relationships xmlns="http://schemas.openxmlformats.org/package/2006/relationships"><Relationship Id="rId8" Type="http://schemas.openxmlformats.org/officeDocument/2006/relationships/image" Target="../media/image333.png"/><Relationship Id="rId3" Type="http://schemas.openxmlformats.org/officeDocument/2006/relationships/image" Target="../media/image328.png"/><Relationship Id="rId7" Type="http://schemas.openxmlformats.org/officeDocument/2006/relationships/image" Target="../media/image332.png"/><Relationship Id="rId2" Type="http://schemas.openxmlformats.org/officeDocument/2006/relationships/image" Target="../media/image327.png"/><Relationship Id="rId1" Type="http://schemas.openxmlformats.org/officeDocument/2006/relationships/slideLayout" Target="../slideLayouts/slideLayout7.xml"/><Relationship Id="rId6" Type="http://schemas.openxmlformats.org/officeDocument/2006/relationships/image" Target="../media/image331.png"/><Relationship Id="rId5" Type="http://schemas.openxmlformats.org/officeDocument/2006/relationships/image" Target="../media/image330.png"/><Relationship Id="rId4" Type="http://schemas.openxmlformats.org/officeDocument/2006/relationships/image" Target="../media/image329.png"/></Relationships>
</file>

<file path=ppt/slides/_rels/slide49.xml.rels><?xml version="1.0" encoding="UTF-8" standalone="yes"?>
<Relationships xmlns="http://schemas.openxmlformats.org/package/2006/relationships"><Relationship Id="rId3" Type="http://schemas.openxmlformats.org/officeDocument/2006/relationships/image" Target="../media/image335.png"/><Relationship Id="rId7" Type="http://schemas.openxmlformats.org/officeDocument/2006/relationships/image" Target="../media/image339.png"/><Relationship Id="rId2" Type="http://schemas.openxmlformats.org/officeDocument/2006/relationships/image" Target="../media/image334.png"/><Relationship Id="rId1" Type="http://schemas.openxmlformats.org/officeDocument/2006/relationships/slideLayout" Target="../slideLayouts/slideLayout7.xml"/><Relationship Id="rId6" Type="http://schemas.openxmlformats.org/officeDocument/2006/relationships/image" Target="../media/image338.png"/><Relationship Id="rId5" Type="http://schemas.openxmlformats.org/officeDocument/2006/relationships/image" Target="../media/image337.png"/><Relationship Id="rId4" Type="http://schemas.openxmlformats.org/officeDocument/2006/relationships/image" Target="../media/image33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41.png"/><Relationship Id="rId2" Type="http://schemas.openxmlformats.org/officeDocument/2006/relationships/image" Target="../media/image340.png"/><Relationship Id="rId1" Type="http://schemas.openxmlformats.org/officeDocument/2006/relationships/slideLayout" Target="../slideLayouts/slideLayout7.xml"/><Relationship Id="rId6" Type="http://schemas.openxmlformats.org/officeDocument/2006/relationships/image" Target="../media/image344.png"/><Relationship Id="rId5" Type="http://schemas.openxmlformats.org/officeDocument/2006/relationships/image" Target="../media/image343.png"/><Relationship Id="rId4" Type="http://schemas.openxmlformats.org/officeDocument/2006/relationships/image" Target="../media/image342.png"/></Relationships>
</file>

<file path=ppt/slides/_rels/slide5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noAutofit/>
          </a:bodyPr>
          <a:lstStyle/>
          <a:p>
            <a:r>
              <a:rPr lang="bn-BD" sz="4800" b="1" dirty="0" smtClean="0">
                <a:solidFill>
                  <a:srgbClr val="00B0F0"/>
                </a:solidFill>
                <a:latin typeface="NikoshBAN" pitchFamily="2" charset="0"/>
                <a:cs typeface="NikoshBAN" pitchFamily="2" charset="0"/>
              </a:rPr>
              <a:t>স্বাগতম</a:t>
            </a:r>
            <a:endParaRPr lang="en-US" sz="4800" b="1" dirty="0">
              <a:solidFill>
                <a:srgbClr val="00B0F0"/>
              </a:solidFill>
              <a:latin typeface="NikoshBAN" pitchFamily="2" charset="0"/>
              <a:cs typeface="NikoshBAN" pitchFamily="2" charset="0"/>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371600"/>
            <a:ext cx="8305800" cy="5181600"/>
          </a:xfrm>
        </p:spPr>
      </p:pic>
    </p:spTree>
    <p:extLst>
      <p:ext uri="{BB962C8B-B14F-4D97-AF65-F5344CB8AC3E}">
        <p14:creationId xmlns:p14="http://schemas.microsoft.com/office/powerpoint/2010/main" val="2751081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8657" y="78531"/>
            <a:ext cx="8603677" cy="584775"/>
          </a:xfrm>
          <a:prstGeom prst="rect">
            <a:avLst/>
          </a:prstGeom>
          <a:noFill/>
        </p:spPr>
        <p:txBody>
          <a:bodyPr wrap="square" rtlCol="0">
            <a:spAutoFit/>
          </a:bodyPr>
          <a:lstStyle/>
          <a:p>
            <a:r>
              <a:rPr lang="bn-BD" sz="3200" b="1" dirty="0" smtClean="0">
                <a:latin typeface="NikoshBAN" pitchFamily="2" charset="0"/>
                <a:cs typeface="NikoshBAN" pitchFamily="2" charset="0"/>
              </a:rPr>
              <a:t>পাঠ উপস্থাপনঃ </a:t>
            </a:r>
            <a:endParaRPr lang="en-US" sz="3200" b="1" dirty="0">
              <a:latin typeface="NikoshBAN" pitchFamily="2" charset="0"/>
              <a:cs typeface="NikoshBAN" pitchFamily="2" charset="0"/>
            </a:endParaRPr>
          </a:p>
        </p:txBody>
      </p:sp>
      <p:sp>
        <p:nvSpPr>
          <p:cNvPr id="3" name="TextBox 2"/>
          <p:cNvSpPr txBox="1"/>
          <p:nvPr/>
        </p:nvSpPr>
        <p:spPr>
          <a:xfrm>
            <a:off x="311727" y="644750"/>
            <a:ext cx="8610605" cy="830997"/>
          </a:xfrm>
          <a:prstGeom prst="rect">
            <a:avLst/>
          </a:prstGeom>
          <a:noFill/>
        </p:spPr>
        <p:txBody>
          <a:bodyPr wrap="square" rtlCol="0">
            <a:spAutoFit/>
          </a:bodyPr>
          <a:lstStyle/>
          <a:p>
            <a:r>
              <a:rPr lang="bn-BD" sz="2400" b="1" dirty="0" smtClean="0">
                <a:latin typeface="NikoshBAN" pitchFamily="2" charset="0"/>
                <a:cs typeface="NikoshBAN" pitchFamily="2" charset="0"/>
              </a:rPr>
              <a:t>এর আগের স্লাইড গুলো থেকে আমরা জানলাম, সমকোণী ত্রিভুজের বাহুগুলো অতিভুজ, লম্ব ও ভূমি নামে অভিহিত।  </a:t>
            </a:r>
            <a:endParaRPr lang="en-US" sz="2400" b="1" dirty="0">
              <a:latin typeface="NikoshBAN" pitchFamily="2" charset="0"/>
              <a:cs typeface="NikoshBAN" pitchFamily="2" charset="0"/>
            </a:endParaRPr>
          </a:p>
        </p:txBody>
      </p:sp>
      <p:sp>
        <p:nvSpPr>
          <p:cNvPr id="4" name="TextBox 3"/>
          <p:cNvSpPr txBox="1"/>
          <p:nvPr/>
        </p:nvSpPr>
        <p:spPr>
          <a:xfrm>
            <a:off x="297873" y="1441240"/>
            <a:ext cx="8624461" cy="461665"/>
          </a:xfrm>
          <a:prstGeom prst="rect">
            <a:avLst/>
          </a:prstGeom>
          <a:noFill/>
        </p:spPr>
        <p:txBody>
          <a:bodyPr wrap="square" rtlCol="0">
            <a:spAutoFit/>
          </a:bodyPr>
          <a:lstStyle/>
          <a:p>
            <a:r>
              <a:rPr lang="bn-BD" sz="2400" b="1" dirty="0" smtClean="0">
                <a:latin typeface="NikoshBAN" pitchFamily="2" charset="0"/>
                <a:cs typeface="NikoshBAN" pitchFamily="2" charset="0"/>
              </a:rPr>
              <a:t>ত্রিভুজের আনুভূমিক অবস্থানের জন্য এই নামগুলো সার্থক। </a:t>
            </a:r>
            <a:endParaRPr lang="en-US" sz="2400" b="1" dirty="0">
              <a:latin typeface="NikoshBAN" pitchFamily="2" charset="0"/>
              <a:cs typeface="NikoshBAN" pitchFamily="2" charset="0"/>
            </a:endParaRPr>
          </a:p>
        </p:txBody>
      </p:sp>
      <p:sp>
        <p:nvSpPr>
          <p:cNvPr id="5" name="TextBox 4"/>
          <p:cNvSpPr txBox="1"/>
          <p:nvPr/>
        </p:nvSpPr>
        <p:spPr>
          <a:xfrm>
            <a:off x="284017" y="1847763"/>
            <a:ext cx="8603679" cy="830997"/>
          </a:xfrm>
          <a:prstGeom prst="rect">
            <a:avLst/>
          </a:prstGeom>
          <a:noFill/>
        </p:spPr>
        <p:txBody>
          <a:bodyPr wrap="square" rtlCol="0">
            <a:spAutoFit/>
          </a:bodyPr>
          <a:lstStyle/>
          <a:p>
            <a:r>
              <a:rPr lang="bn-BD" sz="2400" b="1" dirty="0" smtClean="0">
                <a:latin typeface="NikoshBAN" pitchFamily="2" charset="0"/>
                <a:cs typeface="NikoshBAN" pitchFamily="2" charset="0"/>
              </a:rPr>
              <a:t>সমকোণী ত্রিভুজের সূক্ষ্মকোণদ্বয়ের একটির সাপেক্ষে অবস্থানের প্রেক্ষিতেও বাহুগোর নামকরণ করা হয়। যথা, </a:t>
            </a:r>
            <a:endParaRPr lang="en-US" sz="2400" b="1" dirty="0">
              <a:latin typeface="NikoshBAN" pitchFamily="2" charset="0"/>
              <a:cs typeface="NikoshBAN" pitchFamily="2" charset="0"/>
            </a:endParaRPr>
          </a:p>
        </p:txBody>
      </p:sp>
      <p:sp>
        <p:nvSpPr>
          <p:cNvPr id="6" name="TextBox 5"/>
          <p:cNvSpPr txBox="1"/>
          <p:nvPr/>
        </p:nvSpPr>
        <p:spPr>
          <a:xfrm>
            <a:off x="325584" y="2578947"/>
            <a:ext cx="8818416" cy="461665"/>
          </a:xfrm>
          <a:prstGeom prst="rect">
            <a:avLst/>
          </a:prstGeom>
          <a:noFill/>
        </p:spPr>
        <p:txBody>
          <a:bodyPr wrap="square" rtlCol="0">
            <a:spAutoFit/>
          </a:bodyPr>
          <a:lstStyle/>
          <a:p>
            <a:r>
              <a:rPr lang="bn-BD" sz="2400" b="1" dirty="0" smtClean="0">
                <a:latin typeface="NikoshBAN" pitchFamily="2" charset="0"/>
                <a:cs typeface="NikoshBAN" pitchFamily="2" charset="0"/>
              </a:rPr>
              <a:t>অতিভুজঃ সমকোণী ত্রিভুজের বৃহত্তম বাহু বা সমকোণের বিপরীত বাহু। যেমন চিত্রে  </a:t>
            </a:r>
            <a:endParaRPr lang="en-US" sz="2400" b="1" dirty="0">
              <a:latin typeface="NikoshBAN" pitchFamily="2" charset="0"/>
              <a:cs typeface="NikoshBAN" pitchFamily="2" charset="0"/>
            </a:endParaRPr>
          </a:p>
        </p:txBody>
      </p:sp>
      <p:grpSp>
        <p:nvGrpSpPr>
          <p:cNvPr id="7" name="Group 6"/>
          <p:cNvGrpSpPr/>
          <p:nvPr/>
        </p:nvGrpSpPr>
        <p:grpSpPr>
          <a:xfrm>
            <a:off x="360217" y="3334743"/>
            <a:ext cx="3269672" cy="2221192"/>
            <a:chOff x="374073" y="299104"/>
            <a:chExt cx="3269672" cy="2221192"/>
          </a:xfrm>
        </p:grpSpPr>
        <p:grpSp>
          <p:nvGrpSpPr>
            <p:cNvPr id="8" name="Group 7"/>
            <p:cNvGrpSpPr/>
            <p:nvPr/>
          </p:nvGrpSpPr>
          <p:grpSpPr>
            <a:xfrm>
              <a:off x="374073" y="299104"/>
              <a:ext cx="3269672" cy="2221192"/>
              <a:chOff x="1345871" y="614065"/>
              <a:chExt cx="3269672" cy="2221192"/>
            </a:xfrm>
          </p:grpSpPr>
          <p:sp>
            <p:nvSpPr>
              <p:cNvPr id="10" name="TextBox 9"/>
              <p:cNvSpPr txBox="1"/>
              <p:nvPr/>
            </p:nvSpPr>
            <p:spPr>
              <a:xfrm>
                <a:off x="1447800" y="2253734"/>
                <a:ext cx="362600" cy="369332"/>
              </a:xfrm>
              <a:prstGeom prst="rect">
                <a:avLst/>
              </a:prstGeom>
              <a:noFill/>
            </p:spPr>
            <p:txBody>
              <a:bodyPr wrap="none" rtlCol="0">
                <a:spAutoFit/>
              </a:bodyPr>
              <a:lstStyle/>
              <a:p>
                <a:r>
                  <a:rPr lang="en-US" dirty="0" smtClean="0"/>
                  <a:t>B </a:t>
                </a:r>
                <a:endParaRPr lang="en-US" dirty="0"/>
              </a:p>
            </p:txBody>
          </p:sp>
          <p:grpSp>
            <p:nvGrpSpPr>
              <p:cNvPr id="11" name="Group 10"/>
              <p:cNvGrpSpPr/>
              <p:nvPr/>
            </p:nvGrpSpPr>
            <p:grpSpPr>
              <a:xfrm>
                <a:off x="1345871" y="614065"/>
                <a:ext cx="3269672" cy="2221192"/>
                <a:chOff x="997528" y="450273"/>
                <a:chExt cx="3269672" cy="2221192"/>
              </a:xfrm>
            </p:grpSpPr>
            <p:cxnSp>
              <p:nvCxnSpPr>
                <p:cNvPr id="12" name="Straight Connector 11"/>
                <p:cNvCxnSpPr/>
                <p:nvPr/>
              </p:nvCxnSpPr>
              <p:spPr>
                <a:xfrm>
                  <a:off x="1447800" y="2209800"/>
                  <a:ext cx="2819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447800" y="609600"/>
                  <a:ext cx="0" cy="160020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906204" y="2228119"/>
                  <a:ext cx="360996" cy="369332"/>
                </a:xfrm>
                <a:prstGeom prst="rect">
                  <a:avLst/>
                </a:prstGeom>
                <a:noFill/>
              </p:spPr>
              <p:txBody>
                <a:bodyPr wrap="none" rtlCol="0">
                  <a:spAutoFit/>
                </a:bodyPr>
                <a:lstStyle/>
                <a:p>
                  <a:r>
                    <a:rPr lang="en-US" dirty="0" smtClean="0"/>
                    <a:t>C </a:t>
                  </a:r>
                  <a:endParaRPr lang="en-US" dirty="0"/>
                </a:p>
              </p:txBody>
            </p:sp>
            <p:sp>
              <p:nvSpPr>
                <p:cNvPr id="15" name="TextBox 14"/>
                <p:cNvSpPr txBox="1"/>
                <p:nvPr/>
              </p:nvSpPr>
              <p:spPr>
                <a:xfrm>
                  <a:off x="997528" y="450273"/>
                  <a:ext cx="370614" cy="369332"/>
                </a:xfrm>
                <a:prstGeom prst="rect">
                  <a:avLst/>
                </a:prstGeom>
                <a:noFill/>
              </p:spPr>
              <p:txBody>
                <a:bodyPr wrap="none" rtlCol="0">
                  <a:spAutoFit/>
                </a:bodyPr>
                <a:lstStyle/>
                <a:p>
                  <a:r>
                    <a:rPr lang="en-US" dirty="0" smtClean="0"/>
                    <a:t>A </a:t>
                  </a:r>
                  <a:endParaRPr lang="en-US" dirty="0"/>
                </a:p>
              </p:txBody>
            </p:sp>
            <p:sp>
              <p:nvSpPr>
                <p:cNvPr id="16" name="TextBox 15"/>
                <p:cNvSpPr txBox="1"/>
                <p:nvPr/>
              </p:nvSpPr>
              <p:spPr>
                <a:xfrm>
                  <a:off x="1129443" y="1748135"/>
                  <a:ext cx="636713" cy="923330"/>
                </a:xfrm>
                <a:prstGeom prst="rect">
                  <a:avLst/>
                </a:prstGeom>
                <a:noFill/>
              </p:spPr>
              <p:txBody>
                <a:bodyPr wrap="none" rtlCol="0">
                  <a:spAutoFit/>
                </a:bodyPr>
                <a:lstStyle/>
                <a:p>
                  <a:r>
                    <a:rPr lang="en-US" sz="5400" b="1" dirty="0" smtClean="0">
                      <a:latin typeface="Cambria Math"/>
                      <a:ea typeface="Cambria Math"/>
                    </a:rPr>
                    <a:t>⌝</a:t>
                  </a:r>
                  <a:endParaRPr lang="en-US" sz="5400" b="1" dirty="0"/>
                </a:p>
              </p:txBody>
            </p:sp>
          </p:grpSp>
        </p:grpSp>
        <p:cxnSp>
          <p:nvCxnSpPr>
            <p:cNvPr id="9" name="Straight Connector 8"/>
            <p:cNvCxnSpPr/>
            <p:nvPr/>
          </p:nvCxnSpPr>
          <p:spPr>
            <a:xfrm>
              <a:off x="824344" y="483770"/>
              <a:ext cx="2819400" cy="1586736"/>
            </a:xfrm>
            <a:prstGeom prst="line">
              <a:avLst/>
            </a:prstGeom>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277090" y="5418852"/>
            <a:ext cx="8645243" cy="830997"/>
          </a:xfrm>
          <a:prstGeom prst="rect">
            <a:avLst/>
          </a:prstGeom>
          <a:noFill/>
        </p:spPr>
        <p:txBody>
          <a:bodyPr wrap="square" rtlCol="0">
            <a:spAutoFit/>
          </a:bodyPr>
          <a:lstStyle/>
          <a:p>
            <a:r>
              <a:rPr lang="bn-BD" sz="2400" b="1" dirty="0" smtClean="0">
                <a:latin typeface="NikoshBAN" pitchFamily="2" charset="0"/>
                <a:cs typeface="NikoshBAN" pitchFamily="2" charset="0"/>
              </a:rPr>
              <a:t>সমকোণী ত্রিভুজ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ABC</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এর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ABC</a:t>
            </a:r>
            <a:r>
              <a:rPr lang="en-US" sz="2400" b="1" dirty="0" smtClean="0">
                <a:latin typeface="NikoshBAN" pitchFamily="2" charset="0"/>
                <a:ea typeface="Cambria Math"/>
                <a:cs typeface="NikoshBAN" pitchFamily="2" charset="0"/>
              </a:rPr>
              <a:t> = </a:t>
            </a:r>
            <a:r>
              <a:rPr lang="bn-BD" sz="2400" b="1" dirty="0" smtClean="0">
                <a:latin typeface="NikoshBAN" pitchFamily="2" charset="0"/>
                <a:ea typeface="Cambria Math"/>
                <a:cs typeface="NikoshBAN" pitchFamily="2" charset="0"/>
              </a:rPr>
              <a:t>সমকোণ এবং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ABC</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এর বিপরীত বাহু= </a:t>
            </a:r>
            <a:r>
              <a:rPr lang="en-US" b="1" dirty="0" smtClean="0">
                <a:latin typeface="NikoshBAN" pitchFamily="2" charset="0"/>
                <a:ea typeface="Cambria Math"/>
                <a:cs typeface="NikoshBAN" pitchFamily="2" charset="0"/>
              </a:rPr>
              <a:t>AC</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হলো অতিভুজ। </a:t>
            </a:r>
            <a:endParaRPr lang="en-US" sz="2400" b="1" dirty="0">
              <a:latin typeface="NikoshBAN" pitchFamily="2" charset="0"/>
              <a:cs typeface="NikoshBAN" pitchFamily="2" charset="0"/>
            </a:endParaRPr>
          </a:p>
        </p:txBody>
      </p:sp>
      <p:cxnSp>
        <p:nvCxnSpPr>
          <p:cNvPr id="19" name="Straight Arrow Connector 18"/>
          <p:cNvCxnSpPr/>
          <p:nvPr/>
        </p:nvCxnSpPr>
        <p:spPr>
          <a:xfrm flipH="1">
            <a:off x="1981200" y="4148854"/>
            <a:ext cx="757980" cy="305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739180" y="3979458"/>
            <a:ext cx="3080439" cy="369332"/>
          </a:xfrm>
          <a:prstGeom prst="rect">
            <a:avLst/>
          </a:prstGeom>
          <a:noFill/>
          <a:ln w="28575">
            <a:solidFill>
              <a:srgbClr val="FFC000"/>
            </a:solidFill>
          </a:ln>
        </p:spPr>
        <p:txBody>
          <a:bodyPr wrap="square" rtlCol="0">
            <a:spAutoFit/>
          </a:bodyPr>
          <a:lstStyle/>
          <a:p>
            <a:r>
              <a:rPr lang="bn-BD" b="1" dirty="0" smtClean="0">
                <a:latin typeface="NikoshBAN" pitchFamily="2" charset="0"/>
                <a:cs typeface="NikoshBAN" pitchFamily="2" charset="0"/>
              </a:rPr>
              <a:t>এটি হলো অতিভুজ </a:t>
            </a:r>
            <a:endParaRPr lang="en-US" b="1" dirty="0">
              <a:latin typeface="NikoshBAN" pitchFamily="2" charset="0"/>
              <a:cs typeface="NikoshBAN" pitchFamily="2" charset="0"/>
            </a:endParaRPr>
          </a:p>
        </p:txBody>
      </p:sp>
    </p:spTree>
    <p:extLst>
      <p:ext uri="{BB962C8B-B14F-4D97-AF65-F5344CB8AC3E}">
        <p14:creationId xmlns:p14="http://schemas.microsoft.com/office/powerpoint/2010/main" val="195552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additive="base">
                                        <p:cTn id="38" dur="500" fill="hold"/>
                                        <p:tgtEl>
                                          <p:spTgt spid="7"/>
                                        </p:tgtEl>
                                        <p:attrNameLst>
                                          <p:attrName>ppt_x</p:attrName>
                                        </p:attrNameLst>
                                      </p:cBhvr>
                                      <p:tavLst>
                                        <p:tav tm="0">
                                          <p:val>
                                            <p:strVal val="#ppt_x"/>
                                          </p:val>
                                        </p:tav>
                                        <p:tav tm="100000">
                                          <p:val>
                                            <p:strVal val="#ppt_x"/>
                                          </p:val>
                                        </p:tav>
                                      </p:tavLst>
                                    </p:anim>
                                    <p:anim calcmode="lin" valueType="num">
                                      <p:cBhvr additive="base">
                                        <p:cTn id="3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additive="base">
                                        <p:cTn id="44" dur="500" fill="hold"/>
                                        <p:tgtEl>
                                          <p:spTgt spid="25"/>
                                        </p:tgtEl>
                                        <p:attrNameLst>
                                          <p:attrName>ppt_x</p:attrName>
                                        </p:attrNameLst>
                                      </p:cBhvr>
                                      <p:tavLst>
                                        <p:tav tm="0">
                                          <p:val>
                                            <p:strVal val="#ppt_x"/>
                                          </p:val>
                                        </p:tav>
                                        <p:tav tm="100000">
                                          <p:val>
                                            <p:strVal val="#ppt_x"/>
                                          </p:val>
                                        </p:tav>
                                      </p:tavLst>
                                    </p:anim>
                                    <p:anim calcmode="lin" valueType="num">
                                      <p:cBhvr additive="base">
                                        <p:cTn id="4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 calcmode="lin" valueType="num">
                                      <p:cBhvr additive="base">
                                        <p:cTn id="50" dur="500" fill="hold"/>
                                        <p:tgtEl>
                                          <p:spTgt spid="19"/>
                                        </p:tgtEl>
                                        <p:attrNameLst>
                                          <p:attrName>ppt_x</p:attrName>
                                        </p:attrNameLst>
                                      </p:cBhvr>
                                      <p:tavLst>
                                        <p:tav tm="0">
                                          <p:val>
                                            <p:strVal val="#ppt_x"/>
                                          </p:val>
                                        </p:tav>
                                        <p:tav tm="100000">
                                          <p:val>
                                            <p:strVal val="#ppt_x"/>
                                          </p:val>
                                        </p:tav>
                                      </p:tavLst>
                                    </p:anim>
                                    <p:anim calcmode="lin" valueType="num">
                                      <p:cBhvr additive="base">
                                        <p:cTn id="5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500" fill="hold"/>
                                        <p:tgtEl>
                                          <p:spTgt spid="17"/>
                                        </p:tgtEl>
                                        <p:attrNameLst>
                                          <p:attrName>ppt_x</p:attrName>
                                        </p:attrNameLst>
                                      </p:cBhvr>
                                      <p:tavLst>
                                        <p:tav tm="0">
                                          <p:val>
                                            <p:strVal val="#ppt_x"/>
                                          </p:val>
                                        </p:tav>
                                        <p:tav tm="100000">
                                          <p:val>
                                            <p:strVal val="#ppt_x"/>
                                          </p:val>
                                        </p:tav>
                                      </p:tavLst>
                                    </p:anim>
                                    <p:anim calcmode="lin" valueType="num">
                                      <p:cBhvr additive="base">
                                        <p:cTn id="5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17" grpId="0"/>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042829" y="2088839"/>
            <a:ext cx="3269672" cy="2221192"/>
            <a:chOff x="374073" y="299104"/>
            <a:chExt cx="3269672" cy="2221192"/>
          </a:xfrm>
        </p:grpSpPr>
        <p:grpSp>
          <p:nvGrpSpPr>
            <p:cNvPr id="3" name="Group 2"/>
            <p:cNvGrpSpPr/>
            <p:nvPr/>
          </p:nvGrpSpPr>
          <p:grpSpPr>
            <a:xfrm>
              <a:off x="374073" y="299104"/>
              <a:ext cx="3269672" cy="2221192"/>
              <a:chOff x="1345871" y="614065"/>
              <a:chExt cx="3269672" cy="2221192"/>
            </a:xfrm>
          </p:grpSpPr>
          <p:sp>
            <p:nvSpPr>
              <p:cNvPr id="5" name="TextBox 4"/>
              <p:cNvSpPr txBox="1"/>
              <p:nvPr/>
            </p:nvSpPr>
            <p:spPr>
              <a:xfrm>
                <a:off x="1447800" y="2253734"/>
                <a:ext cx="362600" cy="369332"/>
              </a:xfrm>
              <a:prstGeom prst="rect">
                <a:avLst/>
              </a:prstGeom>
              <a:noFill/>
            </p:spPr>
            <p:txBody>
              <a:bodyPr wrap="none" rtlCol="0">
                <a:spAutoFit/>
              </a:bodyPr>
              <a:lstStyle/>
              <a:p>
                <a:r>
                  <a:rPr lang="en-US" dirty="0" smtClean="0"/>
                  <a:t>B </a:t>
                </a:r>
                <a:endParaRPr lang="en-US" dirty="0"/>
              </a:p>
            </p:txBody>
          </p:sp>
          <p:grpSp>
            <p:nvGrpSpPr>
              <p:cNvPr id="6" name="Group 5"/>
              <p:cNvGrpSpPr/>
              <p:nvPr/>
            </p:nvGrpSpPr>
            <p:grpSpPr>
              <a:xfrm>
                <a:off x="1345871" y="614065"/>
                <a:ext cx="3269672" cy="2221192"/>
                <a:chOff x="997528" y="450273"/>
                <a:chExt cx="3269672" cy="2221192"/>
              </a:xfrm>
            </p:grpSpPr>
            <p:cxnSp>
              <p:nvCxnSpPr>
                <p:cNvPr id="7" name="Straight Connector 6"/>
                <p:cNvCxnSpPr/>
                <p:nvPr/>
              </p:nvCxnSpPr>
              <p:spPr>
                <a:xfrm>
                  <a:off x="1447800" y="2209800"/>
                  <a:ext cx="2819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447800" y="609600"/>
                  <a:ext cx="0" cy="160020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906204" y="2228119"/>
                  <a:ext cx="360996" cy="369332"/>
                </a:xfrm>
                <a:prstGeom prst="rect">
                  <a:avLst/>
                </a:prstGeom>
                <a:noFill/>
              </p:spPr>
              <p:txBody>
                <a:bodyPr wrap="none" rtlCol="0">
                  <a:spAutoFit/>
                </a:bodyPr>
                <a:lstStyle/>
                <a:p>
                  <a:r>
                    <a:rPr lang="en-US" dirty="0" smtClean="0"/>
                    <a:t>C </a:t>
                  </a:r>
                  <a:endParaRPr lang="en-US" dirty="0"/>
                </a:p>
              </p:txBody>
            </p:sp>
            <p:sp>
              <p:nvSpPr>
                <p:cNvPr id="10" name="TextBox 9"/>
                <p:cNvSpPr txBox="1"/>
                <p:nvPr/>
              </p:nvSpPr>
              <p:spPr>
                <a:xfrm>
                  <a:off x="997528" y="450273"/>
                  <a:ext cx="370614" cy="369332"/>
                </a:xfrm>
                <a:prstGeom prst="rect">
                  <a:avLst/>
                </a:prstGeom>
                <a:noFill/>
              </p:spPr>
              <p:txBody>
                <a:bodyPr wrap="none" rtlCol="0">
                  <a:spAutoFit/>
                </a:bodyPr>
                <a:lstStyle/>
                <a:p>
                  <a:r>
                    <a:rPr lang="en-US" dirty="0" smtClean="0"/>
                    <a:t>A </a:t>
                  </a:r>
                  <a:endParaRPr lang="en-US" dirty="0"/>
                </a:p>
              </p:txBody>
            </p:sp>
            <p:sp>
              <p:nvSpPr>
                <p:cNvPr id="11" name="TextBox 10"/>
                <p:cNvSpPr txBox="1"/>
                <p:nvPr/>
              </p:nvSpPr>
              <p:spPr>
                <a:xfrm>
                  <a:off x="1129443" y="1748135"/>
                  <a:ext cx="636713" cy="923330"/>
                </a:xfrm>
                <a:prstGeom prst="rect">
                  <a:avLst/>
                </a:prstGeom>
                <a:noFill/>
              </p:spPr>
              <p:txBody>
                <a:bodyPr wrap="none" rtlCol="0">
                  <a:spAutoFit/>
                </a:bodyPr>
                <a:lstStyle/>
                <a:p>
                  <a:r>
                    <a:rPr lang="en-US" sz="5400" b="1" dirty="0" smtClean="0">
                      <a:latin typeface="Cambria Math"/>
                      <a:ea typeface="Cambria Math"/>
                    </a:rPr>
                    <a:t>⌝</a:t>
                  </a:r>
                  <a:endParaRPr lang="en-US" sz="5400" b="1" dirty="0"/>
                </a:p>
              </p:txBody>
            </p:sp>
          </p:grpSp>
        </p:grpSp>
        <p:cxnSp>
          <p:nvCxnSpPr>
            <p:cNvPr id="4" name="Straight Connector 3"/>
            <p:cNvCxnSpPr/>
            <p:nvPr/>
          </p:nvCxnSpPr>
          <p:spPr>
            <a:xfrm>
              <a:off x="824344" y="483770"/>
              <a:ext cx="2819400" cy="1586736"/>
            </a:xfrm>
            <a:prstGeom prst="line">
              <a:avLst/>
            </a:prstGeom>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436419" y="436419"/>
            <a:ext cx="8679872" cy="1077218"/>
          </a:xfrm>
          <a:prstGeom prst="rect">
            <a:avLst/>
          </a:prstGeom>
          <a:noFill/>
        </p:spPr>
        <p:txBody>
          <a:bodyPr wrap="square" rtlCol="0">
            <a:spAutoFit/>
          </a:bodyPr>
          <a:lstStyle/>
          <a:p>
            <a:r>
              <a:rPr lang="bn-BD" sz="3200" b="1" dirty="0" smtClean="0">
                <a:latin typeface="NikoshBAN" pitchFamily="2" charset="0"/>
                <a:cs typeface="NikoshBAN" pitchFamily="2" charset="0"/>
              </a:rPr>
              <a:t>বিপরীত বাহু/লম্বঃ যা হলো প্রদত্ত কোণের সরাসরি বিপরীত দিকের বাহু। যেমন, চিত্রে   </a:t>
            </a:r>
            <a:endParaRPr lang="en-US" sz="3200" b="1" dirty="0">
              <a:latin typeface="NikoshBAN" pitchFamily="2" charset="0"/>
              <a:cs typeface="NikoshBAN" pitchFamily="2" charset="0"/>
            </a:endParaRPr>
          </a:p>
        </p:txBody>
      </p:sp>
      <p:sp>
        <p:nvSpPr>
          <p:cNvPr id="13" name="TextBox 12"/>
          <p:cNvSpPr txBox="1"/>
          <p:nvPr/>
        </p:nvSpPr>
        <p:spPr>
          <a:xfrm>
            <a:off x="457201" y="4679401"/>
            <a:ext cx="8659090" cy="1077218"/>
          </a:xfrm>
          <a:prstGeom prst="rect">
            <a:avLst/>
          </a:prstGeom>
          <a:noFill/>
        </p:spPr>
        <p:txBody>
          <a:bodyPr wrap="square" rtlCol="0">
            <a:spAutoFit/>
          </a:bodyPr>
          <a:lstStyle/>
          <a:p>
            <a:r>
              <a:rPr lang="bn-BD" sz="3200" b="1" dirty="0" smtClean="0">
                <a:latin typeface="NikoshBAN" pitchFamily="2" charset="0"/>
                <a:cs typeface="NikoshBAN" pitchFamily="2" charset="0"/>
              </a:rPr>
              <a:t>সমকোণী ত্রিভুজ </a:t>
            </a:r>
            <a:r>
              <a:rPr lang="en-US" sz="3200" b="1" dirty="0" smtClean="0">
                <a:latin typeface="NikoshBAN" pitchFamily="2" charset="0"/>
                <a:ea typeface="Cambria Math"/>
                <a:cs typeface="NikoshBAN" pitchFamily="2" charset="0"/>
              </a:rPr>
              <a:t>△</a:t>
            </a:r>
            <a:r>
              <a:rPr lang="en-US" sz="2400" b="1" dirty="0" smtClean="0">
                <a:latin typeface="NikoshBAN" pitchFamily="2" charset="0"/>
                <a:ea typeface="Cambria Math"/>
                <a:cs typeface="NikoshBAN" pitchFamily="2" charset="0"/>
              </a:rPr>
              <a:t>ABC</a:t>
            </a:r>
            <a:r>
              <a:rPr lang="en-US" sz="3200" b="1" dirty="0" smtClean="0">
                <a:latin typeface="NikoshBAN" pitchFamily="2" charset="0"/>
                <a:ea typeface="Cambria Math"/>
                <a:cs typeface="NikoshBAN" pitchFamily="2" charset="0"/>
              </a:rPr>
              <a:t> </a:t>
            </a:r>
            <a:r>
              <a:rPr lang="bn-BD" sz="3200" b="1" dirty="0" smtClean="0">
                <a:latin typeface="NikoshBAN" pitchFamily="2" charset="0"/>
                <a:ea typeface="Cambria Math"/>
                <a:cs typeface="NikoshBAN" pitchFamily="2" charset="0"/>
              </a:rPr>
              <a:t>এর </a:t>
            </a:r>
            <a:r>
              <a:rPr lang="en-US" sz="3200" b="1" dirty="0" smtClean="0">
                <a:latin typeface="NikoshBAN" pitchFamily="2" charset="0"/>
                <a:ea typeface="Cambria Math"/>
                <a:cs typeface="NikoshBAN" pitchFamily="2" charset="0"/>
              </a:rPr>
              <a:t>∠</a:t>
            </a:r>
            <a:r>
              <a:rPr lang="en-US" sz="2400" b="1" dirty="0" smtClean="0">
                <a:latin typeface="NikoshBAN" pitchFamily="2" charset="0"/>
                <a:ea typeface="Cambria Math"/>
                <a:cs typeface="NikoshBAN" pitchFamily="2" charset="0"/>
              </a:rPr>
              <a:t>ABC</a:t>
            </a:r>
            <a:r>
              <a:rPr lang="en-US" sz="3200" b="1" dirty="0" smtClean="0">
                <a:latin typeface="NikoshBAN" pitchFamily="2" charset="0"/>
                <a:ea typeface="Cambria Math"/>
                <a:cs typeface="NikoshBAN" pitchFamily="2" charset="0"/>
              </a:rPr>
              <a:t>= </a:t>
            </a:r>
            <a:r>
              <a:rPr lang="bn-BD" sz="3200" b="1" dirty="0" smtClean="0">
                <a:latin typeface="NikoshBAN" pitchFamily="2" charset="0"/>
                <a:ea typeface="Cambria Math"/>
                <a:cs typeface="NikoshBAN" pitchFamily="2" charset="0"/>
              </a:rPr>
              <a:t>সমকোণ; প্রদত্ত কোণ = </a:t>
            </a:r>
            <a:r>
              <a:rPr lang="en-US" sz="3200" b="1" dirty="0" smtClean="0">
                <a:latin typeface="NikoshBAN" pitchFamily="2" charset="0"/>
                <a:ea typeface="Cambria Math"/>
                <a:cs typeface="NikoshBAN" pitchFamily="2" charset="0"/>
              </a:rPr>
              <a:t>∠</a:t>
            </a:r>
            <a:r>
              <a:rPr lang="en-US" sz="2400" b="1" dirty="0" smtClean="0">
                <a:latin typeface="NikoshBAN" pitchFamily="2" charset="0"/>
                <a:ea typeface="Cambria Math"/>
                <a:cs typeface="NikoshBAN" pitchFamily="2" charset="0"/>
              </a:rPr>
              <a:t>C</a:t>
            </a:r>
            <a:r>
              <a:rPr lang="en-US" sz="3200" b="1" dirty="0" smtClean="0">
                <a:latin typeface="NikoshBAN" pitchFamily="2" charset="0"/>
                <a:ea typeface="Cambria Math"/>
                <a:cs typeface="NikoshBAN" pitchFamily="2" charset="0"/>
              </a:rPr>
              <a:t> </a:t>
            </a:r>
            <a:r>
              <a:rPr lang="bn-BD" sz="3200" b="1" dirty="0" smtClean="0">
                <a:latin typeface="NikoshBAN" pitchFamily="2" charset="0"/>
                <a:ea typeface="Cambria Math"/>
                <a:cs typeface="NikoshBAN" pitchFamily="2" charset="0"/>
              </a:rPr>
              <a:t>হলে, </a:t>
            </a:r>
            <a:r>
              <a:rPr lang="en-US" sz="3200" b="1" dirty="0" smtClean="0">
                <a:latin typeface="NikoshBAN" pitchFamily="2" charset="0"/>
                <a:ea typeface="Cambria Math"/>
                <a:cs typeface="NikoshBAN" pitchFamily="2" charset="0"/>
              </a:rPr>
              <a:t>∠</a:t>
            </a:r>
            <a:r>
              <a:rPr lang="en-US" sz="2400" b="1" dirty="0" smtClean="0">
                <a:latin typeface="NikoshBAN" pitchFamily="2" charset="0"/>
                <a:ea typeface="Cambria Math"/>
                <a:cs typeface="NikoshBAN" pitchFamily="2" charset="0"/>
              </a:rPr>
              <a:t>C</a:t>
            </a:r>
            <a:r>
              <a:rPr lang="en-US" sz="3200" b="1" dirty="0" smtClean="0">
                <a:latin typeface="NikoshBAN" pitchFamily="2" charset="0"/>
                <a:ea typeface="Cambria Math"/>
                <a:cs typeface="NikoshBAN" pitchFamily="2" charset="0"/>
              </a:rPr>
              <a:t> </a:t>
            </a:r>
            <a:r>
              <a:rPr lang="bn-BD" sz="3200" b="1" dirty="0" smtClean="0">
                <a:latin typeface="NikoshBAN" pitchFamily="2" charset="0"/>
                <a:ea typeface="Cambria Math"/>
                <a:cs typeface="NikoshBAN" pitchFamily="2" charset="0"/>
              </a:rPr>
              <a:t>এর বিপরীত বাহু= </a:t>
            </a:r>
            <a:r>
              <a:rPr lang="en-US" sz="2400" b="1" dirty="0" smtClean="0">
                <a:latin typeface="NikoshBAN" pitchFamily="2" charset="0"/>
                <a:ea typeface="Cambria Math"/>
                <a:cs typeface="NikoshBAN" pitchFamily="2" charset="0"/>
              </a:rPr>
              <a:t>AB</a:t>
            </a:r>
            <a:r>
              <a:rPr lang="en-US" sz="3200" b="1" dirty="0" smtClean="0">
                <a:latin typeface="NikoshBAN" pitchFamily="2" charset="0"/>
                <a:ea typeface="Cambria Math"/>
                <a:cs typeface="NikoshBAN" pitchFamily="2" charset="0"/>
              </a:rPr>
              <a:t> </a:t>
            </a:r>
            <a:r>
              <a:rPr lang="bn-BD" sz="3200" b="1" dirty="0" smtClean="0">
                <a:latin typeface="NikoshBAN" pitchFamily="2" charset="0"/>
                <a:ea typeface="Cambria Math"/>
                <a:cs typeface="NikoshBAN" pitchFamily="2" charset="0"/>
              </a:rPr>
              <a:t>হলো লম্ব। </a:t>
            </a:r>
            <a:endParaRPr lang="en-US" sz="3200" b="1" dirty="0">
              <a:latin typeface="NikoshBAN" pitchFamily="2" charset="0"/>
              <a:cs typeface="NikoshBAN" pitchFamily="2" charset="0"/>
            </a:endParaRPr>
          </a:p>
        </p:txBody>
      </p:sp>
      <p:sp>
        <p:nvSpPr>
          <p:cNvPr id="14" name="TextBox 13"/>
          <p:cNvSpPr txBox="1"/>
          <p:nvPr/>
        </p:nvSpPr>
        <p:spPr>
          <a:xfrm>
            <a:off x="436419" y="2868373"/>
            <a:ext cx="2073445" cy="523220"/>
          </a:xfrm>
          <a:prstGeom prst="rect">
            <a:avLst/>
          </a:prstGeom>
          <a:noFill/>
          <a:ln w="28575">
            <a:solidFill>
              <a:srgbClr val="FF0000"/>
            </a:solidFill>
          </a:ln>
        </p:spPr>
        <p:txBody>
          <a:bodyPr wrap="square" rtlCol="0">
            <a:spAutoFit/>
          </a:bodyPr>
          <a:lstStyle/>
          <a:p>
            <a:r>
              <a:rPr lang="bn-BD" sz="2800" b="1" dirty="0" smtClean="0">
                <a:latin typeface="NikoshBAN" pitchFamily="2" charset="0"/>
                <a:cs typeface="NikoshBAN" pitchFamily="2" charset="0"/>
              </a:rPr>
              <a:t>চিত্রে </a:t>
            </a:r>
            <a:r>
              <a:rPr lang="en-US" sz="2000" b="1" dirty="0" smtClean="0">
                <a:latin typeface="NikoshBAN" pitchFamily="2" charset="0"/>
                <a:cs typeface="NikoshBAN" pitchFamily="2" charset="0"/>
              </a:rPr>
              <a:t>AB </a:t>
            </a:r>
            <a:r>
              <a:rPr lang="en-US" sz="2800" b="1" dirty="0" smtClean="0">
                <a:latin typeface="NikoshBAN" pitchFamily="2" charset="0"/>
                <a:cs typeface="NikoshBAN" pitchFamily="2" charset="0"/>
              </a:rPr>
              <a:t>= </a:t>
            </a:r>
            <a:r>
              <a:rPr lang="bn-BD" sz="2800" b="1" dirty="0" smtClean="0">
                <a:latin typeface="NikoshBAN" pitchFamily="2" charset="0"/>
                <a:cs typeface="NikoshBAN" pitchFamily="2" charset="0"/>
              </a:rPr>
              <a:t>লম্ব </a:t>
            </a:r>
            <a:endParaRPr lang="en-US" sz="2800" b="1" dirty="0">
              <a:latin typeface="NikoshBAN" pitchFamily="2" charset="0"/>
              <a:cs typeface="NikoshBAN" pitchFamily="2" charset="0"/>
            </a:endParaRPr>
          </a:p>
        </p:txBody>
      </p:sp>
      <p:cxnSp>
        <p:nvCxnSpPr>
          <p:cNvPr id="16" name="Straight Arrow Connector 15"/>
          <p:cNvCxnSpPr>
            <a:stCxn id="14" idx="3"/>
          </p:cNvCxnSpPr>
          <p:nvPr/>
        </p:nvCxnSpPr>
        <p:spPr>
          <a:xfrm>
            <a:off x="2509864" y="3129983"/>
            <a:ext cx="9151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305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544240"/>
            <a:ext cx="8686800" cy="1077218"/>
          </a:xfrm>
          <a:prstGeom prst="rect">
            <a:avLst/>
          </a:prstGeom>
          <a:noFill/>
        </p:spPr>
        <p:txBody>
          <a:bodyPr wrap="square" rtlCol="0">
            <a:spAutoFit/>
          </a:bodyPr>
          <a:lstStyle/>
          <a:p>
            <a:r>
              <a:rPr lang="bn-BD" sz="3200" b="1" dirty="0" smtClean="0">
                <a:latin typeface="NikoshBAN" pitchFamily="2" charset="0"/>
                <a:cs typeface="NikoshBAN" pitchFamily="2" charset="0"/>
              </a:rPr>
              <a:t>সন্নিহিত বাহু/ভূমিঃ যা অতিভুজের সাথে প্রদত্ত কোণ সৃষ্টিকারী একটি বাহু/রেখাংশ। </a:t>
            </a:r>
            <a:endParaRPr lang="en-US" sz="3200" b="1" dirty="0">
              <a:latin typeface="NikoshBAN" pitchFamily="2" charset="0"/>
              <a:cs typeface="NikoshBAN" pitchFamily="2" charset="0"/>
            </a:endParaRPr>
          </a:p>
        </p:txBody>
      </p:sp>
      <p:grpSp>
        <p:nvGrpSpPr>
          <p:cNvPr id="4" name="Group 3"/>
          <p:cNvGrpSpPr/>
          <p:nvPr/>
        </p:nvGrpSpPr>
        <p:grpSpPr>
          <a:xfrm>
            <a:off x="2514600" y="1652604"/>
            <a:ext cx="3269672" cy="2221192"/>
            <a:chOff x="374073" y="299104"/>
            <a:chExt cx="3269672" cy="2221192"/>
          </a:xfrm>
        </p:grpSpPr>
        <p:grpSp>
          <p:nvGrpSpPr>
            <p:cNvPr id="5" name="Group 4"/>
            <p:cNvGrpSpPr/>
            <p:nvPr/>
          </p:nvGrpSpPr>
          <p:grpSpPr>
            <a:xfrm>
              <a:off x="374073" y="299104"/>
              <a:ext cx="3269672" cy="2221192"/>
              <a:chOff x="1345871" y="614065"/>
              <a:chExt cx="3269672" cy="2221192"/>
            </a:xfrm>
          </p:grpSpPr>
          <p:sp>
            <p:nvSpPr>
              <p:cNvPr id="7" name="TextBox 6"/>
              <p:cNvSpPr txBox="1"/>
              <p:nvPr/>
            </p:nvSpPr>
            <p:spPr>
              <a:xfrm>
                <a:off x="1447800" y="2253734"/>
                <a:ext cx="362600" cy="369332"/>
              </a:xfrm>
              <a:prstGeom prst="rect">
                <a:avLst/>
              </a:prstGeom>
              <a:noFill/>
            </p:spPr>
            <p:txBody>
              <a:bodyPr wrap="none" rtlCol="0">
                <a:spAutoFit/>
              </a:bodyPr>
              <a:lstStyle/>
              <a:p>
                <a:r>
                  <a:rPr lang="en-US" dirty="0" smtClean="0"/>
                  <a:t>B </a:t>
                </a:r>
                <a:endParaRPr lang="en-US" dirty="0"/>
              </a:p>
            </p:txBody>
          </p:sp>
          <p:grpSp>
            <p:nvGrpSpPr>
              <p:cNvPr id="8" name="Group 7"/>
              <p:cNvGrpSpPr/>
              <p:nvPr/>
            </p:nvGrpSpPr>
            <p:grpSpPr>
              <a:xfrm>
                <a:off x="1345871" y="614065"/>
                <a:ext cx="3269672" cy="2221192"/>
                <a:chOff x="997528" y="450273"/>
                <a:chExt cx="3269672" cy="2221192"/>
              </a:xfrm>
            </p:grpSpPr>
            <p:cxnSp>
              <p:nvCxnSpPr>
                <p:cNvPr id="9" name="Straight Connector 8"/>
                <p:cNvCxnSpPr/>
                <p:nvPr/>
              </p:nvCxnSpPr>
              <p:spPr>
                <a:xfrm>
                  <a:off x="1447800" y="2209800"/>
                  <a:ext cx="2819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447800" y="609600"/>
                  <a:ext cx="0" cy="160020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906204" y="2228119"/>
                  <a:ext cx="360996" cy="369332"/>
                </a:xfrm>
                <a:prstGeom prst="rect">
                  <a:avLst/>
                </a:prstGeom>
                <a:noFill/>
              </p:spPr>
              <p:txBody>
                <a:bodyPr wrap="none" rtlCol="0">
                  <a:spAutoFit/>
                </a:bodyPr>
                <a:lstStyle/>
                <a:p>
                  <a:r>
                    <a:rPr lang="en-US" dirty="0" smtClean="0"/>
                    <a:t>C </a:t>
                  </a:r>
                  <a:endParaRPr lang="en-US" dirty="0"/>
                </a:p>
              </p:txBody>
            </p:sp>
            <p:sp>
              <p:nvSpPr>
                <p:cNvPr id="12" name="TextBox 11"/>
                <p:cNvSpPr txBox="1"/>
                <p:nvPr/>
              </p:nvSpPr>
              <p:spPr>
                <a:xfrm>
                  <a:off x="997528" y="450273"/>
                  <a:ext cx="370614" cy="369332"/>
                </a:xfrm>
                <a:prstGeom prst="rect">
                  <a:avLst/>
                </a:prstGeom>
                <a:noFill/>
              </p:spPr>
              <p:txBody>
                <a:bodyPr wrap="none" rtlCol="0">
                  <a:spAutoFit/>
                </a:bodyPr>
                <a:lstStyle/>
                <a:p>
                  <a:r>
                    <a:rPr lang="en-US" dirty="0" smtClean="0"/>
                    <a:t>A </a:t>
                  </a:r>
                  <a:endParaRPr lang="en-US" dirty="0"/>
                </a:p>
              </p:txBody>
            </p:sp>
            <p:sp>
              <p:nvSpPr>
                <p:cNvPr id="13" name="TextBox 12"/>
                <p:cNvSpPr txBox="1"/>
                <p:nvPr/>
              </p:nvSpPr>
              <p:spPr>
                <a:xfrm>
                  <a:off x="1129443" y="1748135"/>
                  <a:ext cx="636713" cy="923330"/>
                </a:xfrm>
                <a:prstGeom prst="rect">
                  <a:avLst/>
                </a:prstGeom>
                <a:noFill/>
              </p:spPr>
              <p:txBody>
                <a:bodyPr wrap="none" rtlCol="0">
                  <a:spAutoFit/>
                </a:bodyPr>
                <a:lstStyle/>
                <a:p>
                  <a:r>
                    <a:rPr lang="en-US" sz="5400" b="1" dirty="0" smtClean="0">
                      <a:latin typeface="Cambria Math"/>
                      <a:ea typeface="Cambria Math"/>
                    </a:rPr>
                    <a:t>⌝</a:t>
                  </a:r>
                  <a:endParaRPr lang="en-US" sz="5400" b="1" dirty="0"/>
                </a:p>
              </p:txBody>
            </p:sp>
          </p:grpSp>
        </p:grpSp>
        <p:cxnSp>
          <p:nvCxnSpPr>
            <p:cNvPr id="6" name="Straight Connector 5"/>
            <p:cNvCxnSpPr/>
            <p:nvPr/>
          </p:nvCxnSpPr>
          <p:spPr>
            <a:xfrm>
              <a:off x="824344" y="483770"/>
              <a:ext cx="2819400" cy="1586736"/>
            </a:xfrm>
            <a:prstGeom prst="line">
              <a:avLst/>
            </a:prstGeom>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228600" y="4800600"/>
            <a:ext cx="8915400" cy="1077218"/>
          </a:xfrm>
          <a:prstGeom prst="rect">
            <a:avLst/>
          </a:prstGeom>
          <a:noFill/>
        </p:spPr>
        <p:txBody>
          <a:bodyPr wrap="square" rtlCol="0">
            <a:spAutoFit/>
          </a:bodyPr>
          <a:lstStyle/>
          <a:p>
            <a:r>
              <a:rPr lang="bn-BD" sz="3200" b="1" dirty="0" smtClean="0">
                <a:latin typeface="NikoshBAN" pitchFamily="2" charset="0"/>
                <a:cs typeface="NikoshBAN" pitchFamily="2" charset="0"/>
              </a:rPr>
              <a:t>সমকোণী ত্রিভুজ </a:t>
            </a:r>
            <a:r>
              <a:rPr lang="en-US" sz="3200" b="1" dirty="0" smtClean="0">
                <a:latin typeface="NikoshBAN" pitchFamily="2" charset="0"/>
                <a:ea typeface="Cambria Math"/>
                <a:cs typeface="NikoshBAN" pitchFamily="2" charset="0"/>
              </a:rPr>
              <a:t>△</a:t>
            </a:r>
            <a:r>
              <a:rPr lang="en-US" sz="2400" b="1" dirty="0" smtClean="0">
                <a:latin typeface="NikoshBAN" pitchFamily="2" charset="0"/>
                <a:ea typeface="Cambria Math"/>
                <a:cs typeface="NikoshBAN" pitchFamily="2" charset="0"/>
              </a:rPr>
              <a:t>ABC</a:t>
            </a:r>
            <a:r>
              <a:rPr lang="en-US" sz="3200" b="1" dirty="0" smtClean="0">
                <a:latin typeface="NikoshBAN" pitchFamily="2" charset="0"/>
                <a:ea typeface="Cambria Math"/>
                <a:cs typeface="NikoshBAN" pitchFamily="2" charset="0"/>
              </a:rPr>
              <a:t> </a:t>
            </a:r>
            <a:r>
              <a:rPr lang="bn-BD" sz="3200" b="1" dirty="0" smtClean="0">
                <a:latin typeface="NikoshBAN" pitchFamily="2" charset="0"/>
                <a:ea typeface="Cambria Math"/>
                <a:cs typeface="NikoshBAN" pitchFamily="2" charset="0"/>
              </a:rPr>
              <a:t>এর </a:t>
            </a:r>
            <a:r>
              <a:rPr lang="en-US" sz="3200" b="1" dirty="0" smtClean="0">
                <a:latin typeface="NikoshBAN" pitchFamily="2" charset="0"/>
                <a:ea typeface="Cambria Math"/>
                <a:cs typeface="NikoshBAN" pitchFamily="2" charset="0"/>
              </a:rPr>
              <a:t>∠</a:t>
            </a:r>
            <a:r>
              <a:rPr lang="en-US" sz="2400" b="1" dirty="0" smtClean="0">
                <a:latin typeface="NikoshBAN" pitchFamily="2" charset="0"/>
                <a:ea typeface="Cambria Math"/>
                <a:cs typeface="NikoshBAN" pitchFamily="2" charset="0"/>
              </a:rPr>
              <a:t>ABC</a:t>
            </a:r>
            <a:r>
              <a:rPr lang="en-US" sz="3200" b="1" dirty="0" smtClean="0">
                <a:latin typeface="NikoshBAN" pitchFamily="2" charset="0"/>
                <a:ea typeface="Cambria Math"/>
                <a:cs typeface="NikoshBAN" pitchFamily="2" charset="0"/>
              </a:rPr>
              <a:t>= </a:t>
            </a:r>
            <a:r>
              <a:rPr lang="bn-BD" sz="3200" b="1" dirty="0" smtClean="0">
                <a:latin typeface="NikoshBAN" pitchFamily="2" charset="0"/>
                <a:ea typeface="Cambria Math"/>
                <a:cs typeface="NikoshBAN" pitchFamily="2" charset="0"/>
              </a:rPr>
              <a:t>সমকোণ; প্রদত্ত কোণ = </a:t>
            </a:r>
            <a:r>
              <a:rPr lang="en-US" sz="3200" b="1" dirty="0" smtClean="0">
                <a:latin typeface="NikoshBAN" pitchFamily="2" charset="0"/>
                <a:ea typeface="Cambria Math"/>
                <a:cs typeface="NikoshBAN" pitchFamily="2" charset="0"/>
              </a:rPr>
              <a:t>∠</a:t>
            </a:r>
            <a:r>
              <a:rPr lang="en-US" sz="2400" b="1" dirty="0" smtClean="0">
                <a:latin typeface="NikoshBAN" pitchFamily="2" charset="0"/>
                <a:ea typeface="Cambria Math"/>
                <a:cs typeface="NikoshBAN" pitchFamily="2" charset="0"/>
              </a:rPr>
              <a:t>C</a:t>
            </a:r>
            <a:r>
              <a:rPr lang="en-US" sz="3200" b="1" dirty="0" smtClean="0">
                <a:latin typeface="NikoshBAN" pitchFamily="2" charset="0"/>
                <a:ea typeface="Cambria Math"/>
                <a:cs typeface="NikoshBAN" pitchFamily="2" charset="0"/>
              </a:rPr>
              <a:t> </a:t>
            </a:r>
            <a:r>
              <a:rPr lang="bn-BD" sz="3200" b="1" dirty="0" smtClean="0">
                <a:latin typeface="NikoshBAN" pitchFamily="2" charset="0"/>
                <a:ea typeface="Cambria Math"/>
                <a:cs typeface="NikoshBAN" pitchFamily="2" charset="0"/>
              </a:rPr>
              <a:t>হলে, অতিভুজের সাথে </a:t>
            </a:r>
            <a:r>
              <a:rPr lang="en-US" sz="3200" b="1" dirty="0" smtClean="0">
                <a:latin typeface="NikoshBAN" pitchFamily="2" charset="0"/>
                <a:ea typeface="Cambria Math"/>
                <a:cs typeface="NikoshBAN" pitchFamily="2" charset="0"/>
              </a:rPr>
              <a:t>∠</a:t>
            </a:r>
            <a:r>
              <a:rPr lang="en-US" sz="2400" b="1" dirty="0" smtClean="0">
                <a:latin typeface="NikoshBAN" pitchFamily="2" charset="0"/>
                <a:ea typeface="Cambria Math"/>
                <a:cs typeface="NikoshBAN" pitchFamily="2" charset="0"/>
              </a:rPr>
              <a:t>C</a:t>
            </a:r>
            <a:r>
              <a:rPr lang="en-US" sz="3200" b="1" dirty="0" smtClean="0">
                <a:latin typeface="NikoshBAN" pitchFamily="2" charset="0"/>
                <a:ea typeface="Cambria Math"/>
                <a:cs typeface="NikoshBAN" pitchFamily="2" charset="0"/>
              </a:rPr>
              <a:t> </a:t>
            </a:r>
            <a:r>
              <a:rPr lang="bn-BD" sz="3200" b="1" dirty="0" smtClean="0">
                <a:latin typeface="NikoshBAN" pitchFamily="2" charset="0"/>
                <a:ea typeface="Cambria Math"/>
                <a:cs typeface="NikoshBAN" pitchFamily="2" charset="0"/>
              </a:rPr>
              <a:t>কোণ সৃষ্টিকারী বাহু = </a:t>
            </a:r>
            <a:r>
              <a:rPr lang="en-US" sz="2400" b="1" dirty="0" smtClean="0">
                <a:latin typeface="NikoshBAN" pitchFamily="2" charset="0"/>
                <a:ea typeface="Cambria Math"/>
                <a:cs typeface="NikoshBAN" pitchFamily="2" charset="0"/>
              </a:rPr>
              <a:t>BC </a:t>
            </a:r>
            <a:r>
              <a:rPr lang="bn-BD" sz="3200" b="1" dirty="0" smtClean="0">
                <a:latin typeface="NikoshBAN" pitchFamily="2" charset="0"/>
                <a:ea typeface="Cambria Math"/>
                <a:cs typeface="NikoshBAN" pitchFamily="2" charset="0"/>
              </a:rPr>
              <a:t>হলো ভূমি। </a:t>
            </a:r>
            <a:endParaRPr lang="en-US" sz="3200" b="1" dirty="0">
              <a:latin typeface="NikoshBAN" pitchFamily="2" charset="0"/>
              <a:cs typeface="NikoshBAN" pitchFamily="2" charset="0"/>
            </a:endParaRPr>
          </a:p>
        </p:txBody>
      </p:sp>
      <p:cxnSp>
        <p:nvCxnSpPr>
          <p:cNvPr id="16" name="Straight Arrow Connector 15"/>
          <p:cNvCxnSpPr/>
          <p:nvPr/>
        </p:nvCxnSpPr>
        <p:spPr>
          <a:xfrm>
            <a:off x="4114800" y="3476939"/>
            <a:ext cx="0" cy="32284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107152" y="3873796"/>
            <a:ext cx="2677119" cy="523220"/>
          </a:xfrm>
          <a:prstGeom prst="rect">
            <a:avLst/>
          </a:prstGeom>
          <a:noFill/>
          <a:ln w="28575">
            <a:solidFill>
              <a:srgbClr val="00B050"/>
            </a:solidFill>
          </a:ln>
        </p:spPr>
        <p:txBody>
          <a:bodyPr wrap="square" rtlCol="0">
            <a:spAutoFit/>
          </a:bodyPr>
          <a:lstStyle/>
          <a:p>
            <a:r>
              <a:rPr lang="bn-BD" sz="2800" b="1" dirty="0" smtClean="0">
                <a:latin typeface="NikoshBAN" pitchFamily="2" charset="0"/>
                <a:cs typeface="NikoshBAN" pitchFamily="2" charset="0"/>
              </a:rPr>
              <a:t>চিত্রে </a:t>
            </a:r>
            <a:r>
              <a:rPr lang="en-US" sz="2000" b="1" dirty="0" smtClean="0">
                <a:latin typeface="NikoshBAN" pitchFamily="2" charset="0"/>
                <a:cs typeface="NikoshBAN" pitchFamily="2" charset="0"/>
              </a:rPr>
              <a:t>BC</a:t>
            </a:r>
            <a:r>
              <a:rPr lang="bn-BD" sz="2800" b="1" dirty="0" smtClean="0">
                <a:latin typeface="NikoshBAN" pitchFamily="2" charset="0"/>
                <a:cs typeface="NikoshBAN" pitchFamily="2" charset="0"/>
              </a:rPr>
              <a:t>= ভূমি </a:t>
            </a:r>
            <a:endParaRPr lang="en-US" sz="2800" b="1" dirty="0">
              <a:latin typeface="NikoshBAN" pitchFamily="2" charset="0"/>
              <a:cs typeface="NikoshBAN" pitchFamily="2" charset="0"/>
            </a:endParaRPr>
          </a:p>
        </p:txBody>
      </p:sp>
    </p:spTree>
    <p:extLst>
      <p:ext uri="{BB962C8B-B14F-4D97-AF65-F5344CB8AC3E}">
        <p14:creationId xmlns:p14="http://schemas.microsoft.com/office/powerpoint/2010/main" val="3567514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p:cNvCxnSpPr/>
          <p:nvPr/>
        </p:nvCxnSpPr>
        <p:spPr>
          <a:xfrm>
            <a:off x="4419600" y="797959"/>
            <a:ext cx="0" cy="5023137"/>
          </a:xfrm>
          <a:prstGeom prst="line">
            <a:avLst/>
          </a:prstGeom>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424748" y="2715491"/>
            <a:ext cx="3994852" cy="369332"/>
          </a:xfrm>
          <a:prstGeom prst="rect">
            <a:avLst/>
          </a:prstGeom>
          <a:noFill/>
        </p:spPr>
        <p:txBody>
          <a:bodyPr wrap="square" rtlCol="0">
            <a:spAutoFit/>
          </a:bodyPr>
          <a:lstStyle/>
          <a:p>
            <a:r>
              <a:rPr lang="en-US" b="1" dirty="0" smtClean="0">
                <a:latin typeface="NikoshBAN" pitchFamily="2" charset="0"/>
                <a:ea typeface="Cambria Math"/>
                <a:cs typeface="NikoshBAN" pitchFamily="2" charset="0"/>
              </a:rPr>
              <a:t>△PON </a:t>
            </a:r>
            <a:r>
              <a:rPr lang="bn-BD" b="1" dirty="0" smtClean="0">
                <a:latin typeface="NikoshBAN" pitchFamily="2" charset="0"/>
                <a:ea typeface="Cambria Math"/>
                <a:cs typeface="NikoshBAN" pitchFamily="2" charset="0"/>
              </a:rPr>
              <a:t>এর,  </a:t>
            </a:r>
            <a:r>
              <a:rPr lang="en-US" b="1" dirty="0" smtClean="0">
                <a:latin typeface="NikoshBAN" pitchFamily="2" charset="0"/>
                <a:ea typeface="Cambria Math"/>
                <a:cs typeface="NikoshBAN" pitchFamily="2" charset="0"/>
              </a:rPr>
              <a:t>∠PNO = </a:t>
            </a:r>
            <a:r>
              <a:rPr lang="bn-BD" b="1" dirty="0" smtClean="0">
                <a:latin typeface="NikoshBAN" pitchFamily="2" charset="0"/>
                <a:ea typeface="Cambria Math"/>
                <a:cs typeface="NikoshBAN" pitchFamily="2" charset="0"/>
              </a:rPr>
              <a:t>সমকোণ। </a:t>
            </a:r>
            <a:r>
              <a:rPr lang="en-US" b="1" dirty="0" smtClean="0">
                <a:latin typeface="NikoshBAN" pitchFamily="2" charset="0"/>
                <a:ea typeface="Cambria Math"/>
                <a:cs typeface="NikoshBAN" pitchFamily="2" charset="0"/>
              </a:rPr>
              <a:t> </a:t>
            </a:r>
          </a:p>
        </p:txBody>
      </p:sp>
      <p:sp>
        <p:nvSpPr>
          <p:cNvPr id="55" name="TextBox 54"/>
          <p:cNvSpPr txBox="1"/>
          <p:nvPr/>
        </p:nvSpPr>
        <p:spPr>
          <a:xfrm>
            <a:off x="424748" y="5451764"/>
            <a:ext cx="3994852" cy="369332"/>
          </a:xfrm>
          <a:prstGeom prst="rect">
            <a:avLst/>
          </a:prstGeom>
          <a:noFill/>
        </p:spPr>
        <p:txBody>
          <a:bodyPr wrap="square" rtlCol="0">
            <a:spAutoFit/>
          </a:bodyPr>
          <a:lstStyle/>
          <a:p>
            <a:r>
              <a:rPr lang="bn-BD" b="1" dirty="0">
                <a:latin typeface="NikoshBAN" pitchFamily="2" charset="0"/>
                <a:cs typeface="NikoshBAN" pitchFamily="2" charset="0"/>
              </a:rPr>
              <a:t>৩</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ভূমি/সন্নিহিত বাহু</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ON </a:t>
            </a:r>
            <a:endParaRPr lang="en-US" b="1" dirty="0">
              <a:latin typeface="NikoshBAN" pitchFamily="2" charset="0"/>
              <a:cs typeface="NikoshBAN" pitchFamily="2" charset="0"/>
            </a:endParaRPr>
          </a:p>
        </p:txBody>
      </p:sp>
      <p:sp>
        <p:nvSpPr>
          <p:cNvPr id="56" name="TextBox 55"/>
          <p:cNvSpPr txBox="1"/>
          <p:nvPr/>
        </p:nvSpPr>
        <p:spPr>
          <a:xfrm>
            <a:off x="424748" y="3962400"/>
            <a:ext cx="3994852" cy="369332"/>
          </a:xfrm>
          <a:prstGeom prst="rect">
            <a:avLst/>
          </a:prstGeom>
          <a:noFill/>
        </p:spPr>
        <p:txBody>
          <a:bodyPr wrap="square" rtlCol="0">
            <a:spAutoFit/>
          </a:bodyPr>
          <a:lstStyle/>
          <a:p>
            <a:r>
              <a:rPr lang="bn-BD" b="1" dirty="0" smtClean="0">
                <a:latin typeface="NikoshBAN" pitchFamily="2" charset="0"/>
                <a:cs typeface="NikoshBAN" pitchFamily="2" charset="0"/>
              </a:rPr>
              <a:t>১</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অতিভুজ</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OP </a:t>
            </a:r>
            <a:endParaRPr lang="en-US" b="1" dirty="0">
              <a:latin typeface="NikoshBAN" pitchFamily="2" charset="0"/>
              <a:cs typeface="NikoshBAN" pitchFamily="2" charset="0"/>
            </a:endParaRPr>
          </a:p>
        </p:txBody>
      </p:sp>
      <p:sp>
        <p:nvSpPr>
          <p:cNvPr id="57" name="TextBox 56"/>
          <p:cNvSpPr txBox="1"/>
          <p:nvPr/>
        </p:nvSpPr>
        <p:spPr>
          <a:xfrm>
            <a:off x="424748" y="4756666"/>
            <a:ext cx="3994852" cy="369332"/>
          </a:xfrm>
          <a:prstGeom prst="rect">
            <a:avLst/>
          </a:prstGeom>
          <a:noFill/>
        </p:spPr>
        <p:txBody>
          <a:bodyPr wrap="square" rtlCol="0">
            <a:spAutoFit/>
          </a:bodyPr>
          <a:lstStyle/>
          <a:p>
            <a:r>
              <a:rPr lang="bn-BD" b="1" dirty="0">
                <a:latin typeface="NikoshBAN" pitchFamily="2" charset="0"/>
                <a:cs typeface="NikoshBAN" pitchFamily="2" charset="0"/>
              </a:rPr>
              <a:t>২</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লম্ব/বিপরীত বাহু = </a:t>
            </a:r>
            <a:r>
              <a:rPr lang="en-US" b="1" dirty="0" smtClean="0">
                <a:latin typeface="NikoshBAN" pitchFamily="2" charset="0"/>
                <a:cs typeface="NikoshBAN" pitchFamily="2" charset="0"/>
              </a:rPr>
              <a:t>PN </a:t>
            </a:r>
            <a:endParaRPr lang="en-US" b="1" dirty="0">
              <a:latin typeface="NikoshBAN" pitchFamily="2" charset="0"/>
              <a:cs typeface="NikoshBAN" pitchFamily="2" charset="0"/>
            </a:endParaRPr>
          </a:p>
        </p:txBody>
      </p:sp>
      <p:grpSp>
        <p:nvGrpSpPr>
          <p:cNvPr id="65" name="Group 64"/>
          <p:cNvGrpSpPr/>
          <p:nvPr/>
        </p:nvGrpSpPr>
        <p:grpSpPr>
          <a:xfrm>
            <a:off x="872844" y="691383"/>
            <a:ext cx="2438684" cy="2292083"/>
            <a:chOff x="939137" y="450208"/>
            <a:chExt cx="2438684" cy="2292083"/>
          </a:xfrm>
        </p:grpSpPr>
        <p:grpSp>
          <p:nvGrpSpPr>
            <p:cNvPr id="53" name="Group 52"/>
            <p:cNvGrpSpPr/>
            <p:nvPr/>
          </p:nvGrpSpPr>
          <p:grpSpPr>
            <a:xfrm>
              <a:off x="939137" y="450208"/>
              <a:ext cx="2438684" cy="2292083"/>
              <a:chOff x="606233" y="3388281"/>
              <a:chExt cx="2438684" cy="2292083"/>
            </a:xfrm>
          </p:grpSpPr>
          <p:cxnSp>
            <p:nvCxnSpPr>
              <p:cNvPr id="42" name="Straight Connector 41"/>
              <p:cNvCxnSpPr/>
              <p:nvPr/>
            </p:nvCxnSpPr>
            <p:spPr>
              <a:xfrm flipV="1">
                <a:off x="914400" y="3470564"/>
                <a:ext cx="1709891" cy="1787236"/>
              </a:xfrm>
              <a:prstGeom prst="line">
                <a:avLst/>
              </a:prstGeom>
            </p:spPr>
            <p:style>
              <a:lnRef idx="1">
                <a:schemeClr val="accent1"/>
              </a:lnRef>
              <a:fillRef idx="0">
                <a:schemeClr val="accent1"/>
              </a:fillRef>
              <a:effectRef idx="0">
                <a:schemeClr val="accent1"/>
              </a:effectRef>
              <a:fontRef idx="minor">
                <a:schemeClr val="tx1"/>
              </a:fontRef>
            </p:style>
          </p:cxnSp>
          <p:grpSp>
            <p:nvGrpSpPr>
              <p:cNvPr id="52" name="Group 51"/>
              <p:cNvGrpSpPr/>
              <p:nvPr/>
            </p:nvGrpSpPr>
            <p:grpSpPr>
              <a:xfrm>
                <a:off x="606233" y="3388281"/>
                <a:ext cx="2438684" cy="2292083"/>
                <a:chOff x="572742" y="3422917"/>
                <a:chExt cx="2438684" cy="2292083"/>
              </a:xfrm>
            </p:grpSpPr>
            <p:sp>
              <p:nvSpPr>
                <p:cNvPr id="11" name="Arc 10"/>
                <p:cNvSpPr/>
                <p:nvPr/>
              </p:nvSpPr>
              <p:spPr>
                <a:xfrm>
                  <a:off x="685800" y="4800600"/>
                  <a:ext cx="914400" cy="914400"/>
                </a:xfrm>
                <a:prstGeom prst="arc">
                  <a:avLst>
                    <a:gd name="adj1" fmla="val 17020278"/>
                    <a:gd name="adj2" fmla="val 20792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b="1">
                    <a:latin typeface="NikoshBAN" pitchFamily="2" charset="0"/>
                    <a:cs typeface="NikoshBAN" pitchFamily="2" charset="0"/>
                  </a:endParaRPr>
                </a:p>
              </p:txBody>
            </p:sp>
            <p:cxnSp>
              <p:nvCxnSpPr>
                <p:cNvPr id="36" name="Straight Connector 35"/>
                <p:cNvCxnSpPr/>
                <p:nvPr/>
              </p:nvCxnSpPr>
              <p:spPr>
                <a:xfrm>
                  <a:off x="914400" y="5257800"/>
                  <a:ext cx="167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2590800" y="3505200"/>
                  <a:ext cx="0" cy="1752600"/>
                </a:xfrm>
                <a:prstGeom prst="line">
                  <a:avLst/>
                </a:prstGeom>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557309" y="3422917"/>
                  <a:ext cx="393056" cy="461665"/>
                </a:xfrm>
                <a:prstGeom prst="rect">
                  <a:avLst/>
                </a:prstGeom>
                <a:noFill/>
              </p:spPr>
              <p:txBody>
                <a:bodyPr wrap="none" rtlCol="0">
                  <a:spAutoFit/>
                </a:bodyPr>
                <a:lstStyle/>
                <a:p>
                  <a:r>
                    <a:rPr lang="en-US" sz="2400" b="1" dirty="0" smtClean="0">
                      <a:latin typeface="NikoshBAN" pitchFamily="2" charset="0"/>
                      <a:cs typeface="NikoshBAN" pitchFamily="2" charset="0"/>
                    </a:rPr>
                    <a:t>P</a:t>
                  </a:r>
                  <a:endParaRPr lang="en-US" sz="2400" b="1" dirty="0">
                    <a:latin typeface="NikoshBAN" pitchFamily="2" charset="0"/>
                    <a:cs typeface="NikoshBAN" pitchFamily="2" charset="0"/>
                  </a:endParaRPr>
                </a:p>
              </p:txBody>
            </p:sp>
            <p:sp>
              <p:nvSpPr>
                <p:cNvPr id="45" name="TextBox 44"/>
                <p:cNvSpPr txBox="1"/>
                <p:nvPr/>
              </p:nvSpPr>
              <p:spPr>
                <a:xfrm>
                  <a:off x="2563868" y="4888468"/>
                  <a:ext cx="447558" cy="461665"/>
                </a:xfrm>
                <a:prstGeom prst="rect">
                  <a:avLst/>
                </a:prstGeom>
                <a:noFill/>
              </p:spPr>
              <p:txBody>
                <a:bodyPr wrap="none" rtlCol="0">
                  <a:spAutoFit/>
                </a:bodyPr>
                <a:lstStyle/>
                <a:p>
                  <a:r>
                    <a:rPr lang="en-US" sz="2400" b="1" dirty="0" smtClean="0">
                      <a:latin typeface="NikoshBAN" pitchFamily="2" charset="0"/>
                      <a:cs typeface="NikoshBAN" pitchFamily="2" charset="0"/>
                    </a:rPr>
                    <a:t>N</a:t>
                  </a:r>
                  <a:endParaRPr lang="en-US" sz="2400" b="1" dirty="0">
                    <a:latin typeface="NikoshBAN" pitchFamily="2" charset="0"/>
                    <a:cs typeface="NikoshBAN" pitchFamily="2" charset="0"/>
                  </a:endParaRPr>
                </a:p>
              </p:txBody>
            </p:sp>
            <p:sp>
              <p:nvSpPr>
                <p:cNvPr id="46" name="TextBox 45"/>
                <p:cNvSpPr txBox="1"/>
                <p:nvPr/>
              </p:nvSpPr>
              <p:spPr>
                <a:xfrm>
                  <a:off x="572742" y="5052352"/>
                  <a:ext cx="433132" cy="461665"/>
                </a:xfrm>
                <a:prstGeom prst="rect">
                  <a:avLst/>
                </a:prstGeom>
                <a:noFill/>
              </p:spPr>
              <p:txBody>
                <a:bodyPr wrap="none" rtlCol="0">
                  <a:spAutoFit/>
                </a:bodyPr>
                <a:lstStyle/>
                <a:p>
                  <a:r>
                    <a:rPr lang="en-US" sz="2400" b="1" dirty="0" smtClean="0">
                      <a:latin typeface="NikoshBAN" pitchFamily="2" charset="0"/>
                      <a:cs typeface="NikoshBAN" pitchFamily="2" charset="0"/>
                    </a:rPr>
                    <a:t>O</a:t>
                  </a:r>
                  <a:endParaRPr lang="en-US" sz="2400" b="1" dirty="0">
                    <a:latin typeface="NikoshBAN" pitchFamily="2" charset="0"/>
                    <a:cs typeface="NikoshBAN" pitchFamily="2" charset="0"/>
                  </a:endParaRPr>
                </a:p>
              </p:txBody>
            </p:sp>
          </p:grpSp>
        </p:grpSp>
        <p:cxnSp>
          <p:nvCxnSpPr>
            <p:cNvPr id="59" name="Straight Connector 58"/>
            <p:cNvCxnSpPr/>
            <p:nvPr/>
          </p:nvCxnSpPr>
          <p:spPr>
            <a:xfrm flipV="1">
              <a:off x="2667000" y="1915759"/>
              <a:ext cx="0" cy="369332"/>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2667000" y="1915759"/>
              <a:ext cx="290195"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67" name="TextBox 66"/>
          <p:cNvSpPr txBox="1"/>
          <p:nvPr/>
        </p:nvSpPr>
        <p:spPr>
          <a:xfrm>
            <a:off x="486750" y="3200400"/>
            <a:ext cx="3932850" cy="369332"/>
          </a:xfrm>
          <a:prstGeom prst="rect">
            <a:avLst/>
          </a:prstGeom>
          <a:noFill/>
        </p:spPr>
        <p:txBody>
          <a:bodyPr wrap="square" rtlCol="0">
            <a:spAutoFit/>
          </a:bodyPr>
          <a:lstStyle/>
          <a:p>
            <a:r>
              <a:rPr lang="en-US" b="1" dirty="0" smtClean="0">
                <a:latin typeface="NikoshBAN" pitchFamily="2" charset="0"/>
                <a:ea typeface="Cambria Math"/>
                <a:cs typeface="NikoshBAN" pitchFamily="2" charset="0"/>
              </a:rPr>
              <a:t>∴</a:t>
            </a:r>
            <a:r>
              <a:rPr lang="bn-BD" b="1" dirty="0" smtClean="0">
                <a:latin typeface="NikoshBAN" pitchFamily="2" charset="0"/>
                <a:ea typeface="Cambria Math"/>
                <a:cs typeface="NikoshBAN" pitchFamily="2" charset="0"/>
              </a:rPr>
              <a:t> </a:t>
            </a:r>
            <a:r>
              <a:rPr lang="en-US" b="1" dirty="0" smtClean="0">
                <a:latin typeface="NikoshBAN" pitchFamily="2" charset="0"/>
                <a:ea typeface="Cambria Math"/>
                <a:cs typeface="NikoshBAN" pitchFamily="2" charset="0"/>
              </a:rPr>
              <a:t>∠PON </a:t>
            </a:r>
            <a:r>
              <a:rPr lang="bn-BD" b="1" dirty="0" smtClean="0">
                <a:latin typeface="NikoshBAN" pitchFamily="2" charset="0"/>
                <a:ea typeface="Cambria Math"/>
                <a:cs typeface="NikoshBAN" pitchFamily="2" charset="0"/>
              </a:rPr>
              <a:t>কোণের জন্য; </a:t>
            </a:r>
            <a:endParaRPr lang="en-US" b="1" dirty="0">
              <a:latin typeface="NikoshBAN" pitchFamily="2" charset="0"/>
              <a:cs typeface="NikoshBAN" pitchFamily="2" charset="0"/>
            </a:endParaRPr>
          </a:p>
        </p:txBody>
      </p:sp>
      <p:sp>
        <p:nvSpPr>
          <p:cNvPr id="28" name="TextBox 27"/>
          <p:cNvSpPr txBox="1"/>
          <p:nvPr/>
        </p:nvSpPr>
        <p:spPr>
          <a:xfrm>
            <a:off x="5323914" y="2715491"/>
            <a:ext cx="3820086" cy="369332"/>
          </a:xfrm>
          <a:prstGeom prst="rect">
            <a:avLst/>
          </a:prstGeom>
          <a:noFill/>
        </p:spPr>
        <p:txBody>
          <a:bodyPr wrap="square" rtlCol="0">
            <a:spAutoFit/>
          </a:bodyPr>
          <a:lstStyle/>
          <a:p>
            <a:r>
              <a:rPr lang="en-US" b="1" dirty="0" smtClean="0">
                <a:latin typeface="NikoshBAN" pitchFamily="2" charset="0"/>
                <a:ea typeface="Cambria Math"/>
                <a:cs typeface="NikoshBAN" pitchFamily="2" charset="0"/>
              </a:rPr>
              <a:t>△PON </a:t>
            </a:r>
            <a:r>
              <a:rPr lang="bn-BD" b="1" dirty="0" smtClean="0">
                <a:latin typeface="NikoshBAN" pitchFamily="2" charset="0"/>
                <a:ea typeface="Cambria Math"/>
                <a:cs typeface="NikoshBAN" pitchFamily="2" charset="0"/>
              </a:rPr>
              <a:t>এর,  </a:t>
            </a:r>
            <a:r>
              <a:rPr lang="en-US" b="1" dirty="0" smtClean="0">
                <a:latin typeface="NikoshBAN" pitchFamily="2" charset="0"/>
                <a:ea typeface="Cambria Math"/>
                <a:cs typeface="NikoshBAN" pitchFamily="2" charset="0"/>
              </a:rPr>
              <a:t>∠PNO = </a:t>
            </a:r>
            <a:r>
              <a:rPr lang="bn-BD" b="1" dirty="0" smtClean="0">
                <a:latin typeface="NikoshBAN" pitchFamily="2" charset="0"/>
                <a:ea typeface="Cambria Math"/>
                <a:cs typeface="NikoshBAN" pitchFamily="2" charset="0"/>
              </a:rPr>
              <a:t>সমকোণ। </a:t>
            </a:r>
            <a:r>
              <a:rPr lang="en-US" b="1" dirty="0" smtClean="0">
                <a:latin typeface="NikoshBAN" pitchFamily="2" charset="0"/>
                <a:ea typeface="Cambria Math"/>
                <a:cs typeface="NikoshBAN" pitchFamily="2" charset="0"/>
              </a:rPr>
              <a:t> </a:t>
            </a:r>
          </a:p>
        </p:txBody>
      </p:sp>
      <p:sp>
        <p:nvSpPr>
          <p:cNvPr id="29" name="TextBox 28"/>
          <p:cNvSpPr txBox="1"/>
          <p:nvPr/>
        </p:nvSpPr>
        <p:spPr>
          <a:xfrm>
            <a:off x="5323913" y="3200400"/>
            <a:ext cx="3820083" cy="369332"/>
          </a:xfrm>
          <a:prstGeom prst="rect">
            <a:avLst/>
          </a:prstGeom>
          <a:noFill/>
        </p:spPr>
        <p:txBody>
          <a:bodyPr wrap="square" rtlCol="0">
            <a:spAutoFit/>
          </a:bodyPr>
          <a:lstStyle/>
          <a:p>
            <a:r>
              <a:rPr lang="en-US" b="1" dirty="0" smtClean="0">
                <a:latin typeface="NikoshBAN" pitchFamily="2" charset="0"/>
                <a:ea typeface="Cambria Math"/>
                <a:cs typeface="NikoshBAN" pitchFamily="2" charset="0"/>
              </a:rPr>
              <a:t>∴</a:t>
            </a:r>
            <a:r>
              <a:rPr lang="bn-BD" b="1" dirty="0" smtClean="0">
                <a:latin typeface="NikoshBAN" pitchFamily="2" charset="0"/>
                <a:ea typeface="Cambria Math"/>
                <a:cs typeface="NikoshBAN" pitchFamily="2" charset="0"/>
              </a:rPr>
              <a:t> </a:t>
            </a:r>
            <a:r>
              <a:rPr lang="en-US" b="1" dirty="0" smtClean="0">
                <a:latin typeface="NikoshBAN" pitchFamily="2" charset="0"/>
                <a:ea typeface="Cambria Math"/>
                <a:cs typeface="NikoshBAN" pitchFamily="2" charset="0"/>
              </a:rPr>
              <a:t>∠OPN </a:t>
            </a:r>
            <a:r>
              <a:rPr lang="bn-BD" b="1" dirty="0" smtClean="0">
                <a:latin typeface="NikoshBAN" pitchFamily="2" charset="0"/>
                <a:ea typeface="Cambria Math"/>
                <a:cs typeface="NikoshBAN" pitchFamily="2" charset="0"/>
              </a:rPr>
              <a:t>কোণের জন্য; </a:t>
            </a:r>
            <a:endParaRPr lang="en-US" b="1" dirty="0">
              <a:latin typeface="NikoshBAN" pitchFamily="2" charset="0"/>
              <a:cs typeface="NikoshBAN" pitchFamily="2" charset="0"/>
            </a:endParaRPr>
          </a:p>
        </p:txBody>
      </p:sp>
      <p:sp>
        <p:nvSpPr>
          <p:cNvPr id="33" name="TextBox 32"/>
          <p:cNvSpPr txBox="1"/>
          <p:nvPr/>
        </p:nvSpPr>
        <p:spPr>
          <a:xfrm>
            <a:off x="5323914" y="3962400"/>
            <a:ext cx="3820083" cy="369332"/>
          </a:xfrm>
          <a:prstGeom prst="rect">
            <a:avLst/>
          </a:prstGeom>
          <a:noFill/>
        </p:spPr>
        <p:txBody>
          <a:bodyPr wrap="square" rtlCol="0">
            <a:spAutoFit/>
          </a:bodyPr>
          <a:lstStyle/>
          <a:p>
            <a:r>
              <a:rPr lang="bn-BD" b="1" dirty="0" smtClean="0">
                <a:latin typeface="NikoshBAN" pitchFamily="2" charset="0"/>
                <a:cs typeface="NikoshBAN" pitchFamily="2" charset="0"/>
              </a:rPr>
              <a:t>১</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অতিভুজ</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OP </a:t>
            </a:r>
            <a:endParaRPr lang="en-US" b="1" dirty="0">
              <a:latin typeface="NikoshBAN" pitchFamily="2" charset="0"/>
              <a:cs typeface="NikoshBAN" pitchFamily="2" charset="0"/>
            </a:endParaRPr>
          </a:p>
        </p:txBody>
      </p:sp>
      <p:sp>
        <p:nvSpPr>
          <p:cNvPr id="35" name="TextBox 34"/>
          <p:cNvSpPr txBox="1"/>
          <p:nvPr/>
        </p:nvSpPr>
        <p:spPr>
          <a:xfrm>
            <a:off x="5323913" y="4742628"/>
            <a:ext cx="3820085" cy="369332"/>
          </a:xfrm>
          <a:prstGeom prst="rect">
            <a:avLst/>
          </a:prstGeom>
          <a:noFill/>
        </p:spPr>
        <p:txBody>
          <a:bodyPr wrap="square" rtlCol="0">
            <a:spAutoFit/>
          </a:bodyPr>
          <a:lstStyle/>
          <a:p>
            <a:r>
              <a:rPr lang="bn-BD" b="1" dirty="0">
                <a:latin typeface="NikoshBAN" pitchFamily="2" charset="0"/>
                <a:cs typeface="NikoshBAN" pitchFamily="2" charset="0"/>
              </a:rPr>
              <a:t>২</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লম্ব/বিপরীত বাহু = </a:t>
            </a:r>
            <a:r>
              <a:rPr lang="en-US" b="1" dirty="0">
                <a:latin typeface="NikoshBAN" pitchFamily="2" charset="0"/>
                <a:cs typeface="NikoshBAN" pitchFamily="2" charset="0"/>
              </a:rPr>
              <a:t>O</a:t>
            </a:r>
            <a:r>
              <a:rPr lang="en-US" b="1" dirty="0" smtClean="0">
                <a:latin typeface="NikoshBAN" pitchFamily="2" charset="0"/>
                <a:cs typeface="NikoshBAN" pitchFamily="2" charset="0"/>
              </a:rPr>
              <a:t>N </a:t>
            </a:r>
            <a:endParaRPr lang="en-US" b="1" dirty="0">
              <a:latin typeface="NikoshBAN" pitchFamily="2" charset="0"/>
              <a:cs typeface="NikoshBAN" pitchFamily="2" charset="0"/>
            </a:endParaRPr>
          </a:p>
        </p:txBody>
      </p:sp>
      <p:sp>
        <p:nvSpPr>
          <p:cNvPr id="37" name="TextBox 36"/>
          <p:cNvSpPr txBox="1"/>
          <p:nvPr/>
        </p:nvSpPr>
        <p:spPr>
          <a:xfrm>
            <a:off x="5323914" y="5451764"/>
            <a:ext cx="3820085" cy="369332"/>
          </a:xfrm>
          <a:prstGeom prst="rect">
            <a:avLst/>
          </a:prstGeom>
          <a:noFill/>
        </p:spPr>
        <p:txBody>
          <a:bodyPr wrap="square" rtlCol="0">
            <a:spAutoFit/>
          </a:bodyPr>
          <a:lstStyle/>
          <a:p>
            <a:r>
              <a:rPr lang="bn-BD" b="1" dirty="0">
                <a:latin typeface="NikoshBAN" pitchFamily="2" charset="0"/>
                <a:cs typeface="NikoshBAN" pitchFamily="2" charset="0"/>
              </a:rPr>
              <a:t>৩</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ভূমি/সন্নিহিত বাহু</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 </a:t>
            </a:r>
            <a:r>
              <a:rPr lang="en-US" b="1" dirty="0">
                <a:latin typeface="NikoshBAN" pitchFamily="2" charset="0"/>
                <a:cs typeface="NikoshBAN" pitchFamily="2" charset="0"/>
              </a:rPr>
              <a:t>P</a:t>
            </a:r>
            <a:r>
              <a:rPr lang="en-US" b="1" dirty="0" smtClean="0">
                <a:latin typeface="NikoshBAN" pitchFamily="2" charset="0"/>
                <a:cs typeface="NikoshBAN" pitchFamily="2" charset="0"/>
              </a:rPr>
              <a:t>N </a:t>
            </a:r>
            <a:endParaRPr lang="en-US" b="1" dirty="0">
              <a:latin typeface="NikoshBAN" pitchFamily="2" charset="0"/>
              <a:cs typeface="NikoshBAN" pitchFamily="2" charset="0"/>
            </a:endParaRPr>
          </a:p>
        </p:txBody>
      </p:sp>
      <p:sp>
        <p:nvSpPr>
          <p:cNvPr id="4" name="TextBox 3"/>
          <p:cNvSpPr txBox="1"/>
          <p:nvPr/>
        </p:nvSpPr>
        <p:spPr>
          <a:xfrm>
            <a:off x="424748" y="66716"/>
            <a:ext cx="8719252" cy="523220"/>
          </a:xfrm>
          <a:prstGeom prst="rect">
            <a:avLst/>
          </a:prstGeom>
          <a:noFill/>
        </p:spPr>
        <p:txBody>
          <a:bodyPr wrap="square" rtlCol="0">
            <a:spAutoFit/>
          </a:bodyPr>
          <a:lstStyle/>
          <a:p>
            <a:r>
              <a:rPr lang="bn-BD" sz="2800" b="1" dirty="0" smtClean="0">
                <a:latin typeface="NikoshBAN" pitchFamily="2" charset="0"/>
                <a:cs typeface="NikoshBAN" pitchFamily="2" charset="0"/>
              </a:rPr>
              <a:t>এবার আমরা নিচের চিত্র থেকে অতিভুজ, লম্ব ও ভূমি চিনে নেই। </a:t>
            </a:r>
            <a:endParaRPr lang="en-US" sz="2800" b="1" dirty="0">
              <a:latin typeface="NikoshBAN" pitchFamily="2" charset="0"/>
              <a:cs typeface="NikoshBAN" pitchFamily="2" charset="0"/>
            </a:endParaRPr>
          </a:p>
        </p:txBody>
      </p:sp>
      <p:grpSp>
        <p:nvGrpSpPr>
          <p:cNvPr id="15" name="Group 14"/>
          <p:cNvGrpSpPr/>
          <p:nvPr/>
        </p:nvGrpSpPr>
        <p:grpSpPr>
          <a:xfrm>
            <a:off x="6100850" y="738304"/>
            <a:ext cx="2341188" cy="1993117"/>
            <a:chOff x="6098805" y="559491"/>
            <a:chExt cx="2341188" cy="1993117"/>
          </a:xfrm>
        </p:grpSpPr>
        <p:grpSp>
          <p:nvGrpSpPr>
            <p:cNvPr id="34" name="Group 33"/>
            <p:cNvGrpSpPr/>
            <p:nvPr/>
          </p:nvGrpSpPr>
          <p:grpSpPr>
            <a:xfrm>
              <a:off x="6098805" y="559491"/>
              <a:ext cx="2341188" cy="1993117"/>
              <a:chOff x="6031170" y="308832"/>
              <a:chExt cx="2341188" cy="1993117"/>
            </a:xfrm>
          </p:grpSpPr>
          <p:cxnSp>
            <p:nvCxnSpPr>
              <p:cNvPr id="16" name="Straight Connector 15"/>
              <p:cNvCxnSpPr/>
              <p:nvPr/>
            </p:nvCxnSpPr>
            <p:spPr>
              <a:xfrm>
                <a:off x="6400800" y="2050473"/>
                <a:ext cx="152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7924800" y="457200"/>
                <a:ext cx="0" cy="159327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6400800" y="457200"/>
                <a:ext cx="1524000" cy="16002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Arc 25"/>
              <p:cNvSpPr/>
              <p:nvPr/>
            </p:nvSpPr>
            <p:spPr>
              <a:xfrm rot="9330991">
                <a:off x="7311167" y="308832"/>
                <a:ext cx="914400" cy="914400"/>
              </a:xfrm>
              <a:prstGeom prst="arc">
                <a:avLst>
                  <a:gd name="adj1" fmla="val 16200000"/>
                  <a:gd name="adj2" fmla="val 2133021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b="1">
                  <a:latin typeface="NikoshBAN" pitchFamily="2" charset="0"/>
                  <a:cs typeface="NikoshBAN" pitchFamily="2" charset="0"/>
                </a:endParaRPr>
              </a:p>
            </p:txBody>
          </p:sp>
          <p:sp>
            <p:nvSpPr>
              <p:cNvPr id="30" name="TextBox 29"/>
              <p:cNvSpPr txBox="1"/>
              <p:nvPr/>
            </p:nvSpPr>
            <p:spPr>
              <a:xfrm>
                <a:off x="7924800" y="316468"/>
                <a:ext cx="393056" cy="461665"/>
              </a:xfrm>
              <a:prstGeom prst="rect">
                <a:avLst/>
              </a:prstGeom>
              <a:noFill/>
            </p:spPr>
            <p:txBody>
              <a:bodyPr wrap="none" rtlCol="0">
                <a:spAutoFit/>
              </a:bodyPr>
              <a:lstStyle/>
              <a:p>
                <a:r>
                  <a:rPr lang="en-US" sz="2400" b="1" dirty="0" smtClean="0">
                    <a:latin typeface="NikoshBAN" pitchFamily="2" charset="0"/>
                    <a:cs typeface="NikoshBAN" pitchFamily="2" charset="0"/>
                  </a:rPr>
                  <a:t>P</a:t>
                </a:r>
                <a:endParaRPr lang="en-US" sz="2400" b="1" dirty="0">
                  <a:latin typeface="NikoshBAN" pitchFamily="2" charset="0"/>
                  <a:cs typeface="NikoshBAN" pitchFamily="2" charset="0"/>
                </a:endParaRPr>
              </a:p>
            </p:txBody>
          </p:sp>
          <p:sp>
            <p:nvSpPr>
              <p:cNvPr id="31" name="TextBox 30"/>
              <p:cNvSpPr txBox="1"/>
              <p:nvPr/>
            </p:nvSpPr>
            <p:spPr>
              <a:xfrm>
                <a:off x="7924800" y="1752600"/>
                <a:ext cx="447558" cy="461665"/>
              </a:xfrm>
              <a:prstGeom prst="rect">
                <a:avLst/>
              </a:prstGeom>
              <a:noFill/>
            </p:spPr>
            <p:txBody>
              <a:bodyPr wrap="none" rtlCol="0">
                <a:spAutoFit/>
              </a:bodyPr>
              <a:lstStyle/>
              <a:p>
                <a:r>
                  <a:rPr lang="en-US" sz="2400" b="1" dirty="0" smtClean="0">
                    <a:latin typeface="NikoshBAN" pitchFamily="2" charset="0"/>
                    <a:cs typeface="NikoshBAN" pitchFamily="2" charset="0"/>
                  </a:rPr>
                  <a:t>N</a:t>
                </a:r>
                <a:endParaRPr lang="en-US" sz="2400" b="1" dirty="0">
                  <a:latin typeface="NikoshBAN" pitchFamily="2" charset="0"/>
                  <a:cs typeface="NikoshBAN" pitchFamily="2" charset="0"/>
                </a:endParaRPr>
              </a:p>
            </p:txBody>
          </p:sp>
          <p:sp>
            <p:nvSpPr>
              <p:cNvPr id="32" name="TextBox 31"/>
              <p:cNvSpPr txBox="1"/>
              <p:nvPr/>
            </p:nvSpPr>
            <p:spPr>
              <a:xfrm>
                <a:off x="6031170" y="1840284"/>
                <a:ext cx="433132" cy="461665"/>
              </a:xfrm>
              <a:prstGeom prst="rect">
                <a:avLst/>
              </a:prstGeom>
              <a:noFill/>
            </p:spPr>
            <p:txBody>
              <a:bodyPr wrap="none" rtlCol="0">
                <a:spAutoFit/>
              </a:bodyPr>
              <a:lstStyle/>
              <a:p>
                <a:r>
                  <a:rPr lang="en-US" sz="2400" b="1" dirty="0" smtClean="0">
                    <a:latin typeface="NikoshBAN" pitchFamily="2" charset="0"/>
                    <a:cs typeface="NikoshBAN" pitchFamily="2" charset="0"/>
                  </a:rPr>
                  <a:t>O</a:t>
                </a:r>
                <a:endParaRPr lang="en-US" sz="2400" b="1" dirty="0">
                  <a:latin typeface="NikoshBAN" pitchFamily="2" charset="0"/>
                  <a:cs typeface="NikoshBAN" pitchFamily="2" charset="0"/>
                </a:endParaRPr>
              </a:p>
            </p:txBody>
          </p:sp>
        </p:grpSp>
        <p:cxnSp>
          <p:nvCxnSpPr>
            <p:cNvPr id="7" name="Straight Connector 6"/>
            <p:cNvCxnSpPr/>
            <p:nvPr/>
          </p:nvCxnSpPr>
          <p:spPr>
            <a:xfrm flipV="1">
              <a:off x="7703127" y="1937724"/>
              <a:ext cx="0" cy="3634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7703127" y="1937724"/>
              <a:ext cx="289308" cy="0"/>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9794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5"/>
                                        </p:tgtEl>
                                        <p:attrNameLst>
                                          <p:attrName>style.visibility</p:attrName>
                                        </p:attrNameLst>
                                      </p:cBhvr>
                                      <p:to>
                                        <p:strVal val="visible"/>
                                      </p:to>
                                    </p:set>
                                    <p:anim calcmode="lin" valueType="num">
                                      <p:cBhvr>
                                        <p:cTn id="14" dur="500" fill="hold"/>
                                        <p:tgtEl>
                                          <p:spTgt spid="65"/>
                                        </p:tgtEl>
                                        <p:attrNameLst>
                                          <p:attrName>ppt_w</p:attrName>
                                        </p:attrNameLst>
                                      </p:cBhvr>
                                      <p:tavLst>
                                        <p:tav tm="0">
                                          <p:val>
                                            <p:fltVal val="0"/>
                                          </p:val>
                                        </p:tav>
                                        <p:tav tm="100000">
                                          <p:val>
                                            <p:strVal val="#ppt_w"/>
                                          </p:val>
                                        </p:tav>
                                      </p:tavLst>
                                    </p:anim>
                                    <p:anim calcmode="lin" valueType="num">
                                      <p:cBhvr>
                                        <p:cTn id="15" dur="500" fill="hold"/>
                                        <p:tgtEl>
                                          <p:spTgt spid="65"/>
                                        </p:tgtEl>
                                        <p:attrNameLst>
                                          <p:attrName>ppt_h</p:attrName>
                                        </p:attrNameLst>
                                      </p:cBhvr>
                                      <p:tavLst>
                                        <p:tav tm="0">
                                          <p:val>
                                            <p:fltVal val="0"/>
                                          </p:val>
                                        </p:tav>
                                        <p:tav tm="100000">
                                          <p:val>
                                            <p:strVal val="#ppt_h"/>
                                          </p:val>
                                        </p:tav>
                                      </p:tavLst>
                                    </p:anim>
                                    <p:animEffect transition="in" filter="fade">
                                      <p:cBhvr>
                                        <p:cTn id="16" dur="500"/>
                                        <p:tgtEl>
                                          <p:spTgt spid="6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4"/>
                                        </p:tgtEl>
                                        <p:attrNameLst>
                                          <p:attrName>style.visibility</p:attrName>
                                        </p:attrNameLst>
                                      </p:cBhvr>
                                      <p:to>
                                        <p:strVal val="visible"/>
                                      </p:to>
                                    </p:set>
                                    <p:anim calcmode="lin" valueType="num">
                                      <p:cBhvr additive="base">
                                        <p:cTn id="21" dur="500" fill="hold"/>
                                        <p:tgtEl>
                                          <p:spTgt spid="54"/>
                                        </p:tgtEl>
                                        <p:attrNameLst>
                                          <p:attrName>ppt_x</p:attrName>
                                        </p:attrNameLst>
                                      </p:cBhvr>
                                      <p:tavLst>
                                        <p:tav tm="0">
                                          <p:val>
                                            <p:strVal val="#ppt_x"/>
                                          </p:val>
                                        </p:tav>
                                        <p:tav tm="100000">
                                          <p:val>
                                            <p:strVal val="#ppt_x"/>
                                          </p:val>
                                        </p:tav>
                                      </p:tavLst>
                                    </p:anim>
                                    <p:anim calcmode="lin" valueType="num">
                                      <p:cBhvr additive="base">
                                        <p:cTn id="22"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7"/>
                                        </p:tgtEl>
                                        <p:attrNameLst>
                                          <p:attrName>style.visibility</p:attrName>
                                        </p:attrNameLst>
                                      </p:cBhvr>
                                      <p:to>
                                        <p:strVal val="visible"/>
                                      </p:to>
                                    </p:set>
                                    <p:anim calcmode="lin" valueType="num">
                                      <p:cBhvr additive="base">
                                        <p:cTn id="27" dur="500" fill="hold"/>
                                        <p:tgtEl>
                                          <p:spTgt spid="67"/>
                                        </p:tgtEl>
                                        <p:attrNameLst>
                                          <p:attrName>ppt_x</p:attrName>
                                        </p:attrNameLst>
                                      </p:cBhvr>
                                      <p:tavLst>
                                        <p:tav tm="0">
                                          <p:val>
                                            <p:strVal val="#ppt_x"/>
                                          </p:val>
                                        </p:tav>
                                        <p:tav tm="100000">
                                          <p:val>
                                            <p:strVal val="#ppt_x"/>
                                          </p:val>
                                        </p:tav>
                                      </p:tavLst>
                                    </p:anim>
                                    <p:anim calcmode="lin" valueType="num">
                                      <p:cBhvr additive="base">
                                        <p:cTn id="28"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6"/>
                                        </p:tgtEl>
                                        <p:attrNameLst>
                                          <p:attrName>style.visibility</p:attrName>
                                        </p:attrNameLst>
                                      </p:cBhvr>
                                      <p:to>
                                        <p:strVal val="visible"/>
                                      </p:to>
                                    </p:set>
                                    <p:anim calcmode="lin" valueType="num">
                                      <p:cBhvr additive="base">
                                        <p:cTn id="33" dur="500" fill="hold"/>
                                        <p:tgtEl>
                                          <p:spTgt spid="56"/>
                                        </p:tgtEl>
                                        <p:attrNameLst>
                                          <p:attrName>ppt_x</p:attrName>
                                        </p:attrNameLst>
                                      </p:cBhvr>
                                      <p:tavLst>
                                        <p:tav tm="0">
                                          <p:val>
                                            <p:strVal val="#ppt_x"/>
                                          </p:val>
                                        </p:tav>
                                        <p:tav tm="100000">
                                          <p:val>
                                            <p:strVal val="#ppt_x"/>
                                          </p:val>
                                        </p:tav>
                                      </p:tavLst>
                                    </p:anim>
                                    <p:anim calcmode="lin" valueType="num">
                                      <p:cBhvr additive="base">
                                        <p:cTn id="34"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57"/>
                                        </p:tgtEl>
                                        <p:attrNameLst>
                                          <p:attrName>style.visibility</p:attrName>
                                        </p:attrNameLst>
                                      </p:cBhvr>
                                      <p:to>
                                        <p:strVal val="visible"/>
                                      </p:to>
                                    </p:set>
                                    <p:anim calcmode="lin" valueType="num">
                                      <p:cBhvr additive="base">
                                        <p:cTn id="39" dur="500" fill="hold"/>
                                        <p:tgtEl>
                                          <p:spTgt spid="57"/>
                                        </p:tgtEl>
                                        <p:attrNameLst>
                                          <p:attrName>ppt_x</p:attrName>
                                        </p:attrNameLst>
                                      </p:cBhvr>
                                      <p:tavLst>
                                        <p:tav tm="0">
                                          <p:val>
                                            <p:strVal val="#ppt_x"/>
                                          </p:val>
                                        </p:tav>
                                        <p:tav tm="100000">
                                          <p:val>
                                            <p:strVal val="#ppt_x"/>
                                          </p:val>
                                        </p:tav>
                                      </p:tavLst>
                                    </p:anim>
                                    <p:anim calcmode="lin" valueType="num">
                                      <p:cBhvr additive="base">
                                        <p:cTn id="40"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55"/>
                                        </p:tgtEl>
                                        <p:attrNameLst>
                                          <p:attrName>style.visibility</p:attrName>
                                        </p:attrNameLst>
                                      </p:cBhvr>
                                      <p:to>
                                        <p:strVal val="visible"/>
                                      </p:to>
                                    </p:set>
                                    <p:anim calcmode="lin" valueType="num">
                                      <p:cBhvr additive="base">
                                        <p:cTn id="45" dur="500" fill="hold"/>
                                        <p:tgtEl>
                                          <p:spTgt spid="55"/>
                                        </p:tgtEl>
                                        <p:attrNameLst>
                                          <p:attrName>ppt_x</p:attrName>
                                        </p:attrNameLst>
                                      </p:cBhvr>
                                      <p:tavLst>
                                        <p:tav tm="0">
                                          <p:val>
                                            <p:strVal val="#ppt_x"/>
                                          </p:val>
                                        </p:tav>
                                        <p:tav tm="100000">
                                          <p:val>
                                            <p:strVal val="#ppt_x"/>
                                          </p:val>
                                        </p:tav>
                                      </p:tavLst>
                                    </p:anim>
                                    <p:anim calcmode="lin" valueType="num">
                                      <p:cBhvr additive="base">
                                        <p:cTn id="46"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p:cTn id="57" dur="500" fill="hold"/>
                                        <p:tgtEl>
                                          <p:spTgt spid="15"/>
                                        </p:tgtEl>
                                        <p:attrNameLst>
                                          <p:attrName>ppt_w</p:attrName>
                                        </p:attrNameLst>
                                      </p:cBhvr>
                                      <p:tavLst>
                                        <p:tav tm="0">
                                          <p:val>
                                            <p:fltVal val="0"/>
                                          </p:val>
                                        </p:tav>
                                        <p:tav tm="100000">
                                          <p:val>
                                            <p:strVal val="#ppt_w"/>
                                          </p:val>
                                        </p:tav>
                                      </p:tavLst>
                                    </p:anim>
                                    <p:anim calcmode="lin" valueType="num">
                                      <p:cBhvr>
                                        <p:cTn id="58" dur="500" fill="hold"/>
                                        <p:tgtEl>
                                          <p:spTgt spid="15"/>
                                        </p:tgtEl>
                                        <p:attrNameLst>
                                          <p:attrName>ppt_h</p:attrName>
                                        </p:attrNameLst>
                                      </p:cBhvr>
                                      <p:tavLst>
                                        <p:tav tm="0">
                                          <p:val>
                                            <p:fltVal val="0"/>
                                          </p:val>
                                        </p:tav>
                                        <p:tav tm="100000">
                                          <p:val>
                                            <p:strVal val="#ppt_h"/>
                                          </p:val>
                                        </p:tav>
                                      </p:tavLst>
                                    </p:anim>
                                    <p:animEffect transition="in" filter="fade">
                                      <p:cBhvr>
                                        <p:cTn id="59" dur="5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28"/>
                                        </p:tgtEl>
                                        <p:attrNameLst>
                                          <p:attrName>style.visibility</p:attrName>
                                        </p:attrNameLst>
                                      </p:cBhvr>
                                      <p:to>
                                        <p:strVal val="visible"/>
                                      </p:to>
                                    </p:set>
                                    <p:anim calcmode="lin" valueType="num">
                                      <p:cBhvr additive="base">
                                        <p:cTn id="64" dur="500" fill="hold"/>
                                        <p:tgtEl>
                                          <p:spTgt spid="28"/>
                                        </p:tgtEl>
                                        <p:attrNameLst>
                                          <p:attrName>ppt_x</p:attrName>
                                        </p:attrNameLst>
                                      </p:cBhvr>
                                      <p:tavLst>
                                        <p:tav tm="0">
                                          <p:val>
                                            <p:strVal val="#ppt_x"/>
                                          </p:val>
                                        </p:tav>
                                        <p:tav tm="100000">
                                          <p:val>
                                            <p:strVal val="#ppt_x"/>
                                          </p:val>
                                        </p:tav>
                                      </p:tavLst>
                                    </p:anim>
                                    <p:anim calcmode="lin" valueType="num">
                                      <p:cBhvr additive="base">
                                        <p:cTn id="65"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29"/>
                                        </p:tgtEl>
                                        <p:attrNameLst>
                                          <p:attrName>style.visibility</p:attrName>
                                        </p:attrNameLst>
                                      </p:cBhvr>
                                      <p:to>
                                        <p:strVal val="visible"/>
                                      </p:to>
                                    </p:set>
                                    <p:anim calcmode="lin" valueType="num">
                                      <p:cBhvr additive="base">
                                        <p:cTn id="70" dur="500" fill="hold"/>
                                        <p:tgtEl>
                                          <p:spTgt spid="29"/>
                                        </p:tgtEl>
                                        <p:attrNameLst>
                                          <p:attrName>ppt_x</p:attrName>
                                        </p:attrNameLst>
                                      </p:cBhvr>
                                      <p:tavLst>
                                        <p:tav tm="0">
                                          <p:val>
                                            <p:strVal val="#ppt_x"/>
                                          </p:val>
                                        </p:tav>
                                        <p:tav tm="100000">
                                          <p:val>
                                            <p:strVal val="#ppt_x"/>
                                          </p:val>
                                        </p:tav>
                                      </p:tavLst>
                                    </p:anim>
                                    <p:anim calcmode="lin" valueType="num">
                                      <p:cBhvr additive="base">
                                        <p:cTn id="71"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33"/>
                                        </p:tgtEl>
                                        <p:attrNameLst>
                                          <p:attrName>style.visibility</p:attrName>
                                        </p:attrNameLst>
                                      </p:cBhvr>
                                      <p:to>
                                        <p:strVal val="visible"/>
                                      </p:to>
                                    </p:set>
                                    <p:anim calcmode="lin" valueType="num">
                                      <p:cBhvr additive="base">
                                        <p:cTn id="76" dur="500" fill="hold"/>
                                        <p:tgtEl>
                                          <p:spTgt spid="33"/>
                                        </p:tgtEl>
                                        <p:attrNameLst>
                                          <p:attrName>ppt_x</p:attrName>
                                        </p:attrNameLst>
                                      </p:cBhvr>
                                      <p:tavLst>
                                        <p:tav tm="0">
                                          <p:val>
                                            <p:strVal val="#ppt_x"/>
                                          </p:val>
                                        </p:tav>
                                        <p:tav tm="100000">
                                          <p:val>
                                            <p:strVal val="#ppt_x"/>
                                          </p:val>
                                        </p:tav>
                                      </p:tavLst>
                                    </p:anim>
                                    <p:anim calcmode="lin" valueType="num">
                                      <p:cBhvr additive="base">
                                        <p:cTn id="77"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35"/>
                                        </p:tgtEl>
                                        <p:attrNameLst>
                                          <p:attrName>style.visibility</p:attrName>
                                        </p:attrNameLst>
                                      </p:cBhvr>
                                      <p:to>
                                        <p:strVal val="visible"/>
                                      </p:to>
                                    </p:set>
                                    <p:anim calcmode="lin" valueType="num">
                                      <p:cBhvr additive="base">
                                        <p:cTn id="82" dur="500" fill="hold"/>
                                        <p:tgtEl>
                                          <p:spTgt spid="35"/>
                                        </p:tgtEl>
                                        <p:attrNameLst>
                                          <p:attrName>ppt_x</p:attrName>
                                        </p:attrNameLst>
                                      </p:cBhvr>
                                      <p:tavLst>
                                        <p:tav tm="0">
                                          <p:val>
                                            <p:strVal val="#ppt_x"/>
                                          </p:val>
                                        </p:tav>
                                        <p:tav tm="100000">
                                          <p:val>
                                            <p:strVal val="#ppt_x"/>
                                          </p:val>
                                        </p:tav>
                                      </p:tavLst>
                                    </p:anim>
                                    <p:anim calcmode="lin" valueType="num">
                                      <p:cBhvr additive="base">
                                        <p:cTn id="83"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37"/>
                                        </p:tgtEl>
                                        <p:attrNameLst>
                                          <p:attrName>style.visibility</p:attrName>
                                        </p:attrNameLst>
                                      </p:cBhvr>
                                      <p:to>
                                        <p:strVal val="visible"/>
                                      </p:to>
                                    </p:set>
                                    <p:anim calcmode="lin" valueType="num">
                                      <p:cBhvr additive="base">
                                        <p:cTn id="88" dur="500" fill="hold"/>
                                        <p:tgtEl>
                                          <p:spTgt spid="37"/>
                                        </p:tgtEl>
                                        <p:attrNameLst>
                                          <p:attrName>ppt_x</p:attrName>
                                        </p:attrNameLst>
                                      </p:cBhvr>
                                      <p:tavLst>
                                        <p:tav tm="0">
                                          <p:val>
                                            <p:strVal val="#ppt_x"/>
                                          </p:val>
                                        </p:tav>
                                        <p:tav tm="100000">
                                          <p:val>
                                            <p:strVal val="#ppt_x"/>
                                          </p:val>
                                        </p:tav>
                                      </p:tavLst>
                                    </p:anim>
                                    <p:anim calcmode="lin" valueType="num">
                                      <p:cBhvr additive="base">
                                        <p:cTn id="89"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P spid="56" grpId="0"/>
      <p:bldP spid="57" grpId="0"/>
      <p:bldP spid="67" grpId="0"/>
      <p:bldP spid="28" grpId="0"/>
      <p:bldP spid="29" grpId="0"/>
      <p:bldP spid="33" grpId="0"/>
      <p:bldP spid="35" grpId="0"/>
      <p:bldP spid="37"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308429" y="146703"/>
            <a:ext cx="8835571" cy="584775"/>
          </a:xfrm>
          <a:prstGeom prst="rect">
            <a:avLst/>
          </a:prstGeom>
          <a:noFill/>
        </p:spPr>
        <p:txBody>
          <a:bodyPr wrap="square" rtlCol="0">
            <a:spAutoFit/>
          </a:bodyPr>
          <a:lstStyle/>
          <a:p>
            <a:r>
              <a:rPr lang="bn-BD" sz="3200" b="1" dirty="0" smtClean="0">
                <a:latin typeface="NikoshBAN" pitchFamily="2" charset="0"/>
                <a:cs typeface="NikoshBAN" pitchFamily="2" charset="0"/>
              </a:rPr>
              <a:t>নিচের বিষয় গুলো মনে রাখতে হবে। </a:t>
            </a:r>
            <a:endParaRPr lang="en-US" sz="3200" b="1" dirty="0">
              <a:latin typeface="NikoshBAN" pitchFamily="2" charset="0"/>
              <a:cs typeface="NikoshBAN" pitchFamily="2" charset="0"/>
            </a:endParaRPr>
          </a:p>
        </p:txBody>
      </p:sp>
      <p:sp>
        <p:nvSpPr>
          <p:cNvPr id="22" name="TextBox 21"/>
          <p:cNvSpPr txBox="1"/>
          <p:nvPr/>
        </p:nvSpPr>
        <p:spPr>
          <a:xfrm>
            <a:off x="342784" y="654012"/>
            <a:ext cx="8686799" cy="830997"/>
          </a:xfrm>
          <a:prstGeom prst="rect">
            <a:avLst/>
          </a:prstGeom>
          <a:noFill/>
        </p:spPr>
        <p:txBody>
          <a:bodyPr wrap="square" rtlCol="0">
            <a:spAutoFit/>
          </a:bodyPr>
          <a:lstStyle/>
          <a:p>
            <a:r>
              <a:rPr lang="bn-BD" sz="2400" b="1" dirty="0" smtClean="0">
                <a:latin typeface="NikoshBAN" pitchFamily="2" charset="0"/>
                <a:cs typeface="NikoshBAN" pitchFamily="2" charset="0"/>
              </a:rPr>
              <a:t>জ্যামিতিক চিত্রের শীর্ষবিন্দু চিহ্নিত করার জন্য বড় হাতের ইংরেজী বর্ণ এবং বাহুর দৈর্ঘ্য নির্দেশ করতে ছোট হাতের ইংরেজী বর্ণ ব্যবহার করা হয়।  </a:t>
            </a:r>
            <a:endParaRPr lang="en-US" sz="2400" b="1" dirty="0">
              <a:latin typeface="NikoshBAN" pitchFamily="2" charset="0"/>
              <a:cs typeface="NikoshBAN" pitchFamily="2" charset="0"/>
            </a:endParaRPr>
          </a:p>
        </p:txBody>
      </p:sp>
      <p:sp>
        <p:nvSpPr>
          <p:cNvPr id="23" name="TextBox 22"/>
          <p:cNvSpPr txBox="1"/>
          <p:nvPr/>
        </p:nvSpPr>
        <p:spPr>
          <a:xfrm>
            <a:off x="295726" y="3485634"/>
            <a:ext cx="8686799" cy="830997"/>
          </a:xfrm>
          <a:prstGeom prst="rect">
            <a:avLst/>
          </a:prstGeom>
          <a:noFill/>
        </p:spPr>
        <p:txBody>
          <a:bodyPr wrap="square" rtlCol="0">
            <a:spAutoFit/>
          </a:bodyPr>
          <a:lstStyle/>
          <a:p>
            <a:r>
              <a:rPr lang="bn-BD" sz="2400" b="1" dirty="0" smtClean="0">
                <a:latin typeface="NikoshBAN" pitchFamily="2" charset="0"/>
                <a:cs typeface="NikoshBAN" pitchFamily="2" charset="0"/>
              </a:rPr>
              <a:t>যেমন, </a:t>
            </a:r>
            <a:r>
              <a:rPr lang="en-US" sz="2400" b="1" dirty="0" smtClean="0">
                <a:latin typeface="NikoshBAN" pitchFamily="2" charset="0"/>
                <a:ea typeface="Cambria Math"/>
                <a:cs typeface="NikoshBAN" pitchFamily="2" charset="0"/>
              </a:rPr>
              <a:t>△PQR </a:t>
            </a:r>
            <a:r>
              <a:rPr lang="bn-BD" sz="2400" b="1" dirty="0" smtClean="0">
                <a:latin typeface="NikoshBAN" pitchFamily="2" charset="0"/>
                <a:ea typeface="Cambria Math"/>
                <a:cs typeface="NikoshBAN" pitchFamily="2" charset="0"/>
              </a:rPr>
              <a:t>এর শীর্ষবিন্দু চিহ্নিত করতে </a:t>
            </a:r>
            <a:r>
              <a:rPr lang="en-US" sz="2400" b="1" dirty="0" smtClean="0">
                <a:latin typeface="NikoshBAN" pitchFamily="2" charset="0"/>
                <a:ea typeface="Cambria Math"/>
                <a:cs typeface="NikoshBAN" pitchFamily="2" charset="0"/>
              </a:rPr>
              <a:t>P, Q </a:t>
            </a:r>
            <a:r>
              <a:rPr lang="bn-BD" sz="2400" b="1" dirty="0" smtClean="0">
                <a:latin typeface="NikoshBAN" pitchFamily="2" charset="0"/>
                <a:ea typeface="Cambria Math"/>
                <a:cs typeface="NikoshBAN" pitchFamily="2" charset="0"/>
              </a:rPr>
              <a:t>ও </a:t>
            </a:r>
            <a:r>
              <a:rPr lang="en-US" sz="2400" b="1" dirty="0" smtClean="0">
                <a:latin typeface="NikoshBAN" pitchFamily="2" charset="0"/>
                <a:ea typeface="Cambria Math"/>
                <a:cs typeface="NikoshBAN" pitchFamily="2" charset="0"/>
              </a:rPr>
              <a:t>R</a:t>
            </a:r>
            <a:r>
              <a:rPr lang="bn-BD" sz="2400" b="1" dirty="0" smtClean="0">
                <a:latin typeface="NikoshBAN" pitchFamily="2" charset="0"/>
                <a:ea typeface="Cambria Math"/>
                <a:cs typeface="NikoshBAN" pitchFamily="2" charset="0"/>
              </a:rPr>
              <a:t> ব্যবহার করা হয়েছে এবং </a:t>
            </a:r>
            <a:r>
              <a:rPr lang="en-US" sz="2400" b="1" dirty="0" smtClean="0">
                <a:latin typeface="NikoshBAN" pitchFamily="2" charset="0"/>
                <a:ea typeface="Cambria Math"/>
                <a:cs typeface="NikoshBAN" pitchFamily="2" charset="0"/>
              </a:rPr>
              <a:t>PQ </a:t>
            </a:r>
            <a:r>
              <a:rPr lang="bn-BD" sz="2400" b="1" dirty="0" smtClean="0">
                <a:latin typeface="NikoshBAN" pitchFamily="2" charset="0"/>
                <a:ea typeface="Cambria Math"/>
                <a:cs typeface="NikoshBAN" pitchFamily="2" charset="0"/>
              </a:rPr>
              <a:t>এর দৈর্ঘ্য = </a:t>
            </a:r>
            <a:r>
              <a:rPr lang="en-US" sz="2400" b="1" dirty="0" smtClean="0">
                <a:latin typeface="NikoshBAN" pitchFamily="2" charset="0"/>
                <a:ea typeface="Cambria Math"/>
                <a:cs typeface="NikoshBAN" pitchFamily="2" charset="0"/>
              </a:rPr>
              <a:t>r ;  QR </a:t>
            </a:r>
            <a:r>
              <a:rPr lang="bn-BD" sz="2400" b="1" dirty="0" smtClean="0">
                <a:latin typeface="NikoshBAN" pitchFamily="2" charset="0"/>
                <a:ea typeface="Cambria Math"/>
                <a:cs typeface="NikoshBAN" pitchFamily="2" charset="0"/>
              </a:rPr>
              <a:t>এর দৈর্ঘ্য = </a:t>
            </a:r>
            <a:r>
              <a:rPr lang="en-US" sz="2400" b="1" dirty="0" smtClean="0">
                <a:latin typeface="NikoshBAN" pitchFamily="2" charset="0"/>
                <a:ea typeface="Cambria Math"/>
                <a:cs typeface="NikoshBAN" pitchFamily="2" charset="0"/>
              </a:rPr>
              <a:t>p ;  </a:t>
            </a:r>
            <a:r>
              <a:rPr lang="bn-BD" sz="2400" b="1" dirty="0" smtClean="0">
                <a:latin typeface="NikoshBAN" pitchFamily="2" charset="0"/>
                <a:ea typeface="Cambria Math"/>
                <a:cs typeface="NikoshBAN" pitchFamily="2" charset="0"/>
              </a:rPr>
              <a:t>ও </a:t>
            </a:r>
            <a:r>
              <a:rPr lang="en-US" sz="2400" b="1" dirty="0" smtClean="0">
                <a:latin typeface="NikoshBAN" pitchFamily="2" charset="0"/>
                <a:ea typeface="Cambria Math"/>
                <a:cs typeface="NikoshBAN" pitchFamily="2" charset="0"/>
              </a:rPr>
              <a:t>PR </a:t>
            </a:r>
            <a:r>
              <a:rPr lang="bn-BD" sz="2400" b="1" dirty="0" smtClean="0">
                <a:latin typeface="NikoshBAN" pitchFamily="2" charset="0"/>
                <a:ea typeface="Cambria Math"/>
                <a:cs typeface="NikoshBAN" pitchFamily="2" charset="0"/>
              </a:rPr>
              <a:t>এর দৈর্ঘ্য = </a:t>
            </a:r>
            <a:r>
              <a:rPr lang="en-US" sz="2400" b="1" dirty="0" smtClean="0">
                <a:latin typeface="NikoshBAN" pitchFamily="2" charset="0"/>
                <a:ea typeface="Cambria Math"/>
                <a:cs typeface="NikoshBAN" pitchFamily="2" charset="0"/>
              </a:rPr>
              <a:t> q . </a:t>
            </a:r>
            <a:endParaRPr lang="en-US" sz="2400" b="1" dirty="0">
              <a:latin typeface="NikoshBAN" pitchFamily="2" charset="0"/>
              <a:cs typeface="NikoshBAN" pitchFamily="2" charset="0"/>
            </a:endParaRPr>
          </a:p>
        </p:txBody>
      </p:sp>
      <p:grpSp>
        <p:nvGrpSpPr>
          <p:cNvPr id="27" name="Group 26"/>
          <p:cNvGrpSpPr/>
          <p:nvPr/>
        </p:nvGrpSpPr>
        <p:grpSpPr>
          <a:xfrm>
            <a:off x="2719132" y="1484743"/>
            <a:ext cx="2610979" cy="2061251"/>
            <a:chOff x="2079361" y="1484743"/>
            <a:chExt cx="2610979" cy="2061251"/>
          </a:xfrm>
        </p:grpSpPr>
        <p:grpSp>
          <p:nvGrpSpPr>
            <p:cNvPr id="2" name="Group 1"/>
            <p:cNvGrpSpPr/>
            <p:nvPr/>
          </p:nvGrpSpPr>
          <p:grpSpPr>
            <a:xfrm>
              <a:off x="2079361" y="1484743"/>
              <a:ext cx="2610979" cy="2061251"/>
              <a:chOff x="845045" y="681040"/>
              <a:chExt cx="2610979" cy="2061251"/>
            </a:xfrm>
          </p:grpSpPr>
          <p:grpSp>
            <p:nvGrpSpPr>
              <p:cNvPr id="3" name="Group 2"/>
              <p:cNvGrpSpPr/>
              <p:nvPr/>
            </p:nvGrpSpPr>
            <p:grpSpPr>
              <a:xfrm>
                <a:off x="845045" y="681040"/>
                <a:ext cx="2610979" cy="2061251"/>
                <a:chOff x="512141" y="3619113"/>
                <a:chExt cx="2610979" cy="2061251"/>
              </a:xfrm>
            </p:grpSpPr>
            <p:cxnSp>
              <p:nvCxnSpPr>
                <p:cNvPr id="6" name="Straight Connector 5"/>
                <p:cNvCxnSpPr/>
                <p:nvPr/>
              </p:nvCxnSpPr>
              <p:spPr>
                <a:xfrm flipV="1">
                  <a:off x="947891" y="3849947"/>
                  <a:ext cx="1676400" cy="1373217"/>
                </a:xfrm>
                <a:prstGeom prst="line">
                  <a:avLst/>
                </a:prstGeom>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512141" y="3619113"/>
                  <a:ext cx="2610979" cy="2061251"/>
                  <a:chOff x="478650" y="3653749"/>
                  <a:chExt cx="2610979" cy="2061251"/>
                </a:xfrm>
              </p:grpSpPr>
              <p:sp>
                <p:nvSpPr>
                  <p:cNvPr id="8" name="Arc 7"/>
                  <p:cNvSpPr/>
                  <p:nvPr/>
                </p:nvSpPr>
                <p:spPr>
                  <a:xfrm>
                    <a:off x="685800" y="4800600"/>
                    <a:ext cx="914400" cy="914400"/>
                  </a:xfrm>
                  <a:prstGeom prst="arc">
                    <a:avLst>
                      <a:gd name="adj1" fmla="val 18287050"/>
                      <a:gd name="adj2" fmla="val 20792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b="1">
                      <a:latin typeface="NikoshBAN" pitchFamily="2" charset="0"/>
                      <a:cs typeface="NikoshBAN" pitchFamily="2" charset="0"/>
                    </a:endParaRPr>
                  </a:p>
                </p:txBody>
              </p:sp>
              <p:cxnSp>
                <p:nvCxnSpPr>
                  <p:cNvPr id="9" name="Straight Connector 8"/>
                  <p:cNvCxnSpPr/>
                  <p:nvPr/>
                </p:nvCxnSpPr>
                <p:spPr>
                  <a:xfrm>
                    <a:off x="914400" y="5257800"/>
                    <a:ext cx="167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590800" y="3884582"/>
                    <a:ext cx="0" cy="1373218"/>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635512" y="3653749"/>
                    <a:ext cx="454117" cy="461665"/>
                  </a:xfrm>
                  <a:prstGeom prst="rect">
                    <a:avLst/>
                  </a:prstGeom>
                  <a:noFill/>
                </p:spPr>
                <p:txBody>
                  <a:bodyPr wrap="square" rtlCol="0">
                    <a:spAutoFit/>
                  </a:bodyPr>
                  <a:lstStyle/>
                  <a:p>
                    <a:r>
                      <a:rPr lang="en-US" sz="2400" b="1" dirty="0" smtClean="0">
                        <a:latin typeface="NikoshBAN" pitchFamily="2" charset="0"/>
                        <a:cs typeface="NikoshBAN" pitchFamily="2" charset="0"/>
                      </a:rPr>
                      <a:t>P</a:t>
                    </a:r>
                    <a:endParaRPr lang="en-US" sz="2400" b="1" dirty="0">
                      <a:latin typeface="NikoshBAN" pitchFamily="2" charset="0"/>
                      <a:cs typeface="NikoshBAN" pitchFamily="2" charset="0"/>
                    </a:endParaRPr>
                  </a:p>
                </p:txBody>
              </p:sp>
              <p:sp>
                <p:nvSpPr>
                  <p:cNvPr id="12" name="TextBox 11"/>
                  <p:cNvSpPr txBox="1"/>
                  <p:nvPr/>
                </p:nvSpPr>
                <p:spPr>
                  <a:xfrm>
                    <a:off x="2563868" y="5052352"/>
                    <a:ext cx="420308" cy="461665"/>
                  </a:xfrm>
                  <a:prstGeom prst="rect">
                    <a:avLst/>
                  </a:prstGeom>
                  <a:noFill/>
                </p:spPr>
                <p:txBody>
                  <a:bodyPr wrap="none" rtlCol="0">
                    <a:spAutoFit/>
                  </a:bodyPr>
                  <a:lstStyle/>
                  <a:p>
                    <a:r>
                      <a:rPr lang="en-US" sz="2400" b="1" dirty="0">
                        <a:latin typeface="NikoshBAN" pitchFamily="2" charset="0"/>
                        <a:cs typeface="NikoshBAN" pitchFamily="2" charset="0"/>
                      </a:rPr>
                      <a:t>R</a:t>
                    </a:r>
                  </a:p>
                </p:txBody>
              </p:sp>
              <p:sp>
                <p:nvSpPr>
                  <p:cNvPr id="13" name="TextBox 12"/>
                  <p:cNvSpPr txBox="1"/>
                  <p:nvPr/>
                </p:nvSpPr>
                <p:spPr>
                  <a:xfrm>
                    <a:off x="478650" y="5073134"/>
                    <a:ext cx="433132" cy="461665"/>
                  </a:xfrm>
                  <a:prstGeom prst="rect">
                    <a:avLst/>
                  </a:prstGeom>
                  <a:noFill/>
                </p:spPr>
                <p:txBody>
                  <a:bodyPr wrap="none" rtlCol="0">
                    <a:spAutoFit/>
                  </a:bodyPr>
                  <a:lstStyle/>
                  <a:p>
                    <a:r>
                      <a:rPr lang="en-US" sz="2400" b="1" dirty="0">
                        <a:latin typeface="NikoshBAN" pitchFamily="2" charset="0"/>
                        <a:cs typeface="NikoshBAN" pitchFamily="2" charset="0"/>
                      </a:rPr>
                      <a:t>Q</a:t>
                    </a:r>
                  </a:p>
                </p:txBody>
              </p:sp>
            </p:grpSp>
          </p:grpSp>
          <p:cxnSp>
            <p:nvCxnSpPr>
              <p:cNvPr id="4" name="Straight Connector 3"/>
              <p:cNvCxnSpPr/>
              <p:nvPr/>
            </p:nvCxnSpPr>
            <p:spPr>
              <a:xfrm flipV="1">
                <a:off x="2667000" y="1915759"/>
                <a:ext cx="0" cy="369332"/>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2667000" y="1915759"/>
                <a:ext cx="290195"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24" name="TextBox 23"/>
            <p:cNvSpPr txBox="1"/>
            <p:nvPr/>
          </p:nvSpPr>
          <p:spPr>
            <a:xfrm>
              <a:off x="3200911" y="2038046"/>
              <a:ext cx="301686" cy="369332"/>
            </a:xfrm>
            <a:prstGeom prst="rect">
              <a:avLst/>
            </a:prstGeom>
            <a:noFill/>
          </p:spPr>
          <p:txBody>
            <a:bodyPr wrap="none" rtlCol="0">
              <a:spAutoFit/>
            </a:bodyPr>
            <a:lstStyle/>
            <a:p>
              <a:r>
                <a:rPr lang="en-US" b="1" dirty="0" smtClean="0">
                  <a:latin typeface="NikoshBAN" pitchFamily="2" charset="0"/>
                  <a:cs typeface="NikoshBAN" pitchFamily="2" charset="0"/>
                </a:rPr>
                <a:t>r</a:t>
              </a:r>
              <a:endParaRPr lang="en-US" b="1" dirty="0">
                <a:latin typeface="NikoshBAN" pitchFamily="2" charset="0"/>
                <a:cs typeface="NikoshBAN" pitchFamily="2" charset="0"/>
              </a:endParaRPr>
            </a:p>
          </p:txBody>
        </p:sp>
        <p:sp>
          <p:nvSpPr>
            <p:cNvPr id="25" name="TextBox 24"/>
            <p:cNvSpPr txBox="1"/>
            <p:nvPr/>
          </p:nvSpPr>
          <p:spPr>
            <a:xfrm>
              <a:off x="4222030" y="2179169"/>
              <a:ext cx="332142" cy="369332"/>
            </a:xfrm>
            <a:prstGeom prst="rect">
              <a:avLst/>
            </a:prstGeom>
            <a:noFill/>
          </p:spPr>
          <p:txBody>
            <a:bodyPr wrap="none" rtlCol="0">
              <a:spAutoFit/>
            </a:bodyPr>
            <a:lstStyle/>
            <a:p>
              <a:r>
                <a:rPr lang="en-US" b="1" dirty="0" smtClean="0">
                  <a:latin typeface="NikoshBAN" pitchFamily="2" charset="0"/>
                  <a:cs typeface="NikoshBAN" pitchFamily="2" charset="0"/>
                </a:rPr>
                <a:t>q</a:t>
              </a:r>
              <a:endParaRPr lang="en-US" b="1" dirty="0">
                <a:latin typeface="NikoshBAN" pitchFamily="2" charset="0"/>
                <a:cs typeface="NikoshBAN" pitchFamily="2" charset="0"/>
              </a:endParaRPr>
            </a:p>
          </p:txBody>
        </p:sp>
        <p:sp>
          <p:nvSpPr>
            <p:cNvPr id="26" name="TextBox 25"/>
            <p:cNvSpPr txBox="1"/>
            <p:nvPr/>
          </p:nvSpPr>
          <p:spPr>
            <a:xfrm>
              <a:off x="3408517" y="2996461"/>
              <a:ext cx="328936" cy="369332"/>
            </a:xfrm>
            <a:prstGeom prst="rect">
              <a:avLst/>
            </a:prstGeom>
            <a:noFill/>
          </p:spPr>
          <p:txBody>
            <a:bodyPr wrap="none" rtlCol="0">
              <a:spAutoFit/>
            </a:bodyPr>
            <a:lstStyle/>
            <a:p>
              <a:r>
                <a:rPr lang="en-US" b="1" dirty="0" smtClean="0">
                  <a:latin typeface="NikoshBAN" pitchFamily="2" charset="0"/>
                  <a:cs typeface="NikoshBAN" pitchFamily="2" charset="0"/>
                </a:rPr>
                <a:t>p</a:t>
              </a:r>
              <a:endParaRPr lang="en-US" b="1" dirty="0">
                <a:latin typeface="NikoshBAN" pitchFamily="2" charset="0"/>
                <a:cs typeface="NikoshBAN" pitchFamily="2" charset="0"/>
              </a:endParaRPr>
            </a:p>
          </p:txBody>
        </p:sp>
      </p:grpSp>
      <p:sp>
        <p:nvSpPr>
          <p:cNvPr id="28" name="TextBox 27"/>
          <p:cNvSpPr txBox="1"/>
          <p:nvPr/>
        </p:nvSpPr>
        <p:spPr>
          <a:xfrm>
            <a:off x="671104" y="5717231"/>
            <a:ext cx="8686799" cy="461665"/>
          </a:xfrm>
          <a:prstGeom prst="rect">
            <a:avLst/>
          </a:prstGeom>
          <a:noFill/>
        </p:spPr>
        <p:txBody>
          <a:bodyPr wrap="square" rtlCol="0">
            <a:spAutoFit/>
          </a:bodyPr>
          <a:lstStyle/>
          <a:p>
            <a:r>
              <a:rPr lang="bn-BD" sz="2400" b="1" dirty="0" smtClean="0">
                <a:latin typeface="NikoshBAN" pitchFamily="2" charset="0"/>
                <a:ea typeface="Cambria Math"/>
                <a:cs typeface="NikoshBAN" pitchFamily="2" charset="0"/>
              </a:rPr>
              <a:t>এবং </a:t>
            </a:r>
            <a:r>
              <a:rPr lang="en-US" sz="2400" b="1" dirty="0" smtClean="0">
                <a:latin typeface="NikoshBAN" pitchFamily="2" charset="0"/>
                <a:ea typeface="Cambria Math"/>
                <a:cs typeface="NikoshBAN" pitchFamily="2" charset="0"/>
              </a:rPr>
              <a:t>∠R </a:t>
            </a:r>
            <a:r>
              <a:rPr lang="bn-BD" sz="2400" b="1" dirty="0" smtClean="0">
                <a:latin typeface="NikoshBAN" pitchFamily="2" charset="0"/>
                <a:ea typeface="Cambria Math"/>
                <a:cs typeface="NikoshBAN" pitchFamily="2" charset="0"/>
              </a:rPr>
              <a:t> এর বিপরীত বাহুর দৈর্ঘ্যকে  </a:t>
            </a:r>
            <a:r>
              <a:rPr lang="en-US" sz="2400" b="1" dirty="0" smtClean="0">
                <a:latin typeface="NikoshBAN" pitchFamily="2" charset="0"/>
                <a:ea typeface="Cambria Math"/>
                <a:cs typeface="NikoshBAN" pitchFamily="2" charset="0"/>
              </a:rPr>
              <a:t>r  </a:t>
            </a:r>
            <a:r>
              <a:rPr lang="bn-BD" sz="2400" b="1" dirty="0" smtClean="0">
                <a:latin typeface="NikoshBAN" pitchFamily="2" charset="0"/>
                <a:ea typeface="Cambria Math"/>
                <a:cs typeface="NikoshBAN" pitchFamily="2" charset="0"/>
              </a:rPr>
              <a:t>দ্বারা প্রকাশ করা হয়। </a:t>
            </a:r>
            <a:endParaRPr lang="en-US" sz="2400" b="1" dirty="0">
              <a:latin typeface="NikoshBAN" pitchFamily="2" charset="0"/>
              <a:cs typeface="NikoshBAN" pitchFamily="2" charset="0"/>
            </a:endParaRPr>
          </a:p>
        </p:txBody>
      </p:sp>
      <p:sp>
        <p:nvSpPr>
          <p:cNvPr id="29" name="TextBox 28"/>
          <p:cNvSpPr txBox="1"/>
          <p:nvPr/>
        </p:nvSpPr>
        <p:spPr>
          <a:xfrm>
            <a:off x="1066800" y="5001844"/>
            <a:ext cx="8686799" cy="461665"/>
          </a:xfrm>
          <a:prstGeom prst="rect">
            <a:avLst/>
          </a:prstGeom>
          <a:noFill/>
        </p:spPr>
        <p:txBody>
          <a:bodyPr wrap="square" rtlCol="0">
            <a:spAutoFit/>
          </a:bodyPr>
          <a:lstStyle/>
          <a:p>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 </a:t>
            </a:r>
            <a:r>
              <a:rPr lang="en-US" sz="2400" b="1" dirty="0" smtClean="0">
                <a:latin typeface="NikoshBAN" pitchFamily="2" charset="0"/>
                <a:ea typeface="Cambria Math"/>
                <a:cs typeface="NikoshBAN" pitchFamily="2" charset="0"/>
              </a:rPr>
              <a:t>∠Q </a:t>
            </a:r>
            <a:r>
              <a:rPr lang="bn-BD" sz="2400" b="1" dirty="0" smtClean="0">
                <a:latin typeface="NikoshBAN" pitchFamily="2" charset="0"/>
                <a:ea typeface="Cambria Math"/>
                <a:cs typeface="NikoshBAN" pitchFamily="2" charset="0"/>
              </a:rPr>
              <a:t> এর বিপরীত বাহুর দৈর্ঘ্যকে </a:t>
            </a:r>
            <a:r>
              <a:rPr lang="en-US" sz="2400" b="1" dirty="0" smtClean="0">
                <a:latin typeface="NikoshBAN" pitchFamily="2" charset="0"/>
                <a:ea typeface="Cambria Math"/>
                <a:cs typeface="NikoshBAN" pitchFamily="2" charset="0"/>
              </a:rPr>
              <a:t>q ;</a:t>
            </a:r>
            <a:endParaRPr lang="en-US" sz="2400" b="1" dirty="0">
              <a:latin typeface="NikoshBAN" pitchFamily="2" charset="0"/>
              <a:cs typeface="NikoshBAN" pitchFamily="2" charset="0"/>
            </a:endParaRPr>
          </a:p>
        </p:txBody>
      </p:sp>
      <p:sp>
        <p:nvSpPr>
          <p:cNvPr id="30" name="TextBox 29"/>
          <p:cNvSpPr txBox="1"/>
          <p:nvPr/>
        </p:nvSpPr>
        <p:spPr>
          <a:xfrm>
            <a:off x="342783" y="4419600"/>
            <a:ext cx="8686799" cy="461665"/>
          </a:xfrm>
          <a:prstGeom prst="rect">
            <a:avLst/>
          </a:prstGeom>
          <a:noFill/>
        </p:spPr>
        <p:txBody>
          <a:bodyPr wrap="square" rtlCol="0">
            <a:spAutoFit/>
          </a:bodyPr>
          <a:lstStyle/>
          <a:p>
            <a:r>
              <a:rPr lang="bn-BD" sz="2400" b="1" dirty="0" smtClean="0">
                <a:latin typeface="NikoshBAN" pitchFamily="2" charset="0"/>
                <a:cs typeface="NikoshBAN" pitchFamily="2" charset="0"/>
              </a:rPr>
              <a:t>সাধারণত </a:t>
            </a:r>
            <a:r>
              <a:rPr lang="en-US" sz="2400" b="1" dirty="0" smtClean="0">
                <a:latin typeface="NikoshBAN" pitchFamily="2" charset="0"/>
                <a:ea typeface="Cambria Math"/>
                <a:cs typeface="NikoshBAN" pitchFamily="2" charset="0"/>
              </a:rPr>
              <a:t>∠P </a:t>
            </a:r>
            <a:r>
              <a:rPr lang="bn-BD" sz="2400" b="1" dirty="0" smtClean="0">
                <a:latin typeface="NikoshBAN" pitchFamily="2" charset="0"/>
                <a:ea typeface="Cambria Math"/>
                <a:cs typeface="NikoshBAN" pitchFamily="2" charset="0"/>
              </a:rPr>
              <a:t>এর বিপরীত বাহুর দৈর্ঘ্যকে </a:t>
            </a:r>
            <a:r>
              <a:rPr lang="en-US" sz="2400" b="1" dirty="0" smtClean="0">
                <a:latin typeface="NikoshBAN" pitchFamily="2" charset="0"/>
                <a:ea typeface="Cambria Math"/>
                <a:cs typeface="NikoshBAN" pitchFamily="2" charset="0"/>
              </a:rPr>
              <a:t>p ; </a:t>
            </a:r>
            <a:r>
              <a:rPr lang="bn-BD" sz="2400" b="1" dirty="0" smtClean="0">
                <a:latin typeface="NikoshBAN" pitchFamily="2" charset="0"/>
                <a:ea typeface="Cambria Math"/>
                <a:cs typeface="NikoshBAN" pitchFamily="2" charset="0"/>
              </a:rPr>
              <a:t> </a:t>
            </a:r>
            <a:endParaRPr lang="en-US" sz="2400" b="1" dirty="0">
              <a:latin typeface="NikoshBAN" pitchFamily="2" charset="0"/>
              <a:cs typeface="NikoshBAN" pitchFamily="2" charset="0"/>
            </a:endParaRPr>
          </a:p>
        </p:txBody>
      </p:sp>
    </p:spTree>
    <p:extLst>
      <p:ext uri="{BB962C8B-B14F-4D97-AF65-F5344CB8AC3E}">
        <p14:creationId xmlns:p14="http://schemas.microsoft.com/office/powerpoint/2010/main" val="3101730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500" fill="hold"/>
                                        <p:tgtEl>
                                          <p:spTgt spid="22"/>
                                        </p:tgtEl>
                                        <p:attrNameLst>
                                          <p:attrName>ppt_w</p:attrName>
                                        </p:attrNameLst>
                                      </p:cBhvr>
                                      <p:tavLst>
                                        <p:tav tm="0">
                                          <p:val>
                                            <p:fltVal val="0"/>
                                          </p:val>
                                        </p:tav>
                                        <p:tav tm="100000">
                                          <p:val>
                                            <p:strVal val="#ppt_w"/>
                                          </p:val>
                                        </p:tav>
                                      </p:tavLst>
                                    </p:anim>
                                    <p:anim calcmode="lin" valueType="num">
                                      <p:cBhvr>
                                        <p:cTn id="15" dur="500" fill="hold"/>
                                        <p:tgtEl>
                                          <p:spTgt spid="22"/>
                                        </p:tgtEl>
                                        <p:attrNameLst>
                                          <p:attrName>ppt_h</p:attrName>
                                        </p:attrNameLst>
                                      </p:cBhvr>
                                      <p:tavLst>
                                        <p:tav tm="0">
                                          <p:val>
                                            <p:fltVal val="0"/>
                                          </p:val>
                                        </p:tav>
                                        <p:tav tm="100000">
                                          <p:val>
                                            <p:strVal val="#ppt_h"/>
                                          </p:val>
                                        </p:tav>
                                      </p:tavLst>
                                    </p:anim>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ppt_x"/>
                                          </p:val>
                                        </p:tav>
                                        <p:tav tm="100000">
                                          <p:val>
                                            <p:strVal val="#ppt_x"/>
                                          </p:val>
                                        </p:tav>
                                      </p:tavLst>
                                    </p:anim>
                                    <p:anim calcmode="lin" valueType="num">
                                      <p:cBhvr additive="base">
                                        <p:cTn id="2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500" fill="hold"/>
                                        <p:tgtEl>
                                          <p:spTgt spid="30"/>
                                        </p:tgtEl>
                                        <p:attrNameLst>
                                          <p:attrName>ppt_x</p:attrName>
                                        </p:attrNameLst>
                                      </p:cBhvr>
                                      <p:tavLst>
                                        <p:tav tm="0">
                                          <p:val>
                                            <p:strVal val="#ppt_x"/>
                                          </p:val>
                                        </p:tav>
                                        <p:tav tm="100000">
                                          <p:val>
                                            <p:strVal val="#ppt_x"/>
                                          </p:val>
                                        </p:tav>
                                      </p:tavLst>
                                    </p:anim>
                                    <p:anim calcmode="lin" valueType="num">
                                      <p:cBhvr additive="base">
                                        <p:cTn id="3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fill="hold"/>
                                        <p:tgtEl>
                                          <p:spTgt spid="29"/>
                                        </p:tgtEl>
                                        <p:attrNameLst>
                                          <p:attrName>ppt_x</p:attrName>
                                        </p:attrNameLst>
                                      </p:cBhvr>
                                      <p:tavLst>
                                        <p:tav tm="0">
                                          <p:val>
                                            <p:strVal val="#ppt_x"/>
                                          </p:val>
                                        </p:tav>
                                        <p:tav tm="100000">
                                          <p:val>
                                            <p:strVal val="#ppt_x"/>
                                          </p:val>
                                        </p:tav>
                                      </p:tavLst>
                                    </p:anim>
                                    <p:anim calcmode="lin" valueType="num">
                                      <p:cBhvr additive="base">
                                        <p:cTn id="4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additive="base">
                                        <p:cTn id="45" dur="500" fill="hold"/>
                                        <p:tgtEl>
                                          <p:spTgt spid="28"/>
                                        </p:tgtEl>
                                        <p:attrNameLst>
                                          <p:attrName>ppt_x</p:attrName>
                                        </p:attrNameLst>
                                      </p:cBhvr>
                                      <p:tavLst>
                                        <p:tav tm="0">
                                          <p:val>
                                            <p:strVal val="#ppt_x"/>
                                          </p:val>
                                        </p:tav>
                                        <p:tav tm="100000">
                                          <p:val>
                                            <p:strVal val="#ppt_x"/>
                                          </p:val>
                                        </p:tav>
                                      </p:tavLst>
                                    </p:anim>
                                    <p:anim calcmode="lin" valueType="num">
                                      <p:cBhvr additive="base">
                                        <p:cTn id="4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8" grpId="0"/>
      <p:bldP spid="29" grpId="0"/>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894341" y="253576"/>
            <a:ext cx="2438684" cy="2292083"/>
            <a:chOff x="1944470" y="392280"/>
            <a:chExt cx="2438684" cy="2292083"/>
          </a:xfrm>
        </p:grpSpPr>
        <p:grpSp>
          <p:nvGrpSpPr>
            <p:cNvPr id="2" name="Group 1"/>
            <p:cNvGrpSpPr/>
            <p:nvPr/>
          </p:nvGrpSpPr>
          <p:grpSpPr>
            <a:xfrm>
              <a:off x="1944470" y="392280"/>
              <a:ext cx="2438684" cy="2292083"/>
              <a:chOff x="939137" y="450208"/>
              <a:chExt cx="2438684" cy="2292083"/>
            </a:xfrm>
          </p:grpSpPr>
          <p:grpSp>
            <p:nvGrpSpPr>
              <p:cNvPr id="3" name="Group 2"/>
              <p:cNvGrpSpPr/>
              <p:nvPr/>
            </p:nvGrpSpPr>
            <p:grpSpPr>
              <a:xfrm>
                <a:off x="939137" y="450208"/>
                <a:ext cx="2438684" cy="2292083"/>
                <a:chOff x="606233" y="3388281"/>
                <a:chExt cx="2438684" cy="2292083"/>
              </a:xfrm>
            </p:grpSpPr>
            <p:cxnSp>
              <p:nvCxnSpPr>
                <p:cNvPr id="6" name="Straight Connector 5"/>
                <p:cNvCxnSpPr/>
                <p:nvPr/>
              </p:nvCxnSpPr>
              <p:spPr>
                <a:xfrm flipV="1">
                  <a:off x="914400" y="3470564"/>
                  <a:ext cx="1709891" cy="178723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606233" y="3388281"/>
                  <a:ext cx="2438684" cy="2292083"/>
                  <a:chOff x="572742" y="3422917"/>
                  <a:chExt cx="2438684" cy="2292083"/>
                </a:xfrm>
              </p:grpSpPr>
              <p:sp>
                <p:nvSpPr>
                  <p:cNvPr id="8" name="Arc 7"/>
                  <p:cNvSpPr/>
                  <p:nvPr/>
                </p:nvSpPr>
                <p:spPr>
                  <a:xfrm>
                    <a:off x="685800" y="4800600"/>
                    <a:ext cx="914400" cy="914400"/>
                  </a:xfrm>
                  <a:prstGeom prst="arc">
                    <a:avLst>
                      <a:gd name="adj1" fmla="val 17626060"/>
                      <a:gd name="adj2" fmla="val 20792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b="1">
                      <a:latin typeface="NikoshBAN" pitchFamily="2" charset="0"/>
                      <a:cs typeface="NikoshBAN" pitchFamily="2" charset="0"/>
                    </a:endParaRPr>
                  </a:p>
                </p:txBody>
              </p:sp>
              <p:cxnSp>
                <p:nvCxnSpPr>
                  <p:cNvPr id="9" name="Straight Connector 8"/>
                  <p:cNvCxnSpPr/>
                  <p:nvPr/>
                </p:nvCxnSpPr>
                <p:spPr>
                  <a:xfrm>
                    <a:off x="914400" y="5257800"/>
                    <a:ext cx="1676400"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590800" y="3505200"/>
                    <a:ext cx="0" cy="175260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557309" y="3422917"/>
                    <a:ext cx="393056" cy="461665"/>
                  </a:xfrm>
                  <a:prstGeom prst="rect">
                    <a:avLst/>
                  </a:prstGeom>
                  <a:noFill/>
                </p:spPr>
                <p:txBody>
                  <a:bodyPr wrap="none" rtlCol="0">
                    <a:spAutoFit/>
                  </a:bodyPr>
                  <a:lstStyle/>
                  <a:p>
                    <a:r>
                      <a:rPr lang="en-US" sz="2400" b="1" dirty="0" smtClean="0">
                        <a:latin typeface="NikoshBAN" pitchFamily="2" charset="0"/>
                        <a:cs typeface="NikoshBAN" pitchFamily="2" charset="0"/>
                      </a:rPr>
                      <a:t>P</a:t>
                    </a:r>
                    <a:endParaRPr lang="en-US" sz="2400" b="1" dirty="0">
                      <a:latin typeface="NikoshBAN" pitchFamily="2" charset="0"/>
                      <a:cs typeface="NikoshBAN" pitchFamily="2" charset="0"/>
                    </a:endParaRPr>
                  </a:p>
                </p:txBody>
              </p:sp>
              <p:sp>
                <p:nvSpPr>
                  <p:cNvPr id="12" name="TextBox 11"/>
                  <p:cNvSpPr txBox="1"/>
                  <p:nvPr/>
                </p:nvSpPr>
                <p:spPr>
                  <a:xfrm>
                    <a:off x="2563868" y="4888468"/>
                    <a:ext cx="447558" cy="461665"/>
                  </a:xfrm>
                  <a:prstGeom prst="rect">
                    <a:avLst/>
                  </a:prstGeom>
                  <a:noFill/>
                </p:spPr>
                <p:txBody>
                  <a:bodyPr wrap="none" rtlCol="0">
                    <a:spAutoFit/>
                  </a:bodyPr>
                  <a:lstStyle/>
                  <a:p>
                    <a:r>
                      <a:rPr lang="en-US" sz="2400" b="1" dirty="0" smtClean="0">
                        <a:latin typeface="NikoshBAN" pitchFamily="2" charset="0"/>
                        <a:cs typeface="NikoshBAN" pitchFamily="2" charset="0"/>
                      </a:rPr>
                      <a:t>N</a:t>
                    </a:r>
                    <a:endParaRPr lang="en-US" sz="2400" b="1" dirty="0">
                      <a:latin typeface="NikoshBAN" pitchFamily="2" charset="0"/>
                      <a:cs typeface="NikoshBAN" pitchFamily="2" charset="0"/>
                    </a:endParaRPr>
                  </a:p>
                </p:txBody>
              </p:sp>
              <p:sp>
                <p:nvSpPr>
                  <p:cNvPr id="13" name="TextBox 12"/>
                  <p:cNvSpPr txBox="1"/>
                  <p:nvPr/>
                </p:nvSpPr>
                <p:spPr>
                  <a:xfrm>
                    <a:off x="572742" y="5052352"/>
                    <a:ext cx="433132" cy="461665"/>
                  </a:xfrm>
                  <a:prstGeom prst="rect">
                    <a:avLst/>
                  </a:prstGeom>
                  <a:noFill/>
                </p:spPr>
                <p:txBody>
                  <a:bodyPr wrap="none" rtlCol="0">
                    <a:spAutoFit/>
                  </a:bodyPr>
                  <a:lstStyle/>
                  <a:p>
                    <a:r>
                      <a:rPr lang="en-US" sz="2400" b="1" dirty="0" smtClean="0">
                        <a:latin typeface="NikoshBAN" pitchFamily="2" charset="0"/>
                        <a:cs typeface="NikoshBAN" pitchFamily="2" charset="0"/>
                      </a:rPr>
                      <a:t>O</a:t>
                    </a:r>
                    <a:endParaRPr lang="en-US" sz="2400" b="1" dirty="0">
                      <a:latin typeface="NikoshBAN" pitchFamily="2" charset="0"/>
                      <a:cs typeface="NikoshBAN" pitchFamily="2" charset="0"/>
                    </a:endParaRPr>
                  </a:p>
                </p:txBody>
              </p:sp>
            </p:grpSp>
          </p:grpSp>
          <p:cxnSp>
            <p:nvCxnSpPr>
              <p:cNvPr id="4" name="Straight Connector 3"/>
              <p:cNvCxnSpPr/>
              <p:nvPr/>
            </p:nvCxnSpPr>
            <p:spPr>
              <a:xfrm flipV="1">
                <a:off x="2667000" y="1915759"/>
                <a:ext cx="0" cy="369332"/>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2667000" y="1915759"/>
                <a:ext cx="290195"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4" name="Arc 13"/>
            <p:cNvSpPr/>
            <p:nvPr/>
          </p:nvSpPr>
          <p:spPr>
            <a:xfrm rot="9371107">
              <a:off x="3379974" y="396745"/>
              <a:ext cx="914400" cy="914400"/>
            </a:xfrm>
            <a:prstGeom prst="arc">
              <a:avLst>
                <a:gd name="adj1" fmla="val 16784057"/>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p:cNvSpPr txBox="1"/>
                <p:nvPr/>
              </p:nvSpPr>
              <p:spPr>
                <a:xfrm>
                  <a:off x="2514727" y="1903997"/>
                  <a:ext cx="37414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ea typeface="Cambria Math"/>
                          </a:rPr>
                          <m:t>𝜃</m:t>
                        </m:r>
                      </m:oMath>
                    </m:oMathPara>
                  </a14:m>
                  <a:endParaRPr lang="en-US" dirty="0"/>
                </a:p>
              </p:txBody>
            </p:sp>
          </mc:Choice>
          <mc:Fallback xmlns="">
            <p:sp>
              <p:nvSpPr>
                <p:cNvPr id="15" name="TextBox 14"/>
                <p:cNvSpPr txBox="1">
                  <a:spLocks noRot="1" noChangeAspect="1" noMove="1" noResize="1" noEditPoints="1" noAdjustHandles="1" noChangeArrowheads="1" noChangeShapeType="1" noTextEdit="1"/>
                </p:cNvSpPr>
                <p:nvPr/>
              </p:nvSpPr>
              <p:spPr>
                <a:xfrm>
                  <a:off x="2514727" y="1903997"/>
                  <a:ext cx="374141" cy="369332"/>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3578513" y="814568"/>
                  <a:ext cx="38401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ea typeface="Cambria Math"/>
                          </a:rPr>
                          <m:t>𝛽</m:t>
                        </m:r>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3578513" y="814568"/>
                  <a:ext cx="384015" cy="369332"/>
                </a:xfrm>
                <a:prstGeom prst="rect">
                  <a:avLst/>
                </a:prstGeom>
                <a:blipFill rotWithShape="1">
                  <a:blip r:embed="rId3"/>
                  <a:stretch>
                    <a:fillRect b="-13333"/>
                  </a:stretch>
                </a:blipFill>
              </p:spPr>
              <p:txBody>
                <a:bodyPr/>
                <a:lstStyle/>
                <a:p>
                  <a:r>
                    <a:rPr lang="en-US">
                      <a:noFill/>
                    </a:rPr>
                    <a:t> </a:t>
                  </a:r>
                </a:p>
              </p:txBody>
            </p:sp>
          </mc:Fallback>
        </mc:AlternateContent>
      </p:grpSp>
      <p:sp>
        <p:nvSpPr>
          <p:cNvPr id="18" name="TextBox 17"/>
          <p:cNvSpPr txBox="1"/>
          <p:nvPr/>
        </p:nvSpPr>
        <p:spPr>
          <a:xfrm>
            <a:off x="300694" y="2569791"/>
            <a:ext cx="8843305" cy="461665"/>
          </a:xfrm>
          <a:prstGeom prst="rect">
            <a:avLst/>
          </a:prstGeom>
          <a:noFill/>
        </p:spPr>
        <p:txBody>
          <a:bodyPr wrap="square" rtlCol="0">
            <a:spAutoFit/>
          </a:bodyPr>
          <a:lstStyle/>
          <a:p>
            <a:r>
              <a:rPr lang="bn-BD" sz="2400" b="1" dirty="0" smtClean="0">
                <a:latin typeface="NikoshBAN" pitchFamily="2" charset="0"/>
                <a:cs typeface="NikoshBAN" pitchFamily="2" charset="0"/>
              </a:rPr>
              <a:t>কোণ নির্দেশের জন্য প্রায়শই গ্রিক বর্ণ ব্যবহৃত হয়। </a:t>
            </a:r>
            <a:endParaRPr lang="en-US" sz="2400" b="1" dirty="0">
              <a:latin typeface="NikoshBAN" pitchFamily="2" charset="0"/>
              <a:cs typeface="NikoshBAN" pitchFamily="2" charset="0"/>
            </a:endParaRPr>
          </a:p>
        </p:txBody>
      </p:sp>
      <p:sp>
        <p:nvSpPr>
          <p:cNvPr id="19" name="TextBox 18"/>
          <p:cNvSpPr txBox="1"/>
          <p:nvPr/>
        </p:nvSpPr>
        <p:spPr>
          <a:xfrm>
            <a:off x="293768" y="3215569"/>
            <a:ext cx="8850231" cy="461665"/>
          </a:xfrm>
          <a:prstGeom prst="rect">
            <a:avLst/>
          </a:prstGeom>
          <a:noFill/>
        </p:spPr>
        <p:txBody>
          <a:bodyPr wrap="square" rtlCol="0">
            <a:spAutoFit/>
          </a:bodyPr>
          <a:lstStyle/>
          <a:p>
            <a:r>
              <a:rPr lang="bn-BD" sz="2400" b="1" dirty="0" smtClean="0">
                <a:latin typeface="NikoshBAN" pitchFamily="2" charset="0"/>
                <a:cs typeface="NikoshBAN" pitchFamily="2" charset="0"/>
              </a:rPr>
              <a:t>গ্রিক বর্ণমালার ছয়টি বহুল ব্যবহৃত বর্ণ নিচে দেওয়া হলো। </a:t>
            </a:r>
            <a:endParaRPr lang="en-US" sz="2400" b="1" dirty="0">
              <a:latin typeface="NikoshBAN" pitchFamily="2" charset="0"/>
              <a:cs typeface="NikoshBAN" pitchFamily="2" charset="0"/>
            </a:endParaRPr>
          </a:p>
        </p:txBody>
      </p:sp>
      <p:grpSp>
        <p:nvGrpSpPr>
          <p:cNvPr id="62" name="Group 61"/>
          <p:cNvGrpSpPr/>
          <p:nvPr/>
        </p:nvGrpSpPr>
        <p:grpSpPr>
          <a:xfrm>
            <a:off x="261184" y="3810000"/>
            <a:ext cx="8534400" cy="1447800"/>
            <a:chOff x="381000" y="3886200"/>
            <a:chExt cx="8534400" cy="1447800"/>
          </a:xfrm>
        </p:grpSpPr>
        <p:cxnSp>
          <p:nvCxnSpPr>
            <p:cNvPr id="21" name="Straight Connector 20"/>
            <p:cNvCxnSpPr/>
            <p:nvPr/>
          </p:nvCxnSpPr>
          <p:spPr>
            <a:xfrm>
              <a:off x="381000" y="3886200"/>
              <a:ext cx="8534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81000" y="4648200"/>
              <a:ext cx="8534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81000" y="5334000"/>
              <a:ext cx="8534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81000" y="3924300"/>
              <a:ext cx="0" cy="14097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8915400" y="3924300"/>
              <a:ext cx="0" cy="14097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4787045" y="3886200"/>
              <a:ext cx="0" cy="1447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1752600" y="3962400"/>
              <a:ext cx="0" cy="1371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3327473" y="3943350"/>
              <a:ext cx="0" cy="13144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6172200" y="3943350"/>
              <a:ext cx="0" cy="1390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7543800" y="3886200"/>
              <a:ext cx="0" cy="1447800"/>
            </a:xfrm>
            <a:prstGeom prst="line">
              <a:avLst/>
            </a:prstGeom>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1" name="TextBox 70"/>
              <p:cNvSpPr txBox="1"/>
              <p:nvPr/>
            </p:nvSpPr>
            <p:spPr>
              <a:xfrm>
                <a:off x="581891" y="3983182"/>
                <a:ext cx="803564" cy="461665"/>
              </a:xfrm>
              <a:prstGeom prst="rect">
                <a:avLst/>
              </a:prstGeom>
              <a:noFill/>
            </p:spPr>
            <p:txBody>
              <a:bodyPr wrap="square" rtlCol="0">
                <a:spAutoFit/>
              </a:bodyPr>
              <a:lstStyle/>
              <a:p>
                <a:r>
                  <a:rPr lang="en-US" sz="2400" b="1" dirty="0" smtClean="0"/>
                  <a:t> </a:t>
                </a:r>
                <a14:m>
                  <m:oMath xmlns:m="http://schemas.openxmlformats.org/officeDocument/2006/math">
                    <m:r>
                      <a:rPr lang="en-US" sz="2400" b="1" i="1" smtClean="0">
                        <a:latin typeface="Cambria Math"/>
                        <a:ea typeface="Cambria Math"/>
                      </a:rPr>
                      <m:t>𝜶</m:t>
                    </m:r>
                  </m:oMath>
                </a14:m>
                <a:endParaRPr lang="en-US" sz="2400" b="1" dirty="0"/>
              </a:p>
            </p:txBody>
          </p:sp>
        </mc:Choice>
        <mc:Fallback xmlns="">
          <p:sp>
            <p:nvSpPr>
              <p:cNvPr id="71" name="TextBox 70"/>
              <p:cNvSpPr txBox="1">
                <a:spLocks noRot="1" noChangeAspect="1" noMove="1" noResize="1" noEditPoints="1" noAdjustHandles="1" noChangeArrowheads="1" noChangeShapeType="1" noTextEdit="1"/>
              </p:cNvSpPr>
              <p:nvPr/>
            </p:nvSpPr>
            <p:spPr>
              <a:xfrm>
                <a:off x="581891" y="3983182"/>
                <a:ext cx="803564" cy="461665"/>
              </a:xfrm>
              <a:prstGeom prst="rect">
                <a:avLst/>
              </a:prstGeom>
              <a:blipFill rotWithShape="1">
                <a:blip r:embed="rId4"/>
                <a:stretch>
                  <a:fillRect/>
                </a:stretch>
              </a:blipFill>
            </p:spPr>
            <p:txBody>
              <a:bodyPr/>
              <a:lstStyle/>
              <a:p>
                <a:r>
                  <a:rPr lang="en-US">
                    <a:noFill/>
                  </a:rPr>
                  <a:t> </a:t>
                </a:r>
              </a:p>
            </p:txBody>
          </p:sp>
        </mc:Fallback>
      </mc:AlternateContent>
      <p:sp>
        <p:nvSpPr>
          <p:cNvPr id="72" name="TextBox 71"/>
          <p:cNvSpPr txBox="1"/>
          <p:nvPr/>
        </p:nvSpPr>
        <p:spPr>
          <a:xfrm>
            <a:off x="337385" y="4655264"/>
            <a:ext cx="1350818" cy="461665"/>
          </a:xfrm>
          <a:prstGeom prst="rect">
            <a:avLst/>
          </a:prstGeom>
          <a:noFill/>
        </p:spPr>
        <p:txBody>
          <a:bodyPr wrap="square" rtlCol="0">
            <a:spAutoFit/>
          </a:bodyPr>
          <a:lstStyle/>
          <a:p>
            <a:r>
              <a:rPr lang="bn-BD" sz="2400" b="1" dirty="0" smtClean="0">
                <a:latin typeface="NikoshBAN" pitchFamily="2" charset="0"/>
                <a:cs typeface="NikoshBAN" pitchFamily="2" charset="0"/>
              </a:rPr>
              <a:t>আলফা </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73" name="TextBox 72"/>
              <p:cNvSpPr txBox="1"/>
              <p:nvPr/>
            </p:nvSpPr>
            <p:spPr>
              <a:xfrm>
                <a:off x="2209800" y="3983182"/>
                <a:ext cx="461986"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1" smtClean="0">
                          <a:latin typeface="Cambria Math"/>
                          <a:ea typeface="Cambria Math"/>
                        </a:rPr>
                        <m:t>𝜷</m:t>
                      </m:r>
                    </m:oMath>
                  </m:oMathPara>
                </a14:m>
                <a:endParaRPr lang="en-US" sz="2400" b="1" dirty="0"/>
              </a:p>
            </p:txBody>
          </p:sp>
        </mc:Choice>
        <mc:Fallback xmlns="">
          <p:sp>
            <p:nvSpPr>
              <p:cNvPr id="73" name="TextBox 72"/>
              <p:cNvSpPr txBox="1">
                <a:spLocks noRot="1" noChangeAspect="1" noMove="1" noResize="1" noEditPoints="1" noAdjustHandles="1" noChangeArrowheads="1" noChangeShapeType="1" noTextEdit="1"/>
              </p:cNvSpPr>
              <p:nvPr/>
            </p:nvSpPr>
            <p:spPr>
              <a:xfrm>
                <a:off x="2209800" y="3983182"/>
                <a:ext cx="461986" cy="461665"/>
              </a:xfrm>
              <a:prstGeom prst="rect">
                <a:avLst/>
              </a:prstGeom>
              <a:blipFill rotWithShape="1">
                <a:blip r:embed="rId5"/>
                <a:stretch>
                  <a:fillRect l="-4000" r="-4000" b="-17105"/>
                </a:stretch>
              </a:blipFill>
            </p:spPr>
            <p:txBody>
              <a:bodyPr/>
              <a:lstStyle/>
              <a:p>
                <a:r>
                  <a:rPr lang="en-US">
                    <a:noFill/>
                  </a:rPr>
                  <a:t> </a:t>
                </a:r>
              </a:p>
            </p:txBody>
          </p:sp>
        </mc:Fallback>
      </mc:AlternateContent>
      <p:sp>
        <p:nvSpPr>
          <p:cNvPr id="74" name="TextBox 73"/>
          <p:cNvSpPr txBox="1"/>
          <p:nvPr/>
        </p:nvSpPr>
        <p:spPr>
          <a:xfrm>
            <a:off x="1809128" y="4655265"/>
            <a:ext cx="1185357" cy="461665"/>
          </a:xfrm>
          <a:prstGeom prst="rect">
            <a:avLst/>
          </a:prstGeom>
          <a:noFill/>
        </p:spPr>
        <p:txBody>
          <a:bodyPr wrap="square" rtlCol="0">
            <a:spAutoFit/>
          </a:bodyPr>
          <a:lstStyle/>
          <a:p>
            <a:r>
              <a:rPr lang="bn-BD" sz="2400" b="1" dirty="0" smtClean="0">
                <a:latin typeface="NikoshBAN" pitchFamily="2" charset="0"/>
                <a:cs typeface="NikoshBAN" pitchFamily="2" charset="0"/>
              </a:rPr>
              <a:t>বিটা </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75" name="TextBox 74"/>
              <p:cNvSpPr txBox="1"/>
              <p:nvPr/>
            </p:nvSpPr>
            <p:spPr>
              <a:xfrm>
                <a:off x="3602781" y="3925393"/>
                <a:ext cx="439543"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1" smtClean="0">
                          <a:latin typeface="Cambria Math"/>
                          <a:ea typeface="Cambria Math"/>
                        </a:rPr>
                        <m:t>𝜸</m:t>
                      </m:r>
                    </m:oMath>
                  </m:oMathPara>
                </a14:m>
                <a:endParaRPr lang="en-US" sz="2400" b="1" dirty="0"/>
              </a:p>
            </p:txBody>
          </p:sp>
        </mc:Choice>
        <mc:Fallback xmlns="">
          <p:sp>
            <p:nvSpPr>
              <p:cNvPr id="75" name="TextBox 74"/>
              <p:cNvSpPr txBox="1">
                <a:spLocks noRot="1" noChangeAspect="1" noMove="1" noResize="1" noEditPoints="1" noAdjustHandles="1" noChangeArrowheads="1" noChangeShapeType="1" noTextEdit="1"/>
              </p:cNvSpPr>
              <p:nvPr/>
            </p:nvSpPr>
            <p:spPr>
              <a:xfrm>
                <a:off x="3602781" y="3925393"/>
                <a:ext cx="439543" cy="461665"/>
              </a:xfrm>
              <a:prstGeom prst="rect">
                <a:avLst/>
              </a:prstGeom>
              <a:blipFill rotWithShape="1">
                <a:blip r:embed="rId6"/>
                <a:stretch>
                  <a:fillRect b="-7895"/>
                </a:stretch>
              </a:blipFill>
            </p:spPr>
            <p:txBody>
              <a:bodyPr/>
              <a:lstStyle/>
              <a:p>
                <a:r>
                  <a:rPr lang="en-US">
                    <a:noFill/>
                  </a:rPr>
                  <a:t> </a:t>
                </a:r>
              </a:p>
            </p:txBody>
          </p:sp>
        </mc:Fallback>
      </mc:AlternateContent>
      <p:sp>
        <p:nvSpPr>
          <p:cNvPr id="76" name="TextBox 75"/>
          <p:cNvSpPr txBox="1"/>
          <p:nvPr/>
        </p:nvSpPr>
        <p:spPr>
          <a:xfrm>
            <a:off x="3518633" y="4701432"/>
            <a:ext cx="1077640" cy="461665"/>
          </a:xfrm>
          <a:prstGeom prst="rect">
            <a:avLst/>
          </a:prstGeom>
          <a:noFill/>
        </p:spPr>
        <p:txBody>
          <a:bodyPr wrap="square" rtlCol="0">
            <a:spAutoFit/>
          </a:bodyPr>
          <a:lstStyle/>
          <a:p>
            <a:r>
              <a:rPr lang="bn-BD" sz="2400" b="1" dirty="0" smtClean="0">
                <a:latin typeface="NikoshBAN" pitchFamily="2" charset="0"/>
                <a:cs typeface="NikoshBAN" pitchFamily="2" charset="0"/>
              </a:rPr>
              <a:t>গামা </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77" name="TextBox 76"/>
              <p:cNvSpPr txBox="1"/>
              <p:nvPr/>
            </p:nvSpPr>
            <p:spPr>
              <a:xfrm>
                <a:off x="5075436" y="3983182"/>
                <a:ext cx="44595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1" smtClean="0">
                          <a:latin typeface="Cambria Math"/>
                          <a:ea typeface="Cambria Math"/>
                        </a:rPr>
                        <m:t>𝜽</m:t>
                      </m:r>
                    </m:oMath>
                  </m:oMathPara>
                </a14:m>
                <a:endParaRPr lang="en-US" sz="2400" b="1" dirty="0"/>
              </a:p>
            </p:txBody>
          </p:sp>
        </mc:Choice>
        <mc:Fallback xmlns="">
          <p:sp>
            <p:nvSpPr>
              <p:cNvPr id="77" name="TextBox 76"/>
              <p:cNvSpPr txBox="1">
                <a:spLocks noRot="1" noChangeAspect="1" noMove="1" noResize="1" noEditPoints="1" noAdjustHandles="1" noChangeArrowheads="1" noChangeShapeType="1" noTextEdit="1"/>
              </p:cNvSpPr>
              <p:nvPr/>
            </p:nvSpPr>
            <p:spPr>
              <a:xfrm>
                <a:off x="5075436" y="3983182"/>
                <a:ext cx="445955" cy="461665"/>
              </a:xfrm>
              <a:prstGeom prst="rect">
                <a:avLst/>
              </a:prstGeom>
              <a:blipFill rotWithShape="1">
                <a:blip r:embed="rId7"/>
                <a:stretch>
                  <a:fillRect/>
                </a:stretch>
              </a:blipFill>
            </p:spPr>
            <p:txBody>
              <a:bodyPr/>
              <a:lstStyle/>
              <a:p>
                <a:r>
                  <a:rPr lang="en-US">
                    <a:noFill/>
                  </a:rPr>
                  <a:t> </a:t>
                </a:r>
              </a:p>
            </p:txBody>
          </p:sp>
        </mc:Fallback>
      </mc:AlternateContent>
      <p:sp>
        <p:nvSpPr>
          <p:cNvPr id="78" name="TextBox 77"/>
          <p:cNvSpPr txBox="1"/>
          <p:nvPr/>
        </p:nvSpPr>
        <p:spPr>
          <a:xfrm>
            <a:off x="4885467" y="4701432"/>
            <a:ext cx="1077938" cy="461665"/>
          </a:xfrm>
          <a:prstGeom prst="rect">
            <a:avLst/>
          </a:prstGeom>
          <a:noFill/>
        </p:spPr>
        <p:txBody>
          <a:bodyPr wrap="square" rtlCol="0">
            <a:spAutoFit/>
          </a:bodyPr>
          <a:lstStyle/>
          <a:p>
            <a:r>
              <a:rPr lang="bn-BD" sz="2400" b="1" dirty="0" smtClean="0">
                <a:latin typeface="NikoshBAN" pitchFamily="2" charset="0"/>
                <a:cs typeface="NikoshBAN" pitchFamily="2" charset="0"/>
              </a:rPr>
              <a:t>থিটা</a:t>
            </a:r>
            <a:endParaRPr lang="en-US" sz="2400" b="1" dirty="0">
              <a:latin typeface="NikoshBAN" pitchFamily="2" charset="0"/>
              <a:cs typeface="NikoshBAN" pitchFamily="2" charset="0"/>
            </a:endParaRPr>
          </a:p>
        </p:txBody>
      </p:sp>
      <p:sp>
        <p:nvSpPr>
          <p:cNvPr id="80" name="TextBox 79"/>
          <p:cNvSpPr txBox="1"/>
          <p:nvPr/>
        </p:nvSpPr>
        <p:spPr>
          <a:xfrm>
            <a:off x="6286819" y="4701432"/>
            <a:ext cx="952181" cy="461665"/>
          </a:xfrm>
          <a:prstGeom prst="rect">
            <a:avLst/>
          </a:prstGeom>
          <a:noFill/>
        </p:spPr>
        <p:txBody>
          <a:bodyPr wrap="square" rtlCol="0">
            <a:spAutoFit/>
          </a:bodyPr>
          <a:lstStyle/>
          <a:p>
            <a:r>
              <a:rPr lang="bn-BD" sz="2400" b="1" dirty="0" smtClean="0">
                <a:latin typeface="NikoshBAN" pitchFamily="2" charset="0"/>
                <a:cs typeface="NikoshBAN" pitchFamily="2" charset="0"/>
              </a:rPr>
              <a:t>ফাই </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81" name="TextBox 80"/>
              <p:cNvSpPr txBox="1"/>
              <p:nvPr/>
            </p:nvSpPr>
            <p:spPr>
              <a:xfrm>
                <a:off x="6490855" y="3960030"/>
                <a:ext cx="447558"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1" smtClean="0">
                          <a:latin typeface="Cambria Math"/>
                          <a:ea typeface="Cambria Math"/>
                        </a:rPr>
                        <m:t>∅</m:t>
                      </m:r>
                    </m:oMath>
                  </m:oMathPara>
                </a14:m>
                <a:endParaRPr lang="en-US" sz="2400" b="1" dirty="0"/>
              </a:p>
            </p:txBody>
          </p:sp>
        </mc:Choice>
        <mc:Fallback xmlns="">
          <p:sp>
            <p:nvSpPr>
              <p:cNvPr id="81" name="TextBox 80"/>
              <p:cNvSpPr txBox="1">
                <a:spLocks noRot="1" noChangeAspect="1" noMove="1" noResize="1" noEditPoints="1" noAdjustHandles="1" noChangeArrowheads="1" noChangeShapeType="1" noTextEdit="1"/>
              </p:cNvSpPr>
              <p:nvPr/>
            </p:nvSpPr>
            <p:spPr>
              <a:xfrm>
                <a:off x="6490855" y="3960030"/>
                <a:ext cx="447558" cy="461665"/>
              </a:xfrm>
              <a:prstGeom prst="rect">
                <a:avLst/>
              </a:prstGeom>
              <a:blipFill rotWithShape="1">
                <a:blip r:embed="rId8"/>
                <a:stretch>
                  <a:fillRect b="-5333"/>
                </a:stretch>
              </a:blipFill>
            </p:spPr>
            <p:txBody>
              <a:bodyPr/>
              <a:lstStyle/>
              <a:p>
                <a:r>
                  <a:rPr lang="en-US">
                    <a:noFill/>
                  </a:rPr>
                  <a:t> </a:t>
                </a:r>
              </a:p>
            </p:txBody>
          </p:sp>
        </mc:Fallback>
      </mc:AlternateContent>
      <p:sp>
        <p:nvSpPr>
          <p:cNvPr id="82" name="TextBox 81"/>
          <p:cNvSpPr txBox="1"/>
          <p:nvPr/>
        </p:nvSpPr>
        <p:spPr>
          <a:xfrm>
            <a:off x="7855527" y="3992296"/>
            <a:ext cx="428322" cy="461665"/>
          </a:xfrm>
          <a:prstGeom prst="rect">
            <a:avLst/>
          </a:prstGeom>
          <a:noFill/>
        </p:spPr>
        <p:txBody>
          <a:bodyPr wrap="none" rtlCol="0">
            <a:spAutoFit/>
          </a:bodyPr>
          <a:lstStyle/>
          <a:p>
            <a:r>
              <a:rPr lang="en-US" sz="2400" dirty="0" smtClean="0">
                <a:latin typeface="Cambria Math"/>
                <a:ea typeface="Cambria Math"/>
              </a:rPr>
              <a:t>𝛚</a:t>
            </a:r>
            <a:endParaRPr lang="en-US" sz="2400" dirty="0"/>
          </a:p>
        </p:txBody>
      </p:sp>
      <p:sp>
        <p:nvSpPr>
          <p:cNvPr id="83" name="TextBox 82"/>
          <p:cNvSpPr txBox="1"/>
          <p:nvPr/>
        </p:nvSpPr>
        <p:spPr>
          <a:xfrm>
            <a:off x="7527893" y="4655265"/>
            <a:ext cx="1212273" cy="461665"/>
          </a:xfrm>
          <a:prstGeom prst="rect">
            <a:avLst/>
          </a:prstGeom>
          <a:noFill/>
        </p:spPr>
        <p:txBody>
          <a:bodyPr wrap="square" rtlCol="0">
            <a:spAutoFit/>
          </a:bodyPr>
          <a:lstStyle/>
          <a:p>
            <a:r>
              <a:rPr lang="bn-BD" sz="2400" b="1" dirty="0" smtClean="0">
                <a:latin typeface="NikoshBAN" pitchFamily="2" charset="0"/>
                <a:cs typeface="NikoshBAN" pitchFamily="2" charset="0"/>
              </a:rPr>
              <a:t>ওমেগা </a:t>
            </a:r>
            <a:endParaRPr lang="en-US" sz="2400" b="1" dirty="0">
              <a:latin typeface="NikoshBAN" pitchFamily="2" charset="0"/>
              <a:cs typeface="NikoshBAN" pitchFamily="2" charset="0"/>
            </a:endParaRPr>
          </a:p>
        </p:txBody>
      </p:sp>
      <p:sp>
        <p:nvSpPr>
          <p:cNvPr id="84" name="TextBox 83"/>
          <p:cNvSpPr txBox="1"/>
          <p:nvPr/>
        </p:nvSpPr>
        <p:spPr>
          <a:xfrm>
            <a:off x="194829" y="5555397"/>
            <a:ext cx="8720571" cy="830997"/>
          </a:xfrm>
          <a:prstGeom prst="rect">
            <a:avLst/>
          </a:prstGeom>
          <a:noFill/>
        </p:spPr>
        <p:txBody>
          <a:bodyPr wrap="square" rtlCol="0">
            <a:spAutoFit/>
          </a:bodyPr>
          <a:lstStyle/>
          <a:p>
            <a:r>
              <a:rPr lang="bn-BD" sz="2400" b="1" dirty="0" smtClean="0">
                <a:latin typeface="NikoshBAN" pitchFamily="2" charset="0"/>
                <a:cs typeface="NikoshBAN" pitchFamily="2" charset="0"/>
              </a:rPr>
              <a:t>প্রাচীন গ্রিসের বিখ্যাত গণিতবিদদের হাত ধরে জ্যামিতি ও ত্রিকোণমিতিতে গ্রিক বর্ণগুলোর ব্যবহার হয়ে আসছে। </a:t>
            </a:r>
            <a:endParaRPr lang="en-US" sz="2400" b="1" dirty="0">
              <a:latin typeface="NikoshBAN" pitchFamily="2" charset="0"/>
              <a:cs typeface="NikoshBAN" pitchFamily="2" charset="0"/>
            </a:endParaRPr>
          </a:p>
        </p:txBody>
      </p:sp>
    </p:spTree>
    <p:extLst>
      <p:ext uri="{BB962C8B-B14F-4D97-AF65-F5344CB8AC3E}">
        <p14:creationId xmlns:p14="http://schemas.microsoft.com/office/powerpoint/2010/main" val="282839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barn(inVertical)">
                                      <p:cBhvr>
                                        <p:cTn id="25" dur="500"/>
                                        <p:tgtEl>
                                          <p:spTgt spid="62"/>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1"/>
                                        </p:tgtEl>
                                        <p:attrNameLst>
                                          <p:attrName>style.visibility</p:attrName>
                                        </p:attrNameLst>
                                      </p:cBhvr>
                                      <p:to>
                                        <p:strVal val="visible"/>
                                      </p:to>
                                    </p:set>
                                    <p:anim calcmode="lin" valueType="num">
                                      <p:cBhvr additive="base">
                                        <p:cTn id="30" dur="500" fill="hold"/>
                                        <p:tgtEl>
                                          <p:spTgt spid="71"/>
                                        </p:tgtEl>
                                        <p:attrNameLst>
                                          <p:attrName>ppt_x</p:attrName>
                                        </p:attrNameLst>
                                      </p:cBhvr>
                                      <p:tavLst>
                                        <p:tav tm="0">
                                          <p:val>
                                            <p:strVal val="#ppt_x"/>
                                          </p:val>
                                        </p:tav>
                                        <p:tav tm="100000">
                                          <p:val>
                                            <p:strVal val="#ppt_x"/>
                                          </p:val>
                                        </p:tav>
                                      </p:tavLst>
                                    </p:anim>
                                    <p:anim calcmode="lin" valueType="num">
                                      <p:cBhvr additive="base">
                                        <p:cTn id="31"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72"/>
                                        </p:tgtEl>
                                        <p:attrNameLst>
                                          <p:attrName>style.visibility</p:attrName>
                                        </p:attrNameLst>
                                      </p:cBhvr>
                                      <p:to>
                                        <p:strVal val="visible"/>
                                      </p:to>
                                    </p:set>
                                    <p:anim calcmode="lin" valueType="num">
                                      <p:cBhvr additive="base">
                                        <p:cTn id="36" dur="500" fill="hold"/>
                                        <p:tgtEl>
                                          <p:spTgt spid="72"/>
                                        </p:tgtEl>
                                        <p:attrNameLst>
                                          <p:attrName>ppt_x</p:attrName>
                                        </p:attrNameLst>
                                      </p:cBhvr>
                                      <p:tavLst>
                                        <p:tav tm="0">
                                          <p:val>
                                            <p:strVal val="#ppt_x"/>
                                          </p:val>
                                        </p:tav>
                                        <p:tav tm="100000">
                                          <p:val>
                                            <p:strVal val="#ppt_x"/>
                                          </p:val>
                                        </p:tav>
                                      </p:tavLst>
                                    </p:anim>
                                    <p:anim calcmode="lin" valueType="num">
                                      <p:cBhvr additive="base">
                                        <p:cTn id="37"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73"/>
                                        </p:tgtEl>
                                        <p:attrNameLst>
                                          <p:attrName>style.visibility</p:attrName>
                                        </p:attrNameLst>
                                      </p:cBhvr>
                                      <p:to>
                                        <p:strVal val="visible"/>
                                      </p:to>
                                    </p:set>
                                    <p:anim calcmode="lin" valueType="num">
                                      <p:cBhvr additive="base">
                                        <p:cTn id="42" dur="500" fill="hold"/>
                                        <p:tgtEl>
                                          <p:spTgt spid="73"/>
                                        </p:tgtEl>
                                        <p:attrNameLst>
                                          <p:attrName>ppt_x</p:attrName>
                                        </p:attrNameLst>
                                      </p:cBhvr>
                                      <p:tavLst>
                                        <p:tav tm="0">
                                          <p:val>
                                            <p:strVal val="#ppt_x"/>
                                          </p:val>
                                        </p:tav>
                                        <p:tav tm="100000">
                                          <p:val>
                                            <p:strVal val="#ppt_x"/>
                                          </p:val>
                                        </p:tav>
                                      </p:tavLst>
                                    </p:anim>
                                    <p:anim calcmode="lin" valueType="num">
                                      <p:cBhvr additive="base">
                                        <p:cTn id="43"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74"/>
                                        </p:tgtEl>
                                        <p:attrNameLst>
                                          <p:attrName>style.visibility</p:attrName>
                                        </p:attrNameLst>
                                      </p:cBhvr>
                                      <p:to>
                                        <p:strVal val="visible"/>
                                      </p:to>
                                    </p:set>
                                    <p:anim calcmode="lin" valueType="num">
                                      <p:cBhvr additive="base">
                                        <p:cTn id="48" dur="500" fill="hold"/>
                                        <p:tgtEl>
                                          <p:spTgt spid="74"/>
                                        </p:tgtEl>
                                        <p:attrNameLst>
                                          <p:attrName>ppt_x</p:attrName>
                                        </p:attrNameLst>
                                      </p:cBhvr>
                                      <p:tavLst>
                                        <p:tav tm="0">
                                          <p:val>
                                            <p:strVal val="#ppt_x"/>
                                          </p:val>
                                        </p:tav>
                                        <p:tav tm="100000">
                                          <p:val>
                                            <p:strVal val="#ppt_x"/>
                                          </p:val>
                                        </p:tav>
                                      </p:tavLst>
                                    </p:anim>
                                    <p:anim calcmode="lin" valueType="num">
                                      <p:cBhvr additive="base">
                                        <p:cTn id="49"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75"/>
                                        </p:tgtEl>
                                        <p:attrNameLst>
                                          <p:attrName>style.visibility</p:attrName>
                                        </p:attrNameLst>
                                      </p:cBhvr>
                                      <p:to>
                                        <p:strVal val="visible"/>
                                      </p:to>
                                    </p:set>
                                    <p:anim calcmode="lin" valueType="num">
                                      <p:cBhvr additive="base">
                                        <p:cTn id="54" dur="500" fill="hold"/>
                                        <p:tgtEl>
                                          <p:spTgt spid="75"/>
                                        </p:tgtEl>
                                        <p:attrNameLst>
                                          <p:attrName>ppt_x</p:attrName>
                                        </p:attrNameLst>
                                      </p:cBhvr>
                                      <p:tavLst>
                                        <p:tav tm="0">
                                          <p:val>
                                            <p:strVal val="#ppt_x"/>
                                          </p:val>
                                        </p:tav>
                                        <p:tav tm="100000">
                                          <p:val>
                                            <p:strVal val="#ppt_x"/>
                                          </p:val>
                                        </p:tav>
                                      </p:tavLst>
                                    </p:anim>
                                    <p:anim calcmode="lin" valueType="num">
                                      <p:cBhvr additive="base">
                                        <p:cTn id="55"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76"/>
                                        </p:tgtEl>
                                        <p:attrNameLst>
                                          <p:attrName>style.visibility</p:attrName>
                                        </p:attrNameLst>
                                      </p:cBhvr>
                                      <p:to>
                                        <p:strVal val="visible"/>
                                      </p:to>
                                    </p:set>
                                    <p:anim calcmode="lin" valueType="num">
                                      <p:cBhvr additive="base">
                                        <p:cTn id="60" dur="500" fill="hold"/>
                                        <p:tgtEl>
                                          <p:spTgt spid="76"/>
                                        </p:tgtEl>
                                        <p:attrNameLst>
                                          <p:attrName>ppt_x</p:attrName>
                                        </p:attrNameLst>
                                      </p:cBhvr>
                                      <p:tavLst>
                                        <p:tav tm="0">
                                          <p:val>
                                            <p:strVal val="#ppt_x"/>
                                          </p:val>
                                        </p:tav>
                                        <p:tav tm="100000">
                                          <p:val>
                                            <p:strVal val="#ppt_x"/>
                                          </p:val>
                                        </p:tav>
                                      </p:tavLst>
                                    </p:anim>
                                    <p:anim calcmode="lin" valueType="num">
                                      <p:cBhvr additive="base">
                                        <p:cTn id="61"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77"/>
                                        </p:tgtEl>
                                        <p:attrNameLst>
                                          <p:attrName>style.visibility</p:attrName>
                                        </p:attrNameLst>
                                      </p:cBhvr>
                                      <p:to>
                                        <p:strVal val="visible"/>
                                      </p:to>
                                    </p:set>
                                    <p:anim calcmode="lin" valueType="num">
                                      <p:cBhvr additive="base">
                                        <p:cTn id="66" dur="500" fill="hold"/>
                                        <p:tgtEl>
                                          <p:spTgt spid="77"/>
                                        </p:tgtEl>
                                        <p:attrNameLst>
                                          <p:attrName>ppt_x</p:attrName>
                                        </p:attrNameLst>
                                      </p:cBhvr>
                                      <p:tavLst>
                                        <p:tav tm="0">
                                          <p:val>
                                            <p:strVal val="#ppt_x"/>
                                          </p:val>
                                        </p:tav>
                                        <p:tav tm="100000">
                                          <p:val>
                                            <p:strVal val="#ppt_x"/>
                                          </p:val>
                                        </p:tav>
                                      </p:tavLst>
                                    </p:anim>
                                    <p:anim calcmode="lin" valueType="num">
                                      <p:cBhvr additive="base">
                                        <p:cTn id="67"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78"/>
                                        </p:tgtEl>
                                        <p:attrNameLst>
                                          <p:attrName>style.visibility</p:attrName>
                                        </p:attrNameLst>
                                      </p:cBhvr>
                                      <p:to>
                                        <p:strVal val="visible"/>
                                      </p:to>
                                    </p:set>
                                    <p:anim calcmode="lin" valueType="num">
                                      <p:cBhvr additive="base">
                                        <p:cTn id="72" dur="500" fill="hold"/>
                                        <p:tgtEl>
                                          <p:spTgt spid="78"/>
                                        </p:tgtEl>
                                        <p:attrNameLst>
                                          <p:attrName>ppt_x</p:attrName>
                                        </p:attrNameLst>
                                      </p:cBhvr>
                                      <p:tavLst>
                                        <p:tav tm="0">
                                          <p:val>
                                            <p:strVal val="#ppt_x"/>
                                          </p:val>
                                        </p:tav>
                                        <p:tav tm="100000">
                                          <p:val>
                                            <p:strVal val="#ppt_x"/>
                                          </p:val>
                                        </p:tav>
                                      </p:tavLst>
                                    </p:anim>
                                    <p:anim calcmode="lin" valueType="num">
                                      <p:cBhvr additive="base">
                                        <p:cTn id="73"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81"/>
                                        </p:tgtEl>
                                        <p:attrNameLst>
                                          <p:attrName>style.visibility</p:attrName>
                                        </p:attrNameLst>
                                      </p:cBhvr>
                                      <p:to>
                                        <p:strVal val="visible"/>
                                      </p:to>
                                    </p:set>
                                    <p:anim calcmode="lin" valueType="num">
                                      <p:cBhvr additive="base">
                                        <p:cTn id="78" dur="500" fill="hold"/>
                                        <p:tgtEl>
                                          <p:spTgt spid="81"/>
                                        </p:tgtEl>
                                        <p:attrNameLst>
                                          <p:attrName>ppt_x</p:attrName>
                                        </p:attrNameLst>
                                      </p:cBhvr>
                                      <p:tavLst>
                                        <p:tav tm="0">
                                          <p:val>
                                            <p:strVal val="#ppt_x"/>
                                          </p:val>
                                        </p:tav>
                                        <p:tav tm="100000">
                                          <p:val>
                                            <p:strVal val="#ppt_x"/>
                                          </p:val>
                                        </p:tav>
                                      </p:tavLst>
                                    </p:anim>
                                    <p:anim calcmode="lin" valueType="num">
                                      <p:cBhvr additive="base">
                                        <p:cTn id="79"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80"/>
                                        </p:tgtEl>
                                        <p:attrNameLst>
                                          <p:attrName>style.visibility</p:attrName>
                                        </p:attrNameLst>
                                      </p:cBhvr>
                                      <p:to>
                                        <p:strVal val="visible"/>
                                      </p:to>
                                    </p:set>
                                    <p:anim calcmode="lin" valueType="num">
                                      <p:cBhvr additive="base">
                                        <p:cTn id="84" dur="500" fill="hold"/>
                                        <p:tgtEl>
                                          <p:spTgt spid="80"/>
                                        </p:tgtEl>
                                        <p:attrNameLst>
                                          <p:attrName>ppt_x</p:attrName>
                                        </p:attrNameLst>
                                      </p:cBhvr>
                                      <p:tavLst>
                                        <p:tav tm="0">
                                          <p:val>
                                            <p:strVal val="#ppt_x"/>
                                          </p:val>
                                        </p:tav>
                                        <p:tav tm="100000">
                                          <p:val>
                                            <p:strVal val="#ppt_x"/>
                                          </p:val>
                                        </p:tav>
                                      </p:tavLst>
                                    </p:anim>
                                    <p:anim calcmode="lin" valueType="num">
                                      <p:cBhvr additive="base">
                                        <p:cTn id="85"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82"/>
                                        </p:tgtEl>
                                        <p:attrNameLst>
                                          <p:attrName>style.visibility</p:attrName>
                                        </p:attrNameLst>
                                      </p:cBhvr>
                                      <p:to>
                                        <p:strVal val="visible"/>
                                      </p:to>
                                    </p:set>
                                    <p:anim calcmode="lin" valueType="num">
                                      <p:cBhvr additive="base">
                                        <p:cTn id="90" dur="500" fill="hold"/>
                                        <p:tgtEl>
                                          <p:spTgt spid="82"/>
                                        </p:tgtEl>
                                        <p:attrNameLst>
                                          <p:attrName>ppt_x</p:attrName>
                                        </p:attrNameLst>
                                      </p:cBhvr>
                                      <p:tavLst>
                                        <p:tav tm="0">
                                          <p:val>
                                            <p:strVal val="#ppt_x"/>
                                          </p:val>
                                        </p:tav>
                                        <p:tav tm="100000">
                                          <p:val>
                                            <p:strVal val="#ppt_x"/>
                                          </p:val>
                                        </p:tav>
                                      </p:tavLst>
                                    </p:anim>
                                    <p:anim calcmode="lin" valueType="num">
                                      <p:cBhvr additive="base">
                                        <p:cTn id="91"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83"/>
                                        </p:tgtEl>
                                        <p:attrNameLst>
                                          <p:attrName>style.visibility</p:attrName>
                                        </p:attrNameLst>
                                      </p:cBhvr>
                                      <p:to>
                                        <p:strVal val="visible"/>
                                      </p:to>
                                    </p:set>
                                    <p:anim calcmode="lin" valueType="num">
                                      <p:cBhvr additive="base">
                                        <p:cTn id="96" dur="500" fill="hold"/>
                                        <p:tgtEl>
                                          <p:spTgt spid="83"/>
                                        </p:tgtEl>
                                        <p:attrNameLst>
                                          <p:attrName>ppt_x</p:attrName>
                                        </p:attrNameLst>
                                      </p:cBhvr>
                                      <p:tavLst>
                                        <p:tav tm="0">
                                          <p:val>
                                            <p:strVal val="#ppt_x"/>
                                          </p:val>
                                        </p:tav>
                                        <p:tav tm="100000">
                                          <p:val>
                                            <p:strVal val="#ppt_x"/>
                                          </p:val>
                                        </p:tav>
                                      </p:tavLst>
                                    </p:anim>
                                    <p:anim calcmode="lin" valueType="num">
                                      <p:cBhvr additive="base">
                                        <p:cTn id="97" dur="500" fill="hold"/>
                                        <p:tgtEl>
                                          <p:spTgt spid="83"/>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53" presetClass="entr" presetSubtype="16" fill="hold" grpId="0" nodeType="clickEffect">
                                  <p:stCondLst>
                                    <p:cond delay="0"/>
                                  </p:stCondLst>
                                  <p:childTnLst>
                                    <p:set>
                                      <p:cBhvr>
                                        <p:cTn id="101" dur="1" fill="hold">
                                          <p:stCondLst>
                                            <p:cond delay="0"/>
                                          </p:stCondLst>
                                        </p:cTn>
                                        <p:tgtEl>
                                          <p:spTgt spid="84"/>
                                        </p:tgtEl>
                                        <p:attrNameLst>
                                          <p:attrName>style.visibility</p:attrName>
                                        </p:attrNameLst>
                                      </p:cBhvr>
                                      <p:to>
                                        <p:strVal val="visible"/>
                                      </p:to>
                                    </p:set>
                                    <p:anim calcmode="lin" valueType="num">
                                      <p:cBhvr>
                                        <p:cTn id="102" dur="500" fill="hold"/>
                                        <p:tgtEl>
                                          <p:spTgt spid="84"/>
                                        </p:tgtEl>
                                        <p:attrNameLst>
                                          <p:attrName>ppt_w</p:attrName>
                                        </p:attrNameLst>
                                      </p:cBhvr>
                                      <p:tavLst>
                                        <p:tav tm="0">
                                          <p:val>
                                            <p:fltVal val="0"/>
                                          </p:val>
                                        </p:tav>
                                        <p:tav tm="100000">
                                          <p:val>
                                            <p:strVal val="#ppt_w"/>
                                          </p:val>
                                        </p:tav>
                                      </p:tavLst>
                                    </p:anim>
                                    <p:anim calcmode="lin" valueType="num">
                                      <p:cBhvr>
                                        <p:cTn id="103" dur="500" fill="hold"/>
                                        <p:tgtEl>
                                          <p:spTgt spid="84"/>
                                        </p:tgtEl>
                                        <p:attrNameLst>
                                          <p:attrName>ppt_h</p:attrName>
                                        </p:attrNameLst>
                                      </p:cBhvr>
                                      <p:tavLst>
                                        <p:tav tm="0">
                                          <p:val>
                                            <p:fltVal val="0"/>
                                          </p:val>
                                        </p:tav>
                                        <p:tav tm="100000">
                                          <p:val>
                                            <p:strVal val="#ppt_h"/>
                                          </p:val>
                                        </p:tav>
                                      </p:tavLst>
                                    </p:anim>
                                    <p:animEffect transition="in" filter="fade">
                                      <p:cBhvr>
                                        <p:cTn id="104"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71" grpId="0"/>
      <p:bldP spid="72" grpId="0"/>
      <p:bldP spid="73" grpId="0"/>
      <p:bldP spid="74" grpId="0"/>
      <p:bldP spid="75" grpId="0"/>
      <p:bldP spid="76" grpId="0"/>
      <p:bldP spid="77" grpId="0"/>
      <p:bldP spid="78" grpId="0"/>
      <p:bldP spid="80" grpId="0"/>
      <p:bldP spid="81" grpId="0"/>
      <p:bldP spid="82" grpId="0"/>
      <p:bldP spid="83" grpId="0"/>
      <p:bldP spid="8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Box 1"/>
              <p:cNvSpPr txBox="1"/>
              <p:nvPr/>
            </p:nvSpPr>
            <p:spPr>
              <a:xfrm>
                <a:off x="228599" y="304799"/>
                <a:ext cx="8963991" cy="461665"/>
              </a:xfrm>
              <a:prstGeom prst="rect">
                <a:avLst/>
              </a:prstGeom>
              <a:noFill/>
            </p:spPr>
            <p:txBody>
              <a:bodyPr wrap="square" rtlCol="0">
                <a:spAutoFit/>
              </a:bodyPr>
              <a:lstStyle/>
              <a:p>
                <a:r>
                  <a:rPr lang="bn-BD" sz="2400" b="1" dirty="0" smtClean="0">
                    <a:solidFill>
                      <a:schemeClr val="accent2">
                        <a:lumMod val="75000"/>
                      </a:schemeClr>
                    </a:solidFill>
                    <a:latin typeface="NikoshBAN" pitchFamily="2" charset="0"/>
                    <a:cs typeface="NikoshBAN" pitchFamily="2" charset="0"/>
                  </a:rPr>
                  <a:t>উদাহরণঃ</a:t>
                </a:r>
                <a:r>
                  <a:rPr lang="en-US" sz="2400" b="1" dirty="0" smtClean="0">
                    <a:solidFill>
                      <a:schemeClr val="accent2">
                        <a:lumMod val="75000"/>
                      </a:schemeClr>
                    </a:solidFill>
                    <a:latin typeface="NikoshBAN" pitchFamily="2" charset="0"/>
                    <a:cs typeface="NikoshBAN" pitchFamily="2" charset="0"/>
                  </a:rPr>
                  <a:t> </a:t>
                </a:r>
                <a:r>
                  <a:rPr lang="bn-BD" sz="2400" b="1" dirty="0" smtClean="0">
                    <a:solidFill>
                      <a:schemeClr val="accent2">
                        <a:lumMod val="75000"/>
                      </a:schemeClr>
                    </a:solidFill>
                    <a:latin typeface="NikoshBAN" pitchFamily="2" charset="0"/>
                    <a:cs typeface="NikoshBAN" pitchFamily="2" charset="0"/>
                  </a:rPr>
                  <a:t> </a:t>
                </a:r>
                <a14:m>
                  <m:oMath xmlns:m="http://schemas.openxmlformats.org/officeDocument/2006/math">
                    <m:r>
                      <a:rPr lang="bn-BD" sz="2400" b="1" i="0" smtClean="0">
                        <a:solidFill>
                          <a:schemeClr val="accent2">
                            <a:lumMod val="75000"/>
                          </a:schemeClr>
                        </a:solidFill>
                        <a:latin typeface="Cambria Math"/>
                        <a:ea typeface="Cambria Math"/>
                        <a:cs typeface="NikoshBAN" pitchFamily="2" charset="0"/>
                      </a:rPr>
                      <m:t>𝛉</m:t>
                    </m:r>
                  </m:oMath>
                </a14:m>
                <a:r>
                  <a:rPr lang="bn-BD" sz="2400" b="1" dirty="0" smtClean="0">
                    <a:solidFill>
                      <a:schemeClr val="accent2">
                        <a:lumMod val="75000"/>
                      </a:schemeClr>
                    </a:solidFill>
                    <a:latin typeface="NikoshBAN" pitchFamily="2" charset="0"/>
                    <a:cs typeface="NikoshBAN" pitchFamily="2" charset="0"/>
                  </a:rPr>
                  <a:t>  কোণের জন্য অতিভুজ, সন্নিহিত বাহু ও বিপরীত বাহু চিহ্নিত কর। </a:t>
                </a:r>
                <a:endParaRPr lang="en-US" sz="2400" b="1" dirty="0">
                  <a:solidFill>
                    <a:schemeClr val="accent2">
                      <a:lumMod val="75000"/>
                    </a:schemeClr>
                  </a:solidFill>
                  <a:latin typeface="NikoshBAN" pitchFamily="2" charset="0"/>
                  <a:cs typeface="NikoshBAN" pitchFamily="2" charset="0"/>
                </a:endParaRPr>
              </a:p>
            </p:txBody>
          </p:sp>
        </mc:Choice>
        <mc:Fallback>
          <p:sp>
            <p:nvSpPr>
              <p:cNvPr id="2" name="TextBox 1"/>
              <p:cNvSpPr txBox="1">
                <a:spLocks noRot="1" noChangeAspect="1" noMove="1" noResize="1" noEditPoints="1" noAdjustHandles="1" noChangeArrowheads="1" noChangeShapeType="1" noTextEdit="1"/>
              </p:cNvSpPr>
              <p:nvPr/>
            </p:nvSpPr>
            <p:spPr>
              <a:xfrm>
                <a:off x="228599" y="304799"/>
                <a:ext cx="8963991" cy="461665"/>
              </a:xfrm>
              <a:prstGeom prst="rect">
                <a:avLst/>
              </a:prstGeom>
              <a:blipFill rotWithShape="1">
                <a:blip r:embed="rId2"/>
                <a:stretch>
                  <a:fillRect l="-1020" t="-9211" b="-30263"/>
                </a:stretch>
              </a:blipFill>
            </p:spPr>
            <p:txBody>
              <a:bodyPr/>
              <a:lstStyle/>
              <a:p>
                <a:r>
                  <a:rPr lang="en-US">
                    <a:noFill/>
                  </a:rPr>
                  <a:t> </a:t>
                </a:r>
              </a:p>
            </p:txBody>
          </p:sp>
        </mc:Fallback>
      </mc:AlternateContent>
      <p:cxnSp>
        <p:nvCxnSpPr>
          <p:cNvPr id="4" name="Straight Connector 3"/>
          <p:cNvCxnSpPr/>
          <p:nvPr/>
        </p:nvCxnSpPr>
        <p:spPr>
          <a:xfrm>
            <a:off x="3048000" y="1066800"/>
            <a:ext cx="0" cy="5181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096000" y="1066800"/>
            <a:ext cx="0" cy="5181600"/>
          </a:xfrm>
          <a:prstGeom prst="line">
            <a:avLst/>
          </a:prstGeom>
        </p:spPr>
        <p:style>
          <a:lnRef idx="1">
            <a:schemeClr val="accent1"/>
          </a:lnRef>
          <a:fillRef idx="0">
            <a:schemeClr val="accent1"/>
          </a:fillRef>
          <a:effectRef idx="0">
            <a:schemeClr val="accent1"/>
          </a:effectRef>
          <a:fontRef idx="minor">
            <a:schemeClr val="tx1"/>
          </a:fontRef>
        </p:style>
      </p:cxnSp>
      <p:grpSp>
        <p:nvGrpSpPr>
          <p:cNvPr id="28" name="Group 27"/>
          <p:cNvGrpSpPr/>
          <p:nvPr/>
        </p:nvGrpSpPr>
        <p:grpSpPr>
          <a:xfrm>
            <a:off x="389037" y="914400"/>
            <a:ext cx="2033344" cy="1513746"/>
            <a:chOff x="586333" y="1301941"/>
            <a:chExt cx="2033344" cy="1513746"/>
          </a:xfrm>
        </p:grpSpPr>
        <p:grpSp>
          <p:nvGrpSpPr>
            <p:cNvPr id="9" name="Group 8"/>
            <p:cNvGrpSpPr/>
            <p:nvPr/>
          </p:nvGrpSpPr>
          <p:grpSpPr>
            <a:xfrm>
              <a:off x="586333" y="1301941"/>
              <a:ext cx="1728452" cy="1513746"/>
              <a:chOff x="1262234" y="1228545"/>
              <a:chExt cx="1728452" cy="1513746"/>
            </a:xfrm>
          </p:grpSpPr>
          <p:grpSp>
            <p:nvGrpSpPr>
              <p:cNvPr id="10" name="Group 9"/>
              <p:cNvGrpSpPr/>
              <p:nvPr/>
            </p:nvGrpSpPr>
            <p:grpSpPr>
              <a:xfrm>
                <a:off x="1262234" y="1228545"/>
                <a:ext cx="1728452" cy="1513746"/>
                <a:chOff x="929330" y="4166618"/>
                <a:chExt cx="1728452" cy="1513746"/>
              </a:xfrm>
            </p:grpSpPr>
            <p:cxnSp>
              <p:nvCxnSpPr>
                <p:cNvPr id="13" name="Straight Connector 12"/>
                <p:cNvCxnSpPr/>
                <p:nvPr/>
              </p:nvCxnSpPr>
              <p:spPr>
                <a:xfrm flipV="1">
                  <a:off x="947891" y="4173546"/>
                  <a:ext cx="1709891" cy="1049618"/>
                </a:xfrm>
                <a:prstGeom prst="line">
                  <a:avLst/>
                </a:prstGeom>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929330" y="4166618"/>
                  <a:ext cx="1694961" cy="1513746"/>
                  <a:chOff x="895839" y="4201254"/>
                  <a:chExt cx="1694961" cy="1513746"/>
                </a:xfrm>
              </p:grpSpPr>
              <p:sp>
                <p:nvSpPr>
                  <p:cNvPr id="15" name="Arc 14"/>
                  <p:cNvSpPr/>
                  <p:nvPr/>
                </p:nvSpPr>
                <p:spPr>
                  <a:xfrm>
                    <a:off x="895839" y="4800600"/>
                    <a:ext cx="914400" cy="914400"/>
                  </a:xfrm>
                  <a:prstGeom prst="arc">
                    <a:avLst>
                      <a:gd name="adj1" fmla="val 18101676"/>
                      <a:gd name="adj2" fmla="val 20792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b="1">
                      <a:cs typeface="NikoshBAN" pitchFamily="2" charset="0"/>
                    </a:endParaRPr>
                  </a:p>
                </p:txBody>
              </p:sp>
              <p:cxnSp>
                <p:nvCxnSpPr>
                  <p:cNvPr id="16" name="Straight Connector 15"/>
                  <p:cNvCxnSpPr/>
                  <p:nvPr/>
                </p:nvCxnSpPr>
                <p:spPr>
                  <a:xfrm>
                    <a:off x="914400" y="5257800"/>
                    <a:ext cx="167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2590800" y="4201254"/>
                    <a:ext cx="0" cy="1056546"/>
                  </a:xfrm>
                  <a:prstGeom prst="line">
                    <a:avLst/>
                  </a:prstGeom>
                </p:spPr>
                <p:style>
                  <a:lnRef idx="1">
                    <a:schemeClr val="accent1"/>
                  </a:lnRef>
                  <a:fillRef idx="0">
                    <a:schemeClr val="accent1"/>
                  </a:fillRef>
                  <a:effectRef idx="0">
                    <a:schemeClr val="accent1"/>
                  </a:effectRef>
                  <a:fontRef idx="minor">
                    <a:schemeClr val="tx1"/>
                  </a:fontRef>
                </p:style>
              </p:cxnSp>
            </p:grpSp>
          </p:grpSp>
          <p:cxnSp>
            <p:nvCxnSpPr>
              <p:cNvPr id="11" name="Straight Connector 10"/>
              <p:cNvCxnSpPr/>
              <p:nvPr/>
            </p:nvCxnSpPr>
            <p:spPr>
              <a:xfrm flipV="1">
                <a:off x="2667000" y="1915759"/>
                <a:ext cx="0" cy="3693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667000" y="1915759"/>
                <a:ext cx="290195" cy="0"/>
              </a:xfrm>
              <a:prstGeom prst="line">
                <a:avLst/>
              </a:prstGeom>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4" name="TextBox 23"/>
                <p:cNvSpPr txBox="1"/>
                <p:nvPr/>
              </p:nvSpPr>
              <p:spPr>
                <a:xfrm>
                  <a:off x="992787" y="2030718"/>
                  <a:ext cx="38183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a:ea typeface="Cambria Math"/>
                          </a:rPr>
                          <m:t>𝜽</m:t>
                        </m:r>
                      </m:oMath>
                    </m:oMathPara>
                  </a14:m>
                  <a:endParaRPr lang="en-US" b="1" dirty="0">
                    <a:cs typeface="NikoshBAN" pitchFamily="2"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992787" y="2030718"/>
                  <a:ext cx="381835" cy="369332"/>
                </a:xfrm>
                <a:prstGeom prst="rect">
                  <a:avLst/>
                </a:prstGeom>
                <a:blipFill rotWithShape="1">
                  <a:blip r:embed="rId3"/>
                  <a:stretch>
                    <a:fillRect/>
                  </a:stretch>
                </a:blipFill>
              </p:spPr>
              <p:txBody>
                <a:bodyPr/>
                <a:lstStyle/>
                <a:p>
                  <a:r>
                    <a:rPr lang="en-US">
                      <a:noFill/>
                    </a:rPr>
                    <a:t> </a:t>
                  </a:r>
                </a:p>
              </p:txBody>
            </p:sp>
          </mc:Fallback>
        </mc:AlternateContent>
        <p:sp>
          <p:nvSpPr>
            <p:cNvPr id="25" name="TextBox 24"/>
            <p:cNvSpPr txBox="1"/>
            <p:nvPr/>
          </p:nvSpPr>
          <p:spPr>
            <a:xfrm>
              <a:off x="1233742" y="1486156"/>
              <a:ext cx="418704" cy="369332"/>
            </a:xfrm>
            <a:prstGeom prst="rect">
              <a:avLst/>
            </a:prstGeom>
            <a:noFill/>
          </p:spPr>
          <p:txBody>
            <a:bodyPr wrap="none" rtlCol="0">
              <a:spAutoFit/>
            </a:bodyPr>
            <a:lstStyle/>
            <a:p>
              <a:r>
                <a:rPr lang="en-US" b="1" dirty="0" smtClean="0">
                  <a:cs typeface="NikoshBAN" pitchFamily="2" charset="0"/>
                </a:rPr>
                <a:t>17</a:t>
              </a:r>
              <a:endParaRPr lang="en-US" b="1" dirty="0">
                <a:cs typeface="NikoshBAN" pitchFamily="2" charset="0"/>
              </a:endParaRPr>
            </a:p>
          </p:txBody>
        </p:sp>
        <p:sp>
          <p:nvSpPr>
            <p:cNvPr id="26" name="TextBox 25"/>
            <p:cNvSpPr txBox="1"/>
            <p:nvPr/>
          </p:nvSpPr>
          <p:spPr>
            <a:xfrm>
              <a:off x="2314785" y="1619823"/>
              <a:ext cx="304892" cy="369332"/>
            </a:xfrm>
            <a:prstGeom prst="rect">
              <a:avLst/>
            </a:prstGeom>
            <a:noFill/>
          </p:spPr>
          <p:txBody>
            <a:bodyPr wrap="none" rtlCol="0">
              <a:spAutoFit/>
            </a:bodyPr>
            <a:lstStyle/>
            <a:p>
              <a:r>
                <a:rPr lang="en-US" b="1" dirty="0" smtClean="0">
                  <a:cs typeface="NikoshBAN" pitchFamily="2" charset="0"/>
                </a:rPr>
                <a:t>8</a:t>
              </a:r>
              <a:endParaRPr lang="en-US" b="1" dirty="0">
                <a:cs typeface="NikoshBAN" pitchFamily="2" charset="0"/>
              </a:endParaRPr>
            </a:p>
          </p:txBody>
        </p:sp>
        <p:sp>
          <p:nvSpPr>
            <p:cNvPr id="27" name="TextBox 26"/>
            <p:cNvSpPr txBox="1"/>
            <p:nvPr/>
          </p:nvSpPr>
          <p:spPr>
            <a:xfrm>
              <a:off x="1459839" y="2360673"/>
              <a:ext cx="418704" cy="369332"/>
            </a:xfrm>
            <a:prstGeom prst="rect">
              <a:avLst/>
            </a:prstGeom>
            <a:noFill/>
          </p:spPr>
          <p:txBody>
            <a:bodyPr wrap="none" rtlCol="0">
              <a:spAutoFit/>
            </a:bodyPr>
            <a:lstStyle/>
            <a:p>
              <a:r>
                <a:rPr lang="en-US" b="1" dirty="0" smtClean="0">
                  <a:cs typeface="NikoshBAN" pitchFamily="2" charset="0"/>
                </a:rPr>
                <a:t>15</a:t>
              </a:r>
              <a:endParaRPr lang="en-US" b="1" dirty="0">
                <a:cs typeface="NikoshBAN" pitchFamily="2" charset="0"/>
              </a:endParaRPr>
            </a:p>
          </p:txBody>
        </p:sp>
      </p:grpSp>
      <mc:AlternateContent xmlns:mc="http://schemas.openxmlformats.org/markup-compatibility/2006" xmlns:a14="http://schemas.microsoft.com/office/drawing/2010/main">
        <mc:Choice Requires="a14">
          <p:sp>
            <p:nvSpPr>
              <p:cNvPr id="29" name="TextBox 28"/>
              <p:cNvSpPr txBox="1"/>
              <p:nvPr/>
            </p:nvSpPr>
            <p:spPr>
              <a:xfrm>
                <a:off x="51308" y="3288268"/>
                <a:ext cx="2924391" cy="400110"/>
              </a:xfrm>
              <a:prstGeom prst="rect">
                <a:avLst/>
              </a:prstGeom>
              <a:noFill/>
            </p:spPr>
            <p:txBody>
              <a:bodyPr wrap="square" rtlCol="0">
                <a:spAutoFit/>
              </a:bodyPr>
              <a:lstStyle/>
              <a:p>
                <a:r>
                  <a:rPr lang="bn-BD" sz="2000" b="1" dirty="0" smtClean="0">
                    <a:latin typeface="NikoshBAN" pitchFamily="2" charset="0"/>
                    <a:cs typeface="NikoshBAN" pitchFamily="2" charset="0"/>
                  </a:rPr>
                  <a:t>১</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অতিভুজ = </a:t>
                </a:r>
                <a14:m>
                  <m:oMath xmlns:m="http://schemas.openxmlformats.org/officeDocument/2006/math">
                    <m:r>
                      <a:rPr lang="en-US" sz="2000" b="1" i="1" smtClean="0">
                        <a:latin typeface="Cambria Math"/>
                      </a:rPr>
                      <m:t>𝟏𝟕</m:t>
                    </m:r>
                  </m:oMath>
                </a14:m>
                <a:r>
                  <a:rPr lang="bn-BD" sz="2000" b="1" dirty="0" smtClean="0">
                    <a:latin typeface="NikoshBAN" pitchFamily="2" charset="0"/>
                    <a:cs typeface="NikoshBAN" pitchFamily="2" charset="0"/>
                  </a:rPr>
                  <a:t> একক। </a:t>
                </a:r>
                <a:endParaRPr lang="en-US" sz="2000" b="1" dirty="0">
                  <a:latin typeface="NikoshBAN" pitchFamily="2" charset="0"/>
                  <a:cs typeface="NikoshBAN" pitchFamily="2" charset="0"/>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51308" y="3288268"/>
                <a:ext cx="2924391" cy="400110"/>
              </a:xfrm>
              <a:prstGeom prst="rect">
                <a:avLst/>
              </a:prstGeom>
              <a:blipFill rotWithShape="1">
                <a:blip r:embed="rId4"/>
                <a:stretch>
                  <a:fillRect l="-2083" t="-6061"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87089" y="4114800"/>
                <a:ext cx="2924391"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 = </a:t>
                </a:r>
                <a14:m>
                  <m:oMath xmlns:m="http://schemas.openxmlformats.org/officeDocument/2006/math">
                    <m:r>
                      <a:rPr lang="en-US" sz="2000" b="1" i="1" smtClean="0">
                        <a:latin typeface="Cambria Math"/>
                      </a:rPr>
                      <m:t>𝟖</m:t>
                    </m:r>
                  </m:oMath>
                </a14:m>
                <a:r>
                  <a:rPr lang="bn-BD" sz="2000" b="1" dirty="0" smtClean="0">
                    <a:latin typeface="NikoshBAN" pitchFamily="2" charset="0"/>
                    <a:cs typeface="NikoshBAN" pitchFamily="2" charset="0"/>
                  </a:rPr>
                  <a:t> একক। </a:t>
                </a:r>
                <a:endParaRPr lang="en-US" sz="2000" b="1" dirty="0">
                  <a:latin typeface="NikoshBAN" pitchFamily="2" charset="0"/>
                  <a:cs typeface="NikoshBAN" pitchFamily="2" charset="0"/>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87089" y="4114800"/>
                <a:ext cx="2924391" cy="400110"/>
              </a:xfrm>
              <a:prstGeom prst="rect">
                <a:avLst/>
              </a:prstGeom>
              <a:blipFill rotWithShape="1">
                <a:blip r:embed="rId5"/>
                <a:stretch>
                  <a:fillRect l="-2083" t="-6061"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51307" y="4969041"/>
                <a:ext cx="2996693"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 = </a:t>
                </a:r>
                <a14:m>
                  <m:oMath xmlns:m="http://schemas.openxmlformats.org/officeDocument/2006/math">
                    <m:r>
                      <a:rPr lang="en-US" sz="2000" b="1" i="1" smtClean="0">
                        <a:latin typeface="Cambria Math"/>
                      </a:rPr>
                      <m:t>𝟏𝟓</m:t>
                    </m:r>
                  </m:oMath>
                </a14:m>
                <a:r>
                  <a:rPr lang="bn-BD" sz="2000" b="1" dirty="0" smtClean="0">
                    <a:latin typeface="NikoshBAN" pitchFamily="2" charset="0"/>
                    <a:cs typeface="NikoshBAN" pitchFamily="2" charset="0"/>
                  </a:rPr>
                  <a:t> একক। </a:t>
                </a:r>
                <a:endParaRPr lang="en-US" sz="2000" b="1" dirty="0">
                  <a:latin typeface="NikoshBAN" pitchFamily="2" charset="0"/>
                  <a:cs typeface="NikoshBAN" pitchFamily="2" charset="0"/>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51307" y="4969041"/>
                <a:ext cx="2996693" cy="400110"/>
              </a:xfrm>
              <a:prstGeom prst="rect">
                <a:avLst/>
              </a:prstGeom>
              <a:blipFill rotWithShape="1">
                <a:blip r:embed="rId6"/>
                <a:stretch>
                  <a:fillRect l="-2033" t="-6061" b="-27273"/>
                </a:stretch>
              </a:blipFill>
            </p:spPr>
            <p:txBody>
              <a:bodyPr/>
              <a:lstStyle/>
              <a:p>
                <a:r>
                  <a:rPr lang="en-US">
                    <a:noFill/>
                  </a:rPr>
                  <a:t> </a:t>
                </a:r>
              </a:p>
            </p:txBody>
          </p:sp>
        </mc:Fallback>
      </mc:AlternateContent>
      <p:sp>
        <p:nvSpPr>
          <p:cNvPr id="32" name="TextBox 31"/>
          <p:cNvSpPr txBox="1"/>
          <p:nvPr/>
        </p:nvSpPr>
        <p:spPr>
          <a:xfrm>
            <a:off x="51308" y="2644481"/>
            <a:ext cx="2590800" cy="461665"/>
          </a:xfrm>
          <a:prstGeom prst="rect">
            <a:avLst/>
          </a:prstGeom>
          <a:noFill/>
        </p:spPr>
        <p:txBody>
          <a:bodyPr wrap="square" rtlCol="0">
            <a:spAutoFit/>
          </a:bodyPr>
          <a:lstStyle/>
          <a:p>
            <a:r>
              <a:rPr lang="bn-BD" sz="2400" b="1" dirty="0" smtClean="0">
                <a:latin typeface="NikoshBAN" pitchFamily="2" charset="0"/>
                <a:cs typeface="NikoshBAN" pitchFamily="2" charset="0"/>
              </a:rPr>
              <a:t>সমাধানঃ </a:t>
            </a:r>
            <a:endParaRPr lang="en-US" sz="2400" b="1" dirty="0">
              <a:latin typeface="NikoshBAN" pitchFamily="2" charset="0"/>
              <a:cs typeface="NikoshBAN" pitchFamily="2" charset="0"/>
            </a:endParaRPr>
          </a:p>
        </p:txBody>
      </p:sp>
      <p:grpSp>
        <p:nvGrpSpPr>
          <p:cNvPr id="56" name="Group 55"/>
          <p:cNvGrpSpPr/>
          <p:nvPr/>
        </p:nvGrpSpPr>
        <p:grpSpPr>
          <a:xfrm>
            <a:off x="3420415" y="897219"/>
            <a:ext cx="2379370" cy="1572952"/>
            <a:chOff x="3581400" y="1041367"/>
            <a:chExt cx="2379370" cy="1572952"/>
          </a:xfrm>
        </p:grpSpPr>
        <p:cxnSp>
          <p:nvCxnSpPr>
            <p:cNvPr id="34" name="Straight Connector 33"/>
            <p:cNvCxnSpPr/>
            <p:nvPr/>
          </p:nvCxnSpPr>
          <p:spPr>
            <a:xfrm flipV="1">
              <a:off x="3581400" y="1283281"/>
              <a:ext cx="2057400" cy="1"/>
            </a:xfrm>
            <a:prstGeom prst="line">
              <a:avLst/>
            </a:prstGeom>
          </p:spPr>
          <p:style>
            <a:lnRef idx="1">
              <a:schemeClr val="accent1"/>
            </a:lnRef>
            <a:fillRef idx="0">
              <a:schemeClr val="accent1"/>
            </a:fillRef>
            <a:effectRef idx="0">
              <a:schemeClr val="accent1"/>
            </a:effectRef>
            <a:fontRef idx="minor">
              <a:schemeClr val="tx1"/>
            </a:fontRef>
          </p:style>
        </p:cxnSp>
        <p:grpSp>
          <p:nvGrpSpPr>
            <p:cNvPr id="55" name="Group 54"/>
            <p:cNvGrpSpPr/>
            <p:nvPr/>
          </p:nvGrpSpPr>
          <p:grpSpPr>
            <a:xfrm>
              <a:off x="3598570" y="1041367"/>
              <a:ext cx="2362200" cy="1572952"/>
              <a:chOff x="3581400" y="1019251"/>
              <a:chExt cx="2362200" cy="1572952"/>
            </a:xfrm>
          </p:grpSpPr>
          <p:cxnSp>
            <p:nvCxnSpPr>
              <p:cNvPr id="44" name="Straight Connector 43"/>
              <p:cNvCxnSpPr/>
              <p:nvPr/>
            </p:nvCxnSpPr>
            <p:spPr>
              <a:xfrm>
                <a:off x="5334000" y="1283282"/>
                <a:ext cx="0" cy="2304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5334000" y="1513746"/>
                <a:ext cx="3048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54" name="Group 53"/>
              <p:cNvGrpSpPr/>
              <p:nvPr/>
            </p:nvGrpSpPr>
            <p:grpSpPr>
              <a:xfrm>
                <a:off x="3581400" y="1019251"/>
                <a:ext cx="2362200" cy="1572952"/>
                <a:chOff x="3581400" y="1019251"/>
                <a:chExt cx="2362200" cy="1572952"/>
              </a:xfrm>
            </p:grpSpPr>
            <p:cxnSp>
              <p:nvCxnSpPr>
                <p:cNvPr id="38" name="Straight Connector 37"/>
                <p:cNvCxnSpPr/>
                <p:nvPr/>
              </p:nvCxnSpPr>
              <p:spPr>
                <a:xfrm>
                  <a:off x="5638800" y="1261166"/>
                  <a:ext cx="0" cy="896632"/>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581400" y="1283282"/>
                  <a:ext cx="2057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49" name="Arc 48"/>
                <p:cNvSpPr/>
                <p:nvPr/>
              </p:nvSpPr>
              <p:spPr>
                <a:xfrm rot="18046863">
                  <a:off x="5029200" y="1677803"/>
                  <a:ext cx="914400" cy="914400"/>
                </a:xfrm>
                <a:prstGeom prst="arc">
                  <a:avLst>
                    <a:gd name="adj1" fmla="val 15370930"/>
                    <a:gd name="adj2" fmla="val 2097159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b="1">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50" name="TextBox 49"/>
                    <p:cNvSpPr txBox="1"/>
                    <p:nvPr/>
                  </p:nvSpPr>
                  <p:spPr>
                    <a:xfrm>
                      <a:off x="5264659" y="1702991"/>
                      <a:ext cx="407484"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a:ea typeface="Cambria Math"/>
                              </a:rPr>
                              <m:t>𝜽</m:t>
                            </m:r>
                          </m:oMath>
                        </m:oMathPara>
                      </a14:m>
                      <a:endParaRPr lang="en-US" sz="2000" b="1" dirty="0">
                        <a:latin typeface="NikoshBAN" pitchFamily="2" charset="0"/>
                        <a:cs typeface="NikoshBAN" pitchFamily="2" charset="0"/>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5264659" y="1702991"/>
                      <a:ext cx="407484" cy="400110"/>
                    </a:xfrm>
                    <a:prstGeom prst="rect">
                      <a:avLst/>
                    </a:prstGeom>
                    <a:blipFill rotWithShape="1">
                      <a:blip r:embed="rId7"/>
                      <a:stretch>
                        <a:fillRect/>
                      </a:stretch>
                    </a:blipFill>
                  </p:spPr>
                  <p:txBody>
                    <a:bodyPr/>
                    <a:lstStyle/>
                    <a:p>
                      <a:r>
                        <a:rPr lang="en-US">
                          <a:noFill/>
                        </a:rPr>
                        <a:t> </a:t>
                      </a:r>
                    </a:p>
                  </p:txBody>
                </p:sp>
              </mc:Fallback>
            </mc:AlternateContent>
            <p:sp>
              <p:nvSpPr>
                <p:cNvPr id="51" name="TextBox 50"/>
                <p:cNvSpPr txBox="1"/>
                <p:nvPr/>
              </p:nvSpPr>
              <p:spPr>
                <a:xfrm>
                  <a:off x="4631672" y="1019251"/>
                  <a:ext cx="314510" cy="400110"/>
                </a:xfrm>
                <a:prstGeom prst="rect">
                  <a:avLst/>
                </a:prstGeom>
                <a:noFill/>
              </p:spPr>
              <p:txBody>
                <a:bodyPr wrap="none" rtlCol="0">
                  <a:spAutoFit/>
                </a:bodyPr>
                <a:lstStyle/>
                <a:p>
                  <a:r>
                    <a:rPr lang="en-US" sz="2000" b="1" dirty="0" smtClean="0">
                      <a:latin typeface="NikoshBAN" pitchFamily="2" charset="0"/>
                      <a:cs typeface="NikoshBAN" pitchFamily="2" charset="0"/>
                    </a:rPr>
                    <a:t>r</a:t>
                  </a:r>
                  <a:endParaRPr lang="en-US" sz="2000" b="1" dirty="0">
                    <a:latin typeface="NikoshBAN" pitchFamily="2" charset="0"/>
                    <a:cs typeface="NikoshBAN" pitchFamily="2" charset="0"/>
                  </a:endParaRPr>
                </a:p>
              </p:txBody>
            </p:sp>
            <p:sp>
              <p:nvSpPr>
                <p:cNvPr id="52" name="TextBox 51"/>
                <p:cNvSpPr txBox="1"/>
                <p:nvPr/>
              </p:nvSpPr>
              <p:spPr>
                <a:xfrm>
                  <a:off x="4315691" y="1638437"/>
                  <a:ext cx="344966" cy="400110"/>
                </a:xfrm>
                <a:prstGeom prst="rect">
                  <a:avLst/>
                </a:prstGeom>
                <a:noFill/>
              </p:spPr>
              <p:txBody>
                <a:bodyPr wrap="none" rtlCol="0">
                  <a:spAutoFit/>
                </a:bodyPr>
                <a:lstStyle/>
                <a:p>
                  <a:r>
                    <a:rPr lang="en-US" sz="2000" b="1" dirty="0" smtClean="0">
                      <a:latin typeface="NikoshBAN" pitchFamily="2" charset="0"/>
                      <a:cs typeface="NikoshBAN" pitchFamily="2" charset="0"/>
                    </a:rPr>
                    <a:t>p</a:t>
                  </a:r>
                  <a:endParaRPr lang="en-US" sz="2000" b="1" dirty="0">
                    <a:latin typeface="NikoshBAN" pitchFamily="2" charset="0"/>
                    <a:cs typeface="NikoshBAN" pitchFamily="2" charset="0"/>
                  </a:endParaRPr>
                </a:p>
              </p:txBody>
            </p:sp>
            <p:sp>
              <p:nvSpPr>
                <p:cNvPr id="53" name="TextBox 52"/>
                <p:cNvSpPr txBox="1"/>
                <p:nvPr/>
              </p:nvSpPr>
              <p:spPr>
                <a:xfrm>
                  <a:off x="5583382" y="1513746"/>
                  <a:ext cx="349776" cy="400110"/>
                </a:xfrm>
                <a:prstGeom prst="rect">
                  <a:avLst/>
                </a:prstGeom>
                <a:noFill/>
              </p:spPr>
              <p:txBody>
                <a:bodyPr wrap="none" rtlCol="0">
                  <a:spAutoFit/>
                </a:bodyPr>
                <a:lstStyle/>
                <a:p>
                  <a:r>
                    <a:rPr lang="en-US" sz="2000" b="1" dirty="0" smtClean="0">
                      <a:latin typeface="NikoshBAN" pitchFamily="2" charset="0"/>
                      <a:cs typeface="NikoshBAN" pitchFamily="2" charset="0"/>
                    </a:rPr>
                    <a:t>q</a:t>
                  </a:r>
                  <a:endParaRPr lang="en-US" sz="2000" b="1" dirty="0">
                    <a:latin typeface="NikoshBAN" pitchFamily="2" charset="0"/>
                    <a:cs typeface="NikoshBAN" pitchFamily="2" charset="0"/>
                  </a:endParaRPr>
                </a:p>
              </p:txBody>
            </p:sp>
          </p:grpSp>
        </p:grpSp>
      </p:grpSp>
      <p:sp>
        <p:nvSpPr>
          <p:cNvPr id="58" name="TextBox 57"/>
          <p:cNvSpPr txBox="1"/>
          <p:nvPr/>
        </p:nvSpPr>
        <p:spPr>
          <a:xfrm>
            <a:off x="3048000" y="2624653"/>
            <a:ext cx="3047999" cy="461665"/>
          </a:xfrm>
          <a:prstGeom prst="rect">
            <a:avLst/>
          </a:prstGeom>
          <a:noFill/>
        </p:spPr>
        <p:txBody>
          <a:bodyPr wrap="square" rtlCol="0">
            <a:spAutoFit/>
          </a:bodyPr>
          <a:lstStyle/>
          <a:p>
            <a:r>
              <a:rPr lang="bn-BD" sz="2400" b="1" dirty="0" smtClean="0">
                <a:latin typeface="NikoshBAN" pitchFamily="2" charset="0"/>
                <a:cs typeface="NikoshBAN" pitchFamily="2" charset="0"/>
              </a:rPr>
              <a:t>সমাধানঃ </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59" name="TextBox 58"/>
              <p:cNvSpPr txBox="1"/>
              <p:nvPr/>
            </p:nvSpPr>
            <p:spPr>
              <a:xfrm>
                <a:off x="3048000" y="3291337"/>
                <a:ext cx="3009177" cy="400110"/>
              </a:xfrm>
              <a:prstGeom prst="rect">
                <a:avLst/>
              </a:prstGeom>
              <a:noFill/>
            </p:spPr>
            <p:txBody>
              <a:bodyPr wrap="square" rtlCol="0">
                <a:spAutoFit/>
              </a:bodyPr>
              <a:lstStyle/>
              <a:p>
                <a:r>
                  <a:rPr lang="bn-BD" sz="2000" b="1" dirty="0" smtClean="0">
                    <a:latin typeface="NikoshBAN" pitchFamily="2" charset="0"/>
                    <a:cs typeface="NikoshBAN" pitchFamily="2" charset="0"/>
                  </a:rPr>
                  <a:t>১</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অতিভুজ = </a:t>
                </a:r>
                <a14:m>
                  <m:oMath xmlns:m="http://schemas.openxmlformats.org/officeDocument/2006/math">
                    <m:r>
                      <a:rPr lang="en-US" sz="2000" b="1" i="1" smtClean="0">
                        <a:latin typeface="Cambria Math"/>
                        <a:cs typeface="NikoshBAN" pitchFamily="2" charset="0"/>
                      </a:rPr>
                      <m:t>𝒑</m:t>
                    </m:r>
                  </m:oMath>
                </a14:m>
                <a:r>
                  <a:rPr lang="bn-BD" sz="2000" b="1" dirty="0" smtClean="0">
                    <a:latin typeface="NikoshBAN" pitchFamily="2" charset="0"/>
                    <a:cs typeface="NikoshBAN" pitchFamily="2" charset="0"/>
                  </a:rPr>
                  <a:t> একক। </a:t>
                </a:r>
                <a:endParaRPr lang="en-US" sz="2000" b="1" dirty="0">
                  <a:latin typeface="NikoshBAN" pitchFamily="2" charset="0"/>
                  <a:cs typeface="NikoshBAN" pitchFamily="2" charset="0"/>
                </a:endParaRPr>
              </a:p>
            </p:txBody>
          </p:sp>
        </mc:Choice>
        <mc:Fallback xmlns="">
          <p:sp>
            <p:nvSpPr>
              <p:cNvPr id="59" name="TextBox 58"/>
              <p:cNvSpPr txBox="1">
                <a:spLocks noRot="1" noChangeAspect="1" noMove="1" noResize="1" noEditPoints="1" noAdjustHandles="1" noChangeArrowheads="1" noChangeShapeType="1" noTextEdit="1"/>
              </p:cNvSpPr>
              <p:nvPr/>
            </p:nvSpPr>
            <p:spPr>
              <a:xfrm>
                <a:off x="3048000" y="3291337"/>
                <a:ext cx="3009177" cy="400110"/>
              </a:xfrm>
              <a:prstGeom prst="rect">
                <a:avLst/>
              </a:prstGeom>
              <a:blipFill rotWithShape="1">
                <a:blip r:embed="rId8"/>
                <a:stretch>
                  <a:fillRect l="-2024" t="-6061"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0" name="TextBox 59"/>
              <p:cNvSpPr txBox="1"/>
              <p:nvPr/>
            </p:nvSpPr>
            <p:spPr>
              <a:xfrm>
                <a:off x="3046116" y="4113128"/>
                <a:ext cx="3041354"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বাহু/লম্ব = </a:t>
                </a:r>
                <a14:m>
                  <m:oMath xmlns:m="http://schemas.openxmlformats.org/officeDocument/2006/math">
                    <m:r>
                      <a:rPr lang="en-US" sz="2000" b="1" i="1" smtClean="0">
                        <a:latin typeface="Cambria Math"/>
                        <a:cs typeface="NikoshBAN" pitchFamily="2" charset="0"/>
                      </a:rPr>
                      <m:t>𝒓</m:t>
                    </m:r>
                  </m:oMath>
                </a14:m>
                <a:r>
                  <a:rPr lang="bn-BD" sz="2000" b="1" dirty="0" smtClean="0">
                    <a:latin typeface="NikoshBAN" pitchFamily="2" charset="0"/>
                    <a:cs typeface="NikoshBAN" pitchFamily="2" charset="0"/>
                  </a:rPr>
                  <a:t> একক। </a:t>
                </a:r>
                <a:endParaRPr lang="en-US" sz="2000" b="1" dirty="0">
                  <a:latin typeface="NikoshBAN" pitchFamily="2" charset="0"/>
                  <a:cs typeface="NikoshBAN" pitchFamily="2" charset="0"/>
                </a:endParaRPr>
              </a:p>
            </p:txBody>
          </p:sp>
        </mc:Choice>
        <mc:Fallback xmlns="">
          <p:sp>
            <p:nvSpPr>
              <p:cNvPr id="60" name="TextBox 59"/>
              <p:cNvSpPr txBox="1">
                <a:spLocks noRot="1" noChangeAspect="1" noMove="1" noResize="1" noEditPoints="1" noAdjustHandles="1" noChangeArrowheads="1" noChangeShapeType="1" noTextEdit="1"/>
              </p:cNvSpPr>
              <p:nvPr/>
            </p:nvSpPr>
            <p:spPr>
              <a:xfrm>
                <a:off x="3046116" y="4113128"/>
                <a:ext cx="3041354" cy="400110"/>
              </a:xfrm>
              <a:prstGeom prst="rect">
                <a:avLst/>
              </a:prstGeom>
              <a:blipFill rotWithShape="1">
                <a:blip r:embed="rId9"/>
                <a:stretch>
                  <a:fillRect l="-2204" t="-6154" b="-292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TextBox 60"/>
              <p:cNvSpPr txBox="1"/>
              <p:nvPr/>
            </p:nvSpPr>
            <p:spPr>
              <a:xfrm>
                <a:off x="3048000" y="4996429"/>
                <a:ext cx="3086100"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 </a:t>
                </a:r>
                <a14:m>
                  <m:oMath xmlns:m="http://schemas.openxmlformats.org/officeDocument/2006/math">
                    <m:r>
                      <a:rPr lang="en-US" sz="2000" b="1" i="1" smtClean="0">
                        <a:latin typeface="Cambria Math"/>
                        <a:cs typeface="NikoshBAN" pitchFamily="2" charset="0"/>
                      </a:rPr>
                      <m:t>𝒒</m:t>
                    </m:r>
                  </m:oMath>
                </a14:m>
                <a:r>
                  <a:rPr lang="bn-BD" sz="2000" b="1" dirty="0" smtClean="0">
                    <a:latin typeface="NikoshBAN" pitchFamily="2" charset="0"/>
                    <a:cs typeface="NikoshBAN" pitchFamily="2" charset="0"/>
                  </a:rPr>
                  <a:t> একক। </a:t>
                </a:r>
                <a:endParaRPr lang="en-US" sz="2000" b="1" dirty="0">
                  <a:latin typeface="NikoshBAN" pitchFamily="2" charset="0"/>
                  <a:cs typeface="NikoshBAN" pitchFamily="2" charset="0"/>
                </a:endParaRPr>
              </a:p>
            </p:txBody>
          </p:sp>
        </mc:Choice>
        <mc:Fallback xmlns="">
          <p:sp>
            <p:nvSpPr>
              <p:cNvPr id="61" name="TextBox 60"/>
              <p:cNvSpPr txBox="1">
                <a:spLocks noRot="1" noChangeAspect="1" noMove="1" noResize="1" noEditPoints="1" noAdjustHandles="1" noChangeArrowheads="1" noChangeShapeType="1" noTextEdit="1"/>
              </p:cNvSpPr>
              <p:nvPr/>
            </p:nvSpPr>
            <p:spPr>
              <a:xfrm>
                <a:off x="3048000" y="4996429"/>
                <a:ext cx="3086100" cy="400110"/>
              </a:xfrm>
              <a:prstGeom prst="rect">
                <a:avLst/>
              </a:prstGeom>
              <a:blipFill rotWithShape="1">
                <a:blip r:embed="rId10"/>
                <a:stretch>
                  <a:fillRect l="-1976" t="-6154" b="-29231"/>
                </a:stretch>
              </a:blipFill>
            </p:spPr>
            <p:txBody>
              <a:bodyPr/>
              <a:lstStyle/>
              <a:p>
                <a:r>
                  <a:rPr lang="en-US">
                    <a:noFill/>
                  </a:rPr>
                  <a:t> </a:t>
                </a:r>
              </a:p>
            </p:txBody>
          </p:sp>
        </mc:Fallback>
      </mc:AlternateContent>
      <p:grpSp>
        <p:nvGrpSpPr>
          <p:cNvPr id="109" name="Group 108"/>
          <p:cNvGrpSpPr/>
          <p:nvPr/>
        </p:nvGrpSpPr>
        <p:grpSpPr>
          <a:xfrm>
            <a:off x="6250119" y="766464"/>
            <a:ext cx="2822331" cy="1791205"/>
            <a:chOff x="6332524" y="862950"/>
            <a:chExt cx="2822331" cy="1791205"/>
          </a:xfrm>
        </p:grpSpPr>
        <p:sp>
          <p:nvSpPr>
            <p:cNvPr id="74" name="TextBox 73"/>
            <p:cNvSpPr txBox="1"/>
            <p:nvPr/>
          </p:nvSpPr>
          <p:spPr>
            <a:xfrm>
              <a:off x="8143994" y="862950"/>
              <a:ext cx="362600" cy="369332"/>
            </a:xfrm>
            <a:prstGeom prst="rect">
              <a:avLst/>
            </a:prstGeom>
            <a:noFill/>
          </p:spPr>
          <p:txBody>
            <a:bodyPr wrap="none" rtlCol="0">
              <a:spAutoFit/>
            </a:bodyPr>
            <a:lstStyle/>
            <a:p>
              <a:r>
                <a:rPr lang="en-US" b="1" dirty="0" smtClean="0">
                  <a:latin typeface="NikoshBAN" pitchFamily="2" charset="0"/>
                  <a:cs typeface="NikoshBAN" pitchFamily="2" charset="0"/>
                </a:rPr>
                <a:t>G</a:t>
              </a:r>
              <a:endParaRPr lang="en-US" b="1" dirty="0">
                <a:latin typeface="NikoshBAN" pitchFamily="2" charset="0"/>
                <a:cs typeface="NikoshBAN" pitchFamily="2" charset="0"/>
              </a:endParaRPr>
            </a:p>
          </p:txBody>
        </p:sp>
        <p:sp>
          <p:nvSpPr>
            <p:cNvPr id="75" name="TextBox 74"/>
            <p:cNvSpPr txBox="1"/>
            <p:nvPr/>
          </p:nvSpPr>
          <p:spPr>
            <a:xfrm>
              <a:off x="6332524" y="2058814"/>
              <a:ext cx="348172" cy="369332"/>
            </a:xfrm>
            <a:prstGeom prst="rect">
              <a:avLst/>
            </a:prstGeom>
            <a:noFill/>
          </p:spPr>
          <p:txBody>
            <a:bodyPr wrap="none" rtlCol="0">
              <a:spAutoFit/>
            </a:bodyPr>
            <a:lstStyle/>
            <a:p>
              <a:r>
                <a:rPr lang="en-US" b="1" dirty="0" smtClean="0">
                  <a:latin typeface="NikoshBAN" pitchFamily="2" charset="0"/>
                  <a:cs typeface="NikoshBAN" pitchFamily="2" charset="0"/>
                </a:rPr>
                <a:t>E</a:t>
              </a:r>
              <a:endParaRPr lang="en-US" b="1" dirty="0">
                <a:latin typeface="NikoshBAN" pitchFamily="2" charset="0"/>
                <a:cs typeface="NikoshBAN" pitchFamily="2" charset="0"/>
              </a:endParaRPr>
            </a:p>
          </p:txBody>
        </p:sp>
        <p:sp>
          <p:nvSpPr>
            <p:cNvPr id="76" name="TextBox 75"/>
            <p:cNvSpPr txBox="1"/>
            <p:nvPr/>
          </p:nvSpPr>
          <p:spPr>
            <a:xfrm>
              <a:off x="8811491" y="1970946"/>
              <a:ext cx="343364" cy="369332"/>
            </a:xfrm>
            <a:prstGeom prst="rect">
              <a:avLst/>
            </a:prstGeom>
            <a:noFill/>
          </p:spPr>
          <p:txBody>
            <a:bodyPr wrap="none" rtlCol="0">
              <a:spAutoFit/>
            </a:bodyPr>
            <a:lstStyle/>
            <a:p>
              <a:r>
                <a:rPr lang="en-US" b="1" dirty="0" smtClean="0">
                  <a:latin typeface="NikoshBAN" pitchFamily="2" charset="0"/>
                  <a:cs typeface="NikoshBAN" pitchFamily="2" charset="0"/>
                </a:rPr>
                <a:t>F</a:t>
              </a:r>
              <a:endParaRPr lang="en-US" b="1" dirty="0">
                <a:latin typeface="NikoshBAN" pitchFamily="2" charset="0"/>
                <a:cs typeface="NikoshBAN" pitchFamily="2" charset="0"/>
              </a:endParaRPr>
            </a:p>
          </p:txBody>
        </p:sp>
        <p:grpSp>
          <p:nvGrpSpPr>
            <p:cNvPr id="108" name="Group 107"/>
            <p:cNvGrpSpPr/>
            <p:nvPr/>
          </p:nvGrpSpPr>
          <p:grpSpPr>
            <a:xfrm>
              <a:off x="6629400" y="1232282"/>
              <a:ext cx="2445566" cy="1421873"/>
              <a:chOff x="6629400" y="1232282"/>
              <a:chExt cx="2445566" cy="1421873"/>
            </a:xfrm>
          </p:grpSpPr>
          <p:cxnSp>
            <p:nvCxnSpPr>
              <p:cNvPr id="84" name="Straight Connector 83"/>
              <p:cNvCxnSpPr/>
              <p:nvPr/>
            </p:nvCxnSpPr>
            <p:spPr>
              <a:xfrm flipV="1">
                <a:off x="8143994" y="1516405"/>
                <a:ext cx="330540" cy="1786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8001000" y="1442673"/>
                <a:ext cx="142994" cy="273787"/>
              </a:xfrm>
              <a:prstGeom prst="line">
                <a:avLst/>
              </a:prstGeom>
            </p:spPr>
            <p:style>
              <a:lnRef idx="1">
                <a:schemeClr val="accent1"/>
              </a:lnRef>
              <a:fillRef idx="0">
                <a:schemeClr val="accent1"/>
              </a:fillRef>
              <a:effectRef idx="0">
                <a:schemeClr val="accent1"/>
              </a:effectRef>
              <a:fontRef idx="minor">
                <a:schemeClr val="tx1"/>
              </a:fontRef>
            </p:style>
          </p:cxnSp>
          <p:sp>
            <p:nvSpPr>
              <p:cNvPr id="105" name="Arc 104"/>
              <p:cNvSpPr/>
              <p:nvPr/>
            </p:nvSpPr>
            <p:spPr>
              <a:xfrm rot="16701467">
                <a:off x="8160566" y="1739755"/>
                <a:ext cx="914400" cy="914400"/>
              </a:xfrm>
              <a:prstGeom prst="arc">
                <a:avLst>
                  <a:gd name="adj1" fmla="val 16200000"/>
                  <a:gd name="adj2" fmla="val 20579897"/>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latin typeface="NikoshBAN" pitchFamily="2" charset="0"/>
                  <a:cs typeface="NikoshBAN" pitchFamily="2" charset="0"/>
                </a:endParaRPr>
              </a:p>
            </p:txBody>
          </p:sp>
          <p:grpSp>
            <p:nvGrpSpPr>
              <p:cNvPr id="107" name="Group 106"/>
              <p:cNvGrpSpPr/>
              <p:nvPr/>
            </p:nvGrpSpPr>
            <p:grpSpPr>
              <a:xfrm>
                <a:off x="6629400" y="1232282"/>
                <a:ext cx="2154382" cy="958600"/>
                <a:chOff x="6629400" y="1232282"/>
                <a:chExt cx="2154382" cy="958600"/>
              </a:xfrm>
            </p:grpSpPr>
            <p:cxnSp>
              <p:nvCxnSpPr>
                <p:cNvPr id="63" name="Straight Connector 62"/>
                <p:cNvCxnSpPr/>
                <p:nvPr/>
              </p:nvCxnSpPr>
              <p:spPr>
                <a:xfrm>
                  <a:off x="6629400" y="2157798"/>
                  <a:ext cx="2133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8305800" y="1232282"/>
                  <a:ext cx="477982" cy="95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6629400" y="1232282"/>
                  <a:ext cx="1676400" cy="925516"/>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6" name="TextBox 105"/>
                    <p:cNvSpPr txBox="1"/>
                    <p:nvPr/>
                  </p:nvSpPr>
                  <p:spPr>
                    <a:xfrm>
                      <a:off x="8250383" y="1796403"/>
                      <a:ext cx="38183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a:ea typeface="Cambria Math"/>
                              </a:rPr>
                              <m:t>𝜽</m:t>
                            </m:r>
                          </m:oMath>
                        </m:oMathPara>
                      </a14:m>
                      <a:endParaRPr lang="en-US" b="1" dirty="0">
                        <a:latin typeface="NikoshBAN" pitchFamily="2" charset="0"/>
                        <a:cs typeface="NikoshBAN" pitchFamily="2" charset="0"/>
                      </a:endParaRPr>
                    </a:p>
                  </p:txBody>
                </p:sp>
              </mc:Choice>
              <mc:Fallback xmlns="">
                <p:sp>
                  <p:nvSpPr>
                    <p:cNvPr id="106" name="TextBox 105"/>
                    <p:cNvSpPr txBox="1">
                      <a:spLocks noRot="1" noChangeAspect="1" noMove="1" noResize="1" noEditPoints="1" noAdjustHandles="1" noChangeArrowheads="1" noChangeShapeType="1" noTextEdit="1"/>
                    </p:cNvSpPr>
                    <p:nvPr/>
                  </p:nvSpPr>
                  <p:spPr>
                    <a:xfrm>
                      <a:off x="8250383" y="1796403"/>
                      <a:ext cx="381835" cy="369332"/>
                    </a:xfrm>
                    <a:prstGeom prst="rect">
                      <a:avLst/>
                    </a:prstGeom>
                    <a:blipFill rotWithShape="1">
                      <a:blip r:embed="rId11"/>
                      <a:stretch>
                        <a:fillRect/>
                      </a:stretch>
                    </a:blipFill>
                  </p:spPr>
                  <p:txBody>
                    <a:bodyPr/>
                    <a:lstStyle/>
                    <a:p>
                      <a:r>
                        <a:rPr lang="en-US">
                          <a:noFill/>
                        </a:rPr>
                        <a:t> </a:t>
                      </a:r>
                    </a:p>
                  </p:txBody>
                </p:sp>
              </mc:Fallback>
            </mc:AlternateContent>
          </p:grpSp>
        </p:grpSp>
      </p:grpSp>
      <p:sp>
        <p:nvSpPr>
          <p:cNvPr id="110" name="TextBox 109"/>
          <p:cNvSpPr txBox="1"/>
          <p:nvPr/>
        </p:nvSpPr>
        <p:spPr>
          <a:xfrm>
            <a:off x="6096001" y="2644482"/>
            <a:ext cx="2980352" cy="461665"/>
          </a:xfrm>
          <a:prstGeom prst="rect">
            <a:avLst/>
          </a:prstGeom>
          <a:noFill/>
        </p:spPr>
        <p:txBody>
          <a:bodyPr wrap="square" rtlCol="0">
            <a:spAutoFit/>
          </a:bodyPr>
          <a:lstStyle/>
          <a:p>
            <a:r>
              <a:rPr lang="bn-BD" sz="2400" b="1" dirty="0" smtClean="0">
                <a:latin typeface="NikoshBAN" pitchFamily="2" charset="0"/>
                <a:cs typeface="NikoshBAN" pitchFamily="2" charset="0"/>
              </a:rPr>
              <a:t>সমাধানঃ </a:t>
            </a:r>
            <a:endParaRPr lang="en-US" sz="2400" b="1" dirty="0">
              <a:latin typeface="NikoshBAN" pitchFamily="2" charset="0"/>
              <a:cs typeface="NikoshBAN" pitchFamily="2" charset="0"/>
            </a:endParaRPr>
          </a:p>
        </p:txBody>
      </p:sp>
      <p:sp>
        <p:nvSpPr>
          <p:cNvPr id="111" name="TextBox 110"/>
          <p:cNvSpPr txBox="1"/>
          <p:nvPr/>
        </p:nvSpPr>
        <p:spPr>
          <a:xfrm>
            <a:off x="6122106" y="3335970"/>
            <a:ext cx="3021894" cy="400110"/>
          </a:xfrm>
          <a:prstGeom prst="rect">
            <a:avLst/>
          </a:prstGeom>
          <a:noFill/>
        </p:spPr>
        <p:txBody>
          <a:bodyPr wrap="square" rtlCol="0">
            <a:spAutoFit/>
          </a:bodyPr>
          <a:lstStyle/>
          <a:p>
            <a:r>
              <a:rPr lang="bn-BD" sz="2000" b="1" dirty="0" smtClean="0">
                <a:latin typeface="NikoshBAN" pitchFamily="2" charset="0"/>
                <a:cs typeface="NikoshBAN" pitchFamily="2" charset="0"/>
              </a:rPr>
              <a:t>১</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অতিভুজ =</a:t>
            </a:r>
            <a:r>
              <a:rPr lang="en-US" sz="2000" b="1" dirty="0" smtClean="0">
                <a:latin typeface="NikoshBAN" pitchFamily="2" charset="0"/>
                <a:cs typeface="NikoshBAN" pitchFamily="2" charset="0"/>
              </a:rPr>
              <a:t> EF</a:t>
            </a:r>
            <a:endParaRPr lang="en-US" sz="2000" b="1" dirty="0">
              <a:latin typeface="NikoshBAN" pitchFamily="2" charset="0"/>
              <a:cs typeface="NikoshBAN" pitchFamily="2" charset="0"/>
            </a:endParaRPr>
          </a:p>
        </p:txBody>
      </p:sp>
      <p:sp>
        <p:nvSpPr>
          <p:cNvPr id="112" name="TextBox 111"/>
          <p:cNvSpPr txBox="1"/>
          <p:nvPr/>
        </p:nvSpPr>
        <p:spPr>
          <a:xfrm>
            <a:off x="6096000" y="4113128"/>
            <a:ext cx="3096591"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 </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a:t>
            </a:r>
            <a:r>
              <a:rPr lang="en-US" sz="2000" b="1" dirty="0" smtClean="0">
                <a:latin typeface="NikoshBAN" pitchFamily="2" charset="0"/>
                <a:cs typeface="NikoshBAN" pitchFamily="2" charset="0"/>
              </a:rPr>
              <a:t> EG</a:t>
            </a:r>
            <a:endParaRPr lang="en-US" sz="2000" b="1" dirty="0">
              <a:latin typeface="NikoshBAN" pitchFamily="2" charset="0"/>
              <a:cs typeface="NikoshBAN" pitchFamily="2" charset="0"/>
            </a:endParaRPr>
          </a:p>
        </p:txBody>
      </p:sp>
      <p:sp>
        <p:nvSpPr>
          <p:cNvPr id="113" name="TextBox 112"/>
          <p:cNvSpPr txBox="1"/>
          <p:nvPr/>
        </p:nvSpPr>
        <p:spPr>
          <a:xfrm>
            <a:off x="6122106" y="4996429"/>
            <a:ext cx="3048000"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 /ভূমি=</a:t>
            </a:r>
            <a:r>
              <a:rPr lang="en-US" sz="2000" b="1" dirty="0" smtClean="0">
                <a:latin typeface="NikoshBAN" pitchFamily="2" charset="0"/>
                <a:cs typeface="NikoshBAN" pitchFamily="2" charset="0"/>
              </a:rPr>
              <a:t> GF</a:t>
            </a:r>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p:spTree>
    <p:extLst>
      <p:ext uri="{BB962C8B-B14F-4D97-AF65-F5344CB8AC3E}">
        <p14:creationId xmlns:p14="http://schemas.microsoft.com/office/powerpoint/2010/main" val="251707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 calcmode="lin" valueType="num">
                                      <p:cBhvr additive="base">
                                        <p:cTn id="21" dur="500" fill="hold"/>
                                        <p:tgtEl>
                                          <p:spTgt spid="32"/>
                                        </p:tgtEl>
                                        <p:attrNameLst>
                                          <p:attrName>ppt_x</p:attrName>
                                        </p:attrNameLst>
                                      </p:cBhvr>
                                      <p:tavLst>
                                        <p:tav tm="0">
                                          <p:val>
                                            <p:strVal val="#ppt_x"/>
                                          </p:val>
                                        </p:tav>
                                        <p:tav tm="100000">
                                          <p:val>
                                            <p:strVal val="#ppt_x"/>
                                          </p:val>
                                        </p:tav>
                                      </p:tavLst>
                                    </p:anim>
                                    <p:anim calcmode="lin" valueType="num">
                                      <p:cBhvr additive="base">
                                        <p:cTn id="2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ppt_x"/>
                                          </p:val>
                                        </p:tav>
                                        <p:tav tm="100000">
                                          <p:val>
                                            <p:strVal val="#ppt_x"/>
                                          </p:val>
                                        </p:tav>
                                      </p:tavLst>
                                    </p:anim>
                                    <p:anim calcmode="lin" valueType="num">
                                      <p:cBhvr additive="base">
                                        <p:cTn id="2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500" fill="hold"/>
                                        <p:tgtEl>
                                          <p:spTgt spid="30"/>
                                        </p:tgtEl>
                                        <p:attrNameLst>
                                          <p:attrName>ppt_x</p:attrName>
                                        </p:attrNameLst>
                                      </p:cBhvr>
                                      <p:tavLst>
                                        <p:tav tm="0">
                                          <p:val>
                                            <p:strVal val="#ppt_x"/>
                                          </p:val>
                                        </p:tav>
                                        <p:tav tm="100000">
                                          <p:val>
                                            <p:strVal val="#ppt_x"/>
                                          </p:val>
                                        </p:tav>
                                      </p:tavLst>
                                    </p:anim>
                                    <p:anim calcmode="lin" valueType="num">
                                      <p:cBhvr additive="base">
                                        <p:cTn id="3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500" fill="hold"/>
                                        <p:tgtEl>
                                          <p:spTgt spid="31"/>
                                        </p:tgtEl>
                                        <p:attrNameLst>
                                          <p:attrName>ppt_x</p:attrName>
                                        </p:attrNameLst>
                                      </p:cBhvr>
                                      <p:tavLst>
                                        <p:tav tm="0">
                                          <p:val>
                                            <p:strVal val="#ppt_x"/>
                                          </p:val>
                                        </p:tav>
                                        <p:tav tm="100000">
                                          <p:val>
                                            <p:strVal val="#ppt_x"/>
                                          </p:val>
                                        </p:tav>
                                      </p:tavLst>
                                    </p:anim>
                                    <p:anim calcmode="lin" valueType="num">
                                      <p:cBhvr additive="base">
                                        <p:cTn id="4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additive="base">
                                        <p:cTn id="45" dur="500" fill="hold"/>
                                        <p:tgtEl>
                                          <p:spTgt spid="4"/>
                                        </p:tgtEl>
                                        <p:attrNameLst>
                                          <p:attrName>ppt_x</p:attrName>
                                        </p:attrNameLst>
                                      </p:cBhvr>
                                      <p:tavLst>
                                        <p:tav tm="0">
                                          <p:val>
                                            <p:strVal val="#ppt_x"/>
                                          </p:val>
                                        </p:tav>
                                        <p:tav tm="100000">
                                          <p:val>
                                            <p:strVal val="#ppt_x"/>
                                          </p:val>
                                        </p:tav>
                                      </p:tavLst>
                                    </p:anim>
                                    <p:anim calcmode="lin" valueType="num">
                                      <p:cBhvr additive="base">
                                        <p:cTn id="4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56"/>
                                        </p:tgtEl>
                                        <p:attrNameLst>
                                          <p:attrName>style.visibility</p:attrName>
                                        </p:attrNameLst>
                                      </p:cBhvr>
                                      <p:to>
                                        <p:strVal val="visible"/>
                                      </p:to>
                                    </p:set>
                                    <p:anim calcmode="lin" valueType="num">
                                      <p:cBhvr>
                                        <p:cTn id="51" dur="500" fill="hold"/>
                                        <p:tgtEl>
                                          <p:spTgt spid="56"/>
                                        </p:tgtEl>
                                        <p:attrNameLst>
                                          <p:attrName>ppt_w</p:attrName>
                                        </p:attrNameLst>
                                      </p:cBhvr>
                                      <p:tavLst>
                                        <p:tav tm="0">
                                          <p:val>
                                            <p:fltVal val="0"/>
                                          </p:val>
                                        </p:tav>
                                        <p:tav tm="100000">
                                          <p:val>
                                            <p:strVal val="#ppt_w"/>
                                          </p:val>
                                        </p:tav>
                                      </p:tavLst>
                                    </p:anim>
                                    <p:anim calcmode="lin" valueType="num">
                                      <p:cBhvr>
                                        <p:cTn id="52" dur="500" fill="hold"/>
                                        <p:tgtEl>
                                          <p:spTgt spid="56"/>
                                        </p:tgtEl>
                                        <p:attrNameLst>
                                          <p:attrName>ppt_h</p:attrName>
                                        </p:attrNameLst>
                                      </p:cBhvr>
                                      <p:tavLst>
                                        <p:tav tm="0">
                                          <p:val>
                                            <p:fltVal val="0"/>
                                          </p:val>
                                        </p:tav>
                                        <p:tav tm="100000">
                                          <p:val>
                                            <p:strVal val="#ppt_h"/>
                                          </p:val>
                                        </p:tav>
                                      </p:tavLst>
                                    </p:anim>
                                    <p:animEffect transition="in" filter="fade">
                                      <p:cBhvr>
                                        <p:cTn id="53" dur="500"/>
                                        <p:tgtEl>
                                          <p:spTgt spid="56"/>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58"/>
                                        </p:tgtEl>
                                        <p:attrNameLst>
                                          <p:attrName>style.visibility</p:attrName>
                                        </p:attrNameLst>
                                      </p:cBhvr>
                                      <p:to>
                                        <p:strVal val="visible"/>
                                      </p:to>
                                    </p:set>
                                    <p:anim calcmode="lin" valueType="num">
                                      <p:cBhvr additive="base">
                                        <p:cTn id="58" dur="500" fill="hold"/>
                                        <p:tgtEl>
                                          <p:spTgt spid="58"/>
                                        </p:tgtEl>
                                        <p:attrNameLst>
                                          <p:attrName>ppt_x</p:attrName>
                                        </p:attrNameLst>
                                      </p:cBhvr>
                                      <p:tavLst>
                                        <p:tav tm="0">
                                          <p:val>
                                            <p:strVal val="#ppt_x"/>
                                          </p:val>
                                        </p:tav>
                                        <p:tav tm="100000">
                                          <p:val>
                                            <p:strVal val="#ppt_x"/>
                                          </p:val>
                                        </p:tav>
                                      </p:tavLst>
                                    </p:anim>
                                    <p:anim calcmode="lin" valueType="num">
                                      <p:cBhvr additive="base">
                                        <p:cTn id="59"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59"/>
                                        </p:tgtEl>
                                        <p:attrNameLst>
                                          <p:attrName>style.visibility</p:attrName>
                                        </p:attrNameLst>
                                      </p:cBhvr>
                                      <p:to>
                                        <p:strVal val="visible"/>
                                      </p:to>
                                    </p:set>
                                    <p:anim calcmode="lin" valueType="num">
                                      <p:cBhvr additive="base">
                                        <p:cTn id="64" dur="500" fill="hold"/>
                                        <p:tgtEl>
                                          <p:spTgt spid="59"/>
                                        </p:tgtEl>
                                        <p:attrNameLst>
                                          <p:attrName>ppt_x</p:attrName>
                                        </p:attrNameLst>
                                      </p:cBhvr>
                                      <p:tavLst>
                                        <p:tav tm="0">
                                          <p:val>
                                            <p:strVal val="#ppt_x"/>
                                          </p:val>
                                        </p:tav>
                                        <p:tav tm="100000">
                                          <p:val>
                                            <p:strVal val="#ppt_x"/>
                                          </p:val>
                                        </p:tav>
                                      </p:tavLst>
                                    </p:anim>
                                    <p:anim calcmode="lin" valueType="num">
                                      <p:cBhvr additive="base">
                                        <p:cTn id="65"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60"/>
                                        </p:tgtEl>
                                        <p:attrNameLst>
                                          <p:attrName>style.visibility</p:attrName>
                                        </p:attrNameLst>
                                      </p:cBhvr>
                                      <p:to>
                                        <p:strVal val="visible"/>
                                      </p:to>
                                    </p:set>
                                    <p:anim calcmode="lin" valueType="num">
                                      <p:cBhvr additive="base">
                                        <p:cTn id="70" dur="500" fill="hold"/>
                                        <p:tgtEl>
                                          <p:spTgt spid="60"/>
                                        </p:tgtEl>
                                        <p:attrNameLst>
                                          <p:attrName>ppt_x</p:attrName>
                                        </p:attrNameLst>
                                      </p:cBhvr>
                                      <p:tavLst>
                                        <p:tav tm="0">
                                          <p:val>
                                            <p:strVal val="#ppt_x"/>
                                          </p:val>
                                        </p:tav>
                                        <p:tav tm="100000">
                                          <p:val>
                                            <p:strVal val="#ppt_x"/>
                                          </p:val>
                                        </p:tav>
                                      </p:tavLst>
                                    </p:anim>
                                    <p:anim calcmode="lin" valueType="num">
                                      <p:cBhvr additive="base">
                                        <p:cTn id="71"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61"/>
                                        </p:tgtEl>
                                        <p:attrNameLst>
                                          <p:attrName>style.visibility</p:attrName>
                                        </p:attrNameLst>
                                      </p:cBhvr>
                                      <p:to>
                                        <p:strVal val="visible"/>
                                      </p:to>
                                    </p:set>
                                    <p:anim calcmode="lin" valueType="num">
                                      <p:cBhvr additive="base">
                                        <p:cTn id="76" dur="500" fill="hold"/>
                                        <p:tgtEl>
                                          <p:spTgt spid="61"/>
                                        </p:tgtEl>
                                        <p:attrNameLst>
                                          <p:attrName>ppt_x</p:attrName>
                                        </p:attrNameLst>
                                      </p:cBhvr>
                                      <p:tavLst>
                                        <p:tav tm="0">
                                          <p:val>
                                            <p:strVal val="#ppt_x"/>
                                          </p:val>
                                        </p:tav>
                                        <p:tav tm="100000">
                                          <p:val>
                                            <p:strVal val="#ppt_x"/>
                                          </p:val>
                                        </p:tav>
                                      </p:tavLst>
                                    </p:anim>
                                    <p:anim calcmode="lin" valueType="num">
                                      <p:cBhvr additive="base">
                                        <p:cTn id="77"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7"/>
                                        </p:tgtEl>
                                        <p:attrNameLst>
                                          <p:attrName>style.visibility</p:attrName>
                                        </p:attrNameLst>
                                      </p:cBhvr>
                                      <p:to>
                                        <p:strVal val="visible"/>
                                      </p:to>
                                    </p:set>
                                    <p:anim calcmode="lin" valueType="num">
                                      <p:cBhvr additive="base">
                                        <p:cTn id="82" dur="500" fill="hold"/>
                                        <p:tgtEl>
                                          <p:spTgt spid="7"/>
                                        </p:tgtEl>
                                        <p:attrNameLst>
                                          <p:attrName>ppt_x</p:attrName>
                                        </p:attrNameLst>
                                      </p:cBhvr>
                                      <p:tavLst>
                                        <p:tav tm="0">
                                          <p:val>
                                            <p:strVal val="#ppt_x"/>
                                          </p:val>
                                        </p:tav>
                                        <p:tav tm="100000">
                                          <p:val>
                                            <p:strVal val="#ppt_x"/>
                                          </p:val>
                                        </p:tav>
                                      </p:tavLst>
                                    </p:anim>
                                    <p:anim calcmode="lin" valueType="num">
                                      <p:cBhvr additive="base">
                                        <p:cTn id="8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nodeType="clickEffect">
                                  <p:stCondLst>
                                    <p:cond delay="0"/>
                                  </p:stCondLst>
                                  <p:childTnLst>
                                    <p:set>
                                      <p:cBhvr>
                                        <p:cTn id="87" dur="1" fill="hold">
                                          <p:stCondLst>
                                            <p:cond delay="0"/>
                                          </p:stCondLst>
                                        </p:cTn>
                                        <p:tgtEl>
                                          <p:spTgt spid="109"/>
                                        </p:tgtEl>
                                        <p:attrNameLst>
                                          <p:attrName>style.visibility</p:attrName>
                                        </p:attrNameLst>
                                      </p:cBhvr>
                                      <p:to>
                                        <p:strVal val="visible"/>
                                      </p:to>
                                    </p:set>
                                    <p:anim calcmode="lin" valueType="num">
                                      <p:cBhvr>
                                        <p:cTn id="88" dur="500" fill="hold"/>
                                        <p:tgtEl>
                                          <p:spTgt spid="109"/>
                                        </p:tgtEl>
                                        <p:attrNameLst>
                                          <p:attrName>ppt_w</p:attrName>
                                        </p:attrNameLst>
                                      </p:cBhvr>
                                      <p:tavLst>
                                        <p:tav tm="0">
                                          <p:val>
                                            <p:fltVal val="0"/>
                                          </p:val>
                                        </p:tav>
                                        <p:tav tm="100000">
                                          <p:val>
                                            <p:strVal val="#ppt_w"/>
                                          </p:val>
                                        </p:tav>
                                      </p:tavLst>
                                    </p:anim>
                                    <p:anim calcmode="lin" valueType="num">
                                      <p:cBhvr>
                                        <p:cTn id="89" dur="500" fill="hold"/>
                                        <p:tgtEl>
                                          <p:spTgt spid="109"/>
                                        </p:tgtEl>
                                        <p:attrNameLst>
                                          <p:attrName>ppt_h</p:attrName>
                                        </p:attrNameLst>
                                      </p:cBhvr>
                                      <p:tavLst>
                                        <p:tav tm="0">
                                          <p:val>
                                            <p:fltVal val="0"/>
                                          </p:val>
                                        </p:tav>
                                        <p:tav tm="100000">
                                          <p:val>
                                            <p:strVal val="#ppt_h"/>
                                          </p:val>
                                        </p:tav>
                                      </p:tavLst>
                                    </p:anim>
                                    <p:animEffect transition="in" filter="fade">
                                      <p:cBhvr>
                                        <p:cTn id="90" dur="500"/>
                                        <p:tgtEl>
                                          <p:spTgt spid="109"/>
                                        </p:tgtEl>
                                      </p:cBhvr>
                                    </p:animEffect>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10"/>
                                        </p:tgtEl>
                                        <p:attrNameLst>
                                          <p:attrName>style.visibility</p:attrName>
                                        </p:attrNameLst>
                                      </p:cBhvr>
                                      <p:to>
                                        <p:strVal val="visible"/>
                                      </p:to>
                                    </p:set>
                                    <p:anim calcmode="lin" valueType="num">
                                      <p:cBhvr additive="base">
                                        <p:cTn id="95" dur="500" fill="hold"/>
                                        <p:tgtEl>
                                          <p:spTgt spid="110"/>
                                        </p:tgtEl>
                                        <p:attrNameLst>
                                          <p:attrName>ppt_x</p:attrName>
                                        </p:attrNameLst>
                                      </p:cBhvr>
                                      <p:tavLst>
                                        <p:tav tm="0">
                                          <p:val>
                                            <p:strVal val="#ppt_x"/>
                                          </p:val>
                                        </p:tav>
                                        <p:tav tm="100000">
                                          <p:val>
                                            <p:strVal val="#ppt_x"/>
                                          </p:val>
                                        </p:tav>
                                      </p:tavLst>
                                    </p:anim>
                                    <p:anim calcmode="lin" valueType="num">
                                      <p:cBhvr additive="base">
                                        <p:cTn id="96" dur="500" fill="hold"/>
                                        <p:tgtEl>
                                          <p:spTgt spid="110"/>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111"/>
                                        </p:tgtEl>
                                        <p:attrNameLst>
                                          <p:attrName>style.visibility</p:attrName>
                                        </p:attrNameLst>
                                      </p:cBhvr>
                                      <p:to>
                                        <p:strVal val="visible"/>
                                      </p:to>
                                    </p:set>
                                    <p:anim calcmode="lin" valueType="num">
                                      <p:cBhvr additive="base">
                                        <p:cTn id="101" dur="500" fill="hold"/>
                                        <p:tgtEl>
                                          <p:spTgt spid="111"/>
                                        </p:tgtEl>
                                        <p:attrNameLst>
                                          <p:attrName>ppt_x</p:attrName>
                                        </p:attrNameLst>
                                      </p:cBhvr>
                                      <p:tavLst>
                                        <p:tav tm="0">
                                          <p:val>
                                            <p:strVal val="#ppt_x"/>
                                          </p:val>
                                        </p:tav>
                                        <p:tav tm="100000">
                                          <p:val>
                                            <p:strVal val="#ppt_x"/>
                                          </p:val>
                                        </p:tav>
                                      </p:tavLst>
                                    </p:anim>
                                    <p:anim calcmode="lin" valueType="num">
                                      <p:cBhvr additive="base">
                                        <p:cTn id="102" dur="500" fill="hold"/>
                                        <p:tgtEl>
                                          <p:spTgt spid="111"/>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112"/>
                                        </p:tgtEl>
                                        <p:attrNameLst>
                                          <p:attrName>style.visibility</p:attrName>
                                        </p:attrNameLst>
                                      </p:cBhvr>
                                      <p:to>
                                        <p:strVal val="visible"/>
                                      </p:to>
                                    </p:set>
                                    <p:anim calcmode="lin" valueType="num">
                                      <p:cBhvr additive="base">
                                        <p:cTn id="107" dur="500" fill="hold"/>
                                        <p:tgtEl>
                                          <p:spTgt spid="112"/>
                                        </p:tgtEl>
                                        <p:attrNameLst>
                                          <p:attrName>ppt_x</p:attrName>
                                        </p:attrNameLst>
                                      </p:cBhvr>
                                      <p:tavLst>
                                        <p:tav tm="0">
                                          <p:val>
                                            <p:strVal val="#ppt_x"/>
                                          </p:val>
                                        </p:tav>
                                        <p:tav tm="100000">
                                          <p:val>
                                            <p:strVal val="#ppt_x"/>
                                          </p:val>
                                        </p:tav>
                                      </p:tavLst>
                                    </p:anim>
                                    <p:anim calcmode="lin" valueType="num">
                                      <p:cBhvr additive="base">
                                        <p:cTn id="108" dur="500" fill="hold"/>
                                        <p:tgtEl>
                                          <p:spTgt spid="112"/>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113"/>
                                        </p:tgtEl>
                                        <p:attrNameLst>
                                          <p:attrName>style.visibility</p:attrName>
                                        </p:attrNameLst>
                                      </p:cBhvr>
                                      <p:to>
                                        <p:strVal val="visible"/>
                                      </p:to>
                                    </p:set>
                                    <p:anim calcmode="lin" valueType="num">
                                      <p:cBhvr additive="base">
                                        <p:cTn id="113" dur="500" fill="hold"/>
                                        <p:tgtEl>
                                          <p:spTgt spid="113"/>
                                        </p:tgtEl>
                                        <p:attrNameLst>
                                          <p:attrName>ppt_x</p:attrName>
                                        </p:attrNameLst>
                                      </p:cBhvr>
                                      <p:tavLst>
                                        <p:tav tm="0">
                                          <p:val>
                                            <p:strVal val="#ppt_x"/>
                                          </p:val>
                                        </p:tav>
                                        <p:tav tm="100000">
                                          <p:val>
                                            <p:strVal val="#ppt_x"/>
                                          </p:val>
                                        </p:tav>
                                      </p:tavLst>
                                    </p:anim>
                                    <p:anim calcmode="lin" valueType="num">
                                      <p:cBhvr additive="base">
                                        <p:cTn id="114" dur="500" fill="hold"/>
                                        <p:tgtEl>
                                          <p:spTgt spid="1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p:bldP spid="30" grpId="0"/>
      <p:bldP spid="31" grpId="0"/>
      <p:bldP spid="32" grpId="0"/>
      <p:bldP spid="58" grpId="0"/>
      <p:bldP spid="59" grpId="0"/>
      <p:bldP spid="60" grpId="0"/>
      <p:bldP spid="61" grpId="0"/>
      <p:bldP spid="110" grpId="0"/>
      <p:bldP spid="111" grpId="0"/>
      <p:bldP spid="112" grpId="0"/>
      <p:bldP spid="1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273270" y="242455"/>
                <a:ext cx="9632730" cy="523220"/>
              </a:xfrm>
              <a:prstGeom prst="rect">
                <a:avLst/>
              </a:prstGeom>
              <a:noFill/>
            </p:spPr>
            <p:txBody>
              <a:bodyPr wrap="square" rtlCol="0">
                <a:spAutoFit/>
              </a:bodyPr>
              <a:lstStyle/>
              <a:p>
                <a:r>
                  <a:rPr lang="bn-BD" sz="2800" b="1" dirty="0" smtClean="0">
                    <a:latin typeface="NikoshBAN" pitchFamily="2" charset="0"/>
                    <a:cs typeface="NikoshBAN" pitchFamily="2" charset="0"/>
                  </a:rPr>
                  <a:t>নিচের চিত্র থেকে </a:t>
                </a:r>
                <a14:m>
                  <m:oMath xmlns:m="http://schemas.openxmlformats.org/officeDocument/2006/math">
                    <m:r>
                      <a:rPr lang="bn-BD" sz="2800" b="1" i="1" smtClean="0">
                        <a:latin typeface="Cambria Math"/>
                        <a:ea typeface="Cambria Math"/>
                      </a:rPr>
                      <m:t>𝜶</m:t>
                    </m:r>
                  </m:oMath>
                </a14:m>
                <a:r>
                  <a:rPr lang="bn-BD" sz="2800" b="1" dirty="0" smtClean="0">
                    <a:latin typeface="NikoshBAN" pitchFamily="2" charset="0"/>
                    <a:cs typeface="NikoshBAN" pitchFamily="2" charset="0"/>
                  </a:rPr>
                  <a:t> ও </a:t>
                </a:r>
                <a14:m>
                  <m:oMath xmlns:m="http://schemas.openxmlformats.org/officeDocument/2006/math">
                    <m:r>
                      <a:rPr lang="bn-BD" sz="2800" b="1" i="1" smtClean="0">
                        <a:latin typeface="Cambria Math"/>
                        <a:ea typeface="Cambria Math"/>
                      </a:rPr>
                      <m:t>𝜷</m:t>
                    </m:r>
                  </m:oMath>
                </a14:m>
                <a:r>
                  <a:rPr lang="bn-BD" sz="2800" b="1" dirty="0" smtClean="0">
                    <a:latin typeface="NikoshBAN" pitchFamily="2" charset="0"/>
                    <a:cs typeface="NikoshBAN" pitchFamily="2" charset="0"/>
                  </a:rPr>
                  <a:t> কোণের জন্য অতিভুজ, লম্ব ও ভূমি নির্ণয় কর। </a:t>
                </a:r>
                <a:endParaRPr lang="en-US" sz="2800" b="1" dirty="0">
                  <a:latin typeface="NikoshBAN" pitchFamily="2" charset="0"/>
                  <a:cs typeface="NikoshBAN" pitchFamily="2"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273270" y="242455"/>
                <a:ext cx="9632730" cy="523220"/>
              </a:xfrm>
              <a:prstGeom prst="rect">
                <a:avLst/>
              </a:prstGeom>
              <a:blipFill rotWithShape="1">
                <a:blip r:embed="rId2"/>
                <a:stretch>
                  <a:fillRect l="-1329" t="-9302" b="-33721"/>
                </a:stretch>
              </a:blipFill>
            </p:spPr>
            <p:txBody>
              <a:bodyPr/>
              <a:lstStyle/>
              <a:p>
                <a:r>
                  <a:rPr lang="en-US">
                    <a:noFill/>
                  </a:rPr>
                  <a:t> </a:t>
                </a:r>
              </a:p>
            </p:txBody>
          </p:sp>
        </mc:Fallback>
      </mc:AlternateContent>
      <p:grpSp>
        <p:nvGrpSpPr>
          <p:cNvPr id="34" name="Group 33"/>
          <p:cNvGrpSpPr/>
          <p:nvPr/>
        </p:nvGrpSpPr>
        <p:grpSpPr>
          <a:xfrm>
            <a:off x="2899257" y="954944"/>
            <a:ext cx="3276600" cy="1676400"/>
            <a:chOff x="2133600" y="990600"/>
            <a:chExt cx="3276600" cy="1676400"/>
          </a:xfrm>
        </p:grpSpPr>
        <p:sp>
          <p:nvSpPr>
            <p:cNvPr id="24" name="Arc 23"/>
            <p:cNvSpPr/>
            <p:nvPr/>
          </p:nvSpPr>
          <p:spPr>
            <a:xfrm>
              <a:off x="2133600" y="1752600"/>
              <a:ext cx="914400" cy="914400"/>
            </a:xfrm>
            <a:prstGeom prst="arc">
              <a:avLst>
                <a:gd name="adj1" fmla="val 16200000"/>
                <a:gd name="adj2" fmla="val 20598046"/>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b="1"/>
            </a:p>
          </p:txBody>
        </p:sp>
        <p:sp>
          <p:nvSpPr>
            <p:cNvPr id="25" name="Arc 24"/>
            <p:cNvSpPr/>
            <p:nvPr/>
          </p:nvSpPr>
          <p:spPr>
            <a:xfrm rot="14436989">
              <a:off x="4051711" y="1676400"/>
              <a:ext cx="914400" cy="914400"/>
            </a:xfrm>
            <a:prstGeom prst="arc">
              <a:avLst>
                <a:gd name="adj1" fmla="val 17629097"/>
                <a:gd name="adj2" fmla="val 94383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b="1"/>
            </a:p>
          </p:txBody>
        </p:sp>
        <p:grpSp>
          <p:nvGrpSpPr>
            <p:cNvPr id="33" name="Group 32"/>
            <p:cNvGrpSpPr/>
            <p:nvPr/>
          </p:nvGrpSpPr>
          <p:grpSpPr>
            <a:xfrm>
              <a:off x="2362200" y="990600"/>
              <a:ext cx="3048000" cy="1543110"/>
              <a:chOff x="2362200" y="990600"/>
              <a:chExt cx="3048000" cy="1543110"/>
            </a:xfrm>
          </p:grpSpPr>
          <p:grpSp>
            <p:nvGrpSpPr>
              <p:cNvPr id="32" name="Group 31"/>
              <p:cNvGrpSpPr/>
              <p:nvPr/>
            </p:nvGrpSpPr>
            <p:grpSpPr>
              <a:xfrm>
                <a:off x="2362200" y="990600"/>
                <a:ext cx="3048000" cy="1143000"/>
                <a:chOff x="2362200" y="990600"/>
                <a:chExt cx="3048000" cy="1143000"/>
              </a:xfrm>
            </p:grpSpPr>
            <p:cxnSp>
              <p:nvCxnSpPr>
                <p:cNvPr id="4" name="Straight Connector 3"/>
                <p:cNvCxnSpPr/>
                <p:nvPr/>
              </p:nvCxnSpPr>
              <p:spPr>
                <a:xfrm flipH="1">
                  <a:off x="2362200" y="990600"/>
                  <a:ext cx="609600" cy="1143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362200" y="2133600"/>
                  <a:ext cx="3048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971800" y="990600"/>
                  <a:ext cx="2438400" cy="1143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3276600" y="1219200"/>
                  <a:ext cx="152400" cy="342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819400" y="1345623"/>
                  <a:ext cx="457200" cy="172010"/>
                </a:xfrm>
                <a:prstGeom prst="line">
                  <a:avLst/>
                </a:prstGeom>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6" name="TextBox 25"/>
                  <p:cNvSpPr txBox="1"/>
                  <p:nvPr/>
                </p:nvSpPr>
                <p:spPr>
                  <a:xfrm>
                    <a:off x="2485479" y="1764268"/>
                    <a:ext cx="413896"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a:ea typeface="Cambria Math"/>
                            </a:rPr>
                            <m:t>𝜶</m:t>
                          </m:r>
                        </m:oMath>
                      </m:oMathPara>
                    </a14:m>
                    <a:endParaRPr lang="en-US" sz="2000" b="1" dirty="0"/>
                  </a:p>
                </p:txBody>
              </p:sp>
            </mc:Choice>
            <mc:Fallback xmlns="">
              <p:sp>
                <p:nvSpPr>
                  <p:cNvPr id="26" name="TextBox 25"/>
                  <p:cNvSpPr txBox="1">
                    <a:spLocks noRot="1" noChangeAspect="1" noMove="1" noResize="1" noEditPoints="1" noAdjustHandles="1" noChangeArrowheads="1" noChangeShapeType="1" noTextEdit="1"/>
                  </p:cNvSpPr>
                  <p:nvPr/>
                </p:nvSpPr>
                <p:spPr>
                  <a:xfrm>
                    <a:off x="2485479" y="1764268"/>
                    <a:ext cx="413896" cy="400110"/>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4316903" y="1722704"/>
                    <a:ext cx="41549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a:ea typeface="Cambria Math"/>
                            </a:rPr>
                            <m:t>𝜷</m:t>
                          </m:r>
                        </m:oMath>
                      </m:oMathPara>
                    </a14:m>
                    <a:endParaRPr lang="en-US" sz="2000" b="1" dirty="0"/>
                  </a:p>
                </p:txBody>
              </p:sp>
            </mc:Choice>
            <mc:Fallback xmlns="">
              <p:sp>
                <p:nvSpPr>
                  <p:cNvPr id="28" name="TextBox 27"/>
                  <p:cNvSpPr txBox="1">
                    <a:spLocks noRot="1" noChangeAspect="1" noMove="1" noResize="1" noEditPoints="1" noAdjustHandles="1" noChangeArrowheads="1" noChangeShapeType="1" noTextEdit="1"/>
                  </p:cNvSpPr>
                  <p:nvPr/>
                </p:nvSpPr>
                <p:spPr>
                  <a:xfrm>
                    <a:off x="4316903" y="1722704"/>
                    <a:ext cx="415498" cy="400110"/>
                  </a:xfrm>
                  <a:prstGeom prst="rect">
                    <a:avLst/>
                  </a:prstGeom>
                  <a:blipFill rotWithShape="1">
                    <a:blip r:embed="rId4"/>
                    <a:stretch>
                      <a:fillRect b="-15385"/>
                    </a:stretch>
                  </a:blipFill>
                </p:spPr>
                <p:txBody>
                  <a:bodyPr/>
                  <a:lstStyle/>
                  <a:p>
                    <a:r>
                      <a:rPr lang="en-US">
                        <a:noFill/>
                      </a:rPr>
                      <a:t> </a:t>
                    </a:r>
                  </a:p>
                </p:txBody>
              </p:sp>
            </mc:Fallback>
          </mc:AlternateContent>
          <p:sp>
            <p:nvSpPr>
              <p:cNvPr id="29" name="TextBox 28"/>
              <p:cNvSpPr txBox="1"/>
              <p:nvPr/>
            </p:nvSpPr>
            <p:spPr>
              <a:xfrm>
                <a:off x="2417618" y="1234787"/>
                <a:ext cx="314510" cy="400110"/>
              </a:xfrm>
              <a:prstGeom prst="rect">
                <a:avLst/>
              </a:prstGeom>
              <a:noFill/>
            </p:spPr>
            <p:txBody>
              <a:bodyPr wrap="none" rtlCol="0">
                <a:spAutoFit/>
              </a:bodyPr>
              <a:lstStyle/>
              <a:p>
                <a:r>
                  <a:rPr lang="en-US" sz="2000" b="1" dirty="0" smtClean="0"/>
                  <a:t>7</a:t>
                </a:r>
                <a:endParaRPr lang="en-US" sz="2000" b="1" dirty="0"/>
              </a:p>
            </p:txBody>
          </p:sp>
          <p:sp>
            <p:nvSpPr>
              <p:cNvPr id="30" name="TextBox 29"/>
              <p:cNvSpPr txBox="1"/>
              <p:nvPr/>
            </p:nvSpPr>
            <p:spPr>
              <a:xfrm>
                <a:off x="3886200" y="1117523"/>
                <a:ext cx="444352" cy="400110"/>
              </a:xfrm>
              <a:prstGeom prst="rect">
                <a:avLst/>
              </a:prstGeom>
              <a:noFill/>
            </p:spPr>
            <p:txBody>
              <a:bodyPr wrap="none" rtlCol="0">
                <a:spAutoFit/>
              </a:bodyPr>
              <a:lstStyle/>
              <a:p>
                <a:r>
                  <a:rPr lang="en-US" sz="2000" b="1" dirty="0" smtClean="0"/>
                  <a:t>24</a:t>
                </a:r>
                <a:endParaRPr lang="en-US" sz="2000" b="1" dirty="0"/>
              </a:p>
            </p:txBody>
          </p:sp>
          <p:sp>
            <p:nvSpPr>
              <p:cNvPr id="31" name="TextBox 30"/>
              <p:cNvSpPr txBox="1"/>
              <p:nvPr/>
            </p:nvSpPr>
            <p:spPr>
              <a:xfrm>
                <a:off x="3414596" y="2133600"/>
                <a:ext cx="502061" cy="400110"/>
              </a:xfrm>
              <a:prstGeom prst="rect">
                <a:avLst/>
              </a:prstGeom>
              <a:noFill/>
            </p:spPr>
            <p:txBody>
              <a:bodyPr wrap="none" rtlCol="0">
                <a:spAutoFit/>
              </a:bodyPr>
              <a:lstStyle/>
              <a:p>
                <a:r>
                  <a:rPr lang="en-US" sz="2000" b="1" dirty="0" smtClean="0"/>
                  <a:t>25 </a:t>
                </a:r>
                <a:endParaRPr lang="en-US" sz="2000" b="1" dirty="0"/>
              </a:p>
            </p:txBody>
          </p:sp>
        </p:grpSp>
      </p:grpSp>
      <p:cxnSp>
        <p:nvCxnSpPr>
          <p:cNvPr id="36" name="Straight Connector 35"/>
          <p:cNvCxnSpPr/>
          <p:nvPr/>
        </p:nvCxnSpPr>
        <p:spPr>
          <a:xfrm>
            <a:off x="4431283" y="2720655"/>
            <a:ext cx="0" cy="3756345"/>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8" name="TextBox 37"/>
              <p:cNvSpPr txBox="1"/>
              <p:nvPr/>
            </p:nvSpPr>
            <p:spPr>
              <a:xfrm>
                <a:off x="250046" y="2655411"/>
                <a:ext cx="4181236" cy="461665"/>
              </a:xfrm>
              <a:prstGeom prst="rect">
                <a:avLst/>
              </a:prstGeom>
              <a:noFill/>
            </p:spPr>
            <p:txBody>
              <a:bodyPr wrap="square" rtlCol="0">
                <a:spAutoFit/>
              </a:bodyPr>
              <a:lstStyle/>
              <a:p>
                <a14:m>
                  <m:oMath xmlns:m="http://schemas.openxmlformats.org/officeDocument/2006/math">
                    <m:r>
                      <a:rPr lang="en-US" sz="2400" b="1" i="1" smtClean="0">
                        <a:latin typeface="Cambria Math"/>
                        <a:ea typeface="Cambria Math"/>
                      </a:rPr>
                      <m:t>𝜶</m:t>
                    </m:r>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কোণের জন্য</a:t>
                </a:r>
                <a:r>
                  <a:rPr lang="en-US" sz="2400" b="1" dirty="0">
                    <a:latin typeface="NikoshBAN" pitchFamily="2" charset="0"/>
                    <a:cs typeface="NikoshBAN" pitchFamily="2" charset="0"/>
                  </a:rPr>
                  <a:t> </a:t>
                </a:r>
                <a:r>
                  <a:rPr lang="en-US" sz="2400" b="1" dirty="0" smtClean="0">
                    <a:latin typeface="NikoshBAN" pitchFamily="2" charset="0"/>
                    <a:cs typeface="NikoshBAN" pitchFamily="2" charset="0"/>
                  </a:rPr>
                  <a:t> …..</a:t>
                </a:r>
                <a:endParaRPr lang="en-US" sz="2400" b="1" dirty="0">
                  <a:latin typeface="NikoshBAN" pitchFamily="2" charset="0"/>
                  <a:cs typeface="NikoshBAN" pitchFamily="2" charset="0"/>
                </a:endParaRPr>
              </a:p>
            </p:txBody>
          </p:sp>
        </mc:Choice>
        <mc:Fallback xmlns="">
          <p:sp>
            <p:nvSpPr>
              <p:cNvPr id="38" name="TextBox 37"/>
              <p:cNvSpPr txBox="1">
                <a:spLocks noRot="1" noChangeAspect="1" noMove="1" noResize="1" noEditPoints="1" noAdjustHandles="1" noChangeArrowheads="1" noChangeShapeType="1" noTextEdit="1"/>
              </p:cNvSpPr>
              <p:nvPr/>
            </p:nvSpPr>
            <p:spPr>
              <a:xfrm>
                <a:off x="250046" y="2655411"/>
                <a:ext cx="4181236" cy="461665"/>
              </a:xfrm>
              <a:prstGeom prst="rect">
                <a:avLst/>
              </a:prstGeom>
              <a:blipFill rotWithShape="1">
                <a:blip r:embed="rId5"/>
                <a:stretch>
                  <a:fillRect t="-9333" b="-32000"/>
                </a:stretch>
              </a:blipFill>
            </p:spPr>
            <p:txBody>
              <a:bodyPr/>
              <a:lstStyle/>
              <a:p>
                <a:r>
                  <a:rPr lang="en-US">
                    <a:noFill/>
                  </a:rPr>
                  <a:t> </a:t>
                </a:r>
              </a:p>
            </p:txBody>
          </p:sp>
        </mc:Fallback>
      </mc:AlternateContent>
      <p:sp>
        <p:nvSpPr>
          <p:cNvPr id="39" name="TextBox 38"/>
          <p:cNvSpPr txBox="1"/>
          <p:nvPr/>
        </p:nvSpPr>
        <p:spPr>
          <a:xfrm>
            <a:off x="273269" y="3560112"/>
            <a:ext cx="4158013" cy="461665"/>
          </a:xfrm>
          <a:prstGeom prst="rect">
            <a:avLst/>
          </a:prstGeom>
          <a:noFill/>
        </p:spPr>
        <p:txBody>
          <a:bodyPr wrap="square" rtlCol="0">
            <a:spAutoFit/>
          </a:bodyPr>
          <a:lstStyle/>
          <a:p>
            <a:r>
              <a:rPr lang="bn-BD" sz="2400" b="1" dirty="0" smtClean="0">
                <a:latin typeface="NikoshBAN" pitchFamily="2" charset="0"/>
                <a:cs typeface="NikoshBAN" pitchFamily="2" charset="0"/>
              </a:rPr>
              <a:t>সমাধানঃ </a:t>
            </a:r>
            <a:endParaRPr lang="en-US" sz="2400" b="1" dirty="0">
              <a:latin typeface="NikoshBAN" pitchFamily="2" charset="0"/>
              <a:cs typeface="NikoshBAN" pitchFamily="2" charset="0"/>
            </a:endParaRPr>
          </a:p>
        </p:txBody>
      </p:sp>
      <p:sp>
        <p:nvSpPr>
          <p:cNvPr id="40" name="TextBox 39"/>
          <p:cNvSpPr txBox="1"/>
          <p:nvPr/>
        </p:nvSpPr>
        <p:spPr>
          <a:xfrm>
            <a:off x="5082560" y="3560112"/>
            <a:ext cx="3825775" cy="461665"/>
          </a:xfrm>
          <a:prstGeom prst="rect">
            <a:avLst/>
          </a:prstGeom>
          <a:noFill/>
        </p:spPr>
        <p:txBody>
          <a:bodyPr wrap="square" rtlCol="0">
            <a:spAutoFit/>
          </a:bodyPr>
          <a:lstStyle/>
          <a:p>
            <a:r>
              <a:rPr lang="bn-BD" sz="2400" b="1" dirty="0" smtClean="0">
                <a:latin typeface="NikoshBAN" pitchFamily="2" charset="0"/>
                <a:cs typeface="NikoshBAN" pitchFamily="2" charset="0"/>
              </a:rPr>
              <a:t>সমাধানঃ </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41" name="TextBox 40"/>
              <p:cNvSpPr txBox="1"/>
              <p:nvPr/>
            </p:nvSpPr>
            <p:spPr>
              <a:xfrm>
                <a:off x="273270" y="4471675"/>
                <a:ext cx="4158012"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14:m>
                  <m:oMath xmlns:m="http://schemas.openxmlformats.org/officeDocument/2006/math">
                    <m:r>
                      <a:rPr lang="en-US" sz="2400" b="1" i="1" smtClean="0">
                        <a:latin typeface="Cambria Math"/>
                        <a:cs typeface="NikoshBAN" pitchFamily="2" charset="0"/>
                      </a:rPr>
                      <m:t>𝟐𝟓</m:t>
                    </m:r>
                  </m:oMath>
                </a14:m>
                <a:r>
                  <a:rPr lang="bn-BD" sz="2400" b="1" dirty="0" smtClean="0">
                    <a:latin typeface="NikoshBAN" pitchFamily="2" charset="0"/>
                    <a:cs typeface="NikoshBAN" pitchFamily="2" charset="0"/>
                  </a:rPr>
                  <a:t> একক। </a:t>
                </a:r>
                <a:endParaRPr lang="en-US" sz="2400" b="1" dirty="0">
                  <a:latin typeface="NikoshBAN" pitchFamily="2" charset="0"/>
                  <a:cs typeface="NikoshBAN" pitchFamily="2" charset="0"/>
                </a:endParaRPr>
              </a:p>
            </p:txBody>
          </p:sp>
        </mc:Choice>
        <mc:Fallback xmlns="">
          <p:sp>
            <p:nvSpPr>
              <p:cNvPr id="41" name="TextBox 40"/>
              <p:cNvSpPr txBox="1">
                <a:spLocks noRot="1" noChangeAspect="1" noMove="1" noResize="1" noEditPoints="1" noAdjustHandles="1" noChangeArrowheads="1" noChangeShapeType="1" noTextEdit="1"/>
              </p:cNvSpPr>
              <p:nvPr/>
            </p:nvSpPr>
            <p:spPr>
              <a:xfrm>
                <a:off x="273270" y="4471675"/>
                <a:ext cx="4158012" cy="461665"/>
              </a:xfrm>
              <a:prstGeom prst="rect">
                <a:avLst/>
              </a:prstGeom>
              <a:blipFill rotWithShape="1">
                <a:blip r:embed="rId6"/>
                <a:stretch>
                  <a:fillRect l="-2346" t="-9333" b="-3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p:cNvSpPr txBox="1"/>
              <p:nvPr/>
            </p:nvSpPr>
            <p:spPr>
              <a:xfrm>
                <a:off x="5055537" y="4516822"/>
                <a:ext cx="3798203"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14:m>
                  <m:oMath xmlns:m="http://schemas.openxmlformats.org/officeDocument/2006/math">
                    <m:r>
                      <a:rPr lang="en-US" sz="2400" b="1" i="1" smtClean="0">
                        <a:latin typeface="Cambria Math"/>
                        <a:cs typeface="NikoshBAN" pitchFamily="2" charset="0"/>
                      </a:rPr>
                      <m:t>𝟐𝟓</m:t>
                    </m:r>
                  </m:oMath>
                </a14:m>
                <a:r>
                  <a:rPr lang="bn-BD" sz="2400" b="1" dirty="0" smtClean="0">
                    <a:latin typeface="NikoshBAN" pitchFamily="2" charset="0"/>
                    <a:cs typeface="NikoshBAN" pitchFamily="2" charset="0"/>
                  </a:rPr>
                  <a:t> একক। </a:t>
                </a:r>
                <a:endParaRPr lang="en-US" sz="2400" b="1" dirty="0">
                  <a:latin typeface="NikoshBAN" pitchFamily="2" charset="0"/>
                  <a:cs typeface="NikoshBAN" pitchFamily="2" charset="0"/>
                </a:endParaRPr>
              </a:p>
            </p:txBody>
          </p:sp>
        </mc:Choice>
        <mc:Fallback xmlns="">
          <p:sp>
            <p:nvSpPr>
              <p:cNvPr id="42" name="TextBox 41"/>
              <p:cNvSpPr txBox="1">
                <a:spLocks noRot="1" noChangeAspect="1" noMove="1" noResize="1" noEditPoints="1" noAdjustHandles="1" noChangeArrowheads="1" noChangeShapeType="1" noTextEdit="1"/>
              </p:cNvSpPr>
              <p:nvPr/>
            </p:nvSpPr>
            <p:spPr>
              <a:xfrm>
                <a:off x="5055537" y="4516822"/>
                <a:ext cx="3798203" cy="461665"/>
              </a:xfrm>
              <a:prstGeom prst="rect">
                <a:avLst/>
              </a:prstGeom>
              <a:blipFill rotWithShape="1">
                <a:blip r:embed="rId7"/>
                <a:stretch>
                  <a:fillRect l="-2408" t="-9211" b="-30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273270" y="5169096"/>
                <a:ext cx="4158013"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 </a:t>
                </a:r>
                <a14:m>
                  <m:oMath xmlns:m="http://schemas.openxmlformats.org/officeDocument/2006/math">
                    <m:r>
                      <a:rPr lang="en-US" sz="2000" b="1" i="1" smtClean="0">
                        <a:latin typeface="Cambria Math"/>
                        <a:cs typeface="NikoshBAN" pitchFamily="2" charset="0"/>
                      </a:rPr>
                      <m:t>𝟐𝟒</m:t>
                    </m:r>
                  </m:oMath>
                </a14:m>
                <a:r>
                  <a:rPr lang="bn-BD" sz="2000" b="1" dirty="0" smtClean="0">
                    <a:latin typeface="NikoshBAN" pitchFamily="2" charset="0"/>
                    <a:cs typeface="NikoshBAN" pitchFamily="2" charset="0"/>
                  </a:rPr>
                  <a:t> একক। </a:t>
                </a:r>
                <a:endParaRPr lang="en-US" sz="2000" b="1" dirty="0">
                  <a:latin typeface="NikoshBAN" pitchFamily="2" charset="0"/>
                  <a:cs typeface="NikoshBAN" pitchFamily="2"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273270" y="5169096"/>
                <a:ext cx="4158013" cy="400110"/>
              </a:xfrm>
              <a:prstGeom prst="rect">
                <a:avLst/>
              </a:prstGeom>
              <a:blipFill rotWithShape="1">
                <a:blip r:embed="rId8"/>
                <a:stretch>
                  <a:fillRect l="-1613" t="-6061"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250045" y="5943600"/>
                <a:ext cx="4181237"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 </a:t>
                </a:r>
                <a14:m>
                  <m:oMath xmlns:m="http://schemas.openxmlformats.org/officeDocument/2006/math">
                    <m:r>
                      <a:rPr lang="en-US" sz="2000" b="1" i="1" smtClean="0">
                        <a:latin typeface="Cambria Math"/>
                        <a:cs typeface="NikoshBAN" pitchFamily="2" charset="0"/>
                      </a:rPr>
                      <m:t>𝟕</m:t>
                    </m:r>
                  </m:oMath>
                </a14:m>
                <a:r>
                  <a:rPr lang="bn-BD" sz="2000" b="1" dirty="0" smtClean="0">
                    <a:latin typeface="NikoshBAN" pitchFamily="2" charset="0"/>
                    <a:cs typeface="NikoshBAN" pitchFamily="2" charset="0"/>
                  </a:rPr>
                  <a:t> একক। </a:t>
                </a:r>
                <a:endParaRPr lang="en-US" sz="2000" b="1" dirty="0">
                  <a:latin typeface="NikoshBAN" pitchFamily="2" charset="0"/>
                  <a:cs typeface="NikoshBAN" pitchFamily="2" charset="0"/>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250045" y="5943600"/>
                <a:ext cx="4181237" cy="400110"/>
              </a:xfrm>
              <a:prstGeom prst="rect">
                <a:avLst/>
              </a:prstGeom>
              <a:blipFill rotWithShape="1">
                <a:blip r:embed="rId9"/>
                <a:stretch>
                  <a:fillRect l="-1458" t="-6061"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p:cNvSpPr txBox="1"/>
              <p:nvPr/>
            </p:nvSpPr>
            <p:spPr>
              <a:xfrm>
                <a:off x="5055537" y="5943600"/>
                <a:ext cx="3798203"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ভূমি = </a:t>
                </a:r>
                <a14:m>
                  <m:oMath xmlns:m="http://schemas.openxmlformats.org/officeDocument/2006/math">
                    <m:r>
                      <a:rPr lang="en-US" sz="2000" b="1" i="1" smtClean="0">
                        <a:latin typeface="Cambria Math"/>
                        <a:cs typeface="NikoshBAN" pitchFamily="2" charset="0"/>
                      </a:rPr>
                      <m:t>𝟐𝟒</m:t>
                    </m:r>
                  </m:oMath>
                </a14:m>
                <a:r>
                  <a:rPr lang="bn-BD" sz="2000" b="1" dirty="0" smtClean="0">
                    <a:latin typeface="NikoshBAN" pitchFamily="2" charset="0"/>
                    <a:cs typeface="NikoshBAN" pitchFamily="2" charset="0"/>
                  </a:rPr>
                  <a:t> একক। </a:t>
                </a:r>
                <a:endParaRPr lang="en-US" sz="2000" b="1" dirty="0">
                  <a:latin typeface="NikoshBAN" pitchFamily="2" charset="0"/>
                  <a:cs typeface="NikoshBAN" pitchFamily="2" charset="0"/>
                </a:endParaRPr>
              </a:p>
            </p:txBody>
          </p:sp>
        </mc:Choice>
        <mc:Fallback xmlns="">
          <p:sp>
            <p:nvSpPr>
              <p:cNvPr id="43" name="TextBox 42"/>
              <p:cNvSpPr txBox="1">
                <a:spLocks noRot="1" noChangeAspect="1" noMove="1" noResize="1" noEditPoints="1" noAdjustHandles="1" noChangeArrowheads="1" noChangeShapeType="1" noTextEdit="1"/>
              </p:cNvSpPr>
              <p:nvPr/>
            </p:nvSpPr>
            <p:spPr>
              <a:xfrm>
                <a:off x="5055537" y="5943600"/>
                <a:ext cx="3798203" cy="400110"/>
              </a:xfrm>
              <a:prstGeom prst="rect">
                <a:avLst/>
              </a:prstGeom>
              <a:blipFill rotWithShape="1">
                <a:blip r:embed="rId10"/>
                <a:stretch>
                  <a:fillRect l="-1605" t="-6061"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p:cNvSpPr txBox="1"/>
              <p:nvPr/>
            </p:nvSpPr>
            <p:spPr>
              <a:xfrm>
                <a:off x="5082561" y="2630311"/>
                <a:ext cx="3804788" cy="461665"/>
              </a:xfrm>
              <a:prstGeom prst="rect">
                <a:avLst/>
              </a:prstGeom>
              <a:noFill/>
            </p:spPr>
            <p:txBody>
              <a:bodyPr wrap="square" rtlCol="0">
                <a:spAutoFit/>
              </a:bodyPr>
              <a:lstStyle/>
              <a:p>
                <a14:m>
                  <m:oMath xmlns:m="http://schemas.openxmlformats.org/officeDocument/2006/math">
                    <m:r>
                      <a:rPr lang="en-US" sz="2400" b="1" i="1" smtClean="0">
                        <a:latin typeface="Cambria Math"/>
                        <a:ea typeface="Cambria Math"/>
                        <a:cs typeface="NikoshBAN" pitchFamily="2" charset="0"/>
                      </a:rPr>
                      <m:t>𝜷</m:t>
                    </m:r>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কোণের জন্য</a:t>
                </a:r>
                <a:r>
                  <a:rPr lang="en-US" sz="2400" b="1" dirty="0">
                    <a:latin typeface="NikoshBAN" pitchFamily="2" charset="0"/>
                    <a:cs typeface="NikoshBAN" pitchFamily="2" charset="0"/>
                  </a:rPr>
                  <a:t> </a:t>
                </a:r>
                <a:r>
                  <a:rPr lang="en-US" sz="2400" b="1" dirty="0" smtClean="0">
                    <a:latin typeface="NikoshBAN" pitchFamily="2" charset="0"/>
                    <a:cs typeface="NikoshBAN" pitchFamily="2" charset="0"/>
                  </a:rPr>
                  <a:t>… .</a:t>
                </a:r>
                <a:endParaRPr lang="en-US" sz="2400" b="1" dirty="0">
                  <a:latin typeface="NikoshBAN" pitchFamily="2" charset="0"/>
                  <a:cs typeface="NikoshBAN" pitchFamily="2" charset="0"/>
                </a:endParaRPr>
              </a:p>
            </p:txBody>
          </p:sp>
        </mc:Choice>
        <mc:Fallback xmlns="">
          <p:sp>
            <p:nvSpPr>
              <p:cNvPr id="44" name="TextBox 43"/>
              <p:cNvSpPr txBox="1">
                <a:spLocks noRot="1" noChangeAspect="1" noMove="1" noResize="1" noEditPoints="1" noAdjustHandles="1" noChangeArrowheads="1" noChangeShapeType="1" noTextEdit="1"/>
              </p:cNvSpPr>
              <p:nvPr/>
            </p:nvSpPr>
            <p:spPr>
              <a:xfrm>
                <a:off x="5082561" y="2630311"/>
                <a:ext cx="3804788" cy="461665"/>
              </a:xfrm>
              <a:prstGeom prst="rect">
                <a:avLst/>
              </a:prstGeom>
              <a:blipFill rotWithShape="1">
                <a:blip r:embed="rId11"/>
                <a:stretch>
                  <a:fillRect l="-1442" t="-9211" b="-30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p:cNvSpPr txBox="1"/>
              <p:nvPr/>
            </p:nvSpPr>
            <p:spPr>
              <a:xfrm>
                <a:off x="5049982" y="5169096"/>
                <a:ext cx="3803758"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 </a:t>
                </a:r>
                <a14:m>
                  <m:oMath xmlns:m="http://schemas.openxmlformats.org/officeDocument/2006/math">
                    <m:r>
                      <a:rPr lang="en-US" sz="2000" b="1" i="1" smtClean="0">
                        <a:latin typeface="Cambria Math"/>
                        <a:cs typeface="NikoshBAN" pitchFamily="2" charset="0"/>
                      </a:rPr>
                      <m:t>𝟕</m:t>
                    </m:r>
                  </m:oMath>
                </a14:m>
                <a:r>
                  <a:rPr lang="bn-BD" sz="2000" b="1" dirty="0" smtClean="0">
                    <a:latin typeface="NikoshBAN" pitchFamily="2" charset="0"/>
                    <a:cs typeface="NikoshBAN" pitchFamily="2" charset="0"/>
                  </a:rPr>
                  <a:t> একক। </a:t>
                </a:r>
                <a:endParaRPr lang="en-US" sz="2000" b="1" dirty="0">
                  <a:latin typeface="NikoshBAN" pitchFamily="2" charset="0"/>
                  <a:cs typeface="NikoshBAN" pitchFamily="2" charset="0"/>
                </a:endParaRPr>
              </a:p>
            </p:txBody>
          </p:sp>
        </mc:Choice>
        <mc:Fallback xmlns="">
          <p:sp>
            <p:nvSpPr>
              <p:cNvPr id="45" name="TextBox 44"/>
              <p:cNvSpPr txBox="1">
                <a:spLocks noRot="1" noChangeAspect="1" noMove="1" noResize="1" noEditPoints="1" noAdjustHandles="1" noChangeArrowheads="1" noChangeShapeType="1" noTextEdit="1"/>
              </p:cNvSpPr>
              <p:nvPr/>
            </p:nvSpPr>
            <p:spPr>
              <a:xfrm>
                <a:off x="5049982" y="5169096"/>
                <a:ext cx="3803758" cy="400110"/>
              </a:xfrm>
              <a:prstGeom prst="rect">
                <a:avLst/>
              </a:prstGeom>
              <a:blipFill rotWithShape="1">
                <a:blip r:embed="rId12"/>
                <a:stretch>
                  <a:fillRect l="-1603" t="-6061" b="-27273"/>
                </a:stretch>
              </a:blipFill>
            </p:spPr>
            <p:txBody>
              <a:bodyPr/>
              <a:lstStyle/>
              <a:p>
                <a:r>
                  <a:rPr lang="en-US">
                    <a:noFill/>
                  </a:rPr>
                  <a:t> </a:t>
                </a:r>
              </a:p>
            </p:txBody>
          </p:sp>
        </mc:Fallback>
      </mc:AlternateContent>
    </p:spTree>
    <p:extLst>
      <p:ext uri="{BB962C8B-B14F-4D97-AF65-F5344CB8AC3E}">
        <p14:creationId xmlns:p14="http://schemas.microsoft.com/office/powerpoint/2010/main" val="295221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 calcmode="lin" valueType="num">
                                      <p:cBhvr>
                                        <p:cTn id="14" dur="500" fill="hold"/>
                                        <p:tgtEl>
                                          <p:spTgt spid="34"/>
                                        </p:tgtEl>
                                        <p:attrNameLst>
                                          <p:attrName>ppt_w</p:attrName>
                                        </p:attrNameLst>
                                      </p:cBhvr>
                                      <p:tavLst>
                                        <p:tav tm="0">
                                          <p:val>
                                            <p:fltVal val="0"/>
                                          </p:val>
                                        </p:tav>
                                        <p:tav tm="100000">
                                          <p:val>
                                            <p:strVal val="#ppt_w"/>
                                          </p:val>
                                        </p:tav>
                                      </p:tavLst>
                                    </p:anim>
                                    <p:anim calcmode="lin" valueType="num">
                                      <p:cBhvr>
                                        <p:cTn id="15" dur="500" fill="hold"/>
                                        <p:tgtEl>
                                          <p:spTgt spid="34"/>
                                        </p:tgtEl>
                                        <p:attrNameLst>
                                          <p:attrName>ppt_h</p:attrName>
                                        </p:attrNameLst>
                                      </p:cBhvr>
                                      <p:tavLst>
                                        <p:tav tm="0">
                                          <p:val>
                                            <p:fltVal val="0"/>
                                          </p:val>
                                        </p:tav>
                                        <p:tav tm="100000">
                                          <p:val>
                                            <p:strVal val="#ppt_h"/>
                                          </p:val>
                                        </p:tav>
                                      </p:tavLst>
                                    </p:anim>
                                    <p:animEffect transition="in" filter="fade">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anim calcmode="lin" valueType="num">
                                      <p:cBhvr additive="base">
                                        <p:cTn id="21" dur="500" fill="hold"/>
                                        <p:tgtEl>
                                          <p:spTgt spid="38"/>
                                        </p:tgtEl>
                                        <p:attrNameLst>
                                          <p:attrName>ppt_x</p:attrName>
                                        </p:attrNameLst>
                                      </p:cBhvr>
                                      <p:tavLst>
                                        <p:tav tm="0">
                                          <p:val>
                                            <p:strVal val="#ppt_x"/>
                                          </p:val>
                                        </p:tav>
                                        <p:tav tm="100000">
                                          <p:val>
                                            <p:strVal val="#ppt_x"/>
                                          </p:val>
                                        </p:tav>
                                      </p:tavLst>
                                    </p:anim>
                                    <p:anim calcmode="lin" valueType="num">
                                      <p:cBhvr additive="base">
                                        <p:cTn id="2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additive="base">
                                        <p:cTn id="27" dur="500" fill="hold"/>
                                        <p:tgtEl>
                                          <p:spTgt spid="39"/>
                                        </p:tgtEl>
                                        <p:attrNameLst>
                                          <p:attrName>ppt_x</p:attrName>
                                        </p:attrNameLst>
                                      </p:cBhvr>
                                      <p:tavLst>
                                        <p:tav tm="0">
                                          <p:val>
                                            <p:strVal val="#ppt_x"/>
                                          </p:val>
                                        </p:tav>
                                        <p:tav tm="100000">
                                          <p:val>
                                            <p:strVal val="#ppt_x"/>
                                          </p:val>
                                        </p:tav>
                                      </p:tavLst>
                                    </p:anim>
                                    <p:anim calcmode="lin" valueType="num">
                                      <p:cBhvr additive="base">
                                        <p:cTn id="2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41"/>
                                        </p:tgtEl>
                                        <p:attrNameLst>
                                          <p:attrName>style.visibility</p:attrName>
                                        </p:attrNameLst>
                                      </p:cBhvr>
                                      <p:to>
                                        <p:strVal val="visible"/>
                                      </p:to>
                                    </p:set>
                                    <p:anim calcmode="lin" valueType="num">
                                      <p:cBhvr additive="base">
                                        <p:cTn id="33" dur="500" fill="hold"/>
                                        <p:tgtEl>
                                          <p:spTgt spid="41"/>
                                        </p:tgtEl>
                                        <p:attrNameLst>
                                          <p:attrName>ppt_x</p:attrName>
                                        </p:attrNameLst>
                                      </p:cBhvr>
                                      <p:tavLst>
                                        <p:tav tm="0">
                                          <p:val>
                                            <p:strVal val="#ppt_x"/>
                                          </p:val>
                                        </p:tav>
                                        <p:tav tm="100000">
                                          <p:val>
                                            <p:strVal val="#ppt_x"/>
                                          </p:val>
                                        </p:tav>
                                      </p:tavLst>
                                    </p:anim>
                                    <p:anim calcmode="lin" valueType="num">
                                      <p:cBhvr additive="base">
                                        <p:cTn id="34"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additive="base">
                                        <p:cTn id="39" dur="500" fill="hold"/>
                                        <p:tgtEl>
                                          <p:spTgt spid="27"/>
                                        </p:tgtEl>
                                        <p:attrNameLst>
                                          <p:attrName>ppt_x</p:attrName>
                                        </p:attrNameLst>
                                      </p:cBhvr>
                                      <p:tavLst>
                                        <p:tav tm="0">
                                          <p:val>
                                            <p:strVal val="#ppt_x"/>
                                          </p:val>
                                        </p:tav>
                                        <p:tav tm="100000">
                                          <p:val>
                                            <p:strVal val="#ppt_x"/>
                                          </p:val>
                                        </p:tav>
                                      </p:tavLst>
                                    </p:anim>
                                    <p:anim calcmode="lin" valueType="num">
                                      <p:cBhvr additive="base">
                                        <p:cTn id="4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7"/>
                                        </p:tgtEl>
                                        <p:attrNameLst>
                                          <p:attrName>style.visibility</p:attrName>
                                        </p:attrNameLst>
                                      </p:cBhvr>
                                      <p:to>
                                        <p:strVal val="visible"/>
                                      </p:to>
                                    </p:set>
                                    <p:anim calcmode="lin" valueType="num">
                                      <p:cBhvr additive="base">
                                        <p:cTn id="45" dur="500" fill="hold"/>
                                        <p:tgtEl>
                                          <p:spTgt spid="37"/>
                                        </p:tgtEl>
                                        <p:attrNameLst>
                                          <p:attrName>ppt_x</p:attrName>
                                        </p:attrNameLst>
                                      </p:cBhvr>
                                      <p:tavLst>
                                        <p:tav tm="0">
                                          <p:val>
                                            <p:strVal val="#ppt_x"/>
                                          </p:val>
                                        </p:tav>
                                        <p:tav tm="100000">
                                          <p:val>
                                            <p:strVal val="#ppt_x"/>
                                          </p:val>
                                        </p:tav>
                                      </p:tavLst>
                                    </p:anim>
                                    <p:anim calcmode="lin" valueType="num">
                                      <p:cBhvr additive="base">
                                        <p:cTn id="4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6"/>
                                        </p:tgtEl>
                                        <p:attrNameLst>
                                          <p:attrName>style.visibility</p:attrName>
                                        </p:attrNameLst>
                                      </p:cBhvr>
                                      <p:to>
                                        <p:strVal val="visible"/>
                                      </p:to>
                                    </p:set>
                                    <p:anim calcmode="lin" valueType="num">
                                      <p:cBhvr additive="base">
                                        <p:cTn id="51" dur="500" fill="hold"/>
                                        <p:tgtEl>
                                          <p:spTgt spid="36"/>
                                        </p:tgtEl>
                                        <p:attrNameLst>
                                          <p:attrName>ppt_x</p:attrName>
                                        </p:attrNameLst>
                                      </p:cBhvr>
                                      <p:tavLst>
                                        <p:tav tm="0">
                                          <p:val>
                                            <p:strVal val="#ppt_x"/>
                                          </p:val>
                                        </p:tav>
                                        <p:tav tm="100000">
                                          <p:val>
                                            <p:strVal val="#ppt_x"/>
                                          </p:val>
                                        </p:tav>
                                      </p:tavLst>
                                    </p:anim>
                                    <p:anim calcmode="lin" valueType="num">
                                      <p:cBhvr additive="base">
                                        <p:cTn id="5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44"/>
                                        </p:tgtEl>
                                        <p:attrNameLst>
                                          <p:attrName>style.visibility</p:attrName>
                                        </p:attrNameLst>
                                      </p:cBhvr>
                                      <p:to>
                                        <p:strVal val="visible"/>
                                      </p:to>
                                    </p:set>
                                    <p:anim calcmode="lin" valueType="num">
                                      <p:cBhvr additive="base">
                                        <p:cTn id="57" dur="500" fill="hold"/>
                                        <p:tgtEl>
                                          <p:spTgt spid="44"/>
                                        </p:tgtEl>
                                        <p:attrNameLst>
                                          <p:attrName>ppt_x</p:attrName>
                                        </p:attrNameLst>
                                      </p:cBhvr>
                                      <p:tavLst>
                                        <p:tav tm="0">
                                          <p:val>
                                            <p:strVal val="#ppt_x"/>
                                          </p:val>
                                        </p:tav>
                                        <p:tav tm="100000">
                                          <p:val>
                                            <p:strVal val="#ppt_x"/>
                                          </p:val>
                                        </p:tav>
                                      </p:tavLst>
                                    </p:anim>
                                    <p:anim calcmode="lin" valueType="num">
                                      <p:cBhvr additive="base">
                                        <p:cTn id="5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0"/>
                                        </p:tgtEl>
                                        <p:attrNameLst>
                                          <p:attrName>style.visibility</p:attrName>
                                        </p:attrNameLst>
                                      </p:cBhvr>
                                      <p:to>
                                        <p:strVal val="visible"/>
                                      </p:to>
                                    </p:set>
                                    <p:anim calcmode="lin" valueType="num">
                                      <p:cBhvr additive="base">
                                        <p:cTn id="63" dur="500" fill="hold"/>
                                        <p:tgtEl>
                                          <p:spTgt spid="40"/>
                                        </p:tgtEl>
                                        <p:attrNameLst>
                                          <p:attrName>ppt_x</p:attrName>
                                        </p:attrNameLst>
                                      </p:cBhvr>
                                      <p:tavLst>
                                        <p:tav tm="0">
                                          <p:val>
                                            <p:strVal val="#ppt_x"/>
                                          </p:val>
                                        </p:tav>
                                        <p:tav tm="100000">
                                          <p:val>
                                            <p:strVal val="#ppt_x"/>
                                          </p:val>
                                        </p:tav>
                                      </p:tavLst>
                                    </p:anim>
                                    <p:anim calcmode="lin" valueType="num">
                                      <p:cBhvr additive="base">
                                        <p:cTn id="6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42"/>
                                        </p:tgtEl>
                                        <p:attrNameLst>
                                          <p:attrName>style.visibility</p:attrName>
                                        </p:attrNameLst>
                                      </p:cBhvr>
                                      <p:to>
                                        <p:strVal val="visible"/>
                                      </p:to>
                                    </p:set>
                                    <p:anim calcmode="lin" valueType="num">
                                      <p:cBhvr additive="base">
                                        <p:cTn id="69" dur="500" fill="hold"/>
                                        <p:tgtEl>
                                          <p:spTgt spid="42"/>
                                        </p:tgtEl>
                                        <p:attrNameLst>
                                          <p:attrName>ppt_x</p:attrName>
                                        </p:attrNameLst>
                                      </p:cBhvr>
                                      <p:tavLst>
                                        <p:tav tm="0">
                                          <p:val>
                                            <p:strVal val="#ppt_x"/>
                                          </p:val>
                                        </p:tav>
                                        <p:tav tm="100000">
                                          <p:val>
                                            <p:strVal val="#ppt_x"/>
                                          </p:val>
                                        </p:tav>
                                      </p:tavLst>
                                    </p:anim>
                                    <p:anim calcmode="lin" valueType="num">
                                      <p:cBhvr additive="base">
                                        <p:cTn id="70"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45"/>
                                        </p:tgtEl>
                                        <p:attrNameLst>
                                          <p:attrName>style.visibility</p:attrName>
                                        </p:attrNameLst>
                                      </p:cBhvr>
                                      <p:to>
                                        <p:strVal val="visible"/>
                                      </p:to>
                                    </p:set>
                                    <p:anim calcmode="lin" valueType="num">
                                      <p:cBhvr additive="base">
                                        <p:cTn id="75" dur="500" fill="hold"/>
                                        <p:tgtEl>
                                          <p:spTgt spid="45"/>
                                        </p:tgtEl>
                                        <p:attrNameLst>
                                          <p:attrName>ppt_x</p:attrName>
                                        </p:attrNameLst>
                                      </p:cBhvr>
                                      <p:tavLst>
                                        <p:tav tm="0">
                                          <p:val>
                                            <p:strVal val="#ppt_x"/>
                                          </p:val>
                                        </p:tav>
                                        <p:tav tm="100000">
                                          <p:val>
                                            <p:strVal val="#ppt_x"/>
                                          </p:val>
                                        </p:tav>
                                      </p:tavLst>
                                    </p:anim>
                                    <p:anim calcmode="lin" valueType="num">
                                      <p:cBhvr additive="base">
                                        <p:cTn id="76"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43"/>
                                        </p:tgtEl>
                                        <p:attrNameLst>
                                          <p:attrName>style.visibility</p:attrName>
                                        </p:attrNameLst>
                                      </p:cBhvr>
                                      <p:to>
                                        <p:strVal val="visible"/>
                                      </p:to>
                                    </p:set>
                                    <p:anim calcmode="lin" valueType="num">
                                      <p:cBhvr additive="base">
                                        <p:cTn id="81" dur="500" fill="hold"/>
                                        <p:tgtEl>
                                          <p:spTgt spid="43"/>
                                        </p:tgtEl>
                                        <p:attrNameLst>
                                          <p:attrName>ppt_x</p:attrName>
                                        </p:attrNameLst>
                                      </p:cBhvr>
                                      <p:tavLst>
                                        <p:tav tm="0">
                                          <p:val>
                                            <p:strVal val="#ppt_x"/>
                                          </p:val>
                                        </p:tav>
                                        <p:tav tm="100000">
                                          <p:val>
                                            <p:strVal val="#ppt_x"/>
                                          </p:val>
                                        </p:tav>
                                      </p:tavLst>
                                    </p:anim>
                                    <p:anim calcmode="lin" valueType="num">
                                      <p:cBhvr additive="base">
                                        <p:cTn id="8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8" grpId="0"/>
      <p:bldP spid="39" grpId="0"/>
      <p:bldP spid="40" grpId="0"/>
      <p:bldP spid="41" grpId="0"/>
      <p:bldP spid="42" grpId="0"/>
      <p:bldP spid="27" grpId="0"/>
      <p:bldP spid="37" grpId="0"/>
      <p:bldP spid="43" grpId="0"/>
      <p:bldP spid="44" grpId="0"/>
      <p:bldP spid="4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727" y="166255"/>
            <a:ext cx="8661400" cy="646331"/>
          </a:xfrm>
          <a:prstGeom prst="rect">
            <a:avLst/>
          </a:prstGeom>
          <a:noFill/>
        </p:spPr>
        <p:txBody>
          <a:bodyPr wrap="square" rtlCol="0">
            <a:spAutoFit/>
          </a:bodyPr>
          <a:lstStyle/>
          <a:p>
            <a:r>
              <a:rPr lang="en-US" sz="3600" b="1" dirty="0" smtClean="0">
                <a:solidFill>
                  <a:srgbClr val="C00000"/>
                </a:solidFill>
                <a:latin typeface="NikoshBAN" pitchFamily="2" charset="0"/>
                <a:cs typeface="NikoshBAN" pitchFamily="2" charset="0"/>
              </a:rPr>
              <a:t> </a:t>
            </a:r>
            <a:r>
              <a:rPr lang="bn-BD" sz="3600" b="1" dirty="0" smtClean="0">
                <a:solidFill>
                  <a:srgbClr val="C00000"/>
                </a:solidFill>
                <a:latin typeface="NikoshBAN" pitchFamily="2" charset="0"/>
                <a:cs typeface="NikoshBAN" pitchFamily="2" charset="0"/>
              </a:rPr>
              <a:t>দলীয় কাজঃ </a:t>
            </a:r>
            <a:endParaRPr lang="en-US" sz="3600" b="1" dirty="0">
              <a:solidFill>
                <a:srgbClr val="C0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 name="TextBox 2"/>
              <p:cNvSpPr txBox="1"/>
              <p:nvPr/>
            </p:nvSpPr>
            <p:spPr>
              <a:xfrm>
                <a:off x="184727" y="496347"/>
                <a:ext cx="8959273" cy="573427"/>
              </a:xfrm>
              <a:prstGeom prst="rect">
                <a:avLst/>
              </a:prstGeom>
              <a:noFill/>
            </p:spPr>
            <p:txBody>
              <a:bodyPr wrap="square" rtlCol="0">
                <a:spAutoFit/>
              </a:bodyPr>
              <a:lstStyle/>
              <a:p>
                <a14:m>
                  <m:oMath xmlns:m="http://schemas.openxmlformats.org/officeDocument/2006/math">
                    <m:r>
                      <a:rPr lang="en-US" sz="2400" b="1" i="0" smtClean="0">
                        <a:latin typeface="Cambria Math"/>
                        <a:ea typeface="Cambria Math"/>
                      </a:rPr>
                      <m:t> </m:t>
                    </m:r>
                    <m:r>
                      <a:rPr lang="en-US" sz="2400" b="1" i="0" smtClean="0">
                        <a:latin typeface="Cambria Math"/>
                        <a:ea typeface="Cambria Math"/>
                      </a:rPr>
                      <m:t>𝛉</m:t>
                    </m:r>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ও </a:t>
                </a:r>
                <a14:m>
                  <m:oMath xmlns:m="http://schemas.openxmlformats.org/officeDocument/2006/math">
                    <m:r>
                      <a:rPr lang="en-US" sz="3200" b="1" i="0" smtClean="0">
                        <a:latin typeface="Cambria Math"/>
                      </a:rPr>
                      <m:t>ø</m:t>
                    </m:r>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কোণের জন্য নিম্নের ত্রিভুজ গুলোর অতিভুজ, লম্ব ও ভূমি নির্ণয় কর। </a:t>
                </a:r>
                <a:endParaRPr lang="en-US" sz="2400" b="1" dirty="0">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84727" y="496347"/>
                <a:ext cx="8959273" cy="573427"/>
              </a:xfrm>
              <a:prstGeom prst="rect">
                <a:avLst/>
              </a:prstGeom>
              <a:blipFill rotWithShape="1">
                <a:blip r:embed="rId2"/>
                <a:stretch>
                  <a:fillRect b="-24468"/>
                </a:stretch>
              </a:blipFill>
            </p:spPr>
            <p:txBody>
              <a:bodyPr/>
              <a:lstStyle/>
              <a:p>
                <a:r>
                  <a:rPr lang="en-US">
                    <a:noFill/>
                  </a:rPr>
                  <a:t> </a:t>
                </a:r>
              </a:p>
            </p:txBody>
          </p:sp>
        </mc:Fallback>
      </mc:AlternateContent>
      <p:cxnSp>
        <p:nvCxnSpPr>
          <p:cNvPr id="5" name="Straight Connector 4"/>
          <p:cNvCxnSpPr/>
          <p:nvPr/>
        </p:nvCxnSpPr>
        <p:spPr>
          <a:xfrm>
            <a:off x="3200400" y="1651496"/>
            <a:ext cx="0" cy="452070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248400" y="1524000"/>
            <a:ext cx="0" cy="4495800"/>
          </a:xfrm>
          <a:prstGeom prst="line">
            <a:avLst/>
          </a:prstGeom>
        </p:spPr>
        <p:style>
          <a:lnRef idx="1">
            <a:schemeClr val="accent1"/>
          </a:lnRef>
          <a:fillRef idx="0">
            <a:schemeClr val="accent1"/>
          </a:fillRef>
          <a:effectRef idx="0">
            <a:schemeClr val="accent1"/>
          </a:effectRef>
          <a:fontRef idx="minor">
            <a:schemeClr val="tx1"/>
          </a:fontRef>
        </p:style>
      </p:cxnSp>
      <p:grpSp>
        <p:nvGrpSpPr>
          <p:cNvPr id="46" name="Group 45"/>
          <p:cNvGrpSpPr/>
          <p:nvPr/>
        </p:nvGrpSpPr>
        <p:grpSpPr>
          <a:xfrm>
            <a:off x="302009" y="1651496"/>
            <a:ext cx="2128161" cy="1462705"/>
            <a:chOff x="-219641" y="1537719"/>
            <a:chExt cx="3313600" cy="2156795"/>
          </a:xfrm>
        </p:grpSpPr>
        <p:sp>
          <p:nvSpPr>
            <p:cNvPr id="10" name="TextBox 9"/>
            <p:cNvSpPr txBox="1"/>
            <p:nvPr/>
          </p:nvSpPr>
          <p:spPr>
            <a:xfrm>
              <a:off x="-219641" y="2002784"/>
              <a:ext cx="413896" cy="400109"/>
            </a:xfrm>
            <a:prstGeom prst="rect">
              <a:avLst/>
            </a:prstGeom>
            <a:noFill/>
          </p:spPr>
          <p:txBody>
            <a:bodyPr wrap="none" rtlCol="0">
              <a:spAutoFit/>
            </a:bodyPr>
            <a:lstStyle/>
            <a:p>
              <a:r>
                <a:rPr lang="bn-BD" sz="2000" b="1" dirty="0" smtClean="0">
                  <a:latin typeface="NikoshBAN" pitchFamily="2" charset="0"/>
                  <a:cs typeface="NikoshBAN" pitchFamily="2" charset="0"/>
                </a:rPr>
                <a:t>১</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p:grpSp>
          <p:nvGrpSpPr>
            <p:cNvPr id="45" name="Group 44"/>
            <p:cNvGrpSpPr/>
            <p:nvPr/>
          </p:nvGrpSpPr>
          <p:grpSpPr>
            <a:xfrm>
              <a:off x="335738" y="1537719"/>
              <a:ext cx="2758221" cy="2156795"/>
              <a:chOff x="516518" y="1579178"/>
              <a:chExt cx="2758221" cy="2156795"/>
            </a:xfrm>
          </p:grpSpPr>
          <p:sp>
            <p:nvSpPr>
              <p:cNvPr id="24" name="TextBox 23"/>
              <p:cNvSpPr txBox="1"/>
              <p:nvPr/>
            </p:nvSpPr>
            <p:spPr>
              <a:xfrm>
                <a:off x="581983" y="1644134"/>
                <a:ext cx="389849" cy="400109"/>
              </a:xfrm>
              <a:prstGeom prst="rect">
                <a:avLst/>
              </a:prstGeom>
              <a:noFill/>
            </p:spPr>
            <p:txBody>
              <a:bodyPr wrap="none" rtlCol="0">
                <a:spAutoFit/>
              </a:bodyPr>
              <a:lstStyle/>
              <a:p>
                <a:r>
                  <a:rPr lang="en-US" sz="2000" b="1" dirty="0" smtClean="0">
                    <a:latin typeface="NikoshBAN" pitchFamily="2" charset="0"/>
                    <a:cs typeface="NikoshBAN" pitchFamily="2" charset="0"/>
                  </a:rPr>
                  <a:t>D</a:t>
                </a:r>
                <a:endParaRPr lang="en-US" sz="2000" b="1" dirty="0">
                  <a:latin typeface="NikoshBAN" pitchFamily="2" charset="0"/>
                  <a:cs typeface="NikoshBAN" pitchFamily="2" charset="0"/>
                </a:endParaRPr>
              </a:p>
            </p:txBody>
          </p:sp>
          <p:sp>
            <p:nvSpPr>
              <p:cNvPr id="25" name="TextBox 24"/>
              <p:cNvSpPr txBox="1"/>
              <p:nvPr/>
            </p:nvSpPr>
            <p:spPr>
              <a:xfrm>
                <a:off x="516518" y="3103088"/>
                <a:ext cx="365806" cy="400109"/>
              </a:xfrm>
              <a:prstGeom prst="rect">
                <a:avLst/>
              </a:prstGeom>
              <a:noFill/>
            </p:spPr>
            <p:txBody>
              <a:bodyPr wrap="none" rtlCol="0">
                <a:spAutoFit/>
              </a:bodyPr>
              <a:lstStyle/>
              <a:p>
                <a:r>
                  <a:rPr lang="en-US" sz="2000" b="1" dirty="0" smtClean="0">
                    <a:latin typeface="NikoshBAN" pitchFamily="2" charset="0"/>
                    <a:cs typeface="NikoshBAN" pitchFamily="2" charset="0"/>
                  </a:rPr>
                  <a:t>E</a:t>
                </a:r>
                <a:endParaRPr lang="en-US" sz="2000" b="1" dirty="0">
                  <a:latin typeface="NikoshBAN" pitchFamily="2" charset="0"/>
                  <a:cs typeface="NikoshBAN" pitchFamily="2" charset="0"/>
                </a:endParaRPr>
              </a:p>
            </p:txBody>
          </p:sp>
          <p:sp>
            <p:nvSpPr>
              <p:cNvPr id="26" name="TextBox 25"/>
              <p:cNvSpPr txBox="1"/>
              <p:nvPr/>
            </p:nvSpPr>
            <p:spPr>
              <a:xfrm>
                <a:off x="2913743" y="3258848"/>
                <a:ext cx="360996" cy="400110"/>
              </a:xfrm>
              <a:prstGeom prst="rect">
                <a:avLst/>
              </a:prstGeom>
              <a:noFill/>
            </p:spPr>
            <p:txBody>
              <a:bodyPr wrap="none" rtlCol="0">
                <a:spAutoFit/>
              </a:bodyPr>
              <a:lstStyle/>
              <a:p>
                <a:r>
                  <a:rPr lang="en-US" sz="2000" b="1" dirty="0" smtClean="0">
                    <a:latin typeface="NikoshBAN" pitchFamily="2" charset="0"/>
                    <a:cs typeface="NikoshBAN" pitchFamily="2" charset="0"/>
                  </a:rPr>
                  <a:t>F</a:t>
                </a:r>
                <a:endParaRPr lang="en-US" sz="2000" b="1" dirty="0">
                  <a:latin typeface="NikoshBAN" pitchFamily="2" charset="0"/>
                  <a:cs typeface="NikoshBAN" pitchFamily="2" charset="0"/>
                </a:endParaRPr>
              </a:p>
            </p:txBody>
          </p:sp>
          <p:grpSp>
            <p:nvGrpSpPr>
              <p:cNvPr id="42" name="Group 41"/>
              <p:cNvGrpSpPr/>
              <p:nvPr/>
            </p:nvGrpSpPr>
            <p:grpSpPr>
              <a:xfrm>
                <a:off x="646713" y="1579178"/>
                <a:ext cx="2271539" cy="2156795"/>
                <a:chOff x="700261" y="1524000"/>
                <a:chExt cx="2271539" cy="2156795"/>
              </a:xfrm>
            </p:grpSpPr>
            <p:grpSp>
              <p:nvGrpSpPr>
                <p:cNvPr id="40" name="Group 39"/>
                <p:cNvGrpSpPr/>
                <p:nvPr/>
              </p:nvGrpSpPr>
              <p:grpSpPr>
                <a:xfrm>
                  <a:off x="1143001" y="1676400"/>
                  <a:ext cx="1828799" cy="1752600"/>
                  <a:chOff x="1143001" y="1676400"/>
                  <a:chExt cx="1828799" cy="1752600"/>
                </a:xfrm>
              </p:grpSpPr>
              <p:cxnSp>
                <p:nvCxnSpPr>
                  <p:cNvPr id="12" name="Straight Connector 11"/>
                  <p:cNvCxnSpPr/>
                  <p:nvPr/>
                </p:nvCxnSpPr>
                <p:spPr>
                  <a:xfrm>
                    <a:off x="1143001" y="1676400"/>
                    <a:ext cx="38099"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181100" y="3429000"/>
                    <a:ext cx="17907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143001" y="1676400"/>
                    <a:ext cx="1828799" cy="175260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1" name="Group 40"/>
                <p:cNvGrpSpPr/>
                <p:nvPr/>
              </p:nvGrpSpPr>
              <p:grpSpPr>
                <a:xfrm>
                  <a:off x="700261" y="1524000"/>
                  <a:ext cx="2181453" cy="2156795"/>
                  <a:chOff x="768741" y="1556266"/>
                  <a:chExt cx="2181453" cy="2156795"/>
                </a:xfrm>
              </p:grpSpPr>
              <mc:AlternateContent xmlns:mc="http://schemas.openxmlformats.org/markup-compatibility/2006" xmlns:a14="http://schemas.microsoft.com/office/drawing/2010/main">
                <mc:Choice Requires="a14">
                  <p:sp>
                    <p:nvSpPr>
                      <p:cNvPr id="27" name="TextBox 26"/>
                      <p:cNvSpPr txBox="1"/>
                      <p:nvPr/>
                    </p:nvSpPr>
                    <p:spPr>
                      <a:xfrm>
                        <a:off x="1143001" y="1968109"/>
                        <a:ext cx="40748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a:ea typeface="Cambria Math"/>
                                </a:rPr>
                                <m:t>𝜽</m:t>
                              </m:r>
                            </m:oMath>
                          </m:oMathPara>
                        </a14:m>
                        <a:endParaRPr lang="en-US" sz="2000" b="1" dirty="0">
                          <a:latin typeface="NikoshBAN" pitchFamily="2" charset="0"/>
                          <a:cs typeface="NikoshBAN" pitchFamily="2"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1143001" y="1968109"/>
                        <a:ext cx="407483" cy="400110"/>
                      </a:xfrm>
                      <a:prstGeom prst="rect">
                        <a:avLst/>
                      </a:prstGeom>
                      <a:blipFill rotWithShape="1">
                        <a:blip r:embed="rId3"/>
                        <a:stretch>
                          <a:fillRect r="-32558"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2125880" y="2818566"/>
                        <a:ext cx="423514"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1" smtClean="0">
                                  <a:latin typeface="Cambria Math"/>
                                  <a:cs typeface="NikoshBAN" pitchFamily="2" charset="0"/>
                                </a:rPr>
                                <m:t>ø</m:t>
                              </m:r>
                            </m:oMath>
                          </m:oMathPara>
                        </a14:m>
                        <a:endParaRPr lang="en-US" sz="2400" b="1" dirty="0">
                          <a:latin typeface="NikoshBAN" pitchFamily="2" charset="0"/>
                          <a:cs typeface="NikoshBAN" pitchFamily="2"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2125880" y="2818566"/>
                        <a:ext cx="423514" cy="461665"/>
                      </a:xfrm>
                      <a:prstGeom prst="rect">
                        <a:avLst/>
                      </a:prstGeom>
                      <a:blipFill rotWithShape="1">
                        <a:blip r:embed="rId4"/>
                        <a:stretch>
                          <a:fillRect l="-2273" r="-29545" b="-39216"/>
                        </a:stretch>
                      </a:blipFill>
                    </p:spPr>
                    <p:txBody>
                      <a:bodyPr/>
                      <a:lstStyle/>
                      <a:p>
                        <a:r>
                          <a:rPr lang="en-US">
                            <a:noFill/>
                          </a:rPr>
                          <a:t> </a:t>
                        </a:r>
                      </a:p>
                    </p:txBody>
                  </p:sp>
                </mc:Fallback>
              </mc:AlternateContent>
              <p:sp>
                <p:nvSpPr>
                  <p:cNvPr id="30" name="Arc 29"/>
                  <p:cNvSpPr/>
                  <p:nvPr/>
                </p:nvSpPr>
                <p:spPr>
                  <a:xfrm rot="6516959">
                    <a:off x="768741" y="1556266"/>
                    <a:ext cx="914400" cy="914400"/>
                  </a:xfrm>
                  <a:prstGeom prst="arc">
                    <a:avLst>
                      <a:gd name="adj1" fmla="val 16200000"/>
                      <a:gd name="adj2" fmla="val 20822416"/>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b="1">
                      <a:latin typeface="NikoshBAN" pitchFamily="2" charset="0"/>
                      <a:cs typeface="NikoshBAN" pitchFamily="2" charset="0"/>
                    </a:endParaRPr>
                  </a:p>
                </p:txBody>
              </p:sp>
              <p:sp>
                <p:nvSpPr>
                  <p:cNvPr id="31" name="Arc 30"/>
                  <p:cNvSpPr/>
                  <p:nvPr/>
                </p:nvSpPr>
                <p:spPr>
                  <a:xfrm rot="15304287">
                    <a:off x="2035794" y="2798661"/>
                    <a:ext cx="914400" cy="914400"/>
                  </a:xfrm>
                  <a:prstGeom prst="arc">
                    <a:avLst>
                      <a:gd name="adj1" fmla="val 15511178"/>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b="1">
                      <a:latin typeface="NikoshBAN" pitchFamily="2" charset="0"/>
                      <a:cs typeface="NikoshBAN" pitchFamily="2" charset="0"/>
                    </a:endParaRPr>
                  </a:p>
                </p:txBody>
              </p:sp>
              <p:cxnSp>
                <p:nvCxnSpPr>
                  <p:cNvPr id="33" name="Straight Connector 32"/>
                  <p:cNvCxnSpPr/>
                  <p:nvPr/>
                </p:nvCxnSpPr>
                <p:spPr>
                  <a:xfrm>
                    <a:off x="1225941" y="3018971"/>
                    <a:ext cx="29120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517142" y="3018971"/>
                    <a:ext cx="0" cy="442295"/>
                  </a:xfrm>
                  <a:prstGeom prst="line">
                    <a:avLst/>
                  </a:prstGeom>
                </p:spPr>
                <p:style>
                  <a:lnRef idx="1">
                    <a:schemeClr val="accent1"/>
                  </a:lnRef>
                  <a:fillRef idx="0">
                    <a:schemeClr val="accent1"/>
                  </a:fillRef>
                  <a:effectRef idx="0">
                    <a:schemeClr val="accent1"/>
                  </a:effectRef>
                  <a:fontRef idx="minor">
                    <a:schemeClr val="tx1"/>
                  </a:fontRef>
                </p:style>
              </p:cxnSp>
            </p:grpSp>
          </p:grpSp>
        </p:grpSp>
      </p:grpSp>
      <p:grpSp>
        <p:nvGrpSpPr>
          <p:cNvPr id="104" name="Group 103"/>
          <p:cNvGrpSpPr/>
          <p:nvPr/>
        </p:nvGrpSpPr>
        <p:grpSpPr>
          <a:xfrm>
            <a:off x="318543" y="3592955"/>
            <a:ext cx="2590195" cy="1974071"/>
            <a:chOff x="381000" y="3814682"/>
            <a:chExt cx="2590195" cy="1974071"/>
          </a:xfrm>
        </p:grpSpPr>
        <p:grpSp>
          <p:nvGrpSpPr>
            <p:cNvPr id="103" name="Group 102"/>
            <p:cNvGrpSpPr/>
            <p:nvPr/>
          </p:nvGrpSpPr>
          <p:grpSpPr>
            <a:xfrm>
              <a:off x="876686" y="3814682"/>
              <a:ext cx="2094509" cy="1974071"/>
              <a:chOff x="876686" y="3814682"/>
              <a:chExt cx="2094509" cy="1974071"/>
            </a:xfrm>
          </p:grpSpPr>
          <p:sp>
            <p:nvSpPr>
              <p:cNvPr id="91" name="TextBox 90"/>
              <p:cNvSpPr txBox="1"/>
              <p:nvPr/>
            </p:nvSpPr>
            <p:spPr>
              <a:xfrm>
                <a:off x="1440749" y="4814801"/>
                <a:ext cx="418704" cy="369332"/>
              </a:xfrm>
              <a:prstGeom prst="rect">
                <a:avLst/>
              </a:prstGeom>
              <a:noFill/>
            </p:spPr>
            <p:txBody>
              <a:bodyPr wrap="none" rtlCol="0">
                <a:spAutoFit/>
              </a:bodyPr>
              <a:lstStyle/>
              <a:p>
                <a:r>
                  <a:rPr lang="en-US" b="1" dirty="0" smtClean="0"/>
                  <a:t>15</a:t>
                </a:r>
                <a:endParaRPr lang="en-US" b="1" dirty="0"/>
              </a:p>
            </p:txBody>
          </p:sp>
          <p:sp>
            <p:nvSpPr>
              <p:cNvPr id="92" name="TextBox 91"/>
              <p:cNvSpPr txBox="1"/>
              <p:nvPr/>
            </p:nvSpPr>
            <p:spPr>
              <a:xfrm>
                <a:off x="2552491" y="4783281"/>
                <a:ext cx="418704" cy="369332"/>
              </a:xfrm>
              <a:prstGeom prst="rect">
                <a:avLst/>
              </a:prstGeom>
              <a:noFill/>
            </p:spPr>
            <p:txBody>
              <a:bodyPr wrap="none" rtlCol="0">
                <a:spAutoFit/>
              </a:bodyPr>
              <a:lstStyle/>
              <a:p>
                <a:r>
                  <a:rPr lang="en-US" b="1" dirty="0" smtClean="0"/>
                  <a:t>12</a:t>
                </a:r>
                <a:endParaRPr lang="en-US" b="1" dirty="0"/>
              </a:p>
            </p:txBody>
          </p:sp>
          <p:grpSp>
            <p:nvGrpSpPr>
              <p:cNvPr id="102" name="Group 101"/>
              <p:cNvGrpSpPr/>
              <p:nvPr/>
            </p:nvGrpSpPr>
            <p:grpSpPr>
              <a:xfrm>
                <a:off x="876686" y="3814682"/>
                <a:ext cx="2094509" cy="1974071"/>
                <a:chOff x="915182" y="3860006"/>
                <a:chExt cx="2094509" cy="1974071"/>
              </a:xfrm>
            </p:grpSpPr>
            <p:grpSp>
              <p:nvGrpSpPr>
                <p:cNvPr id="87" name="Group 86"/>
                <p:cNvGrpSpPr/>
                <p:nvPr/>
              </p:nvGrpSpPr>
              <p:grpSpPr>
                <a:xfrm>
                  <a:off x="2266939" y="4220224"/>
                  <a:ext cx="381000" cy="358719"/>
                  <a:chOff x="7620000" y="2769420"/>
                  <a:chExt cx="381000" cy="358719"/>
                </a:xfrm>
              </p:grpSpPr>
              <p:cxnSp>
                <p:nvCxnSpPr>
                  <p:cNvPr id="81" name="Straight Connector 80"/>
                  <p:cNvCxnSpPr/>
                  <p:nvPr/>
                </p:nvCxnSpPr>
                <p:spPr>
                  <a:xfrm>
                    <a:off x="7620000" y="2769420"/>
                    <a:ext cx="0" cy="358719"/>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620000" y="3128139"/>
                    <a:ext cx="381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01" name="Group 100"/>
                <p:cNvGrpSpPr/>
                <p:nvPr/>
              </p:nvGrpSpPr>
              <p:grpSpPr>
                <a:xfrm>
                  <a:off x="915182" y="3860006"/>
                  <a:ext cx="2094509" cy="1974071"/>
                  <a:chOff x="915182" y="3860006"/>
                  <a:chExt cx="2094509" cy="1974071"/>
                </a:xfrm>
              </p:grpSpPr>
              <p:sp>
                <p:nvSpPr>
                  <p:cNvPr id="94" name="Arc 93"/>
                  <p:cNvSpPr/>
                  <p:nvPr/>
                </p:nvSpPr>
                <p:spPr>
                  <a:xfrm rot="3959889">
                    <a:off x="944516" y="3888486"/>
                    <a:ext cx="894881" cy="953549"/>
                  </a:xfrm>
                  <a:prstGeom prst="arc">
                    <a:avLst>
                      <a:gd name="adj1" fmla="val 16200000"/>
                      <a:gd name="adj2" fmla="val 2076073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sp>
                <p:nvSpPr>
                  <p:cNvPr id="95" name="Arc 94"/>
                  <p:cNvSpPr/>
                  <p:nvPr/>
                </p:nvSpPr>
                <p:spPr>
                  <a:xfrm rot="16999302">
                    <a:off x="2095291" y="4919677"/>
                    <a:ext cx="914400" cy="9144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p>
                </p:txBody>
              </p:sp>
              <p:grpSp>
                <p:nvGrpSpPr>
                  <p:cNvPr id="100" name="Group 99"/>
                  <p:cNvGrpSpPr/>
                  <p:nvPr/>
                </p:nvGrpSpPr>
                <p:grpSpPr>
                  <a:xfrm>
                    <a:off x="1200457" y="3860006"/>
                    <a:ext cx="1485570" cy="1933477"/>
                    <a:chOff x="1200457" y="3860006"/>
                    <a:chExt cx="1485570" cy="1933477"/>
                  </a:xfrm>
                </p:grpSpPr>
                <p:grpSp>
                  <p:nvGrpSpPr>
                    <p:cNvPr id="99" name="Group 98"/>
                    <p:cNvGrpSpPr/>
                    <p:nvPr/>
                  </p:nvGrpSpPr>
                  <p:grpSpPr>
                    <a:xfrm>
                      <a:off x="1200457" y="3860006"/>
                      <a:ext cx="1447482" cy="1933477"/>
                      <a:chOff x="1200457" y="3860006"/>
                      <a:chExt cx="1447482" cy="1933477"/>
                    </a:xfrm>
                  </p:grpSpPr>
                  <p:cxnSp>
                    <p:nvCxnSpPr>
                      <p:cNvPr id="66" name="Straight Connector 65"/>
                      <p:cNvCxnSpPr/>
                      <p:nvPr/>
                    </p:nvCxnSpPr>
                    <p:spPr>
                      <a:xfrm>
                        <a:off x="1200457" y="4205451"/>
                        <a:ext cx="1447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2647939" y="4205451"/>
                        <a:ext cx="0" cy="15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1200457" y="4205451"/>
                        <a:ext cx="1447482" cy="1588032"/>
                      </a:xfrm>
                      <a:prstGeom prst="line">
                        <a:avLst/>
                      </a:prstGeom>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1693103" y="3860006"/>
                        <a:ext cx="301686" cy="369332"/>
                      </a:xfrm>
                      <a:prstGeom prst="rect">
                        <a:avLst/>
                      </a:prstGeom>
                      <a:noFill/>
                    </p:spPr>
                    <p:txBody>
                      <a:bodyPr wrap="none" rtlCol="0">
                        <a:spAutoFit/>
                      </a:bodyPr>
                      <a:lstStyle/>
                      <a:p>
                        <a:r>
                          <a:rPr lang="en-US" b="1" dirty="0" smtClean="0"/>
                          <a:t>9</a:t>
                        </a:r>
                        <a:endParaRPr lang="en-US" b="1" dirty="0"/>
                      </a:p>
                    </p:txBody>
                  </p:sp>
                </p:grpSp>
                <mc:AlternateContent xmlns:mc="http://schemas.openxmlformats.org/markup-compatibility/2006" xmlns:a14="http://schemas.microsoft.com/office/drawing/2010/main">
                  <mc:Choice Requires="a14">
                    <p:sp>
                      <p:nvSpPr>
                        <p:cNvPr id="96" name="TextBox 95"/>
                        <p:cNvSpPr txBox="1"/>
                        <p:nvPr/>
                      </p:nvSpPr>
                      <p:spPr>
                        <a:xfrm>
                          <a:off x="1402185" y="4205451"/>
                          <a:ext cx="38183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a:ea typeface="Cambria Math"/>
                                  </a:rPr>
                                  <m:t>𝜽</m:t>
                                </m:r>
                              </m:oMath>
                            </m:oMathPara>
                          </a14:m>
                          <a:endParaRPr lang="en-US" b="1" dirty="0"/>
                        </a:p>
                      </p:txBody>
                    </p:sp>
                  </mc:Choice>
                  <mc:Fallback xmlns="">
                    <p:sp>
                      <p:nvSpPr>
                        <p:cNvPr id="96" name="TextBox 95"/>
                        <p:cNvSpPr txBox="1">
                          <a:spLocks noRot="1" noChangeAspect="1" noMove="1" noResize="1" noEditPoints="1" noAdjustHandles="1" noChangeArrowheads="1" noChangeShapeType="1" noTextEdit="1"/>
                        </p:cNvSpPr>
                        <p:nvPr/>
                      </p:nvSpPr>
                      <p:spPr>
                        <a:xfrm>
                          <a:off x="1402185" y="4205451"/>
                          <a:ext cx="374141" cy="369332"/>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7" name="TextBox 96"/>
                        <p:cNvSpPr txBox="1"/>
                        <p:nvPr/>
                      </p:nvSpPr>
                      <p:spPr>
                        <a:xfrm>
                          <a:off x="2228851" y="4967947"/>
                          <a:ext cx="457176"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1" i="1" smtClean="0">
                                    <a:latin typeface="Cambria Math"/>
                                  </a:rPr>
                                  <m:t>ø</m:t>
                                </m:r>
                              </m:oMath>
                            </m:oMathPara>
                          </a14:m>
                          <a:endParaRPr lang="en-US" sz="2800" b="1" dirty="0"/>
                        </a:p>
                      </p:txBody>
                    </p:sp>
                  </mc:Choice>
                  <mc:Fallback xmlns="">
                    <p:sp>
                      <p:nvSpPr>
                        <p:cNvPr id="97" name="TextBox 96"/>
                        <p:cNvSpPr txBox="1">
                          <a:spLocks noRot="1" noChangeAspect="1" noMove="1" noResize="1" noEditPoints="1" noAdjustHandles="1" noChangeArrowheads="1" noChangeShapeType="1" noTextEdit="1"/>
                        </p:cNvSpPr>
                        <p:nvPr/>
                      </p:nvSpPr>
                      <p:spPr>
                        <a:xfrm>
                          <a:off x="2228851" y="4967947"/>
                          <a:ext cx="457176" cy="523220"/>
                        </a:xfrm>
                        <a:prstGeom prst="rect">
                          <a:avLst/>
                        </a:prstGeom>
                        <a:blipFill rotWithShape="1">
                          <a:blip r:embed="rId6"/>
                          <a:stretch>
                            <a:fillRect/>
                          </a:stretch>
                        </a:blipFill>
                      </p:spPr>
                      <p:txBody>
                        <a:bodyPr/>
                        <a:lstStyle/>
                        <a:p>
                          <a:r>
                            <a:rPr lang="en-US">
                              <a:noFill/>
                            </a:rPr>
                            <a:t> </a:t>
                          </a:r>
                        </a:p>
                      </p:txBody>
                    </p:sp>
                  </mc:Fallback>
                </mc:AlternateContent>
              </p:grpSp>
            </p:grpSp>
          </p:grpSp>
        </p:grpSp>
        <p:sp>
          <p:nvSpPr>
            <p:cNvPr id="98" name="TextBox 97"/>
            <p:cNvSpPr txBox="1"/>
            <p:nvPr/>
          </p:nvSpPr>
          <p:spPr>
            <a:xfrm>
              <a:off x="381000" y="4229338"/>
              <a:ext cx="474810" cy="369332"/>
            </a:xfrm>
            <a:prstGeom prst="rect">
              <a:avLst/>
            </a:prstGeom>
            <a:noFill/>
          </p:spPr>
          <p:txBody>
            <a:bodyPr wrap="none" rtlCol="0">
              <a:spAutoFit/>
            </a:bodyPr>
            <a:lstStyle/>
            <a:p>
              <a:r>
                <a:rPr lang="bn-BD" b="1" dirty="0" smtClean="0"/>
                <a:t>২</a:t>
              </a:r>
              <a:r>
                <a:rPr lang="en-US" b="1" dirty="0" smtClean="0"/>
                <a:t>.</a:t>
              </a:r>
              <a:r>
                <a:rPr lang="bn-BD" b="1" dirty="0" smtClean="0"/>
                <a:t> </a:t>
              </a:r>
              <a:endParaRPr lang="en-US" b="1" dirty="0"/>
            </a:p>
          </p:txBody>
        </p:sp>
      </p:grpSp>
      <p:grpSp>
        <p:nvGrpSpPr>
          <p:cNvPr id="130" name="Group 129"/>
          <p:cNvGrpSpPr/>
          <p:nvPr/>
        </p:nvGrpSpPr>
        <p:grpSpPr>
          <a:xfrm>
            <a:off x="3316059" y="1270573"/>
            <a:ext cx="2442394" cy="1791397"/>
            <a:chOff x="3372684" y="843462"/>
            <a:chExt cx="2442394" cy="1983508"/>
          </a:xfrm>
        </p:grpSpPr>
        <p:sp>
          <p:nvSpPr>
            <p:cNvPr id="125" name="TextBox 124"/>
            <p:cNvSpPr txBox="1"/>
            <p:nvPr/>
          </p:nvSpPr>
          <p:spPr>
            <a:xfrm>
              <a:off x="4637370" y="1319531"/>
              <a:ext cx="332142" cy="408939"/>
            </a:xfrm>
            <a:prstGeom prst="rect">
              <a:avLst/>
            </a:prstGeom>
            <a:noFill/>
          </p:spPr>
          <p:txBody>
            <a:bodyPr wrap="none" rtlCol="0">
              <a:spAutoFit/>
            </a:bodyPr>
            <a:lstStyle/>
            <a:p>
              <a:r>
                <a:rPr lang="en-US" b="1" dirty="0" smtClean="0">
                  <a:latin typeface="NikoshBAN" pitchFamily="2" charset="0"/>
                  <a:cs typeface="NikoshBAN" pitchFamily="2" charset="0"/>
                </a:rPr>
                <a:t>d</a:t>
              </a:r>
              <a:endParaRPr lang="en-US" b="1" dirty="0">
                <a:latin typeface="NikoshBAN" pitchFamily="2" charset="0"/>
                <a:cs typeface="NikoshBAN" pitchFamily="2" charset="0"/>
              </a:endParaRPr>
            </a:p>
          </p:txBody>
        </p:sp>
        <p:sp>
          <p:nvSpPr>
            <p:cNvPr id="126" name="TextBox 125"/>
            <p:cNvSpPr txBox="1"/>
            <p:nvPr/>
          </p:nvSpPr>
          <p:spPr>
            <a:xfrm>
              <a:off x="4193027" y="2197723"/>
              <a:ext cx="319318" cy="408939"/>
            </a:xfrm>
            <a:prstGeom prst="rect">
              <a:avLst/>
            </a:prstGeom>
            <a:noFill/>
          </p:spPr>
          <p:txBody>
            <a:bodyPr wrap="none" rtlCol="0">
              <a:spAutoFit/>
            </a:bodyPr>
            <a:lstStyle/>
            <a:p>
              <a:r>
                <a:rPr lang="en-US" b="1" dirty="0" smtClean="0">
                  <a:latin typeface="NikoshBAN" pitchFamily="2" charset="0"/>
                  <a:cs typeface="NikoshBAN" pitchFamily="2" charset="0"/>
                </a:rPr>
                <a:t>e</a:t>
              </a:r>
              <a:endParaRPr lang="en-US" b="1" dirty="0">
                <a:latin typeface="NikoshBAN" pitchFamily="2" charset="0"/>
                <a:cs typeface="NikoshBAN" pitchFamily="2" charset="0"/>
              </a:endParaRPr>
            </a:p>
          </p:txBody>
        </p:sp>
        <p:sp>
          <p:nvSpPr>
            <p:cNvPr id="127" name="TextBox 126"/>
            <p:cNvSpPr txBox="1"/>
            <p:nvPr/>
          </p:nvSpPr>
          <p:spPr>
            <a:xfrm>
              <a:off x="5309087" y="2164544"/>
              <a:ext cx="301686" cy="408939"/>
            </a:xfrm>
            <a:prstGeom prst="rect">
              <a:avLst/>
            </a:prstGeom>
            <a:noFill/>
          </p:spPr>
          <p:txBody>
            <a:bodyPr wrap="none" rtlCol="0">
              <a:spAutoFit/>
            </a:bodyPr>
            <a:lstStyle/>
            <a:p>
              <a:r>
                <a:rPr lang="en-US" b="1" dirty="0" smtClean="0">
                  <a:latin typeface="NikoshBAN" pitchFamily="2" charset="0"/>
                  <a:cs typeface="NikoshBAN" pitchFamily="2" charset="0"/>
                </a:rPr>
                <a:t>r</a:t>
              </a:r>
              <a:endParaRPr lang="en-US" b="1" dirty="0">
                <a:latin typeface="NikoshBAN" pitchFamily="2" charset="0"/>
                <a:cs typeface="NikoshBAN" pitchFamily="2" charset="0"/>
              </a:endParaRPr>
            </a:p>
          </p:txBody>
        </p:sp>
        <p:grpSp>
          <p:nvGrpSpPr>
            <p:cNvPr id="129" name="Group 128"/>
            <p:cNvGrpSpPr/>
            <p:nvPr/>
          </p:nvGrpSpPr>
          <p:grpSpPr>
            <a:xfrm>
              <a:off x="3372684" y="843462"/>
              <a:ext cx="2442394" cy="1983508"/>
              <a:chOff x="3372684" y="843462"/>
              <a:chExt cx="2442394" cy="1983508"/>
            </a:xfrm>
          </p:grpSpPr>
          <p:grpSp>
            <p:nvGrpSpPr>
              <p:cNvPr id="110" name="Group 109"/>
              <p:cNvGrpSpPr/>
              <p:nvPr/>
            </p:nvGrpSpPr>
            <p:grpSpPr>
              <a:xfrm rot="7851526">
                <a:off x="3854974" y="866866"/>
                <a:ext cx="1983508" cy="1936700"/>
                <a:chOff x="915182" y="3917820"/>
                <a:chExt cx="2094509" cy="1916257"/>
              </a:xfrm>
            </p:grpSpPr>
            <p:grpSp>
              <p:nvGrpSpPr>
                <p:cNvPr id="111" name="Group 110"/>
                <p:cNvGrpSpPr/>
                <p:nvPr/>
              </p:nvGrpSpPr>
              <p:grpSpPr>
                <a:xfrm>
                  <a:off x="2266939" y="4220224"/>
                  <a:ext cx="381000" cy="358719"/>
                  <a:chOff x="7620000" y="2769420"/>
                  <a:chExt cx="381000" cy="358719"/>
                </a:xfrm>
              </p:grpSpPr>
              <p:cxnSp>
                <p:nvCxnSpPr>
                  <p:cNvPr id="123" name="Straight Connector 122"/>
                  <p:cNvCxnSpPr/>
                  <p:nvPr/>
                </p:nvCxnSpPr>
                <p:spPr>
                  <a:xfrm>
                    <a:off x="7620000" y="2769420"/>
                    <a:ext cx="0" cy="3587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a:off x="7620000" y="3128139"/>
                    <a:ext cx="381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2" name="Group 111"/>
                <p:cNvGrpSpPr/>
                <p:nvPr/>
              </p:nvGrpSpPr>
              <p:grpSpPr>
                <a:xfrm>
                  <a:off x="915182" y="3917820"/>
                  <a:ext cx="2094509" cy="1916257"/>
                  <a:chOff x="915182" y="3917820"/>
                  <a:chExt cx="2094509" cy="1916257"/>
                </a:xfrm>
              </p:grpSpPr>
              <p:sp>
                <p:nvSpPr>
                  <p:cNvPr id="113" name="Arc 112"/>
                  <p:cNvSpPr/>
                  <p:nvPr/>
                </p:nvSpPr>
                <p:spPr>
                  <a:xfrm rot="3959889">
                    <a:off x="944516" y="3888486"/>
                    <a:ext cx="894881" cy="953549"/>
                  </a:xfrm>
                  <a:prstGeom prst="arc">
                    <a:avLst>
                      <a:gd name="adj1" fmla="val 16200000"/>
                      <a:gd name="adj2" fmla="val 2076073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latin typeface="NikoshBAN" pitchFamily="2" charset="0"/>
                      <a:cs typeface="NikoshBAN" pitchFamily="2" charset="0"/>
                    </a:endParaRPr>
                  </a:p>
                </p:txBody>
              </p:sp>
              <p:sp>
                <p:nvSpPr>
                  <p:cNvPr id="114" name="Arc 113"/>
                  <p:cNvSpPr/>
                  <p:nvPr/>
                </p:nvSpPr>
                <p:spPr>
                  <a:xfrm rot="16999302">
                    <a:off x="2095291" y="4919677"/>
                    <a:ext cx="914400" cy="9144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latin typeface="NikoshBAN" pitchFamily="2" charset="0"/>
                      <a:cs typeface="NikoshBAN" pitchFamily="2" charset="0"/>
                    </a:endParaRPr>
                  </a:p>
                </p:txBody>
              </p:sp>
              <p:grpSp>
                <p:nvGrpSpPr>
                  <p:cNvPr id="115" name="Group 114"/>
                  <p:cNvGrpSpPr/>
                  <p:nvPr/>
                </p:nvGrpSpPr>
                <p:grpSpPr>
                  <a:xfrm>
                    <a:off x="1200457" y="4205451"/>
                    <a:ext cx="1547678" cy="1588032"/>
                    <a:chOff x="1200457" y="4205451"/>
                    <a:chExt cx="1547678" cy="1588032"/>
                  </a:xfrm>
                </p:grpSpPr>
                <p:grpSp>
                  <p:nvGrpSpPr>
                    <p:cNvPr id="116" name="Group 115"/>
                    <p:cNvGrpSpPr/>
                    <p:nvPr/>
                  </p:nvGrpSpPr>
                  <p:grpSpPr>
                    <a:xfrm>
                      <a:off x="1200457" y="4205451"/>
                      <a:ext cx="1447482" cy="1588032"/>
                      <a:chOff x="1200457" y="4205451"/>
                      <a:chExt cx="1447482" cy="1588032"/>
                    </a:xfrm>
                  </p:grpSpPr>
                  <p:cxnSp>
                    <p:nvCxnSpPr>
                      <p:cNvPr id="119" name="Straight Connector 118"/>
                      <p:cNvCxnSpPr/>
                      <p:nvPr/>
                    </p:nvCxnSpPr>
                    <p:spPr>
                      <a:xfrm>
                        <a:off x="1200457" y="4205451"/>
                        <a:ext cx="1447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a:off x="2647939" y="4205451"/>
                        <a:ext cx="0" cy="15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a:off x="1200457" y="4205451"/>
                        <a:ext cx="1447482" cy="1588032"/>
                      </a:xfrm>
                      <a:prstGeom prst="line">
                        <a:avLst/>
                      </a:prstGeom>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17" name="TextBox 116"/>
                        <p:cNvSpPr txBox="1"/>
                        <p:nvPr/>
                      </p:nvSpPr>
                      <p:spPr>
                        <a:xfrm>
                          <a:off x="1379153" y="4207403"/>
                          <a:ext cx="420205" cy="3654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a:rPr>
                                  <m:t>ø</m:t>
                                </m:r>
                              </m:oMath>
                            </m:oMathPara>
                          </a14:m>
                          <a:endParaRPr lang="en-US" b="1" dirty="0">
                            <a:latin typeface="NikoshBAN" pitchFamily="2" charset="0"/>
                            <a:cs typeface="NikoshBAN" pitchFamily="2" charset="0"/>
                          </a:endParaRPr>
                        </a:p>
                      </p:txBody>
                    </p:sp>
                  </mc:Choice>
                  <mc:Fallback xmlns="">
                    <p:sp>
                      <p:nvSpPr>
                        <p:cNvPr id="117" name="TextBox 116"/>
                        <p:cNvSpPr txBox="1">
                          <a:spLocks noRot="1" noChangeAspect="1" noMove="1" noResize="1" noEditPoints="1" noAdjustHandles="1" noChangeArrowheads="1" noChangeShapeType="1" noTextEdit="1"/>
                        </p:cNvSpPr>
                        <p:nvPr/>
                      </p:nvSpPr>
                      <p:spPr>
                        <a:xfrm>
                          <a:off x="1379153" y="4207403"/>
                          <a:ext cx="420205" cy="365434"/>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8" name="TextBox 117"/>
                        <p:cNvSpPr txBox="1"/>
                        <p:nvPr/>
                      </p:nvSpPr>
                      <p:spPr>
                        <a:xfrm>
                          <a:off x="2166746" y="4970708"/>
                          <a:ext cx="581389" cy="51769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a:ea typeface="Cambria Math"/>
                                  </a:rPr>
                                  <m:t>𝜃</m:t>
                                </m:r>
                              </m:oMath>
                            </m:oMathPara>
                          </a14:m>
                          <a:endParaRPr lang="en-US" sz="2800" dirty="0">
                            <a:latin typeface="NikoshBAN" pitchFamily="2" charset="0"/>
                            <a:cs typeface="NikoshBAN" pitchFamily="2" charset="0"/>
                          </a:endParaRPr>
                        </a:p>
                      </p:txBody>
                    </p:sp>
                  </mc:Choice>
                  <mc:Fallback xmlns="">
                    <p:sp>
                      <p:nvSpPr>
                        <p:cNvPr id="118" name="TextBox 117"/>
                        <p:cNvSpPr txBox="1">
                          <a:spLocks noRot="1" noChangeAspect="1" noMove="1" noResize="1" noEditPoints="1" noAdjustHandles="1" noChangeArrowheads="1" noChangeShapeType="1" noTextEdit="1"/>
                        </p:cNvSpPr>
                        <p:nvPr/>
                      </p:nvSpPr>
                      <p:spPr>
                        <a:xfrm>
                          <a:off x="2166746" y="4970708"/>
                          <a:ext cx="581389" cy="517697"/>
                        </a:xfrm>
                        <a:prstGeom prst="rect">
                          <a:avLst/>
                        </a:prstGeom>
                        <a:blipFill rotWithShape="1">
                          <a:blip r:embed="rId8"/>
                          <a:stretch>
                            <a:fillRect/>
                          </a:stretch>
                        </a:blipFill>
                      </p:spPr>
                      <p:txBody>
                        <a:bodyPr/>
                        <a:lstStyle/>
                        <a:p>
                          <a:r>
                            <a:rPr lang="en-US">
                              <a:noFill/>
                            </a:rPr>
                            <a:t> </a:t>
                          </a:r>
                        </a:p>
                      </p:txBody>
                    </p:sp>
                  </mc:Fallback>
                </mc:AlternateContent>
              </p:grpSp>
            </p:grpSp>
          </p:grpSp>
          <p:sp>
            <p:nvSpPr>
              <p:cNvPr id="128" name="TextBox 127"/>
              <p:cNvSpPr txBox="1"/>
              <p:nvPr/>
            </p:nvSpPr>
            <p:spPr>
              <a:xfrm>
                <a:off x="3372684" y="1865488"/>
                <a:ext cx="421910" cy="408939"/>
              </a:xfrm>
              <a:prstGeom prst="rect">
                <a:avLst/>
              </a:prstGeom>
              <a:noFill/>
            </p:spPr>
            <p:txBody>
              <a:bodyPr wrap="none" rtlCol="0">
                <a:spAutoFit/>
              </a:bodyPr>
              <a:lstStyle/>
              <a:p>
                <a:r>
                  <a:rPr lang="bn-BD" b="1" dirty="0" smtClean="0">
                    <a:latin typeface="NikoshBAN" pitchFamily="2" charset="0"/>
                    <a:cs typeface="NikoshBAN" pitchFamily="2" charset="0"/>
                  </a:rPr>
                  <a:t>৩</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a:t>
                </a:r>
                <a:endParaRPr lang="en-US" b="1" dirty="0">
                  <a:latin typeface="NikoshBAN" pitchFamily="2" charset="0"/>
                  <a:cs typeface="NikoshBAN" pitchFamily="2" charset="0"/>
                </a:endParaRPr>
              </a:p>
            </p:txBody>
          </p:sp>
        </p:grpSp>
      </p:grpSp>
      <p:grpSp>
        <p:nvGrpSpPr>
          <p:cNvPr id="155" name="Group 154"/>
          <p:cNvGrpSpPr/>
          <p:nvPr/>
        </p:nvGrpSpPr>
        <p:grpSpPr>
          <a:xfrm>
            <a:off x="3325565" y="3652080"/>
            <a:ext cx="1911220" cy="2130399"/>
            <a:chOff x="3604528" y="3727095"/>
            <a:chExt cx="1911220" cy="2130399"/>
          </a:xfrm>
        </p:grpSpPr>
        <p:grpSp>
          <p:nvGrpSpPr>
            <p:cNvPr id="154" name="Group 153"/>
            <p:cNvGrpSpPr/>
            <p:nvPr/>
          </p:nvGrpSpPr>
          <p:grpSpPr>
            <a:xfrm>
              <a:off x="3984323" y="3727095"/>
              <a:ext cx="1531425" cy="2130399"/>
              <a:chOff x="3984323" y="3727095"/>
              <a:chExt cx="1531425" cy="2130399"/>
            </a:xfrm>
          </p:grpSpPr>
          <p:grpSp>
            <p:nvGrpSpPr>
              <p:cNvPr id="88" name="Group 87"/>
              <p:cNvGrpSpPr/>
              <p:nvPr/>
            </p:nvGrpSpPr>
            <p:grpSpPr>
              <a:xfrm rot="19202018" flipH="1">
                <a:off x="4286067" y="4441960"/>
                <a:ext cx="376722" cy="358719"/>
                <a:chOff x="7620000" y="2769420"/>
                <a:chExt cx="381000" cy="358719"/>
              </a:xfrm>
            </p:grpSpPr>
            <p:cxnSp>
              <p:nvCxnSpPr>
                <p:cNvPr id="89" name="Straight Connector 88"/>
                <p:cNvCxnSpPr/>
                <p:nvPr/>
              </p:nvCxnSpPr>
              <p:spPr>
                <a:xfrm>
                  <a:off x="7620000" y="2769420"/>
                  <a:ext cx="0" cy="358719"/>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7620000" y="3128139"/>
                  <a:ext cx="381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52" name="Group 151"/>
              <p:cNvGrpSpPr/>
              <p:nvPr/>
            </p:nvGrpSpPr>
            <p:grpSpPr>
              <a:xfrm>
                <a:off x="3984323" y="3727095"/>
                <a:ext cx="1531425" cy="2130399"/>
                <a:chOff x="4020370" y="3725712"/>
                <a:chExt cx="1531425" cy="2130399"/>
              </a:xfrm>
            </p:grpSpPr>
            <p:grpSp>
              <p:nvGrpSpPr>
                <p:cNvPr id="149" name="Group 148"/>
                <p:cNvGrpSpPr/>
                <p:nvPr/>
              </p:nvGrpSpPr>
              <p:grpSpPr>
                <a:xfrm>
                  <a:off x="4020370" y="3725712"/>
                  <a:ext cx="1531425" cy="2130399"/>
                  <a:chOff x="4020370" y="3725712"/>
                  <a:chExt cx="1531425" cy="2130399"/>
                </a:xfrm>
              </p:grpSpPr>
              <p:grpSp>
                <p:nvGrpSpPr>
                  <p:cNvPr id="145" name="Group 144"/>
                  <p:cNvGrpSpPr/>
                  <p:nvPr/>
                </p:nvGrpSpPr>
                <p:grpSpPr>
                  <a:xfrm>
                    <a:off x="4292254" y="3858391"/>
                    <a:ext cx="914400" cy="1861445"/>
                    <a:chOff x="4367130" y="3810000"/>
                    <a:chExt cx="914400" cy="1861445"/>
                  </a:xfrm>
                </p:grpSpPr>
                <p:cxnSp>
                  <p:nvCxnSpPr>
                    <p:cNvPr id="132" name="Straight Connector 131"/>
                    <p:cNvCxnSpPr/>
                    <p:nvPr/>
                  </p:nvCxnSpPr>
                  <p:spPr>
                    <a:xfrm flipH="1">
                      <a:off x="5275450" y="3810000"/>
                      <a:ext cx="1" cy="186144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flipV="1">
                      <a:off x="4367130" y="3810000"/>
                      <a:ext cx="914400" cy="7609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a:off x="4367130" y="4572928"/>
                      <a:ext cx="914400" cy="1098517"/>
                    </a:xfrm>
                    <a:prstGeom prst="line">
                      <a:avLst/>
                    </a:prstGeom>
                  </p:spPr>
                  <p:style>
                    <a:lnRef idx="1">
                      <a:schemeClr val="accent1"/>
                    </a:lnRef>
                    <a:fillRef idx="0">
                      <a:schemeClr val="accent1"/>
                    </a:fillRef>
                    <a:effectRef idx="0">
                      <a:schemeClr val="accent1"/>
                    </a:effectRef>
                    <a:fontRef idx="minor">
                      <a:schemeClr val="tx1"/>
                    </a:fontRef>
                  </p:style>
                </p:cxnSp>
              </p:grpSp>
              <p:sp>
                <p:nvSpPr>
                  <p:cNvPr id="146" name="TextBox 145"/>
                  <p:cNvSpPr txBox="1"/>
                  <p:nvPr/>
                </p:nvSpPr>
                <p:spPr>
                  <a:xfrm>
                    <a:off x="5222859" y="3725712"/>
                    <a:ext cx="328936" cy="369332"/>
                  </a:xfrm>
                  <a:prstGeom prst="rect">
                    <a:avLst/>
                  </a:prstGeom>
                  <a:noFill/>
                </p:spPr>
                <p:txBody>
                  <a:bodyPr wrap="none" rtlCol="0">
                    <a:spAutoFit/>
                  </a:bodyPr>
                  <a:lstStyle/>
                  <a:p>
                    <a:r>
                      <a:rPr lang="en-US" b="1" dirty="0"/>
                      <a:t>H</a:t>
                    </a:r>
                  </a:p>
                </p:txBody>
              </p:sp>
              <p:sp>
                <p:nvSpPr>
                  <p:cNvPr id="147" name="TextBox 146"/>
                  <p:cNvSpPr txBox="1"/>
                  <p:nvPr/>
                </p:nvSpPr>
                <p:spPr>
                  <a:xfrm>
                    <a:off x="4020370" y="4425136"/>
                    <a:ext cx="245580" cy="369332"/>
                  </a:xfrm>
                  <a:prstGeom prst="rect">
                    <a:avLst/>
                  </a:prstGeom>
                  <a:noFill/>
                </p:spPr>
                <p:txBody>
                  <a:bodyPr wrap="none" rtlCol="0">
                    <a:spAutoFit/>
                  </a:bodyPr>
                  <a:lstStyle/>
                  <a:p>
                    <a:r>
                      <a:rPr lang="en-US" b="1" dirty="0" smtClean="0"/>
                      <a:t>I</a:t>
                    </a:r>
                    <a:endParaRPr lang="en-US" b="1" dirty="0"/>
                  </a:p>
                </p:txBody>
              </p:sp>
              <p:sp>
                <p:nvSpPr>
                  <p:cNvPr id="148" name="TextBox 147"/>
                  <p:cNvSpPr txBox="1"/>
                  <p:nvPr/>
                </p:nvSpPr>
                <p:spPr>
                  <a:xfrm>
                    <a:off x="5200574" y="5486779"/>
                    <a:ext cx="261610" cy="369332"/>
                  </a:xfrm>
                  <a:prstGeom prst="rect">
                    <a:avLst/>
                  </a:prstGeom>
                  <a:noFill/>
                </p:spPr>
                <p:txBody>
                  <a:bodyPr wrap="none" rtlCol="0">
                    <a:spAutoFit/>
                  </a:bodyPr>
                  <a:lstStyle/>
                  <a:p>
                    <a:r>
                      <a:rPr lang="en-US" b="1" dirty="0" smtClean="0"/>
                      <a:t>J</a:t>
                    </a:r>
                    <a:endParaRPr lang="en-US" b="1" dirty="0"/>
                  </a:p>
                </p:txBody>
              </p:sp>
            </p:grpSp>
            <mc:AlternateContent xmlns:mc="http://schemas.openxmlformats.org/markup-compatibility/2006" xmlns:a14="http://schemas.microsoft.com/office/drawing/2010/main">
              <mc:Choice Requires="a14">
                <p:sp>
                  <p:nvSpPr>
                    <p:cNvPr id="150" name="TextBox 149"/>
                    <p:cNvSpPr txBox="1"/>
                    <p:nvPr/>
                  </p:nvSpPr>
                  <p:spPr>
                    <a:xfrm>
                      <a:off x="4869873" y="3948692"/>
                      <a:ext cx="38183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a:ea typeface="Cambria Math"/>
                              </a:rPr>
                              <m:t>𝜽</m:t>
                            </m:r>
                          </m:oMath>
                        </m:oMathPara>
                      </a14:m>
                      <a:endParaRPr lang="en-US" b="1" dirty="0"/>
                    </a:p>
                  </p:txBody>
                </p:sp>
              </mc:Choice>
              <mc:Fallback xmlns="">
                <p:sp>
                  <p:nvSpPr>
                    <p:cNvPr id="150" name="TextBox 149"/>
                    <p:cNvSpPr txBox="1">
                      <a:spLocks noRot="1" noChangeAspect="1" noMove="1" noResize="1" noEditPoints="1" noAdjustHandles="1" noChangeArrowheads="1" noChangeShapeType="1" noTextEdit="1"/>
                    </p:cNvSpPr>
                    <p:nvPr/>
                  </p:nvSpPr>
                  <p:spPr>
                    <a:xfrm>
                      <a:off x="4869873" y="3948692"/>
                      <a:ext cx="381835" cy="369332"/>
                    </a:xfrm>
                    <a:prstGeom prst="rect">
                      <a:avLst/>
                    </a:prstGeom>
                    <a:blipFill rotWithShape="1">
                      <a:blip r:embed="rId9"/>
                      <a:stretch>
                        <a:fillRect/>
                      </a:stretch>
                    </a:blipFill>
                  </p:spPr>
                  <p:txBody>
                    <a:bodyPr/>
                    <a:lstStyle/>
                    <a:p>
                      <a:r>
                        <a:rPr lang="en-US">
                          <a:noFill/>
                        </a:rPr>
                        <a:t> </a:t>
                      </a:r>
                    </a:p>
                  </p:txBody>
                </p:sp>
              </mc:Fallback>
            </mc:AlternateContent>
            <p:sp>
              <p:nvSpPr>
                <p:cNvPr id="151" name="TextBox 150"/>
                <p:cNvSpPr txBox="1"/>
                <p:nvPr/>
              </p:nvSpPr>
              <p:spPr>
                <a:xfrm>
                  <a:off x="4805634" y="4943102"/>
                  <a:ext cx="407484" cy="584775"/>
                </a:xfrm>
                <a:prstGeom prst="rect">
                  <a:avLst/>
                </a:prstGeom>
                <a:noFill/>
              </p:spPr>
              <p:txBody>
                <a:bodyPr wrap="none" rtlCol="0">
                  <a:spAutoFit/>
                </a:bodyPr>
                <a:lstStyle/>
                <a:p>
                  <a:r>
                    <a:rPr lang="en-US" sz="3200" dirty="0" smtClean="0"/>
                    <a:t>ø</a:t>
                  </a:r>
                  <a:endParaRPr lang="en-US" sz="3200" dirty="0"/>
                </a:p>
              </p:txBody>
            </p:sp>
          </p:grpSp>
        </p:grpSp>
        <p:sp>
          <p:nvSpPr>
            <p:cNvPr id="153" name="TextBox 152"/>
            <p:cNvSpPr txBox="1"/>
            <p:nvPr/>
          </p:nvSpPr>
          <p:spPr>
            <a:xfrm>
              <a:off x="3604528" y="4018985"/>
              <a:ext cx="394660" cy="369332"/>
            </a:xfrm>
            <a:prstGeom prst="rect">
              <a:avLst/>
            </a:prstGeom>
            <a:noFill/>
          </p:spPr>
          <p:txBody>
            <a:bodyPr wrap="none" rtlCol="0">
              <a:spAutoFit/>
            </a:bodyPr>
            <a:lstStyle/>
            <a:p>
              <a:r>
                <a:rPr lang="bn-BD" b="1" dirty="0" smtClean="0">
                  <a:latin typeface="NikoshBAN" pitchFamily="2" charset="0"/>
                  <a:cs typeface="NikoshBAN" pitchFamily="2" charset="0"/>
                </a:rPr>
                <a:t>৪</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a:t>
              </a:r>
              <a:endParaRPr lang="en-US" b="1" dirty="0">
                <a:latin typeface="NikoshBAN" pitchFamily="2" charset="0"/>
                <a:cs typeface="NikoshBAN" pitchFamily="2" charset="0"/>
              </a:endParaRPr>
            </a:p>
          </p:txBody>
        </p:sp>
      </p:grpSp>
      <p:grpSp>
        <p:nvGrpSpPr>
          <p:cNvPr id="196" name="Group 195"/>
          <p:cNvGrpSpPr/>
          <p:nvPr/>
        </p:nvGrpSpPr>
        <p:grpSpPr>
          <a:xfrm>
            <a:off x="6402818" y="3572545"/>
            <a:ext cx="2627104" cy="1974071"/>
            <a:chOff x="6460077" y="3630149"/>
            <a:chExt cx="2627104" cy="1974071"/>
          </a:xfrm>
        </p:grpSpPr>
        <p:grpSp>
          <p:nvGrpSpPr>
            <p:cNvPr id="176" name="Group 175"/>
            <p:cNvGrpSpPr/>
            <p:nvPr/>
          </p:nvGrpSpPr>
          <p:grpSpPr>
            <a:xfrm rot="20943905">
              <a:off x="6992672" y="3630149"/>
              <a:ext cx="2094509" cy="1974071"/>
              <a:chOff x="876686" y="3814682"/>
              <a:chExt cx="2094509" cy="1974071"/>
            </a:xfrm>
          </p:grpSpPr>
          <p:sp>
            <p:nvSpPr>
              <p:cNvPr id="178" name="TextBox 177"/>
              <p:cNvSpPr txBox="1"/>
              <p:nvPr/>
            </p:nvSpPr>
            <p:spPr>
              <a:xfrm>
                <a:off x="1502464" y="4814801"/>
                <a:ext cx="295274" cy="369332"/>
              </a:xfrm>
              <a:prstGeom prst="rect">
                <a:avLst/>
              </a:prstGeom>
              <a:noFill/>
            </p:spPr>
            <p:txBody>
              <a:bodyPr wrap="none" rtlCol="0">
                <a:spAutoFit/>
              </a:bodyPr>
              <a:lstStyle/>
              <a:p>
                <a:r>
                  <a:rPr lang="en-US" dirty="0"/>
                  <a:t>a</a:t>
                </a:r>
              </a:p>
            </p:txBody>
          </p:sp>
          <p:sp>
            <p:nvSpPr>
              <p:cNvPr id="179" name="TextBox 178"/>
              <p:cNvSpPr txBox="1"/>
              <p:nvPr/>
            </p:nvSpPr>
            <p:spPr>
              <a:xfrm>
                <a:off x="2554209" y="4610015"/>
                <a:ext cx="306494" cy="369332"/>
              </a:xfrm>
              <a:prstGeom prst="rect">
                <a:avLst/>
              </a:prstGeom>
              <a:noFill/>
            </p:spPr>
            <p:txBody>
              <a:bodyPr wrap="none" rtlCol="0">
                <a:spAutoFit/>
              </a:bodyPr>
              <a:lstStyle/>
              <a:p>
                <a:r>
                  <a:rPr lang="en-US" dirty="0"/>
                  <a:t>b</a:t>
                </a:r>
              </a:p>
            </p:txBody>
          </p:sp>
          <p:grpSp>
            <p:nvGrpSpPr>
              <p:cNvPr id="180" name="Group 179"/>
              <p:cNvGrpSpPr/>
              <p:nvPr/>
            </p:nvGrpSpPr>
            <p:grpSpPr>
              <a:xfrm>
                <a:off x="876686" y="3814682"/>
                <a:ext cx="2094509" cy="1974071"/>
                <a:chOff x="915182" y="3860006"/>
                <a:chExt cx="2094509" cy="1974071"/>
              </a:xfrm>
            </p:grpSpPr>
            <p:grpSp>
              <p:nvGrpSpPr>
                <p:cNvPr id="181" name="Group 180"/>
                <p:cNvGrpSpPr/>
                <p:nvPr/>
              </p:nvGrpSpPr>
              <p:grpSpPr>
                <a:xfrm>
                  <a:off x="2266939" y="4220224"/>
                  <a:ext cx="381000" cy="358719"/>
                  <a:chOff x="7620000" y="2769420"/>
                  <a:chExt cx="381000" cy="358719"/>
                </a:xfrm>
              </p:grpSpPr>
              <p:cxnSp>
                <p:nvCxnSpPr>
                  <p:cNvPr id="193" name="Straight Connector 192"/>
                  <p:cNvCxnSpPr/>
                  <p:nvPr/>
                </p:nvCxnSpPr>
                <p:spPr>
                  <a:xfrm>
                    <a:off x="7620000" y="2769420"/>
                    <a:ext cx="0" cy="3587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7620000" y="3128139"/>
                    <a:ext cx="381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82" name="Group 181"/>
                <p:cNvGrpSpPr/>
                <p:nvPr/>
              </p:nvGrpSpPr>
              <p:grpSpPr>
                <a:xfrm>
                  <a:off x="915182" y="3860006"/>
                  <a:ext cx="2094509" cy="1974071"/>
                  <a:chOff x="915182" y="3860006"/>
                  <a:chExt cx="2094509" cy="1974071"/>
                </a:xfrm>
              </p:grpSpPr>
              <p:sp>
                <p:nvSpPr>
                  <p:cNvPr id="183" name="Arc 182"/>
                  <p:cNvSpPr/>
                  <p:nvPr/>
                </p:nvSpPr>
                <p:spPr>
                  <a:xfrm rot="3959889">
                    <a:off x="944516" y="3888486"/>
                    <a:ext cx="894881" cy="953549"/>
                  </a:xfrm>
                  <a:prstGeom prst="arc">
                    <a:avLst>
                      <a:gd name="adj1" fmla="val 16200000"/>
                      <a:gd name="adj2" fmla="val 2076073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4" name="Arc 183"/>
                  <p:cNvSpPr/>
                  <p:nvPr/>
                </p:nvSpPr>
                <p:spPr>
                  <a:xfrm rot="16999302">
                    <a:off x="2095291" y="4919677"/>
                    <a:ext cx="914400" cy="9144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85" name="Group 184"/>
                  <p:cNvGrpSpPr/>
                  <p:nvPr/>
                </p:nvGrpSpPr>
                <p:grpSpPr>
                  <a:xfrm>
                    <a:off x="1200457" y="3860006"/>
                    <a:ext cx="1485570" cy="1933477"/>
                    <a:chOff x="1200457" y="3860006"/>
                    <a:chExt cx="1485570" cy="1933477"/>
                  </a:xfrm>
                </p:grpSpPr>
                <p:grpSp>
                  <p:nvGrpSpPr>
                    <p:cNvPr id="186" name="Group 185"/>
                    <p:cNvGrpSpPr/>
                    <p:nvPr/>
                  </p:nvGrpSpPr>
                  <p:grpSpPr>
                    <a:xfrm>
                      <a:off x="1200457" y="3860006"/>
                      <a:ext cx="1447482" cy="1933477"/>
                      <a:chOff x="1200457" y="3860006"/>
                      <a:chExt cx="1447482" cy="1933477"/>
                    </a:xfrm>
                  </p:grpSpPr>
                  <p:cxnSp>
                    <p:nvCxnSpPr>
                      <p:cNvPr id="189" name="Straight Connector 188"/>
                      <p:cNvCxnSpPr/>
                      <p:nvPr/>
                    </p:nvCxnSpPr>
                    <p:spPr>
                      <a:xfrm>
                        <a:off x="1200457" y="4205451"/>
                        <a:ext cx="1447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a:off x="2647939" y="4205451"/>
                        <a:ext cx="0" cy="15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a:off x="1200457" y="4205451"/>
                        <a:ext cx="1447482" cy="1588032"/>
                      </a:xfrm>
                      <a:prstGeom prst="line">
                        <a:avLst/>
                      </a:prstGeom>
                    </p:spPr>
                    <p:style>
                      <a:lnRef idx="1">
                        <a:schemeClr val="accent1"/>
                      </a:lnRef>
                      <a:fillRef idx="0">
                        <a:schemeClr val="accent1"/>
                      </a:fillRef>
                      <a:effectRef idx="0">
                        <a:schemeClr val="accent1"/>
                      </a:effectRef>
                      <a:fontRef idx="minor">
                        <a:schemeClr val="tx1"/>
                      </a:fontRef>
                    </p:style>
                  </p:cxnSp>
                  <p:sp>
                    <p:nvSpPr>
                      <p:cNvPr id="192" name="TextBox 191"/>
                      <p:cNvSpPr txBox="1"/>
                      <p:nvPr/>
                    </p:nvSpPr>
                    <p:spPr>
                      <a:xfrm>
                        <a:off x="1702721" y="3860006"/>
                        <a:ext cx="282450" cy="369332"/>
                      </a:xfrm>
                      <a:prstGeom prst="rect">
                        <a:avLst/>
                      </a:prstGeom>
                      <a:noFill/>
                    </p:spPr>
                    <p:txBody>
                      <a:bodyPr wrap="none" rtlCol="0">
                        <a:spAutoFit/>
                      </a:bodyPr>
                      <a:lstStyle/>
                      <a:p>
                        <a:r>
                          <a:rPr lang="en-US" dirty="0" smtClean="0"/>
                          <a:t>c</a:t>
                        </a:r>
                        <a:endParaRPr lang="en-US" dirty="0"/>
                      </a:p>
                    </p:txBody>
                  </p:sp>
                </p:grpSp>
                <mc:AlternateContent xmlns:mc="http://schemas.openxmlformats.org/markup-compatibility/2006" xmlns:a14="http://schemas.microsoft.com/office/drawing/2010/main">
                  <mc:Choice Requires="a14">
                    <p:sp>
                      <p:nvSpPr>
                        <p:cNvPr id="187" name="TextBox 186"/>
                        <p:cNvSpPr txBox="1"/>
                        <p:nvPr/>
                      </p:nvSpPr>
                      <p:spPr>
                        <a:xfrm>
                          <a:off x="1402185" y="4205451"/>
                          <a:ext cx="37414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ea typeface="Cambria Math"/>
                                  </a:rPr>
                                  <m:t>𝜃</m:t>
                                </m:r>
                              </m:oMath>
                            </m:oMathPara>
                          </a14:m>
                          <a:endParaRPr lang="en-US" dirty="0"/>
                        </a:p>
                      </p:txBody>
                    </p:sp>
                  </mc:Choice>
                  <mc:Fallback xmlns="">
                    <p:sp>
                      <p:nvSpPr>
                        <p:cNvPr id="187" name="TextBox 186"/>
                        <p:cNvSpPr txBox="1">
                          <a:spLocks noRot="1" noChangeAspect="1" noMove="1" noResize="1" noEditPoints="1" noAdjustHandles="1" noChangeArrowheads="1" noChangeShapeType="1" noTextEdit="1"/>
                        </p:cNvSpPr>
                        <p:nvPr/>
                      </p:nvSpPr>
                      <p:spPr>
                        <a:xfrm>
                          <a:off x="1402185" y="4205451"/>
                          <a:ext cx="374141" cy="369332"/>
                        </a:xfrm>
                        <a:prstGeom prst="rect">
                          <a:avLst/>
                        </a:prstGeom>
                        <a:blipFill rotWithShape="1">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8" name="TextBox 187"/>
                        <p:cNvSpPr txBox="1"/>
                        <p:nvPr/>
                      </p:nvSpPr>
                      <p:spPr>
                        <a:xfrm>
                          <a:off x="2228851" y="4967947"/>
                          <a:ext cx="457176"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a:rPr>
                                  <m:t>ø</m:t>
                                </m:r>
                              </m:oMath>
                            </m:oMathPara>
                          </a14:m>
                          <a:endParaRPr lang="en-US" sz="2800" dirty="0"/>
                        </a:p>
                      </p:txBody>
                    </p:sp>
                  </mc:Choice>
                  <mc:Fallback xmlns="">
                    <p:sp>
                      <p:nvSpPr>
                        <p:cNvPr id="188" name="TextBox 187"/>
                        <p:cNvSpPr txBox="1">
                          <a:spLocks noRot="1" noChangeAspect="1" noMove="1" noResize="1" noEditPoints="1" noAdjustHandles="1" noChangeArrowheads="1" noChangeShapeType="1" noTextEdit="1"/>
                        </p:cNvSpPr>
                        <p:nvPr/>
                      </p:nvSpPr>
                      <p:spPr>
                        <a:xfrm>
                          <a:off x="2228851" y="4967947"/>
                          <a:ext cx="457176" cy="523220"/>
                        </a:xfrm>
                        <a:prstGeom prst="rect">
                          <a:avLst/>
                        </a:prstGeom>
                        <a:blipFill rotWithShape="1">
                          <a:blip r:embed="rId12"/>
                          <a:stretch>
                            <a:fillRect/>
                          </a:stretch>
                        </a:blipFill>
                      </p:spPr>
                      <p:txBody>
                        <a:bodyPr/>
                        <a:lstStyle/>
                        <a:p>
                          <a:r>
                            <a:rPr lang="en-US">
                              <a:noFill/>
                            </a:rPr>
                            <a:t> </a:t>
                          </a:r>
                        </a:p>
                      </p:txBody>
                    </p:sp>
                  </mc:Fallback>
                </mc:AlternateContent>
              </p:grpSp>
            </p:grpSp>
          </p:grpSp>
        </p:grpSp>
        <p:sp>
          <p:nvSpPr>
            <p:cNvPr id="195" name="TextBox 194"/>
            <p:cNvSpPr txBox="1"/>
            <p:nvPr/>
          </p:nvSpPr>
          <p:spPr>
            <a:xfrm>
              <a:off x="6460077" y="3994715"/>
              <a:ext cx="418704" cy="369332"/>
            </a:xfrm>
            <a:prstGeom prst="rect">
              <a:avLst/>
            </a:prstGeom>
            <a:noFill/>
          </p:spPr>
          <p:txBody>
            <a:bodyPr wrap="none" rtlCol="0">
              <a:spAutoFit/>
            </a:bodyPr>
            <a:lstStyle/>
            <a:p>
              <a:r>
                <a:rPr lang="bn-BD" b="1" dirty="0" smtClean="0">
                  <a:latin typeface="NikoshBAN" pitchFamily="2" charset="0"/>
                  <a:cs typeface="NikoshBAN" pitchFamily="2" charset="0"/>
                </a:rPr>
                <a:t>৬</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a:t>
              </a:r>
              <a:endParaRPr lang="en-US" b="1" dirty="0">
                <a:latin typeface="NikoshBAN" pitchFamily="2" charset="0"/>
                <a:cs typeface="NikoshBAN" pitchFamily="2" charset="0"/>
              </a:endParaRPr>
            </a:p>
          </p:txBody>
        </p:sp>
      </p:grpSp>
      <p:grpSp>
        <p:nvGrpSpPr>
          <p:cNvPr id="20" name="Group 19"/>
          <p:cNvGrpSpPr/>
          <p:nvPr/>
        </p:nvGrpSpPr>
        <p:grpSpPr>
          <a:xfrm>
            <a:off x="6385672" y="1599109"/>
            <a:ext cx="2492550" cy="1500069"/>
            <a:chOff x="6547479" y="1577277"/>
            <a:chExt cx="2492550" cy="1500069"/>
          </a:xfrm>
        </p:grpSpPr>
        <p:grpSp>
          <p:nvGrpSpPr>
            <p:cNvPr id="174" name="Group 173"/>
            <p:cNvGrpSpPr/>
            <p:nvPr/>
          </p:nvGrpSpPr>
          <p:grpSpPr>
            <a:xfrm>
              <a:off x="6547479" y="1577277"/>
              <a:ext cx="2492550" cy="1500069"/>
              <a:chOff x="6629400" y="1542444"/>
              <a:chExt cx="2492550" cy="1500069"/>
            </a:xfrm>
          </p:grpSpPr>
          <p:grpSp>
            <p:nvGrpSpPr>
              <p:cNvPr id="172" name="Group 171"/>
              <p:cNvGrpSpPr/>
              <p:nvPr/>
            </p:nvGrpSpPr>
            <p:grpSpPr>
              <a:xfrm>
                <a:off x="6877514" y="1542444"/>
                <a:ext cx="2244436" cy="1500069"/>
                <a:chOff x="6747164" y="1429165"/>
                <a:chExt cx="2244436" cy="1500069"/>
              </a:xfrm>
            </p:grpSpPr>
            <p:grpSp>
              <p:nvGrpSpPr>
                <p:cNvPr id="166" name="Group 165"/>
                <p:cNvGrpSpPr/>
                <p:nvPr/>
              </p:nvGrpSpPr>
              <p:grpSpPr>
                <a:xfrm>
                  <a:off x="7086600" y="1759977"/>
                  <a:ext cx="1905000" cy="1169257"/>
                  <a:chOff x="7086600" y="1692683"/>
                  <a:chExt cx="1905000" cy="1169257"/>
                </a:xfrm>
              </p:grpSpPr>
              <p:cxnSp>
                <p:nvCxnSpPr>
                  <p:cNvPr id="157" name="Straight Connector 156"/>
                  <p:cNvCxnSpPr/>
                  <p:nvPr/>
                </p:nvCxnSpPr>
                <p:spPr>
                  <a:xfrm>
                    <a:off x="7086600" y="1710924"/>
                    <a:ext cx="0" cy="1151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flipV="1">
                    <a:off x="7086600" y="1692683"/>
                    <a:ext cx="1905000" cy="182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flipV="1">
                    <a:off x="7086600" y="1692683"/>
                    <a:ext cx="1905000" cy="1169257"/>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7" name="TextBox 166"/>
                <p:cNvSpPr txBox="1"/>
                <p:nvPr/>
              </p:nvSpPr>
              <p:spPr>
                <a:xfrm>
                  <a:off x="7748154" y="1429165"/>
                  <a:ext cx="418704" cy="369332"/>
                </a:xfrm>
                <a:prstGeom prst="rect">
                  <a:avLst/>
                </a:prstGeom>
                <a:noFill/>
              </p:spPr>
              <p:txBody>
                <a:bodyPr wrap="none" rtlCol="0">
                  <a:spAutoFit/>
                </a:bodyPr>
                <a:lstStyle/>
                <a:p>
                  <a:r>
                    <a:rPr lang="en-US" b="1" dirty="0" smtClean="0"/>
                    <a:t>36</a:t>
                  </a:r>
                  <a:endParaRPr lang="en-US" b="1" dirty="0"/>
                </a:p>
              </p:txBody>
            </p:sp>
            <p:sp>
              <p:nvSpPr>
                <p:cNvPr id="168" name="TextBox 167"/>
                <p:cNvSpPr txBox="1"/>
                <p:nvPr/>
              </p:nvSpPr>
              <p:spPr>
                <a:xfrm>
                  <a:off x="6747164" y="2153612"/>
                  <a:ext cx="418704" cy="369332"/>
                </a:xfrm>
                <a:prstGeom prst="rect">
                  <a:avLst/>
                </a:prstGeom>
                <a:noFill/>
              </p:spPr>
              <p:txBody>
                <a:bodyPr wrap="none" rtlCol="0">
                  <a:spAutoFit/>
                </a:bodyPr>
                <a:lstStyle/>
                <a:p>
                  <a:r>
                    <a:rPr lang="en-US" b="1" dirty="0" smtClean="0"/>
                    <a:t>27</a:t>
                  </a:r>
                  <a:endParaRPr lang="en-US" b="1" dirty="0"/>
                </a:p>
              </p:txBody>
            </p:sp>
            <p:sp>
              <p:nvSpPr>
                <p:cNvPr id="169" name="TextBox 168"/>
                <p:cNvSpPr txBox="1"/>
                <p:nvPr/>
              </p:nvSpPr>
              <p:spPr>
                <a:xfrm>
                  <a:off x="7829748" y="2353726"/>
                  <a:ext cx="418704" cy="369332"/>
                </a:xfrm>
                <a:prstGeom prst="rect">
                  <a:avLst/>
                </a:prstGeom>
                <a:noFill/>
              </p:spPr>
              <p:txBody>
                <a:bodyPr wrap="none" rtlCol="0">
                  <a:spAutoFit/>
                </a:bodyPr>
                <a:lstStyle/>
                <a:p>
                  <a:r>
                    <a:rPr lang="en-US" b="1" dirty="0" smtClean="0"/>
                    <a:t>45</a:t>
                  </a:r>
                  <a:endParaRPr lang="en-US" b="1" dirty="0"/>
                </a:p>
              </p:txBody>
            </p:sp>
            <mc:AlternateContent xmlns:mc="http://schemas.openxmlformats.org/markup-compatibility/2006" xmlns:a14="http://schemas.microsoft.com/office/drawing/2010/main">
              <mc:Choice Requires="a14">
                <p:sp>
                  <p:nvSpPr>
                    <p:cNvPr id="170" name="TextBox 169"/>
                    <p:cNvSpPr txBox="1"/>
                    <p:nvPr/>
                  </p:nvSpPr>
                  <p:spPr>
                    <a:xfrm>
                      <a:off x="7032784" y="2466706"/>
                      <a:ext cx="44595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1" smtClean="0">
                                <a:latin typeface="Cambria Math"/>
                                <a:ea typeface="Cambria Math"/>
                              </a:rPr>
                              <m:t>𝜽</m:t>
                            </m:r>
                          </m:oMath>
                        </m:oMathPara>
                      </a14:m>
                      <a:endParaRPr lang="en-US" sz="2400" b="1" dirty="0"/>
                    </a:p>
                  </p:txBody>
                </p:sp>
              </mc:Choice>
              <mc:Fallback xmlns="">
                <p:sp>
                  <p:nvSpPr>
                    <p:cNvPr id="170" name="TextBox 169"/>
                    <p:cNvSpPr txBox="1">
                      <a:spLocks noRot="1" noChangeAspect="1" noMove="1" noResize="1" noEditPoints="1" noAdjustHandles="1" noChangeArrowheads="1" noChangeShapeType="1" noTextEdit="1"/>
                    </p:cNvSpPr>
                    <p:nvPr/>
                  </p:nvSpPr>
                  <p:spPr>
                    <a:xfrm>
                      <a:off x="7032784" y="2466706"/>
                      <a:ext cx="445955" cy="461665"/>
                    </a:xfrm>
                    <a:prstGeom prst="rect">
                      <a:avLst/>
                    </a:prstGeom>
                    <a:blipFill rotWithShape="1">
                      <a:blip r:embed="rId10"/>
                      <a:stretch>
                        <a:fillRect/>
                      </a:stretch>
                    </a:blipFill>
                  </p:spPr>
                  <p:txBody>
                    <a:bodyPr/>
                    <a:lstStyle/>
                    <a:p>
                      <a:r>
                        <a:rPr lang="en-US">
                          <a:noFill/>
                        </a:rPr>
                        <a:t> </a:t>
                      </a:r>
                    </a:p>
                  </p:txBody>
                </p:sp>
              </mc:Fallback>
            </mc:AlternateContent>
            <p:sp>
              <p:nvSpPr>
                <p:cNvPr id="171" name="TextBox 170"/>
                <p:cNvSpPr txBox="1"/>
                <p:nvPr/>
              </p:nvSpPr>
              <p:spPr>
                <a:xfrm rot="834998">
                  <a:off x="8143810" y="1599172"/>
                  <a:ext cx="428322" cy="646331"/>
                </a:xfrm>
                <a:prstGeom prst="rect">
                  <a:avLst/>
                </a:prstGeom>
                <a:noFill/>
              </p:spPr>
              <p:txBody>
                <a:bodyPr wrap="none" rtlCol="0">
                  <a:spAutoFit/>
                </a:bodyPr>
                <a:lstStyle/>
                <a:p>
                  <a:r>
                    <a:rPr lang="en-US" sz="3600" dirty="0" smtClean="0"/>
                    <a:t>ø</a:t>
                  </a:r>
                  <a:endParaRPr lang="en-US" sz="3600" dirty="0"/>
                </a:p>
              </p:txBody>
            </p:sp>
          </p:grpSp>
          <p:sp>
            <p:nvSpPr>
              <p:cNvPr id="173" name="TextBox 172"/>
              <p:cNvSpPr txBox="1"/>
              <p:nvPr/>
            </p:nvSpPr>
            <p:spPr>
              <a:xfrm>
                <a:off x="6629400" y="2035617"/>
                <a:ext cx="474810" cy="369332"/>
              </a:xfrm>
              <a:prstGeom prst="rect">
                <a:avLst/>
              </a:prstGeom>
              <a:noFill/>
            </p:spPr>
            <p:txBody>
              <a:bodyPr wrap="none" rtlCol="0">
                <a:spAutoFit/>
              </a:bodyPr>
              <a:lstStyle/>
              <a:p>
                <a:r>
                  <a:rPr lang="bn-BD" b="1" dirty="0" smtClean="0"/>
                  <a:t>৫</a:t>
                </a:r>
                <a:r>
                  <a:rPr lang="en-US" b="1" dirty="0" smtClean="0"/>
                  <a:t>.</a:t>
                </a:r>
                <a:r>
                  <a:rPr lang="bn-BD" b="1" dirty="0" smtClean="0"/>
                  <a:t> </a:t>
                </a:r>
                <a:endParaRPr lang="en-US" b="1" dirty="0"/>
              </a:p>
            </p:txBody>
          </p:sp>
        </p:grpSp>
        <p:grpSp>
          <p:nvGrpSpPr>
            <p:cNvPr id="18" name="Group 17"/>
            <p:cNvGrpSpPr/>
            <p:nvPr/>
          </p:nvGrpSpPr>
          <p:grpSpPr>
            <a:xfrm>
              <a:off x="7135029" y="1926330"/>
              <a:ext cx="392139" cy="291196"/>
              <a:chOff x="7135029" y="1926330"/>
              <a:chExt cx="392139" cy="291196"/>
            </a:xfrm>
          </p:grpSpPr>
          <p:cxnSp>
            <p:nvCxnSpPr>
              <p:cNvPr id="6" name="Straight Connector 5"/>
              <p:cNvCxnSpPr/>
              <p:nvPr/>
            </p:nvCxnSpPr>
            <p:spPr>
              <a:xfrm flipV="1">
                <a:off x="7135029" y="2210672"/>
                <a:ext cx="392139" cy="68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7474918" y="1926330"/>
                <a:ext cx="0" cy="284342"/>
              </a:xfrm>
              <a:prstGeom prst="line">
                <a:avLst/>
              </a:prstGeom>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889564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6"/>
                                        </p:tgtEl>
                                        <p:attrNameLst>
                                          <p:attrName>style.visibility</p:attrName>
                                        </p:attrNameLst>
                                      </p:cBhvr>
                                      <p:to>
                                        <p:strVal val="visible"/>
                                      </p:to>
                                    </p:set>
                                    <p:anim calcmode="lin" valueType="num">
                                      <p:cBhvr>
                                        <p:cTn id="19" dur="500" fill="hold"/>
                                        <p:tgtEl>
                                          <p:spTgt spid="46"/>
                                        </p:tgtEl>
                                        <p:attrNameLst>
                                          <p:attrName>ppt_w</p:attrName>
                                        </p:attrNameLst>
                                      </p:cBhvr>
                                      <p:tavLst>
                                        <p:tav tm="0">
                                          <p:val>
                                            <p:fltVal val="0"/>
                                          </p:val>
                                        </p:tav>
                                        <p:tav tm="100000">
                                          <p:val>
                                            <p:strVal val="#ppt_w"/>
                                          </p:val>
                                        </p:tav>
                                      </p:tavLst>
                                    </p:anim>
                                    <p:anim calcmode="lin" valueType="num">
                                      <p:cBhvr>
                                        <p:cTn id="20" dur="500" fill="hold"/>
                                        <p:tgtEl>
                                          <p:spTgt spid="46"/>
                                        </p:tgtEl>
                                        <p:attrNameLst>
                                          <p:attrName>ppt_h</p:attrName>
                                        </p:attrNameLst>
                                      </p:cBhvr>
                                      <p:tavLst>
                                        <p:tav tm="0">
                                          <p:val>
                                            <p:fltVal val="0"/>
                                          </p:val>
                                        </p:tav>
                                        <p:tav tm="100000">
                                          <p:val>
                                            <p:strVal val="#ppt_h"/>
                                          </p:val>
                                        </p:tav>
                                      </p:tavLst>
                                    </p:anim>
                                    <p:animEffect transition="in" filter="fade">
                                      <p:cBhvr>
                                        <p:cTn id="21" dur="500"/>
                                        <p:tgtEl>
                                          <p:spTgt spid="4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04"/>
                                        </p:tgtEl>
                                        <p:attrNameLst>
                                          <p:attrName>style.visibility</p:attrName>
                                        </p:attrNameLst>
                                      </p:cBhvr>
                                      <p:to>
                                        <p:strVal val="visible"/>
                                      </p:to>
                                    </p:set>
                                    <p:anim calcmode="lin" valueType="num">
                                      <p:cBhvr>
                                        <p:cTn id="26" dur="500" fill="hold"/>
                                        <p:tgtEl>
                                          <p:spTgt spid="104"/>
                                        </p:tgtEl>
                                        <p:attrNameLst>
                                          <p:attrName>ppt_w</p:attrName>
                                        </p:attrNameLst>
                                      </p:cBhvr>
                                      <p:tavLst>
                                        <p:tav tm="0">
                                          <p:val>
                                            <p:fltVal val="0"/>
                                          </p:val>
                                        </p:tav>
                                        <p:tav tm="100000">
                                          <p:val>
                                            <p:strVal val="#ppt_w"/>
                                          </p:val>
                                        </p:tav>
                                      </p:tavLst>
                                    </p:anim>
                                    <p:anim calcmode="lin" valueType="num">
                                      <p:cBhvr>
                                        <p:cTn id="27" dur="500" fill="hold"/>
                                        <p:tgtEl>
                                          <p:spTgt spid="104"/>
                                        </p:tgtEl>
                                        <p:attrNameLst>
                                          <p:attrName>ppt_h</p:attrName>
                                        </p:attrNameLst>
                                      </p:cBhvr>
                                      <p:tavLst>
                                        <p:tav tm="0">
                                          <p:val>
                                            <p:fltVal val="0"/>
                                          </p:val>
                                        </p:tav>
                                        <p:tav tm="100000">
                                          <p:val>
                                            <p:strVal val="#ppt_h"/>
                                          </p:val>
                                        </p:tav>
                                      </p:tavLst>
                                    </p:anim>
                                    <p:animEffect transition="in" filter="fade">
                                      <p:cBhvr>
                                        <p:cTn id="28" dur="500"/>
                                        <p:tgtEl>
                                          <p:spTgt spid="104"/>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ppt_x"/>
                                          </p:val>
                                        </p:tav>
                                        <p:tav tm="100000">
                                          <p:val>
                                            <p:strVal val="#ppt_x"/>
                                          </p:val>
                                        </p:tav>
                                      </p:tavLst>
                                    </p:anim>
                                    <p:anim calcmode="lin" valueType="num">
                                      <p:cBhvr additive="base">
                                        <p:cTn id="3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130"/>
                                        </p:tgtEl>
                                        <p:attrNameLst>
                                          <p:attrName>style.visibility</p:attrName>
                                        </p:attrNameLst>
                                      </p:cBhvr>
                                      <p:to>
                                        <p:strVal val="visible"/>
                                      </p:to>
                                    </p:set>
                                    <p:anim calcmode="lin" valueType="num">
                                      <p:cBhvr>
                                        <p:cTn id="39" dur="500" fill="hold"/>
                                        <p:tgtEl>
                                          <p:spTgt spid="130"/>
                                        </p:tgtEl>
                                        <p:attrNameLst>
                                          <p:attrName>ppt_w</p:attrName>
                                        </p:attrNameLst>
                                      </p:cBhvr>
                                      <p:tavLst>
                                        <p:tav tm="0">
                                          <p:val>
                                            <p:fltVal val="0"/>
                                          </p:val>
                                        </p:tav>
                                        <p:tav tm="100000">
                                          <p:val>
                                            <p:strVal val="#ppt_w"/>
                                          </p:val>
                                        </p:tav>
                                      </p:tavLst>
                                    </p:anim>
                                    <p:anim calcmode="lin" valueType="num">
                                      <p:cBhvr>
                                        <p:cTn id="40" dur="500" fill="hold"/>
                                        <p:tgtEl>
                                          <p:spTgt spid="130"/>
                                        </p:tgtEl>
                                        <p:attrNameLst>
                                          <p:attrName>ppt_h</p:attrName>
                                        </p:attrNameLst>
                                      </p:cBhvr>
                                      <p:tavLst>
                                        <p:tav tm="0">
                                          <p:val>
                                            <p:fltVal val="0"/>
                                          </p:val>
                                        </p:tav>
                                        <p:tav tm="100000">
                                          <p:val>
                                            <p:strVal val="#ppt_h"/>
                                          </p:val>
                                        </p:tav>
                                      </p:tavLst>
                                    </p:anim>
                                    <p:animEffect transition="in" filter="fade">
                                      <p:cBhvr>
                                        <p:cTn id="41" dur="500"/>
                                        <p:tgtEl>
                                          <p:spTgt spid="130"/>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155"/>
                                        </p:tgtEl>
                                        <p:attrNameLst>
                                          <p:attrName>style.visibility</p:attrName>
                                        </p:attrNameLst>
                                      </p:cBhvr>
                                      <p:to>
                                        <p:strVal val="visible"/>
                                      </p:to>
                                    </p:set>
                                    <p:anim calcmode="lin" valueType="num">
                                      <p:cBhvr>
                                        <p:cTn id="46" dur="500" fill="hold"/>
                                        <p:tgtEl>
                                          <p:spTgt spid="155"/>
                                        </p:tgtEl>
                                        <p:attrNameLst>
                                          <p:attrName>ppt_w</p:attrName>
                                        </p:attrNameLst>
                                      </p:cBhvr>
                                      <p:tavLst>
                                        <p:tav tm="0">
                                          <p:val>
                                            <p:fltVal val="0"/>
                                          </p:val>
                                        </p:tav>
                                        <p:tav tm="100000">
                                          <p:val>
                                            <p:strVal val="#ppt_w"/>
                                          </p:val>
                                        </p:tav>
                                      </p:tavLst>
                                    </p:anim>
                                    <p:anim calcmode="lin" valueType="num">
                                      <p:cBhvr>
                                        <p:cTn id="47" dur="500" fill="hold"/>
                                        <p:tgtEl>
                                          <p:spTgt spid="155"/>
                                        </p:tgtEl>
                                        <p:attrNameLst>
                                          <p:attrName>ppt_h</p:attrName>
                                        </p:attrNameLst>
                                      </p:cBhvr>
                                      <p:tavLst>
                                        <p:tav tm="0">
                                          <p:val>
                                            <p:fltVal val="0"/>
                                          </p:val>
                                        </p:tav>
                                        <p:tav tm="100000">
                                          <p:val>
                                            <p:strVal val="#ppt_h"/>
                                          </p:val>
                                        </p:tav>
                                      </p:tavLst>
                                    </p:anim>
                                    <p:animEffect transition="in" filter="fade">
                                      <p:cBhvr>
                                        <p:cTn id="48" dur="500"/>
                                        <p:tgtEl>
                                          <p:spTgt spid="155"/>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additive="base">
                                        <p:cTn id="53" dur="500" fill="hold"/>
                                        <p:tgtEl>
                                          <p:spTgt spid="8"/>
                                        </p:tgtEl>
                                        <p:attrNameLst>
                                          <p:attrName>ppt_x</p:attrName>
                                        </p:attrNameLst>
                                      </p:cBhvr>
                                      <p:tavLst>
                                        <p:tav tm="0">
                                          <p:val>
                                            <p:strVal val="#ppt_x"/>
                                          </p:val>
                                        </p:tav>
                                        <p:tav tm="100000">
                                          <p:val>
                                            <p:strVal val="#ppt_x"/>
                                          </p:val>
                                        </p:tav>
                                      </p:tavLst>
                                    </p:anim>
                                    <p:anim calcmode="lin" valueType="num">
                                      <p:cBhvr additive="base">
                                        <p:cTn id="5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p:cTn id="59" dur="500" fill="hold"/>
                                        <p:tgtEl>
                                          <p:spTgt spid="20"/>
                                        </p:tgtEl>
                                        <p:attrNameLst>
                                          <p:attrName>ppt_w</p:attrName>
                                        </p:attrNameLst>
                                      </p:cBhvr>
                                      <p:tavLst>
                                        <p:tav tm="0">
                                          <p:val>
                                            <p:fltVal val="0"/>
                                          </p:val>
                                        </p:tav>
                                        <p:tav tm="100000">
                                          <p:val>
                                            <p:strVal val="#ppt_w"/>
                                          </p:val>
                                        </p:tav>
                                      </p:tavLst>
                                    </p:anim>
                                    <p:anim calcmode="lin" valueType="num">
                                      <p:cBhvr>
                                        <p:cTn id="60" dur="500" fill="hold"/>
                                        <p:tgtEl>
                                          <p:spTgt spid="20"/>
                                        </p:tgtEl>
                                        <p:attrNameLst>
                                          <p:attrName>ppt_h</p:attrName>
                                        </p:attrNameLst>
                                      </p:cBhvr>
                                      <p:tavLst>
                                        <p:tav tm="0">
                                          <p:val>
                                            <p:fltVal val="0"/>
                                          </p:val>
                                        </p:tav>
                                        <p:tav tm="100000">
                                          <p:val>
                                            <p:strVal val="#ppt_h"/>
                                          </p:val>
                                        </p:tav>
                                      </p:tavLst>
                                    </p:anim>
                                    <p:animEffect transition="in" filter="fade">
                                      <p:cBhvr>
                                        <p:cTn id="61" dur="500"/>
                                        <p:tgtEl>
                                          <p:spTgt spid="20"/>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196"/>
                                        </p:tgtEl>
                                        <p:attrNameLst>
                                          <p:attrName>style.visibility</p:attrName>
                                        </p:attrNameLst>
                                      </p:cBhvr>
                                      <p:to>
                                        <p:strVal val="visible"/>
                                      </p:to>
                                    </p:set>
                                    <p:anim calcmode="lin" valueType="num">
                                      <p:cBhvr>
                                        <p:cTn id="66" dur="500" fill="hold"/>
                                        <p:tgtEl>
                                          <p:spTgt spid="196"/>
                                        </p:tgtEl>
                                        <p:attrNameLst>
                                          <p:attrName>ppt_w</p:attrName>
                                        </p:attrNameLst>
                                      </p:cBhvr>
                                      <p:tavLst>
                                        <p:tav tm="0">
                                          <p:val>
                                            <p:fltVal val="0"/>
                                          </p:val>
                                        </p:tav>
                                        <p:tav tm="100000">
                                          <p:val>
                                            <p:strVal val="#ppt_w"/>
                                          </p:val>
                                        </p:tav>
                                      </p:tavLst>
                                    </p:anim>
                                    <p:anim calcmode="lin" valueType="num">
                                      <p:cBhvr>
                                        <p:cTn id="67" dur="500" fill="hold"/>
                                        <p:tgtEl>
                                          <p:spTgt spid="196"/>
                                        </p:tgtEl>
                                        <p:attrNameLst>
                                          <p:attrName>ppt_h</p:attrName>
                                        </p:attrNameLst>
                                      </p:cBhvr>
                                      <p:tavLst>
                                        <p:tav tm="0">
                                          <p:val>
                                            <p:fltVal val="0"/>
                                          </p:val>
                                        </p:tav>
                                        <p:tav tm="100000">
                                          <p:val>
                                            <p:strVal val="#ppt_h"/>
                                          </p:val>
                                        </p:tav>
                                      </p:tavLst>
                                    </p:anim>
                                    <p:animEffect transition="in" filter="fade">
                                      <p:cBhvr>
                                        <p:cTn id="68" dur="500"/>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9327" y="100766"/>
            <a:ext cx="8686800" cy="523220"/>
          </a:xfrm>
          <a:prstGeom prst="rect">
            <a:avLst/>
          </a:prstGeom>
          <a:noFill/>
        </p:spPr>
        <p:txBody>
          <a:bodyPr wrap="square" rtlCol="0">
            <a:spAutoFit/>
          </a:bodyPr>
          <a:lstStyle/>
          <a:p>
            <a:r>
              <a:rPr lang="bn-BD" sz="2800" b="1" dirty="0" smtClean="0">
                <a:solidFill>
                  <a:srgbClr val="C00000"/>
                </a:solidFill>
                <a:latin typeface="NikoshBAN" pitchFamily="2" charset="0"/>
                <a:cs typeface="NikoshBAN" pitchFamily="2" charset="0"/>
              </a:rPr>
              <a:t>দলীয় কাজের সমাধানঃ  </a:t>
            </a:r>
            <a:endParaRPr lang="en-US" sz="2800" b="1" dirty="0">
              <a:solidFill>
                <a:srgbClr val="C00000"/>
              </a:solidFill>
              <a:latin typeface="NikoshBAN" pitchFamily="2" charset="0"/>
              <a:cs typeface="NikoshBAN" pitchFamily="2" charset="0"/>
            </a:endParaRPr>
          </a:p>
        </p:txBody>
      </p:sp>
      <p:grpSp>
        <p:nvGrpSpPr>
          <p:cNvPr id="3" name="Group 2"/>
          <p:cNvGrpSpPr/>
          <p:nvPr/>
        </p:nvGrpSpPr>
        <p:grpSpPr>
          <a:xfrm>
            <a:off x="285717" y="653325"/>
            <a:ext cx="2128161" cy="1462705"/>
            <a:chOff x="-219641" y="1537719"/>
            <a:chExt cx="3313600" cy="2156795"/>
          </a:xfrm>
        </p:grpSpPr>
        <p:sp>
          <p:nvSpPr>
            <p:cNvPr id="4" name="TextBox 3"/>
            <p:cNvSpPr txBox="1"/>
            <p:nvPr/>
          </p:nvSpPr>
          <p:spPr>
            <a:xfrm>
              <a:off x="-219641" y="2002784"/>
              <a:ext cx="413896" cy="400109"/>
            </a:xfrm>
            <a:prstGeom prst="rect">
              <a:avLst/>
            </a:prstGeom>
            <a:noFill/>
          </p:spPr>
          <p:txBody>
            <a:bodyPr wrap="none" rtlCol="0">
              <a:spAutoFit/>
            </a:bodyPr>
            <a:lstStyle/>
            <a:p>
              <a:r>
                <a:rPr lang="bn-BD" sz="2000" b="1" dirty="0" smtClean="0">
                  <a:latin typeface="NikoshBAN" pitchFamily="2" charset="0"/>
                  <a:cs typeface="NikoshBAN" pitchFamily="2" charset="0"/>
                </a:rPr>
                <a:t>১</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p:grpSp>
          <p:nvGrpSpPr>
            <p:cNvPr id="5" name="Group 4"/>
            <p:cNvGrpSpPr/>
            <p:nvPr/>
          </p:nvGrpSpPr>
          <p:grpSpPr>
            <a:xfrm>
              <a:off x="335738" y="1537719"/>
              <a:ext cx="2758221" cy="2156795"/>
              <a:chOff x="516518" y="1579178"/>
              <a:chExt cx="2758221" cy="2156795"/>
            </a:xfrm>
          </p:grpSpPr>
          <p:sp>
            <p:nvSpPr>
              <p:cNvPr id="6" name="TextBox 5"/>
              <p:cNvSpPr txBox="1"/>
              <p:nvPr/>
            </p:nvSpPr>
            <p:spPr>
              <a:xfrm>
                <a:off x="581983" y="1644134"/>
                <a:ext cx="389849" cy="400109"/>
              </a:xfrm>
              <a:prstGeom prst="rect">
                <a:avLst/>
              </a:prstGeom>
              <a:noFill/>
            </p:spPr>
            <p:txBody>
              <a:bodyPr wrap="none" rtlCol="0">
                <a:spAutoFit/>
              </a:bodyPr>
              <a:lstStyle/>
              <a:p>
                <a:r>
                  <a:rPr lang="en-US" sz="2000" b="1" dirty="0" smtClean="0">
                    <a:latin typeface="NikoshBAN" pitchFamily="2" charset="0"/>
                    <a:cs typeface="NikoshBAN" pitchFamily="2" charset="0"/>
                  </a:rPr>
                  <a:t>D</a:t>
                </a:r>
                <a:endParaRPr lang="en-US" sz="2000" b="1" dirty="0">
                  <a:latin typeface="NikoshBAN" pitchFamily="2" charset="0"/>
                  <a:cs typeface="NikoshBAN" pitchFamily="2" charset="0"/>
                </a:endParaRPr>
              </a:p>
            </p:txBody>
          </p:sp>
          <p:sp>
            <p:nvSpPr>
              <p:cNvPr id="7" name="TextBox 6"/>
              <p:cNvSpPr txBox="1"/>
              <p:nvPr/>
            </p:nvSpPr>
            <p:spPr>
              <a:xfrm>
                <a:off x="516518" y="3103088"/>
                <a:ext cx="365806" cy="400109"/>
              </a:xfrm>
              <a:prstGeom prst="rect">
                <a:avLst/>
              </a:prstGeom>
              <a:noFill/>
            </p:spPr>
            <p:txBody>
              <a:bodyPr wrap="none" rtlCol="0">
                <a:spAutoFit/>
              </a:bodyPr>
              <a:lstStyle/>
              <a:p>
                <a:r>
                  <a:rPr lang="en-US" sz="2000" b="1" dirty="0" smtClean="0">
                    <a:latin typeface="NikoshBAN" pitchFamily="2" charset="0"/>
                    <a:cs typeface="NikoshBAN" pitchFamily="2" charset="0"/>
                  </a:rPr>
                  <a:t>E</a:t>
                </a:r>
                <a:endParaRPr lang="en-US" sz="2000" b="1" dirty="0">
                  <a:latin typeface="NikoshBAN" pitchFamily="2" charset="0"/>
                  <a:cs typeface="NikoshBAN" pitchFamily="2" charset="0"/>
                </a:endParaRPr>
              </a:p>
            </p:txBody>
          </p:sp>
          <p:sp>
            <p:nvSpPr>
              <p:cNvPr id="8" name="TextBox 7"/>
              <p:cNvSpPr txBox="1"/>
              <p:nvPr/>
            </p:nvSpPr>
            <p:spPr>
              <a:xfrm>
                <a:off x="2913743" y="3258848"/>
                <a:ext cx="360996" cy="400110"/>
              </a:xfrm>
              <a:prstGeom prst="rect">
                <a:avLst/>
              </a:prstGeom>
              <a:noFill/>
            </p:spPr>
            <p:txBody>
              <a:bodyPr wrap="none" rtlCol="0">
                <a:spAutoFit/>
              </a:bodyPr>
              <a:lstStyle/>
              <a:p>
                <a:r>
                  <a:rPr lang="en-US" sz="2000" b="1" dirty="0" smtClean="0">
                    <a:latin typeface="NikoshBAN" pitchFamily="2" charset="0"/>
                    <a:cs typeface="NikoshBAN" pitchFamily="2" charset="0"/>
                  </a:rPr>
                  <a:t>F</a:t>
                </a:r>
                <a:endParaRPr lang="en-US" sz="2000" b="1" dirty="0">
                  <a:latin typeface="NikoshBAN" pitchFamily="2" charset="0"/>
                  <a:cs typeface="NikoshBAN" pitchFamily="2" charset="0"/>
                </a:endParaRPr>
              </a:p>
            </p:txBody>
          </p:sp>
          <p:grpSp>
            <p:nvGrpSpPr>
              <p:cNvPr id="9" name="Group 8"/>
              <p:cNvGrpSpPr/>
              <p:nvPr/>
            </p:nvGrpSpPr>
            <p:grpSpPr>
              <a:xfrm>
                <a:off x="646713" y="1579178"/>
                <a:ext cx="2271539" cy="2156795"/>
                <a:chOff x="700261" y="1524000"/>
                <a:chExt cx="2271539" cy="2156795"/>
              </a:xfrm>
            </p:grpSpPr>
            <p:grpSp>
              <p:nvGrpSpPr>
                <p:cNvPr id="10" name="Group 9"/>
                <p:cNvGrpSpPr/>
                <p:nvPr/>
              </p:nvGrpSpPr>
              <p:grpSpPr>
                <a:xfrm>
                  <a:off x="1143001" y="1676400"/>
                  <a:ext cx="1828799" cy="1752600"/>
                  <a:chOff x="1143001" y="1676400"/>
                  <a:chExt cx="1828799" cy="1752600"/>
                </a:xfrm>
              </p:grpSpPr>
              <p:cxnSp>
                <p:nvCxnSpPr>
                  <p:cNvPr id="18" name="Straight Connector 17"/>
                  <p:cNvCxnSpPr/>
                  <p:nvPr/>
                </p:nvCxnSpPr>
                <p:spPr>
                  <a:xfrm>
                    <a:off x="1143001" y="1676400"/>
                    <a:ext cx="38099"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181100" y="3429000"/>
                    <a:ext cx="17907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143001" y="1676400"/>
                    <a:ext cx="1828799" cy="175260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700261" y="1524000"/>
                  <a:ext cx="2181453" cy="2156795"/>
                  <a:chOff x="768741" y="1556266"/>
                  <a:chExt cx="2181453" cy="2156795"/>
                </a:xfrm>
              </p:grpSpPr>
              <mc:AlternateContent xmlns:mc="http://schemas.openxmlformats.org/markup-compatibility/2006" xmlns:a14="http://schemas.microsoft.com/office/drawing/2010/main">
                <mc:Choice Requires="a14">
                  <p:sp>
                    <p:nvSpPr>
                      <p:cNvPr id="12" name="TextBox 11"/>
                      <p:cNvSpPr txBox="1"/>
                      <p:nvPr/>
                    </p:nvSpPr>
                    <p:spPr>
                      <a:xfrm>
                        <a:off x="1143001" y="1968109"/>
                        <a:ext cx="407483"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1" i="1" smtClean="0">
                                  <a:latin typeface="Cambria Math"/>
                                  <a:ea typeface="Cambria Math"/>
                                </a:rPr>
                                <m:t>𝜽</m:t>
                              </m:r>
                            </m:oMath>
                          </m:oMathPara>
                        </a14:m>
                        <a:endParaRPr lang="en-US" sz="2000" b="1" dirty="0">
                          <a:latin typeface="NikoshBAN" pitchFamily="2" charset="0"/>
                          <a:cs typeface="NikoshBAN" pitchFamily="2"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1143001" y="1968109"/>
                        <a:ext cx="407483" cy="400110"/>
                      </a:xfrm>
                      <a:prstGeom prst="rect">
                        <a:avLst/>
                      </a:prstGeom>
                      <a:blipFill rotWithShape="1">
                        <a:blip r:embed="rId3"/>
                        <a:stretch>
                          <a:fillRect r="-32558" b="-3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2125880" y="2818566"/>
                        <a:ext cx="423514"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1" smtClean="0">
                                  <a:latin typeface="Cambria Math"/>
                                  <a:cs typeface="NikoshBAN" pitchFamily="2" charset="0"/>
                                </a:rPr>
                                <m:t>ø</m:t>
                              </m:r>
                            </m:oMath>
                          </m:oMathPara>
                        </a14:m>
                        <a:endParaRPr lang="en-US" sz="2400" b="1" dirty="0">
                          <a:latin typeface="NikoshBAN" pitchFamily="2" charset="0"/>
                          <a:cs typeface="NikoshBAN" pitchFamily="2"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2125880" y="2818566"/>
                        <a:ext cx="423514" cy="461665"/>
                      </a:xfrm>
                      <a:prstGeom prst="rect">
                        <a:avLst/>
                      </a:prstGeom>
                      <a:blipFill rotWithShape="1">
                        <a:blip r:embed="rId4"/>
                        <a:stretch>
                          <a:fillRect l="-2273" r="-29545" b="-39216"/>
                        </a:stretch>
                      </a:blipFill>
                    </p:spPr>
                    <p:txBody>
                      <a:bodyPr/>
                      <a:lstStyle/>
                      <a:p>
                        <a:r>
                          <a:rPr lang="en-US">
                            <a:noFill/>
                          </a:rPr>
                          <a:t> </a:t>
                        </a:r>
                      </a:p>
                    </p:txBody>
                  </p:sp>
                </mc:Fallback>
              </mc:AlternateContent>
              <p:sp>
                <p:nvSpPr>
                  <p:cNvPr id="14" name="Arc 13"/>
                  <p:cNvSpPr/>
                  <p:nvPr/>
                </p:nvSpPr>
                <p:spPr>
                  <a:xfrm rot="6516959">
                    <a:off x="768741" y="1556266"/>
                    <a:ext cx="914400" cy="914400"/>
                  </a:xfrm>
                  <a:prstGeom prst="arc">
                    <a:avLst>
                      <a:gd name="adj1" fmla="val 16200000"/>
                      <a:gd name="adj2" fmla="val 20822416"/>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b="1">
                      <a:latin typeface="NikoshBAN" pitchFamily="2" charset="0"/>
                      <a:cs typeface="NikoshBAN" pitchFamily="2" charset="0"/>
                    </a:endParaRPr>
                  </a:p>
                </p:txBody>
              </p:sp>
              <p:sp>
                <p:nvSpPr>
                  <p:cNvPr id="15" name="Arc 14"/>
                  <p:cNvSpPr/>
                  <p:nvPr/>
                </p:nvSpPr>
                <p:spPr>
                  <a:xfrm rot="15304287">
                    <a:off x="2035794" y="2798661"/>
                    <a:ext cx="914400" cy="914400"/>
                  </a:xfrm>
                  <a:prstGeom prst="arc">
                    <a:avLst>
                      <a:gd name="adj1" fmla="val 15511178"/>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b="1">
                      <a:latin typeface="NikoshBAN" pitchFamily="2" charset="0"/>
                      <a:cs typeface="NikoshBAN" pitchFamily="2" charset="0"/>
                    </a:endParaRPr>
                  </a:p>
                </p:txBody>
              </p:sp>
              <p:cxnSp>
                <p:nvCxnSpPr>
                  <p:cNvPr id="16" name="Straight Connector 15"/>
                  <p:cNvCxnSpPr/>
                  <p:nvPr/>
                </p:nvCxnSpPr>
                <p:spPr>
                  <a:xfrm>
                    <a:off x="1225941" y="3018971"/>
                    <a:ext cx="29120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517142" y="3018971"/>
                    <a:ext cx="0" cy="442295"/>
                  </a:xfrm>
                  <a:prstGeom prst="line">
                    <a:avLst/>
                  </a:prstGeom>
                </p:spPr>
                <p:style>
                  <a:lnRef idx="1">
                    <a:schemeClr val="accent1"/>
                  </a:lnRef>
                  <a:fillRef idx="0">
                    <a:schemeClr val="accent1"/>
                  </a:fillRef>
                  <a:effectRef idx="0">
                    <a:schemeClr val="accent1"/>
                  </a:effectRef>
                  <a:fontRef idx="minor">
                    <a:schemeClr val="tx1"/>
                  </a:fontRef>
                </p:style>
              </p:cxnSp>
            </p:grpSp>
          </p:grpSp>
        </p:grpSp>
      </p:grpSp>
      <mc:AlternateContent xmlns:mc="http://schemas.openxmlformats.org/markup-compatibility/2006" xmlns:a14="http://schemas.microsoft.com/office/drawing/2010/main">
        <mc:Choice Requires="a14">
          <p:sp>
            <p:nvSpPr>
              <p:cNvPr id="21" name="TextBox 20"/>
              <p:cNvSpPr txBox="1"/>
              <p:nvPr/>
            </p:nvSpPr>
            <p:spPr>
              <a:xfrm>
                <a:off x="165548" y="2092814"/>
                <a:ext cx="2888673" cy="369332"/>
              </a:xfrm>
              <a:prstGeom prst="rect">
                <a:avLst/>
              </a:prstGeom>
              <a:noFill/>
            </p:spPr>
            <p:txBody>
              <a:bodyPr wrap="square" rtlCol="0">
                <a:spAutoFit/>
              </a:bodyPr>
              <a:lstStyle/>
              <a:p>
                <a14:m>
                  <m:oMath xmlns:m="http://schemas.openxmlformats.org/officeDocument/2006/math">
                    <m:r>
                      <a:rPr lang="en-US" b="1" i="0" smtClean="0">
                        <a:latin typeface="Cambria Math"/>
                        <a:ea typeface="Cambria Math"/>
                      </a:rPr>
                      <m:t>𝛉</m:t>
                    </m:r>
                  </m:oMath>
                </a14:m>
                <a:r>
                  <a:rPr lang="bn-BD" b="1" dirty="0" smtClean="0">
                    <a:latin typeface="NikoshBAN" pitchFamily="2" charset="0"/>
                    <a:cs typeface="NikoshBAN" pitchFamily="2" charset="0"/>
                  </a:rPr>
                  <a:t> কোণের জন্য সমাধান-- </a:t>
                </a:r>
                <a:endParaRPr lang="en-US" b="1" dirty="0">
                  <a:latin typeface="NikoshBAN" pitchFamily="2" charset="0"/>
                  <a:cs typeface="NikoshBAN" pitchFamily="2"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165548" y="2092814"/>
                <a:ext cx="2888673" cy="369332"/>
              </a:xfrm>
              <a:prstGeom prst="rect">
                <a:avLst/>
              </a:prstGeom>
              <a:blipFill rotWithShape="1">
                <a:blip r:embed="rId5"/>
                <a:stretch>
                  <a:fillRect t="-6557" b="-26230"/>
                </a:stretch>
              </a:blipFill>
            </p:spPr>
            <p:txBody>
              <a:bodyPr/>
              <a:lstStyle/>
              <a:p>
                <a:r>
                  <a:rPr lang="en-US">
                    <a:noFill/>
                  </a:rPr>
                  <a:t> </a:t>
                </a:r>
              </a:p>
            </p:txBody>
          </p:sp>
        </mc:Fallback>
      </mc:AlternateContent>
      <p:sp>
        <p:nvSpPr>
          <p:cNvPr id="22" name="TextBox 21"/>
          <p:cNvSpPr txBox="1"/>
          <p:nvPr/>
        </p:nvSpPr>
        <p:spPr>
          <a:xfrm>
            <a:off x="168836" y="2462146"/>
            <a:ext cx="2885385"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r>
              <a:rPr lang="en-US" sz="2400" b="1" dirty="0">
                <a:latin typeface="NikoshBAN" pitchFamily="2" charset="0"/>
                <a:cs typeface="NikoshBAN" pitchFamily="2" charset="0"/>
              </a:rPr>
              <a:t>D</a:t>
            </a:r>
            <a:r>
              <a:rPr lang="en-US" sz="2400" b="1" dirty="0" smtClean="0">
                <a:latin typeface="NikoshBAN" pitchFamily="2" charset="0"/>
                <a:cs typeface="NikoshBAN" pitchFamily="2" charset="0"/>
              </a:rPr>
              <a:t>F</a:t>
            </a:r>
            <a:endParaRPr lang="en-US" sz="2400" b="1" dirty="0">
              <a:latin typeface="NikoshBAN" pitchFamily="2" charset="0"/>
              <a:cs typeface="NikoshBAN" pitchFamily="2" charset="0"/>
            </a:endParaRPr>
          </a:p>
        </p:txBody>
      </p:sp>
      <p:sp>
        <p:nvSpPr>
          <p:cNvPr id="23" name="TextBox 22"/>
          <p:cNvSpPr txBox="1"/>
          <p:nvPr/>
        </p:nvSpPr>
        <p:spPr>
          <a:xfrm>
            <a:off x="168837" y="2924933"/>
            <a:ext cx="2885384"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a:t>
            </a:r>
            <a:r>
              <a:rPr lang="en-US" sz="2000" b="1" dirty="0" smtClean="0">
                <a:latin typeface="NikoshBAN" pitchFamily="2" charset="0"/>
                <a:cs typeface="NikoshBAN" pitchFamily="2" charset="0"/>
              </a:rPr>
              <a:t> EF</a:t>
            </a:r>
            <a:endParaRPr lang="en-US" sz="2000" b="1" dirty="0">
              <a:latin typeface="NikoshBAN" pitchFamily="2" charset="0"/>
              <a:cs typeface="NikoshBAN" pitchFamily="2" charset="0"/>
            </a:endParaRPr>
          </a:p>
        </p:txBody>
      </p:sp>
      <p:sp>
        <p:nvSpPr>
          <p:cNvPr id="24" name="TextBox 23"/>
          <p:cNvSpPr txBox="1"/>
          <p:nvPr/>
        </p:nvSpPr>
        <p:spPr>
          <a:xfrm>
            <a:off x="160971" y="3470849"/>
            <a:ext cx="2885384"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a:t>
            </a:r>
            <a:r>
              <a:rPr lang="en-US" sz="2000" b="1" dirty="0" smtClean="0">
                <a:latin typeface="NikoshBAN" pitchFamily="2" charset="0"/>
                <a:cs typeface="NikoshBAN" pitchFamily="2" charset="0"/>
              </a:rPr>
              <a:t> DE</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5" name="TextBox 24"/>
              <p:cNvSpPr txBox="1"/>
              <p:nvPr/>
            </p:nvSpPr>
            <p:spPr>
              <a:xfrm>
                <a:off x="168837" y="4466863"/>
                <a:ext cx="2900829" cy="369332"/>
              </a:xfrm>
              <a:prstGeom prst="rect">
                <a:avLst/>
              </a:prstGeom>
              <a:noFill/>
            </p:spPr>
            <p:txBody>
              <a:bodyPr wrap="square" rtlCol="0">
                <a:spAutoFit/>
              </a:bodyPr>
              <a:lstStyle/>
              <a:p>
                <a14:m>
                  <m:oMath xmlns:m="http://schemas.openxmlformats.org/officeDocument/2006/math">
                    <m:r>
                      <a:rPr lang="bn-BD" b="1" i="1" smtClean="0">
                        <a:latin typeface="Cambria Math"/>
                        <a:ea typeface="Cambria Math"/>
                        <a:cs typeface="NikoshBAN" pitchFamily="2" charset="0"/>
                      </a:rPr>
                      <m:t>∅</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কোণের জন্য সমাধান-- </a:t>
                </a:r>
                <a:endParaRPr lang="en-US" b="1" dirty="0">
                  <a:latin typeface="NikoshBAN" pitchFamily="2" charset="0"/>
                  <a:cs typeface="NikoshBAN" pitchFamily="2"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168837" y="4466863"/>
                <a:ext cx="2900829" cy="369332"/>
              </a:xfrm>
              <a:prstGeom prst="rect">
                <a:avLst/>
              </a:prstGeom>
              <a:blipFill rotWithShape="1">
                <a:blip r:embed="rId6"/>
                <a:stretch>
                  <a:fillRect l="-210" t="-6667" b="-28333"/>
                </a:stretch>
              </a:blipFill>
            </p:spPr>
            <p:txBody>
              <a:bodyPr/>
              <a:lstStyle/>
              <a:p>
                <a:r>
                  <a:rPr lang="en-US">
                    <a:noFill/>
                  </a:rPr>
                  <a:t> </a:t>
                </a:r>
              </a:p>
            </p:txBody>
          </p:sp>
        </mc:Fallback>
      </mc:AlternateContent>
      <p:sp>
        <p:nvSpPr>
          <p:cNvPr id="26" name="TextBox 25"/>
          <p:cNvSpPr txBox="1"/>
          <p:nvPr/>
        </p:nvSpPr>
        <p:spPr>
          <a:xfrm>
            <a:off x="145526" y="4868940"/>
            <a:ext cx="2888673"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r>
              <a:rPr lang="en-US" sz="2400" b="1" dirty="0">
                <a:latin typeface="NikoshBAN" pitchFamily="2" charset="0"/>
                <a:cs typeface="NikoshBAN" pitchFamily="2" charset="0"/>
              </a:rPr>
              <a:t>D</a:t>
            </a:r>
            <a:r>
              <a:rPr lang="en-US" sz="2400" b="1" dirty="0" smtClean="0">
                <a:latin typeface="NikoshBAN" pitchFamily="2" charset="0"/>
                <a:cs typeface="NikoshBAN" pitchFamily="2" charset="0"/>
              </a:rPr>
              <a:t>F</a:t>
            </a:r>
            <a:endParaRPr lang="en-US" sz="2400" b="1" dirty="0">
              <a:latin typeface="NikoshBAN" pitchFamily="2" charset="0"/>
              <a:cs typeface="NikoshBAN" pitchFamily="2" charset="0"/>
            </a:endParaRPr>
          </a:p>
        </p:txBody>
      </p:sp>
      <p:sp>
        <p:nvSpPr>
          <p:cNvPr id="27" name="TextBox 26"/>
          <p:cNvSpPr txBox="1"/>
          <p:nvPr/>
        </p:nvSpPr>
        <p:spPr>
          <a:xfrm>
            <a:off x="160972" y="5410200"/>
            <a:ext cx="2885383"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a:t>
            </a:r>
            <a:r>
              <a:rPr lang="en-US" sz="2000" b="1" dirty="0" smtClean="0">
                <a:latin typeface="NikoshBAN" pitchFamily="2" charset="0"/>
                <a:cs typeface="NikoshBAN" pitchFamily="2" charset="0"/>
              </a:rPr>
              <a:t> DE</a:t>
            </a:r>
            <a:endParaRPr lang="en-US" sz="2000" b="1" dirty="0">
              <a:latin typeface="NikoshBAN" pitchFamily="2" charset="0"/>
              <a:cs typeface="NikoshBAN" pitchFamily="2" charset="0"/>
            </a:endParaRPr>
          </a:p>
        </p:txBody>
      </p:sp>
      <p:sp>
        <p:nvSpPr>
          <p:cNvPr id="28" name="TextBox 27"/>
          <p:cNvSpPr txBox="1"/>
          <p:nvPr/>
        </p:nvSpPr>
        <p:spPr>
          <a:xfrm>
            <a:off x="170180" y="6104172"/>
            <a:ext cx="2885384"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a:t>
            </a:r>
            <a:r>
              <a:rPr lang="en-US" sz="2000" b="1" dirty="0" smtClean="0">
                <a:latin typeface="NikoshBAN" pitchFamily="2" charset="0"/>
                <a:cs typeface="NikoshBAN" pitchFamily="2" charset="0"/>
              </a:rPr>
              <a:t> EF</a:t>
            </a:r>
            <a:endParaRPr lang="en-US" sz="2000" b="1" dirty="0">
              <a:latin typeface="NikoshBAN" pitchFamily="2" charset="0"/>
              <a:cs typeface="NikoshBAN" pitchFamily="2" charset="0"/>
            </a:endParaRPr>
          </a:p>
        </p:txBody>
      </p:sp>
      <p:cxnSp>
        <p:nvCxnSpPr>
          <p:cNvPr id="30" name="Straight Connector 29"/>
          <p:cNvCxnSpPr/>
          <p:nvPr/>
        </p:nvCxnSpPr>
        <p:spPr>
          <a:xfrm>
            <a:off x="3048000" y="691005"/>
            <a:ext cx="0" cy="5859354"/>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102320" y="501590"/>
            <a:ext cx="3" cy="6228376"/>
          </a:xfrm>
          <a:prstGeom prst="line">
            <a:avLst/>
          </a:prstGeom>
        </p:spPr>
        <p:style>
          <a:lnRef idx="1">
            <a:schemeClr val="accent1"/>
          </a:lnRef>
          <a:fillRef idx="0">
            <a:schemeClr val="accent1"/>
          </a:fillRef>
          <a:effectRef idx="0">
            <a:schemeClr val="accent1"/>
          </a:effectRef>
          <a:fontRef idx="minor">
            <a:schemeClr val="tx1"/>
          </a:fontRef>
        </p:style>
      </p:cxnSp>
      <p:grpSp>
        <p:nvGrpSpPr>
          <p:cNvPr id="41" name="Group 40"/>
          <p:cNvGrpSpPr/>
          <p:nvPr/>
        </p:nvGrpSpPr>
        <p:grpSpPr>
          <a:xfrm>
            <a:off x="3176086" y="397016"/>
            <a:ext cx="2926237" cy="1613925"/>
            <a:chOff x="381000" y="3797384"/>
            <a:chExt cx="2590195" cy="1991369"/>
          </a:xfrm>
        </p:grpSpPr>
        <p:grpSp>
          <p:nvGrpSpPr>
            <p:cNvPr id="42" name="Group 41"/>
            <p:cNvGrpSpPr/>
            <p:nvPr/>
          </p:nvGrpSpPr>
          <p:grpSpPr>
            <a:xfrm>
              <a:off x="876686" y="3797384"/>
              <a:ext cx="2094509" cy="1991369"/>
              <a:chOff x="876686" y="3797384"/>
              <a:chExt cx="2094509" cy="1991369"/>
            </a:xfrm>
          </p:grpSpPr>
          <p:sp>
            <p:nvSpPr>
              <p:cNvPr id="44" name="TextBox 43"/>
              <p:cNvSpPr txBox="1"/>
              <p:nvPr/>
            </p:nvSpPr>
            <p:spPr>
              <a:xfrm>
                <a:off x="1440749" y="4814801"/>
                <a:ext cx="418704" cy="369332"/>
              </a:xfrm>
              <a:prstGeom prst="rect">
                <a:avLst/>
              </a:prstGeom>
              <a:noFill/>
            </p:spPr>
            <p:txBody>
              <a:bodyPr wrap="none" rtlCol="0">
                <a:spAutoFit/>
              </a:bodyPr>
              <a:lstStyle/>
              <a:p>
                <a:r>
                  <a:rPr lang="en-US" dirty="0" smtClean="0"/>
                  <a:t>15</a:t>
                </a:r>
                <a:endParaRPr lang="en-US" dirty="0"/>
              </a:p>
            </p:txBody>
          </p:sp>
          <p:sp>
            <p:nvSpPr>
              <p:cNvPr id="45" name="TextBox 44"/>
              <p:cNvSpPr txBox="1"/>
              <p:nvPr/>
            </p:nvSpPr>
            <p:spPr>
              <a:xfrm>
                <a:off x="2552491" y="4783281"/>
                <a:ext cx="418704" cy="369332"/>
              </a:xfrm>
              <a:prstGeom prst="rect">
                <a:avLst/>
              </a:prstGeom>
              <a:noFill/>
            </p:spPr>
            <p:txBody>
              <a:bodyPr wrap="none" rtlCol="0">
                <a:spAutoFit/>
              </a:bodyPr>
              <a:lstStyle/>
              <a:p>
                <a:r>
                  <a:rPr lang="en-US" dirty="0" smtClean="0"/>
                  <a:t>12</a:t>
                </a:r>
                <a:endParaRPr lang="en-US" dirty="0"/>
              </a:p>
            </p:txBody>
          </p:sp>
          <p:grpSp>
            <p:nvGrpSpPr>
              <p:cNvPr id="46" name="Group 45"/>
              <p:cNvGrpSpPr/>
              <p:nvPr/>
            </p:nvGrpSpPr>
            <p:grpSpPr>
              <a:xfrm>
                <a:off x="876686" y="3797384"/>
                <a:ext cx="2094509" cy="1991369"/>
                <a:chOff x="915182" y="3842708"/>
                <a:chExt cx="2094509" cy="1991369"/>
              </a:xfrm>
            </p:grpSpPr>
            <p:grpSp>
              <p:nvGrpSpPr>
                <p:cNvPr id="47" name="Group 46"/>
                <p:cNvGrpSpPr/>
                <p:nvPr/>
              </p:nvGrpSpPr>
              <p:grpSpPr>
                <a:xfrm>
                  <a:off x="2266939" y="4220224"/>
                  <a:ext cx="381000" cy="358719"/>
                  <a:chOff x="7620000" y="2769420"/>
                  <a:chExt cx="381000" cy="358719"/>
                </a:xfrm>
              </p:grpSpPr>
              <p:cxnSp>
                <p:nvCxnSpPr>
                  <p:cNvPr id="59" name="Straight Connector 58"/>
                  <p:cNvCxnSpPr/>
                  <p:nvPr/>
                </p:nvCxnSpPr>
                <p:spPr>
                  <a:xfrm>
                    <a:off x="7620000" y="2769420"/>
                    <a:ext cx="0" cy="358719"/>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7620000" y="3128139"/>
                    <a:ext cx="381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48" name="Group 47"/>
                <p:cNvGrpSpPr/>
                <p:nvPr/>
              </p:nvGrpSpPr>
              <p:grpSpPr>
                <a:xfrm>
                  <a:off x="915182" y="3842708"/>
                  <a:ext cx="2094509" cy="1991369"/>
                  <a:chOff x="915182" y="3842708"/>
                  <a:chExt cx="2094509" cy="1991369"/>
                </a:xfrm>
              </p:grpSpPr>
              <p:sp>
                <p:nvSpPr>
                  <p:cNvPr id="49" name="Arc 48"/>
                  <p:cNvSpPr/>
                  <p:nvPr/>
                </p:nvSpPr>
                <p:spPr>
                  <a:xfrm rot="3959889">
                    <a:off x="944516" y="3888486"/>
                    <a:ext cx="894881" cy="953549"/>
                  </a:xfrm>
                  <a:prstGeom prst="arc">
                    <a:avLst>
                      <a:gd name="adj1" fmla="val 16200000"/>
                      <a:gd name="adj2" fmla="val 2076073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Arc 49"/>
                  <p:cNvSpPr/>
                  <p:nvPr/>
                </p:nvSpPr>
                <p:spPr>
                  <a:xfrm rot="16999302">
                    <a:off x="2095291" y="4919677"/>
                    <a:ext cx="914400" cy="9144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51" name="Group 50"/>
                  <p:cNvGrpSpPr/>
                  <p:nvPr/>
                </p:nvGrpSpPr>
                <p:grpSpPr>
                  <a:xfrm>
                    <a:off x="1200457" y="3842708"/>
                    <a:ext cx="1485570" cy="1950775"/>
                    <a:chOff x="1200457" y="3842708"/>
                    <a:chExt cx="1485570" cy="1950775"/>
                  </a:xfrm>
                </p:grpSpPr>
                <p:grpSp>
                  <p:nvGrpSpPr>
                    <p:cNvPr id="52" name="Group 51"/>
                    <p:cNvGrpSpPr/>
                    <p:nvPr/>
                  </p:nvGrpSpPr>
                  <p:grpSpPr>
                    <a:xfrm>
                      <a:off x="1200457" y="3842708"/>
                      <a:ext cx="1447482" cy="1950775"/>
                      <a:chOff x="1200457" y="3842708"/>
                      <a:chExt cx="1447482" cy="1950775"/>
                    </a:xfrm>
                  </p:grpSpPr>
                  <p:cxnSp>
                    <p:nvCxnSpPr>
                      <p:cNvPr id="55" name="Straight Connector 54"/>
                      <p:cNvCxnSpPr/>
                      <p:nvPr/>
                    </p:nvCxnSpPr>
                    <p:spPr>
                      <a:xfrm>
                        <a:off x="1200457" y="4205451"/>
                        <a:ext cx="1447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2647939" y="4205451"/>
                        <a:ext cx="0" cy="15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1200457" y="4205451"/>
                        <a:ext cx="1447482" cy="1588032"/>
                      </a:xfrm>
                      <a:prstGeom prst="line">
                        <a:avLst/>
                      </a:prstGeom>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1773355" y="3842708"/>
                        <a:ext cx="301686" cy="369332"/>
                      </a:xfrm>
                      <a:prstGeom prst="rect">
                        <a:avLst/>
                      </a:prstGeom>
                      <a:noFill/>
                    </p:spPr>
                    <p:txBody>
                      <a:bodyPr wrap="none" rtlCol="0">
                        <a:spAutoFit/>
                      </a:bodyPr>
                      <a:lstStyle/>
                      <a:p>
                        <a:r>
                          <a:rPr lang="en-US" dirty="0" smtClean="0"/>
                          <a:t>9</a:t>
                        </a:r>
                        <a:endParaRPr lang="en-US" dirty="0"/>
                      </a:p>
                    </p:txBody>
                  </p:sp>
                </p:grpSp>
                <mc:AlternateContent xmlns:mc="http://schemas.openxmlformats.org/markup-compatibility/2006" xmlns:a14="http://schemas.microsoft.com/office/drawing/2010/main">
                  <mc:Choice Requires="a14">
                    <p:sp>
                      <p:nvSpPr>
                        <p:cNvPr id="53" name="TextBox 52"/>
                        <p:cNvSpPr txBox="1"/>
                        <p:nvPr/>
                      </p:nvSpPr>
                      <p:spPr>
                        <a:xfrm>
                          <a:off x="1402185" y="4205451"/>
                          <a:ext cx="37414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ea typeface="Cambria Math"/>
                                  </a:rPr>
                                  <m:t>𝜃</m:t>
                                </m:r>
                              </m:oMath>
                            </m:oMathPara>
                          </a14:m>
                          <a:endParaRPr lang="en-US" dirty="0"/>
                        </a:p>
                      </p:txBody>
                    </p:sp>
                  </mc:Choice>
                  <mc:Fallback xmlns="">
                    <p:sp>
                      <p:nvSpPr>
                        <p:cNvPr id="96" name="TextBox 95"/>
                        <p:cNvSpPr txBox="1">
                          <a:spLocks noRot="1" noChangeAspect="1" noMove="1" noResize="1" noEditPoints="1" noAdjustHandles="1" noChangeArrowheads="1" noChangeShapeType="1" noTextEdit="1"/>
                        </p:cNvSpPr>
                        <p:nvPr/>
                      </p:nvSpPr>
                      <p:spPr>
                        <a:xfrm>
                          <a:off x="1402185" y="4205451"/>
                          <a:ext cx="374141" cy="369332"/>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p:cNvSpPr txBox="1"/>
                        <p:nvPr/>
                      </p:nvSpPr>
                      <p:spPr>
                        <a:xfrm>
                          <a:off x="2228851" y="4967947"/>
                          <a:ext cx="457176"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a:rPr>
                                  <m:t>ø</m:t>
                                </m:r>
                              </m:oMath>
                            </m:oMathPara>
                          </a14:m>
                          <a:endParaRPr lang="en-US" sz="2800" dirty="0"/>
                        </a:p>
                      </p:txBody>
                    </p:sp>
                  </mc:Choice>
                  <mc:Fallback xmlns="">
                    <p:sp>
                      <p:nvSpPr>
                        <p:cNvPr id="97" name="TextBox 96"/>
                        <p:cNvSpPr txBox="1">
                          <a:spLocks noRot="1" noChangeAspect="1" noMove="1" noResize="1" noEditPoints="1" noAdjustHandles="1" noChangeArrowheads="1" noChangeShapeType="1" noTextEdit="1"/>
                        </p:cNvSpPr>
                        <p:nvPr/>
                      </p:nvSpPr>
                      <p:spPr>
                        <a:xfrm>
                          <a:off x="2228851" y="4967947"/>
                          <a:ext cx="457176" cy="523220"/>
                        </a:xfrm>
                        <a:prstGeom prst="rect">
                          <a:avLst/>
                        </a:prstGeom>
                        <a:blipFill rotWithShape="1">
                          <a:blip r:embed="rId8"/>
                          <a:stretch>
                            <a:fillRect/>
                          </a:stretch>
                        </a:blipFill>
                      </p:spPr>
                      <p:txBody>
                        <a:bodyPr/>
                        <a:lstStyle/>
                        <a:p>
                          <a:r>
                            <a:rPr lang="en-US">
                              <a:noFill/>
                            </a:rPr>
                            <a:t> </a:t>
                          </a:r>
                        </a:p>
                      </p:txBody>
                    </p:sp>
                  </mc:Fallback>
                </mc:AlternateContent>
              </p:grpSp>
            </p:grpSp>
          </p:grpSp>
        </p:grpSp>
        <p:sp>
          <p:nvSpPr>
            <p:cNvPr id="43" name="TextBox 42"/>
            <p:cNvSpPr txBox="1"/>
            <p:nvPr/>
          </p:nvSpPr>
          <p:spPr>
            <a:xfrm>
              <a:off x="381000" y="4229338"/>
              <a:ext cx="474810" cy="369332"/>
            </a:xfrm>
            <a:prstGeom prst="rect">
              <a:avLst/>
            </a:prstGeom>
            <a:noFill/>
          </p:spPr>
          <p:txBody>
            <a:bodyPr wrap="none" rtlCol="0">
              <a:spAutoFit/>
            </a:bodyPr>
            <a:lstStyle/>
            <a:p>
              <a:r>
                <a:rPr lang="bn-BD" dirty="0" smtClean="0"/>
                <a:t>২</a:t>
              </a:r>
              <a:r>
                <a:rPr lang="en-US" dirty="0" smtClean="0"/>
                <a:t>.</a:t>
              </a:r>
              <a:r>
                <a:rPr lang="bn-BD" dirty="0" smtClean="0"/>
                <a:t> </a:t>
              </a:r>
              <a:endParaRPr lang="en-US" dirty="0"/>
            </a:p>
          </p:txBody>
        </p:sp>
      </p:grpSp>
      <mc:AlternateContent xmlns:mc="http://schemas.openxmlformats.org/markup-compatibility/2006" xmlns:a14="http://schemas.microsoft.com/office/drawing/2010/main">
        <mc:Choice Requires="a14">
          <p:sp>
            <p:nvSpPr>
              <p:cNvPr id="64" name="TextBox 63"/>
              <p:cNvSpPr txBox="1"/>
              <p:nvPr/>
            </p:nvSpPr>
            <p:spPr>
              <a:xfrm>
                <a:off x="3082006" y="2119985"/>
                <a:ext cx="3020317" cy="369332"/>
              </a:xfrm>
              <a:prstGeom prst="rect">
                <a:avLst/>
              </a:prstGeom>
              <a:noFill/>
            </p:spPr>
            <p:txBody>
              <a:bodyPr wrap="square" rtlCol="0">
                <a:spAutoFit/>
              </a:bodyPr>
              <a:lstStyle/>
              <a:p>
                <a14:m>
                  <m:oMath xmlns:m="http://schemas.openxmlformats.org/officeDocument/2006/math">
                    <m:r>
                      <a:rPr lang="en-US" b="1" i="0" smtClean="0">
                        <a:latin typeface="Cambria Math"/>
                        <a:ea typeface="Cambria Math"/>
                      </a:rPr>
                      <m:t>𝛉</m:t>
                    </m:r>
                  </m:oMath>
                </a14:m>
                <a:r>
                  <a:rPr lang="bn-BD" b="1" dirty="0" smtClean="0">
                    <a:latin typeface="NikoshBAN" pitchFamily="2" charset="0"/>
                    <a:cs typeface="NikoshBAN" pitchFamily="2" charset="0"/>
                  </a:rPr>
                  <a:t> কোণের জন্য সমাধান-- </a:t>
                </a:r>
                <a:endParaRPr lang="en-US" b="1" dirty="0">
                  <a:latin typeface="NikoshBAN" pitchFamily="2" charset="0"/>
                  <a:cs typeface="NikoshBAN" pitchFamily="2" charset="0"/>
                </a:endParaRPr>
              </a:p>
            </p:txBody>
          </p:sp>
        </mc:Choice>
        <mc:Fallback xmlns="">
          <p:sp>
            <p:nvSpPr>
              <p:cNvPr id="64" name="TextBox 63"/>
              <p:cNvSpPr txBox="1">
                <a:spLocks noRot="1" noChangeAspect="1" noMove="1" noResize="1" noEditPoints="1" noAdjustHandles="1" noChangeArrowheads="1" noChangeShapeType="1" noTextEdit="1"/>
              </p:cNvSpPr>
              <p:nvPr/>
            </p:nvSpPr>
            <p:spPr>
              <a:xfrm>
                <a:off x="3082006" y="2119985"/>
                <a:ext cx="3020317" cy="369332"/>
              </a:xfrm>
              <a:prstGeom prst="rect">
                <a:avLst/>
              </a:prstGeom>
              <a:blipFill rotWithShape="1">
                <a:blip r:embed="rId9"/>
                <a:stretch>
                  <a:fillRect t="-6667" b="-2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p:cNvSpPr txBox="1"/>
              <p:nvPr/>
            </p:nvSpPr>
            <p:spPr>
              <a:xfrm>
                <a:off x="3068668" y="4467822"/>
                <a:ext cx="3033655" cy="369332"/>
              </a:xfrm>
              <a:prstGeom prst="rect">
                <a:avLst/>
              </a:prstGeom>
              <a:noFill/>
            </p:spPr>
            <p:txBody>
              <a:bodyPr wrap="square" rtlCol="0">
                <a:spAutoFit/>
              </a:bodyPr>
              <a:lstStyle/>
              <a:p>
                <a14:m>
                  <m:oMath xmlns:m="http://schemas.openxmlformats.org/officeDocument/2006/math">
                    <m:r>
                      <a:rPr lang="bn-BD" b="1" i="1" smtClean="0">
                        <a:latin typeface="Cambria Math"/>
                        <a:ea typeface="Cambria Math"/>
                        <a:cs typeface="NikoshBAN" pitchFamily="2" charset="0"/>
                      </a:rPr>
                      <m:t>∅</m:t>
                    </m:r>
                  </m:oMath>
                </a14:m>
                <a:r>
                  <a:rPr lang="bn-BD" b="1" dirty="0" smtClean="0">
                    <a:latin typeface="NikoshBAN" pitchFamily="2" charset="0"/>
                    <a:cs typeface="NikoshBAN" pitchFamily="2" charset="0"/>
                  </a:rPr>
                  <a:t> কোণের জন্য সমাধান-- </a:t>
                </a:r>
                <a:endParaRPr lang="en-US" b="1" dirty="0">
                  <a:latin typeface="NikoshBAN" pitchFamily="2" charset="0"/>
                  <a:cs typeface="NikoshBAN" pitchFamily="2" charset="0"/>
                </a:endParaRPr>
              </a:p>
            </p:txBody>
          </p:sp>
        </mc:Choice>
        <mc:Fallback xmlns="">
          <p:sp>
            <p:nvSpPr>
              <p:cNvPr id="65" name="TextBox 64"/>
              <p:cNvSpPr txBox="1">
                <a:spLocks noRot="1" noChangeAspect="1" noMove="1" noResize="1" noEditPoints="1" noAdjustHandles="1" noChangeArrowheads="1" noChangeShapeType="1" noTextEdit="1"/>
              </p:cNvSpPr>
              <p:nvPr/>
            </p:nvSpPr>
            <p:spPr>
              <a:xfrm>
                <a:off x="3068668" y="4467822"/>
                <a:ext cx="3033655" cy="369332"/>
              </a:xfrm>
              <a:prstGeom prst="rect">
                <a:avLst/>
              </a:prstGeom>
              <a:blipFill rotWithShape="1">
                <a:blip r:embed="rId10"/>
                <a:stretch>
                  <a:fillRect t="-6667" b="-2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a:xfrm>
                <a:off x="6130032" y="2129876"/>
                <a:ext cx="2888673" cy="369332"/>
              </a:xfrm>
              <a:prstGeom prst="rect">
                <a:avLst/>
              </a:prstGeom>
              <a:noFill/>
            </p:spPr>
            <p:txBody>
              <a:bodyPr wrap="square" rtlCol="0">
                <a:spAutoFit/>
              </a:bodyPr>
              <a:lstStyle/>
              <a:p>
                <a14:m>
                  <m:oMath xmlns:m="http://schemas.openxmlformats.org/officeDocument/2006/math">
                    <m:r>
                      <a:rPr lang="en-US" b="1" i="0" smtClean="0">
                        <a:latin typeface="Cambria Math"/>
                        <a:ea typeface="Cambria Math"/>
                      </a:rPr>
                      <m:t>𝛉</m:t>
                    </m:r>
                  </m:oMath>
                </a14:m>
                <a:r>
                  <a:rPr lang="bn-BD" b="1" dirty="0" smtClean="0">
                    <a:latin typeface="NikoshBAN" pitchFamily="2" charset="0"/>
                    <a:cs typeface="NikoshBAN" pitchFamily="2" charset="0"/>
                  </a:rPr>
                  <a:t> কোণের জন্য সমাধান-- </a:t>
                </a:r>
                <a:endParaRPr lang="en-US" b="1" dirty="0">
                  <a:latin typeface="NikoshBAN" pitchFamily="2" charset="0"/>
                  <a:cs typeface="NikoshBAN" pitchFamily="2" charset="0"/>
                </a:endParaRPr>
              </a:p>
            </p:txBody>
          </p:sp>
        </mc:Choice>
        <mc:Fallback xmlns="">
          <p:sp>
            <p:nvSpPr>
              <p:cNvPr id="66" name="TextBox 65"/>
              <p:cNvSpPr txBox="1">
                <a:spLocks noRot="1" noChangeAspect="1" noMove="1" noResize="1" noEditPoints="1" noAdjustHandles="1" noChangeArrowheads="1" noChangeShapeType="1" noTextEdit="1"/>
              </p:cNvSpPr>
              <p:nvPr/>
            </p:nvSpPr>
            <p:spPr>
              <a:xfrm>
                <a:off x="6130032" y="2129876"/>
                <a:ext cx="2888673" cy="369332"/>
              </a:xfrm>
              <a:prstGeom prst="rect">
                <a:avLst/>
              </a:prstGeom>
              <a:blipFill rotWithShape="1">
                <a:blip r:embed="rId11"/>
                <a:stretch>
                  <a:fillRect t="-6557" b="-262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p:cNvSpPr txBox="1"/>
              <p:nvPr/>
            </p:nvSpPr>
            <p:spPr>
              <a:xfrm>
                <a:off x="6123105" y="4517298"/>
                <a:ext cx="2888673" cy="369332"/>
              </a:xfrm>
              <a:prstGeom prst="rect">
                <a:avLst/>
              </a:prstGeom>
              <a:noFill/>
            </p:spPr>
            <p:txBody>
              <a:bodyPr wrap="square" rtlCol="0">
                <a:spAutoFit/>
              </a:bodyPr>
              <a:lstStyle/>
              <a:p>
                <a14:m>
                  <m:oMath xmlns:m="http://schemas.openxmlformats.org/officeDocument/2006/math">
                    <m:r>
                      <a:rPr lang="bn-BD" b="1" i="1" smtClean="0">
                        <a:latin typeface="Cambria Math"/>
                        <a:ea typeface="Cambria Math"/>
                        <a:cs typeface="NikoshBAN" pitchFamily="2" charset="0"/>
                      </a:rPr>
                      <m:t>∅</m:t>
                    </m:r>
                  </m:oMath>
                </a14:m>
                <a:r>
                  <a:rPr lang="bn-BD" b="1" dirty="0" smtClean="0">
                    <a:latin typeface="NikoshBAN" pitchFamily="2" charset="0"/>
                    <a:cs typeface="NikoshBAN" pitchFamily="2" charset="0"/>
                  </a:rPr>
                  <a:t> কোণের জন্য সমাধান-- </a:t>
                </a:r>
                <a:endParaRPr lang="en-US" b="1" dirty="0">
                  <a:latin typeface="NikoshBAN" pitchFamily="2" charset="0"/>
                  <a:cs typeface="NikoshBAN" pitchFamily="2" charset="0"/>
                </a:endParaRPr>
              </a:p>
            </p:txBody>
          </p:sp>
        </mc:Choice>
        <mc:Fallback xmlns="">
          <p:sp>
            <p:nvSpPr>
              <p:cNvPr id="67" name="TextBox 66"/>
              <p:cNvSpPr txBox="1">
                <a:spLocks noRot="1" noChangeAspect="1" noMove="1" noResize="1" noEditPoints="1" noAdjustHandles="1" noChangeArrowheads="1" noChangeShapeType="1" noTextEdit="1"/>
              </p:cNvSpPr>
              <p:nvPr/>
            </p:nvSpPr>
            <p:spPr>
              <a:xfrm>
                <a:off x="6123105" y="4517298"/>
                <a:ext cx="2888673" cy="369332"/>
              </a:xfrm>
              <a:prstGeom prst="rect">
                <a:avLst/>
              </a:prstGeom>
              <a:blipFill rotWithShape="1">
                <a:blip r:embed="rId12"/>
                <a:stretch>
                  <a:fillRect t="-6557" b="-262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p:cNvSpPr txBox="1"/>
              <p:nvPr/>
            </p:nvSpPr>
            <p:spPr>
              <a:xfrm>
                <a:off x="3082006" y="2463268"/>
                <a:ext cx="3020316"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14:m>
                  <m:oMath xmlns:m="http://schemas.openxmlformats.org/officeDocument/2006/math">
                    <m:r>
                      <a:rPr lang="en-US" sz="2400" b="1" i="1" smtClean="0">
                        <a:latin typeface="Cambria Math"/>
                        <a:cs typeface="NikoshBAN" pitchFamily="2" charset="0"/>
                      </a:rPr>
                      <m:t>𝟏𝟓</m:t>
                    </m:r>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একক</a:t>
                </a:r>
                <a:r>
                  <a:rPr lang="en-US" sz="2400" b="1" dirty="0" smtClean="0">
                    <a:latin typeface="NikoshBAN" pitchFamily="2" charset="0"/>
                    <a:cs typeface="NikoshBAN" pitchFamily="2" charset="0"/>
                  </a:rPr>
                  <a:t> </a:t>
                </a:r>
                <a:endParaRPr lang="en-US" sz="2400" b="1" dirty="0">
                  <a:latin typeface="NikoshBAN" pitchFamily="2" charset="0"/>
                  <a:cs typeface="NikoshBAN" pitchFamily="2" charset="0"/>
                </a:endParaRPr>
              </a:p>
            </p:txBody>
          </p:sp>
        </mc:Choice>
        <mc:Fallback xmlns="">
          <p:sp>
            <p:nvSpPr>
              <p:cNvPr id="68" name="TextBox 67"/>
              <p:cNvSpPr txBox="1">
                <a:spLocks noRot="1" noChangeAspect="1" noMove="1" noResize="1" noEditPoints="1" noAdjustHandles="1" noChangeArrowheads="1" noChangeShapeType="1" noTextEdit="1"/>
              </p:cNvSpPr>
              <p:nvPr/>
            </p:nvSpPr>
            <p:spPr>
              <a:xfrm>
                <a:off x="3082006" y="2463268"/>
                <a:ext cx="3020316" cy="461665"/>
              </a:xfrm>
              <a:prstGeom prst="rect">
                <a:avLst/>
              </a:prstGeom>
              <a:blipFill rotWithShape="1">
                <a:blip r:embed="rId13"/>
                <a:stretch>
                  <a:fillRect l="-3232" t="-9211" b="-30263"/>
                </a:stretch>
              </a:blipFill>
            </p:spPr>
            <p:txBody>
              <a:bodyPr/>
              <a:lstStyle/>
              <a:p>
                <a:r>
                  <a:rPr lang="en-US">
                    <a:noFill/>
                  </a:rPr>
                  <a:t> </a:t>
                </a:r>
              </a:p>
            </p:txBody>
          </p:sp>
        </mc:Fallback>
      </mc:AlternateContent>
      <p:sp>
        <p:nvSpPr>
          <p:cNvPr id="69" name="TextBox 68"/>
          <p:cNvSpPr txBox="1"/>
          <p:nvPr/>
        </p:nvSpPr>
        <p:spPr>
          <a:xfrm>
            <a:off x="6102323" y="2489317"/>
            <a:ext cx="2885385"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r>
              <a:rPr lang="en-US" sz="2400" b="1" dirty="0" smtClean="0">
                <a:latin typeface="NikoshBAN" pitchFamily="2" charset="0"/>
                <a:cs typeface="NikoshBAN" pitchFamily="2" charset="0"/>
              </a:rPr>
              <a:t>d</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70" name="TextBox 69"/>
              <p:cNvSpPr txBox="1"/>
              <p:nvPr/>
            </p:nvSpPr>
            <p:spPr>
              <a:xfrm>
                <a:off x="3048637" y="4886630"/>
                <a:ext cx="3074468"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14:m>
                  <m:oMath xmlns:m="http://schemas.openxmlformats.org/officeDocument/2006/math">
                    <m:r>
                      <a:rPr lang="en-US" sz="2400" b="1" i="1" smtClean="0">
                        <a:latin typeface="Cambria Math"/>
                        <a:cs typeface="NikoshBAN" pitchFamily="2" charset="0"/>
                      </a:rPr>
                      <m:t>𝟏𝟓</m:t>
                    </m:r>
                  </m:oMath>
                </a14:m>
                <a:r>
                  <a:rPr lang="bn-BD" sz="2400" b="1" dirty="0" smtClean="0">
                    <a:latin typeface="NikoshBAN" pitchFamily="2" charset="0"/>
                    <a:cs typeface="NikoshBAN" pitchFamily="2" charset="0"/>
                  </a:rPr>
                  <a:t>একক</a:t>
                </a:r>
                <a:endParaRPr lang="en-US" sz="2400" b="1" dirty="0">
                  <a:latin typeface="NikoshBAN" pitchFamily="2" charset="0"/>
                  <a:cs typeface="NikoshBAN" pitchFamily="2" charset="0"/>
                </a:endParaRPr>
              </a:p>
            </p:txBody>
          </p:sp>
        </mc:Choice>
        <mc:Fallback xmlns="">
          <p:sp>
            <p:nvSpPr>
              <p:cNvPr id="70" name="TextBox 69"/>
              <p:cNvSpPr txBox="1">
                <a:spLocks noRot="1" noChangeAspect="1" noMove="1" noResize="1" noEditPoints="1" noAdjustHandles="1" noChangeArrowheads="1" noChangeShapeType="1" noTextEdit="1"/>
              </p:cNvSpPr>
              <p:nvPr/>
            </p:nvSpPr>
            <p:spPr>
              <a:xfrm>
                <a:off x="3048637" y="4886630"/>
                <a:ext cx="3074468" cy="461665"/>
              </a:xfrm>
              <a:prstGeom prst="rect">
                <a:avLst/>
              </a:prstGeom>
              <a:blipFill rotWithShape="1">
                <a:blip r:embed="rId14"/>
                <a:stretch>
                  <a:fillRect l="-2976" t="-9333" b="-32000"/>
                </a:stretch>
              </a:blipFill>
            </p:spPr>
            <p:txBody>
              <a:bodyPr/>
              <a:lstStyle/>
              <a:p>
                <a:r>
                  <a:rPr lang="en-US">
                    <a:noFill/>
                  </a:rPr>
                  <a:t> </a:t>
                </a:r>
              </a:p>
            </p:txBody>
          </p:sp>
        </mc:Fallback>
      </mc:AlternateContent>
      <p:sp>
        <p:nvSpPr>
          <p:cNvPr id="71" name="TextBox 70"/>
          <p:cNvSpPr txBox="1"/>
          <p:nvPr/>
        </p:nvSpPr>
        <p:spPr>
          <a:xfrm>
            <a:off x="6102322" y="4886630"/>
            <a:ext cx="2885385"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r>
              <a:rPr lang="en-US" sz="2400" b="1" dirty="0">
                <a:latin typeface="NikoshBAN" pitchFamily="2" charset="0"/>
                <a:cs typeface="NikoshBAN" pitchFamily="2" charset="0"/>
              </a:rPr>
              <a:t>d</a:t>
            </a:r>
          </a:p>
        </p:txBody>
      </p:sp>
      <mc:AlternateContent xmlns:mc="http://schemas.openxmlformats.org/markup-compatibility/2006" xmlns:a14="http://schemas.microsoft.com/office/drawing/2010/main">
        <mc:Choice Requires="a14">
          <p:sp>
            <p:nvSpPr>
              <p:cNvPr id="72" name="TextBox 71"/>
              <p:cNvSpPr txBox="1"/>
              <p:nvPr/>
            </p:nvSpPr>
            <p:spPr>
              <a:xfrm>
                <a:off x="3034198" y="2923763"/>
                <a:ext cx="3068123"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a:t>
                </a:r>
                <a14:m>
                  <m:oMath xmlns:m="http://schemas.openxmlformats.org/officeDocument/2006/math">
                    <m:r>
                      <a:rPr lang="en-US" sz="2000" b="1" i="1" smtClean="0">
                        <a:latin typeface="Cambria Math"/>
                        <a:cs typeface="NikoshBAN" pitchFamily="2" charset="0"/>
                      </a:rPr>
                      <m:t>𝟏𝟐</m:t>
                    </m:r>
                  </m:oMath>
                </a14:m>
                <a:r>
                  <a:rPr lang="bn-BD" sz="2000" b="1" dirty="0" smtClean="0">
                    <a:latin typeface="NikoshBAN" pitchFamily="2" charset="0"/>
                    <a:cs typeface="NikoshBAN" pitchFamily="2" charset="0"/>
                  </a:rPr>
                  <a:t> একক</a:t>
                </a:r>
                <a:endParaRPr lang="en-US" sz="2000" b="1" dirty="0">
                  <a:latin typeface="NikoshBAN" pitchFamily="2" charset="0"/>
                  <a:cs typeface="NikoshBAN" pitchFamily="2" charset="0"/>
                </a:endParaRPr>
              </a:p>
            </p:txBody>
          </p:sp>
        </mc:Choice>
        <mc:Fallback xmlns="">
          <p:sp>
            <p:nvSpPr>
              <p:cNvPr id="72" name="TextBox 71"/>
              <p:cNvSpPr txBox="1">
                <a:spLocks noRot="1" noChangeAspect="1" noMove="1" noResize="1" noEditPoints="1" noAdjustHandles="1" noChangeArrowheads="1" noChangeShapeType="1" noTextEdit="1"/>
              </p:cNvSpPr>
              <p:nvPr/>
            </p:nvSpPr>
            <p:spPr>
              <a:xfrm>
                <a:off x="3034198" y="2923763"/>
                <a:ext cx="3068123" cy="400110"/>
              </a:xfrm>
              <a:prstGeom prst="rect">
                <a:avLst/>
              </a:prstGeom>
              <a:blipFill rotWithShape="1">
                <a:blip r:embed="rId15"/>
                <a:stretch>
                  <a:fillRect l="-2187" t="-6154" b="-29231"/>
                </a:stretch>
              </a:blipFill>
            </p:spPr>
            <p:txBody>
              <a:bodyPr/>
              <a:lstStyle/>
              <a:p>
                <a:r>
                  <a:rPr lang="en-US">
                    <a:noFill/>
                  </a:rPr>
                  <a:t> </a:t>
                </a:r>
              </a:p>
            </p:txBody>
          </p:sp>
        </mc:Fallback>
      </mc:AlternateContent>
      <p:sp>
        <p:nvSpPr>
          <p:cNvPr id="73" name="TextBox 72"/>
          <p:cNvSpPr txBox="1"/>
          <p:nvPr/>
        </p:nvSpPr>
        <p:spPr>
          <a:xfrm>
            <a:off x="6102320" y="2934583"/>
            <a:ext cx="2923312"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a:t>
            </a:r>
            <a:r>
              <a:rPr lang="en-US" sz="2000" b="1" dirty="0" smtClean="0">
                <a:latin typeface="NikoshBAN" pitchFamily="2" charset="0"/>
                <a:cs typeface="NikoshBAN" pitchFamily="2" charset="0"/>
              </a:rPr>
              <a:t> </a:t>
            </a:r>
            <a:r>
              <a:rPr lang="en-US" sz="2000" b="1" dirty="0">
                <a:latin typeface="NikoshBAN" pitchFamily="2" charset="0"/>
                <a:cs typeface="NikoshBAN" pitchFamily="2" charset="0"/>
              </a:rPr>
              <a:t>r</a:t>
            </a:r>
          </a:p>
        </p:txBody>
      </p:sp>
      <mc:AlternateContent xmlns:mc="http://schemas.openxmlformats.org/markup-compatibility/2006" xmlns:a14="http://schemas.microsoft.com/office/drawing/2010/main">
        <mc:Choice Requires="a14">
          <p:sp>
            <p:nvSpPr>
              <p:cNvPr id="74" name="TextBox 73"/>
              <p:cNvSpPr txBox="1"/>
              <p:nvPr/>
            </p:nvSpPr>
            <p:spPr>
              <a:xfrm>
                <a:off x="3070313" y="5446081"/>
                <a:ext cx="3032010"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a:t>
                </a:r>
                <a:r>
                  <a:rPr lang="en-US" sz="2000" b="1" dirty="0" smtClean="0">
                    <a:latin typeface="NikoshBAN" pitchFamily="2" charset="0"/>
                    <a:cs typeface="NikoshBAN" pitchFamily="2" charset="0"/>
                  </a:rPr>
                  <a:t> </a:t>
                </a:r>
                <a14:m>
                  <m:oMath xmlns:m="http://schemas.openxmlformats.org/officeDocument/2006/math">
                    <m:r>
                      <a:rPr lang="en-US" sz="2000" b="1" i="1" smtClean="0">
                        <a:latin typeface="Cambria Math"/>
                        <a:cs typeface="NikoshBAN" pitchFamily="2" charset="0"/>
                      </a:rPr>
                      <m:t>𝟗</m:t>
                    </m:r>
                  </m:oMath>
                </a14:m>
                <a:r>
                  <a:rPr lang="bn-BD" sz="2000" b="1" dirty="0" smtClean="0">
                    <a:latin typeface="NikoshBAN" pitchFamily="2" charset="0"/>
                    <a:cs typeface="NikoshBAN" pitchFamily="2" charset="0"/>
                  </a:rPr>
                  <a:t> একক</a:t>
                </a:r>
                <a:endParaRPr lang="en-US" sz="2000" b="1" dirty="0">
                  <a:latin typeface="NikoshBAN" pitchFamily="2" charset="0"/>
                  <a:cs typeface="NikoshBAN" pitchFamily="2" charset="0"/>
                </a:endParaRPr>
              </a:p>
            </p:txBody>
          </p:sp>
        </mc:Choice>
        <mc:Fallback xmlns="">
          <p:sp>
            <p:nvSpPr>
              <p:cNvPr id="74" name="TextBox 73"/>
              <p:cNvSpPr txBox="1">
                <a:spLocks noRot="1" noChangeAspect="1" noMove="1" noResize="1" noEditPoints="1" noAdjustHandles="1" noChangeArrowheads="1" noChangeShapeType="1" noTextEdit="1"/>
              </p:cNvSpPr>
              <p:nvPr/>
            </p:nvSpPr>
            <p:spPr>
              <a:xfrm>
                <a:off x="3070313" y="5446081"/>
                <a:ext cx="3032010" cy="400110"/>
              </a:xfrm>
              <a:prstGeom prst="rect">
                <a:avLst/>
              </a:prstGeom>
              <a:blipFill rotWithShape="1">
                <a:blip r:embed="rId16"/>
                <a:stretch>
                  <a:fillRect l="-2213" t="-6061" b="-27273"/>
                </a:stretch>
              </a:blipFill>
            </p:spPr>
            <p:txBody>
              <a:bodyPr/>
              <a:lstStyle/>
              <a:p>
                <a:r>
                  <a:rPr lang="en-US">
                    <a:noFill/>
                  </a:rPr>
                  <a:t> </a:t>
                </a:r>
              </a:p>
            </p:txBody>
          </p:sp>
        </mc:Fallback>
      </mc:AlternateContent>
      <p:sp>
        <p:nvSpPr>
          <p:cNvPr id="75" name="TextBox 74"/>
          <p:cNvSpPr txBox="1"/>
          <p:nvPr/>
        </p:nvSpPr>
        <p:spPr>
          <a:xfrm>
            <a:off x="6102322" y="5463399"/>
            <a:ext cx="2885384"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a:t>
            </a:r>
            <a:r>
              <a:rPr lang="en-US" sz="2000" b="1" dirty="0" smtClean="0">
                <a:latin typeface="NikoshBAN" pitchFamily="2" charset="0"/>
                <a:cs typeface="NikoshBAN" pitchFamily="2" charset="0"/>
              </a:rPr>
              <a:t> </a:t>
            </a:r>
            <a:r>
              <a:rPr lang="en-US" sz="2000" b="1" dirty="0">
                <a:latin typeface="NikoshBAN" pitchFamily="2" charset="0"/>
                <a:cs typeface="NikoshBAN" pitchFamily="2" charset="0"/>
              </a:rPr>
              <a:t>e</a:t>
            </a:r>
          </a:p>
        </p:txBody>
      </p:sp>
      <mc:AlternateContent xmlns:mc="http://schemas.openxmlformats.org/markup-compatibility/2006" xmlns:a14="http://schemas.microsoft.com/office/drawing/2010/main">
        <mc:Choice Requires="a14">
          <p:sp>
            <p:nvSpPr>
              <p:cNvPr id="76" name="TextBox 75"/>
              <p:cNvSpPr txBox="1"/>
              <p:nvPr/>
            </p:nvSpPr>
            <p:spPr>
              <a:xfrm>
                <a:off x="3082005" y="3507418"/>
                <a:ext cx="3041099"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a:t>
                </a:r>
                <a:r>
                  <a:rPr lang="en-US" sz="2000" b="1" dirty="0" smtClean="0">
                    <a:latin typeface="NikoshBAN" pitchFamily="2" charset="0"/>
                    <a:cs typeface="NikoshBAN" pitchFamily="2" charset="0"/>
                  </a:rPr>
                  <a:t> </a:t>
                </a:r>
                <a14:m>
                  <m:oMath xmlns:m="http://schemas.openxmlformats.org/officeDocument/2006/math">
                    <m:r>
                      <a:rPr lang="en-US" sz="2000" b="1" i="1" smtClean="0">
                        <a:latin typeface="Cambria Math"/>
                        <a:cs typeface="NikoshBAN" pitchFamily="2" charset="0"/>
                      </a:rPr>
                      <m:t>𝟗</m:t>
                    </m:r>
                  </m:oMath>
                </a14:m>
                <a:r>
                  <a:rPr lang="bn-BD" sz="2000" b="1" dirty="0" smtClean="0">
                    <a:latin typeface="NikoshBAN" pitchFamily="2" charset="0"/>
                    <a:cs typeface="NikoshBAN" pitchFamily="2" charset="0"/>
                  </a:rPr>
                  <a:t> একক</a:t>
                </a:r>
                <a:endParaRPr lang="en-US" sz="2000" b="1" dirty="0">
                  <a:latin typeface="NikoshBAN" pitchFamily="2" charset="0"/>
                  <a:cs typeface="NikoshBAN" pitchFamily="2" charset="0"/>
                </a:endParaRPr>
              </a:p>
            </p:txBody>
          </p:sp>
        </mc:Choice>
        <mc:Fallback xmlns="">
          <p:sp>
            <p:nvSpPr>
              <p:cNvPr id="76" name="TextBox 75"/>
              <p:cNvSpPr txBox="1">
                <a:spLocks noRot="1" noChangeAspect="1" noMove="1" noResize="1" noEditPoints="1" noAdjustHandles="1" noChangeArrowheads="1" noChangeShapeType="1" noTextEdit="1"/>
              </p:cNvSpPr>
              <p:nvPr/>
            </p:nvSpPr>
            <p:spPr>
              <a:xfrm>
                <a:off x="3082005" y="3507418"/>
                <a:ext cx="3041099" cy="400110"/>
              </a:xfrm>
              <a:prstGeom prst="rect">
                <a:avLst/>
              </a:prstGeom>
              <a:blipFill rotWithShape="1">
                <a:blip r:embed="rId17"/>
                <a:stretch>
                  <a:fillRect l="-2209" t="-6061" b="-27273"/>
                </a:stretch>
              </a:blipFill>
            </p:spPr>
            <p:txBody>
              <a:bodyPr/>
              <a:lstStyle/>
              <a:p>
                <a:r>
                  <a:rPr lang="en-US">
                    <a:noFill/>
                  </a:rPr>
                  <a:t> </a:t>
                </a:r>
              </a:p>
            </p:txBody>
          </p:sp>
        </mc:Fallback>
      </mc:AlternateContent>
      <p:sp>
        <p:nvSpPr>
          <p:cNvPr id="77" name="TextBox 76"/>
          <p:cNvSpPr txBox="1"/>
          <p:nvPr/>
        </p:nvSpPr>
        <p:spPr>
          <a:xfrm>
            <a:off x="6102320" y="3501877"/>
            <a:ext cx="2982685"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a:t>
            </a:r>
            <a:r>
              <a:rPr lang="en-US" sz="2000" b="1" dirty="0" smtClean="0">
                <a:latin typeface="NikoshBAN" pitchFamily="2" charset="0"/>
                <a:cs typeface="NikoshBAN" pitchFamily="2" charset="0"/>
              </a:rPr>
              <a:t> </a:t>
            </a:r>
            <a:r>
              <a:rPr lang="en-US" sz="2000" b="1" dirty="0">
                <a:latin typeface="NikoshBAN" pitchFamily="2" charset="0"/>
                <a:cs typeface="NikoshBAN" pitchFamily="2" charset="0"/>
              </a:rPr>
              <a:t>e</a:t>
            </a:r>
          </a:p>
        </p:txBody>
      </p:sp>
      <mc:AlternateContent xmlns:mc="http://schemas.openxmlformats.org/markup-compatibility/2006" xmlns:a14="http://schemas.microsoft.com/office/drawing/2010/main">
        <mc:Choice Requires="a14">
          <p:sp>
            <p:nvSpPr>
              <p:cNvPr id="78" name="TextBox 77"/>
              <p:cNvSpPr txBox="1"/>
              <p:nvPr/>
            </p:nvSpPr>
            <p:spPr>
              <a:xfrm>
                <a:off x="3055563" y="5895803"/>
                <a:ext cx="3046757"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a:t>
                </a:r>
                <a:r>
                  <a:rPr lang="en-US" sz="2000" b="1" dirty="0" smtClean="0">
                    <a:latin typeface="NikoshBAN" pitchFamily="2" charset="0"/>
                    <a:cs typeface="NikoshBAN" pitchFamily="2" charset="0"/>
                  </a:rPr>
                  <a:t> </a:t>
                </a:r>
                <a14:m>
                  <m:oMath xmlns:m="http://schemas.openxmlformats.org/officeDocument/2006/math">
                    <m:r>
                      <a:rPr lang="en-US" sz="2000" b="1" i="1" smtClean="0">
                        <a:latin typeface="Cambria Math"/>
                        <a:cs typeface="NikoshBAN" pitchFamily="2" charset="0"/>
                      </a:rPr>
                      <m:t>𝟏𝟐</m:t>
                    </m:r>
                  </m:oMath>
                </a14:m>
                <a:r>
                  <a:rPr lang="bn-BD" sz="2000" b="1" dirty="0" smtClean="0">
                    <a:latin typeface="NikoshBAN" pitchFamily="2" charset="0"/>
                    <a:cs typeface="NikoshBAN" pitchFamily="2" charset="0"/>
                  </a:rPr>
                  <a:t> একক</a:t>
                </a:r>
                <a:endParaRPr lang="en-US" sz="2000" b="1" dirty="0">
                  <a:latin typeface="NikoshBAN" pitchFamily="2" charset="0"/>
                  <a:cs typeface="NikoshBAN" pitchFamily="2" charset="0"/>
                </a:endParaRPr>
              </a:p>
            </p:txBody>
          </p:sp>
        </mc:Choice>
        <mc:Fallback xmlns="">
          <p:sp>
            <p:nvSpPr>
              <p:cNvPr id="78" name="TextBox 77"/>
              <p:cNvSpPr txBox="1">
                <a:spLocks noRot="1" noChangeAspect="1" noMove="1" noResize="1" noEditPoints="1" noAdjustHandles="1" noChangeArrowheads="1" noChangeShapeType="1" noTextEdit="1"/>
              </p:cNvSpPr>
              <p:nvPr/>
            </p:nvSpPr>
            <p:spPr>
              <a:xfrm>
                <a:off x="3055563" y="5895803"/>
                <a:ext cx="3046757" cy="400110"/>
              </a:xfrm>
              <a:prstGeom prst="rect">
                <a:avLst/>
              </a:prstGeom>
              <a:blipFill rotWithShape="1">
                <a:blip r:embed="rId18"/>
                <a:stretch>
                  <a:fillRect l="-2000" t="-6061" b="-27273"/>
                </a:stretch>
              </a:blipFill>
            </p:spPr>
            <p:txBody>
              <a:bodyPr/>
              <a:lstStyle/>
              <a:p>
                <a:r>
                  <a:rPr lang="en-US">
                    <a:noFill/>
                  </a:rPr>
                  <a:t> </a:t>
                </a:r>
              </a:p>
            </p:txBody>
          </p:sp>
        </mc:Fallback>
      </mc:AlternateContent>
      <p:sp>
        <p:nvSpPr>
          <p:cNvPr id="79" name="TextBox 78"/>
          <p:cNvSpPr txBox="1"/>
          <p:nvPr/>
        </p:nvSpPr>
        <p:spPr>
          <a:xfrm>
            <a:off x="6102320" y="5937367"/>
            <a:ext cx="2935265"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a:t>
            </a:r>
            <a:r>
              <a:rPr lang="en-US" sz="2000" b="1" dirty="0" smtClean="0">
                <a:latin typeface="NikoshBAN" pitchFamily="2" charset="0"/>
                <a:cs typeface="NikoshBAN" pitchFamily="2" charset="0"/>
              </a:rPr>
              <a:t> </a:t>
            </a:r>
            <a:r>
              <a:rPr lang="en-US" sz="2000" b="1" dirty="0">
                <a:latin typeface="NikoshBAN" pitchFamily="2" charset="0"/>
                <a:cs typeface="NikoshBAN" pitchFamily="2" charset="0"/>
              </a:rPr>
              <a:t>r</a:t>
            </a:r>
          </a:p>
        </p:txBody>
      </p:sp>
      <p:grpSp>
        <p:nvGrpSpPr>
          <p:cNvPr id="80" name="Group 79"/>
          <p:cNvGrpSpPr/>
          <p:nvPr/>
        </p:nvGrpSpPr>
        <p:grpSpPr>
          <a:xfrm>
            <a:off x="6418365" y="158935"/>
            <a:ext cx="2442394" cy="1791397"/>
            <a:chOff x="3372684" y="843462"/>
            <a:chExt cx="2442394" cy="1983508"/>
          </a:xfrm>
        </p:grpSpPr>
        <p:sp>
          <p:nvSpPr>
            <p:cNvPr id="81" name="TextBox 80"/>
            <p:cNvSpPr txBox="1"/>
            <p:nvPr/>
          </p:nvSpPr>
          <p:spPr>
            <a:xfrm>
              <a:off x="4637370" y="1319531"/>
              <a:ext cx="332142" cy="408939"/>
            </a:xfrm>
            <a:prstGeom prst="rect">
              <a:avLst/>
            </a:prstGeom>
            <a:noFill/>
          </p:spPr>
          <p:txBody>
            <a:bodyPr wrap="none" rtlCol="0">
              <a:spAutoFit/>
            </a:bodyPr>
            <a:lstStyle/>
            <a:p>
              <a:r>
                <a:rPr lang="en-US" b="1" dirty="0" smtClean="0">
                  <a:latin typeface="NikoshBAN" pitchFamily="2" charset="0"/>
                  <a:cs typeface="NikoshBAN" pitchFamily="2" charset="0"/>
                </a:rPr>
                <a:t>d</a:t>
              </a:r>
              <a:endParaRPr lang="en-US" b="1" dirty="0">
                <a:latin typeface="NikoshBAN" pitchFamily="2" charset="0"/>
                <a:cs typeface="NikoshBAN" pitchFamily="2" charset="0"/>
              </a:endParaRPr>
            </a:p>
          </p:txBody>
        </p:sp>
        <p:sp>
          <p:nvSpPr>
            <p:cNvPr id="82" name="TextBox 81"/>
            <p:cNvSpPr txBox="1"/>
            <p:nvPr/>
          </p:nvSpPr>
          <p:spPr>
            <a:xfrm>
              <a:off x="4193027" y="2197723"/>
              <a:ext cx="319318" cy="408939"/>
            </a:xfrm>
            <a:prstGeom prst="rect">
              <a:avLst/>
            </a:prstGeom>
            <a:noFill/>
          </p:spPr>
          <p:txBody>
            <a:bodyPr wrap="none" rtlCol="0">
              <a:spAutoFit/>
            </a:bodyPr>
            <a:lstStyle/>
            <a:p>
              <a:r>
                <a:rPr lang="en-US" b="1" dirty="0" smtClean="0">
                  <a:latin typeface="NikoshBAN" pitchFamily="2" charset="0"/>
                  <a:cs typeface="NikoshBAN" pitchFamily="2" charset="0"/>
                </a:rPr>
                <a:t>e</a:t>
              </a:r>
              <a:endParaRPr lang="en-US" b="1" dirty="0">
                <a:latin typeface="NikoshBAN" pitchFamily="2" charset="0"/>
                <a:cs typeface="NikoshBAN" pitchFamily="2" charset="0"/>
              </a:endParaRPr>
            </a:p>
          </p:txBody>
        </p:sp>
        <p:sp>
          <p:nvSpPr>
            <p:cNvPr id="83" name="TextBox 82"/>
            <p:cNvSpPr txBox="1"/>
            <p:nvPr/>
          </p:nvSpPr>
          <p:spPr>
            <a:xfrm>
              <a:off x="5309087" y="2164544"/>
              <a:ext cx="301686" cy="408939"/>
            </a:xfrm>
            <a:prstGeom prst="rect">
              <a:avLst/>
            </a:prstGeom>
            <a:noFill/>
          </p:spPr>
          <p:txBody>
            <a:bodyPr wrap="none" rtlCol="0">
              <a:spAutoFit/>
            </a:bodyPr>
            <a:lstStyle/>
            <a:p>
              <a:r>
                <a:rPr lang="en-US" b="1" dirty="0" smtClean="0">
                  <a:latin typeface="NikoshBAN" pitchFamily="2" charset="0"/>
                  <a:cs typeface="NikoshBAN" pitchFamily="2" charset="0"/>
                </a:rPr>
                <a:t>r</a:t>
              </a:r>
              <a:endParaRPr lang="en-US" b="1" dirty="0">
                <a:latin typeface="NikoshBAN" pitchFamily="2" charset="0"/>
                <a:cs typeface="NikoshBAN" pitchFamily="2" charset="0"/>
              </a:endParaRPr>
            </a:p>
          </p:txBody>
        </p:sp>
        <p:grpSp>
          <p:nvGrpSpPr>
            <p:cNvPr id="84" name="Group 83"/>
            <p:cNvGrpSpPr/>
            <p:nvPr/>
          </p:nvGrpSpPr>
          <p:grpSpPr>
            <a:xfrm>
              <a:off x="3372684" y="843462"/>
              <a:ext cx="2442394" cy="1983508"/>
              <a:chOff x="3372684" y="843462"/>
              <a:chExt cx="2442394" cy="1983508"/>
            </a:xfrm>
          </p:grpSpPr>
          <p:grpSp>
            <p:nvGrpSpPr>
              <p:cNvPr id="85" name="Group 84"/>
              <p:cNvGrpSpPr/>
              <p:nvPr/>
            </p:nvGrpSpPr>
            <p:grpSpPr>
              <a:xfrm rot="7851526">
                <a:off x="3854974" y="866866"/>
                <a:ext cx="1983508" cy="1936700"/>
                <a:chOff x="915182" y="3917820"/>
                <a:chExt cx="2094509" cy="1916257"/>
              </a:xfrm>
            </p:grpSpPr>
            <p:grpSp>
              <p:nvGrpSpPr>
                <p:cNvPr id="87" name="Group 86"/>
                <p:cNvGrpSpPr/>
                <p:nvPr/>
              </p:nvGrpSpPr>
              <p:grpSpPr>
                <a:xfrm>
                  <a:off x="2266939" y="4220224"/>
                  <a:ext cx="381000" cy="358719"/>
                  <a:chOff x="7620000" y="2769420"/>
                  <a:chExt cx="381000" cy="358719"/>
                </a:xfrm>
              </p:grpSpPr>
              <p:cxnSp>
                <p:nvCxnSpPr>
                  <p:cNvPr id="98" name="Straight Connector 97"/>
                  <p:cNvCxnSpPr/>
                  <p:nvPr/>
                </p:nvCxnSpPr>
                <p:spPr>
                  <a:xfrm>
                    <a:off x="7620000" y="2769420"/>
                    <a:ext cx="0" cy="358719"/>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7620000" y="3128139"/>
                    <a:ext cx="381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8" name="Group 87"/>
                <p:cNvGrpSpPr/>
                <p:nvPr/>
              </p:nvGrpSpPr>
              <p:grpSpPr>
                <a:xfrm>
                  <a:off x="915182" y="3917820"/>
                  <a:ext cx="2094509" cy="1916257"/>
                  <a:chOff x="915182" y="3917820"/>
                  <a:chExt cx="2094509" cy="1916257"/>
                </a:xfrm>
              </p:grpSpPr>
              <p:sp>
                <p:nvSpPr>
                  <p:cNvPr id="89" name="Arc 88"/>
                  <p:cNvSpPr/>
                  <p:nvPr/>
                </p:nvSpPr>
                <p:spPr>
                  <a:xfrm rot="3959889">
                    <a:off x="944516" y="3888486"/>
                    <a:ext cx="894881" cy="953549"/>
                  </a:xfrm>
                  <a:prstGeom prst="arc">
                    <a:avLst>
                      <a:gd name="adj1" fmla="val 16200000"/>
                      <a:gd name="adj2" fmla="val 2076073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latin typeface="NikoshBAN" pitchFamily="2" charset="0"/>
                      <a:cs typeface="NikoshBAN" pitchFamily="2" charset="0"/>
                    </a:endParaRPr>
                  </a:p>
                </p:txBody>
              </p:sp>
              <p:sp>
                <p:nvSpPr>
                  <p:cNvPr id="90" name="Arc 89"/>
                  <p:cNvSpPr/>
                  <p:nvPr/>
                </p:nvSpPr>
                <p:spPr>
                  <a:xfrm rot="16999302">
                    <a:off x="2095291" y="4919677"/>
                    <a:ext cx="914400" cy="9144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latin typeface="NikoshBAN" pitchFamily="2" charset="0"/>
                      <a:cs typeface="NikoshBAN" pitchFamily="2" charset="0"/>
                    </a:endParaRPr>
                  </a:p>
                </p:txBody>
              </p:sp>
              <p:grpSp>
                <p:nvGrpSpPr>
                  <p:cNvPr id="91" name="Group 90"/>
                  <p:cNvGrpSpPr/>
                  <p:nvPr/>
                </p:nvGrpSpPr>
                <p:grpSpPr>
                  <a:xfrm>
                    <a:off x="1200457" y="4205451"/>
                    <a:ext cx="1547678" cy="1588032"/>
                    <a:chOff x="1200457" y="4205451"/>
                    <a:chExt cx="1547678" cy="1588032"/>
                  </a:xfrm>
                </p:grpSpPr>
                <p:grpSp>
                  <p:nvGrpSpPr>
                    <p:cNvPr id="92" name="Group 91"/>
                    <p:cNvGrpSpPr/>
                    <p:nvPr/>
                  </p:nvGrpSpPr>
                  <p:grpSpPr>
                    <a:xfrm>
                      <a:off x="1200457" y="4205451"/>
                      <a:ext cx="1447482" cy="1588032"/>
                      <a:chOff x="1200457" y="4205451"/>
                      <a:chExt cx="1447482" cy="1588032"/>
                    </a:xfrm>
                  </p:grpSpPr>
                  <p:cxnSp>
                    <p:nvCxnSpPr>
                      <p:cNvPr id="95" name="Straight Connector 94"/>
                      <p:cNvCxnSpPr/>
                      <p:nvPr/>
                    </p:nvCxnSpPr>
                    <p:spPr>
                      <a:xfrm>
                        <a:off x="1200457" y="4205451"/>
                        <a:ext cx="1447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2647939" y="4205451"/>
                        <a:ext cx="0" cy="15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1200457" y="4205451"/>
                        <a:ext cx="1447482" cy="1588032"/>
                      </a:xfrm>
                      <a:prstGeom prst="line">
                        <a:avLst/>
                      </a:prstGeom>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93" name="TextBox 92"/>
                        <p:cNvSpPr txBox="1"/>
                        <p:nvPr/>
                      </p:nvSpPr>
                      <p:spPr>
                        <a:xfrm>
                          <a:off x="1379153" y="4207403"/>
                          <a:ext cx="420205" cy="36543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a:rPr>
                                  <m:t>ø</m:t>
                                </m:r>
                              </m:oMath>
                            </m:oMathPara>
                          </a14:m>
                          <a:endParaRPr lang="en-US" b="1" dirty="0">
                            <a:latin typeface="NikoshBAN" pitchFamily="2" charset="0"/>
                            <a:cs typeface="NikoshBAN" pitchFamily="2" charset="0"/>
                          </a:endParaRPr>
                        </a:p>
                      </p:txBody>
                    </p:sp>
                  </mc:Choice>
                  <mc:Fallback xmlns="">
                    <p:sp>
                      <p:nvSpPr>
                        <p:cNvPr id="117" name="TextBox 116"/>
                        <p:cNvSpPr txBox="1">
                          <a:spLocks noRot="1" noChangeAspect="1" noMove="1" noResize="1" noEditPoints="1" noAdjustHandles="1" noChangeArrowheads="1" noChangeShapeType="1" noTextEdit="1"/>
                        </p:cNvSpPr>
                        <p:nvPr/>
                      </p:nvSpPr>
                      <p:spPr>
                        <a:xfrm>
                          <a:off x="1379153" y="4207403"/>
                          <a:ext cx="420205" cy="365434"/>
                        </a:xfrm>
                        <a:prstGeom prst="rect">
                          <a:avLst/>
                        </a:prstGeom>
                        <a:blipFill rotWithShape="1">
                          <a:blip r:embed="rId1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4" name="TextBox 93"/>
                        <p:cNvSpPr txBox="1"/>
                        <p:nvPr/>
                      </p:nvSpPr>
                      <p:spPr>
                        <a:xfrm>
                          <a:off x="2166746" y="4970708"/>
                          <a:ext cx="581389" cy="51769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a:ea typeface="Cambria Math"/>
                                  </a:rPr>
                                  <m:t>𝜃</m:t>
                                </m:r>
                              </m:oMath>
                            </m:oMathPara>
                          </a14:m>
                          <a:endParaRPr lang="en-US" sz="2800" dirty="0">
                            <a:latin typeface="NikoshBAN" pitchFamily="2" charset="0"/>
                            <a:cs typeface="NikoshBAN" pitchFamily="2" charset="0"/>
                          </a:endParaRPr>
                        </a:p>
                      </p:txBody>
                    </p:sp>
                  </mc:Choice>
                  <mc:Fallback xmlns="">
                    <p:sp>
                      <p:nvSpPr>
                        <p:cNvPr id="94" name="TextBox 93"/>
                        <p:cNvSpPr txBox="1">
                          <a:spLocks noRot="1" noChangeAspect="1" noMove="1" noResize="1" noEditPoints="1" noAdjustHandles="1" noChangeArrowheads="1" noChangeShapeType="1" noTextEdit="1"/>
                        </p:cNvSpPr>
                        <p:nvPr/>
                      </p:nvSpPr>
                      <p:spPr>
                        <a:xfrm>
                          <a:off x="2166746" y="4970708"/>
                          <a:ext cx="581389" cy="517697"/>
                        </a:xfrm>
                        <a:prstGeom prst="rect">
                          <a:avLst/>
                        </a:prstGeom>
                        <a:blipFill rotWithShape="1">
                          <a:blip r:embed="rId20"/>
                          <a:stretch>
                            <a:fillRect/>
                          </a:stretch>
                        </a:blipFill>
                      </p:spPr>
                      <p:txBody>
                        <a:bodyPr/>
                        <a:lstStyle/>
                        <a:p>
                          <a:r>
                            <a:rPr lang="en-US">
                              <a:noFill/>
                            </a:rPr>
                            <a:t> </a:t>
                          </a:r>
                        </a:p>
                      </p:txBody>
                    </p:sp>
                  </mc:Fallback>
                </mc:AlternateContent>
              </p:grpSp>
            </p:grpSp>
          </p:grpSp>
          <p:sp>
            <p:nvSpPr>
              <p:cNvPr id="86" name="TextBox 85"/>
              <p:cNvSpPr txBox="1"/>
              <p:nvPr/>
            </p:nvSpPr>
            <p:spPr>
              <a:xfrm>
                <a:off x="3372684" y="1865488"/>
                <a:ext cx="421910" cy="408939"/>
              </a:xfrm>
              <a:prstGeom prst="rect">
                <a:avLst/>
              </a:prstGeom>
              <a:noFill/>
            </p:spPr>
            <p:txBody>
              <a:bodyPr wrap="none" rtlCol="0">
                <a:spAutoFit/>
              </a:bodyPr>
              <a:lstStyle/>
              <a:p>
                <a:r>
                  <a:rPr lang="bn-BD" b="1" dirty="0" smtClean="0">
                    <a:latin typeface="NikoshBAN" pitchFamily="2" charset="0"/>
                    <a:cs typeface="NikoshBAN" pitchFamily="2" charset="0"/>
                  </a:rPr>
                  <a:t>৩</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a:t>
                </a:r>
                <a:endParaRPr lang="en-US" b="1" dirty="0">
                  <a:latin typeface="NikoshBAN" pitchFamily="2" charset="0"/>
                  <a:cs typeface="NikoshBAN" pitchFamily="2" charset="0"/>
                </a:endParaRPr>
              </a:p>
            </p:txBody>
          </p:sp>
        </p:grpSp>
      </p:grpSp>
    </p:spTree>
    <p:extLst>
      <p:ext uri="{BB962C8B-B14F-4D97-AF65-F5344CB8AC3E}">
        <p14:creationId xmlns:p14="http://schemas.microsoft.com/office/powerpoint/2010/main" val="50467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additive="base">
                                        <p:cTn id="49" dur="500" fill="hold"/>
                                        <p:tgtEl>
                                          <p:spTgt spid="26"/>
                                        </p:tgtEl>
                                        <p:attrNameLst>
                                          <p:attrName>ppt_x</p:attrName>
                                        </p:attrNameLst>
                                      </p:cBhvr>
                                      <p:tavLst>
                                        <p:tav tm="0">
                                          <p:val>
                                            <p:strVal val="#ppt_x"/>
                                          </p:val>
                                        </p:tav>
                                        <p:tav tm="100000">
                                          <p:val>
                                            <p:strVal val="#ppt_x"/>
                                          </p:val>
                                        </p:tav>
                                      </p:tavLst>
                                    </p:anim>
                                    <p:anim calcmode="lin" valueType="num">
                                      <p:cBhvr additive="base">
                                        <p:cTn id="5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ppt_x"/>
                                          </p:val>
                                        </p:tav>
                                        <p:tav tm="100000">
                                          <p:val>
                                            <p:strVal val="#ppt_x"/>
                                          </p:val>
                                        </p:tav>
                                      </p:tavLst>
                                    </p:anim>
                                    <p:anim calcmode="lin" valueType="num">
                                      <p:cBhvr additive="base">
                                        <p:cTn id="5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additive="base">
                                        <p:cTn id="61" dur="500" fill="hold"/>
                                        <p:tgtEl>
                                          <p:spTgt spid="28"/>
                                        </p:tgtEl>
                                        <p:attrNameLst>
                                          <p:attrName>ppt_x</p:attrName>
                                        </p:attrNameLst>
                                      </p:cBhvr>
                                      <p:tavLst>
                                        <p:tav tm="0">
                                          <p:val>
                                            <p:strVal val="#ppt_x"/>
                                          </p:val>
                                        </p:tav>
                                        <p:tav tm="100000">
                                          <p:val>
                                            <p:strVal val="#ppt_x"/>
                                          </p:val>
                                        </p:tav>
                                      </p:tavLst>
                                    </p:anim>
                                    <p:anim calcmode="lin" valueType="num">
                                      <p:cBhvr additive="base">
                                        <p:cTn id="6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additive="base">
                                        <p:cTn id="67" dur="500" fill="hold"/>
                                        <p:tgtEl>
                                          <p:spTgt spid="30"/>
                                        </p:tgtEl>
                                        <p:attrNameLst>
                                          <p:attrName>ppt_x</p:attrName>
                                        </p:attrNameLst>
                                      </p:cBhvr>
                                      <p:tavLst>
                                        <p:tav tm="0">
                                          <p:val>
                                            <p:strVal val="#ppt_x"/>
                                          </p:val>
                                        </p:tav>
                                        <p:tav tm="100000">
                                          <p:val>
                                            <p:strVal val="#ppt_x"/>
                                          </p:val>
                                        </p:tav>
                                      </p:tavLst>
                                    </p:anim>
                                    <p:anim calcmode="lin" valueType="num">
                                      <p:cBhvr additive="base">
                                        <p:cTn id="6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41"/>
                                        </p:tgtEl>
                                        <p:attrNameLst>
                                          <p:attrName>style.visibility</p:attrName>
                                        </p:attrNameLst>
                                      </p:cBhvr>
                                      <p:to>
                                        <p:strVal val="visible"/>
                                      </p:to>
                                    </p:set>
                                    <p:anim calcmode="lin" valueType="num">
                                      <p:cBhvr additive="base">
                                        <p:cTn id="73" dur="500" fill="hold"/>
                                        <p:tgtEl>
                                          <p:spTgt spid="41"/>
                                        </p:tgtEl>
                                        <p:attrNameLst>
                                          <p:attrName>ppt_x</p:attrName>
                                        </p:attrNameLst>
                                      </p:cBhvr>
                                      <p:tavLst>
                                        <p:tav tm="0">
                                          <p:val>
                                            <p:strVal val="#ppt_x"/>
                                          </p:val>
                                        </p:tav>
                                        <p:tav tm="100000">
                                          <p:val>
                                            <p:strVal val="#ppt_x"/>
                                          </p:val>
                                        </p:tav>
                                      </p:tavLst>
                                    </p:anim>
                                    <p:anim calcmode="lin" valueType="num">
                                      <p:cBhvr additive="base">
                                        <p:cTn id="74"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64"/>
                                        </p:tgtEl>
                                        <p:attrNameLst>
                                          <p:attrName>style.visibility</p:attrName>
                                        </p:attrNameLst>
                                      </p:cBhvr>
                                      <p:to>
                                        <p:strVal val="visible"/>
                                      </p:to>
                                    </p:set>
                                    <p:anim calcmode="lin" valueType="num">
                                      <p:cBhvr additive="base">
                                        <p:cTn id="79" dur="500" fill="hold"/>
                                        <p:tgtEl>
                                          <p:spTgt spid="64"/>
                                        </p:tgtEl>
                                        <p:attrNameLst>
                                          <p:attrName>ppt_x</p:attrName>
                                        </p:attrNameLst>
                                      </p:cBhvr>
                                      <p:tavLst>
                                        <p:tav tm="0">
                                          <p:val>
                                            <p:strVal val="#ppt_x"/>
                                          </p:val>
                                        </p:tav>
                                        <p:tav tm="100000">
                                          <p:val>
                                            <p:strVal val="#ppt_x"/>
                                          </p:val>
                                        </p:tav>
                                      </p:tavLst>
                                    </p:anim>
                                    <p:anim calcmode="lin" valueType="num">
                                      <p:cBhvr additive="base">
                                        <p:cTn id="80"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68"/>
                                        </p:tgtEl>
                                        <p:attrNameLst>
                                          <p:attrName>style.visibility</p:attrName>
                                        </p:attrNameLst>
                                      </p:cBhvr>
                                      <p:to>
                                        <p:strVal val="visible"/>
                                      </p:to>
                                    </p:set>
                                    <p:anim calcmode="lin" valueType="num">
                                      <p:cBhvr additive="base">
                                        <p:cTn id="85" dur="500" fill="hold"/>
                                        <p:tgtEl>
                                          <p:spTgt spid="68"/>
                                        </p:tgtEl>
                                        <p:attrNameLst>
                                          <p:attrName>ppt_x</p:attrName>
                                        </p:attrNameLst>
                                      </p:cBhvr>
                                      <p:tavLst>
                                        <p:tav tm="0">
                                          <p:val>
                                            <p:strVal val="#ppt_x"/>
                                          </p:val>
                                        </p:tav>
                                        <p:tav tm="100000">
                                          <p:val>
                                            <p:strVal val="#ppt_x"/>
                                          </p:val>
                                        </p:tav>
                                      </p:tavLst>
                                    </p:anim>
                                    <p:anim calcmode="lin" valueType="num">
                                      <p:cBhvr additive="base">
                                        <p:cTn id="86"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72"/>
                                        </p:tgtEl>
                                        <p:attrNameLst>
                                          <p:attrName>style.visibility</p:attrName>
                                        </p:attrNameLst>
                                      </p:cBhvr>
                                      <p:to>
                                        <p:strVal val="visible"/>
                                      </p:to>
                                    </p:set>
                                    <p:anim calcmode="lin" valueType="num">
                                      <p:cBhvr additive="base">
                                        <p:cTn id="91" dur="500" fill="hold"/>
                                        <p:tgtEl>
                                          <p:spTgt spid="72"/>
                                        </p:tgtEl>
                                        <p:attrNameLst>
                                          <p:attrName>ppt_x</p:attrName>
                                        </p:attrNameLst>
                                      </p:cBhvr>
                                      <p:tavLst>
                                        <p:tav tm="0">
                                          <p:val>
                                            <p:strVal val="#ppt_x"/>
                                          </p:val>
                                        </p:tav>
                                        <p:tav tm="100000">
                                          <p:val>
                                            <p:strVal val="#ppt_x"/>
                                          </p:val>
                                        </p:tav>
                                      </p:tavLst>
                                    </p:anim>
                                    <p:anim calcmode="lin" valueType="num">
                                      <p:cBhvr additive="base">
                                        <p:cTn id="92"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76"/>
                                        </p:tgtEl>
                                        <p:attrNameLst>
                                          <p:attrName>style.visibility</p:attrName>
                                        </p:attrNameLst>
                                      </p:cBhvr>
                                      <p:to>
                                        <p:strVal val="visible"/>
                                      </p:to>
                                    </p:set>
                                    <p:anim calcmode="lin" valueType="num">
                                      <p:cBhvr additive="base">
                                        <p:cTn id="97" dur="500" fill="hold"/>
                                        <p:tgtEl>
                                          <p:spTgt spid="76"/>
                                        </p:tgtEl>
                                        <p:attrNameLst>
                                          <p:attrName>ppt_x</p:attrName>
                                        </p:attrNameLst>
                                      </p:cBhvr>
                                      <p:tavLst>
                                        <p:tav tm="0">
                                          <p:val>
                                            <p:strVal val="#ppt_x"/>
                                          </p:val>
                                        </p:tav>
                                        <p:tav tm="100000">
                                          <p:val>
                                            <p:strVal val="#ppt_x"/>
                                          </p:val>
                                        </p:tav>
                                      </p:tavLst>
                                    </p:anim>
                                    <p:anim calcmode="lin" valueType="num">
                                      <p:cBhvr additive="base">
                                        <p:cTn id="98"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65"/>
                                        </p:tgtEl>
                                        <p:attrNameLst>
                                          <p:attrName>style.visibility</p:attrName>
                                        </p:attrNameLst>
                                      </p:cBhvr>
                                      <p:to>
                                        <p:strVal val="visible"/>
                                      </p:to>
                                    </p:set>
                                    <p:anim calcmode="lin" valueType="num">
                                      <p:cBhvr additive="base">
                                        <p:cTn id="103" dur="500" fill="hold"/>
                                        <p:tgtEl>
                                          <p:spTgt spid="65"/>
                                        </p:tgtEl>
                                        <p:attrNameLst>
                                          <p:attrName>ppt_x</p:attrName>
                                        </p:attrNameLst>
                                      </p:cBhvr>
                                      <p:tavLst>
                                        <p:tav tm="0">
                                          <p:val>
                                            <p:strVal val="#ppt_x"/>
                                          </p:val>
                                        </p:tav>
                                        <p:tav tm="100000">
                                          <p:val>
                                            <p:strVal val="#ppt_x"/>
                                          </p:val>
                                        </p:tav>
                                      </p:tavLst>
                                    </p:anim>
                                    <p:anim calcmode="lin" valueType="num">
                                      <p:cBhvr additive="base">
                                        <p:cTn id="104"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70"/>
                                        </p:tgtEl>
                                        <p:attrNameLst>
                                          <p:attrName>style.visibility</p:attrName>
                                        </p:attrNameLst>
                                      </p:cBhvr>
                                      <p:to>
                                        <p:strVal val="visible"/>
                                      </p:to>
                                    </p:set>
                                    <p:anim calcmode="lin" valueType="num">
                                      <p:cBhvr additive="base">
                                        <p:cTn id="109" dur="500" fill="hold"/>
                                        <p:tgtEl>
                                          <p:spTgt spid="70"/>
                                        </p:tgtEl>
                                        <p:attrNameLst>
                                          <p:attrName>ppt_x</p:attrName>
                                        </p:attrNameLst>
                                      </p:cBhvr>
                                      <p:tavLst>
                                        <p:tav tm="0">
                                          <p:val>
                                            <p:strVal val="#ppt_x"/>
                                          </p:val>
                                        </p:tav>
                                        <p:tav tm="100000">
                                          <p:val>
                                            <p:strVal val="#ppt_x"/>
                                          </p:val>
                                        </p:tav>
                                      </p:tavLst>
                                    </p:anim>
                                    <p:anim calcmode="lin" valueType="num">
                                      <p:cBhvr additive="base">
                                        <p:cTn id="110"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74"/>
                                        </p:tgtEl>
                                        <p:attrNameLst>
                                          <p:attrName>style.visibility</p:attrName>
                                        </p:attrNameLst>
                                      </p:cBhvr>
                                      <p:to>
                                        <p:strVal val="visible"/>
                                      </p:to>
                                    </p:set>
                                    <p:anim calcmode="lin" valueType="num">
                                      <p:cBhvr additive="base">
                                        <p:cTn id="115" dur="500" fill="hold"/>
                                        <p:tgtEl>
                                          <p:spTgt spid="74"/>
                                        </p:tgtEl>
                                        <p:attrNameLst>
                                          <p:attrName>ppt_x</p:attrName>
                                        </p:attrNameLst>
                                      </p:cBhvr>
                                      <p:tavLst>
                                        <p:tav tm="0">
                                          <p:val>
                                            <p:strVal val="#ppt_x"/>
                                          </p:val>
                                        </p:tav>
                                        <p:tav tm="100000">
                                          <p:val>
                                            <p:strVal val="#ppt_x"/>
                                          </p:val>
                                        </p:tav>
                                      </p:tavLst>
                                    </p:anim>
                                    <p:anim calcmode="lin" valueType="num">
                                      <p:cBhvr additive="base">
                                        <p:cTn id="116"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78"/>
                                        </p:tgtEl>
                                        <p:attrNameLst>
                                          <p:attrName>style.visibility</p:attrName>
                                        </p:attrNameLst>
                                      </p:cBhvr>
                                      <p:to>
                                        <p:strVal val="visible"/>
                                      </p:to>
                                    </p:set>
                                    <p:anim calcmode="lin" valueType="num">
                                      <p:cBhvr additive="base">
                                        <p:cTn id="121" dur="500" fill="hold"/>
                                        <p:tgtEl>
                                          <p:spTgt spid="78"/>
                                        </p:tgtEl>
                                        <p:attrNameLst>
                                          <p:attrName>ppt_x</p:attrName>
                                        </p:attrNameLst>
                                      </p:cBhvr>
                                      <p:tavLst>
                                        <p:tav tm="0">
                                          <p:val>
                                            <p:strVal val="#ppt_x"/>
                                          </p:val>
                                        </p:tav>
                                        <p:tav tm="100000">
                                          <p:val>
                                            <p:strVal val="#ppt_x"/>
                                          </p:val>
                                        </p:tav>
                                      </p:tavLst>
                                    </p:anim>
                                    <p:anim calcmode="lin" valueType="num">
                                      <p:cBhvr additive="base">
                                        <p:cTn id="122"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nodeType="clickEffect">
                                  <p:stCondLst>
                                    <p:cond delay="0"/>
                                  </p:stCondLst>
                                  <p:childTnLst>
                                    <p:set>
                                      <p:cBhvr>
                                        <p:cTn id="126" dur="1" fill="hold">
                                          <p:stCondLst>
                                            <p:cond delay="0"/>
                                          </p:stCondLst>
                                        </p:cTn>
                                        <p:tgtEl>
                                          <p:spTgt spid="33"/>
                                        </p:tgtEl>
                                        <p:attrNameLst>
                                          <p:attrName>style.visibility</p:attrName>
                                        </p:attrNameLst>
                                      </p:cBhvr>
                                      <p:to>
                                        <p:strVal val="visible"/>
                                      </p:to>
                                    </p:set>
                                    <p:anim calcmode="lin" valueType="num">
                                      <p:cBhvr additive="base">
                                        <p:cTn id="127" dur="500" fill="hold"/>
                                        <p:tgtEl>
                                          <p:spTgt spid="33"/>
                                        </p:tgtEl>
                                        <p:attrNameLst>
                                          <p:attrName>ppt_x</p:attrName>
                                        </p:attrNameLst>
                                      </p:cBhvr>
                                      <p:tavLst>
                                        <p:tav tm="0">
                                          <p:val>
                                            <p:strVal val="#ppt_x"/>
                                          </p:val>
                                        </p:tav>
                                        <p:tav tm="100000">
                                          <p:val>
                                            <p:strVal val="#ppt_x"/>
                                          </p:val>
                                        </p:tav>
                                      </p:tavLst>
                                    </p:anim>
                                    <p:anim calcmode="lin" valueType="num">
                                      <p:cBhvr additive="base">
                                        <p:cTn id="12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nodeType="clickEffect">
                                  <p:stCondLst>
                                    <p:cond delay="0"/>
                                  </p:stCondLst>
                                  <p:childTnLst>
                                    <p:set>
                                      <p:cBhvr>
                                        <p:cTn id="132" dur="1" fill="hold">
                                          <p:stCondLst>
                                            <p:cond delay="0"/>
                                          </p:stCondLst>
                                        </p:cTn>
                                        <p:tgtEl>
                                          <p:spTgt spid="80"/>
                                        </p:tgtEl>
                                        <p:attrNameLst>
                                          <p:attrName>style.visibility</p:attrName>
                                        </p:attrNameLst>
                                      </p:cBhvr>
                                      <p:to>
                                        <p:strVal val="visible"/>
                                      </p:to>
                                    </p:set>
                                    <p:anim calcmode="lin" valueType="num">
                                      <p:cBhvr additive="base">
                                        <p:cTn id="133" dur="500" fill="hold"/>
                                        <p:tgtEl>
                                          <p:spTgt spid="80"/>
                                        </p:tgtEl>
                                        <p:attrNameLst>
                                          <p:attrName>ppt_x</p:attrName>
                                        </p:attrNameLst>
                                      </p:cBhvr>
                                      <p:tavLst>
                                        <p:tav tm="0">
                                          <p:val>
                                            <p:strVal val="#ppt_x"/>
                                          </p:val>
                                        </p:tav>
                                        <p:tav tm="100000">
                                          <p:val>
                                            <p:strVal val="#ppt_x"/>
                                          </p:val>
                                        </p:tav>
                                      </p:tavLst>
                                    </p:anim>
                                    <p:anim calcmode="lin" valueType="num">
                                      <p:cBhvr additive="base">
                                        <p:cTn id="134"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66"/>
                                        </p:tgtEl>
                                        <p:attrNameLst>
                                          <p:attrName>style.visibility</p:attrName>
                                        </p:attrNameLst>
                                      </p:cBhvr>
                                      <p:to>
                                        <p:strVal val="visible"/>
                                      </p:to>
                                    </p:set>
                                    <p:anim calcmode="lin" valueType="num">
                                      <p:cBhvr additive="base">
                                        <p:cTn id="139" dur="500" fill="hold"/>
                                        <p:tgtEl>
                                          <p:spTgt spid="66"/>
                                        </p:tgtEl>
                                        <p:attrNameLst>
                                          <p:attrName>ppt_x</p:attrName>
                                        </p:attrNameLst>
                                      </p:cBhvr>
                                      <p:tavLst>
                                        <p:tav tm="0">
                                          <p:val>
                                            <p:strVal val="#ppt_x"/>
                                          </p:val>
                                        </p:tav>
                                        <p:tav tm="100000">
                                          <p:val>
                                            <p:strVal val="#ppt_x"/>
                                          </p:val>
                                        </p:tav>
                                      </p:tavLst>
                                    </p:anim>
                                    <p:anim calcmode="lin" valueType="num">
                                      <p:cBhvr additive="base">
                                        <p:cTn id="140"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grpId="0" nodeType="clickEffect">
                                  <p:stCondLst>
                                    <p:cond delay="0"/>
                                  </p:stCondLst>
                                  <p:childTnLst>
                                    <p:set>
                                      <p:cBhvr>
                                        <p:cTn id="144" dur="1" fill="hold">
                                          <p:stCondLst>
                                            <p:cond delay="0"/>
                                          </p:stCondLst>
                                        </p:cTn>
                                        <p:tgtEl>
                                          <p:spTgt spid="69"/>
                                        </p:tgtEl>
                                        <p:attrNameLst>
                                          <p:attrName>style.visibility</p:attrName>
                                        </p:attrNameLst>
                                      </p:cBhvr>
                                      <p:to>
                                        <p:strVal val="visible"/>
                                      </p:to>
                                    </p:set>
                                    <p:anim calcmode="lin" valueType="num">
                                      <p:cBhvr additive="base">
                                        <p:cTn id="145" dur="500" fill="hold"/>
                                        <p:tgtEl>
                                          <p:spTgt spid="69"/>
                                        </p:tgtEl>
                                        <p:attrNameLst>
                                          <p:attrName>ppt_x</p:attrName>
                                        </p:attrNameLst>
                                      </p:cBhvr>
                                      <p:tavLst>
                                        <p:tav tm="0">
                                          <p:val>
                                            <p:strVal val="#ppt_x"/>
                                          </p:val>
                                        </p:tav>
                                        <p:tav tm="100000">
                                          <p:val>
                                            <p:strVal val="#ppt_x"/>
                                          </p:val>
                                        </p:tav>
                                      </p:tavLst>
                                    </p:anim>
                                    <p:anim calcmode="lin" valueType="num">
                                      <p:cBhvr additive="base">
                                        <p:cTn id="146"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grpId="0" nodeType="clickEffect">
                                  <p:stCondLst>
                                    <p:cond delay="0"/>
                                  </p:stCondLst>
                                  <p:childTnLst>
                                    <p:set>
                                      <p:cBhvr>
                                        <p:cTn id="150" dur="1" fill="hold">
                                          <p:stCondLst>
                                            <p:cond delay="0"/>
                                          </p:stCondLst>
                                        </p:cTn>
                                        <p:tgtEl>
                                          <p:spTgt spid="73"/>
                                        </p:tgtEl>
                                        <p:attrNameLst>
                                          <p:attrName>style.visibility</p:attrName>
                                        </p:attrNameLst>
                                      </p:cBhvr>
                                      <p:to>
                                        <p:strVal val="visible"/>
                                      </p:to>
                                    </p:set>
                                    <p:anim calcmode="lin" valueType="num">
                                      <p:cBhvr additive="base">
                                        <p:cTn id="151" dur="500" fill="hold"/>
                                        <p:tgtEl>
                                          <p:spTgt spid="73"/>
                                        </p:tgtEl>
                                        <p:attrNameLst>
                                          <p:attrName>ppt_x</p:attrName>
                                        </p:attrNameLst>
                                      </p:cBhvr>
                                      <p:tavLst>
                                        <p:tav tm="0">
                                          <p:val>
                                            <p:strVal val="#ppt_x"/>
                                          </p:val>
                                        </p:tav>
                                        <p:tav tm="100000">
                                          <p:val>
                                            <p:strVal val="#ppt_x"/>
                                          </p:val>
                                        </p:tav>
                                      </p:tavLst>
                                    </p:anim>
                                    <p:anim calcmode="lin" valueType="num">
                                      <p:cBhvr additive="base">
                                        <p:cTn id="152"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grpId="0" nodeType="clickEffect">
                                  <p:stCondLst>
                                    <p:cond delay="0"/>
                                  </p:stCondLst>
                                  <p:childTnLst>
                                    <p:set>
                                      <p:cBhvr>
                                        <p:cTn id="156" dur="1" fill="hold">
                                          <p:stCondLst>
                                            <p:cond delay="0"/>
                                          </p:stCondLst>
                                        </p:cTn>
                                        <p:tgtEl>
                                          <p:spTgt spid="77"/>
                                        </p:tgtEl>
                                        <p:attrNameLst>
                                          <p:attrName>style.visibility</p:attrName>
                                        </p:attrNameLst>
                                      </p:cBhvr>
                                      <p:to>
                                        <p:strVal val="visible"/>
                                      </p:to>
                                    </p:set>
                                    <p:anim calcmode="lin" valueType="num">
                                      <p:cBhvr additive="base">
                                        <p:cTn id="157" dur="500" fill="hold"/>
                                        <p:tgtEl>
                                          <p:spTgt spid="77"/>
                                        </p:tgtEl>
                                        <p:attrNameLst>
                                          <p:attrName>ppt_x</p:attrName>
                                        </p:attrNameLst>
                                      </p:cBhvr>
                                      <p:tavLst>
                                        <p:tav tm="0">
                                          <p:val>
                                            <p:strVal val="#ppt_x"/>
                                          </p:val>
                                        </p:tav>
                                        <p:tav tm="100000">
                                          <p:val>
                                            <p:strVal val="#ppt_x"/>
                                          </p:val>
                                        </p:tav>
                                      </p:tavLst>
                                    </p:anim>
                                    <p:anim calcmode="lin" valueType="num">
                                      <p:cBhvr additive="base">
                                        <p:cTn id="158"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159" fill="hold">
                      <p:stCondLst>
                        <p:cond delay="indefinite"/>
                      </p:stCondLst>
                      <p:childTnLst>
                        <p:par>
                          <p:cTn id="160" fill="hold">
                            <p:stCondLst>
                              <p:cond delay="0"/>
                            </p:stCondLst>
                            <p:childTnLst>
                              <p:par>
                                <p:cTn id="161" presetID="2" presetClass="entr" presetSubtype="4" fill="hold" grpId="0" nodeType="clickEffect">
                                  <p:stCondLst>
                                    <p:cond delay="0"/>
                                  </p:stCondLst>
                                  <p:childTnLst>
                                    <p:set>
                                      <p:cBhvr>
                                        <p:cTn id="162" dur="1" fill="hold">
                                          <p:stCondLst>
                                            <p:cond delay="0"/>
                                          </p:stCondLst>
                                        </p:cTn>
                                        <p:tgtEl>
                                          <p:spTgt spid="67"/>
                                        </p:tgtEl>
                                        <p:attrNameLst>
                                          <p:attrName>style.visibility</p:attrName>
                                        </p:attrNameLst>
                                      </p:cBhvr>
                                      <p:to>
                                        <p:strVal val="visible"/>
                                      </p:to>
                                    </p:set>
                                    <p:anim calcmode="lin" valueType="num">
                                      <p:cBhvr additive="base">
                                        <p:cTn id="163" dur="500" fill="hold"/>
                                        <p:tgtEl>
                                          <p:spTgt spid="67"/>
                                        </p:tgtEl>
                                        <p:attrNameLst>
                                          <p:attrName>ppt_x</p:attrName>
                                        </p:attrNameLst>
                                      </p:cBhvr>
                                      <p:tavLst>
                                        <p:tav tm="0">
                                          <p:val>
                                            <p:strVal val="#ppt_x"/>
                                          </p:val>
                                        </p:tav>
                                        <p:tav tm="100000">
                                          <p:val>
                                            <p:strVal val="#ppt_x"/>
                                          </p:val>
                                        </p:tav>
                                      </p:tavLst>
                                    </p:anim>
                                    <p:anim calcmode="lin" valueType="num">
                                      <p:cBhvr additive="base">
                                        <p:cTn id="164"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165" fill="hold">
                      <p:stCondLst>
                        <p:cond delay="indefinite"/>
                      </p:stCondLst>
                      <p:childTnLst>
                        <p:par>
                          <p:cTn id="166" fill="hold">
                            <p:stCondLst>
                              <p:cond delay="0"/>
                            </p:stCondLst>
                            <p:childTnLst>
                              <p:par>
                                <p:cTn id="167" presetID="2" presetClass="entr" presetSubtype="4" fill="hold" grpId="0" nodeType="clickEffect">
                                  <p:stCondLst>
                                    <p:cond delay="0"/>
                                  </p:stCondLst>
                                  <p:childTnLst>
                                    <p:set>
                                      <p:cBhvr>
                                        <p:cTn id="168" dur="1" fill="hold">
                                          <p:stCondLst>
                                            <p:cond delay="0"/>
                                          </p:stCondLst>
                                        </p:cTn>
                                        <p:tgtEl>
                                          <p:spTgt spid="71"/>
                                        </p:tgtEl>
                                        <p:attrNameLst>
                                          <p:attrName>style.visibility</p:attrName>
                                        </p:attrNameLst>
                                      </p:cBhvr>
                                      <p:to>
                                        <p:strVal val="visible"/>
                                      </p:to>
                                    </p:set>
                                    <p:anim calcmode="lin" valueType="num">
                                      <p:cBhvr additive="base">
                                        <p:cTn id="169" dur="500" fill="hold"/>
                                        <p:tgtEl>
                                          <p:spTgt spid="71"/>
                                        </p:tgtEl>
                                        <p:attrNameLst>
                                          <p:attrName>ppt_x</p:attrName>
                                        </p:attrNameLst>
                                      </p:cBhvr>
                                      <p:tavLst>
                                        <p:tav tm="0">
                                          <p:val>
                                            <p:strVal val="#ppt_x"/>
                                          </p:val>
                                        </p:tav>
                                        <p:tav tm="100000">
                                          <p:val>
                                            <p:strVal val="#ppt_x"/>
                                          </p:val>
                                        </p:tav>
                                      </p:tavLst>
                                    </p:anim>
                                    <p:anim calcmode="lin" valueType="num">
                                      <p:cBhvr additive="base">
                                        <p:cTn id="170"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par>
                    <p:cTn id="171" fill="hold">
                      <p:stCondLst>
                        <p:cond delay="indefinite"/>
                      </p:stCondLst>
                      <p:childTnLst>
                        <p:par>
                          <p:cTn id="172" fill="hold">
                            <p:stCondLst>
                              <p:cond delay="0"/>
                            </p:stCondLst>
                            <p:childTnLst>
                              <p:par>
                                <p:cTn id="173" presetID="2" presetClass="entr" presetSubtype="4" fill="hold" grpId="0" nodeType="clickEffect">
                                  <p:stCondLst>
                                    <p:cond delay="0"/>
                                  </p:stCondLst>
                                  <p:childTnLst>
                                    <p:set>
                                      <p:cBhvr>
                                        <p:cTn id="174" dur="1" fill="hold">
                                          <p:stCondLst>
                                            <p:cond delay="0"/>
                                          </p:stCondLst>
                                        </p:cTn>
                                        <p:tgtEl>
                                          <p:spTgt spid="75"/>
                                        </p:tgtEl>
                                        <p:attrNameLst>
                                          <p:attrName>style.visibility</p:attrName>
                                        </p:attrNameLst>
                                      </p:cBhvr>
                                      <p:to>
                                        <p:strVal val="visible"/>
                                      </p:to>
                                    </p:set>
                                    <p:anim calcmode="lin" valueType="num">
                                      <p:cBhvr additive="base">
                                        <p:cTn id="175" dur="500" fill="hold"/>
                                        <p:tgtEl>
                                          <p:spTgt spid="75"/>
                                        </p:tgtEl>
                                        <p:attrNameLst>
                                          <p:attrName>ppt_x</p:attrName>
                                        </p:attrNameLst>
                                      </p:cBhvr>
                                      <p:tavLst>
                                        <p:tav tm="0">
                                          <p:val>
                                            <p:strVal val="#ppt_x"/>
                                          </p:val>
                                        </p:tav>
                                        <p:tav tm="100000">
                                          <p:val>
                                            <p:strVal val="#ppt_x"/>
                                          </p:val>
                                        </p:tav>
                                      </p:tavLst>
                                    </p:anim>
                                    <p:anim calcmode="lin" valueType="num">
                                      <p:cBhvr additive="base">
                                        <p:cTn id="176"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177" fill="hold">
                      <p:stCondLst>
                        <p:cond delay="indefinite"/>
                      </p:stCondLst>
                      <p:childTnLst>
                        <p:par>
                          <p:cTn id="178" fill="hold">
                            <p:stCondLst>
                              <p:cond delay="0"/>
                            </p:stCondLst>
                            <p:childTnLst>
                              <p:par>
                                <p:cTn id="179" presetID="2" presetClass="entr" presetSubtype="4" fill="hold" grpId="0" nodeType="clickEffect">
                                  <p:stCondLst>
                                    <p:cond delay="0"/>
                                  </p:stCondLst>
                                  <p:childTnLst>
                                    <p:set>
                                      <p:cBhvr>
                                        <p:cTn id="180" dur="1" fill="hold">
                                          <p:stCondLst>
                                            <p:cond delay="0"/>
                                          </p:stCondLst>
                                        </p:cTn>
                                        <p:tgtEl>
                                          <p:spTgt spid="79"/>
                                        </p:tgtEl>
                                        <p:attrNameLst>
                                          <p:attrName>style.visibility</p:attrName>
                                        </p:attrNameLst>
                                      </p:cBhvr>
                                      <p:to>
                                        <p:strVal val="visible"/>
                                      </p:to>
                                    </p:set>
                                    <p:anim calcmode="lin" valueType="num">
                                      <p:cBhvr additive="base">
                                        <p:cTn id="181" dur="500" fill="hold"/>
                                        <p:tgtEl>
                                          <p:spTgt spid="79"/>
                                        </p:tgtEl>
                                        <p:attrNameLst>
                                          <p:attrName>ppt_x</p:attrName>
                                        </p:attrNameLst>
                                      </p:cBhvr>
                                      <p:tavLst>
                                        <p:tav tm="0">
                                          <p:val>
                                            <p:strVal val="#ppt_x"/>
                                          </p:val>
                                        </p:tav>
                                        <p:tav tm="100000">
                                          <p:val>
                                            <p:strVal val="#ppt_x"/>
                                          </p:val>
                                        </p:tav>
                                      </p:tavLst>
                                    </p:anim>
                                    <p:anim calcmode="lin" valueType="num">
                                      <p:cBhvr additive="base">
                                        <p:cTn id="182"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22" grpId="0"/>
      <p:bldP spid="23" grpId="0"/>
      <p:bldP spid="24" grpId="0"/>
      <p:bldP spid="25" grpId="0"/>
      <p:bldP spid="26" grpId="0"/>
      <p:bldP spid="27" grpId="0"/>
      <p:bldP spid="28" grpId="0"/>
      <p:bldP spid="64" grpId="0"/>
      <p:bldP spid="65" grpId="0"/>
      <p:bldP spid="66" grpId="0"/>
      <p:bldP spid="67" grpId="0"/>
      <p:bldP spid="68" grpId="0"/>
      <p:bldP spid="69" grpId="0"/>
      <p:bldP spid="70" grpId="0"/>
      <p:bldP spid="71" grpId="0"/>
      <p:bldP spid="72" grpId="0"/>
      <p:bldP spid="73" grpId="0"/>
      <p:bldP spid="74" grpId="0"/>
      <p:bldP spid="75" grpId="0"/>
      <p:bldP spid="76" grpId="0"/>
      <p:bldP spid="77" grpId="0"/>
      <p:bldP spid="78" grpId="0"/>
      <p:bldP spid="7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48916"/>
            <a:ext cx="8229600" cy="1143000"/>
          </a:xfrm>
        </p:spPr>
        <p:txBody>
          <a:bodyPr>
            <a:noAutofit/>
          </a:bodyPr>
          <a:lstStyle/>
          <a:p>
            <a:r>
              <a:rPr lang="bn-BD" sz="5400" b="1" dirty="0" smtClean="0">
                <a:solidFill>
                  <a:srgbClr val="00B0F0"/>
                </a:solidFill>
                <a:latin typeface="NikoshBAN" pitchFamily="2" charset="0"/>
                <a:cs typeface="NikoshBAN" pitchFamily="2" charset="0"/>
              </a:rPr>
              <a:t>পরিচিতি</a:t>
            </a:r>
            <a:endParaRPr lang="en-US" sz="5400" b="1" dirty="0">
              <a:solidFill>
                <a:srgbClr val="00B0F0"/>
              </a:solidFill>
              <a:latin typeface="NikoshBAN" pitchFamily="2" charset="0"/>
              <a:cs typeface="NikoshBAN" pitchFamily="2" charset="0"/>
            </a:endParaRPr>
          </a:p>
        </p:txBody>
      </p:sp>
      <p:sp>
        <p:nvSpPr>
          <p:cNvPr id="3" name="Content Placeholder 2"/>
          <p:cNvSpPr>
            <a:spLocks noGrp="1"/>
          </p:cNvSpPr>
          <p:nvPr>
            <p:ph sz="half" idx="1"/>
          </p:nvPr>
        </p:nvSpPr>
        <p:spPr>
          <a:xfrm>
            <a:off x="304800" y="3352800"/>
            <a:ext cx="4038600" cy="4525963"/>
          </a:xfrm>
        </p:spPr>
        <p:txBody>
          <a:bodyPr>
            <a:normAutofit/>
          </a:bodyPr>
          <a:lstStyle/>
          <a:p>
            <a:r>
              <a:rPr lang="bn-BD" sz="2400" b="1" dirty="0" smtClean="0">
                <a:solidFill>
                  <a:srgbClr val="7030A0"/>
                </a:solidFill>
                <a:latin typeface="NikoshBAN" pitchFamily="2" charset="0"/>
                <a:cs typeface="NikoshBAN" pitchFamily="2" charset="0"/>
              </a:rPr>
              <a:t>হিরন্ময় কবিরাজ </a:t>
            </a:r>
            <a:endParaRPr lang="en-US" sz="2400" b="1" dirty="0" smtClean="0">
              <a:solidFill>
                <a:srgbClr val="7030A0"/>
              </a:solidFill>
              <a:latin typeface="NikoshBAN" pitchFamily="2" charset="0"/>
              <a:cs typeface="NikoshBAN" pitchFamily="2" charset="0"/>
            </a:endParaRPr>
          </a:p>
          <a:p>
            <a:r>
              <a:rPr lang="bn-BD" sz="2400" b="1" dirty="0" smtClean="0">
                <a:solidFill>
                  <a:srgbClr val="7030A0"/>
                </a:solidFill>
                <a:latin typeface="NikoshBAN" pitchFamily="2" charset="0"/>
                <a:cs typeface="NikoshBAN" pitchFamily="2" charset="0"/>
              </a:rPr>
              <a:t>সহকারী শিক্ষক</a:t>
            </a:r>
          </a:p>
          <a:p>
            <a:r>
              <a:rPr lang="bn-BD" sz="2400" b="1" dirty="0" smtClean="0">
                <a:solidFill>
                  <a:srgbClr val="7030A0"/>
                </a:solidFill>
                <a:latin typeface="NikoshBAN" pitchFamily="2" charset="0"/>
                <a:cs typeface="NikoshBAN" pitchFamily="2" charset="0"/>
              </a:rPr>
              <a:t>চৌধুরী আব্দুল হামিদ               একাডেমী</a:t>
            </a:r>
          </a:p>
          <a:p>
            <a:r>
              <a:rPr lang="bn-BD" sz="2400" b="1" dirty="0" smtClean="0">
                <a:solidFill>
                  <a:srgbClr val="7030A0"/>
                </a:solidFill>
                <a:latin typeface="NikoshBAN" pitchFamily="2" charset="0"/>
                <a:cs typeface="NikoshBAN" pitchFamily="2" charset="0"/>
              </a:rPr>
              <a:t>বরাট, গোয়ালন্দ, রাজবাড়ী</a:t>
            </a:r>
          </a:p>
          <a:p>
            <a:r>
              <a:rPr lang="en-US" sz="2400" b="1" dirty="0" smtClean="0">
                <a:solidFill>
                  <a:srgbClr val="7030A0"/>
                </a:solidFill>
                <a:latin typeface="NikoshBAN" pitchFamily="2" charset="0"/>
                <a:cs typeface="NikoshBAN" pitchFamily="2" charset="0"/>
              </a:rPr>
              <a:t>01748986869</a:t>
            </a:r>
            <a:endParaRPr lang="bn-BD" sz="2400" b="1" dirty="0" smtClean="0">
              <a:solidFill>
                <a:srgbClr val="7030A0"/>
              </a:solidFill>
              <a:latin typeface="NikoshBAN" pitchFamily="2" charset="0"/>
              <a:cs typeface="NikoshBAN" pitchFamily="2" charset="0"/>
            </a:endParaRPr>
          </a:p>
          <a:p>
            <a:r>
              <a:rPr lang="en-US" sz="2400" b="1" dirty="0" smtClean="0">
                <a:solidFill>
                  <a:srgbClr val="7030A0"/>
                </a:solidFill>
                <a:latin typeface="NikoshBAN" pitchFamily="2" charset="0"/>
                <a:cs typeface="NikoshBAN" pitchFamily="2" charset="0"/>
              </a:rPr>
              <a:t>heronmoykabiraj@gmail.com</a:t>
            </a:r>
            <a:endParaRPr lang="en-US" sz="2400" b="1" dirty="0">
              <a:solidFill>
                <a:srgbClr val="7030A0"/>
              </a:solidFill>
              <a:latin typeface="NikoshBAN" pitchFamily="2" charset="0"/>
              <a:cs typeface="NikoshBAN" pitchFamily="2" charset="0"/>
            </a:endParaRPr>
          </a:p>
        </p:txBody>
      </p:sp>
      <p:sp>
        <p:nvSpPr>
          <p:cNvPr id="4" name="Content Placeholder 3"/>
          <p:cNvSpPr>
            <a:spLocks noGrp="1"/>
          </p:cNvSpPr>
          <p:nvPr>
            <p:ph sz="half" idx="2"/>
          </p:nvPr>
        </p:nvSpPr>
        <p:spPr>
          <a:xfrm>
            <a:off x="4343400" y="2332037"/>
            <a:ext cx="4572000" cy="4525963"/>
          </a:xfrm>
        </p:spPr>
        <p:txBody>
          <a:bodyPr>
            <a:normAutofit/>
          </a:bodyPr>
          <a:lstStyle/>
          <a:p>
            <a:r>
              <a:rPr lang="bn-BD" sz="2400" b="1" dirty="0" smtClean="0">
                <a:solidFill>
                  <a:srgbClr val="00B050"/>
                </a:solidFill>
                <a:latin typeface="NikoshBAN" pitchFamily="2" charset="0"/>
                <a:cs typeface="NikoshBAN" pitchFamily="2" charset="0"/>
              </a:rPr>
              <a:t>শ্রেণীঃ নবম</a:t>
            </a:r>
            <a:r>
              <a:rPr lang="en-US" sz="2400" b="1" dirty="0" smtClean="0">
                <a:solidFill>
                  <a:srgbClr val="00B050"/>
                </a:solidFill>
                <a:latin typeface="NikoshBAN" pitchFamily="2" charset="0"/>
                <a:cs typeface="NikoshBAN" pitchFamily="2" charset="0"/>
              </a:rPr>
              <a:t>-</a:t>
            </a:r>
            <a:r>
              <a:rPr lang="bn-BD" sz="2400" b="1" dirty="0" smtClean="0">
                <a:solidFill>
                  <a:srgbClr val="00B050"/>
                </a:solidFill>
                <a:latin typeface="NikoshBAN" pitchFamily="2" charset="0"/>
                <a:cs typeface="NikoshBAN" pitchFamily="2" charset="0"/>
              </a:rPr>
              <a:t>দশম</a:t>
            </a:r>
          </a:p>
          <a:p>
            <a:r>
              <a:rPr lang="bn-BD" sz="2400" b="1" dirty="0" smtClean="0">
                <a:solidFill>
                  <a:srgbClr val="00B050"/>
                </a:solidFill>
                <a:latin typeface="NikoshBAN" pitchFamily="2" charset="0"/>
                <a:cs typeface="NikoshBAN" pitchFamily="2" charset="0"/>
              </a:rPr>
              <a:t>বিষয়ঃ গণিত </a:t>
            </a:r>
          </a:p>
          <a:p>
            <a:r>
              <a:rPr lang="bn-BD" sz="2400" b="1" dirty="0" smtClean="0">
                <a:solidFill>
                  <a:srgbClr val="00B050"/>
                </a:solidFill>
                <a:latin typeface="NikoshBAN" pitchFamily="2" charset="0"/>
                <a:cs typeface="NikoshBAN" pitchFamily="2" charset="0"/>
              </a:rPr>
              <a:t>অধ্যায়ঃ নবম ( ৯</a:t>
            </a:r>
            <a:r>
              <a:rPr lang="en-US" sz="2400" b="1" dirty="0" smtClean="0">
                <a:solidFill>
                  <a:srgbClr val="00B050"/>
                </a:solidFill>
                <a:latin typeface="NikoshBAN" pitchFamily="2" charset="0"/>
                <a:cs typeface="NikoshBAN" pitchFamily="2" charset="0"/>
              </a:rPr>
              <a:t>.</a:t>
            </a:r>
            <a:r>
              <a:rPr lang="bn-BD" sz="2400" b="1" dirty="0" smtClean="0">
                <a:solidFill>
                  <a:srgbClr val="00B050"/>
                </a:solidFill>
                <a:latin typeface="NikoshBAN" pitchFamily="2" charset="0"/>
                <a:cs typeface="NikoshBAN" pitchFamily="2" charset="0"/>
              </a:rPr>
              <a:t>১ )- ত্রিকোণমিতি </a:t>
            </a:r>
          </a:p>
          <a:p>
            <a:r>
              <a:rPr lang="bn-BD" sz="2400" b="1" dirty="0" smtClean="0">
                <a:solidFill>
                  <a:srgbClr val="00B050"/>
                </a:solidFill>
                <a:latin typeface="NikoshBAN" pitchFamily="2" charset="0"/>
                <a:cs typeface="NikoshBAN" pitchFamily="2" charset="0"/>
              </a:rPr>
              <a:t>শিক্ষার্থীঃ ৮০ জন । </a:t>
            </a:r>
          </a:p>
          <a:p>
            <a:r>
              <a:rPr lang="bn-BD" sz="2400" b="1" dirty="0" smtClean="0">
                <a:solidFill>
                  <a:srgbClr val="00B050"/>
                </a:solidFill>
                <a:latin typeface="NikoshBAN" pitchFamily="2" charset="0"/>
                <a:cs typeface="NikoshBAN" pitchFamily="2" charset="0"/>
              </a:rPr>
              <a:t>সময়ঃ ৫০ মিনিট</a:t>
            </a:r>
          </a:p>
          <a:p>
            <a:r>
              <a:rPr lang="bn-BD" sz="2400" b="1" dirty="0" smtClean="0">
                <a:solidFill>
                  <a:srgbClr val="00B050"/>
                </a:solidFill>
                <a:latin typeface="NikoshBAN" pitchFamily="2" charset="0"/>
                <a:cs typeface="NikoshBAN" pitchFamily="2" charset="0"/>
              </a:rPr>
              <a:t>তারিখঃ ১৯/০৫/২০১৮</a:t>
            </a:r>
            <a:endParaRPr lang="en-US" sz="2400" b="1" dirty="0">
              <a:solidFill>
                <a:srgbClr val="00B050"/>
              </a:solidFill>
              <a:latin typeface="NikoshBAN" pitchFamily="2" charset="0"/>
              <a:cs typeface="NikoshBAN" pitchFamily="2" charset="0"/>
            </a:endParaRPr>
          </a:p>
        </p:txBody>
      </p:sp>
      <p:sp>
        <p:nvSpPr>
          <p:cNvPr id="6" name="TextBox 5"/>
          <p:cNvSpPr txBox="1"/>
          <p:nvPr/>
        </p:nvSpPr>
        <p:spPr>
          <a:xfrm>
            <a:off x="1471864" y="2792571"/>
            <a:ext cx="1652336" cy="646331"/>
          </a:xfrm>
          <a:prstGeom prst="rect">
            <a:avLst/>
          </a:prstGeom>
          <a:noFill/>
        </p:spPr>
        <p:txBody>
          <a:bodyPr wrap="square" rtlCol="0">
            <a:spAutoFit/>
          </a:bodyPr>
          <a:lstStyle/>
          <a:p>
            <a:r>
              <a:rPr lang="bn-BD" sz="3600" b="1" dirty="0" smtClean="0">
                <a:latin typeface="NikoshBAN" pitchFamily="2" charset="0"/>
                <a:cs typeface="NikoshBAN" pitchFamily="2" charset="0"/>
              </a:rPr>
              <a:t>শিক্ষক </a:t>
            </a:r>
            <a:endParaRPr lang="en-US" sz="3600" b="1" dirty="0">
              <a:latin typeface="NikoshBAN" pitchFamily="2" charset="0"/>
              <a:cs typeface="NikoshBAN" pitchFamily="2" charset="0"/>
            </a:endParaRPr>
          </a:p>
        </p:txBody>
      </p:sp>
      <p:sp>
        <p:nvSpPr>
          <p:cNvPr id="7" name="TextBox 6"/>
          <p:cNvSpPr txBox="1"/>
          <p:nvPr/>
        </p:nvSpPr>
        <p:spPr>
          <a:xfrm>
            <a:off x="5562600" y="1707433"/>
            <a:ext cx="1371600" cy="646331"/>
          </a:xfrm>
          <a:prstGeom prst="rect">
            <a:avLst/>
          </a:prstGeom>
          <a:noFill/>
        </p:spPr>
        <p:txBody>
          <a:bodyPr wrap="square" rtlCol="0">
            <a:spAutoFit/>
          </a:bodyPr>
          <a:lstStyle/>
          <a:p>
            <a:r>
              <a:rPr lang="bn-BD" sz="3600" b="1" dirty="0" smtClean="0">
                <a:latin typeface="NikoshBAN" pitchFamily="2" charset="0"/>
                <a:cs typeface="NikoshBAN" pitchFamily="2" charset="0"/>
              </a:rPr>
              <a:t>পাঠ </a:t>
            </a:r>
            <a:endParaRPr lang="en-US" sz="3600" b="1" dirty="0">
              <a:latin typeface="NikoshBAN" pitchFamily="2" charset="0"/>
              <a:cs typeface="NikoshBAN" pitchFamily="2" charset="0"/>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8092" b="10372"/>
          <a:stretch/>
        </p:blipFill>
        <p:spPr>
          <a:xfrm>
            <a:off x="304800" y="255479"/>
            <a:ext cx="2514600" cy="2408614"/>
          </a:xfrm>
          <a:prstGeom prst="rect">
            <a:avLst/>
          </a:prstGeom>
        </p:spPr>
      </p:pic>
    </p:spTree>
    <p:extLst>
      <p:ext uri="{BB962C8B-B14F-4D97-AF65-F5344CB8AC3E}">
        <p14:creationId xmlns:p14="http://schemas.microsoft.com/office/powerpoint/2010/main" val="154998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1000"/>
                                        <p:tgtEl>
                                          <p:spTgt spid="3">
                                            <p:txEl>
                                              <p:pRg st="0" end="0"/>
                                            </p:txEl>
                                          </p:spTgt>
                                        </p:tgtEl>
                                      </p:cBhvr>
                                    </p:animEffect>
                                    <p:anim calcmode="lin" valueType="num">
                                      <p:cBhvr>
                                        <p:cTn id="2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fade">
                                      <p:cBhvr>
                                        <p:cTn id="34" dur="1000"/>
                                        <p:tgtEl>
                                          <p:spTgt spid="3">
                                            <p:txEl>
                                              <p:pRg st="1" end="1"/>
                                            </p:txEl>
                                          </p:spTgt>
                                        </p:tgtEl>
                                      </p:cBhvr>
                                    </p:animEffect>
                                    <p:anim calcmode="lin" valueType="num">
                                      <p:cBhvr>
                                        <p:cTn id="3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animEffect transition="in" filter="fade">
                                      <p:cBhvr>
                                        <p:cTn id="41" dur="1000"/>
                                        <p:tgtEl>
                                          <p:spTgt spid="3">
                                            <p:txEl>
                                              <p:pRg st="2" end="2"/>
                                            </p:txEl>
                                          </p:spTgt>
                                        </p:tgtEl>
                                      </p:cBhvr>
                                    </p:animEffect>
                                    <p:anim calcmode="lin" valueType="num">
                                      <p:cBhvr>
                                        <p:cTn id="4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
                                            <p:txEl>
                                              <p:pRg st="3" end="3"/>
                                            </p:txEl>
                                          </p:spTgt>
                                        </p:tgtEl>
                                        <p:attrNameLst>
                                          <p:attrName>style.visibility</p:attrName>
                                        </p:attrNameLst>
                                      </p:cBhvr>
                                      <p:to>
                                        <p:strVal val="visible"/>
                                      </p:to>
                                    </p:set>
                                    <p:animEffect transition="in" filter="fade">
                                      <p:cBhvr>
                                        <p:cTn id="48" dur="1000"/>
                                        <p:tgtEl>
                                          <p:spTgt spid="3">
                                            <p:txEl>
                                              <p:pRg st="3" end="3"/>
                                            </p:txEl>
                                          </p:spTgt>
                                        </p:tgtEl>
                                      </p:cBhvr>
                                    </p:animEffect>
                                    <p:anim calcmode="lin" valueType="num">
                                      <p:cBhvr>
                                        <p:cTn id="4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txEl>
                                              <p:pRg st="4" end="4"/>
                                            </p:txEl>
                                          </p:spTgt>
                                        </p:tgtEl>
                                        <p:attrNameLst>
                                          <p:attrName>style.visibility</p:attrName>
                                        </p:attrNameLst>
                                      </p:cBhvr>
                                      <p:to>
                                        <p:strVal val="visible"/>
                                      </p:to>
                                    </p:set>
                                    <p:animEffect transition="in" filter="fade">
                                      <p:cBhvr>
                                        <p:cTn id="55" dur="1000"/>
                                        <p:tgtEl>
                                          <p:spTgt spid="3">
                                            <p:txEl>
                                              <p:pRg st="4" end="4"/>
                                            </p:txEl>
                                          </p:spTgt>
                                        </p:tgtEl>
                                      </p:cBhvr>
                                    </p:animEffect>
                                    <p:anim calcmode="lin" valueType="num">
                                      <p:cBhvr>
                                        <p:cTn id="5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5" end="5"/>
                                            </p:txEl>
                                          </p:spTgt>
                                        </p:tgtEl>
                                        <p:attrNameLst>
                                          <p:attrName>style.visibility</p:attrName>
                                        </p:attrNameLst>
                                      </p:cBhvr>
                                      <p:to>
                                        <p:strVal val="visible"/>
                                      </p:to>
                                    </p:set>
                                    <p:animEffect transition="in" filter="fade">
                                      <p:cBhvr>
                                        <p:cTn id="62" dur="1000"/>
                                        <p:tgtEl>
                                          <p:spTgt spid="3">
                                            <p:txEl>
                                              <p:pRg st="5" end="5"/>
                                            </p:txEl>
                                          </p:spTgt>
                                        </p:tgtEl>
                                      </p:cBhvr>
                                    </p:animEffect>
                                    <p:anim calcmode="lin" valueType="num">
                                      <p:cBhvr>
                                        <p:cTn id="6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fade">
                                      <p:cBhvr>
                                        <p:cTn id="69" dur="1000"/>
                                        <p:tgtEl>
                                          <p:spTgt spid="7"/>
                                        </p:tgtEl>
                                      </p:cBhvr>
                                    </p:animEffect>
                                    <p:anim calcmode="lin" valueType="num">
                                      <p:cBhvr>
                                        <p:cTn id="70" dur="1000" fill="hold"/>
                                        <p:tgtEl>
                                          <p:spTgt spid="7"/>
                                        </p:tgtEl>
                                        <p:attrNameLst>
                                          <p:attrName>ppt_x</p:attrName>
                                        </p:attrNameLst>
                                      </p:cBhvr>
                                      <p:tavLst>
                                        <p:tav tm="0">
                                          <p:val>
                                            <p:strVal val="#ppt_x"/>
                                          </p:val>
                                        </p:tav>
                                        <p:tav tm="100000">
                                          <p:val>
                                            <p:strVal val="#ppt_x"/>
                                          </p:val>
                                        </p:tav>
                                      </p:tavLst>
                                    </p:anim>
                                    <p:anim calcmode="lin" valueType="num">
                                      <p:cBhvr>
                                        <p:cTn id="7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4">
                                            <p:txEl>
                                              <p:pRg st="0" end="0"/>
                                            </p:txEl>
                                          </p:spTgt>
                                        </p:tgtEl>
                                        <p:attrNameLst>
                                          <p:attrName>style.visibility</p:attrName>
                                        </p:attrNameLst>
                                      </p:cBhvr>
                                      <p:to>
                                        <p:strVal val="visible"/>
                                      </p:to>
                                    </p:set>
                                    <p:animEffect transition="in" filter="fade">
                                      <p:cBhvr>
                                        <p:cTn id="76" dur="1000"/>
                                        <p:tgtEl>
                                          <p:spTgt spid="4">
                                            <p:txEl>
                                              <p:pRg st="0" end="0"/>
                                            </p:txEl>
                                          </p:spTgt>
                                        </p:tgtEl>
                                      </p:cBhvr>
                                    </p:animEffect>
                                    <p:anim calcmode="lin" valueType="num">
                                      <p:cBhvr>
                                        <p:cTn id="7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78"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4">
                                            <p:txEl>
                                              <p:pRg st="1" end="1"/>
                                            </p:txEl>
                                          </p:spTgt>
                                        </p:tgtEl>
                                        <p:attrNameLst>
                                          <p:attrName>style.visibility</p:attrName>
                                        </p:attrNameLst>
                                      </p:cBhvr>
                                      <p:to>
                                        <p:strVal val="visible"/>
                                      </p:to>
                                    </p:set>
                                    <p:animEffect transition="in" filter="fade">
                                      <p:cBhvr>
                                        <p:cTn id="83" dur="1000"/>
                                        <p:tgtEl>
                                          <p:spTgt spid="4">
                                            <p:txEl>
                                              <p:pRg st="1" end="1"/>
                                            </p:txEl>
                                          </p:spTgt>
                                        </p:tgtEl>
                                      </p:cBhvr>
                                    </p:animEffect>
                                    <p:anim calcmode="lin" valueType="num">
                                      <p:cBhvr>
                                        <p:cTn id="84"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85"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4">
                                            <p:txEl>
                                              <p:pRg st="2" end="2"/>
                                            </p:txEl>
                                          </p:spTgt>
                                        </p:tgtEl>
                                        <p:attrNameLst>
                                          <p:attrName>style.visibility</p:attrName>
                                        </p:attrNameLst>
                                      </p:cBhvr>
                                      <p:to>
                                        <p:strVal val="visible"/>
                                      </p:to>
                                    </p:set>
                                    <p:animEffect transition="in" filter="fade">
                                      <p:cBhvr>
                                        <p:cTn id="90" dur="1000"/>
                                        <p:tgtEl>
                                          <p:spTgt spid="4">
                                            <p:txEl>
                                              <p:pRg st="2" end="2"/>
                                            </p:txEl>
                                          </p:spTgt>
                                        </p:tgtEl>
                                      </p:cBhvr>
                                    </p:animEffect>
                                    <p:anim calcmode="lin" valueType="num">
                                      <p:cBhvr>
                                        <p:cTn id="91"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2"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4">
                                            <p:txEl>
                                              <p:pRg st="3" end="3"/>
                                            </p:txEl>
                                          </p:spTgt>
                                        </p:tgtEl>
                                        <p:attrNameLst>
                                          <p:attrName>style.visibility</p:attrName>
                                        </p:attrNameLst>
                                      </p:cBhvr>
                                      <p:to>
                                        <p:strVal val="visible"/>
                                      </p:to>
                                    </p:set>
                                    <p:animEffect transition="in" filter="fade">
                                      <p:cBhvr>
                                        <p:cTn id="97" dur="1000"/>
                                        <p:tgtEl>
                                          <p:spTgt spid="4">
                                            <p:txEl>
                                              <p:pRg st="3" end="3"/>
                                            </p:txEl>
                                          </p:spTgt>
                                        </p:tgtEl>
                                      </p:cBhvr>
                                    </p:animEffect>
                                    <p:anim calcmode="lin" valueType="num">
                                      <p:cBhvr>
                                        <p:cTn id="9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9"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4">
                                            <p:txEl>
                                              <p:pRg st="4" end="4"/>
                                            </p:txEl>
                                          </p:spTgt>
                                        </p:tgtEl>
                                        <p:attrNameLst>
                                          <p:attrName>style.visibility</p:attrName>
                                        </p:attrNameLst>
                                      </p:cBhvr>
                                      <p:to>
                                        <p:strVal val="visible"/>
                                      </p:to>
                                    </p:set>
                                    <p:animEffect transition="in" filter="fade">
                                      <p:cBhvr>
                                        <p:cTn id="104" dur="1000"/>
                                        <p:tgtEl>
                                          <p:spTgt spid="4">
                                            <p:txEl>
                                              <p:pRg st="4" end="4"/>
                                            </p:txEl>
                                          </p:spTgt>
                                        </p:tgtEl>
                                      </p:cBhvr>
                                    </p:animEffect>
                                    <p:anim calcmode="lin" valueType="num">
                                      <p:cBhvr>
                                        <p:cTn id="10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06"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grpId="0" nodeType="clickEffect">
                                  <p:stCondLst>
                                    <p:cond delay="0"/>
                                  </p:stCondLst>
                                  <p:childTnLst>
                                    <p:set>
                                      <p:cBhvr>
                                        <p:cTn id="110" dur="1" fill="hold">
                                          <p:stCondLst>
                                            <p:cond delay="0"/>
                                          </p:stCondLst>
                                        </p:cTn>
                                        <p:tgtEl>
                                          <p:spTgt spid="4">
                                            <p:txEl>
                                              <p:pRg st="5" end="5"/>
                                            </p:txEl>
                                          </p:spTgt>
                                        </p:tgtEl>
                                        <p:attrNameLst>
                                          <p:attrName>style.visibility</p:attrName>
                                        </p:attrNameLst>
                                      </p:cBhvr>
                                      <p:to>
                                        <p:strVal val="visible"/>
                                      </p:to>
                                    </p:set>
                                    <p:animEffect transition="in" filter="fade">
                                      <p:cBhvr>
                                        <p:cTn id="111" dur="1000"/>
                                        <p:tgtEl>
                                          <p:spTgt spid="4">
                                            <p:txEl>
                                              <p:pRg st="5" end="5"/>
                                            </p:txEl>
                                          </p:spTgt>
                                        </p:tgtEl>
                                      </p:cBhvr>
                                    </p:animEffect>
                                    <p:anim calcmode="lin" valueType="num">
                                      <p:cBhvr>
                                        <p:cTn id="112"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13"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3963" y="34781"/>
            <a:ext cx="8686800" cy="523220"/>
          </a:xfrm>
          <a:prstGeom prst="rect">
            <a:avLst/>
          </a:prstGeom>
          <a:noFill/>
        </p:spPr>
        <p:txBody>
          <a:bodyPr wrap="square" rtlCol="0">
            <a:spAutoFit/>
          </a:bodyPr>
          <a:lstStyle/>
          <a:p>
            <a:r>
              <a:rPr lang="bn-BD" sz="2800" b="1" dirty="0" smtClean="0">
                <a:solidFill>
                  <a:srgbClr val="C00000"/>
                </a:solidFill>
                <a:latin typeface="NikoshBAN" pitchFamily="2" charset="0"/>
                <a:cs typeface="NikoshBAN" pitchFamily="2" charset="0"/>
              </a:rPr>
              <a:t>দলীয় কাজের সমাধানঃ  </a:t>
            </a:r>
            <a:endParaRPr lang="en-US" sz="2800" b="1" dirty="0">
              <a:solidFill>
                <a:srgbClr val="C0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1" name="TextBox 20"/>
              <p:cNvSpPr txBox="1"/>
              <p:nvPr/>
            </p:nvSpPr>
            <p:spPr>
              <a:xfrm>
                <a:off x="165548" y="2092814"/>
                <a:ext cx="2888673" cy="369332"/>
              </a:xfrm>
              <a:prstGeom prst="rect">
                <a:avLst/>
              </a:prstGeom>
              <a:noFill/>
            </p:spPr>
            <p:txBody>
              <a:bodyPr wrap="square" rtlCol="0">
                <a:spAutoFit/>
              </a:bodyPr>
              <a:lstStyle/>
              <a:p>
                <a14:m>
                  <m:oMath xmlns:m="http://schemas.openxmlformats.org/officeDocument/2006/math">
                    <m:r>
                      <a:rPr lang="en-US" b="1" i="0" smtClean="0">
                        <a:latin typeface="Cambria Math"/>
                        <a:ea typeface="Cambria Math"/>
                      </a:rPr>
                      <m:t>𝛉</m:t>
                    </m:r>
                  </m:oMath>
                </a14:m>
                <a:r>
                  <a:rPr lang="bn-BD" b="1" dirty="0" smtClean="0">
                    <a:latin typeface="NikoshBAN" pitchFamily="2" charset="0"/>
                    <a:cs typeface="NikoshBAN" pitchFamily="2" charset="0"/>
                  </a:rPr>
                  <a:t> কোণের জন্য সমাধান-- </a:t>
                </a:r>
                <a:endParaRPr lang="en-US" b="1" dirty="0">
                  <a:latin typeface="NikoshBAN" pitchFamily="2" charset="0"/>
                  <a:cs typeface="NikoshBAN" pitchFamily="2"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165548" y="2092814"/>
                <a:ext cx="2888673" cy="369332"/>
              </a:xfrm>
              <a:prstGeom prst="rect">
                <a:avLst/>
              </a:prstGeom>
              <a:blipFill rotWithShape="1">
                <a:blip r:embed="rId2"/>
                <a:stretch>
                  <a:fillRect t="-6557" b="-26230"/>
                </a:stretch>
              </a:blipFill>
            </p:spPr>
            <p:txBody>
              <a:bodyPr/>
              <a:lstStyle/>
              <a:p>
                <a:r>
                  <a:rPr lang="en-US">
                    <a:noFill/>
                  </a:rPr>
                  <a:t> </a:t>
                </a:r>
              </a:p>
            </p:txBody>
          </p:sp>
        </mc:Fallback>
      </mc:AlternateContent>
      <p:sp>
        <p:nvSpPr>
          <p:cNvPr id="22" name="TextBox 21"/>
          <p:cNvSpPr txBox="1"/>
          <p:nvPr/>
        </p:nvSpPr>
        <p:spPr>
          <a:xfrm>
            <a:off x="168836" y="2462146"/>
            <a:ext cx="2885385"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r>
              <a:rPr lang="en-US" sz="2400" b="1" dirty="0">
                <a:latin typeface="NikoshBAN" pitchFamily="2" charset="0"/>
                <a:cs typeface="NikoshBAN" pitchFamily="2" charset="0"/>
              </a:rPr>
              <a:t>H</a:t>
            </a:r>
            <a:r>
              <a:rPr lang="en-US" sz="2400" b="1" dirty="0" smtClean="0">
                <a:latin typeface="NikoshBAN" pitchFamily="2" charset="0"/>
                <a:cs typeface="NikoshBAN" pitchFamily="2" charset="0"/>
              </a:rPr>
              <a:t>J</a:t>
            </a:r>
            <a:endParaRPr lang="en-US" sz="2400" b="1" dirty="0">
              <a:latin typeface="NikoshBAN" pitchFamily="2" charset="0"/>
              <a:cs typeface="NikoshBAN" pitchFamily="2" charset="0"/>
            </a:endParaRPr>
          </a:p>
        </p:txBody>
      </p:sp>
      <p:sp>
        <p:nvSpPr>
          <p:cNvPr id="23" name="TextBox 22"/>
          <p:cNvSpPr txBox="1"/>
          <p:nvPr/>
        </p:nvSpPr>
        <p:spPr>
          <a:xfrm>
            <a:off x="168837" y="2924933"/>
            <a:ext cx="2885384"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a:t>
            </a:r>
            <a:r>
              <a:rPr lang="en-US" sz="2000" b="1" dirty="0" smtClean="0">
                <a:latin typeface="NikoshBAN" pitchFamily="2" charset="0"/>
                <a:cs typeface="NikoshBAN" pitchFamily="2" charset="0"/>
              </a:rPr>
              <a:t> IJ </a:t>
            </a:r>
            <a:endParaRPr lang="en-US" sz="2000" b="1" dirty="0">
              <a:latin typeface="NikoshBAN" pitchFamily="2" charset="0"/>
              <a:cs typeface="NikoshBAN" pitchFamily="2" charset="0"/>
            </a:endParaRPr>
          </a:p>
        </p:txBody>
      </p:sp>
      <p:sp>
        <p:nvSpPr>
          <p:cNvPr id="24" name="TextBox 23"/>
          <p:cNvSpPr txBox="1"/>
          <p:nvPr/>
        </p:nvSpPr>
        <p:spPr>
          <a:xfrm>
            <a:off x="160971" y="3470849"/>
            <a:ext cx="2885384"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a:t>
            </a:r>
            <a:r>
              <a:rPr lang="en-US" sz="2000" b="1" dirty="0" smtClean="0">
                <a:latin typeface="NikoshBAN" pitchFamily="2" charset="0"/>
                <a:cs typeface="NikoshBAN" pitchFamily="2" charset="0"/>
              </a:rPr>
              <a:t> HI</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5" name="TextBox 24"/>
              <p:cNvSpPr txBox="1"/>
              <p:nvPr/>
            </p:nvSpPr>
            <p:spPr>
              <a:xfrm>
                <a:off x="168837" y="4466863"/>
                <a:ext cx="2900829" cy="369332"/>
              </a:xfrm>
              <a:prstGeom prst="rect">
                <a:avLst/>
              </a:prstGeom>
              <a:noFill/>
            </p:spPr>
            <p:txBody>
              <a:bodyPr wrap="square" rtlCol="0">
                <a:spAutoFit/>
              </a:bodyPr>
              <a:lstStyle/>
              <a:p>
                <a14:m>
                  <m:oMath xmlns:m="http://schemas.openxmlformats.org/officeDocument/2006/math">
                    <m:r>
                      <a:rPr lang="bn-BD" b="1" i="1" smtClean="0">
                        <a:latin typeface="Cambria Math"/>
                        <a:ea typeface="Cambria Math"/>
                        <a:cs typeface="NikoshBAN" pitchFamily="2" charset="0"/>
                      </a:rPr>
                      <m:t>∅</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কোণের জন্য সমাধান-- </a:t>
                </a:r>
                <a:endParaRPr lang="en-US" b="1" dirty="0">
                  <a:latin typeface="NikoshBAN" pitchFamily="2" charset="0"/>
                  <a:cs typeface="NikoshBAN" pitchFamily="2"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168837" y="4466863"/>
                <a:ext cx="2900829" cy="369332"/>
              </a:xfrm>
              <a:prstGeom prst="rect">
                <a:avLst/>
              </a:prstGeom>
              <a:blipFill rotWithShape="1">
                <a:blip r:embed="rId3"/>
                <a:stretch>
                  <a:fillRect l="-210" t="-6667" b="-28333"/>
                </a:stretch>
              </a:blipFill>
            </p:spPr>
            <p:txBody>
              <a:bodyPr/>
              <a:lstStyle/>
              <a:p>
                <a:r>
                  <a:rPr lang="en-US">
                    <a:noFill/>
                  </a:rPr>
                  <a:t> </a:t>
                </a:r>
              </a:p>
            </p:txBody>
          </p:sp>
        </mc:Fallback>
      </mc:AlternateContent>
      <p:sp>
        <p:nvSpPr>
          <p:cNvPr id="26" name="TextBox 25"/>
          <p:cNvSpPr txBox="1"/>
          <p:nvPr/>
        </p:nvSpPr>
        <p:spPr>
          <a:xfrm>
            <a:off x="145526" y="4868940"/>
            <a:ext cx="2888673"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r>
              <a:rPr lang="en-US" sz="2400" b="1" dirty="0" smtClean="0">
                <a:latin typeface="NikoshBAN" pitchFamily="2" charset="0"/>
                <a:cs typeface="NikoshBAN" pitchFamily="2" charset="0"/>
              </a:rPr>
              <a:t>HJ</a:t>
            </a:r>
            <a:endParaRPr lang="en-US" sz="2400" b="1" dirty="0">
              <a:latin typeface="NikoshBAN" pitchFamily="2" charset="0"/>
              <a:cs typeface="NikoshBAN" pitchFamily="2" charset="0"/>
            </a:endParaRPr>
          </a:p>
        </p:txBody>
      </p:sp>
      <p:sp>
        <p:nvSpPr>
          <p:cNvPr id="27" name="TextBox 26"/>
          <p:cNvSpPr txBox="1"/>
          <p:nvPr/>
        </p:nvSpPr>
        <p:spPr>
          <a:xfrm>
            <a:off x="160972" y="5410200"/>
            <a:ext cx="2885383"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a:t>
            </a:r>
            <a:r>
              <a:rPr lang="en-US" sz="2000" b="1" dirty="0" smtClean="0">
                <a:latin typeface="NikoshBAN" pitchFamily="2" charset="0"/>
                <a:cs typeface="NikoshBAN" pitchFamily="2" charset="0"/>
              </a:rPr>
              <a:t> HI</a:t>
            </a:r>
            <a:endParaRPr lang="en-US" sz="2000" b="1" dirty="0">
              <a:latin typeface="NikoshBAN" pitchFamily="2" charset="0"/>
              <a:cs typeface="NikoshBAN" pitchFamily="2" charset="0"/>
            </a:endParaRPr>
          </a:p>
        </p:txBody>
      </p:sp>
      <p:sp>
        <p:nvSpPr>
          <p:cNvPr id="28" name="TextBox 27"/>
          <p:cNvSpPr txBox="1"/>
          <p:nvPr/>
        </p:nvSpPr>
        <p:spPr>
          <a:xfrm>
            <a:off x="170180" y="6104172"/>
            <a:ext cx="2885384"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a:t>
            </a:r>
            <a:r>
              <a:rPr lang="en-US" sz="2000" b="1" dirty="0" smtClean="0">
                <a:latin typeface="NikoshBAN" pitchFamily="2" charset="0"/>
                <a:cs typeface="NikoshBAN" pitchFamily="2" charset="0"/>
              </a:rPr>
              <a:t> IJ</a:t>
            </a:r>
            <a:endParaRPr lang="en-US" sz="2000" b="1" dirty="0">
              <a:latin typeface="NikoshBAN" pitchFamily="2" charset="0"/>
              <a:cs typeface="NikoshBAN" pitchFamily="2" charset="0"/>
            </a:endParaRPr>
          </a:p>
        </p:txBody>
      </p:sp>
      <p:cxnSp>
        <p:nvCxnSpPr>
          <p:cNvPr id="30" name="Straight Connector 29"/>
          <p:cNvCxnSpPr/>
          <p:nvPr/>
        </p:nvCxnSpPr>
        <p:spPr>
          <a:xfrm>
            <a:off x="3048000" y="691005"/>
            <a:ext cx="0" cy="5859354"/>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102320" y="501590"/>
            <a:ext cx="3" cy="6228376"/>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4" name="TextBox 63"/>
              <p:cNvSpPr txBox="1"/>
              <p:nvPr/>
            </p:nvSpPr>
            <p:spPr>
              <a:xfrm>
                <a:off x="3082006" y="2119985"/>
                <a:ext cx="3020317" cy="369332"/>
              </a:xfrm>
              <a:prstGeom prst="rect">
                <a:avLst/>
              </a:prstGeom>
              <a:noFill/>
            </p:spPr>
            <p:txBody>
              <a:bodyPr wrap="square" rtlCol="0">
                <a:spAutoFit/>
              </a:bodyPr>
              <a:lstStyle/>
              <a:p>
                <a14:m>
                  <m:oMath xmlns:m="http://schemas.openxmlformats.org/officeDocument/2006/math">
                    <m:r>
                      <a:rPr lang="en-US" b="1" i="0" smtClean="0">
                        <a:latin typeface="Cambria Math"/>
                        <a:ea typeface="Cambria Math"/>
                      </a:rPr>
                      <m:t>𝛉</m:t>
                    </m:r>
                  </m:oMath>
                </a14:m>
                <a:r>
                  <a:rPr lang="bn-BD" b="1" dirty="0" smtClean="0">
                    <a:latin typeface="NikoshBAN" pitchFamily="2" charset="0"/>
                    <a:cs typeface="NikoshBAN" pitchFamily="2" charset="0"/>
                  </a:rPr>
                  <a:t> কোণের জন্য সমাধান-- </a:t>
                </a:r>
                <a:endParaRPr lang="en-US" b="1" dirty="0">
                  <a:latin typeface="NikoshBAN" pitchFamily="2" charset="0"/>
                  <a:cs typeface="NikoshBAN" pitchFamily="2" charset="0"/>
                </a:endParaRPr>
              </a:p>
            </p:txBody>
          </p:sp>
        </mc:Choice>
        <mc:Fallback xmlns="">
          <p:sp>
            <p:nvSpPr>
              <p:cNvPr id="64" name="TextBox 63"/>
              <p:cNvSpPr txBox="1">
                <a:spLocks noRot="1" noChangeAspect="1" noMove="1" noResize="1" noEditPoints="1" noAdjustHandles="1" noChangeArrowheads="1" noChangeShapeType="1" noTextEdit="1"/>
              </p:cNvSpPr>
              <p:nvPr/>
            </p:nvSpPr>
            <p:spPr>
              <a:xfrm>
                <a:off x="3082006" y="2119985"/>
                <a:ext cx="3020317" cy="369332"/>
              </a:xfrm>
              <a:prstGeom prst="rect">
                <a:avLst/>
              </a:prstGeom>
              <a:blipFill rotWithShape="1">
                <a:blip r:embed="rId4"/>
                <a:stretch>
                  <a:fillRect t="-6667" b="-2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p:cNvSpPr txBox="1"/>
              <p:nvPr/>
            </p:nvSpPr>
            <p:spPr>
              <a:xfrm>
                <a:off x="3068668" y="4467822"/>
                <a:ext cx="3033655" cy="369332"/>
              </a:xfrm>
              <a:prstGeom prst="rect">
                <a:avLst/>
              </a:prstGeom>
              <a:noFill/>
            </p:spPr>
            <p:txBody>
              <a:bodyPr wrap="square" rtlCol="0">
                <a:spAutoFit/>
              </a:bodyPr>
              <a:lstStyle/>
              <a:p>
                <a14:m>
                  <m:oMath xmlns:m="http://schemas.openxmlformats.org/officeDocument/2006/math">
                    <m:r>
                      <a:rPr lang="bn-BD" b="1" i="1" smtClean="0">
                        <a:latin typeface="Cambria Math"/>
                        <a:ea typeface="Cambria Math"/>
                        <a:cs typeface="NikoshBAN" pitchFamily="2" charset="0"/>
                      </a:rPr>
                      <m:t>∅</m:t>
                    </m:r>
                  </m:oMath>
                </a14:m>
                <a:r>
                  <a:rPr lang="bn-BD" b="1" dirty="0" smtClean="0">
                    <a:latin typeface="NikoshBAN" pitchFamily="2" charset="0"/>
                    <a:cs typeface="NikoshBAN" pitchFamily="2" charset="0"/>
                  </a:rPr>
                  <a:t> কোণের জন্য সমাধান-- </a:t>
                </a:r>
                <a:endParaRPr lang="en-US" b="1" dirty="0">
                  <a:latin typeface="NikoshBAN" pitchFamily="2" charset="0"/>
                  <a:cs typeface="NikoshBAN" pitchFamily="2" charset="0"/>
                </a:endParaRPr>
              </a:p>
            </p:txBody>
          </p:sp>
        </mc:Choice>
        <mc:Fallback xmlns="">
          <p:sp>
            <p:nvSpPr>
              <p:cNvPr id="65" name="TextBox 64"/>
              <p:cNvSpPr txBox="1">
                <a:spLocks noRot="1" noChangeAspect="1" noMove="1" noResize="1" noEditPoints="1" noAdjustHandles="1" noChangeArrowheads="1" noChangeShapeType="1" noTextEdit="1"/>
              </p:cNvSpPr>
              <p:nvPr/>
            </p:nvSpPr>
            <p:spPr>
              <a:xfrm>
                <a:off x="3068668" y="4467822"/>
                <a:ext cx="3033655" cy="369332"/>
              </a:xfrm>
              <a:prstGeom prst="rect">
                <a:avLst/>
              </a:prstGeom>
              <a:blipFill rotWithShape="1">
                <a:blip r:embed="rId5"/>
                <a:stretch>
                  <a:fillRect t="-6667" b="-2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a:xfrm>
                <a:off x="6130032" y="2129876"/>
                <a:ext cx="2888673" cy="369332"/>
              </a:xfrm>
              <a:prstGeom prst="rect">
                <a:avLst/>
              </a:prstGeom>
              <a:noFill/>
            </p:spPr>
            <p:txBody>
              <a:bodyPr wrap="square" rtlCol="0">
                <a:spAutoFit/>
              </a:bodyPr>
              <a:lstStyle/>
              <a:p>
                <a14:m>
                  <m:oMath xmlns:m="http://schemas.openxmlformats.org/officeDocument/2006/math">
                    <m:r>
                      <a:rPr lang="en-US" b="1" i="0" smtClean="0">
                        <a:latin typeface="Cambria Math"/>
                        <a:ea typeface="Cambria Math"/>
                      </a:rPr>
                      <m:t>𝛉</m:t>
                    </m:r>
                  </m:oMath>
                </a14:m>
                <a:r>
                  <a:rPr lang="bn-BD" b="1" dirty="0" smtClean="0">
                    <a:latin typeface="NikoshBAN" pitchFamily="2" charset="0"/>
                    <a:cs typeface="NikoshBAN" pitchFamily="2" charset="0"/>
                  </a:rPr>
                  <a:t> কোণের জন্য সমাধান-- </a:t>
                </a:r>
                <a:endParaRPr lang="en-US" b="1" dirty="0">
                  <a:latin typeface="NikoshBAN" pitchFamily="2" charset="0"/>
                  <a:cs typeface="NikoshBAN" pitchFamily="2" charset="0"/>
                </a:endParaRPr>
              </a:p>
            </p:txBody>
          </p:sp>
        </mc:Choice>
        <mc:Fallback xmlns="">
          <p:sp>
            <p:nvSpPr>
              <p:cNvPr id="66" name="TextBox 65"/>
              <p:cNvSpPr txBox="1">
                <a:spLocks noRot="1" noChangeAspect="1" noMove="1" noResize="1" noEditPoints="1" noAdjustHandles="1" noChangeArrowheads="1" noChangeShapeType="1" noTextEdit="1"/>
              </p:cNvSpPr>
              <p:nvPr/>
            </p:nvSpPr>
            <p:spPr>
              <a:xfrm>
                <a:off x="6130032" y="2129876"/>
                <a:ext cx="2888673" cy="369332"/>
              </a:xfrm>
              <a:prstGeom prst="rect">
                <a:avLst/>
              </a:prstGeom>
              <a:blipFill rotWithShape="1">
                <a:blip r:embed="rId6"/>
                <a:stretch>
                  <a:fillRect t="-6557" b="-262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p:cNvSpPr txBox="1"/>
              <p:nvPr/>
            </p:nvSpPr>
            <p:spPr>
              <a:xfrm>
                <a:off x="6123105" y="4517298"/>
                <a:ext cx="2888673" cy="369332"/>
              </a:xfrm>
              <a:prstGeom prst="rect">
                <a:avLst/>
              </a:prstGeom>
              <a:noFill/>
            </p:spPr>
            <p:txBody>
              <a:bodyPr wrap="square" rtlCol="0">
                <a:spAutoFit/>
              </a:bodyPr>
              <a:lstStyle/>
              <a:p>
                <a14:m>
                  <m:oMath xmlns:m="http://schemas.openxmlformats.org/officeDocument/2006/math">
                    <m:r>
                      <a:rPr lang="bn-BD" b="1" i="1" smtClean="0">
                        <a:latin typeface="Cambria Math"/>
                        <a:ea typeface="Cambria Math"/>
                        <a:cs typeface="NikoshBAN" pitchFamily="2" charset="0"/>
                      </a:rPr>
                      <m:t>∅</m:t>
                    </m:r>
                  </m:oMath>
                </a14:m>
                <a:r>
                  <a:rPr lang="bn-BD" b="1" dirty="0" smtClean="0">
                    <a:latin typeface="NikoshBAN" pitchFamily="2" charset="0"/>
                    <a:cs typeface="NikoshBAN" pitchFamily="2" charset="0"/>
                  </a:rPr>
                  <a:t> কোণের জন্য সমাধান-- </a:t>
                </a:r>
                <a:endParaRPr lang="en-US" b="1" dirty="0">
                  <a:latin typeface="NikoshBAN" pitchFamily="2" charset="0"/>
                  <a:cs typeface="NikoshBAN" pitchFamily="2" charset="0"/>
                </a:endParaRPr>
              </a:p>
            </p:txBody>
          </p:sp>
        </mc:Choice>
        <mc:Fallback xmlns="">
          <p:sp>
            <p:nvSpPr>
              <p:cNvPr id="67" name="TextBox 66"/>
              <p:cNvSpPr txBox="1">
                <a:spLocks noRot="1" noChangeAspect="1" noMove="1" noResize="1" noEditPoints="1" noAdjustHandles="1" noChangeArrowheads="1" noChangeShapeType="1" noTextEdit="1"/>
              </p:cNvSpPr>
              <p:nvPr/>
            </p:nvSpPr>
            <p:spPr>
              <a:xfrm>
                <a:off x="6123105" y="4517298"/>
                <a:ext cx="2888673" cy="369332"/>
              </a:xfrm>
              <a:prstGeom prst="rect">
                <a:avLst/>
              </a:prstGeom>
              <a:blipFill rotWithShape="1">
                <a:blip r:embed="rId7"/>
                <a:stretch>
                  <a:fillRect t="-6557" b="-262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p:cNvSpPr txBox="1"/>
              <p:nvPr/>
            </p:nvSpPr>
            <p:spPr>
              <a:xfrm>
                <a:off x="3082006" y="2463268"/>
                <a:ext cx="3020316"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14:m>
                  <m:oMath xmlns:m="http://schemas.openxmlformats.org/officeDocument/2006/math">
                    <m:r>
                      <a:rPr lang="en-US" sz="2400" b="1" i="1" smtClean="0">
                        <a:latin typeface="Cambria Math"/>
                        <a:cs typeface="NikoshBAN" pitchFamily="2" charset="0"/>
                      </a:rPr>
                      <m:t>𝟒𝟓</m:t>
                    </m:r>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একক</a:t>
                </a:r>
                <a:r>
                  <a:rPr lang="en-US" sz="2400" b="1" dirty="0" smtClean="0">
                    <a:latin typeface="NikoshBAN" pitchFamily="2" charset="0"/>
                    <a:cs typeface="NikoshBAN" pitchFamily="2" charset="0"/>
                  </a:rPr>
                  <a:t> </a:t>
                </a:r>
                <a:endParaRPr lang="en-US" sz="2400" b="1" dirty="0">
                  <a:latin typeface="NikoshBAN" pitchFamily="2" charset="0"/>
                  <a:cs typeface="NikoshBAN" pitchFamily="2" charset="0"/>
                </a:endParaRPr>
              </a:p>
            </p:txBody>
          </p:sp>
        </mc:Choice>
        <mc:Fallback xmlns="">
          <p:sp>
            <p:nvSpPr>
              <p:cNvPr id="68" name="TextBox 67"/>
              <p:cNvSpPr txBox="1">
                <a:spLocks noRot="1" noChangeAspect="1" noMove="1" noResize="1" noEditPoints="1" noAdjustHandles="1" noChangeArrowheads="1" noChangeShapeType="1" noTextEdit="1"/>
              </p:cNvSpPr>
              <p:nvPr/>
            </p:nvSpPr>
            <p:spPr>
              <a:xfrm>
                <a:off x="3082006" y="2463268"/>
                <a:ext cx="3020316" cy="461665"/>
              </a:xfrm>
              <a:prstGeom prst="rect">
                <a:avLst/>
              </a:prstGeom>
              <a:blipFill rotWithShape="1">
                <a:blip r:embed="rId8"/>
                <a:stretch>
                  <a:fillRect l="-3232" t="-9211" b="-30263"/>
                </a:stretch>
              </a:blipFill>
            </p:spPr>
            <p:txBody>
              <a:bodyPr/>
              <a:lstStyle/>
              <a:p>
                <a:r>
                  <a:rPr lang="en-US">
                    <a:noFill/>
                  </a:rPr>
                  <a:t> </a:t>
                </a:r>
              </a:p>
            </p:txBody>
          </p:sp>
        </mc:Fallback>
      </mc:AlternateContent>
      <p:sp>
        <p:nvSpPr>
          <p:cNvPr id="69" name="TextBox 68"/>
          <p:cNvSpPr txBox="1"/>
          <p:nvPr/>
        </p:nvSpPr>
        <p:spPr>
          <a:xfrm>
            <a:off x="6102323" y="2489317"/>
            <a:ext cx="2885385"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r>
              <a:rPr lang="en-US" sz="2400" b="1" dirty="0">
                <a:latin typeface="NikoshBAN" pitchFamily="2" charset="0"/>
                <a:cs typeface="NikoshBAN" pitchFamily="2" charset="0"/>
              </a:rPr>
              <a:t>a</a:t>
            </a:r>
          </a:p>
        </p:txBody>
      </p:sp>
      <mc:AlternateContent xmlns:mc="http://schemas.openxmlformats.org/markup-compatibility/2006" xmlns:a14="http://schemas.microsoft.com/office/drawing/2010/main">
        <mc:Choice Requires="a14">
          <p:sp>
            <p:nvSpPr>
              <p:cNvPr id="70" name="TextBox 69"/>
              <p:cNvSpPr txBox="1"/>
              <p:nvPr/>
            </p:nvSpPr>
            <p:spPr>
              <a:xfrm>
                <a:off x="3048637" y="4886630"/>
                <a:ext cx="3074468"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14:m>
                  <m:oMath xmlns:m="http://schemas.openxmlformats.org/officeDocument/2006/math">
                    <m:r>
                      <a:rPr lang="en-US" sz="2400" b="1" i="1" smtClean="0">
                        <a:latin typeface="Cambria Math"/>
                        <a:cs typeface="NikoshBAN" pitchFamily="2" charset="0"/>
                      </a:rPr>
                      <m:t>𝟒𝟓</m:t>
                    </m:r>
                  </m:oMath>
                </a14:m>
                <a:r>
                  <a:rPr lang="bn-BD" sz="2400" b="1" dirty="0" smtClean="0">
                    <a:latin typeface="NikoshBAN" pitchFamily="2" charset="0"/>
                    <a:cs typeface="NikoshBAN" pitchFamily="2" charset="0"/>
                  </a:rPr>
                  <a:t>একক</a:t>
                </a:r>
                <a:endParaRPr lang="en-US" sz="2400" b="1" dirty="0">
                  <a:latin typeface="NikoshBAN" pitchFamily="2" charset="0"/>
                  <a:cs typeface="NikoshBAN" pitchFamily="2" charset="0"/>
                </a:endParaRPr>
              </a:p>
            </p:txBody>
          </p:sp>
        </mc:Choice>
        <mc:Fallback xmlns="">
          <p:sp>
            <p:nvSpPr>
              <p:cNvPr id="70" name="TextBox 69"/>
              <p:cNvSpPr txBox="1">
                <a:spLocks noRot="1" noChangeAspect="1" noMove="1" noResize="1" noEditPoints="1" noAdjustHandles="1" noChangeArrowheads="1" noChangeShapeType="1" noTextEdit="1"/>
              </p:cNvSpPr>
              <p:nvPr/>
            </p:nvSpPr>
            <p:spPr>
              <a:xfrm>
                <a:off x="3048637" y="4886630"/>
                <a:ext cx="3074468" cy="461665"/>
              </a:xfrm>
              <a:prstGeom prst="rect">
                <a:avLst/>
              </a:prstGeom>
              <a:blipFill rotWithShape="1">
                <a:blip r:embed="rId9"/>
                <a:stretch>
                  <a:fillRect l="-2976" t="-9333" b="-32000"/>
                </a:stretch>
              </a:blipFill>
            </p:spPr>
            <p:txBody>
              <a:bodyPr/>
              <a:lstStyle/>
              <a:p>
                <a:r>
                  <a:rPr lang="en-US">
                    <a:noFill/>
                  </a:rPr>
                  <a:t> </a:t>
                </a:r>
              </a:p>
            </p:txBody>
          </p:sp>
        </mc:Fallback>
      </mc:AlternateContent>
      <p:sp>
        <p:nvSpPr>
          <p:cNvPr id="71" name="TextBox 70"/>
          <p:cNvSpPr txBox="1"/>
          <p:nvPr/>
        </p:nvSpPr>
        <p:spPr>
          <a:xfrm>
            <a:off x="6102322" y="4886630"/>
            <a:ext cx="2885385"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অতিভুজ = </a:t>
            </a:r>
            <a:r>
              <a:rPr lang="en-US" sz="2400" b="1" dirty="0" smtClean="0">
                <a:latin typeface="NikoshBAN" pitchFamily="2" charset="0"/>
                <a:cs typeface="NikoshBAN" pitchFamily="2" charset="0"/>
              </a:rPr>
              <a:t>a</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72" name="TextBox 71"/>
              <p:cNvSpPr txBox="1"/>
              <p:nvPr/>
            </p:nvSpPr>
            <p:spPr>
              <a:xfrm>
                <a:off x="3034198" y="2923763"/>
                <a:ext cx="3068123"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a:t>
                </a:r>
                <a14:m>
                  <m:oMath xmlns:m="http://schemas.openxmlformats.org/officeDocument/2006/math">
                    <m:r>
                      <a:rPr lang="en-US" sz="2000" b="1" i="1" smtClean="0">
                        <a:latin typeface="Cambria Math"/>
                        <a:cs typeface="NikoshBAN" pitchFamily="2" charset="0"/>
                      </a:rPr>
                      <m:t>𝟑𝟔</m:t>
                    </m:r>
                  </m:oMath>
                </a14:m>
                <a:r>
                  <a:rPr lang="bn-BD" sz="2000" b="1" dirty="0" smtClean="0">
                    <a:latin typeface="NikoshBAN" pitchFamily="2" charset="0"/>
                    <a:cs typeface="NikoshBAN" pitchFamily="2" charset="0"/>
                  </a:rPr>
                  <a:t> একক</a:t>
                </a:r>
                <a:endParaRPr lang="en-US" sz="2000" b="1" dirty="0">
                  <a:latin typeface="NikoshBAN" pitchFamily="2" charset="0"/>
                  <a:cs typeface="NikoshBAN" pitchFamily="2" charset="0"/>
                </a:endParaRPr>
              </a:p>
            </p:txBody>
          </p:sp>
        </mc:Choice>
        <mc:Fallback xmlns="">
          <p:sp>
            <p:nvSpPr>
              <p:cNvPr id="72" name="TextBox 71"/>
              <p:cNvSpPr txBox="1">
                <a:spLocks noRot="1" noChangeAspect="1" noMove="1" noResize="1" noEditPoints="1" noAdjustHandles="1" noChangeArrowheads="1" noChangeShapeType="1" noTextEdit="1"/>
              </p:cNvSpPr>
              <p:nvPr/>
            </p:nvSpPr>
            <p:spPr>
              <a:xfrm>
                <a:off x="3034198" y="2923763"/>
                <a:ext cx="3068123" cy="400110"/>
              </a:xfrm>
              <a:prstGeom prst="rect">
                <a:avLst/>
              </a:prstGeom>
              <a:blipFill rotWithShape="1">
                <a:blip r:embed="rId10"/>
                <a:stretch>
                  <a:fillRect l="-2187" t="-6154" b="-29231"/>
                </a:stretch>
              </a:blipFill>
            </p:spPr>
            <p:txBody>
              <a:bodyPr/>
              <a:lstStyle/>
              <a:p>
                <a:r>
                  <a:rPr lang="en-US">
                    <a:noFill/>
                  </a:rPr>
                  <a:t> </a:t>
                </a:r>
              </a:p>
            </p:txBody>
          </p:sp>
        </mc:Fallback>
      </mc:AlternateContent>
      <p:sp>
        <p:nvSpPr>
          <p:cNvPr id="73" name="TextBox 72"/>
          <p:cNvSpPr txBox="1"/>
          <p:nvPr/>
        </p:nvSpPr>
        <p:spPr>
          <a:xfrm>
            <a:off x="6102320" y="2934583"/>
            <a:ext cx="2923312"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a:t>
            </a:r>
            <a:r>
              <a:rPr lang="en-US" sz="2000" b="1" dirty="0" smtClean="0">
                <a:latin typeface="NikoshBAN" pitchFamily="2" charset="0"/>
                <a:cs typeface="NikoshBAN" pitchFamily="2" charset="0"/>
              </a:rPr>
              <a:t> b</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74" name="TextBox 73"/>
              <p:cNvSpPr txBox="1"/>
              <p:nvPr/>
            </p:nvSpPr>
            <p:spPr>
              <a:xfrm>
                <a:off x="3070313" y="5446081"/>
                <a:ext cx="3032010"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a:t>
                </a:r>
                <a:r>
                  <a:rPr lang="en-US" sz="2000" b="1" dirty="0" smtClean="0">
                    <a:latin typeface="NikoshBAN" pitchFamily="2" charset="0"/>
                    <a:cs typeface="NikoshBAN" pitchFamily="2" charset="0"/>
                  </a:rPr>
                  <a:t> </a:t>
                </a:r>
                <a14:m>
                  <m:oMath xmlns:m="http://schemas.openxmlformats.org/officeDocument/2006/math">
                    <m:r>
                      <a:rPr lang="en-US" sz="2000" b="1" i="1" smtClean="0">
                        <a:latin typeface="Cambria Math"/>
                        <a:cs typeface="NikoshBAN" pitchFamily="2" charset="0"/>
                      </a:rPr>
                      <m:t>𝟐𝟕</m:t>
                    </m:r>
                  </m:oMath>
                </a14:m>
                <a:r>
                  <a:rPr lang="bn-BD" sz="2000" b="1" dirty="0" smtClean="0">
                    <a:latin typeface="NikoshBAN" pitchFamily="2" charset="0"/>
                    <a:cs typeface="NikoshBAN" pitchFamily="2" charset="0"/>
                  </a:rPr>
                  <a:t> একক</a:t>
                </a:r>
                <a:endParaRPr lang="en-US" sz="2000" b="1" dirty="0">
                  <a:latin typeface="NikoshBAN" pitchFamily="2" charset="0"/>
                  <a:cs typeface="NikoshBAN" pitchFamily="2" charset="0"/>
                </a:endParaRPr>
              </a:p>
            </p:txBody>
          </p:sp>
        </mc:Choice>
        <mc:Fallback xmlns="">
          <p:sp>
            <p:nvSpPr>
              <p:cNvPr id="74" name="TextBox 73"/>
              <p:cNvSpPr txBox="1">
                <a:spLocks noRot="1" noChangeAspect="1" noMove="1" noResize="1" noEditPoints="1" noAdjustHandles="1" noChangeArrowheads="1" noChangeShapeType="1" noTextEdit="1"/>
              </p:cNvSpPr>
              <p:nvPr/>
            </p:nvSpPr>
            <p:spPr>
              <a:xfrm>
                <a:off x="3070313" y="5446081"/>
                <a:ext cx="3032010" cy="400110"/>
              </a:xfrm>
              <a:prstGeom prst="rect">
                <a:avLst/>
              </a:prstGeom>
              <a:blipFill rotWithShape="1">
                <a:blip r:embed="rId11"/>
                <a:stretch>
                  <a:fillRect l="-2213" t="-6061" b="-27273"/>
                </a:stretch>
              </a:blipFill>
            </p:spPr>
            <p:txBody>
              <a:bodyPr/>
              <a:lstStyle/>
              <a:p>
                <a:r>
                  <a:rPr lang="en-US">
                    <a:noFill/>
                  </a:rPr>
                  <a:t> </a:t>
                </a:r>
              </a:p>
            </p:txBody>
          </p:sp>
        </mc:Fallback>
      </mc:AlternateContent>
      <p:sp>
        <p:nvSpPr>
          <p:cNvPr id="75" name="TextBox 74"/>
          <p:cNvSpPr txBox="1"/>
          <p:nvPr/>
        </p:nvSpPr>
        <p:spPr>
          <a:xfrm>
            <a:off x="6102322" y="5463399"/>
            <a:ext cx="2885384" cy="400110"/>
          </a:xfrm>
          <a:prstGeom prst="rect">
            <a:avLst/>
          </a:prstGeom>
          <a:noFill/>
        </p:spPr>
        <p:txBody>
          <a:bodyPr wrap="square" rtlCol="0">
            <a:spAutoFit/>
          </a:bodyPr>
          <a:lstStyle/>
          <a:p>
            <a:r>
              <a:rPr lang="bn-BD" sz="2000" b="1" dirty="0" smtClean="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বিপরীত বাহু</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লম্ব  =</a:t>
            </a:r>
            <a:r>
              <a:rPr lang="en-US" sz="2000" b="1" dirty="0" smtClean="0">
                <a:latin typeface="NikoshBAN" pitchFamily="2" charset="0"/>
                <a:cs typeface="NikoshBAN" pitchFamily="2" charset="0"/>
              </a:rPr>
              <a:t> c</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76" name="TextBox 75"/>
              <p:cNvSpPr txBox="1"/>
              <p:nvPr/>
            </p:nvSpPr>
            <p:spPr>
              <a:xfrm>
                <a:off x="3082005" y="3507418"/>
                <a:ext cx="3041099"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a:t>
                </a:r>
                <a:r>
                  <a:rPr lang="en-US" sz="2000" b="1" dirty="0" smtClean="0">
                    <a:latin typeface="NikoshBAN" pitchFamily="2" charset="0"/>
                    <a:cs typeface="NikoshBAN" pitchFamily="2" charset="0"/>
                  </a:rPr>
                  <a:t> </a:t>
                </a:r>
                <a14:m>
                  <m:oMath xmlns:m="http://schemas.openxmlformats.org/officeDocument/2006/math">
                    <m:r>
                      <a:rPr lang="en-US" sz="2000" b="1" i="1" smtClean="0">
                        <a:latin typeface="Cambria Math"/>
                        <a:cs typeface="NikoshBAN" pitchFamily="2" charset="0"/>
                      </a:rPr>
                      <m:t>𝟐𝟕</m:t>
                    </m:r>
                  </m:oMath>
                </a14:m>
                <a:r>
                  <a:rPr lang="bn-BD" sz="2000" b="1" dirty="0" smtClean="0">
                    <a:latin typeface="NikoshBAN" pitchFamily="2" charset="0"/>
                    <a:cs typeface="NikoshBAN" pitchFamily="2" charset="0"/>
                  </a:rPr>
                  <a:t> একক</a:t>
                </a:r>
                <a:endParaRPr lang="en-US" sz="2000" b="1" dirty="0">
                  <a:latin typeface="NikoshBAN" pitchFamily="2" charset="0"/>
                  <a:cs typeface="NikoshBAN" pitchFamily="2" charset="0"/>
                </a:endParaRPr>
              </a:p>
            </p:txBody>
          </p:sp>
        </mc:Choice>
        <mc:Fallback xmlns="">
          <p:sp>
            <p:nvSpPr>
              <p:cNvPr id="76" name="TextBox 75"/>
              <p:cNvSpPr txBox="1">
                <a:spLocks noRot="1" noChangeAspect="1" noMove="1" noResize="1" noEditPoints="1" noAdjustHandles="1" noChangeArrowheads="1" noChangeShapeType="1" noTextEdit="1"/>
              </p:cNvSpPr>
              <p:nvPr/>
            </p:nvSpPr>
            <p:spPr>
              <a:xfrm>
                <a:off x="3082005" y="3507418"/>
                <a:ext cx="3041099" cy="400110"/>
              </a:xfrm>
              <a:prstGeom prst="rect">
                <a:avLst/>
              </a:prstGeom>
              <a:blipFill rotWithShape="1">
                <a:blip r:embed="rId12"/>
                <a:stretch>
                  <a:fillRect l="-2209" t="-6061" b="-27273"/>
                </a:stretch>
              </a:blipFill>
            </p:spPr>
            <p:txBody>
              <a:bodyPr/>
              <a:lstStyle/>
              <a:p>
                <a:r>
                  <a:rPr lang="en-US">
                    <a:noFill/>
                  </a:rPr>
                  <a:t> </a:t>
                </a:r>
              </a:p>
            </p:txBody>
          </p:sp>
        </mc:Fallback>
      </mc:AlternateContent>
      <p:sp>
        <p:nvSpPr>
          <p:cNvPr id="77" name="TextBox 76"/>
          <p:cNvSpPr txBox="1"/>
          <p:nvPr/>
        </p:nvSpPr>
        <p:spPr>
          <a:xfrm>
            <a:off x="6102320" y="3501877"/>
            <a:ext cx="2982685"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a:t>
            </a:r>
            <a:r>
              <a:rPr lang="en-US" sz="2000" b="1" dirty="0" smtClean="0">
                <a:latin typeface="NikoshBAN" pitchFamily="2" charset="0"/>
                <a:cs typeface="NikoshBAN" pitchFamily="2" charset="0"/>
              </a:rPr>
              <a:t> c</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78" name="TextBox 77"/>
              <p:cNvSpPr txBox="1"/>
              <p:nvPr/>
            </p:nvSpPr>
            <p:spPr>
              <a:xfrm>
                <a:off x="3055563" y="5895803"/>
                <a:ext cx="3046757"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a:t>
                </a:r>
                <a:r>
                  <a:rPr lang="en-US" sz="2000" b="1" dirty="0" smtClean="0">
                    <a:latin typeface="NikoshBAN" pitchFamily="2" charset="0"/>
                    <a:cs typeface="NikoshBAN" pitchFamily="2" charset="0"/>
                  </a:rPr>
                  <a:t> </a:t>
                </a:r>
                <a14:m>
                  <m:oMath xmlns:m="http://schemas.openxmlformats.org/officeDocument/2006/math">
                    <m:r>
                      <a:rPr lang="en-US" sz="2000" b="1" i="1" smtClean="0">
                        <a:latin typeface="Cambria Math"/>
                        <a:cs typeface="NikoshBAN" pitchFamily="2" charset="0"/>
                      </a:rPr>
                      <m:t>𝟑𝟔</m:t>
                    </m:r>
                  </m:oMath>
                </a14:m>
                <a:r>
                  <a:rPr lang="bn-BD" sz="2000" b="1" dirty="0" smtClean="0">
                    <a:latin typeface="NikoshBAN" pitchFamily="2" charset="0"/>
                    <a:cs typeface="NikoshBAN" pitchFamily="2" charset="0"/>
                  </a:rPr>
                  <a:t> একক</a:t>
                </a:r>
                <a:endParaRPr lang="en-US" sz="2000" b="1" dirty="0">
                  <a:latin typeface="NikoshBAN" pitchFamily="2" charset="0"/>
                  <a:cs typeface="NikoshBAN" pitchFamily="2" charset="0"/>
                </a:endParaRPr>
              </a:p>
            </p:txBody>
          </p:sp>
        </mc:Choice>
        <mc:Fallback xmlns="">
          <p:sp>
            <p:nvSpPr>
              <p:cNvPr id="78" name="TextBox 77"/>
              <p:cNvSpPr txBox="1">
                <a:spLocks noRot="1" noChangeAspect="1" noMove="1" noResize="1" noEditPoints="1" noAdjustHandles="1" noChangeArrowheads="1" noChangeShapeType="1" noTextEdit="1"/>
              </p:cNvSpPr>
              <p:nvPr/>
            </p:nvSpPr>
            <p:spPr>
              <a:xfrm>
                <a:off x="3055563" y="5895803"/>
                <a:ext cx="3046757" cy="400110"/>
              </a:xfrm>
              <a:prstGeom prst="rect">
                <a:avLst/>
              </a:prstGeom>
              <a:blipFill rotWithShape="1">
                <a:blip r:embed="rId13"/>
                <a:stretch>
                  <a:fillRect l="-2000" t="-6061" b="-27273"/>
                </a:stretch>
              </a:blipFill>
            </p:spPr>
            <p:txBody>
              <a:bodyPr/>
              <a:lstStyle/>
              <a:p>
                <a:r>
                  <a:rPr lang="en-US">
                    <a:noFill/>
                  </a:rPr>
                  <a:t> </a:t>
                </a:r>
              </a:p>
            </p:txBody>
          </p:sp>
        </mc:Fallback>
      </mc:AlternateContent>
      <p:sp>
        <p:nvSpPr>
          <p:cNvPr id="79" name="TextBox 78"/>
          <p:cNvSpPr txBox="1"/>
          <p:nvPr/>
        </p:nvSpPr>
        <p:spPr>
          <a:xfrm>
            <a:off x="6102320" y="5937367"/>
            <a:ext cx="2935265" cy="400110"/>
          </a:xfrm>
          <a:prstGeom prst="rect">
            <a:avLst/>
          </a:prstGeom>
          <a:noFill/>
        </p:spPr>
        <p:txBody>
          <a:bodyPr wrap="square" rtlCol="0">
            <a:spAutoFit/>
          </a:bodyPr>
          <a:lstStyle/>
          <a:p>
            <a:r>
              <a:rPr lang="bn-BD" sz="2000" b="1" dirty="0" smtClean="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সন্নিহিত বাহু/ভূমি =</a:t>
            </a:r>
            <a:r>
              <a:rPr lang="en-US" sz="2000" b="1" dirty="0" smtClean="0">
                <a:latin typeface="NikoshBAN" pitchFamily="2" charset="0"/>
                <a:cs typeface="NikoshBAN" pitchFamily="2" charset="0"/>
              </a:rPr>
              <a:t> b</a:t>
            </a:r>
            <a:endParaRPr lang="en-US" sz="2000" b="1" dirty="0">
              <a:latin typeface="NikoshBAN" pitchFamily="2" charset="0"/>
              <a:cs typeface="NikoshBAN" pitchFamily="2" charset="0"/>
            </a:endParaRPr>
          </a:p>
        </p:txBody>
      </p:sp>
      <p:grpSp>
        <p:nvGrpSpPr>
          <p:cNvPr id="100" name="Group 99"/>
          <p:cNvGrpSpPr/>
          <p:nvPr/>
        </p:nvGrpSpPr>
        <p:grpSpPr>
          <a:xfrm>
            <a:off x="298609" y="394241"/>
            <a:ext cx="1911220" cy="1742712"/>
            <a:chOff x="3604528" y="3727095"/>
            <a:chExt cx="1911220" cy="2130399"/>
          </a:xfrm>
        </p:grpSpPr>
        <p:grpSp>
          <p:nvGrpSpPr>
            <p:cNvPr id="101" name="Group 100"/>
            <p:cNvGrpSpPr/>
            <p:nvPr/>
          </p:nvGrpSpPr>
          <p:grpSpPr>
            <a:xfrm>
              <a:off x="3984323" y="3727095"/>
              <a:ext cx="1531425" cy="2130399"/>
              <a:chOff x="3984323" y="3727095"/>
              <a:chExt cx="1531425" cy="2130399"/>
            </a:xfrm>
          </p:grpSpPr>
          <p:grpSp>
            <p:nvGrpSpPr>
              <p:cNvPr id="103" name="Group 102"/>
              <p:cNvGrpSpPr/>
              <p:nvPr/>
            </p:nvGrpSpPr>
            <p:grpSpPr>
              <a:xfrm rot="19202018" flipH="1">
                <a:off x="4286067" y="4441960"/>
                <a:ext cx="376722" cy="358719"/>
                <a:chOff x="7620000" y="2769420"/>
                <a:chExt cx="381000" cy="358719"/>
              </a:xfrm>
            </p:grpSpPr>
            <p:cxnSp>
              <p:nvCxnSpPr>
                <p:cNvPr id="115" name="Straight Connector 114"/>
                <p:cNvCxnSpPr/>
                <p:nvPr/>
              </p:nvCxnSpPr>
              <p:spPr>
                <a:xfrm>
                  <a:off x="7620000" y="2769420"/>
                  <a:ext cx="0" cy="3587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7620000" y="3128139"/>
                  <a:ext cx="381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04" name="Group 103"/>
              <p:cNvGrpSpPr/>
              <p:nvPr/>
            </p:nvGrpSpPr>
            <p:grpSpPr>
              <a:xfrm>
                <a:off x="3984323" y="3727095"/>
                <a:ext cx="1531425" cy="2130399"/>
                <a:chOff x="4020370" y="3725712"/>
                <a:chExt cx="1531425" cy="2130399"/>
              </a:xfrm>
            </p:grpSpPr>
            <p:grpSp>
              <p:nvGrpSpPr>
                <p:cNvPr id="105" name="Group 104"/>
                <p:cNvGrpSpPr/>
                <p:nvPr/>
              </p:nvGrpSpPr>
              <p:grpSpPr>
                <a:xfrm>
                  <a:off x="4020370" y="3725712"/>
                  <a:ext cx="1531425" cy="2130399"/>
                  <a:chOff x="4020370" y="3725712"/>
                  <a:chExt cx="1531425" cy="2130399"/>
                </a:xfrm>
              </p:grpSpPr>
              <p:grpSp>
                <p:nvGrpSpPr>
                  <p:cNvPr id="108" name="Group 107"/>
                  <p:cNvGrpSpPr/>
                  <p:nvPr/>
                </p:nvGrpSpPr>
                <p:grpSpPr>
                  <a:xfrm>
                    <a:off x="4292254" y="3858391"/>
                    <a:ext cx="914400" cy="1861445"/>
                    <a:chOff x="4367130" y="3810000"/>
                    <a:chExt cx="914400" cy="1861445"/>
                  </a:xfrm>
                </p:grpSpPr>
                <p:cxnSp>
                  <p:nvCxnSpPr>
                    <p:cNvPr id="112" name="Straight Connector 111"/>
                    <p:cNvCxnSpPr/>
                    <p:nvPr/>
                  </p:nvCxnSpPr>
                  <p:spPr>
                    <a:xfrm flipH="1">
                      <a:off x="5275450" y="3810000"/>
                      <a:ext cx="1" cy="186144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flipV="1">
                      <a:off x="4367130" y="3810000"/>
                      <a:ext cx="914400" cy="7609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4367130" y="4572928"/>
                      <a:ext cx="914400" cy="1098517"/>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9" name="TextBox 108"/>
                  <p:cNvSpPr txBox="1"/>
                  <p:nvPr/>
                </p:nvSpPr>
                <p:spPr>
                  <a:xfrm>
                    <a:off x="5222859" y="3725712"/>
                    <a:ext cx="328936" cy="369332"/>
                  </a:xfrm>
                  <a:prstGeom prst="rect">
                    <a:avLst/>
                  </a:prstGeom>
                  <a:noFill/>
                </p:spPr>
                <p:txBody>
                  <a:bodyPr wrap="none" rtlCol="0">
                    <a:spAutoFit/>
                  </a:bodyPr>
                  <a:lstStyle/>
                  <a:p>
                    <a:r>
                      <a:rPr lang="en-US" b="1" dirty="0"/>
                      <a:t>H</a:t>
                    </a:r>
                  </a:p>
                </p:txBody>
              </p:sp>
              <p:sp>
                <p:nvSpPr>
                  <p:cNvPr id="110" name="TextBox 109"/>
                  <p:cNvSpPr txBox="1"/>
                  <p:nvPr/>
                </p:nvSpPr>
                <p:spPr>
                  <a:xfrm>
                    <a:off x="4020370" y="4425136"/>
                    <a:ext cx="245580" cy="369332"/>
                  </a:xfrm>
                  <a:prstGeom prst="rect">
                    <a:avLst/>
                  </a:prstGeom>
                  <a:noFill/>
                </p:spPr>
                <p:txBody>
                  <a:bodyPr wrap="none" rtlCol="0">
                    <a:spAutoFit/>
                  </a:bodyPr>
                  <a:lstStyle/>
                  <a:p>
                    <a:r>
                      <a:rPr lang="en-US" b="1" dirty="0" smtClean="0"/>
                      <a:t>I</a:t>
                    </a:r>
                    <a:endParaRPr lang="en-US" b="1" dirty="0"/>
                  </a:p>
                </p:txBody>
              </p:sp>
              <p:sp>
                <p:nvSpPr>
                  <p:cNvPr id="111" name="TextBox 110"/>
                  <p:cNvSpPr txBox="1"/>
                  <p:nvPr/>
                </p:nvSpPr>
                <p:spPr>
                  <a:xfrm>
                    <a:off x="5200574" y="5486779"/>
                    <a:ext cx="261610" cy="369332"/>
                  </a:xfrm>
                  <a:prstGeom prst="rect">
                    <a:avLst/>
                  </a:prstGeom>
                  <a:noFill/>
                </p:spPr>
                <p:txBody>
                  <a:bodyPr wrap="none" rtlCol="0">
                    <a:spAutoFit/>
                  </a:bodyPr>
                  <a:lstStyle/>
                  <a:p>
                    <a:r>
                      <a:rPr lang="en-US" b="1" dirty="0" smtClean="0"/>
                      <a:t>J</a:t>
                    </a:r>
                    <a:endParaRPr lang="en-US" b="1" dirty="0"/>
                  </a:p>
                </p:txBody>
              </p:sp>
            </p:grpSp>
            <mc:AlternateContent xmlns:mc="http://schemas.openxmlformats.org/markup-compatibility/2006" xmlns:a14="http://schemas.microsoft.com/office/drawing/2010/main">
              <mc:Choice Requires="a14">
                <p:sp>
                  <p:nvSpPr>
                    <p:cNvPr id="106" name="TextBox 105"/>
                    <p:cNvSpPr txBox="1"/>
                    <p:nvPr/>
                  </p:nvSpPr>
                  <p:spPr>
                    <a:xfrm>
                      <a:off x="4869873" y="3948692"/>
                      <a:ext cx="38183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a:ea typeface="Cambria Math"/>
                              </a:rPr>
                              <m:t>𝜽</m:t>
                            </m:r>
                          </m:oMath>
                        </m:oMathPara>
                      </a14:m>
                      <a:endParaRPr lang="en-US" b="1" dirty="0"/>
                    </a:p>
                  </p:txBody>
                </p:sp>
              </mc:Choice>
              <mc:Fallback xmlns="">
                <p:sp>
                  <p:nvSpPr>
                    <p:cNvPr id="150" name="TextBox 149"/>
                    <p:cNvSpPr txBox="1">
                      <a:spLocks noRot="1" noChangeAspect="1" noMove="1" noResize="1" noEditPoints="1" noAdjustHandles="1" noChangeArrowheads="1" noChangeShapeType="1" noTextEdit="1"/>
                    </p:cNvSpPr>
                    <p:nvPr/>
                  </p:nvSpPr>
                  <p:spPr>
                    <a:xfrm>
                      <a:off x="4869873" y="3948692"/>
                      <a:ext cx="381835" cy="369332"/>
                    </a:xfrm>
                    <a:prstGeom prst="rect">
                      <a:avLst/>
                    </a:prstGeom>
                    <a:blipFill rotWithShape="1">
                      <a:blip r:embed="rId14"/>
                      <a:stretch>
                        <a:fillRect/>
                      </a:stretch>
                    </a:blipFill>
                  </p:spPr>
                  <p:txBody>
                    <a:bodyPr/>
                    <a:lstStyle/>
                    <a:p>
                      <a:r>
                        <a:rPr lang="en-US">
                          <a:noFill/>
                        </a:rPr>
                        <a:t> </a:t>
                      </a:r>
                    </a:p>
                  </p:txBody>
                </p:sp>
              </mc:Fallback>
            </mc:AlternateContent>
            <p:sp>
              <p:nvSpPr>
                <p:cNvPr id="107" name="TextBox 106"/>
                <p:cNvSpPr txBox="1"/>
                <p:nvPr/>
              </p:nvSpPr>
              <p:spPr>
                <a:xfrm>
                  <a:off x="4805634" y="4943102"/>
                  <a:ext cx="402674" cy="714865"/>
                </a:xfrm>
                <a:prstGeom prst="rect">
                  <a:avLst/>
                </a:prstGeom>
                <a:noFill/>
              </p:spPr>
              <p:txBody>
                <a:bodyPr wrap="none" rtlCol="0">
                  <a:spAutoFit/>
                </a:bodyPr>
                <a:lstStyle/>
                <a:p>
                  <a:r>
                    <a:rPr lang="en-US" sz="3200" dirty="0" smtClean="0"/>
                    <a:t>ø</a:t>
                  </a:r>
                  <a:endParaRPr lang="en-US" sz="3200" dirty="0"/>
                </a:p>
              </p:txBody>
            </p:sp>
          </p:grpSp>
        </p:grpSp>
        <p:sp>
          <p:nvSpPr>
            <p:cNvPr id="102" name="TextBox 101"/>
            <p:cNvSpPr txBox="1"/>
            <p:nvPr/>
          </p:nvSpPr>
          <p:spPr>
            <a:xfrm>
              <a:off x="3604528" y="4018985"/>
              <a:ext cx="394660" cy="369332"/>
            </a:xfrm>
            <a:prstGeom prst="rect">
              <a:avLst/>
            </a:prstGeom>
            <a:noFill/>
          </p:spPr>
          <p:txBody>
            <a:bodyPr wrap="none" rtlCol="0">
              <a:spAutoFit/>
            </a:bodyPr>
            <a:lstStyle/>
            <a:p>
              <a:r>
                <a:rPr lang="bn-BD" b="1" dirty="0" smtClean="0">
                  <a:latin typeface="NikoshBAN" pitchFamily="2" charset="0"/>
                  <a:cs typeface="NikoshBAN" pitchFamily="2" charset="0"/>
                </a:rPr>
                <a:t>৪</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a:t>
              </a:r>
              <a:endParaRPr lang="en-US" b="1" dirty="0">
                <a:latin typeface="NikoshBAN" pitchFamily="2" charset="0"/>
                <a:cs typeface="NikoshBAN" pitchFamily="2" charset="0"/>
              </a:endParaRPr>
            </a:p>
          </p:txBody>
        </p:sp>
      </p:grpSp>
      <p:grpSp>
        <p:nvGrpSpPr>
          <p:cNvPr id="129" name="Group 128"/>
          <p:cNvGrpSpPr/>
          <p:nvPr/>
        </p:nvGrpSpPr>
        <p:grpSpPr>
          <a:xfrm>
            <a:off x="6231463" y="221836"/>
            <a:ext cx="2627104" cy="1974071"/>
            <a:chOff x="6460077" y="3630149"/>
            <a:chExt cx="2627104" cy="1974071"/>
          </a:xfrm>
        </p:grpSpPr>
        <p:grpSp>
          <p:nvGrpSpPr>
            <p:cNvPr id="130" name="Group 129"/>
            <p:cNvGrpSpPr/>
            <p:nvPr/>
          </p:nvGrpSpPr>
          <p:grpSpPr>
            <a:xfrm rot="20943905">
              <a:off x="6992672" y="3630149"/>
              <a:ext cx="2094509" cy="1974071"/>
              <a:chOff x="876686" y="3814682"/>
              <a:chExt cx="2094509" cy="1974071"/>
            </a:xfrm>
          </p:grpSpPr>
          <p:sp>
            <p:nvSpPr>
              <p:cNvPr id="132" name="TextBox 131"/>
              <p:cNvSpPr txBox="1"/>
              <p:nvPr/>
            </p:nvSpPr>
            <p:spPr>
              <a:xfrm>
                <a:off x="1502464" y="4814801"/>
                <a:ext cx="295274" cy="369332"/>
              </a:xfrm>
              <a:prstGeom prst="rect">
                <a:avLst/>
              </a:prstGeom>
              <a:noFill/>
            </p:spPr>
            <p:txBody>
              <a:bodyPr wrap="none" rtlCol="0">
                <a:spAutoFit/>
              </a:bodyPr>
              <a:lstStyle/>
              <a:p>
                <a:r>
                  <a:rPr lang="en-US" dirty="0"/>
                  <a:t>a</a:t>
                </a:r>
              </a:p>
            </p:txBody>
          </p:sp>
          <p:sp>
            <p:nvSpPr>
              <p:cNvPr id="133" name="TextBox 132"/>
              <p:cNvSpPr txBox="1"/>
              <p:nvPr/>
            </p:nvSpPr>
            <p:spPr>
              <a:xfrm>
                <a:off x="2554209" y="4610015"/>
                <a:ext cx="306494" cy="369332"/>
              </a:xfrm>
              <a:prstGeom prst="rect">
                <a:avLst/>
              </a:prstGeom>
              <a:noFill/>
            </p:spPr>
            <p:txBody>
              <a:bodyPr wrap="none" rtlCol="0">
                <a:spAutoFit/>
              </a:bodyPr>
              <a:lstStyle/>
              <a:p>
                <a:r>
                  <a:rPr lang="en-US" dirty="0"/>
                  <a:t>b</a:t>
                </a:r>
              </a:p>
            </p:txBody>
          </p:sp>
          <p:grpSp>
            <p:nvGrpSpPr>
              <p:cNvPr id="134" name="Group 133"/>
              <p:cNvGrpSpPr/>
              <p:nvPr/>
            </p:nvGrpSpPr>
            <p:grpSpPr>
              <a:xfrm>
                <a:off x="876686" y="3814682"/>
                <a:ext cx="2094509" cy="1974071"/>
                <a:chOff x="915182" y="3860006"/>
                <a:chExt cx="2094509" cy="1974071"/>
              </a:xfrm>
            </p:grpSpPr>
            <p:grpSp>
              <p:nvGrpSpPr>
                <p:cNvPr id="135" name="Group 134"/>
                <p:cNvGrpSpPr/>
                <p:nvPr/>
              </p:nvGrpSpPr>
              <p:grpSpPr>
                <a:xfrm>
                  <a:off x="2266939" y="4220224"/>
                  <a:ext cx="381000" cy="358719"/>
                  <a:chOff x="7620000" y="2769420"/>
                  <a:chExt cx="381000" cy="358719"/>
                </a:xfrm>
              </p:grpSpPr>
              <p:cxnSp>
                <p:nvCxnSpPr>
                  <p:cNvPr id="147" name="Straight Connector 146"/>
                  <p:cNvCxnSpPr/>
                  <p:nvPr/>
                </p:nvCxnSpPr>
                <p:spPr>
                  <a:xfrm>
                    <a:off x="7620000" y="2769420"/>
                    <a:ext cx="0" cy="3587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a:off x="7620000" y="3128139"/>
                    <a:ext cx="381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36" name="Group 135"/>
                <p:cNvGrpSpPr/>
                <p:nvPr/>
              </p:nvGrpSpPr>
              <p:grpSpPr>
                <a:xfrm>
                  <a:off x="915182" y="3860006"/>
                  <a:ext cx="2094509" cy="1974071"/>
                  <a:chOff x="915182" y="3860006"/>
                  <a:chExt cx="2094509" cy="1974071"/>
                </a:xfrm>
              </p:grpSpPr>
              <p:sp>
                <p:nvSpPr>
                  <p:cNvPr id="137" name="Arc 136"/>
                  <p:cNvSpPr/>
                  <p:nvPr/>
                </p:nvSpPr>
                <p:spPr>
                  <a:xfrm rot="3959889">
                    <a:off x="944516" y="3888486"/>
                    <a:ext cx="894881" cy="953549"/>
                  </a:xfrm>
                  <a:prstGeom prst="arc">
                    <a:avLst>
                      <a:gd name="adj1" fmla="val 16200000"/>
                      <a:gd name="adj2" fmla="val 2076073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8" name="Arc 137"/>
                  <p:cNvSpPr/>
                  <p:nvPr/>
                </p:nvSpPr>
                <p:spPr>
                  <a:xfrm rot="16999302">
                    <a:off x="2095291" y="4919677"/>
                    <a:ext cx="914400" cy="9144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39" name="Group 138"/>
                  <p:cNvGrpSpPr/>
                  <p:nvPr/>
                </p:nvGrpSpPr>
                <p:grpSpPr>
                  <a:xfrm>
                    <a:off x="1200457" y="3860006"/>
                    <a:ext cx="1485570" cy="1933477"/>
                    <a:chOff x="1200457" y="3860006"/>
                    <a:chExt cx="1485570" cy="1933477"/>
                  </a:xfrm>
                </p:grpSpPr>
                <p:grpSp>
                  <p:nvGrpSpPr>
                    <p:cNvPr id="140" name="Group 139"/>
                    <p:cNvGrpSpPr/>
                    <p:nvPr/>
                  </p:nvGrpSpPr>
                  <p:grpSpPr>
                    <a:xfrm>
                      <a:off x="1200457" y="3860006"/>
                      <a:ext cx="1447482" cy="1933477"/>
                      <a:chOff x="1200457" y="3860006"/>
                      <a:chExt cx="1447482" cy="1933477"/>
                    </a:xfrm>
                  </p:grpSpPr>
                  <p:cxnSp>
                    <p:nvCxnSpPr>
                      <p:cNvPr id="143" name="Straight Connector 142"/>
                      <p:cNvCxnSpPr/>
                      <p:nvPr/>
                    </p:nvCxnSpPr>
                    <p:spPr>
                      <a:xfrm>
                        <a:off x="1200457" y="4205451"/>
                        <a:ext cx="14474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a:off x="2647939" y="4205451"/>
                        <a:ext cx="0" cy="15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a:off x="1200457" y="4205451"/>
                        <a:ext cx="1447482" cy="1588032"/>
                      </a:xfrm>
                      <a:prstGeom prst="line">
                        <a:avLst/>
                      </a:prstGeom>
                    </p:spPr>
                    <p:style>
                      <a:lnRef idx="1">
                        <a:schemeClr val="accent1"/>
                      </a:lnRef>
                      <a:fillRef idx="0">
                        <a:schemeClr val="accent1"/>
                      </a:fillRef>
                      <a:effectRef idx="0">
                        <a:schemeClr val="accent1"/>
                      </a:effectRef>
                      <a:fontRef idx="minor">
                        <a:schemeClr val="tx1"/>
                      </a:fontRef>
                    </p:style>
                  </p:cxnSp>
                  <p:sp>
                    <p:nvSpPr>
                      <p:cNvPr id="146" name="TextBox 145"/>
                      <p:cNvSpPr txBox="1"/>
                      <p:nvPr/>
                    </p:nvSpPr>
                    <p:spPr>
                      <a:xfrm>
                        <a:off x="1702721" y="3860006"/>
                        <a:ext cx="282450" cy="369332"/>
                      </a:xfrm>
                      <a:prstGeom prst="rect">
                        <a:avLst/>
                      </a:prstGeom>
                      <a:noFill/>
                    </p:spPr>
                    <p:txBody>
                      <a:bodyPr wrap="none" rtlCol="0">
                        <a:spAutoFit/>
                      </a:bodyPr>
                      <a:lstStyle/>
                      <a:p>
                        <a:r>
                          <a:rPr lang="en-US" dirty="0" smtClean="0"/>
                          <a:t>c</a:t>
                        </a:r>
                        <a:endParaRPr lang="en-US" dirty="0"/>
                      </a:p>
                    </p:txBody>
                  </p:sp>
                </p:grpSp>
                <mc:AlternateContent xmlns:mc="http://schemas.openxmlformats.org/markup-compatibility/2006" xmlns:a14="http://schemas.microsoft.com/office/drawing/2010/main">
                  <mc:Choice Requires="a14">
                    <p:sp>
                      <p:nvSpPr>
                        <p:cNvPr id="141" name="TextBox 140"/>
                        <p:cNvSpPr txBox="1"/>
                        <p:nvPr/>
                      </p:nvSpPr>
                      <p:spPr>
                        <a:xfrm>
                          <a:off x="1402185" y="4205451"/>
                          <a:ext cx="37414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ea typeface="Cambria Math"/>
                                  </a:rPr>
                                  <m:t>𝜃</m:t>
                                </m:r>
                              </m:oMath>
                            </m:oMathPara>
                          </a14:m>
                          <a:endParaRPr lang="en-US" dirty="0"/>
                        </a:p>
                      </p:txBody>
                    </p:sp>
                  </mc:Choice>
                  <mc:Fallback xmlns="">
                    <p:sp>
                      <p:nvSpPr>
                        <p:cNvPr id="187" name="TextBox 186"/>
                        <p:cNvSpPr txBox="1">
                          <a:spLocks noRot="1" noChangeAspect="1" noMove="1" noResize="1" noEditPoints="1" noAdjustHandles="1" noChangeArrowheads="1" noChangeShapeType="1" noTextEdit="1"/>
                        </p:cNvSpPr>
                        <p:nvPr/>
                      </p:nvSpPr>
                      <p:spPr>
                        <a:xfrm>
                          <a:off x="1402185" y="4205451"/>
                          <a:ext cx="374141" cy="369332"/>
                        </a:xfrm>
                        <a:prstGeom prst="rect">
                          <a:avLst/>
                        </a:prstGeom>
                        <a:blipFill rotWithShape="1">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2" name="TextBox 141"/>
                        <p:cNvSpPr txBox="1"/>
                        <p:nvPr/>
                      </p:nvSpPr>
                      <p:spPr>
                        <a:xfrm>
                          <a:off x="2228851" y="4967947"/>
                          <a:ext cx="457176"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a:rPr>
                                  <m:t>ø</m:t>
                                </m:r>
                              </m:oMath>
                            </m:oMathPara>
                          </a14:m>
                          <a:endParaRPr lang="en-US" sz="2800" dirty="0"/>
                        </a:p>
                      </p:txBody>
                    </p:sp>
                  </mc:Choice>
                  <mc:Fallback xmlns="">
                    <p:sp>
                      <p:nvSpPr>
                        <p:cNvPr id="188" name="TextBox 187"/>
                        <p:cNvSpPr txBox="1">
                          <a:spLocks noRot="1" noChangeAspect="1" noMove="1" noResize="1" noEditPoints="1" noAdjustHandles="1" noChangeArrowheads="1" noChangeShapeType="1" noTextEdit="1"/>
                        </p:cNvSpPr>
                        <p:nvPr/>
                      </p:nvSpPr>
                      <p:spPr>
                        <a:xfrm>
                          <a:off x="2228851" y="4967947"/>
                          <a:ext cx="457176" cy="523220"/>
                        </a:xfrm>
                        <a:prstGeom prst="rect">
                          <a:avLst/>
                        </a:prstGeom>
                        <a:blipFill rotWithShape="1">
                          <a:blip r:embed="rId16"/>
                          <a:stretch>
                            <a:fillRect/>
                          </a:stretch>
                        </a:blipFill>
                      </p:spPr>
                      <p:txBody>
                        <a:bodyPr/>
                        <a:lstStyle/>
                        <a:p>
                          <a:r>
                            <a:rPr lang="en-US">
                              <a:noFill/>
                            </a:rPr>
                            <a:t> </a:t>
                          </a:r>
                        </a:p>
                      </p:txBody>
                    </p:sp>
                  </mc:Fallback>
                </mc:AlternateContent>
              </p:grpSp>
            </p:grpSp>
          </p:grpSp>
        </p:grpSp>
        <p:sp>
          <p:nvSpPr>
            <p:cNvPr id="131" name="TextBox 130"/>
            <p:cNvSpPr txBox="1"/>
            <p:nvPr/>
          </p:nvSpPr>
          <p:spPr>
            <a:xfrm>
              <a:off x="6460077" y="3994715"/>
              <a:ext cx="418704" cy="369332"/>
            </a:xfrm>
            <a:prstGeom prst="rect">
              <a:avLst/>
            </a:prstGeom>
            <a:noFill/>
          </p:spPr>
          <p:txBody>
            <a:bodyPr wrap="none" rtlCol="0">
              <a:spAutoFit/>
            </a:bodyPr>
            <a:lstStyle/>
            <a:p>
              <a:r>
                <a:rPr lang="bn-BD" b="1" dirty="0" smtClean="0">
                  <a:latin typeface="NikoshBAN" pitchFamily="2" charset="0"/>
                  <a:cs typeface="NikoshBAN" pitchFamily="2" charset="0"/>
                </a:rPr>
                <a:t>৬</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a:t>
              </a:r>
              <a:endParaRPr lang="en-US" b="1" dirty="0">
                <a:latin typeface="NikoshBAN" pitchFamily="2" charset="0"/>
                <a:cs typeface="NikoshBAN" pitchFamily="2" charset="0"/>
              </a:endParaRPr>
            </a:p>
          </p:txBody>
        </p:sp>
      </p:grpSp>
      <p:grpSp>
        <p:nvGrpSpPr>
          <p:cNvPr id="63" name="Group 62"/>
          <p:cNvGrpSpPr/>
          <p:nvPr/>
        </p:nvGrpSpPr>
        <p:grpSpPr>
          <a:xfrm>
            <a:off x="3166429" y="592932"/>
            <a:ext cx="2492550" cy="1500069"/>
            <a:chOff x="3154089" y="575479"/>
            <a:chExt cx="2492550" cy="1500069"/>
          </a:xfrm>
        </p:grpSpPr>
        <p:grpSp>
          <p:nvGrpSpPr>
            <p:cNvPr id="117" name="Group 116"/>
            <p:cNvGrpSpPr/>
            <p:nvPr/>
          </p:nvGrpSpPr>
          <p:grpSpPr>
            <a:xfrm>
              <a:off x="3154089" y="575479"/>
              <a:ext cx="2492550" cy="1500069"/>
              <a:chOff x="6629400" y="1542444"/>
              <a:chExt cx="2492550" cy="1500069"/>
            </a:xfrm>
          </p:grpSpPr>
          <p:grpSp>
            <p:nvGrpSpPr>
              <p:cNvPr id="118" name="Group 117"/>
              <p:cNvGrpSpPr/>
              <p:nvPr/>
            </p:nvGrpSpPr>
            <p:grpSpPr>
              <a:xfrm>
                <a:off x="6877514" y="1542444"/>
                <a:ext cx="2244436" cy="1500069"/>
                <a:chOff x="6747164" y="1429165"/>
                <a:chExt cx="2244436" cy="1500069"/>
              </a:xfrm>
            </p:grpSpPr>
            <p:grpSp>
              <p:nvGrpSpPr>
                <p:cNvPr id="120" name="Group 119"/>
                <p:cNvGrpSpPr/>
                <p:nvPr/>
              </p:nvGrpSpPr>
              <p:grpSpPr>
                <a:xfrm>
                  <a:off x="7086600" y="1759977"/>
                  <a:ext cx="1905000" cy="1169257"/>
                  <a:chOff x="7086600" y="1692683"/>
                  <a:chExt cx="1905000" cy="1169257"/>
                </a:xfrm>
              </p:grpSpPr>
              <p:cxnSp>
                <p:nvCxnSpPr>
                  <p:cNvPr id="126" name="Straight Connector 125"/>
                  <p:cNvCxnSpPr/>
                  <p:nvPr/>
                </p:nvCxnSpPr>
                <p:spPr>
                  <a:xfrm>
                    <a:off x="7086600" y="1710924"/>
                    <a:ext cx="0" cy="1151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V="1">
                    <a:off x="7086600" y="1692683"/>
                    <a:ext cx="1905000" cy="182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flipV="1">
                    <a:off x="7086600" y="1692683"/>
                    <a:ext cx="1905000" cy="1169257"/>
                  </a:xfrm>
                  <a:prstGeom prst="line">
                    <a:avLst/>
                  </a:prstGeom>
                </p:spPr>
                <p:style>
                  <a:lnRef idx="1">
                    <a:schemeClr val="accent1"/>
                  </a:lnRef>
                  <a:fillRef idx="0">
                    <a:schemeClr val="accent1"/>
                  </a:fillRef>
                  <a:effectRef idx="0">
                    <a:schemeClr val="accent1"/>
                  </a:effectRef>
                  <a:fontRef idx="minor">
                    <a:schemeClr val="tx1"/>
                  </a:fontRef>
                </p:style>
              </p:cxnSp>
            </p:grpSp>
            <p:sp>
              <p:nvSpPr>
                <p:cNvPr id="121" name="TextBox 120"/>
                <p:cNvSpPr txBox="1"/>
                <p:nvPr/>
              </p:nvSpPr>
              <p:spPr>
                <a:xfrm>
                  <a:off x="7748154" y="1429165"/>
                  <a:ext cx="418704" cy="369332"/>
                </a:xfrm>
                <a:prstGeom prst="rect">
                  <a:avLst/>
                </a:prstGeom>
                <a:noFill/>
              </p:spPr>
              <p:txBody>
                <a:bodyPr wrap="none" rtlCol="0">
                  <a:spAutoFit/>
                </a:bodyPr>
                <a:lstStyle/>
                <a:p>
                  <a:r>
                    <a:rPr lang="en-US" b="1" dirty="0" smtClean="0"/>
                    <a:t>36</a:t>
                  </a:r>
                  <a:endParaRPr lang="en-US" b="1" dirty="0"/>
                </a:p>
              </p:txBody>
            </p:sp>
            <p:sp>
              <p:nvSpPr>
                <p:cNvPr id="122" name="TextBox 121"/>
                <p:cNvSpPr txBox="1"/>
                <p:nvPr/>
              </p:nvSpPr>
              <p:spPr>
                <a:xfrm>
                  <a:off x="6747164" y="2153612"/>
                  <a:ext cx="418704" cy="369332"/>
                </a:xfrm>
                <a:prstGeom prst="rect">
                  <a:avLst/>
                </a:prstGeom>
                <a:noFill/>
              </p:spPr>
              <p:txBody>
                <a:bodyPr wrap="none" rtlCol="0">
                  <a:spAutoFit/>
                </a:bodyPr>
                <a:lstStyle/>
                <a:p>
                  <a:r>
                    <a:rPr lang="en-US" b="1" dirty="0" smtClean="0"/>
                    <a:t>27</a:t>
                  </a:r>
                  <a:endParaRPr lang="en-US" b="1" dirty="0"/>
                </a:p>
              </p:txBody>
            </p:sp>
            <p:sp>
              <p:nvSpPr>
                <p:cNvPr id="123" name="TextBox 122"/>
                <p:cNvSpPr txBox="1"/>
                <p:nvPr/>
              </p:nvSpPr>
              <p:spPr>
                <a:xfrm>
                  <a:off x="7829748" y="2353726"/>
                  <a:ext cx="418704" cy="369332"/>
                </a:xfrm>
                <a:prstGeom prst="rect">
                  <a:avLst/>
                </a:prstGeom>
                <a:noFill/>
              </p:spPr>
              <p:txBody>
                <a:bodyPr wrap="none" rtlCol="0">
                  <a:spAutoFit/>
                </a:bodyPr>
                <a:lstStyle/>
                <a:p>
                  <a:r>
                    <a:rPr lang="en-US" b="1" dirty="0" smtClean="0"/>
                    <a:t>45</a:t>
                  </a:r>
                  <a:endParaRPr lang="en-US" b="1" dirty="0"/>
                </a:p>
              </p:txBody>
            </p:sp>
            <mc:AlternateContent xmlns:mc="http://schemas.openxmlformats.org/markup-compatibility/2006" xmlns:a14="http://schemas.microsoft.com/office/drawing/2010/main">
              <mc:Choice Requires="a14">
                <p:sp>
                  <p:nvSpPr>
                    <p:cNvPr id="124" name="TextBox 123"/>
                    <p:cNvSpPr txBox="1"/>
                    <p:nvPr/>
                  </p:nvSpPr>
                  <p:spPr>
                    <a:xfrm>
                      <a:off x="7032784" y="2466706"/>
                      <a:ext cx="44595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1" smtClean="0">
                                <a:latin typeface="Cambria Math"/>
                                <a:ea typeface="Cambria Math"/>
                              </a:rPr>
                              <m:t>𝜽</m:t>
                            </m:r>
                          </m:oMath>
                        </m:oMathPara>
                      </a14:m>
                      <a:endParaRPr lang="en-US" sz="2400" b="1" dirty="0"/>
                    </a:p>
                  </p:txBody>
                </p:sp>
              </mc:Choice>
              <mc:Fallback xmlns="">
                <p:sp>
                  <p:nvSpPr>
                    <p:cNvPr id="170" name="TextBox 169"/>
                    <p:cNvSpPr txBox="1">
                      <a:spLocks noRot="1" noChangeAspect="1" noMove="1" noResize="1" noEditPoints="1" noAdjustHandles="1" noChangeArrowheads="1" noChangeShapeType="1" noTextEdit="1"/>
                    </p:cNvSpPr>
                    <p:nvPr/>
                  </p:nvSpPr>
                  <p:spPr>
                    <a:xfrm>
                      <a:off x="7032784" y="2466706"/>
                      <a:ext cx="445955" cy="461665"/>
                    </a:xfrm>
                    <a:prstGeom prst="rect">
                      <a:avLst/>
                    </a:prstGeom>
                    <a:blipFill rotWithShape="1">
                      <a:blip r:embed="rId17"/>
                      <a:stretch>
                        <a:fillRect/>
                      </a:stretch>
                    </a:blipFill>
                  </p:spPr>
                  <p:txBody>
                    <a:bodyPr/>
                    <a:lstStyle/>
                    <a:p>
                      <a:r>
                        <a:rPr lang="en-US">
                          <a:noFill/>
                        </a:rPr>
                        <a:t> </a:t>
                      </a:r>
                    </a:p>
                  </p:txBody>
                </p:sp>
              </mc:Fallback>
            </mc:AlternateContent>
            <p:sp>
              <p:nvSpPr>
                <p:cNvPr id="125" name="TextBox 124"/>
                <p:cNvSpPr txBox="1"/>
                <p:nvPr/>
              </p:nvSpPr>
              <p:spPr>
                <a:xfrm rot="834998">
                  <a:off x="8143810" y="1599172"/>
                  <a:ext cx="428322" cy="646331"/>
                </a:xfrm>
                <a:prstGeom prst="rect">
                  <a:avLst/>
                </a:prstGeom>
                <a:noFill/>
              </p:spPr>
              <p:txBody>
                <a:bodyPr wrap="none" rtlCol="0">
                  <a:spAutoFit/>
                </a:bodyPr>
                <a:lstStyle/>
                <a:p>
                  <a:r>
                    <a:rPr lang="en-US" sz="3600" dirty="0" smtClean="0"/>
                    <a:t>ø</a:t>
                  </a:r>
                  <a:endParaRPr lang="en-US" sz="3600" dirty="0"/>
                </a:p>
              </p:txBody>
            </p:sp>
          </p:grpSp>
          <p:sp>
            <p:nvSpPr>
              <p:cNvPr id="119" name="TextBox 118"/>
              <p:cNvSpPr txBox="1"/>
              <p:nvPr/>
            </p:nvSpPr>
            <p:spPr>
              <a:xfrm>
                <a:off x="6629400" y="2035617"/>
                <a:ext cx="474810" cy="369332"/>
              </a:xfrm>
              <a:prstGeom prst="rect">
                <a:avLst/>
              </a:prstGeom>
              <a:noFill/>
            </p:spPr>
            <p:txBody>
              <a:bodyPr wrap="none" rtlCol="0">
                <a:spAutoFit/>
              </a:bodyPr>
              <a:lstStyle/>
              <a:p>
                <a:r>
                  <a:rPr lang="bn-BD" b="1" dirty="0" smtClean="0"/>
                  <a:t>৫</a:t>
                </a:r>
                <a:r>
                  <a:rPr lang="en-US" b="1" dirty="0" smtClean="0"/>
                  <a:t>.</a:t>
                </a:r>
                <a:r>
                  <a:rPr lang="bn-BD" b="1" dirty="0" smtClean="0"/>
                  <a:t> </a:t>
                </a:r>
                <a:endParaRPr lang="en-US" b="1" dirty="0"/>
              </a:p>
            </p:txBody>
          </p:sp>
        </p:grpSp>
        <p:grpSp>
          <p:nvGrpSpPr>
            <p:cNvPr id="62" name="Group 61"/>
            <p:cNvGrpSpPr/>
            <p:nvPr/>
          </p:nvGrpSpPr>
          <p:grpSpPr>
            <a:xfrm flipV="1">
              <a:off x="3728009" y="928160"/>
              <a:ext cx="266700" cy="259760"/>
              <a:chOff x="-1066800" y="2008095"/>
              <a:chExt cx="228600" cy="306447"/>
            </a:xfrm>
          </p:grpSpPr>
          <p:cxnSp>
            <p:nvCxnSpPr>
              <p:cNvPr id="35" name="Straight Connector 34"/>
              <p:cNvCxnSpPr/>
              <p:nvPr/>
            </p:nvCxnSpPr>
            <p:spPr>
              <a:xfrm>
                <a:off x="-1066800" y="2008095"/>
                <a:ext cx="228600" cy="4363"/>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838200" y="2012458"/>
                <a:ext cx="0" cy="302084"/>
              </a:xfrm>
              <a:prstGeom prst="line">
                <a:avLst/>
              </a:prstGeom>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415974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100"/>
                                        </p:tgtEl>
                                        <p:attrNameLst>
                                          <p:attrName>style.visibility</p:attrName>
                                        </p:attrNameLst>
                                      </p:cBhvr>
                                      <p:to>
                                        <p:strVal val="visible"/>
                                      </p:to>
                                    </p:set>
                                    <p:anim calcmode="lin" valueType="num">
                                      <p:cBhvr>
                                        <p:cTn id="13" dur="500" fill="hold"/>
                                        <p:tgtEl>
                                          <p:spTgt spid="100"/>
                                        </p:tgtEl>
                                        <p:attrNameLst>
                                          <p:attrName>ppt_w</p:attrName>
                                        </p:attrNameLst>
                                      </p:cBhvr>
                                      <p:tavLst>
                                        <p:tav tm="0">
                                          <p:val>
                                            <p:fltVal val="0"/>
                                          </p:val>
                                        </p:tav>
                                        <p:tav tm="100000">
                                          <p:val>
                                            <p:strVal val="#ppt_w"/>
                                          </p:val>
                                        </p:tav>
                                      </p:tavLst>
                                    </p:anim>
                                    <p:anim calcmode="lin" valueType="num">
                                      <p:cBhvr>
                                        <p:cTn id="14" dur="500" fill="hold"/>
                                        <p:tgtEl>
                                          <p:spTgt spid="100"/>
                                        </p:tgtEl>
                                        <p:attrNameLst>
                                          <p:attrName>ppt_h</p:attrName>
                                        </p:attrNameLst>
                                      </p:cBhvr>
                                      <p:tavLst>
                                        <p:tav tm="0">
                                          <p:val>
                                            <p:fltVal val="0"/>
                                          </p:val>
                                        </p:tav>
                                        <p:tav tm="100000">
                                          <p:val>
                                            <p:strVal val="#ppt_h"/>
                                          </p:val>
                                        </p:tav>
                                      </p:tavLst>
                                    </p:anim>
                                    <p:animEffect transition="in" filter="fade">
                                      <p:cBhvr>
                                        <p:cTn id="15" dur="500"/>
                                        <p:tgtEl>
                                          <p:spTgt spid="100"/>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additive="base">
                                        <p:cTn id="20" dur="500" fill="hold"/>
                                        <p:tgtEl>
                                          <p:spTgt spid="21"/>
                                        </p:tgtEl>
                                        <p:attrNameLst>
                                          <p:attrName>ppt_x</p:attrName>
                                        </p:attrNameLst>
                                      </p:cBhvr>
                                      <p:tavLst>
                                        <p:tav tm="0">
                                          <p:val>
                                            <p:strVal val="#ppt_x"/>
                                          </p:val>
                                        </p:tav>
                                        <p:tav tm="100000">
                                          <p:val>
                                            <p:strVal val="#ppt_x"/>
                                          </p:val>
                                        </p:tav>
                                      </p:tavLst>
                                    </p:anim>
                                    <p:anim calcmode="lin" valueType="num">
                                      <p:cBhvr additive="base">
                                        <p:cTn id="21"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additive="base">
                                        <p:cTn id="26" dur="500" fill="hold"/>
                                        <p:tgtEl>
                                          <p:spTgt spid="22"/>
                                        </p:tgtEl>
                                        <p:attrNameLst>
                                          <p:attrName>ppt_x</p:attrName>
                                        </p:attrNameLst>
                                      </p:cBhvr>
                                      <p:tavLst>
                                        <p:tav tm="0">
                                          <p:val>
                                            <p:strVal val="#ppt_x"/>
                                          </p:val>
                                        </p:tav>
                                        <p:tav tm="100000">
                                          <p:val>
                                            <p:strVal val="#ppt_x"/>
                                          </p:val>
                                        </p:tav>
                                      </p:tavLst>
                                    </p:anim>
                                    <p:anim calcmode="lin" valueType="num">
                                      <p:cBhvr additive="base">
                                        <p:cTn id="2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ppt_x"/>
                                          </p:val>
                                        </p:tav>
                                        <p:tav tm="100000">
                                          <p:val>
                                            <p:strVal val="#ppt_x"/>
                                          </p:val>
                                        </p:tav>
                                      </p:tavLst>
                                    </p:anim>
                                    <p:anim calcmode="lin" valueType="num">
                                      <p:cBhvr additive="base">
                                        <p:cTn id="3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additive="base">
                                        <p:cTn id="44" dur="500" fill="hold"/>
                                        <p:tgtEl>
                                          <p:spTgt spid="25"/>
                                        </p:tgtEl>
                                        <p:attrNameLst>
                                          <p:attrName>ppt_x</p:attrName>
                                        </p:attrNameLst>
                                      </p:cBhvr>
                                      <p:tavLst>
                                        <p:tav tm="0">
                                          <p:val>
                                            <p:strVal val="#ppt_x"/>
                                          </p:val>
                                        </p:tav>
                                        <p:tav tm="100000">
                                          <p:val>
                                            <p:strVal val="#ppt_x"/>
                                          </p:val>
                                        </p:tav>
                                      </p:tavLst>
                                    </p:anim>
                                    <p:anim calcmode="lin" valueType="num">
                                      <p:cBhvr additive="base">
                                        <p:cTn id="4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6"/>
                                        </p:tgtEl>
                                        <p:attrNameLst>
                                          <p:attrName>style.visibility</p:attrName>
                                        </p:attrNameLst>
                                      </p:cBhvr>
                                      <p:to>
                                        <p:strVal val="visible"/>
                                      </p:to>
                                    </p:set>
                                    <p:anim calcmode="lin" valueType="num">
                                      <p:cBhvr additive="base">
                                        <p:cTn id="50" dur="500" fill="hold"/>
                                        <p:tgtEl>
                                          <p:spTgt spid="26"/>
                                        </p:tgtEl>
                                        <p:attrNameLst>
                                          <p:attrName>ppt_x</p:attrName>
                                        </p:attrNameLst>
                                      </p:cBhvr>
                                      <p:tavLst>
                                        <p:tav tm="0">
                                          <p:val>
                                            <p:strVal val="#ppt_x"/>
                                          </p:val>
                                        </p:tav>
                                        <p:tav tm="100000">
                                          <p:val>
                                            <p:strVal val="#ppt_x"/>
                                          </p:val>
                                        </p:tav>
                                      </p:tavLst>
                                    </p:anim>
                                    <p:anim calcmode="lin" valueType="num">
                                      <p:cBhvr additive="base">
                                        <p:cTn id="51"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7"/>
                                        </p:tgtEl>
                                        <p:attrNameLst>
                                          <p:attrName>style.visibility</p:attrName>
                                        </p:attrNameLst>
                                      </p:cBhvr>
                                      <p:to>
                                        <p:strVal val="visible"/>
                                      </p:to>
                                    </p:set>
                                    <p:anim calcmode="lin" valueType="num">
                                      <p:cBhvr additive="base">
                                        <p:cTn id="56" dur="500" fill="hold"/>
                                        <p:tgtEl>
                                          <p:spTgt spid="27"/>
                                        </p:tgtEl>
                                        <p:attrNameLst>
                                          <p:attrName>ppt_x</p:attrName>
                                        </p:attrNameLst>
                                      </p:cBhvr>
                                      <p:tavLst>
                                        <p:tav tm="0">
                                          <p:val>
                                            <p:strVal val="#ppt_x"/>
                                          </p:val>
                                        </p:tav>
                                        <p:tav tm="100000">
                                          <p:val>
                                            <p:strVal val="#ppt_x"/>
                                          </p:val>
                                        </p:tav>
                                      </p:tavLst>
                                    </p:anim>
                                    <p:anim calcmode="lin" valueType="num">
                                      <p:cBhvr additive="base">
                                        <p:cTn id="5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anim calcmode="lin" valueType="num">
                                      <p:cBhvr additive="base">
                                        <p:cTn id="62" dur="500" fill="hold"/>
                                        <p:tgtEl>
                                          <p:spTgt spid="28"/>
                                        </p:tgtEl>
                                        <p:attrNameLst>
                                          <p:attrName>ppt_x</p:attrName>
                                        </p:attrNameLst>
                                      </p:cBhvr>
                                      <p:tavLst>
                                        <p:tav tm="0">
                                          <p:val>
                                            <p:strVal val="#ppt_x"/>
                                          </p:val>
                                        </p:tav>
                                        <p:tav tm="100000">
                                          <p:val>
                                            <p:strVal val="#ppt_x"/>
                                          </p:val>
                                        </p:tav>
                                      </p:tavLst>
                                    </p:anim>
                                    <p:anim calcmode="lin" valueType="num">
                                      <p:cBhvr additive="base">
                                        <p:cTn id="6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0"/>
                                        </p:tgtEl>
                                        <p:attrNameLst>
                                          <p:attrName>style.visibility</p:attrName>
                                        </p:attrNameLst>
                                      </p:cBhvr>
                                      <p:to>
                                        <p:strVal val="visible"/>
                                      </p:to>
                                    </p:set>
                                    <p:anim calcmode="lin" valueType="num">
                                      <p:cBhvr additive="base">
                                        <p:cTn id="68" dur="500" fill="hold"/>
                                        <p:tgtEl>
                                          <p:spTgt spid="30"/>
                                        </p:tgtEl>
                                        <p:attrNameLst>
                                          <p:attrName>ppt_x</p:attrName>
                                        </p:attrNameLst>
                                      </p:cBhvr>
                                      <p:tavLst>
                                        <p:tav tm="0">
                                          <p:val>
                                            <p:strVal val="#ppt_x"/>
                                          </p:val>
                                        </p:tav>
                                        <p:tav tm="100000">
                                          <p:val>
                                            <p:strVal val="#ppt_x"/>
                                          </p:val>
                                        </p:tav>
                                      </p:tavLst>
                                    </p:anim>
                                    <p:anim calcmode="lin" valueType="num">
                                      <p:cBhvr additive="base">
                                        <p:cTn id="69"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nodeType="clickEffect">
                                  <p:stCondLst>
                                    <p:cond delay="0"/>
                                  </p:stCondLst>
                                  <p:childTnLst>
                                    <p:set>
                                      <p:cBhvr>
                                        <p:cTn id="73" dur="1" fill="hold">
                                          <p:stCondLst>
                                            <p:cond delay="0"/>
                                          </p:stCondLst>
                                        </p:cTn>
                                        <p:tgtEl>
                                          <p:spTgt spid="63"/>
                                        </p:tgtEl>
                                        <p:attrNameLst>
                                          <p:attrName>style.visibility</p:attrName>
                                        </p:attrNameLst>
                                      </p:cBhvr>
                                      <p:to>
                                        <p:strVal val="visible"/>
                                      </p:to>
                                    </p:set>
                                    <p:anim calcmode="lin" valueType="num">
                                      <p:cBhvr>
                                        <p:cTn id="74" dur="500" fill="hold"/>
                                        <p:tgtEl>
                                          <p:spTgt spid="63"/>
                                        </p:tgtEl>
                                        <p:attrNameLst>
                                          <p:attrName>ppt_w</p:attrName>
                                        </p:attrNameLst>
                                      </p:cBhvr>
                                      <p:tavLst>
                                        <p:tav tm="0">
                                          <p:val>
                                            <p:fltVal val="0"/>
                                          </p:val>
                                        </p:tav>
                                        <p:tav tm="100000">
                                          <p:val>
                                            <p:strVal val="#ppt_w"/>
                                          </p:val>
                                        </p:tav>
                                      </p:tavLst>
                                    </p:anim>
                                    <p:anim calcmode="lin" valueType="num">
                                      <p:cBhvr>
                                        <p:cTn id="75" dur="500" fill="hold"/>
                                        <p:tgtEl>
                                          <p:spTgt spid="63"/>
                                        </p:tgtEl>
                                        <p:attrNameLst>
                                          <p:attrName>ppt_h</p:attrName>
                                        </p:attrNameLst>
                                      </p:cBhvr>
                                      <p:tavLst>
                                        <p:tav tm="0">
                                          <p:val>
                                            <p:fltVal val="0"/>
                                          </p:val>
                                        </p:tav>
                                        <p:tav tm="100000">
                                          <p:val>
                                            <p:strVal val="#ppt_h"/>
                                          </p:val>
                                        </p:tav>
                                      </p:tavLst>
                                    </p:anim>
                                    <p:animEffect transition="in" filter="fade">
                                      <p:cBhvr>
                                        <p:cTn id="76" dur="500"/>
                                        <p:tgtEl>
                                          <p:spTgt spid="63"/>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64"/>
                                        </p:tgtEl>
                                        <p:attrNameLst>
                                          <p:attrName>style.visibility</p:attrName>
                                        </p:attrNameLst>
                                      </p:cBhvr>
                                      <p:to>
                                        <p:strVal val="visible"/>
                                      </p:to>
                                    </p:set>
                                    <p:anim calcmode="lin" valueType="num">
                                      <p:cBhvr additive="base">
                                        <p:cTn id="81" dur="500" fill="hold"/>
                                        <p:tgtEl>
                                          <p:spTgt spid="64"/>
                                        </p:tgtEl>
                                        <p:attrNameLst>
                                          <p:attrName>ppt_x</p:attrName>
                                        </p:attrNameLst>
                                      </p:cBhvr>
                                      <p:tavLst>
                                        <p:tav tm="0">
                                          <p:val>
                                            <p:strVal val="#ppt_x"/>
                                          </p:val>
                                        </p:tav>
                                        <p:tav tm="100000">
                                          <p:val>
                                            <p:strVal val="#ppt_x"/>
                                          </p:val>
                                        </p:tav>
                                      </p:tavLst>
                                    </p:anim>
                                    <p:anim calcmode="lin" valueType="num">
                                      <p:cBhvr additive="base">
                                        <p:cTn id="82"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68"/>
                                        </p:tgtEl>
                                        <p:attrNameLst>
                                          <p:attrName>style.visibility</p:attrName>
                                        </p:attrNameLst>
                                      </p:cBhvr>
                                      <p:to>
                                        <p:strVal val="visible"/>
                                      </p:to>
                                    </p:set>
                                    <p:anim calcmode="lin" valueType="num">
                                      <p:cBhvr additive="base">
                                        <p:cTn id="87" dur="500" fill="hold"/>
                                        <p:tgtEl>
                                          <p:spTgt spid="68"/>
                                        </p:tgtEl>
                                        <p:attrNameLst>
                                          <p:attrName>ppt_x</p:attrName>
                                        </p:attrNameLst>
                                      </p:cBhvr>
                                      <p:tavLst>
                                        <p:tav tm="0">
                                          <p:val>
                                            <p:strVal val="#ppt_x"/>
                                          </p:val>
                                        </p:tav>
                                        <p:tav tm="100000">
                                          <p:val>
                                            <p:strVal val="#ppt_x"/>
                                          </p:val>
                                        </p:tav>
                                      </p:tavLst>
                                    </p:anim>
                                    <p:anim calcmode="lin" valueType="num">
                                      <p:cBhvr additive="base">
                                        <p:cTn id="88"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72"/>
                                        </p:tgtEl>
                                        <p:attrNameLst>
                                          <p:attrName>style.visibility</p:attrName>
                                        </p:attrNameLst>
                                      </p:cBhvr>
                                      <p:to>
                                        <p:strVal val="visible"/>
                                      </p:to>
                                    </p:set>
                                    <p:anim calcmode="lin" valueType="num">
                                      <p:cBhvr additive="base">
                                        <p:cTn id="93" dur="500" fill="hold"/>
                                        <p:tgtEl>
                                          <p:spTgt spid="72"/>
                                        </p:tgtEl>
                                        <p:attrNameLst>
                                          <p:attrName>ppt_x</p:attrName>
                                        </p:attrNameLst>
                                      </p:cBhvr>
                                      <p:tavLst>
                                        <p:tav tm="0">
                                          <p:val>
                                            <p:strVal val="#ppt_x"/>
                                          </p:val>
                                        </p:tav>
                                        <p:tav tm="100000">
                                          <p:val>
                                            <p:strVal val="#ppt_x"/>
                                          </p:val>
                                        </p:tav>
                                      </p:tavLst>
                                    </p:anim>
                                    <p:anim calcmode="lin" valueType="num">
                                      <p:cBhvr additive="base">
                                        <p:cTn id="94"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76"/>
                                        </p:tgtEl>
                                        <p:attrNameLst>
                                          <p:attrName>style.visibility</p:attrName>
                                        </p:attrNameLst>
                                      </p:cBhvr>
                                      <p:to>
                                        <p:strVal val="visible"/>
                                      </p:to>
                                    </p:set>
                                    <p:anim calcmode="lin" valueType="num">
                                      <p:cBhvr additive="base">
                                        <p:cTn id="99" dur="500" fill="hold"/>
                                        <p:tgtEl>
                                          <p:spTgt spid="76"/>
                                        </p:tgtEl>
                                        <p:attrNameLst>
                                          <p:attrName>ppt_x</p:attrName>
                                        </p:attrNameLst>
                                      </p:cBhvr>
                                      <p:tavLst>
                                        <p:tav tm="0">
                                          <p:val>
                                            <p:strVal val="#ppt_x"/>
                                          </p:val>
                                        </p:tav>
                                        <p:tav tm="100000">
                                          <p:val>
                                            <p:strVal val="#ppt_x"/>
                                          </p:val>
                                        </p:tav>
                                      </p:tavLst>
                                    </p:anim>
                                    <p:anim calcmode="lin" valueType="num">
                                      <p:cBhvr additive="base">
                                        <p:cTn id="100"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65"/>
                                        </p:tgtEl>
                                        <p:attrNameLst>
                                          <p:attrName>style.visibility</p:attrName>
                                        </p:attrNameLst>
                                      </p:cBhvr>
                                      <p:to>
                                        <p:strVal val="visible"/>
                                      </p:to>
                                    </p:set>
                                    <p:anim calcmode="lin" valueType="num">
                                      <p:cBhvr additive="base">
                                        <p:cTn id="105" dur="500" fill="hold"/>
                                        <p:tgtEl>
                                          <p:spTgt spid="65"/>
                                        </p:tgtEl>
                                        <p:attrNameLst>
                                          <p:attrName>ppt_x</p:attrName>
                                        </p:attrNameLst>
                                      </p:cBhvr>
                                      <p:tavLst>
                                        <p:tav tm="0">
                                          <p:val>
                                            <p:strVal val="#ppt_x"/>
                                          </p:val>
                                        </p:tav>
                                        <p:tav tm="100000">
                                          <p:val>
                                            <p:strVal val="#ppt_x"/>
                                          </p:val>
                                        </p:tav>
                                      </p:tavLst>
                                    </p:anim>
                                    <p:anim calcmode="lin" valueType="num">
                                      <p:cBhvr additive="base">
                                        <p:cTn id="106"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70"/>
                                        </p:tgtEl>
                                        <p:attrNameLst>
                                          <p:attrName>style.visibility</p:attrName>
                                        </p:attrNameLst>
                                      </p:cBhvr>
                                      <p:to>
                                        <p:strVal val="visible"/>
                                      </p:to>
                                    </p:set>
                                    <p:anim calcmode="lin" valueType="num">
                                      <p:cBhvr additive="base">
                                        <p:cTn id="111" dur="500" fill="hold"/>
                                        <p:tgtEl>
                                          <p:spTgt spid="70"/>
                                        </p:tgtEl>
                                        <p:attrNameLst>
                                          <p:attrName>ppt_x</p:attrName>
                                        </p:attrNameLst>
                                      </p:cBhvr>
                                      <p:tavLst>
                                        <p:tav tm="0">
                                          <p:val>
                                            <p:strVal val="#ppt_x"/>
                                          </p:val>
                                        </p:tav>
                                        <p:tav tm="100000">
                                          <p:val>
                                            <p:strVal val="#ppt_x"/>
                                          </p:val>
                                        </p:tav>
                                      </p:tavLst>
                                    </p:anim>
                                    <p:anim calcmode="lin" valueType="num">
                                      <p:cBhvr additive="base">
                                        <p:cTn id="112"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74"/>
                                        </p:tgtEl>
                                        <p:attrNameLst>
                                          <p:attrName>style.visibility</p:attrName>
                                        </p:attrNameLst>
                                      </p:cBhvr>
                                      <p:to>
                                        <p:strVal val="visible"/>
                                      </p:to>
                                    </p:set>
                                    <p:anim calcmode="lin" valueType="num">
                                      <p:cBhvr additive="base">
                                        <p:cTn id="117" dur="500" fill="hold"/>
                                        <p:tgtEl>
                                          <p:spTgt spid="74"/>
                                        </p:tgtEl>
                                        <p:attrNameLst>
                                          <p:attrName>ppt_x</p:attrName>
                                        </p:attrNameLst>
                                      </p:cBhvr>
                                      <p:tavLst>
                                        <p:tav tm="0">
                                          <p:val>
                                            <p:strVal val="#ppt_x"/>
                                          </p:val>
                                        </p:tav>
                                        <p:tav tm="100000">
                                          <p:val>
                                            <p:strVal val="#ppt_x"/>
                                          </p:val>
                                        </p:tav>
                                      </p:tavLst>
                                    </p:anim>
                                    <p:anim calcmode="lin" valueType="num">
                                      <p:cBhvr additive="base">
                                        <p:cTn id="118"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0" nodeType="clickEffect">
                                  <p:stCondLst>
                                    <p:cond delay="0"/>
                                  </p:stCondLst>
                                  <p:childTnLst>
                                    <p:set>
                                      <p:cBhvr>
                                        <p:cTn id="122" dur="1" fill="hold">
                                          <p:stCondLst>
                                            <p:cond delay="0"/>
                                          </p:stCondLst>
                                        </p:cTn>
                                        <p:tgtEl>
                                          <p:spTgt spid="78"/>
                                        </p:tgtEl>
                                        <p:attrNameLst>
                                          <p:attrName>style.visibility</p:attrName>
                                        </p:attrNameLst>
                                      </p:cBhvr>
                                      <p:to>
                                        <p:strVal val="visible"/>
                                      </p:to>
                                    </p:set>
                                    <p:anim calcmode="lin" valueType="num">
                                      <p:cBhvr additive="base">
                                        <p:cTn id="123" dur="500" fill="hold"/>
                                        <p:tgtEl>
                                          <p:spTgt spid="78"/>
                                        </p:tgtEl>
                                        <p:attrNameLst>
                                          <p:attrName>ppt_x</p:attrName>
                                        </p:attrNameLst>
                                      </p:cBhvr>
                                      <p:tavLst>
                                        <p:tav tm="0">
                                          <p:val>
                                            <p:strVal val="#ppt_x"/>
                                          </p:val>
                                        </p:tav>
                                        <p:tav tm="100000">
                                          <p:val>
                                            <p:strVal val="#ppt_x"/>
                                          </p:val>
                                        </p:tav>
                                      </p:tavLst>
                                    </p:anim>
                                    <p:anim calcmode="lin" valueType="num">
                                      <p:cBhvr additive="base">
                                        <p:cTn id="124"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ntr" presetSubtype="4" fill="hold" nodeType="clickEffect">
                                  <p:stCondLst>
                                    <p:cond delay="0"/>
                                  </p:stCondLst>
                                  <p:childTnLst>
                                    <p:set>
                                      <p:cBhvr>
                                        <p:cTn id="128" dur="1" fill="hold">
                                          <p:stCondLst>
                                            <p:cond delay="0"/>
                                          </p:stCondLst>
                                        </p:cTn>
                                        <p:tgtEl>
                                          <p:spTgt spid="33"/>
                                        </p:tgtEl>
                                        <p:attrNameLst>
                                          <p:attrName>style.visibility</p:attrName>
                                        </p:attrNameLst>
                                      </p:cBhvr>
                                      <p:to>
                                        <p:strVal val="visible"/>
                                      </p:to>
                                    </p:set>
                                    <p:anim calcmode="lin" valueType="num">
                                      <p:cBhvr additive="base">
                                        <p:cTn id="129" dur="500" fill="hold"/>
                                        <p:tgtEl>
                                          <p:spTgt spid="33"/>
                                        </p:tgtEl>
                                        <p:attrNameLst>
                                          <p:attrName>ppt_x</p:attrName>
                                        </p:attrNameLst>
                                      </p:cBhvr>
                                      <p:tavLst>
                                        <p:tav tm="0">
                                          <p:val>
                                            <p:strVal val="#ppt_x"/>
                                          </p:val>
                                        </p:tav>
                                        <p:tav tm="100000">
                                          <p:val>
                                            <p:strVal val="#ppt_x"/>
                                          </p:val>
                                        </p:tav>
                                      </p:tavLst>
                                    </p:anim>
                                    <p:anim calcmode="lin" valueType="num">
                                      <p:cBhvr additive="base">
                                        <p:cTn id="13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53" presetClass="entr" presetSubtype="16" fill="hold" nodeType="clickEffect">
                                  <p:stCondLst>
                                    <p:cond delay="0"/>
                                  </p:stCondLst>
                                  <p:childTnLst>
                                    <p:set>
                                      <p:cBhvr>
                                        <p:cTn id="134" dur="1" fill="hold">
                                          <p:stCondLst>
                                            <p:cond delay="0"/>
                                          </p:stCondLst>
                                        </p:cTn>
                                        <p:tgtEl>
                                          <p:spTgt spid="129"/>
                                        </p:tgtEl>
                                        <p:attrNameLst>
                                          <p:attrName>style.visibility</p:attrName>
                                        </p:attrNameLst>
                                      </p:cBhvr>
                                      <p:to>
                                        <p:strVal val="visible"/>
                                      </p:to>
                                    </p:set>
                                    <p:anim calcmode="lin" valueType="num">
                                      <p:cBhvr>
                                        <p:cTn id="135" dur="500" fill="hold"/>
                                        <p:tgtEl>
                                          <p:spTgt spid="129"/>
                                        </p:tgtEl>
                                        <p:attrNameLst>
                                          <p:attrName>ppt_w</p:attrName>
                                        </p:attrNameLst>
                                      </p:cBhvr>
                                      <p:tavLst>
                                        <p:tav tm="0">
                                          <p:val>
                                            <p:fltVal val="0"/>
                                          </p:val>
                                        </p:tav>
                                        <p:tav tm="100000">
                                          <p:val>
                                            <p:strVal val="#ppt_w"/>
                                          </p:val>
                                        </p:tav>
                                      </p:tavLst>
                                    </p:anim>
                                    <p:anim calcmode="lin" valueType="num">
                                      <p:cBhvr>
                                        <p:cTn id="136" dur="500" fill="hold"/>
                                        <p:tgtEl>
                                          <p:spTgt spid="129"/>
                                        </p:tgtEl>
                                        <p:attrNameLst>
                                          <p:attrName>ppt_h</p:attrName>
                                        </p:attrNameLst>
                                      </p:cBhvr>
                                      <p:tavLst>
                                        <p:tav tm="0">
                                          <p:val>
                                            <p:fltVal val="0"/>
                                          </p:val>
                                        </p:tav>
                                        <p:tav tm="100000">
                                          <p:val>
                                            <p:strVal val="#ppt_h"/>
                                          </p:val>
                                        </p:tav>
                                      </p:tavLst>
                                    </p:anim>
                                    <p:animEffect transition="in" filter="fade">
                                      <p:cBhvr>
                                        <p:cTn id="137" dur="500"/>
                                        <p:tgtEl>
                                          <p:spTgt spid="129"/>
                                        </p:tgtEl>
                                      </p:cBhvr>
                                    </p:animEffect>
                                  </p:childTnLst>
                                </p:cTn>
                              </p:par>
                            </p:childTnLst>
                          </p:cTn>
                        </p:par>
                      </p:childTnLst>
                    </p:cTn>
                  </p:par>
                  <p:par>
                    <p:cTn id="138" fill="hold">
                      <p:stCondLst>
                        <p:cond delay="indefinite"/>
                      </p:stCondLst>
                      <p:childTnLst>
                        <p:par>
                          <p:cTn id="139" fill="hold">
                            <p:stCondLst>
                              <p:cond delay="0"/>
                            </p:stCondLst>
                            <p:childTnLst>
                              <p:par>
                                <p:cTn id="140" presetID="2" presetClass="entr" presetSubtype="4" fill="hold" grpId="0" nodeType="clickEffect">
                                  <p:stCondLst>
                                    <p:cond delay="0"/>
                                  </p:stCondLst>
                                  <p:childTnLst>
                                    <p:set>
                                      <p:cBhvr>
                                        <p:cTn id="141" dur="1" fill="hold">
                                          <p:stCondLst>
                                            <p:cond delay="0"/>
                                          </p:stCondLst>
                                        </p:cTn>
                                        <p:tgtEl>
                                          <p:spTgt spid="66"/>
                                        </p:tgtEl>
                                        <p:attrNameLst>
                                          <p:attrName>style.visibility</p:attrName>
                                        </p:attrNameLst>
                                      </p:cBhvr>
                                      <p:to>
                                        <p:strVal val="visible"/>
                                      </p:to>
                                    </p:set>
                                    <p:anim calcmode="lin" valueType="num">
                                      <p:cBhvr additive="base">
                                        <p:cTn id="142" dur="500" fill="hold"/>
                                        <p:tgtEl>
                                          <p:spTgt spid="66"/>
                                        </p:tgtEl>
                                        <p:attrNameLst>
                                          <p:attrName>ppt_x</p:attrName>
                                        </p:attrNameLst>
                                      </p:cBhvr>
                                      <p:tavLst>
                                        <p:tav tm="0">
                                          <p:val>
                                            <p:strVal val="#ppt_x"/>
                                          </p:val>
                                        </p:tav>
                                        <p:tav tm="100000">
                                          <p:val>
                                            <p:strVal val="#ppt_x"/>
                                          </p:val>
                                        </p:tav>
                                      </p:tavLst>
                                    </p:anim>
                                    <p:anim calcmode="lin" valueType="num">
                                      <p:cBhvr additive="base">
                                        <p:cTn id="143"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2" presetClass="entr" presetSubtype="4" fill="hold" grpId="0" nodeType="clickEffect">
                                  <p:stCondLst>
                                    <p:cond delay="0"/>
                                  </p:stCondLst>
                                  <p:childTnLst>
                                    <p:set>
                                      <p:cBhvr>
                                        <p:cTn id="147" dur="1" fill="hold">
                                          <p:stCondLst>
                                            <p:cond delay="0"/>
                                          </p:stCondLst>
                                        </p:cTn>
                                        <p:tgtEl>
                                          <p:spTgt spid="69"/>
                                        </p:tgtEl>
                                        <p:attrNameLst>
                                          <p:attrName>style.visibility</p:attrName>
                                        </p:attrNameLst>
                                      </p:cBhvr>
                                      <p:to>
                                        <p:strVal val="visible"/>
                                      </p:to>
                                    </p:set>
                                    <p:anim calcmode="lin" valueType="num">
                                      <p:cBhvr additive="base">
                                        <p:cTn id="148" dur="500" fill="hold"/>
                                        <p:tgtEl>
                                          <p:spTgt spid="69"/>
                                        </p:tgtEl>
                                        <p:attrNameLst>
                                          <p:attrName>ppt_x</p:attrName>
                                        </p:attrNameLst>
                                      </p:cBhvr>
                                      <p:tavLst>
                                        <p:tav tm="0">
                                          <p:val>
                                            <p:strVal val="#ppt_x"/>
                                          </p:val>
                                        </p:tav>
                                        <p:tav tm="100000">
                                          <p:val>
                                            <p:strVal val="#ppt_x"/>
                                          </p:val>
                                        </p:tav>
                                      </p:tavLst>
                                    </p:anim>
                                    <p:anim calcmode="lin" valueType="num">
                                      <p:cBhvr additive="base">
                                        <p:cTn id="149"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2" presetClass="entr" presetSubtype="4" fill="hold" grpId="0" nodeType="clickEffect">
                                  <p:stCondLst>
                                    <p:cond delay="0"/>
                                  </p:stCondLst>
                                  <p:childTnLst>
                                    <p:set>
                                      <p:cBhvr>
                                        <p:cTn id="153" dur="1" fill="hold">
                                          <p:stCondLst>
                                            <p:cond delay="0"/>
                                          </p:stCondLst>
                                        </p:cTn>
                                        <p:tgtEl>
                                          <p:spTgt spid="73"/>
                                        </p:tgtEl>
                                        <p:attrNameLst>
                                          <p:attrName>style.visibility</p:attrName>
                                        </p:attrNameLst>
                                      </p:cBhvr>
                                      <p:to>
                                        <p:strVal val="visible"/>
                                      </p:to>
                                    </p:set>
                                    <p:anim calcmode="lin" valueType="num">
                                      <p:cBhvr additive="base">
                                        <p:cTn id="154" dur="500" fill="hold"/>
                                        <p:tgtEl>
                                          <p:spTgt spid="73"/>
                                        </p:tgtEl>
                                        <p:attrNameLst>
                                          <p:attrName>ppt_x</p:attrName>
                                        </p:attrNameLst>
                                      </p:cBhvr>
                                      <p:tavLst>
                                        <p:tav tm="0">
                                          <p:val>
                                            <p:strVal val="#ppt_x"/>
                                          </p:val>
                                        </p:tav>
                                        <p:tav tm="100000">
                                          <p:val>
                                            <p:strVal val="#ppt_x"/>
                                          </p:val>
                                        </p:tav>
                                      </p:tavLst>
                                    </p:anim>
                                    <p:anim calcmode="lin" valueType="num">
                                      <p:cBhvr additive="base">
                                        <p:cTn id="155" dur="500" fill="hold"/>
                                        <p:tgtEl>
                                          <p:spTgt spid="73"/>
                                        </p:tgtEl>
                                        <p:attrNameLst>
                                          <p:attrName>ppt_y</p:attrName>
                                        </p:attrNameLst>
                                      </p:cBhvr>
                                      <p:tavLst>
                                        <p:tav tm="0">
                                          <p:val>
                                            <p:strVal val="1+#ppt_h/2"/>
                                          </p:val>
                                        </p:tav>
                                        <p:tav tm="100000">
                                          <p:val>
                                            <p:strVal val="#ppt_y"/>
                                          </p:val>
                                        </p:tav>
                                      </p:tavLst>
                                    </p:anim>
                                  </p:childTnLst>
                                </p:cTn>
                              </p:par>
                            </p:childTnLst>
                          </p:cTn>
                        </p:par>
                      </p:childTnLst>
                    </p:cTn>
                  </p:par>
                  <p:par>
                    <p:cTn id="156" fill="hold">
                      <p:stCondLst>
                        <p:cond delay="indefinite"/>
                      </p:stCondLst>
                      <p:childTnLst>
                        <p:par>
                          <p:cTn id="157" fill="hold">
                            <p:stCondLst>
                              <p:cond delay="0"/>
                            </p:stCondLst>
                            <p:childTnLst>
                              <p:par>
                                <p:cTn id="158" presetID="2" presetClass="entr" presetSubtype="4" fill="hold" grpId="0" nodeType="clickEffect">
                                  <p:stCondLst>
                                    <p:cond delay="0"/>
                                  </p:stCondLst>
                                  <p:childTnLst>
                                    <p:set>
                                      <p:cBhvr>
                                        <p:cTn id="159" dur="1" fill="hold">
                                          <p:stCondLst>
                                            <p:cond delay="0"/>
                                          </p:stCondLst>
                                        </p:cTn>
                                        <p:tgtEl>
                                          <p:spTgt spid="77"/>
                                        </p:tgtEl>
                                        <p:attrNameLst>
                                          <p:attrName>style.visibility</p:attrName>
                                        </p:attrNameLst>
                                      </p:cBhvr>
                                      <p:to>
                                        <p:strVal val="visible"/>
                                      </p:to>
                                    </p:set>
                                    <p:anim calcmode="lin" valueType="num">
                                      <p:cBhvr additive="base">
                                        <p:cTn id="160" dur="500" fill="hold"/>
                                        <p:tgtEl>
                                          <p:spTgt spid="77"/>
                                        </p:tgtEl>
                                        <p:attrNameLst>
                                          <p:attrName>ppt_x</p:attrName>
                                        </p:attrNameLst>
                                      </p:cBhvr>
                                      <p:tavLst>
                                        <p:tav tm="0">
                                          <p:val>
                                            <p:strVal val="#ppt_x"/>
                                          </p:val>
                                        </p:tav>
                                        <p:tav tm="100000">
                                          <p:val>
                                            <p:strVal val="#ppt_x"/>
                                          </p:val>
                                        </p:tav>
                                      </p:tavLst>
                                    </p:anim>
                                    <p:anim calcmode="lin" valueType="num">
                                      <p:cBhvr additive="base">
                                        <p:cTn id="161"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162" fill="hold">
                      <p:stCondLst>
                        <p:cond delay="indefinite"/>
                      </p:stCondLst>
                      <p:childTnLst>
                        <p:par>
                          <p:cTn id="163" fill="hold">
                            <p:stCondLst>
                              <p:cond delay="0"/>
                            </p:stCondLst>
                            <p:childTnLst>
                              <p:par>
                                <p:cTn id="164" presetID="2" presetClass="entr" presetSubtype="4" fill="hold" grpId="0" nodeType="clickEffect">
                                  <p:stCondLst>
                                    <p:cond delay="0"/>
                                  </p:stCondLst>
                                  <p:childTnLst>
                                    <p:set>
                                      <p:cBhvr>
                                        <p:cTn id="165" dur="1" fill="hold">
                                          <p:stCondLst>
                                            <p:cond delay="0"/>
                                          </p:stCondLst>
                                        </p:cTn>
                                        <p:tgtEl>
                                          <p:spTgt spid="67"/>
                                        </p:tgtEl>
                                        <p:attrNameLst>
                                          <p:attrName>style.visibility</p:attrName>
                                        </p:attrNameLst>
                                      </p:cBhvr>
                                      <p:to>
                                        <p:strVal val="visible"/>
                                      </p:to>
                                    </p:set>
                                    <p:anim calcmode="lin" valueType="num">
                                      <p:cBhvr additive="base">
                                        <p:cTn id="166" dur="500" fill="hold"/>
                                        <p:tgtEl>
                                          <p:spTgt spid="67"/>
                                        </p:tgtEl>
                                        <p:attrNameLst>
                                          <p:attrName>ppt_x</p:attrName>
                                        </p:attrNameLst>
                                      </p:cBhvr>
                                      <p:tavLst>
                                        <p:tav tm="0">
                                          <p:val>
                                            <p:strVal val="#ppt_x"/>
                                          </p:val>
                                        </p:tav>
                                        <p:tav tm="100000">
                                          <p:val>
                                            <p:strVal val="#ppt_x"/>
                                          </p:val>
                                        </p:tav>
                                      </p:tavLst>
                                    </p:anim>
                                    <p:anim calcmode="lin" valueType="num">
                                      <p:cBhvr additive="base">
                                        <p:cTn id="167"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presetID="2" presetClass="entr" presetSubtype="4" fill="hold" grpId="0" nodeType="clickEffect">
                                  <p:stCondLst>
                                    <p:cond delay="0"/>
                                  </p:stCondLst>
                                  <p:childTnLst>
                                    <p:set>
                                      <p:cBhvr>
                                        <p:cTn id="171" dur="1" fill="hold">
                                          <p:stCondLst>
                                            <p:cond delay="0"/>
                                          </p:stCondLst>
                                        </p:cTn>
                                        <p:tgtEl>
                                          <p:spTgt spid="71"/>
                                        </p:tgtEl>
                                        <p:attrNameLst>
                                          <p:attrName>style.visibility</p:attrName>
                                        </p:attrNameLst>
                                      </p:cBhvr>
                                      <p:to>
                                        <p:strVal val="visible"/>
                                      </p:to>
                                    </p:set>
                                    <p:anim calcmode="lin" valueType="num">
                                      <p:cBhvr additive="base">
                                        <p:cTn id="172" dur="500" fill="hold"/>
                                        <p:tgtEl>
                                          <p:spTgt spid="71"/>
                                        </p:tgtEl>
                                        <p:attrNameLst>
                                          <p:attrName>ppt_x</p:attrName>
                                        </p:attrNameLst>
                                      </p:cBhvr>
                                      <p:tavLst>
                                        <p:tav tm="0">
                                          <p:val>
                                            <p:strVal val="#ppt_x"/>
                                          </p:val>
                                        </p:tav>
                                        <p:tav tm="100000">
                                          <p:val>
                                            <p:strVal val="#ppt_x"/>
                                          </p:val>
                                        </p:tav>
                                      </p:tavLst>
                                    </p:anim>
                                    <p:anim calcmode="lin" valueType="num">
                                      <p:cBhvr additive="base">
                                        <p:cTn id="173"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par>
                    <p:cTn id="174" fill="hold">
                      <p:stCondLst>
                        <p:cond delay="indefinite"/>
                      </p:stCondLst>
                      <p:childTnLst>
                        <p:par>
                          <p:cTn id="175" fill="hold">
                            <p:stCondLst>
                              <p:cond delay="0"/>
                            </p:stCondLst>
                            <p:childTnLst>
                              <p:par>
                                <p:cTn id="176" presetID="2" presetClass="entr" presetSubtype="4" fill="hold" grpId="0" nodeType="clickEffect">
                                  <p:stCondLst>
                                    <p:cond delay="0"/>
                                  </p:stCondLst>
                                  <p:childTnLst>
                                    <p:set>
                                      <p:cBhvr>
                                        <p:cTn id="177" dur="1" fill="hold">
                                          <p:stCondLst>
                                            <p:cond delay="0"/>
                                          </p:stCondLst>
                                        </p:cTn>
                                        <p:tgtEl>
                                          <p:spTgt spid="75"/>
                                        </p:tgtEl>
                                        <p:attrNameLst>
                                          <p:attrName>style.visibility</p:attrName>
                                        </p:attrNameLst>
                                      </p:cBhvr>
                                      <p:to>
                                        <p:strVal val="visible"/>
                                      </p:to>
                                    </p:set>
                                    <p:anim calcmode="lin" valueType="num">
                                      <p:cBhvr additive="base">
                                        <p:cTn id="178" dur="500" fill="hold"/>
                                        <p:tgtEl>
                                          <p:spTgt spid="75"/>
                                        </p:tgtEl>
                                        <p:attrNameLst>
                                          <p:attrName>ppt_x</p:attrName>
                                        </p:attrNameLst>
                                      </p:cBhvr>
                                      <p:tavLst>
                                        <p:tav tm="0">
                                          <p:val>
                                            <p:strVal val="#ppt_x"/>
                                          </p:val>
                                        </p:tav>
                                        <p:tav tm="100000">
                                          <p:val>
                                            <p:strVal val="#ppt_x"/>
                                          </p:val>
                                        </p:tav>
                                      </p:tavLst>
                                    </p:anim>
                                    <p:anim calcmode="lin" valueType="num">
                                      <p:cBhvr additive="base">
                                        <p:cTn id="179"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180" fill="hold">
                      <p:stCondLst>
                        <p:cond delay="indefinite"/>
                      </p:stCondLst>
                      <p:childTnLst>
                        <p:par>
                          <p:cTn id="181" fill="hold">
                            <p:stCondLst>
                              <p:cond delay="0"/>
                            </p:stCondLst>
                            <p:childTnLst>
                              <p:par>
                                <p:cTn id="182" presetID="2" presetClass="entr" presetSubtype="4" fill="hold" grpId="0" nodeType="clickEffect">
                                  <p:stCondLst>
                                    <p:cond delay="0"/>
                                  </p:stCondLst>
                                  <p:childTnLst>
                                    <p:set>
                                      <p:cBhvr>
                                        <p:cTn id="183" dur="1" fill="hold">
                                          <p:stCondLst>
                                            <p:cond delay="0"/>
                                          </p:stCondLst>
                                        </p:cTn>
                                        <p:tgtEl>
                                          <p:spTgt spid="79"/>
                                        </p:tgtEl>
                                        <p:attrNameLst>
                                          <p:attrName>style.visibility</p:attrName>
                                        </p:attrNameLst>
                                      </p:cBhvr>
                                      <p:to>
                                        <p:strVal val="visible"/>
                                      </p:to>
                                    </p:set>
                                    <p:anim calcmode="lin" valueType="num">
                                      <p:cBhvr additive="base">
                                        <p:cTn id="184" dur="500" fill="hold"/>
                                        <p:tgtEl>
                                          <p:spTgt spid="79"/>
                                        </p:tgtEl>
                                        <p:attrNameLst>
                                          <p:attrName>ppt_x</p:attrName>
                                        </p:attrNameLst>
                                      </p:cBhvr>
                                      <p:tavLst>
                                        <p:tav tm="0">
                                          <p:val>
                                            <p:strVal val="#ppt_x"/>
                                          </p:val>
                                        </p:tav>
                                        <p:tav tm="100000">
                                          <p:val>
                                            <p:strVal val="#ppt_x"/>
                                          </p:val>
                                        </p:tav>
                                      </p:tavLst>
                                    </p:anim>
                                    <p:anim calcmode="lin" valueType="num">
                                      <p:cBhvr additive="base">
                                        <p:cTn id="185"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22" grpId="0"/>
      <p:bldP spid="23" grpId="0"/>
      <p:bldP spid="24" grpId="0"/>
      <p:bldP spid="25" grpId="0"/>
      <p:bldP spid="26" grpId="0"/>
      <p:bldP spid="27" grpId="0"/>
      <p:bldP spid="28" grpId="0"/>
      <p:bldP spid="64" grpId="0"/>
      <p:bldP spid="65" grpId="0"/>
      <p:bldP spid="66" grpId="0"/>
      <p:bldP spid="67" grpId="0"/>
      <p:bldP spid="68" grpId="0"/>
      <p:bldP spid="69" grpId="0"/>
      <p:bldP spid="70" grpId="0"/>
      <p:bldP spid="71" grpId="0"/>
      <p:bldP spid="72" grpId="0"/>
      <p:bldP spid="73" grpId="0"/>
      <p:bldP spid="74" grpId="0"/>
      <p:bldP spid="75" grpId="0"/>
      <p:bldP spid="76" grpId="0"/>
      <p:bldP spid="77" grpId="0"/>
      <p:bldP spid="78" grpId="0"/>
      <p:bldP spid="7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062" y="152400"/>
            <a:ext cx="8801937" cy="523220"/>
          </a:xfrm>
          <a:prstGeom prst="rect">
            <a:avLst/>
          </a:prstGeom>
          <a:noFill/>
        </p:spPr>
        <p:txBody>
          <a:bodyPr wrap="square" rtlCol="0">
            <a:spAutoFit/>
          </a:bodyPr>
          <a:lstStyle/>
          <a:p>
            <a:r>
              <a:rPr lang="bn-BD" sz="2800" b="1" dirty="0" smtClean="0">
                <a:solidFill>
                  <a:srgbClr val="00B0F0"/>
                </a:solidFill>
                <a:latin typeface="NikoshBAN" pitchFamily="2" charset="0"/>
                <a:cs typeface="NikoshBAN" pitchFamily="2" charset="0"/>
              </a:rPr>
              <a:t>সদৃশ সমকোণী ত্রিভূজের বাহুগুলোর অনুপাত সমূহের ধ্রুবতাঃ </a:t>
            </a:r>
            <a:endParaRPr lang="en-US" sz="2800" b="1" dirty="0">
              <a:solidFill>
                <a:srgbClr val="00B0F0"/>
              </a:solidFill>
              <a:latin typeface="NikoshBAN" pitchFamily="2" charset="0"/>
              <a:cs typeface="NikoshBAN" pitchFamily="2" charset="0"/>
            </a:endParaRPr>
          </a:p>
        </p:txBody>
      </p:sp>
      <p:grpSp>
        <p:nvGrpSpPr>
          <p:cNvPr id="19" name="Group 18"/>
          <p:cNvGrpSpPr/>
          <p:nvPr/>
        </p:nvGrpSpPr>
        <p:grpSpPr>
          <a:xfrm>
            <a:off x="420412" y="675620"/>
            <a:ext cx="3527995" cy="2161035"/>
            <a:chOff x="420596" y="793804"/>
            <a:chExt cx="3527995" cy="2161035"/>
          </a:xfrm>
        </p:grpSpPr>
        <p:grpSp>
          <p:nvGrpSpPr>
            <p:cNvPr id="15" name="Group 14"/>
            <p:cNvGrpSpPr/>
            <p:nvPr/>
          </p:nvGrpSpPr>
          <p:grpSpPr>
            <a:xfrm>
              <a:off x="420596" y="793804"/>
              <a:ext cx="3527995" cy="2161035"/>
              <a:chOff x="510697" y="659816"/>
              <a:chExt cx="3527995" cy="2161035"/>
            </a:xfrm>
          </p:grpSpPr>
          <p:cxnSp>
            <p:nvCxnSpPr>
              <p:cNvPr id="4" name="Straight Arrow Connector 3"/>
              <p:cNvCxnSpPr/>
              <p:nvPr/>
            </p:nvCxnSpPr>
            <p:spPr>
              <a:xfrm>
                <a:off x="952500" y="2455745"/>
                <a:ext cx="30861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900547" y="675620"/>
                <a:ext cx="2833253" cy="1780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720884" y="659816"/>
                <a:ext cx="317716" cy="369332"/>
              </a:xfrm>
              <a:prstGeom prst="rect">
                <a:avLst/>
              </a:prstGeom>
              <a:noFill/>
            </p:spPr>
            <p:txBody>
              <a:bodyPr wrap="none" rtlCol="0">
                <a:spAutoFit/>
              </a:bodyPr>
              <a:lstStyle/>
              <a:p>
                <a:r>
                  <a:rPr lang="en-US" dirty="0" smtClean="0"/>
                  <a:t>A</a:t>
                </a:r>
                <a:endParaRPr lang="en-US" dirty="0"/>
              </a:p>
            </p:txBody>
          </p:sp>
          <p:sp>
            <p:nvSpPr>
              <p:cNvPr id="11" name="TextBox 10"/>
              <p:cNvSpPr txBox="1"/>
              <p:nvPr/>
            </p:nvSpPr>
            <p:spPr>
              <a:xfrm>
                <a:off x="3733800" y="2451519"/>
                <a:ext cx="304892" cy="369332"/>
              </a:xfrm>
              <a:prstGeom prst="rect">
                <a:avLst/>
              </a:prstGeom>
              <a:noFill/>
            </p:spPr>
            <p:txBody>
              <a:bodyPr wrap="none" rtlCol="0">
                <a:spAutoFit/>
              </a:bodyPr>
              <a:lstStyle/>
              <a:p>
                <a:r>
                  <a:rPr lang="en-US" dirty="0" smtClean="0"/>
                  <a:t>X</a:t>
                </a:r>
                <a:endParaRPr lang="en-US" dirty="0"/>
              </a:p>
            </p:txBody>
          </p:sp>
          <p:sp>
            <p:nvSpPr>
              <p:cNvPr id="12" name="TextBox 11"/>
              <p:cNvSpPr txBox="1"/>
              <p:nvPr/>
            </p:nvSpPr>
            <p:spPr>
              <a:xfrm>
                <a:off x="510697" y="2350532"/>
                <a:ext cx="389850" cy="369332"/>
              </a:xfrm>
              <a:prstGeom prst="rect">
                <a:avLst/>
              </a:prstGeom>
              <a:noFill/>
            </p:spPr>
            <p:txBody>
              <a:bodyPr wrap="none" rtlCol="0">
                <a:spAutoFit/>
              </a:bodyPr>
              <a:lstStyle/>
              <a:p>
                <a:r>
                  <a:rPr lang="en-US" dirty="0" smtClean="0"/>
                  <a:t>O </a:t>
                </a:r>
                <a:endParaRPr lang="en-US" dirty="0"/>
              </a:p>
            </p:txBody>
          </p:sp>
        </p:grpSp>
        <p:grpSp>
          <p:nvGrpSpPr>
            <p:cNvPr id="18" name="Group 17"/>
            <p:cNvGrpSpPr/>
            <p:nvPr/>
          </p:nvGrpSpPr>
          <p:grpSpPr>
            <a:xfrm>
              <a:off x="953507" y="2027320"/>
              <a:ext cx="914400" cy="914400"/>
              <a:chOff x="953507" y="2027320"/>
              <a:chExt cx="914400" cy="914400"/>
            </a:xfrm>
          </p:grpSpPr>
          <p:sp>
            <p:nvSpPr>
              <p:cNvPr id="16" name="Arc 15"/>
              <p:cNvSpPr/>
              <p:nvPr/>
            </p:nvSpPr>
            <p:spPr>
              <a:xfrm rot="1516415">
                <a:off x="953507" y="2027320"/>
                <a:ext cx="914400" cy="914400"/>
              </a:xfrm>
              <a:prstGeom prst="arc">
                <a:avLst>
                  <a:gd name="adj1" fmla="val 16200000"/>
                  <a:gd name="adj2" fmla="val 2110363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TextBox 16"/>
                  <p:cNvSpPr txBox="1"/>
                  <p:nvPr/>
                </p:nvSpPr>
                <p:spPr>
                  <a:xfrm>
                    <a:off x="1337924" y="2220401"/>
                    <a:ext cx="37414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ea typeface="Cambria Math"/>
                            </a:rPr>
                            <m:t>𝜃</m:t>
                          </m:r>
                        </m:oMath>
                      </m:oMathPara>
                    </a14:m>
                    <a:endParaRPr lang="en-US" dirty="0"/>
                  </a:p>
                </p:txBody>
              </p:sp>
            </mc:Choice>
            <mc:Fallback xmlns="">
              <p:sp>
                <p:nvSpPr>
                  <p:cNvPr id="17" name="TextBox 16"/>
                  <p:cNvSpPr txBox="1">
                    <a:spLocks noRot="1" noChangeAspect="1" noMove="1" noResize="1" noEditPoints="1" noAdjustHandles="1" noChangeArrowheads="1" noChangeShapeType="1" noTextEdit="1"/>
                  </p:cNvSpPr>
                  <p:nvPr/>
                </p:nvSpPr>
                <p:spPr>
                  <a:xfrm>
                    <a:off x="1337924" y="2220401"/>
                    <a:ext cx="374141" cy="369332"/>
                  </a:xfrm>
                  <a:prstGeom prst="rect">
                    <a:avLst/>
                  </a:prstGeom>
                  <a:blipFill rotWithShape="1">
                    <a:blip r:embed="rId2"/>
                    <a:stretch>
                      <a:fillRect/>
                    </a:stretch>
                  </a:blipFill>
                </p:spPr>
                <p:txBody>
                  <a:bodyPr/>
                  <a:lstStyle/>
                  <a:p>
                    <a:r>
                      <a:rPr lang="en-US">
                        <a:noFill/>
                      </a:rPr>
                      <a:t> </a:t>
                    </a:r>
                  </a:p>
                </p:txBody>
              </p:sp>
            </mc:Fallback>
          </mc:AlternateContent>
        </p:grpSp>
      </p:grpSp>
      <p:sp>
        <p:nvSpPr>
          <p:cNvPr id="23" name="TextBox 22"/>
          <p:cNvSpPr txBox="1"/>
          <p:nvPr/>
        </p:nvSpPr>
        <p:spPr>
          <a:xfrm>
            <a:off x="2139847" y="1195626"/>
            <a:ext cx="303288" cy="369332"/>
          </a:xfrm>
          <a:prstGeom prst="rect">
            <a:avLst/>
          </a:prstGeom>
          <a:noFill/>
        </p:spPr>
        <p:txBody>
          <a:bodyPr wrap="none" rtlCol="0">
            <a:spAutoFit/>
          </a:bodyPr>
          <a:lstStyle/>
          <a:p>
            <a:r>
              <a:rPr lang="en-US" dirty="0" smtClean="0"/>
              <a:t>P</a:t>
            </a:r>
            <a:endParaRPr lang="en-US" dirty="0"/>
          </a:p>
        </p:txBody>
      </p:sp>
      <p:grpSp>
        <p:nvGrpSpPr>
          <p:cNvPr id="5" name="Group 4"/>
          <p:cNvGrpSpPr/>
          <p:nvPr/>
        </p:nvGrpSpPr>
        <p:grpSpPr>
          <a:xfrm>
            <a:off x="2252217" y="1447800"/>
            <a:ext cx="381836" cy="1373055"/>
            <a:chOff x="2252217" y="1447800"/>
            <a:chExt cx="381836" cy="1373055"/>
          </a:xfrm>
        </p:grpSpPr>
        <p:cxnSp>
          <p:nvCxnSpPr>
            <p:cNvPr id="21" name="Straight Connector 20"/>
            <p:cNvCxnSpPr/>
            <p:nvPr/>
          </p:nvCxnSpPr>
          <p:spPr>
            <a:xfrm>
              <a:off x="2405265" y="1447800"/>
              <a:ext cx="0" cy="1019523"/>
            </a:xfrm>
            <a:prstGeom prst="line">
              <a:avLst/>
            </a:prstGeom>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2252217" y="2451523"/>
              <a:ext cx="381836" cy="369332"/>
            </a:xfrm>
            <a:prstGeom prst="rect">
              <a:avLst/>
            </a:prstGeom>
            <a:noFill/>
          </p:spPr>
          <p:txBody>
            <a:bodyPr wrap="none" rtlCol="0">
              <a:spAutoFit/>
            </a:bodyPr>
            <a:lstStyle/>
            <a:p>
              <a:r>
                <a:rPr lang="en-US" dirty="0" smtClean="0"/>
                <a:t>M</a:t>
              </a:r>
              <a:endParaRPr lang="en-US" dirty="0"/>
            </a:p>
          </p:txBody>
        </p:sp>
      </p:grpSp>
      <mc:AlternateContent xmlns:mc="http://schemas.openxmlformats.org/markup-compatibility/2006" xmlns:a14="http://schemas.microsoft.com/office/drawing/2010/main">
        <mc:Choice Requires="a14">
          <p:sp>
            <p:nvSpPr>
              <p:cNvPr id="28" name="TextBox 27"/>
              <p:cNvSpPr txBox="1"/>
              <p:nvPr/>
            </p:nvSpPr>
            <p:spPr>
              <a:xfrm>
                <a:off x="2717180" y="672367"/>
                <a:ext cx="4574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n-US" b="0" i="1" smtClean="0">
                              <a:latin typeface="Cambria Math"/>
                            </a:rPr>
                            <m:t>𝑃</m:t>
                          </m:r>
                        </m:e>
                        <m:sub>
                          <m:r>
                            <a:rPr lang="en-US" b="0" i="1" smtClean="0">
                              <a:latin typeface="Cambria Math"/>
                            </a:rPr>
                            <m:t>1</m:t>
                          </m:r>
                        </m:sub>
                      </m:sSub>
                    </m:oMath>
                  </m:oMathPara>
                </a14:m>
                <a:endParaRPr lang="en-US" dirty="0"/>
              </a:p>
            </p:txBody>
          </p:sp>
        </mc:Choice>
        <mc:Fallback xmlns="">
          <p:sp>
            <p:nvSpPr>
              <p:cNvPr id="28" name="TextBox 27"/>
              <p:cNvSpPr txBox="1">
                <a:spLocks noRot="1" noChangeAspect="1" noMove="1" noResize="1" noEditPoints="1" noAdjustHandles="1" noChangeArrowheads="1" noChangeShapeType="1" noTextEdit="1"/>
              </p:cNvSpPr>
              <p:nvPr/>
            </p:nvSpPr>
            <p:spPr>
              <a:xfrm>
                <a:off x="2717180" y="672367"/>
                <a:ext cx="457433" cy="369332"/>
              </a:xfrm>
              <a:prstGeom prst="rect">
                <a:avLst/>
              </a:prstGeom>
              <a:blipFill rotWithShape="1">
                <a:blip r:embed="rId3"/>
                <a:stretch>
                  <a:fillRect/>
                </a:stretch>
              </a:blipFill>
            </p:spPr>
            <p:txBody>
              <a:bodyPr/>
              <a:lstStyle/>
              <a:p>
                <a:r>
                  <a:rPr lang="en-US">
                    <a:noFill/>
                  </a:rPr>
                  <a:t> </a:t>
                </a:r>
              </a:p>
            </p:txBody>
          </p:sp>
        </mc:Fallback>
      </mc:AlternateContent>
      <p:grpSp>
        <p:nvGrpSpPr>
          <p:cNvPr id="3" name="Group 2"/>
          <p:cNvGrpSpPr/>
          <p:nvPr/>
        </p:nvGrpSpPr>
        <p:grpSpPr>
          <a:xfrm>
            <a:off x="2816021" y="1044952"/>
            <a:ext cx="523220" cy="1775903"/>
            <a:chOff x="2816021" y="1044952"/>
            <a:chExt cx="523220" cy="1775903"/>
          </a:xfrm>
        </p:grpSpPr>
        <p:cxnSp>
          <p:nvCxnSpPr>
            <p:cNvPr id="26" name="Straight Connector 25"/>
            <p:cNvCxnSpPr/>
            <p:nvPr/>
          </p:nvCxnSpPr>
          <p:spPr>
            <a:xfrm>
              <a:off x="3048000" y="1044952"/>
              <a:ext cx="0" cy="142659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p:cNvSpPr txBox="1"/>
                <p:nvPr/>
              </p:nvSpPr>
              <p:spPr>
                <a:xfrm>
                  <a:off x="2816021" y="2451523"/>
                  <a:ext cx="52322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n-US" b="0" i="1" smtClean="0">
                                <a:latin typeface="Cambria Math"/>
                              </a:rPr>
                              <m:t>𝑀</m:t>
                            </m:r>
                          </m:e>
                          <m:sub>
                            <m:r>
                              <a:rPr lang="en-US" b="0" i="1" smtClean="0">
                                <a:latin typeface="Cambria Math"/>
                              </a:rPr>
                              <m:t>1</m:t>
                            </m:r>
                          </m:sub>
                        </m:sSub>
                      </m:oMath>
                    </m:oMathPara>
                  </a14:m>
                  <a:endParaRPr lang="en-US" dirty="0"/>
                </a:p>
              </p:txBody>
            </p:sp>
          </mc:Choice>
          <mc:Fallback xmlns="">
            <p:sp>
              <p:nvSpPr>
                <p:cNvPr id="29" name="TextBox 28"/>
                <p:cNvSpPr txBox="1">
                  <a:spLocks noRot="1" noChangeAspect="1" noMove="1" noResize="1" noEditPoints="1" noAdjustHandles="1" noChangeArrowheads="1" noChangeShapeType="1" noTextEdit="1"/>
                </p:cNvSpPr>
                <p:nvPr/>
              </p:nvSpPr>
              <p:spPr>
                <a:xfrm>
                  <a:off x="2816021" y="2451523"/>
                  <a:ext cx="523220" cy="369332"/>
                </a:xfrm>
                <a:prstGeom prst="rect">
                  <a:avLst/>
                </a:prstGeom>
                <a:blipFill rotWithShape="1">
                  <a:blip r:embed="rId4"/>
                  <a:stretch>
                    <a:fillRect/>
                  </a:stretch>
                </a:blipFill>
              </p:spPr>
              <p:txBody>
                <a:bodyPr/>
                <a:lstStyle/>
                <a:p>
                  <a:r>
                    <a:rPr lang="en-US">
                      <a:noFill/>
                    </a:rPr>
                    <a:t> </a:t>
                  </a:r>
                </a:p>
              </p:txBody>
            </p:sp>
          </mc:Fallback>
        </mc:AlternateContent>
      </p:grpSp>
      <p:sp>
        <p:nvSpPr>
          <p:cNvPr id="30" name="TextBox 29"/>
          <p:cNvSpPr txBox="1"/>
          <p:nvPr/>
        </p:nvSpPr>
        <p:spPr>
          <a:xfrm>
            <a:off x="4107873" y="810866"/>
            <a:ext cx="5539194" cy="461665"/>
          </a:xfrm>
          <a:prstGeom prst="rect">
            <a:avLst/>
          </a:prstGeom>
          <a:noFill/>
        </p:spPr>
        <p:txBody>
          <a:bodyPr wrap="square" rtlCol="0">
            <a:spAutoFit/>
          </a:bodyPr>
          <a:lstStyle/>
          <a:p>
            <a:r>
              <a:rPr lang="bn-BD" sz="2400" b="1" dirty="0" smtClean="0">
                <a:latin typeface="NikoshBAN" pitchFamily="2" charset="0"/>
                <a:cs typeface="NikoshBAN" pitchFamily="2" charset="0"/>
              </a:rPr>
              <a:t>মনে করি </a:t>
            </a:r>
            <a:r>
              <a:rPr lang="en-US" sz="2400" b="1" dirty="0" smtClean="0">
                <a:latin typeface="NikoshBAN" pitchFamily="2" charset="0"/>
                <a:ea typeface="Cambria Math"/>
                <a:cs typeface="NikoshBAN" pitchFamily="2" charset="0"/>
              </a:rPr>
              <a:t>∠XOA </a:t>
            </a:r>
            <a:r>
              <a:rPr lang="bn-BD" sz="2400" b="1" dirty="0" smtClean="0">
                <a:latin typeface="NikoshBAN" pitchFamily="2" charset="0"/>
                <a:ea typeface="Cambria Math"/>
                <a:cs typeface="NikoshBAN" pitchFamily="2" charset="0"/>
              </a:rPr>
              <a:t>একটি সূক্ষ্মকোণ। </a:t>
            </a:r>
            <a:endParaRPr lang="en-US" sz="2400" b="1" dirty="0">
              <a:latin typeface="NikoshBAN" pitchFamily="2" charset="0"/>
              <a:cs typeface="NikoshBAN" pitchFamily="2" charset="0"/>
            </a:endParaRPr>
          </a:p>
        </p:txBody>
      </p:sp>
      <p:sp>
        <p:nvSpPr>
          <p:cNvPr id="31" name="TextBox 30"/>
          <p:cNvSpPr txBox="1"/>
          <p:nvPr/>
        </p:nvSpPr>
        <p:spPr>
          <a:xfrm>
            <a:off x="4107873" y="1380292"/>
            <a:ext cx="5715000" cy="461665"/>
          </a:xfrm>
          <a:prstGeom prst="rect">
            <a:avLst/>
          </a:prstGeom>
          <a:noFill/>
        </p:spPr>
        <p:txBody>
          <a:bodyPr wrap="square" rtlCol="0">
            <a:spAutoFit/>
          </a:bodyPr>
          <a:lstStyle/>
          <a:p>
            <a:r>
              <a:rPr lang="en-US" sz="2400" b="1" dirty="0" smtClean="0">
                <a:latin typeface="NikoshBAN" pitchFamily="2" charset="0"/>
                <a:cs typeface="NikoshBAN" pitchFamily="2" charset="0"/>
              </a:rPr>
              <a:t>OA </a:t>
            </a:r>
            <a:r>
              <a:rPr lang="bn-BD" sz="2400" b="1" dirty="0" smtClean="0">
                <a:latin typeface="NikoshBAN" pitchFamily="2" charset="0"/>
                <a:cs typeface="NikoshBAN" pitchFamily="2" charset="0"/>
              </a:rPr>
              <a:t>বাহুতে যেকোনো একটি বিন্দু </a:t>
            </a:r>
            <a:r>
              <a:rPr lang="en-US" sz="2400" b="1" dirty="0" smtClean="0">
                <a:latin typeface="NikoshBAN" pitchFamily="2" charset="0"/>
                <a:cs typeface="NikoshBAN" pitchFamily="2" charset="0"/>
              </a:rPr>
              <a:t>P </a:t>
            </a:r>
            <a:r>
              <a:rPr lang="bn-BD" sz="2400" b="1" dirty="0" smtClean="0">
                <a:latin typeface="NikoshBAN" pitchFamily="2" charset="0"/>
                <a:cs typeface="NikoshBAN" pitchFamily="2" charset="0"/>
              </a:rPr>
              <a:t>নিই। </a:t>
            </a:r>
            <a:endParaRPr lang="en-US" sz="2400" b="1" dirty="0">
              <a:latin typeface="NikoshBAN" pitchFamily="2" charset="0"/>
              <a:cs typeface="NikoshBAN" pitchFamily="2" charset="0"/>
            </a:endParaRPr>
          </a:p>
        </p:txBody>
      </p:sp>
      <p:sp>
        <p:nvSpPr>
          <p:cNvPr id="32" name="TextBox 31"/>
          <p:cNvSpPr txBox="1"/>
          <p:nvPr/>
        </p:nvSpPr>
        <p:spPr>
          <a:xfrm>
            <a:off x="4114800" y="1958444"/>
            <a:ext cx="6262255" cy="461665"/>
          </a:xfrm>
          <a:prstGeom prst="rect">
            <a:avLst/>
          </a:prstGeom>
          <a:noFill/>
        </p:spPr>
        <p:txBody>
          <a:bodyPr wrap="square" rtlCol="0">
            <a:spAutoFit/>
          </a:bodyPr>
          <a:lstStyle/>
          <a:p>
            <a:r>
              <a:rPr lang="en-US" sz="2400" b="1" dirty="0" smtClean="0">
                <a:latin typeface="NikoshBAN" pitchFamily="2" charset="0"/>
                <a:cs typeface="NikoshBAN" pitchFamily="2" charset="0"/>
              </a:rPr>
              <a:t>P </a:t>
            </a:r>
            <a:r>
              <a:rPr lang="bn-BD" sz="2400" b="1" dirty="0" smtClean="0">
                <a:latin typeface="NikoshBAN" pitchFamily="2" charset="0"/>
                <a:cs typeface="NikoshBAN" pitchFamily="2" charset="0"/>
              </a:rPr>
              <a:t>থেকে </a:t>
            </a:r>
            <a:r>
              <a:rPr lang="en-US" sz="2400" b="1" dirty="0" smtClean="0">
                <a:latin typeface="NikoshBAN" pitchFamily="2" charset="0"/>
                <a:cs typeface="NikoshBAN" pitchFamily="2" charset="0"/>
              </a:rPr>
              <a:t>OX </a:t>
            </a:r>
            <a:r>
              <a:rPr lang="bn-BD" sz="2400" b="1" dirty="0" smtClean="0">
                <a:latin typeface="NikoshBAN" pitchFamily="2" charset="0"/>
                <a:cs typeface="NikoshBAN" pitchFamily="2" charset="0"/>
              </a:rPr>
              <a:t>বাহু পর্যন্ত </a:t>
            </a:r>
            <a:r>
              <a:rPr lang="en-US" sz="2400" b="1" dirty="0" smtClean="0">
                <a:latin typeface="NikoshBAN" pitchFamily="2" charset="0"/>
                <a:cs typeface="NikoshBAN" pitchFamily="2" charset="0"/>
              </a:rPr>
              <a:t>PM </a:t>
            </a:r>
            <a:r>
              <a:rPr lang="bn-BD" sz="2400" b="1" dirty="0" smtClean="0">
                <a:latin typeface="NikoshBAN" pitchFamily="2" charset="0"/>
                <a:cs typeface="NikoshBAN" pitchFamily="2" charset="0"/>
              </a:rPr>
              <a:t>লম্ব টানি। </a:t>
            </a:r>
            <a:endParaRPr lang="en-US" sz="2400" b="1" dirty="0">
              <a:latin typeface="NikoshBAN" pitchFamily="2" charset="0"/>
              <a:cs typeface="NikoshBAN" pitchFamily="2" charset="0"/>
            </a:endParaRPr>
          </a:p>
        </p:txBody>
      </p:sp>
      <p:sp>
        <p:nvSpPr>
          <p:cNvPr id="33" name="TextBox 32"/>
          <p:cNvSpPr txBox="1"/>
          <p:nvPr/>
        </p:nvSpPr>
        <p:spPr>
          <a:xfrm>
            <a:off x="342063" y="2819243"/>
            <a:ext cx="8688474" cy="461665"/>
          </a:xfrm>
          <a:prstGeom prst="rect">
            <a:avLst/>
          </a:prstGeom>
          <a:noFill/>
        </p:spPr>
        <p:txBody>
          <a:bodyPr wrap="square" rtlCol="0">
            <a:spAutoFit/>
          </a:bodyPr>
          <a:lstStyle/>
          <a:p>
            <a:r>
              <a:rPr lang="bn-BD" sz="2400" b="1" dirty="0" smtClean="0">
                <a:latin typeface="NikoshBAN" pitchFamily="2" charset="0"/>
                <a:cs typeface="NikoshBAN" pitchFamily="2" charset="0"/>
              </a:rPr>
              <a:t>ফলে একটি সমকোণী ত্রিভুজ </a:t>
            </a:r>
            <a:r>
              <a:rPr lang="en-US" sz="2400" b="1" dirty="0" smtClean="0">
                <a:latin typeface="NikoshBAN" pitchFamily="2" charset="0"/>
                <a:ea typeface="Cambria Math"/>
                <a:cs typeface="NikoshBAN" pitchFamily="2" charset="0"/>
              </a:rPr>
              <a:t>△POM </a:t>
            </a:r>
            <a:r>
              <a:rPr lang="bn-BD" sz="2400" b="1" dirty="0" smtClean="0">
                <a:latin typeface="NikoshBAN" pitchFamily="2" charset="0"/>
                <a:ea typeface="Cambria Math"/>
                <a:cs typeface="NikoshBAN" pitchFamily="2" charset="0"/>
              </a:rPr>
              <a:t>গঠিত হলো। </a:t>
            </a:r>
            <a:endParaRPr lang="en-US" sz="2400" b="1" dirty="0">
              <a:latin typeface="NikoshBAN" pitchFamily="2" charset="0"/>
              <a:cs typeface="NikoshBAN" pitchFamily="2" charset="0"/>
            </a:endParaRPr>
          </a:p>
        </p:txBody>
      </p:sp>
      <p:sp>
        <p:nvSpPr>
          <p:cNvPr id="34" name="TextBox 33"/>
          <p:cNvSpPr txBox="1"/>
          <p:nvPr/>
        </p:nvSpPr>
        <p:spPr>
          <a:xfrm>
            <a:off x="342063" y="3352800"/>
            <a:ext cx="8801936" cy="830997"/>
          </a:xfrm>
          <a:prstGeom prst="rect">
            <a:avLst/>
          </a:prstGeom>
          <a:noFill/>
        </p:spPr>
        <p:txBody>
          <a:bodyPr wrap="square" rtlCol="0">
            <a:spAutoFit/>
          </a:bodyPr>
          <a:lstStyle/>
          <a:p>
            <a:r>
              <a:rPr lang="bn-BD" sz="2400" b="1" dirty="0" smtClean="0">
                <a:latin typeface="NikoshBAN" pitchFamily="2" charset="0"/>
                <a:cs typeface="NikoshBAN" pitchFamily="2" charset="0"/>
              </a:rPr>
              <a:t>এই </a:t>
            </a:r>
            <a:r>
              <a:rPr lang="en-US" sz="2400" b="1" dirty="0" smtClean="0">
                <a:latin typeface="NikoshBAN" pitchFamily="2" charset="0"/>
                <a:ea typeface="Cambria Math"/>
                <a:cs typeface="NikoshBAN" pitchFamily="2" charset="0"/>
              </a:rPr>
              <a:t>△POM </a:t>
            </a:r>
            <a:r>
              <a:rPr lang="bn-BD" sz="2400" b="1" dirty="0" smtClean="0">
                <a:latin typeface="NikoshBAN" pitchFamily="2" charset="0"/>
                <a:ea typeface="Cambria Math"/>
                <a:cs typeface="NikoshBAN" pitchFamily="2" charset="0"/>
              </a:rPr>
              <a:t>এর </a:t>
            </a:r>
            <a:r>
              <a:rPr lang="en-US" sz="2400" b="1" dirty="0" smtClean="0">
                <a:latin typeface="NikoshBAN" pitchFamily="2" charset="0"/>
                <a:ea typeface="Cambria Math"/>
                <a:cs typeface="NikoshBAN" pitchFamily="2" charset="0"/>
              </a:rPr>
              <a:t>PM, OM </a:t>
            </a:r>
            <a:r>
              <a:rPr lang="bn-BD" sz="2400" b="1" dirty="0" smtClean="0">
                <a:latin typeface="NikoshBAN" pitchFamily="2" charset="0"/>
                <a:ea typeface="Cambria Math"/>
                <a:cs typeface="NikoshBAN" pitchFamily="2" charset="0"/>
              </a:rPr>
              <a:t>ও </a:t>
            </a:r>
            <a:r>
              <a:rPr lang="en-US" sz="2400" b="1" dirty="0" smtClean="0">
                <a:latin typeface="NikoshBAN" pitchFamily="2" charset="0"/>
                <a:ea typeface="Cambria Math"/>
                <a:cs typeface="NikoshBAN" pitchFamily="2" charset="0"/>
              </a:rPr>
              <a:t>OP </a:t>
            </a:r>
            <a:r>
              <a:rPr lang="bn-BD" sz="2400" b="1" dirty="0" smtClean="0">
                <a:latin typeface="NikoshBAN" pitchFamily="2" charset="0"/>
                <a:ea typeface="Cambria Math"/>
                <a:cs typeface="NikoshBAN" pitchFamily="2" charset="0"/>
              </a:rPr>
              <a:t>বাহুগুলোর যে তিনটি অনুপাত পাওয়া যায় এদের মান </a:t>
            </a:r>
            <a:r>
              <a:rPr lang="en-US" sz="2400" b="1" dirty="0" smtClean="0">
                <a:latin typeface="NikoshBAN" pitchFamily="2" charset="0"/>
                <a:ea typeface="Cambria Math"/>
                <a:cs typeface="NikoshBAN" pitchFamily="2" charset="0"/>
              </a:rPr>
              <a:t>OA </a:t>
            </a:r>
            <a:r>
              <a:rPr lang="bn-BD" sz="2400" b="1" dirty="0" smtClean="0">
                <a:latin typeface="NikoshBAN" pitchFamily="2" charset="0"/>
                <a:ea typeface="Cambria Math"/>
                <a:cs typeface="NikoshBAN" pitchFamily="2" charset="0"/>
              </a:rPr>
              <a:t>বাহুতে নির্বাচিত </a:t>
            </a:r>
            <a:r>
              <a:rPr lang="en-US" sz="2400" b="1" dirty="0" smtClean="0">
                <a:latin typeface="NikoshBAN" pitchFamily="2" charset="0"/>
                <a:ea typeface="Cambria Math"/>
                <a:cs typeface="NikoshBAN" pitchFamily="2" charset="0"/>
              </a:rPr>
              <a:t>P </a:t>
            </a:r>
            <a:r>
              <a:rPr lang="bn-BD" sz="2400" b="1" dirty="0" smtClean="0">
                <a:latin typeface="NikoshBAN" pitchFamily="2" charset="0"/>
                <a:ea typeface="Cambria Math"/>
                <a:cs typeface="NikoshBAN" pitchFamily="2" charset="0"/>
              </a:rPr>
              <a:t>বিন্দুর অবস্থানের ওপর নির্ভর করে না। </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5" name="TextBox 34"/>
              <p:cNvSpPr txBox="1"/>
              <p:nvPr/>
            </p:nvSpPr>
            <p:spPr>
              <a:xfrm>
                <a:off x="342063" y="4473315"/>
                <a:ext cx="8688474" cy="461665"/>
              </a:xfrm>
              <a:prstGeom prst="rect">
                <a:avLst/>
              </a:prstGeom>
              <a:noFill/>
            </p:spPr>
            <p:txBody>
              <a:bodyPr wrap="square" rtlCol="0">
                <a:spAutoFit/>
              </a:bodyPr>
              <a:lstStyle/>
              <a:p>
                <a:r>
                  <a:rPr lang="en-US" sz="2400" b="1" dirty="0" smtClean="0">
                    <a:latin typeface="NikoshBAN" pitchFamily="2" charset="0"/>
                    <a:ea typeface="Cambria Math"/>
                    <a:cs typeface="NikoshBAN" pitchFamily="2" charset="0"/>
                  </a:rPr>
                  <a:t>∠XOA </a:t>
                </a:r>
                <a:r>
                  <a:rPr lang="bn-BD" sz="2400" b="1" dirty="0" smtClean="0">
                    <a:latin typeface="NikoshBAN" pitchFamily="2" charset="0"/>
                    <a:ea typeface="Cambria Math"/>
                    <a:cs typeface="NikoshBAN" pitchFamily="2" charset="0"/>
                  </a:rPr>
                  <a:t>কোণের </a:t>
                </a:r>
                <a:r>
                  <a:rPr lang="en-US" sz="2400" b="1" dirty="0" smtClean="0">
                    <a:latin typeface="NikoshBAN" pitchFamily="2" charset="0"/>
                    <a:ea typeface="Cambria Math"/>
                    <a:cs typeface="NikoshBAN" pitchFamily="2" charset="0"/>
                  </a:rPr>
                  <a:t>OA </a:t>
                </a:r>
                <a:r>
                  <a:rPr lang="bn-BD" sz="2400" b="1" dirty="0" smtClean="0">
                    <a:latin typeface="NikoshBAN" pitchFamily="2" charset="0"/>
                    <a:ea typeface="Cambria Math"/>
                    <a:cs typeface="NikoshBAN" pitchFamily="2" charset="0"/>
                  </a:rPr>
                  <a:t>বাহুতে আরেকটি বিন্দু </a:t>
                </a:r>
                <a14:m>
                  <m:oMath xmlns:m="http://schemas.openxmlformats.org/officeDocument/2006/math">
                    <m:sSub>
                      <m:sSubPr>
                        <m:ctrlPr>
                          <a:rPr lang="bn-BD" sz="2400" b="1" i="1" smtClean="0">
                            <a:latin typeface="Cambria Math"/>
                            <a:ea typeface="Cambria Math"/>
                          </a:rPr>
                        </m:ctrlPr>
                      </m:sSubPr>
                      <m:e>
                        <m:r>
                          <a:rPr lang="en-US" sz="2400" b="1" i="1" smtClean="0">
                            <a:latin typeface="Cambria Math"/>
                            <a:ea typeface="Cambria Math"/>
                          </a:rPr>
                          <m:t>𝑷</m:t>
                        </m:r>
                      </m:e>
                      <m:sub>
                        <m:r>
                          <a:rPr lang="en-US" sz="2400" b="1" i="1" smtClean="0">
                            <a:latin typeface="Cambria Math"/>
                            <a:ea typeface="Cambria Math"/>
                          </a:rPr>
                          <m:t>𝟏</m:t>
                        </m:r>
                      </m:sub>
                    </m:sSub>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নিই। </a:t>
                </a:r>
                <a:endParaRPr lang="en-US" sz="2400" b="1" dirty="0">
                  <a:latin typeface="NikoshBAN" pitchFamily="2" charset="0"/>
                  <a:cs typeface="NikoshBAN" pitchFamily="2" charset="0"/>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342063" y="4473315"/>
                <a:ext cx="8688474" cy="461665"/>
              </a:xfrm>
              <a:prstGeom prst="rect">
                <a:avLst/>
              </a:prstGeom>
              <a:blipFill rotWithShape="1">
                <a:blip r:embed="rId5"/>
                <a:stretch>
                  <a:fillRect l="-1053" t="-15789" b="-30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376210" y="5125216"/>
                <a:ext cx="8569234" cy="461665"/>
              </a:xfrm>
              <a:prstGeom prst="rect">
                <a:avLst/>
              </a:prstGeom>
              <a:noFill/>
            </p:spPr>
            <p:txBody>
              <a:bodyPr wrap="square" rtlCol="0">
                <a:spAutoFit/>
              </a:bodyPr>
              <a:lstStyle/>
              <a:p>
                <a14:m>
                  <m:oMath xmlns:m="http://schemas.openxmlformats.org/officeDocument/2006/math">
                    <m:sSub>
                      <m:sSubPr>
                        <m:ctrlPr>
                          <a:rPr lang="en-US" sz="2400" b="1" i="1" smtClean="0">
                            <a:latin typeface="Cambria Math"/>
                          </a:rPr>
                        </m:ctrlPr>
                      </m:sSubPr>
                      <m:e>
                        <m:r>
                          <a:rPr lang="en-US" sz="2400" b="1" i="1" smtClean="0">
                            <a:latin typeface="Cambria Math"/>
                          </a:rPr>
                          <m:t>𝑷</m:t>
                        </m:r>
                      </m:e>
                      <m:sub>
                        <m:r>
                          <a:rPr lang="en-US" sz="2400" b="1" i="1" smtClean="0">
                            <a:latin typeface="Cambria Math"/>
                          </a:rPr>
                          <m:t>𝟏</m:t>
                        </m:r>
                      </m:sub>
                    </m:sSub>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বিন্দু থেকে </a:t>
                </a:r>
                <a:r>
                  <a:rPr lang="en-US" sz="2400" b="1" dirty="0" smtClean="0">
                    <a:latin typeface="NikoshBAN" pitchFamily="2" charset="0"/>
                    <a:cs typeface="NikoshBAN" pitchFamily="2" charset="0"/>
                  </a:rPr>
                  <a:t>OX </a:t>
                </a:r>
                <a:r>
                  <a:rPr lang="bn-BD" sz="2400" b="1" dirty="0" smtClean="0">
                    <a:latin typeface="NikoshBAN" pitchFamily="2" charset="0"/>
                    <a:cs typeface="NikoshBAN" pitchFamily="2" charset="0"/>
                  </a:rPr>
                  <a:t>বাহু পর্যন্ত </a:t>
                </a:r>
                <a14:m>
                  <m:oMath xmlns:m="http://schemas.openxmlformats.org/officeDocument/2006/math">
                    <m:sSub>
                      <m:sSubPr>
                        <m:ctrlPr>
                          <a:rPr lang="bn-BD" sz="2400" b="1" i="1" smtClean="0">
                            <a:latin typeface="Cambria Math"/>
                          </a:rPr>
                        </m:ctrlPr>
                      </m:sSubPr>
                      <m:e>
                        <m:r>
                          <a:rPr lang="en-US" sz="2400" b="1" i="1" smtClean="0">
                            <a:latin typeface="Cambria Math"/>
                          </a:rPr>
                          <m:t>𝑷</m:t>
                        </m:r>
                      </m:e>
                      <m:sub>
                        <m:r>
                          <a:rPr lang="en-US" sz="2400" b="1" i="1" smtClean="0">
                            <a:latin typeface="Cambria Math"/>
                          </a:rPr>
                          <m:t>𝟏</m:t>
                        </m:r>
                      </m:sub>
                    </m:sSub>
                    <m:sSub>
                      <m:sSubPr>
                        <m:ctrlPr>
                          <a:rPr lang="bn-BD" sz="2400" b="1" i="1" smtClean="0">
                            <a:latin typeface="Cambria Math"/>
                          </a:rPr>
                        </m:ctrlPr>
                      </m:sSubPr>
                      <m:e>
                        <m:r>
                          <a:rPr lang="en-US" sz="2400" b="1" i="1" smtClean="0">
                            <a:latin typeface="Cambria Math"/>
                          </a:rPr>
                          <m:t>𝑴</m:t>
                        </m:r>
                      </m:e>
                      <m:sub>
                        <m:r>
                          <a:rPr lang="en-US" sz="2400" b="1" i="1" smtClean="0">
                            <a:latin typeface="Cambria Math"/>
                          </a:rPr>
                          <m:t>𝟏</m:t>
                        </m:r>
                      </m:sub>
                    </m:sSub>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লম্ব টানি। </a:t>
                </a:r>
                <a:endParaRPr lang="en-US" sz="2400" b="1" dirty="0">
                  <a:latin typeface="NikoshBAN" pitchFamily="2" charset="0"/>
                  <a:cs typeface="NikoshBAN" pitchFamily="2"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376210" y="5125216"/>
                <a:ext cx="8569234" cy="461665"/>
              </a:xfrm>
              <a:prstGeom prst="rect">
                <a:avLst/>
              </a:prstGeom>
              <a:blipFill rotWithShape="1">
                <a:blip r:embed="rId6"/>
                <a:stretch>
                  <a:fillRect l="-214" t="-9333" b="-3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342063" y="5715000"/>
                <a:ext cx="8688474" cy="461665"/>
              </a:xfrm>
              <a:prstGeom prst="rect">
                <a:avLst/>
              </a:prstGeom>
              <a:noFill/>
            </p:spPr>
            <p:txBody>
              <a:bodyPr wrap="square" rtlCol="0">
                <a:spAutoFit/>
              </a:bodyPr>
              <a:lstStyle/>
              <a:p>
                <a:r>
                  <a:rPr lang="bn-BD" sz="2400" b="1" dirty="0" smtClean="0">
                    <a:latin typeface="NikoshBAN" pitchFamily="2" charset="0"/>
                    <a:cs typeface="NikoshBAN" pitchFamily="2" charset="0"/>
                  </a:rPr>
                  <a:t>তাহলে </a:t>
                </a:r>
                <a:r>
                  <a:rPr lang="en-US" sz="2400" b="1" dirty="0" smtClean="0">
                    <a:latin typeface="NikoshBAN" pitchFamily="2" charset="0"/>
                    <a:ea typeface="Cambria Math"/>
                    <a:cs typeface="NikoshBAN" pitchFamily="2" charset="0"/>
                  </a:rPr>
                  <a:t>△POM </a:t>
                </a:r>
                <a:r>
                  <a:rPr lang="bn-BD" sz="2400" b="1" dirty="0" smtClean="0">
                    <a:latin typeface="NikoshBAN" pitchFamily="2" charset="0"/>
                    <a:ea typeface="Cambria Math"/>
                    <a:cs typeface="NikoshBAN" pitchFamily="2" charset="0"/>
                  </a:rPr>
                  <a:t>ও </a:t>
                </a:r>
                <a:r>
                  <a:rPr lang="en-US" sz="2400" b="1" dirty="0" smtClean="0">
                    <a:latin typeface="NikoshBAN" pitchFamily="2" charset="0"/>
                    <a:ea typeface="Cambria Math"/>
                    <a:cs typeface="NikoshBAN" pitchFamily="2" charset="0"/>
                  </a:rPr>
                  <a:t>△</a:t>
                </a:r>
                <a14:m>
                  <m:oMath xmlns:m="http://schemas.openxmlformats.org/officeDocument/2006/math">
                    <m:sSub>
                      <m:sSubPr>
                        <m:ctrlPr>
                          <a:rPr lang="en-US" sz="2400" b="1" i="1" smtClean="0">
                            <a:latin typeface="Cambria Math"/>
                            <a:ea typeface="Cambria Math"/>
                          </a:rPr>
                        </m:ctrlPr>
                      </m:sSubPr>
                      <m:e>
                        <m:r>
                          <a:rPr lang="en-US" sz="2400" b="1" i="1" smtClean="0">
                            <a:latin typeface="Cambria Math"/>
                            <a:ea typeface="Cambria Math"/>
                          </a:rPr>
                          <m:t>𝑷</m:t>
                        </m:r>
                      </m:e>
                      <m:sub>
                        <m:r>
                          <a:rPr lang="en-US" sz="2400" b="1" i="1" smtClean="0">
                            <a:latin typeface="Cambria Math"/>
                            <a:ea typeface="Cambria Math"/>
                          </a:rPr>
                          <m:t>𝟏</m:t>
                        </m:r>
                      </m:sub>
                    </m:sSub>
                    <m:r>
                      <a:rPr lang="en-US" sz="2400" b="1" i="1" smtClean="0">
                        <a:latin typeface="Cambria Math"/>
                        <a:ea typeface="Cambria Math"/>
                      </a:rPr>
                      <m:t>𝑶</m:t>
                    </m:r>
                    <m:sSub>
                      <m:sSubPr>
                        <m:ctrlPr>
                          <a:rPr lang="en-US" sz="2400" b="1" i="1" smtClean="0">
                            <a:latin typeface="Cambria Math"/>
                            <a:ea typeface="Cambria Math"/>
                          </a:rPr>
                        </m:ctrlPr>
                      </m:sSubPr>
                      <m:e>
                        <m:r>
                          <a:rPr lang="en-US" sz="2400" b="1" i="1" smtClean="0">
                            <a:latin typeface="Cambria Math"/>
                            <a:ea typeface="Cambria Math"/>
                          </a:rPr>
                          <m:t>𝑴</m:t>
                        </m:r>
                      </m:e>
                      <m:sub>
                        <m:r>
                          <a:rPr lang="en-US" sz="2400" b="1" i="1" smtClean="0">
                            <a:latin typeface="Cambria Math"/>
                            <a:ea typeface="Cambria Math"/>
                          </a:rPr>
                          <m:t>𝟏</m:t>
                        </m:r>
                      </m:sub>
                    </m:sSub>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দুইটি সদৃশ সমকোণী ত্রিভুজ উৎপন্ন হলো। </a:t>
                </a:r>
                <a:endParaRPr lang="en-US" sz="2400" b="1" dirty="0">
                  <a:latin typeface="NikoshBAN" pitchFamily="2" charset="0"/>
                  <a:cs typeface="NikoshBAN" pitchFamily="2" charset="0"/>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342063" y="5715000"/>
                <a:ext cx="8688474" cy="461665"/>
              </a:xfrm>
              <a:prstGeom prst="rect">
                <a:avLst/>
              </a:prstGeom>
              <a:blipFill rotWithShape="1">
                <a:blip r:embed="rId7"/>
                <a:stretch>
                  <a:fillRect l="-1053" t="-16000" b="-30667"/>
                </a:stretch>
              </a:blipFill>
            </p:spPr>
            <p:txBody>
              <a:bodyPr/>
              <a:lstStyle/>
              <a:p>
                <a:r>
                  <a:rPr lang="en-US">
                    <a:noFill/>
                  </a:rPr>
                  <a:t> </a:t>
                </a:r>
              </a:p>
            </p:txBody>
          </p:sp>
        </mc:Fallback>
      </mc:AlternateContent>
    </p:spTree>
    <p:extLst>
      <p:ext uri="{BB962C8B-B14F-4D97-AF65-F5344CB8AC3E}">
        <p14:creationId xmlns:p14="http://schemas.microsoft.com/office/powerpoint/2010/main" val="69395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additive="base">
                                        <p:cTn id="14" dur="500" fill="hold"/>
                                        <p:tgtEl>
                                          <p:spTgt spid="19"/>
                                        </p:tgtEl>
                                        <p:attrNameLst>
                                          <p:attrName>ppt_x</p:attrName>
                                        </p:attrNameLst>
                                      </p:cBhvr>
                                      <p:tavLst>
                                        <p:tav tm="0">
                                          <p:val>
                                            <p:strVal val="#ppt_x"/>
                                          </p:val>
                                        </p:tav>
                                        <p:tav tm="100000">
                                          <p:val>
                                            <p:strVal val="#ppt_x"/>
                                          </p:val>
                                        </p:tav>
                                      </p:tavLst>
                                    </p:anim>
                                    <p:anim calcmode="lin" valueType="num">
                                      <p:cBhvr additive="base">
                                        <p:cTn id="1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additive="base">
                                        <p:cTn id="20" dur="500" fill="hold"/>
                                        <p:tgtEl>
                                          <p:spTgt spid="30"/>
                                        </p:tgtEl>
                                        <p:attrNameLst>
                                          <p:attrName>ppt_x</p:attrName>
                                        </p:attrNameLst>
                                      </p:cBhvr>
                                      <p:tavLst>
                                        <p:tav tm="0">
                                          <p:val>
                                            <p:strVal val="#ppt_x"/>
                                          </p:val>
                                        </p:tav>
                                        <p:tav tm="100000">
                                          <p:val>
                                            <p:strVal val="#ppt_x"/>
                                          </p:val>
                                        </p:tav>
                                      </p:tavLst>
                                    </p:anim>
                                    <p:anim calcmode="lin" valueType="num">
                                      <p:cBhvr additive="base">
                                        <p:cTn id="21"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 calcmode="lin" valueType="num">
                                      <p:cBhvr additive="base">
                                        <p:cTn id="26" dur="500" fill="hold"/>
                                        <p:tgtEl>
                                          <p:spTgt spid="23"/>
                                        </p:tgtEl>
                                        <p:attrNameLst>
                                          <p:attrName>ppt_x</p:attrName>
                                        </p:attrNameLst>
                                      </p:cBhvr>
                                      <p:tavLst>
                                        <p:tav tm="0">
                                          <p:val>
                                            <p:strVal val="#ppt_x"/>
                                          </p:val>
                                        </p:tav>
                                        <p:tav tm="100000">
                                          <p:val>
                                            <p:strVal val="#ppt_x"/>
                                          </p:val>
                                        </p:tav>
                                      </p:tavLst>
                                    </p:anim>
                                    <p:anim calcmode="lin" valueType="num">
                                      <p:cBhvr additive="base">
                                        <p:cTn id="27"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 calcmode="lin" valueType="num">
                                      <p:cBhvr additive="base">
                                        <p:cTn id="32" dur="500" fill="hold"/>
                                        <p:tgtEl>
                                          <p:spTgt spid="31"/>
                                        </p:tgtEl>
                                        <p:attrNameLst>
                                          <p:attrName>ppt_x</p:attrName>
                                        </p:attrNameLst>
                                      </p:cBhvr>
                                      <p:tavLst>
                                        <p:tav tm="0">
                                          <p:val>
                                            <p:strVal val="#ppt_x"/>
                                          </p:val>
                                        </p:tav>
                                        <p:tav tm="100000">
                                          <p:val>
                                            <p:strVal val="#ppt_x"/>
                                          </p:val>
                                        </p:tav>
                                      </p:tavLst>
                                    </p:anim>
                                    <p:anim calcmode="lin" valueType="num">
                                      <p:cBhvr additive="base">
                                        <p:cTn id="33"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additive="base">
                                        <p:cTn id="38" dur="500" fill="hold"/>
                                        <p:tgtEl>
                                          <p:spTgt spid="5"/>
                                        </p:tgtEl>
                                        <p:attrNameLst>
                                          <p:attrName>ppt_x</p:attrName>
                                        </p:attrNameLst>
                                      </p:cBhvr>
                                      <p:tavLst>
                                        <p:tav tm="0">
                                          <p:val>
                                            <p:strVal val="#ppt_x"/>
                                          </p:val>
                                        </p:tav>
                                        <p:tav tm="100000">
                                          <p:val>
                                            <p:strVal val="#ppt_x"/>
                                          </p:val>
                                        </p:tav>
                                      </p:tavLst>
                                    </p:anim>
                                    <p:anim calcmode="lin" valueType="num">
                                      <p:cBhvr additive="base">
                                        <p:cTn id="3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2"/>
                                        </p:tgtEl>
                                        <p:attrNameLst>
                                          <p:attrName>style.visibility</p:attrName>
                                        </p:attrNameLst>
                                      </p:cBhvr>
                                      <p:to>
                                        <p:strVal val="visible"/>
                                      </p:to>
                                    </p:set>
                                    <p:anim calcmode="lin" valueType="num">
                                      <p:cBhvr additive="base">
                                        <p:cTn id="44" dur="500" fill="hold"/>
                                        <p:tgtEl>
                                          <p:spTgt spid="32"/>
                                        </p:tgtEl>
                                        <p:attrNameLst>
                                          <p:attrName>ppt_x</p:attrName>
                                        </p:attrNameLst>
                                      </p:cBhvr>
                                      <p:tavLst>
                                        <p:tav tm="0">
                                          <p:val>
                                            <p:strVal val="#ppt_x"/>
                                          </p:val>
                                        </p:tav>
                                        <p:tav tm="100000">
                                          <p:val>
                                            <p:strVal val="#ppt_x"/>
                                          </p:val>
                                        </p:tav>
                                      </p:tavLst>
                                    </p:anim>
                                    <p:anim calcmode="lin" valueType="num">
                                      <p:cBhvr additive="base">
                                        <p:cTn id="45"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3"/>
                                        </p:tgtEl>
                                        <p:attrNameLst>
                                          <p:attrName>style.visibility</p:attrName>
                                        </p:attrNameLst>
                                      </p:cBhvr>
                                      <p:to>
                                        <p:strVal val="visible"/>
                                      </p:to>
                                    </p:set>
                                    <p:anim calcmode="lin" valueType="num">
                                      <p:cBhvr additive="base">
                                        <p:cTn id="50" dur="500" fill="hold"/>
                                        <p:tgtEl>
                                          <p:spTgt spid="33"/>
                                        </p:tgtEl>
                                        <p:attrNameLst>
                                          <p:attrName>ppt_x</p:attrName>
                                        </p:attrNameLst>
                                      </p:cBhvr>
                                      <p:tavLst>
                                        <p:tav tm="0">
                                          <p:val>
                                            <p:strVal val="#ppt_x"/>
                                          </p:val>
                                        </p:tav>
                                        <p:tav tm="100000">
                                          <p:val>
                                            <p:strVal val="#ppt_x"/>
                                          </p:val>
                                        </p:tav>
                                      </p:tavLst>
                                    </p:anim>
                                    <p:anim calcmode="lin" valueType="num">
                                      <p:cBhvr additive="base">
                                        <p:cTn id="51"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500" fill="hold"/>
                                        <p:tgtEl>
                                          <p:spTgt spid="34"/>
                                        </p:tgtEl>
                                        <p:attrNameLst>
                                          <p:attrName>ppt_x</p:attrName>
                                        </p:attrNameLst>
                                      </p:cBhvr>
                                      <p:tavLst>
                                        <p:tav tm="0">
                                          <p:val>
                                            <p:strVal val="#ppt_x"/>
                                          </p:val>
                                        </p:tav>
                                        <p:tav tm="100000">
                                          <p:val>
                                            <p:strVal val="#ppt_x"/>
                                          </p:val>
                                        </p:tav>
                                      </p:tavLst>
                                    </p:anim>
                                    <p:anim calcmode="lin" valueType="num">
                                      <p:cBhvr additive="base">
                                        <p:cTn id="57"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anim calcmode="lin" valueType="num">
                                      <p:cBhvr additive="base">
                                        <p:cTn id="62" dur="500" fill="hold"/>
                                        <p:tgtEl>
                                          <p:spTgt spid="28"/>
                                        </p:tgtEl>
                                        <p:attrNameLst>
                                          <p:attrName>ppt_x</p:attrName>
                                        </p:attrNameLst>
                                      </p:cBhvr>
                                      <p:tavLst>
                                        <p:tav tm="0">
                                          <p:val>
                                            <p:strVal val="#ppt_x"/>
                                          </p:val>
                                        </p:tav>
                                        <p:tav tm="100000">
                                          <p:val>
                                            <p:strVal val="#ppt_x"/>
                                          </p:val>
                                        </p:tav>
                                      </p:tavLst>
                                    </p:anim>
                                    <p:anim calcmode="lin" valueType="num">
                                      <p:cBhvr additive="base">
                                        <p:cTn id="6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35"/>
                                        </p:tgtEl>
                                        <p:attrNameLst>
                                          <p:attrName>style.visibility</p:attrName>
                                        </p:attrNameLst>
                                      </p:cBhvr>
                                      <p:to>
                                        <p:strVal val="visible"/>
                                      </p:to>
                                    </p:set>
                                    <p:anim calcmode="lin" valueType="num">
                                      <p:cBhvr additive="base">
                                        <p:cTn id="68" dur="500" fill="hold"/>
                                        <p:tgtEl>
                                          <p:spTgt spid="35"/>
                                        </p:tgtEl>
                                        <p:attrNameLst>
                                          <p:attrName>ppt_x</p:attrName>
                                        </p:attrNameLst>
                                      </p:cBhvr>
                                      <p:tavLst>
                                        <p:tav tm="0">
                                          <p:val>
                                            <p:strVal val="#ppt_x"/>
                                          </p:val>
                                        </p:tav>
                                        <p:tav tm="100000">
                                          <p:val>
                                            <p:strVal val="#ppt_x"/>
                                          </p:val>
                                        </p:tav>
                                      </p:tavLst>
                                    </p:anim>
                                    <p:anim calcmode="lin" valueType="num">
                                      <p:cBhvr additive="base">
                                        <p:cTn id="69"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36"/>
                                        </p:tgtEl>
                                        <p:attrNameLst>
                                          <p:attrName>style.visibility</p:attrName>
                                        </p:attrNameLst>
                                      </p:cBhvr>
                                      <p:to>
                                        <p:strVal val="visible"/>
                                      </p:to>
                                    </p:set>
                                    <p:anim calcmode="lin" valueType="num">
                                      <p:cBhvr additive="base">
                                        <p:cTn id="74" dur="500" fill="hold"/>
                                        <p:tgtEl>
                                          <p:spTgt spid="36"/>
                                        </p:tgtEl>
                                        <p:attrNameLst>
                                          <p:attrName>ppt_x</p:attrName>
                                        </p:attrNameLst>
                                      </p:cBhvr>
                                      <p:tavLst>
                                        <p:tav tm="0">
                                          <p:val>
                                            <p:strVal val="#ppt_x"/>
                                          </p:val>
                                        </p:tav>
                                        <p:tav tm="100000">
                                          <p:val>
                                            <p:strVal val="#ppt_x"/>
                                          </p:val>
                                        </p:tav>
                                      </p:tavLst>
                                    </p:anim>
                                    <p:anim calcmode="lin" valueType="num">
                                      <p:cBhvr additive="base">
                                        <p:cTn id="75"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nodeType="clickEffect">
                                  <p:stCondLst>
                                    <p:cond delay="0"/>
                                  </p:stCondLst>
                                  <p:childTnLst>
                                    <p:set>
                                      <p:cBhvr>
                                        <p:cTn id="79" dur="1" fill="hold">
                                          <p:stCondLst>
                                            <p:cond delay="0"/>
                                          </p:stCondLst>
                                        </p:cTn>
                                        <p:tgtEl>
                                          <p:spTgt spid="3"/>
                                        </p:tgtEl>
                                        <p:attrNameLst>
                                          <p:attrName>style.visibility</p:attrName>
                                        </p:attrNameLst>
                                      </p:cBhvr>
                                      <p:to>
                                        <p:strVal val="visible"/>
                                      </p:to>
                                    </p:set>
                                    <p:anim calcmode="lin" valueType="num">
                                      <p:cBhvr additive="base">
                                        <p:cTn id="80" dur="500" fill="hold"/>
                                        <p:tgtEl>
                                          <p:spTgt spid="3"/>
                                        </p:tgtEl>
                                        <p:attrNameLst>
                                          <p:attrName>ppt_x</p:attrName>
                                        </p:attrNameLst>
                                      </p:cBhvr>
                                      <p:tavLst>
                                        <p:tav tm="0">
                                          <p:val>
                                            <p:strVal val="#ppt_x"/>
                                          </p:val>
                                        </p:tav>
                                        <p:tav tm="100000">
                                          <p:val>
                                            <p:strVal val="#ppt_x"/>
                                          </p:val>
                                        </p:tav>
                                      </p:tavLst>
                                    </p:anim>
                                    <p:anim calcmode="lin" valueType="num">
                                      <p:cBhvr additive="base">
                                        <p:cTn id="8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37"/>
                                        </p:tgtEl>
                                        <p:attrNameLst>
                                          <p:attrName>style.visibility</p:attrName>
                                        </p:attrNameLst>
                                      </p:cBhvr>
                                      <p:to>
                                        <p:strVal val="visible"/>
                                      </p:to>
                                    </p:set>
                                    <p:anim calcmode="lin" valueType="num">
                                      <p:cBhvr additive="base">
                                        <p:cTn id="86" dur="500" fill="hold"/>
                                        <p:tgtEl>
                                          <p:spTgt spid="37"/>
                                        </p:tgtEl>
                                        <p:attrNameLst>
                                          <p:attrName>ppt_x</p:attrName>
                                        </p:attrNameLst>
                                      </p:cBhvr>
                                      <p:tavLst>
                                        <p:tav tm="0">
                                          <p:val>
                                            <p:strVal val="#ppt_x"/>
                                          </p:val>
                                        </p:tav>
                                        <p:tav tm="100000">
                                          <p:val>
                                            <p:strVal val="#ppt_x"/>
                                          </p:val>
                                        </p:tav>
                                      </p:tavLst>
                                    </p:anim>
                                    <p:anim calcmode="lin" valueType="num">
                                      <p:cBhvr additive="base">
                                        <p:cTn id="87"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 grpId="0"/>
      <p:bldP spid="28" grpId="0"/>
      <p:bldP spid="30" grpId="0"/>
      <p:bldP spid="31" grpId="0"/>
      <p:bldP spid="32" grpId="0"/>
      <p:bldP spid="33" grpId="0"/>
      <p:bldP spid="34" grpId="0"/>
      <p:bldP spid="35" grpId="0"/>
      <p:bldP spid="36" grpId="0"/>
      <p:bldP spid="3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0854" y="152400"/>
            <a:ext cx="8693146" cy="523220"/>
          </a:xfrm>
          <a:prstGeom prst="rect">
            <a:avLst/>
          </a:prstGeom>
          <a:noFill/>
        </p:spPr>
        <p:txBody>
          <a:bodyPr wrap="square" rtlCol="0">
            <a:spAutoFit/>
          </a:bodyPr>
          <a:lstStyle/>
          <a:p>
            <a:r>
              <a:rPr lang="bn-BD" sz="2800" b="1" dirty="0" smtClean="0">
                <a:solidFill>
                  <a:srgbClr val="00B0F0"/>
                </a:solidFill>
                <a:latin typeface="NikoshBAN" pitchFamily="2" charset="0"/>
                <a:cs typeface="NikoshBAN" pitchFamily="2" charset="0"/>
              </a:rPr>
              <a:t>সদৃশ সমকোণী ত্রিভূজের বাহুগুলোর অনুপাত সমূহের ধ্রুবতাঃ </a:t>
            </a:r>
            <a:endParaRPr lang="en-US" sz="2800" b="1" dirty="0">
              <a:solidFill>
                <a:srgbClr val="00B0F0"/>
              </a:solidFill>
              <a:latin typeface="NikoshBAN" pitchFamily="2" charset="0"/>
              <a:cs typeface="NikoshBAN" pitchFamily="2" charset="0"/>
            </a:endParaRPr>
          </a:p>
        </p:txBody>
      </p:sp>
      <p:grpSp>
        <p:nvGrpSpPr>
          <p:cNvPr id="3" name="Group 2"/>
          <p:cNvGrpSpPr/>
          <p:nvPr/>
        </p:nvGrpSpPr>
        <p:grpSpPr>
          <a:xfrm>
            <a:off x="601730" y="615798"/>
            <a:ext cx="3527995" cy="2164288"/>
            <a:chOff x="420412" y="672367"/>
            <a:chExt cx="3527995" cy="2164288"/>
          </a:xfrm>
        </p:grpSpPr>
        <p:grpSp>
          <p:nvGrpSpPr>
            <p:cNvPr id="19" name="Group 18"/>
            <p:cNvGrpSpPr/>
            <p:nvPr/>
          </p:nvGrpSpPr>
          <p:grpSpPr>
            <a:xfrm>
              <a:off x="420412" y="675620"/>
              <a:ext cx="3527995" cy="2161035"/>
              <a:chOff x="420596" y="793804"/>
              <a:chExt cx="3527995" cy="2161035"/>
            </a:xfrm>
          </p:grpSpPr>
          <p:grpSp>
            <p:nvGrpSpPr>
              <p:cNvPr id="15" name="Group 14"/>
              <p:cNvGrpSpPr/>
              <p:nvPr/>
            </p:nvGrpSpPr>
            <p:grpSpPr>
              <a:xfrm>
                <a:off x="420596" y="793804"/>
                <a:ext cx="3527995" cy="2161035"/>
                <a:chOff x="510697" y="659816"/>
                <a:chExt cx="3527995" cy="2161035"/>
              </a:xfrm>
            </p:grpSpPr>
            <p:cxnSp>
              <p:nvCxnSpPr>
                <p:cNvPr id="4" name="Straight Arrow Connector 3"/>
                <p:cNvCxnSpPr/>
                <p:nvPr/>
              </p:nvCxnSpPr>
              <p:spPr>
                <a:xfrm>
                  <a:off x="952500" y="2455745"/>
                  <a:ext cx="30861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900547" y="675620"/>
                  <a:ext cx="2833253" cy="1780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720884" y="659816"/>
                  <a:ext cx="317716" cy="369332"/>
                </a:xfrm>
                <a:prstGeom prst="rect">
                  <a:avLst/>
                </a:prstGeom>
                <a:noFill/>
              </p:spPr>
              <p:txBody>
                <a:bodyPr wrap="none" rtlCol="0">
                  <a:spAutoFit/>
                </a:bodyPr>
                <a:lstStyle/>
                <a:p>
                  <a:r>
                    <a:rPr lang="en-US" dirty="0" smtClean="0"/>
                    <a:t>A</a:t>
                  </a:r>
                  <a:endParaRPr lang="en-US" dirty="0"/>
                </a:p>
              </p:txBody>
            </p:sp>
            <p:sp>
              <p:nvSpPr>
                <p:cNvPr id="11" name="TextBox 10"/>
                <p:cNvSpPr txBox="1"/>
                <p:nvPr/>
              </p:nvSpPr>
              <p:spPr>
                <a:xfrm>
                  <a:off x="3733800" y="2451519"/>
                  <a:ext cx="304892" cy="369332"/>
                </a:xfrm>
                <a:prstGeom prst="rect">
                  <a:avLst/>
                </a:prstGeom>
                <a:noFill/>
              </p:spPr>
              <p:txBody>
                <a:bodyPr wrap="none" rtlCol="0">
                  <a:spAutoFit/>
                </a:bodyPr>
                <a:lstStyle/>
                <a:p>
                  <a:r>
                    <a:rPr lang="en-US" dirty="0" smtClean="0"/>
                    <a:t>X</a:t>
                  </a:r>
                  <a:endParaRPr lang="en-US" dirty="0"/>
                </a:p>
              </p:txBody>
            </p:sp>
            <p:sp>
              <p:nvSpPr>
                <p:cNvPr id="12" name="TextBox 11"/>
                <p:cNvSpPr txBox="1"/>
                <p:nvPr/>
              </p:nvSpPr>
              <p:spPr>
                <a:xfrm>
                  <a:off x="510697" y="2350532"/>
                  <a:ext cx="389850" cy="369332"/>
                </a:xfrm>
                <a:prstGeom prst="rect">
                  <a:avLst/>
                </a:prstGeom>
                <a:noFill/>
              </p:spPr>
              <p:txBody>
                <a:bodyPr wrap="none" rtlCol="0">
                  <a:spAutoFit/>
                </a:bodyPr>
                <a:lstStyle/>
                <a:p>
                  <a:r>
                    <a:rPr lang="en-US" dirty="0" smtClean="0"/>
                    <a:t>O </a:t>
                  </a:r>
                  <a:endParaRPr lang="en-US" dirty="0"/>
                </a:p>
              </p:txBody>
            </p:sp>
          </p:grpSp>
          <p:grpSp>
            <p:nvGrpSpPr>
              <p:cNvPr id="18" name="Group 17"/>
              <p:cNvGrpSpPr/>
              <p:nvPr/>
            </p:nvGrpSpPr>
            <p:grpSpPr>
              <a:xfrm>
                <a:off x="953507" y="2027320"/>
                <a:ext cx="914400" cy="914400"/>
                <a:chOff x="953507" y="2027320"/>
                <a:chExt cx="914400" cy="914400"/>
              </a:xfrm>
            </p:grpSpPr>
            <p:sp>
              <p:nvSpPr>
                <p:cNvPr id="16" name="Arc 15"/>
                <p:cNvSpPr/>
                <p:nvPr/>
              </p:nvSpPr>
              <p:spPr>
                <a:xfrm rot="1516415">
                  <a:off x="953507" y="2027320"/>
                  <a:ext cx="914400" cy="914400"/>
                </a:xfrm>
                <a:prstGeom prst="arc">
                  <a:avLst>
                    <a:gd name="adj1" fmla="val 16200000"/>
                    <a:gd name="adj2" fmla="val 2110363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 name="TextBox 16"/>
                    <p:cNvSpPr txBox="1"/>
                    <p:nvPr/>
                  </p:nvSpPr>
                  <p:spPr>
                    <a:xfrm>
                      <a:off x="1337924" y="2220401"/>
                      <a:ext cx="37414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ea typeface="Cambria Math"/>
                              </a:rPr>
                              <m:t>𝜃</m:t>
                            </m:r>
                          </m:oMath>
                        </m:oMathPara>
                      </a14:m>
                      <a:endParaRPr lang="en-US" dirty="0"/>
                    </a:p>
                  </p:txBody>
                </p:sp>
              </mc:Choice>
              <mc:Fallback xmlns="">
                <p:sp>
                  <p:nvSpPr>
                    <p:cNvPr id="17" name="TextBox 16"/>
                    <p:cNvSpPr txBox="1">
                      <a:spLocks noRot="1" noChangeAspect="1" noMove="1" noResize="1" noEditPoints="1" noAdjustHandles="1" noChangeArrowheads="1" noChangeShapeType="1" noTextEdit="1"/>
                    </p:cNvSpPr>
                    <p:nvPr/>
                  </p:nvSpPr>
                  <p:spPr>
                    <a:xfrm>
                      <a:off x="1337924" y="2220401"/>
                      <a:ext cx="374141" cy="369332"/>
                    </a:xfrm>
                    <a:prstGeom prst="rect">
                      <a:avLst/>
                    </a:prstGeom>
                    <a:blipFill rotWithShape="1">
                      <a:blip r:embed="rId2"/>
                      <a:stretch>
                        <a:fillRect/>
                      </a:stretch>
                    </a:blipFill>
                  </p:spPr>
                  <p:txBody>
                    <a:bodyPr/>
                    <a:lstStyle/>
                    <a:p>
                      <a:r>
                        <a:rPr lang="en-US">
                          <a:noFill/>
                        </a:rPr>
                        <a:t> </a:t>
                      </a:r>
                    </a:p>
                  </p:txBody>
                </p:sp>
              </mc:Fallback>
            </mc:AlternateContent>
          </p:grpSp>
        </p:grpSp>
        <p:cxnSp>
          <p:nvCxnSpPr>
            <p:cNvPr id="21" name="Straight Connector 20"/>
            <p:cNvCxnSpPr/>
            <p:nvPr/>
          </p:nvCxnSpPr>
          <p:spPr>
            <a:xfrm>
              <a:off x="2405265" y="1447800"/>
              <a:ext cx="0" cy="1019523"/>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139847" y="1195626"/>
              <a:ext cx="303288" cy="369332"/>
            </a:xfrm>
            <a:prstGeom prst="rect">
              <a:avLst/>
            </a:prstGeom>
            <a:noFill/>
          </p:spPr>
          <p:txBody>
            <a:bodyPr wrap="none" rtlCol="0">
              <a:spAutoFit/>
            </a:bodyPr>
            <a:lstStyle/>
            <a:p>
              <a:r>
                <a:rPr lang="en-US" dirty="0" smtClean="0"/>
                <a:t>P</a:t>
              </a:r>
              <a:endParaRPr lang="en-US" dirty="0"/>
            </a:p>
          </p:txBody>
        </p:sp>
        <p:sp>
          <p:nvSpPr>
            <p:cNvPr id="24" name="TextBox 23"/>
            <p:cNvSpPr txBox="1"/>
            <p:nvPr/>
          </p:nvSpPr>
          <p:spPr>
            <a:xfrm>
              <a:off x="2252217" y="2451523"/>
              <a:ext cx="381836" cy="369332"/>
            </a:xfrm>
            <a:prstGeom prst="rect">
              <a:avLst/>
            </a:prstGeom>
            <a:noFill/>
          </p:spPr>
          <p:txBody>
            <a:bodyPr wrap="none" rtlCol="0">
              <a:spAutoFit/>
            </a:bodyPr>
            <a:lstStyle/>
            <a:p>
              <a:r>
                <a:rPr lang="en-US" dirty="0" smtClean="0"/>
                <a:t>M</a:t>
              </a:r>
              <a:endParaRPr lang="en-US" dirty="0"/>
            </a:p>
          </p:txBody>
        </p:sp>
        <p:cxnSp>
          <p:nvCxnSpPr>
            <p:cNvPr id="26" name="Straight Connector 25"/>
            <p:cNvCxnSpPr/>
            <p:nvPr/>
          </p:nvCxnSpPr>
          <p:spPr>
            <a:xfrm>
              <a:off x="3048000" y="1044952"/>
              <a:ext cx="0" cy="1426597"/>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TextBox 27"/>
                <p:cNvSpPr txBox="1"/>
                <p:nvPr/>
              </p:nvSpPr>
              <p:spPr>
                <a:xfrm>
                  <a:off x="2717180" y="672367"/>
                  <a:ext cx="45743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n-US" b="0" i="1" smtClean="0">
                                <a:latin typeface="Cambria Math"/>
                              </a:rPr>
                              <m:t>𝑃</m:t>
                            </m:r>
                          </m:e>
                          <m:sub>
                            <m:r>
                              <a:rPr lang="en-US" b="0" i="1" smtClean="0">
                                <a:latin typeface="Cambria Math"/>
                              </a:rPr>
                              <m:t>1</m:t>
                            </m:r>
                          </m:sub>
                        </m:sSub>
                      </m:oMath>
                    </m:oMathPara>
                  </a14:m>
                  <a:endParaRPr lang="en-US" dirty="0"/>
                </a:p>
              </p:txBody>
            </p:sp>
          </mc:Choice>
          <mc:Fallback xmlns="">
            <p:sp>
              <p:nvSpPr>
                <p:cNvPr id="28" name="TextBox 27"/>
                <p:cNvSpPr txBox="1">
                  <a:spLocks noRot="1" noChangeAspect="1" noMove="1" noResize="1" noEditPoints="1" noAdjustHandles="1" noChangeArrowheads="1" noChangeShapeType="1" noTextEdit="1"/>
                </p:cNvSpPr>
                <p:nvPr/>
              </p:nvSpPr>
              <p:spPr>
                <a:xfrm>
                  <a:off x="2717180" y="672367"/>
                  <a:ext cx="457433" cy="369332"/>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2816021" y="2451523"/>
                  <a:ext cx="52322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n-US" b="0" i="1" smtClean="0">
                                <a:latin typeface="Cambria Math"/>
                              </a:rPr>
                              <m:t>𝑀</m:t>
                            </m:r>
                          </m:e>
                          <m:sub>
                            <m:r>
                              <a:rPr lang="en-US" b="0" i="1" smtClean="0">
                                <a:latin typeface="Cambria Math"/>
                              </a:rPr>
                              <m:t>1</m:t>
                            </m:r>
                          </m:sub>
                        </m:sSub>
                      </m:oMath>
                    </m:oMathPara>
                  </a14:m>
                  <a:endParaRPr lang="en-US" dirty="0"/>
                </a:p>
              </p:txBody>
            </p:sp>
          </mc:Choice>
          <mc:Fallback xmlns="">
            <p:sp>
              <p:nvSpPr>
                <p:cNvPr id="29" name="TextBox 28"/>
                <p:cNvSpPr txBox="1">
                  <a:spLocks noRot="1" noChangeAspect="1" noMove="1" noResize="1" noEditPoints="1" noAdjustHandles="1" noChangeArrowheads="1" noChangeShapeType="1" noTextEdit="1"/>
                </p:cNvSpPr>
                <p:nvPr/>
              </p:nvSpPr>
              <p:spPr>
                <a:xfrm>
                  <a:off x="2816021" y="2451523"/>
                  <a:ext cx="523220" cy="369332"/>
                </a:xfrm>
                <a:prstGeom prst="rect">
                  <a:avLst/>
                </a:prstGeom>
                <a:blipFill rotWithShape="1">
                  <a:blip r:embed="rId4"/>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38" name="TextBox 37"/>
              <p:cNvSpPr txBox="1"/>
              <p:nvPr/>
            </p:nvSpPr>
            <p:spPr>
              <a:xfrm>
                <a:off x="450854" y="2922361"/>
                <a:ext cx="8688474" cy="461665"/>
              </a:xfrm>
              <a:prstGeom prst="rect">
                <a:avLst/>
              </a:prstGeom>
              <a:noFill/>
            </p:spPr>
            <p:txBody>
              <a:bodyPr wrap="square" rtlCol="0">
                <a:spAutoFit/>
              </a:bodyPr>
              <a:lstStyle/>
              <a:p>
                <a:r>
                  <a:rPr lang="bn-BD" sz="2400" b="1" dirty="0" smtClean="0">
                    <a:latin typeface="NikoshBAN" pitchFamily="2" charset="0"/>
                    <a:cs typeface="NikoshBAN" pitchFamily="2" charset="0"/>
                  </a:rPr>
                  <a:t>এখন, </a:t>
                </a:r>
                <a:r>
                  <a:rPr lang="en-US" sz="2400" b="1" dirty="0" smtClean="0">
                    <a:latin typeface="NikoshBAN" pitchFamily="2" charset="0"/>
                    <a:ea typeface="Cambria Math"/>
                    <a:cs typeface="NikoshBAN" pitchFamily="2" charset="0"/>
                  </a:rPr>
                  <a:t>△POM </a:t>
                </a:r>
                <a:r>
                  <a:rPr lang="bn-BD" sz="2400" b="1" dirty="0" smtClean="0">
                    <a:latin typeface="NikoshBAN" pitchFamily="2" charset="0"/>
                    <a:ea typeface="Cambria Math"/>
                    <a:cs typeface="NikoshBAN" pitchFamily="2" charset="0"/>
                  </a:rPr>
                  <a:t>ও </a:t>
                </a:r>
                <a:r>
                  <a:rPr lang="en-US" sz="2400" b="1" dirty="0" smtClean="0">
                    <a:latin typeface="NikoshBAN" pitchFamily="2" charset="0"/>
                    <a:ea typeface="Cambria Math"/>
                    <a:cs typeface="NikoshBAN" pitchFamily="2" charset="0"/>
                  </a:rPr>
                  <a:t>△</a:t>
                </a:r>
                <a14:m>
                  <m:oMath xmlns:m="http://schemas.openxmlformats.org/officeDocument/2006/math">
                    <m:sSub>
                      <m:sSubPr>
                        <m:ctrlPr>
                          <a:rPr lang="en-US" sz="2400" b="1" i="1" smtClean="0">
                            <a:latin typeface="Cambria Math"/>
                            <a:ea typeface="Cambria Math"/>
                          </a:rPr>
                        </m:ctrlPr>
                      </m:sSubPr>
                      <m:e>
                        <m:r>
                          <a:rPr lang="en-US" sz="2400" b="1" i="1" smtClean="0">
                            <a:latin typeface="Cambria Math"/>
                            <a:ea typeface="Cambria Math"/>
                          </a:rPr>
                          <m:t>𝑷</m:t>
                        </m:r>
                      </m:e>
                      <m:sub>
                        <m:r>
                          <a:rPr lang="en-US" sz="2400" b="1" i="1" smtClean="0">
                            <a:latin typeface="Cambria Math"/>
                            <a:ea typeface="Cambria Math"/>
                          </a:rPr>
                          <m:t>𝟏</m:t>
                        </m:r>
                      </m:sub>
                    </m:sSub>
                    <m:r>
                      <a:rPr lang="en-US" sz="2400" b="1" i="1" smtClean="0">
                        <a:latin typeface="Cambria Math"/>
                        <a:ea typeface="Cambria Math"/>
                      </a:rPr>
                      <m:t>𝑶</m:t>
                    </m:r>
                    <m:sSub>
                      <m:sSubPr>
                        <m:ctrlPr>
                          <a:rPr lang="en-US" sz="2400" b="1" i="1" smtClean="0">
                            <a:latin typeface="Cambria Math"/>
                            <a:ea typeface="Cambria Math"/>
                          </a:rPr>
                        </m:ctrlPr>
                      </m:sSubPr>
                      <m:e>
                        <m:r>
                          <a:rPr lang="en-US" sz="2400" b="1" i="1" smtClean="0">
                            <a:latin typeface="Cambria Math"/>
                            <a:ea typeface="Cambria Math"/>
                          </a:rPr>
                          <m:t>𝑴</m:t>
                        </m:r>
                      </m:e>
                      <m:sub>
                        <m:r>
                          <a:rPr lang="en-US" sz="2400" b="1" i="1" smtClean="0">
                            <a:latin typeface="Cambria Math"/>
                            <a:ea typeface="Cambria Math"/>
                          </a:rPr>
                          <m:t>𝟏</m:t>
                        </m:r>
                      </m:sub>
                    </m:sSub>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দুইটি সদৃশ ত্রিভুজ হওয়ায় ,  </a:t>
                </a:r>
                <a:endParaRPr lang="en-US" sz="2400" b="1" dirty="0">
                  <a:latin typeface="NikoshBAN" pitchFamily="2" charset="0"/>
                  <a:cs typeface="NikoshBAN" pitchFamily="2" charset="0"/>
                </a:endParaRPr>
              </a:p>
            </p:txBody>
          </p:sp>
        </mc:Choice>
        <mc:Fallback xmlns="">
          <p:sp>
            <p:nvSpPr>
              <p:cNvPr id="38" name="TextBox 37"/>
              <p:cNvSpPr txBox="1">
                <a:spLocks noRot="1" noChangeAspect="1" noMove="1" noResize="1" noEditPoints="1" noAdjustHandles="1" noChangeArrowheads="1" noChangeShapeType="1" noTextEdit="1"/>
              </p:cNvSpPr>
              <p:nvPr/>
            </p:nvSpPr>
            <p:spPr>
              <a:xfrm>
                <a:off x="450854" y="2922361"/>
                <a:ext cx="8688474" cy="461665"/>
              </a:xfrm>
              <a:prstGeom prst="rect">
                <a:avLst/>
              </a:prstGeom>
              <a:blipFill rotWithShape="1">
                <a:blip r:embed="rId5"/>
                <a:stretch>
                  <a:fillRect l="-1123" t="-15789" b="-30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450854" y="3404022"/>
                <a:ext cx="8688474" cy="669863"/>
              </a:xfrm>
              <a:prstGeom prst="rect">
                <a:avLst/>
              </a:prstGeom>
              <a:noFill/>
            </p:spPr>
            <p:txBody>
              <a:bodyPr wrap="square" rtlCol="0">
                <a:spAutoFit/>
              </a:bodyPr>
              <a:lstStyle/>
              <a:p>
                <a14:m>
                  <m:oMath xmlns:m="http://schemas.openxmlformats.org/officeDocument/2006/math">
                    <m:f>
                      <m:fPr>
                        <m:ctrlPr>
                          <a:rPr lang="en-US" sz="2400" b="1" i="1" smtClean="0">
                            <a:latin typeface="Cambria Math"/>
                          </a:rPr>
                        </m:ctrlPr>
                      </m:fPr>
                      <m:num>
                        <m:r>
                          <a:rPr lang="en-US" sz="2400" b="1" i="1" smtClean="0">
                            <a:latin typeface="Cambria Math"/>
                          </a:rPr>
                          <m:t>𝑷𝑴</m:t>
                        </m:r>
                      </m:num>
                      <m:den>
                        <m:sSub>
                          <m:sSubPr>
                            <m:ctrlPr>
                              <a:rPr lang="en-US" sz="2400" b="1" i="1" smtClean="0">
                                <a:latin typeface="Cambria Math"/>
                              </a:rPr>
                            </m:ctrlPr>
                          </m:sSubPr>
                          <m:e>
                            <m:r>
                              <a:rPr lang="en-US" sz="2400" b="1" i="1" smtClean="0">
                                <a:latin typeface="Cambria Math"/>
                              </a:rPr>
                              <m:t>𝑷</m:t>
                            </m:r>
                          </m:e>
                          <m:sub>
                            <m:r>
                              <a:rPr lang="en-US" sz="2400" b="1" i="1" smtClean="0">
                                <a:latin typeface="Cambria Math"/>
                              </a:rPr>
                              <m:t>𝟏</m:t>
                            </m:r>
                          </m:sub>
                        </m:sSub>
                        <m:sSub>
                          <m:sSubPr>
                            <m:ctrlPr>
                              <a:rPr lang="en-US" sz="2400" b="1" i="1" smtClean="0">
                                <a:latin typeface="Cambria Math"/>
                              </a:rPr>
                            </m:ctrlPr>
                          </m:sSubPr>
                          <m:e>
                            <m:r>
                              <a:rPr lang="en-US" sz="2400" b="1" i="1" smtClean="0">
                                <a:latin typeface="Cambria Math"/>
                              </a:rPr>
                              <m:t>𝑴</m:t>
                            </m:r>
                          </m:e>
                          <m:sub>
                            <m:r>
                              <a:rPr lang="en-US" sz="2400" b="1" i="1" smtClean="0">
                                <a:latin typeface="Cambria Math"/>
                              </a:rPr>
                              <m:t>𝟏</m:t>
                            </m:r>
                          </m:sub>
                        </m:sSub>
                      </m:den>
                    </m:f>
                  </m:oMath>
                </a14:m>
                <a:r>
                  <a:rPr lang="en-US" sz="2400" b="1" dirty="0" smtClean="0">
                    <a:latin typeface="NikoshBAN" pitchFamily="2" charset="0"/>
                    <a:cs typeface="NikoshBAN" pitchFamily="2" charset="0"/>
                  </a:rPr>
                  <a:t> = </a:t>
                </a:r>
                <a14:m>
                  <m:oMath xmlns:m="http://schemas.openxmlformats.org/officeDocument/2006/math">
                    <m:f>
                      <m:fPr>
                        <m:ctrlPr>
                          <a:rPr lang="en-US" sz="2400" b="1" i="1" smtClean="0">
                            <a:latin typeface="Cambria Math"/>
                          </a:rPr>
                        </m:ctrlPr>
                      </m:fPr>
                      <m:num>
                        <m:r>
                          <a:rPr lang="en-US" sz="2400" b="1" i="1" smtClean="0">
                            <a:latin typeface="Cambria Math"/>
                          </a:rPr>
                          <m:t>𝑶𝑷</m:t>
                        </m:r>
                      </m:num>
                      <m:den>
                        <m:r>
                          <a:rPr lang="en-US" sz="2400" b="1" i="1" smtClean="0">
                            <a:latin typeface="Cambria Math"/>
                          </a:rPr>
                          <m:t>𝑶</m:t>
                        </m:r>
                        <m:sSub>
                          <m:sSubPr>
                            <m:ctrlPr>
                              <a:rPr lang="en-US" sz="2400" b="1" i="1" smtClean="0">
                                <a:latin typeface="Cambria Math"/>
                              </a:rPr>
                            </m:ctrlPr>
                          </m:sSubPr>
                          <m:e>
                            <m:r>
                              <a:rPr lang="en-US" sz="2400" b="1" i="1" smtClean="0">
                                <a:latin typeface="Cambria Math"/>
                              </a:rPr>
                              <m:t>𝑷</m:t>
                            </m:r>
                          </m:e>
                          <m:sub>
                            <m:r>
                              <a:rPr lang="en-US" sz="2400" b="1" i="1" smtClean="0">
                                <a:latin typeface="Cambria Math"/>
                              </a:rPr>
                              <m:t>𝟏</m:t>
                            </m:r>
                          </m:sub>
                        </m:sSub>
                      </m:den>
                    </m:f>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বা </a:t>
                </a:r>
                <a:r>
                  <a:rPr lang="en-US" sz="2400" b="1" dirty="0" smtClean="0">
                    <a:latin typeface="NikoshBAN" pitchFamily="2" charset="0"/>
                    <a:cs typeface="NikoshBAN" pitchFamily="2" charset="0"/>
                  </a:rPr>
                  <a:t> </a:t>
                </a:r>
                <a14:m>
                  <m:oMath xmlns:m="http://schemas.openxmlformats.org/officeDocument/2006/math">
                    <m:f>
                      <m:fPr>
                        <m:ctrlPr>
                          <a:rPr lang="bn-BD" sz="2400" b="1" i="1" smtClean="0">
                            <a:latin typeface="Cambria Math"/>
                          </a:rPr>
                        </m:ctrlPr>
                      </m:fPr>
                      <m:num>
                        <m:r>
                          <a:rPr lang="en-US" sz="2400" b="1" i="1" smtClean="0">
                            <a:latin typeface="Cambria Math"/>
                          </a:rPr>
                          <m:t>𝑷𝑴</m:t>
                        </m:r>
                      </m:num>
                      <m:den>
                        <m:r>
                          <a:rPr lang="en-US" sz="2400" b="1" i="1" smtClean="0">
                            <a:latin typeface="Cambria Math"/>
                          </a:rPr>
                          <m:t>𝑶𝑷</m:t>
                        </m:r>
                      </m:den>
                    </m:f>
                  </m:oMath>
                </a14:m>
                <a:r>
                  <a:rPr lang="en-US" sz="2400" b="1" dirty="0" smtClean="0">
                    <a:latin typeface="NikoshBAN" pitchFamily="2" charset="0"/>
                    <a:cs typeface="NikoshBAN" pitchFamily="2" charset="0"/>
                  </a:rPr>
                  <a:t> = </a:t>
                </a:r>
                <a14:m>
                  <m:oMath xmlns:m="http://schemas.openxmlformats.org/officeDocument/2006/math">
                    <m:f>
                      <m:fPr>
                        <m:ctrlPr>
                          <a:rPr lang="en-US" sz="2400" b="1" i="1" smtClean="0">
                            <a:latin typeface="Cambria Math"/>
                          </a:rPr>
                        </m:ctrlPr>
                      </m:fPr>
                      <m:num>
                        <m:sSub>
                          <m:sSubPr>
                            <m:ctrlPr>
                              <a:rPr lang="en-US" sz="2400" b="1" i="1" smtClean="0">
                                <a:latin typeface="Cambria Math"/>
                              </a:rPr>
                            </m:ctrlPr>
                          </m:sSubPr>
                          <m:e>
                            <m:r>
                              <a:rPr lang="en-US" sz="2400" b="1" i="1" smtClean="0">
                                <a:latin typeface="Cambria Math"/>
                              </a:rPr>
                              <m:t>𝑷</m:t>
                            </m:r>
                          </m:e>
                          <m:sub>
                            <m:r>
                              <a:rPr lang="en-US" sz="2400" b="1" i="1" smtClean="0">
                                <a:latin typeface="Cambria Math"/>
                              </a:rPr>
                              <m:t>𝟏</m:t>
                            </m:r>
                          </m:sub>
                        </m:sSub>
                        <m:sSub>
                          <m:sSubPr>
                            <m:ctrlPr>
                              <a:rPr lang="en-US" sz="2400" b="1" i="1" smtClean="0">
                                <a:latin typeface="Cambria Math"/>
                              </a:rPr>
                            </m:ctrlPr>
                          </m:sSubPr>
                          <m:e>
                            <m:r>
                              <a:rPr lang="en-US" sz="2400" b="1" i="1" smtClean="0">
                                <a:latin typeface="Cambria Math"/>
                              </a:rPr>
                              <m:t>𝑴</m:t>
                            </m:r>
                          </m:e>
                          <m:sub>
                            <m:r>
                              <a:rPr lang="en-US" sz="2400" b="1" i="1" smtClean="0">
                                <a:latin typeface="Cambria Math"/>
                              </a:rPr>
                              <m:t>𝟏</m:t>
                            </m:r>
                          </m:sub>
                        </m:sSub>
                      </m:num>
                      <m:den>
                        <m:sSub>
                          <m:sSubPr>
                            <m:ctrlPr>
                              <a:rPr lang="en-US" sz="2400" b="1" i="1" smtClean="0">
                                <a:latin typeface="Cambria Math"/>
                              </a:rPr>
                            </m:ctrlPr>
                          </m:sSubPr>
                          <m:e>
                            <m:r>
                              <a:rPr lang="en-US" sz="2400" b="1" i="1" smtClean="0">
                                <a:latin typeface="Cambria Math"/>
                              </a:rPr>
                              <m:t>𝑶𝑷</m:t>
                            </m:r>
                          </m:e>
                          <m:sub>
                            <m:r>
                              <a:rPr lang="en-US" sz="2400" b="1" i="1" smtClean="0">
                                <a:latin typeface="Cambria Math"/>
                              </a:rPr>
                              <m:t>𝟏</m:t>
                            </m:r>
                          </m:sub>
                        </m:sSub>
                      </m:den>
                    </m:f>
                  </m:oMath>
                </a14:m>
                <a:endParaRPr lang="en-US" sz="2400" b="1" dirty="0">
                  <a:latin typeface="NikoshBAN" pitchFamily="2" charset="0"/>
                  <a:cs typeface="NikoshBAN" pitchFamily="2"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450854" y="3404022"/>
                <a:ext cx="8688474" cy="669863"/>
              </a:xfrm>
              <a:prstGeom prst="rect">
                <a:avLst/>
              </a:prstGeom>
              <a:blipFill rotWithShape="1">
                <a:blip r:embed="rId6"/>
                <a:stretch>
                  <a:fillRect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477982" y="4112377"/>
                <a:ext cx="8661346" cy="669863"/>
              </a:xfrm>
              <a:prstGeom prst="rect">
                <a:avLst/>
              </a:prstGeom>
              <a:noFill/>
            </p:spPr>
            <p:txBody>
              <a:bodyPr wrap="square" rtlCol="0">
                <a:spAutoFit/>
              </a:bodyPr>
              <a:lstStyle/>
              <a:p>
                <a14:m>
                  <m:oMath xmlns:m="http://schemas.openxmlformats.org/officeDocument/2006/math">
                    <m:f>
                      <m:fPr>
                        <m:ctrlPr>
                          <a:rPr lang="en-US" sz="2400" b="1" i="1" smtClean="0">
                            <a:latin typeface="Cambria Math"/>
                          </a:rPr>
                        </m:ctrlPr>
                      </m:fPr>
                      <m:num>
                        <m:r>
                          <a:rPr lang="en-US" sz="2400" b="1" i="1" smtClean="0">
                            <a:latin typeface="Cambria Math"/>
                          </a:rPr>
                          <m:t>𝑶𝑴</m:t>
                        </m:r>
                      </m:num>
                      <m:den>
                        <m:r>
                          <a:rPr lang="en-US" sz="2400" b="1" i="1" smtClean="0">
                            <a:latin typeface="Cambria Math"/>
                          </a:rPr>
                          <m:t>𝑶</m:t>
                        </m:r>
                        <m:sSub>
                          <m:sSubPr>
                            <m:ctrlPr>
                              <a:rPr lang="en-US" sz="2400" b="1" i="1" smtClean="0">
                                <a:latin typeface="Cambria Math"/>
                              </a:rPr>
                            </m:ctrlPr>
                          </m:sSubPr>
                          <m:e>
                            <m:r>
                              <a:rPr lang="en-US" sz="2400" b="1" i="1" smtClean="0">
                                <a:latin typeface="Cambria Math"/>
                              </a:rPr>
                              <m:t>𝑴</m:t>
                            </m:r>
                          </m:e>
                          <m:sub>
                            <m:r>
                              <a:rPr lang="en-US" sz="2400" b="1" i="1" smtClean="0">
                                <a:latin typeface="Cambria Math"/>
                              </a:rPr>
                              <m:t>𝟏</m:t>
                            </m:r>
                          </m:sub>
                        </m:sSub>
                      </m:den>
                    </m:f>
                  </m:oMath>
                </a14:m>
                <a:r>
                  <a:rPr lang="en-US" sz="2400" b="1" dirty="0" smtClean="0">
                    <a:latin typeface="NikoshBAN" pitchFamily="2" charset="0"/>
                    <a:cs typeface="NikoshBAN" pitchFamily="2" charset="0"/>
                  </a:rPr>
                  <a:t> = </a:t>
                </a:r>
                <a14:m>
                  <m:oMath xmlns:m="http://schemas.openxmlformats.org/officeDocument/2006/math">
                    <m:f>
                      <m:fPr>
                        <m:ctrlPr>
                          <a:rPr lang="en-US" sz="2400" b="1" i="1" smtClean="0">
                            <a:latin typeface="Cambria Math"/>
                          </a:rPr>
                        </m:ctrlPr>
                      </m:fPr>
                      <m:num>
                        <m:r>
                          <a:rPr lang="en-US" sz="2400" b="1" i="1" smtClean="0">
                            <a:latin typeface="Cambria Math"/>
                          </a:rPr>
                          <m:t>𝑶𝑷</m:t>
                        </m:r>
                      </m:num>
                      <m:den>
                        <m:r>
                          <a:rPr lang="en-US" sz="2400" b="1" i="1" smtClean="0">
                            <a:latin typeface="Cambria Math"/>
                          </a:rPr>
                          <m:t>𝑶</m:t>
                        </m:r>
                        <m:sSub>
                          <m:sSubPr>
                            <m:ctrlPr>
                              <a:rPr lang="en-US" sz="2400" b="1" i="1" smtClean="0">
                                <a:latin typeface="Cambria Math"/>
                              </a:rPr>
                            </m:ctrlPr>
                          </m:sSubPr>
                          <m:e>
                            <m:r>
                              <a:rPr lang="en-US" sz="2400" b="1" i="1" smtClean="0">
                                <a:latin typeface="Cambria Math"/>
                              </a:rPr>
                              <m:t>𝑷</m:t>
                            </m:r>
                          </m:e>
                          <m:sub>
                            <m:r>
                              <a:rPr lang="en-US" sz="2400" b="1" i="1" smtClean="0">
                                <a:latin typeface="Cambria Math"/>
                              </a:rPr>
                              <m:t>𝟏</m:t>
                            </m:r>
                          </m:sub>
                        </m:sSub>
                      </m:den>
                    </m:f>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বা </a:t>
                </a:r>
                <a:r>
                  <a:rPr lang="en-US" sz="2400" b="1" dirty="0" smtClean="0">
                    <a:latin typeface="NikoshBAN" pitchFamily="2" charset="0"/>
                    <a:cs typeface="NikoshBAN" pitchFamily="2" charset="0"/>
                  </a:rPr>
                  <a:t> </a:t>
                </a:r>
                <a14:m>
                  <m:oMath xmlns:m="http://schemas.openxmlformats.org/officeDocument/2006/math">
                    <m:f>
                      <m:fPr>
                        <m:ctrlPr>
                          <a:rPr lang="bn-BD" sz="2400" b="1" i="1" smtClean="0">
                            <a:latin typeface="Cambria Math"/>
                          </a:rPr>
                        </m:ctrlPr>
                      </m:fPr>
                      <m:num>
                        <m:r>
                          <a:rPr lang="en-US" sz="2400" b="1" i="1" smtClean="0">
                            <a:latin typeface="Cambria Math"/>
                          </a:rPr>
                          <m:t>𝑶𝑴</m:t>
                        </m:r>
                      </m:num>
                      <m:den>
                        <m:r>
                          <a:rPr lang="en-US" sz="2400" b="1" i="1" smtClean="0">
                            <a:latin typeface="Cambria Math"/>
                          </a:rPr>
                          <m:t>𝑶𝑷</m:t>
                        </m:r>
                      </m:den>
                    </m:f>
                  </m:oMath>
                </a14:m>
                <a:r>
                  <a:rPr lang="en-US" sz="2400" b="1" dirty="0" smtClean="0">
                    <a:latin typeface="NikoshBAN" pitchFamily="2" charset="0"/>
                    <a:cs typeface="NikoshBAN" pitchFamily="2" charset="0"/>
                  </a:rPr>
                  <a:t> = </a:t>
                </a:r>
                <a14:m>
                  <m:oMath xmlns:m="http://schemas.openxmlformats.org/officeDocument/2006/math">
                    <m:f>
                      <m:fPr>
                        <m:ctrlPr>
                          <a:rPr lang="en-US" sz="2400" b="1" i="1" smtClean="0">
                            <a:latin typeface="Cambria Math"/>
                          </a:rPr>
                        </m:ctrlPr>
                      </m:fPr>
                      <m:num>
                        <m:r>
                          <a:rPr lang="en-US" sz="2400" b="1" i="1" smtClean="0">
                            <a:latin typeface="Cambria Math"/>
                          </a:rPr>
                          <m:t>𝑶</m:t>
                        </m:r>
                        <m:sSub>
                          <m:sSubPr>
                            <m:ctrlPr>
                              <a:rPr lang="en-US" sz="2400" b="1" i="1" smtClean="0">
                                <a:latin typeface="Cambria Math"/>
                              </a:rPr>
                            </m:ctrlPr>
                          </m:sSubPr>
                          <m:e>
                            <m:r>
                              <a:rPr lang="en-US" sz="2400" b="1" i="1" smtClean="0">
                                <a:latin typeface="Cambria Math"/>
                              </a:rPr>
                              <m:t>𝑴</m:t>
                            </m:r>
                          </m:e>
                          <m:sub>
                            <m:r>
                              <a:rPr lang="en-US" sz="2400" b="1" i="1" smtClean="0">
                                <a:latin typeface="Cambria Math"/>
                              </a:rPr>
                              <m:t>𝟏</m:t>
                            </m:r>
                          </m:sub>
                        </m:sSub>
                      </m:num>
                      <m:den>
                        <m:sSub>
                          <m:sSubPr>
                            <m:ctrlPr>
                              <a:rPr lang="en-US" sz="2400" b="1" i="1" smtClean="0">
                                <a:latin typeface="Cambria Math"/>
                              </a:rPr>
                            </m:ctrlPr>
                          </m:sSubPr>
                          <m:e>
                            <m:r>
                              <a:rPr lang="en-US" sz="2400" b="1" i="1" smtClean="0">
                                <a:latin typeface="Cambria Math"/>
                              </a:rPr>
                              <m:t>𝑶𝑷</m:t>
                            </m:r>
                          </m:e>
                          <m:sub>
                            <m:r>
                              <a:rPr lang="en-US" sz="2400" b="1" i="1" smtClean="0">
                                <a:latin typeface="Cambria Math"/>
                              </a:rPr>
                              <m:t>𝟏</m:t>
                            </m:r>
                          </m:sub>
                        </m:sSub>
                      </m:den>
                    </m:f>
                  </m:oMath>
                </a14:m>
                <a:endParaRPr lang="en-US" sz="2400" b="1" dirty="0">
                  <a:latin typeface="NikoshBAN" pitchFamily="2" charset="0"/>
                  <a:cs typeface="NikoshBAN" pitchFamily="2" charset="0"/>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477982" y="4112377"/>
                <a:ext cx="8661346" cy="669863"/>
              </a:xfrm>
              <a:prstGeom prst="rect">
                <a:avLst/>
              </a:prstGeom>
              <a:blipFill rotWithShape="1">
                <a:blip r:embed="rId7"/>
                <a:stretch>
                  <a:fillRect b="-55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p:cNvSpPr txBox="1"/>
              <p:nvPr/>
            </p:nvSpPr>
            <p:spPr>
              <a:xfrm>
                <a:off x="450853" y="4782240"/>
                <a:ext cx="8688475" cy="669863"/>
              </a:xfrm>
              <a:prstGeom prst="rect">
                <a:avLst/>
              </a:prstGeom>
              <a:noFill/>
            </p:spPr>
            <p:txBody>
              <a:bodyPr wrap="square" rtlCol="0">
                <a:spAutoFit/>
              </a:bodyPr>
              <a:lstStyle/>
              <a:p>
                <a14:m>
                  <m:oMath xmlns:m="http://schemas.openxmlformats.org/officeDocument/2006/math">
                    <m:f>
                      <m:fPr>
                        <m:ctrlPr>
                          <a:rPr lang="en-US" sz="2400" b="1" i="1" smtClean="0">
                            <a:latin typeface="Cambria Math"/>
                          </a:rPr>
                        </m:ctrlPr>
                      </m:fPr>
                      <m:num>
                        <m:r>
                          <a:rPr lang="en-US" sz="2400" b="1" i="1" smtClean="0">
                            <a:latin typeface="Cambria Math"/>
                          </a:rPr>
                          <m:t>𝑷𝑴</m:t>
                        </m:r>
                      </m:num>
                      <m:den>
                        <m:sSub>
                          <m:sSubPr>
                            <m:ctrlPr>
                              <a:rPr lang="en-US" sz="2400" b="1" i="1" smtClean="0">
                                <a:latin typeface="Cambria Math"/>
                              </a:rPr>
                            </m:ctrlPr>
                          </m:sSubPr>
                          <m:e>
                            <m:r>
                              <a:rPr lang="en-US" sz="2400" b="1" i="1" smtClean="0">
                                <a:latin typeface="Cambria Math"/>
                              </a:rPr>
                              <m:t>𝑷</m:t>
                            </m:r>
                          </m:e>
                          <m:sub>
                            <m:r>
                              <a:rPr lang="en-US" sz="2400" b="1" i="1" smtClean="0">
                                <a:latin typeface="Cambria Math"/>
                              </a:rPr>
                              <m:t>𝟏</m:t>
                            </m:r>
                          </m:sub>
                        </m:sSub>
                        <m:sSub>
                          <m:sSubPr>
                            <m:ctrlPr>
                              <a:rPr lang="en-US" sz="2400" b="1" i="1" smtClean="0">
                                <a:latin typeface="Cambria Math"/>
                              </a:rPr>
                            </m:ctrlPr>
                          </m:sSubPr>
                          <m:e>
                            <m:r>
                              <a:rPr lang="en-US" sz="2400" b="1" i="1" smtClean="0">
                                <a:latin typeface="Cambria Math"/>
                              </a:rPr>
                              <m:t>𝑴</m:t>
                            </m:r>
                          </m:e>
                          <m:sub>
                            <m:r>
                              <a:rPr lang="en-US" sz="2400" b="1" i="1" smtClean="0">
                                <a:latin typeface="Cambria Math"/>
                              </a:rPr>
                              <m:t>𝟏</m:t>
                            </m:r>
                          </m:sub>
                        </m:sSub>
                      </m:den>
                    </m:f>
                  </m:oMath>
                </a14:m>
                <a:r>
                  <a:rPr lang="en-US" sz="2400" b="1" dirty="0" smtClean="0">
                    <a:latin typeface="NikoshBAN" pitchFamily="2" charset="0"/>
                    <a:cs typeface="NikoshBAN" pitchFamily="2" charset="0"/>
                  </a:rPr>
                  <a:t> = </a:t>
                </a:r>
                <a14:m>
                  <m:oMath xmlns:m="http://schemas.openxmlformats.org/officeDocument/2006/math">
                    <m:f>
                      <m:fPr>
                        <m:ctrlPr>
                          <a:rPr lang="en-US" sz="2400" b="1" i="1" smtClean="0">
                            <a:latin typeface="Cambria Math"/>
                          </a:rPr>
                        </m:ctrlPr>
                      </m:fPr>
                      <m:num>
                        <m:r>
                          <a:rPr lang="en-US" sz="2400" b="1" i="1" smtClean="0">
                            <a:latin typeface="Cambria Math"/>
                          </a:rPr>
                          <m:t>𝑶𝑴</m:t>
                        </m:r>
                      </m:num>
                      <m:den>
                        <m:r>
                          <a:rPr lang="en-US" sz="2400" b="1" i="1" smtClean="0">
                            <a:latin typeface="Cambria Math"/>
                          </a:rPr>
                          <m:t>𝑶</m:t>
                        </m:r>
                        <m:sSub>
                          <m:sSubPr>
                            <m:ctrlPr>
                              <a:rPr lang="en-US" sz="2400" b="1" i="1" smtClean="0">
                                <a:latin typeface="Cambria Math"/>
                              </a:rPr>
                            </m:ctrlPr>
                          </m:sSubPr>
                          <m:e>
                            <m:r>
                              <a:rPr lang="en-US" sz="2400" b="1" i="1" smtClean="0">
                                <a:latin typeface="Cambria Math"/>
                              </a:rPr>
                              <m:t>𝑴</m:t>
                            </m:r>
                          </m:e>
                          <m:sub>
                            <m:r>
                              <a:rPr lang="en-US" sz="2400" b="1" i="1" smtClean="0">
                                <a:latin typeface="Cambria Math"/>
                              </a:rPr>
                              <m:t>𝟏</m:t>
                            </m:r>
                          </m:sub>
                        </m:sSub>
                      </m:den>
                    </m:f>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বা </a:t>
                </a:r>
                <a:r>
                  <a:rPr lang="en-US" sz="2400" b="1" dirty="0" smtClean="0">
                    <a:latin typeface="NikoshBAN" pitchFamily="2" charset="0"/>
                    <a:cs typeface="NikoshBAN" pitchFamily="2" charset="0"/>
                  </a:rPr>
                  <a:t> </a:t>
                </a:r>
                <a14:m>
                  <m:oMath xmlns:m="http://schemas.openxmlformats.org/officeDocument/2006/math">
                    <m:f>
                      <m:fPr>
                        <m:ctrlPr>
                          <a:rPr lang="bn-BD" sz="2400" b="1" i="1" smtClean="0">
                            <a:latin typeface="Cambria Math"/>
                          </a:rPr>
                        </m:ctrlPr>
                      </m:fPr>
                      <m:num>
                        <m:r>
                          <a:rPr lang="en-US" sz="2400" b="1" i="1" smtClean="0">
                            <a:latin typeface="Cambria Math"/>
                          </a:rPr>
                          <m:t>𝑷𝑴</m:t>
                        </m:r>
                      </m:num>
                      <m:den>
                        <m:r>
                          <a:rPr lang="en-US" sz="2400" b="1" i="1" smtClean="0">
                            <a:latin typeface="Cambria Math"/>
                          </a:rPr>
                          <m:t>𝑶𝑴</m:t>
                        </m:r>
                      </m:den>
                    </m:f>
                  </m:oMath>
                </a14:m>
                <a:r>
                  <a:rPr lang="en-US" sz="2400" b="1" dirty="0" smtClean="0">
                    <a:latin typeface="NikoshBAN" pitchFamily="2" charset="0"/>
                    <a:cs typeface="NikoshBAN" pitchFamily="2" charset="0"/>
                  </a:rPr>
                  <a:t> = </a:t>
                </a:r>
                <a14:m>
                  <m:oMath xmlns:m="http://schemas.openxmlformats.org/officeDocument/2006/math">
                    <m:f>
                      <m:fPr>
                        <m:ctrlPr>
                          <a:rPr lang="en-US" sz="2400" b="1" i="1" smtClean="0">
                            <a:latin typeface="Cambria Math"/>
                          </a:rPr>
                        </m:ctrlPr>
                      </m:fPr>
                      <m:num>
                        <m:sSub>
                          <m:sSubPr>
                            <m:ctrlPr>
                              <a:rPr lang="en-US" sz="2400" b="1" i="1" smtClean="0">
                                <a:latin typeface="Cambria Math"/>
                              </a:rPr>
                            </m:ctrlPr>
                          </m:sSubPr>
                          <m:e>
                            <m:r>
                              <a:rPr lang="en-US" sz="2400" b="1" i="1" smtClean="0">
                                <a:latin typeface="Cambria Math"/>
                              </a:rPr>
                              <m:t>𝑷</m:t>
                            </m:r>
                          </m:e>
                          <m:sub>
                            <m:r>
                              <a:rPr lang="en-US" sz="2400" b="1" i="1" smtClean="0">
                                <a:latin typeface="Cambria Math"/>
                              </a:rPr>
                              <m:t>𝟏</m:t>
                            </m:r>
                          </m:sub>
                        </m:sSub>
                        <m:sSub>
                          <m:sSubPr>
                            <m:ctrlPr>
                              <a:rPr lang="en-US" sz="2400" b="1" i="1" smtClean="0">
                                <a:latin typeface="Cambria Math"/>
                              </a:rPr>
                            </m:ctrlPr>
                          </m:sSubPr>
                          <m:e>
                            <m:r>
                              <a:rPr lang="en-US" sz="2400" b="1" i="1" smtClean="0">
                                <a:latin typeface="Cambria Math"/>
                              </a:rPr>
                              <m:t>𝑴</m:t>
                            </m:r>
                          </m:e>
                          <m:sub>
                            <m:r>
                              <a:rPr lang="en-US" sz="2400" b="1" i="1" smtClean="0">
                                <a:latin typeface="Cambria Math"/>
                              </a:rPr>
                              <m:t>𝟏</m:t>
                            </m:r>
                          </m:sub>
                        </m:sSub>
                      </m:num>
                      <m:den>
                        <m:sSub>
                          <m:sSubPr>
                            <m:ctrlPr>
                              <a:rPr lang="en-US" sz="2400" b="1" i="1" smtClean="0">
                                <a:latin typeface="Cambria Math"/>
                              </a:rPr>
                            </m:ctrlPr>
                          </m:sSubPr>
                          <m:e>
                            <m:r>
                              <a:rPr lang="en-US" sz="2400" b="1" i="1" smtClean="0">
                                <a:latin typeface="Cambria Math"/>
                              </a:rPr>
                              <m:t>𝑶𝑴</m:t>
                            </m:r>
                          </m:e>
                          <m:sub>
                            <m:r>
                              <a:rPr lang="en-US" sz="2400" b="1" i="1" smtClean="0">
                                <a:latin typeface="Cambria Math"/>
                              </a:rPr>
                              <m:t>𝟏</m:t>
                            </m:r>
                          </m:sub>
                        </m:sSub>
                      </m:den>
                    </m:f>
                  </m:oMath>
                </a14:m>
                <a:endParaRPr lang="en-US" sz="2400" b="1" dirty="0">
                  <a:latin typeface="NikoshBAN" pitchFamily="2" charset="0"/>
                  <a:cs typeface="NikoshBAN" pitchFamily="2" charset="0"/>
                </a:endParaRPr>
              </a:p>
            </p:txBody>
          </p:sp>
        </mc:Choice>
        <mc:Fallback xmlns="">
          <p:sp>
            <p:nvSpPr>
              <p:cNvPr id="40" name="TextBox 39"/>
              <p:cNvSpPr txBox="1">
                <a:spLocks noRot="1" noChangeAspect="1" noMove="1" noResize="1" noEditPoints="1" noAdjustHandles="1" noChangeArrowheads="1" noChangeShapeType="1" noTextEdit="1"/>
              </p:cNvSpPr>
              <p:nvPr/>
            </p:nvSpPr>
            <p:spPr>
              <a:xfrm>
                <a:off x="450853" y="4782240"/>
                <a:ext cx="8688475" cy="669863"/>
              </a:xfrm>
              <a:prstGeom prst="rect">
                <a:avLst/>
              </a:prstGeom>
              <a:blipFill rotWithShape="1">
                <a:blip r:embed="rId8"/>
                <a:stretch>
                  <a:fillRect b="-4545"/>
                </a:stretch>
              </a:blipFill>
            </p:spPr>
            <p:txBody>
              <a:bodyPr/>
              <a:lstStyle/>
              <a:p>
                <a:r>
                  <a:rPr lang="en-US">
                    <a:noFill/>
                  </a:rPr>
                  <a:t> </a:t>
                </a:r>
              </a:p>
            </p:txBody>
          </p:sp>
        </mc:Fallback>
      </mc:AlternateContent>
      <p:sp>
        <p:nvSpPr>
          <p:cNvPr id="6" name="TextBox 5"/>
          <p:cNvSpPr txBox="1"/>
          <p:nvPr/>
        </p:nvSpPr>
        <p:spPr>
          <a:xfrm>
            <a:off x="450854" y="5523615"/>
            <a:ext cx="8688474" cy="461665"/>
          </a:xfrm>
          <a:prstGeom prst="rect">
            <a:avLst/>
          </a:prstGeom>
          <a:noFill/>
        </p:spPr>
        <p:txBody>
          <a:bodyPr wrap="square" rtlCol="0">
            <a:spAutoFit/>
          </a:bodyPr>
          <a:lstStyle/>
          <a:p>
            <a:r>
              <a:rPr lang="bn-BD" sz="2400" b="1" dirty="0" smtClean="0">
                <a:latin typeface="NikoshBAN" pitchFamily="2" charset="0"/>
                <a:cs typeface="NikoshBAN" pitchFamily="2" charset="0"/>
              </a:rPr>
              <a:t>অর্থাৎ অনুপাত সমূহের প্রত্যেকটি ধ্রুবক। </a:t>
            </a:r>
            <a:endParaRPr lang="en-US" sz="2400" b="1" dirty="0">
              <a:latin typeface="NikoshBAN" pitchFamily="2" charset="0"/>
              <a:cs typeface="NikoshBAN" pitchFamily="2" charset="0"/>
            </a:endParaRPr>
          </a:p>
        </p:txBody>
      </p:sp>
      <p:sp>
        <p:nvSpPr>
          <p:cNvPr id="7" name="TextBox 6"/>
          <p:cNvSpPr txBox="1"/>
          <p:nvPr/>
        </p:nvSpPr>
        <p:spPr>
          <a:xfrm>
            <a:off x="477982" y="5953002"/>
            <a:ext cx="8661346" cy="461665"/>
          </a:xfrm>
          <a:prstGeom prst="rect">
            <a:avLst/>
          </a:prstGeom>
          <a:noFill/>
        </p:spPr>
        <p:txBody>
          <a:bodyPr wrap="square" rtlCol="0">
            <a:spAutoFit/>
          </a:bodyPr>
          <a:lstStyle/>
          <a:p>
            <a:r>
              <a:rPr lang="bn-BD" sz="2400" b="1" dirty="0" smtClean="0">
                <a:latin typeface="NikoshBAN" pitchFamily="2" charset="0"/>
                <a:cs typeface="NikoshBAN" pitchFamily="2" charset="0"/>
              </a:rPr>
              <a:t>এই অনুপাত সমূহকে ত্রিকোণমিতিক অনুপাত বলে। </a:t>
            </a:r>
            <a:endParaRPr lang="en-US" sz="2400" b="1" dirty="0">
              <a:latin typeface="NikoshBAN" pitchFamily="2" charset="0"/>
              <a:cs typeface="NikoshBAN" pitchFamily="2" charset="0"/>
            </a:endParaRPr>
          </a:p>
        </p:txBody>
      </p:sp>
    </p:spTree>
    <p:extLst>
      <p:ext uri="{BB962C8B-B14F-4D97-AF65-F5344CB8AC3E}">
        <p14:creationId xmlns:p14="http://schemas.microsoft.com/office/powerpoint/2010/main" val="862125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8"/>
                                        </p:tgtEl>
                                        <p:attrNameLst>
                                          <p:attrName>style.visibility</p:attrName>
                                        </p:attrNameLst>
                                      </p:cBhvr>
                                      <p:to>
                                        <p:strVal val="visible"/>
                                      </p:to>
                                    </p:set>
                                    <p:anim calcmode="lin" valueType="num">
                                      <p:cBhvr additive="base">
                                        <p:cTn id="20" dur="500" fill="hold"/>
                                        <p:tgtEl>
                                          <p:spTgt spid="38"/>
                                        </p:tgtEl>
                                        <p:attrNameLst>
                                          <p:attrName>ppt_x</p:attrName>
                                        </p:attrNameLst>
                                      </p:cBhvr>
                                      <p:tavLst>
                                        <p:tav tm="0">
                                          <p:val>
                                            <p:strVal val="#ppt_x"/>
                                          </p:val>
                                        </p:tav>
                                        <p:tav tm="100000">
                                          <p:val>
                                            <p:strVal val="#ppt_x"/>
                                          </p:val>
                                        </p:tav>
                                      </p:tavLst>
                                    </p:anim>
                                    <p:anim calcmode="lin" valueType="num">
                                      <p:cBhvr additive="base">
                                        <p:cTn id="21"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 calcmode="lin" valueType="num">
                                      <p:cBhvr additive="base">
                                        <p:cTn id="32" dur="500" fill="hold"/>
                                        <p:tgtEl>
                                          <p:spTgt spid="39"/>
                                        </p:tgtEl>
                                        <p:attrNameLst>
                                          <p:attrName>ppt_x</p:attrName>
                                        </p:attrNameLst>
                                      </p:cBhvr>
                                      <p:tavLst>
                                        <p:tav tm="0">
                                          <p:val>
                                            <p:strVal val="#ppt_x"/>
                                          </p:val>
                                        </p:tav>
                                        <p:tav tm="100000">
                                          <p:val>
                                            <p:strVal val="#ppt_x"/>
                                          </p:val>
                                        </p:tav>
                                      </p:tavLst>
                                    </p:anim>
                                    <p:anim calcmode="lin" valueType="num">
                                      <p:cBhvr additive="base">
                                        <p:cTn id="33"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500" fill="hold"/>
                                        <p:tgtEl>
                                          <p:spTgt spid="40"/>
                                        </p:tgtEl>
                                        <p:attrNameLst>
                                          <p:attrName>ppt_x</p:attrName>
                                        </p:attrNameLst>
                                      </p:cBhvr>
                                      <p:tavLst>
                                        <p:tav tm="0">
                                          <p:val>
                                            <p:strVal val="#ppt_x"/>
                                          </p:val>
                                        </p:tav>
                                        <p:tav tm="100000">
                                          <p:val>
                                            <p:strVal val="#ppt_x"/>
                                          </p:val>
                                        </p:tav>
                                      </p:tavLst>
                                    </p:anim>
                                    <p:anim calcmode="lin" valueType="num">
                                      <p:cBhvr additive="base">
                                        <p:cTn id="39"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500" fill="hold"/>
                                        <p:tgtEl>
                                          <p:spTgt spid="6"/>
                                        </p:tgtEl>
                                        <p:attrNameLst>
                                          <p:attrName>ppt_x</p:attrName>
                                        </p:attrNameLst>
                                      </p:cBhvr>
                                      <p:tavLst>
                                        <p:tav tm="0">
                                          <p:val>
                                            <p:strVal val="#ppt_x"/>
                                          </p:val>
                                        </p:tav>
                                        <p:tav tm="100000">
                                          <p:val>
                                            <p:strVal val="#ppt_x"/>
                                          </p:val>
                                        </p:tav>
                                      </p:tavLst>
                                    </p:anim>
                                    <p:anim calcmode="lin" valueType="num">
                                      <p:cBhvr additive="base">
                                        <p:cTn id="4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additive="base">
                                        <p:cTn id="50" dur="500" fill="hold"/>
                                        <p:tgtEl>
                                          <p:spTgt spid="7"/>
                                        </p:tgtEl>
                                        <p:attrNameLst>
                                          <p:attrName>ppt_x</p:attrName>
                                        </p:attrNameLst>
                                      </p:cBhvr>
                                      <p:tavLst>
                                        <p:tav tm="0">
                                          <p:val>
                                            <p:strVal val="#ppt_x"/>
                                          </p:val>
                                        </p:tav>
                                        <p:tav tm="100000">
                                          <p:val>
                                            <p:strVal val="#ppt_x"/>
                                          </p:val>
                                        </p:tav>
                                      </p:tavLst>
                                    </p:anim>
                                    <p:anim calcmode="lin" valueType="num">
                                      <p:cBhvr additive="base">
                                        <p:cTn id="5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8" grpId="0"/>
      <p:bldP spid="5" grpId="0"/>
      <p:bldP spid="39" grpId="0"/>
      <p:bldP spid="40"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790" y="164812"/>
            <a:ext cx="8808209" cy="523220"/>
          </a:xfrm>
          <a:prstGeom prst="rect">
            <a:avLst/>
          </a:prstGeom>
          <a:noFill/>
        </p:spPr>
        <p:txBody>
          <a:bodyPr wrap="square" rtlCol="0">
            <a:spAutoFit/>
          </a:bodyPr>
          <a:lstStyle/>
          <a:p>
            <a:r>
              <a:rPr lang="bn-BD" sz="2800" b="1" dirty="0" smtClean="0">
                <a:latin typeface="NikoshBAN" pitchFamily="2" charset="0"/>
                <a:cs typeface="NikoshBAN" pitchFamily="2" charset="0"/>
              </a:rPr>
              <a:t>সূক্ষ্মকোণের ত্রিকোণমিতিক অনুপাতঃ </a:t>
            </a:r>
            <a:endParaRPr lang="en-US" sz="2800" b="1" dirty="0">
              <a:latin typeface="NikoshBAN" pitchFamily="2" charset="0"/>
              <a:cs typeface="NikoshBAN" pitchFamily="2" charset="0"/>
            </a:endParaRPr>
          </a:p>
        </p:txBody>
      </p:sp>
      <p:sp>
        <p:nvSpPr>
          <p:cNvPr id="14" name="TextBox 13"/>
          <p:cNvSpPr txBox="1"/>
          <p:nvPr/>
        </p:nvSpPr>
        <p:spPr>
          <a:xfrm>
            <a:off x="3546764" y="781853"/>
            <a:ext cx="303288" cy="369332"/>
          </a:xfrm>
          <a:prstGeom prst="rect">
            <a:avLst/>
          </a:prstGeom>
          <a:noFill/>
        </p:spPr>
        <p:txBody>
          <a:bodyPr wrap="none" rtlCol="0">
            <a:spAutoFit/>
          </a:bodyPr>
          <a:lstStyle/>
          <a:p>
            <a:r>
              <a:rPr lang="en-US" dirty="0" smtClean="0"/>
              <a:t>P</a:t>
            </a:r>
            <a:endParaRPr lang="en-US" dirty="0"/>
          </a:p>
        </p:txBody>
      </p:sp>
      <p:grpSp>
        <p:nvGrpSpPr>
          <p:cNvPr id="26" name="Group 25"/>
          <p:cNvGrpSpPr/>
          <p:nvPr/>
        </p:nvGrpSpPr>
        <p:grpSpPr>
          <a:xfrm>
            <a:off x="3695700" y="1151185"/>
            <a:ext cx="381836" cy="1586907"/>
            <a:chOff x="3695700" y="1151185"/>
            <a:chExt cx="381836" cy="1586907"/>
          </a:xfrm>
        </p:grpSpPr>
        <p:cxnSp>
          <p:nvCxnSpPr>
            <p:cNvPr id="16" name="Straight Connector 15"/>
            <p:cNvCxnSpPr/>
            <p:nvPr/>
          </p:nvCxnSpPr>
          <p:spPr>
            <a:xfrm>
              <a:off x="3850052" y="1151185"/>
              <a:ext cx="0" cy="1215572"/>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695700" y="2368760"/>
              <a:ext cx="381836" cy="369332"/>
            </a:xfrm>
            <a:prstGeom prst="rect">
              <a:avLst/>
            </a:prstGeom>
            <a:noFill/>
          </p:spPr>
          <p:txBody>
            <a:bodyPr wrap="none" rtlCol="0">
              <a:spAutoFit/>
            </a:bodyPr>
            <a:lstStyle/>
            <a:p>
              <a:r>
                <a:rPr lang="en-US" dirty="0" smtClean="0"/>
                <a:t>M</a:t>
              </a:r>
              <a:endParaRPr lang="en-US" dirty="0"/>
            </a:p>
          </p:txBody>
        </p:sp>
      </p:grpSp>
      <p:grpSp>
        <p:nvGrpSpPr>
          <p:cNvPr id="22" name="Group 21"/>
          <p:cNvGrpSpPr/>
          <p:nvPr/>
        </p:nvGrpSpPr>
        <p:grpSpPr>
          <a:xfrm>
            <a:off x="1676400" y="564921"/>
            <a:ext cx="3657600" cy="2171168"/>
            <a:chOff x="1676400" y="564921"/>
            <a:chExt cx="3657600" cy="2171168"/>
          </a:xfrm>
        </p:grpSpPr>
        <p:cxnSp>
          <p:nvCxnSpPr>
            <p:cNvPr id="7" name="Straight Arrow Connector 6"/>
            <p:cNvCxnSpPr/>
            <p:nvPr/>
          </p:nvCxnSpPr>
          <p:spPr>
            <a:xfrm flipV="1">
              <a:off x="2057400" y="609600"/>
              <a:ext cx="2667000" cy="1752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21" name="Group 20"/>
            <p:cNvGrpSpPr/>
            <p:nvPr/>
          </p:nvGrpSpPr>
          <p:grpSpPr>
            <a:xfrm>
              <a:off x="1676400" y="564921"/>
              <a:ext cx="3657600" cy="2171168"/>
              <a:chOff x="1676400" y="564921"/>
              <a:chExt cx="3657600" cy="2171168"/>
            </a:xfrm>
          </p:grpSpPr>
          <p:cxnSp>
            <p:nvCxnSpPr>
              <p:cNvPr id="4" name="Straight Arrow Connector 3"/>
              <p:cNvCxnSpPr/>
              <p:nvPr/>
            </p:nvCxnSpPr>
            <p:spPr>
              <a:xfrm>
                <a:off x="2057400" y="2362200"/>
                <a:ext cx="3276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676400" y="2177534"/>
                <a:ext cx="336952" cy="369332"/>
              </a:xfrm>
              <a:prstGeom prst="rect">
                <a:avLst/>
              </a:prstGeom>
              <a:noFill/>
            </p:spPr>
            <p:txBody>
              <a:bodyPr wrap="none" rtlCol="0">
                <a:spAutoFit/>
              </a:bodyPr>
              <a:lstStyle/>
              <a:p>
                <a:r>
                  <a:rPr lang="en-US" dirty="0" smtClean="0"/>
                  <a:t>O</a:t>
                </a:r>
                <a:endParaRPr lang="en-US" dirty="0"/>
              </a:p>
            </p:txBody>
          </p:sp>
          <p:sp>
            <p:nvSpPr>
              <p:cNvPr id="11" name="TextBox 10"/>
              <p:cNvSpPr txBox="1"/>
              <p:nvPr/>
            </p:nvSpPr>
            <p:spPr>
              <a:xfrm>
                <a:off x="4724400" y="564921"/>
                <a:ext cx="317716" cy="369332"/>
              </a:xfrm>
              <a:prstGeom prst="rect">
                <a:avLst/>
              </a:prstGeom>
              <a:noFill/>
            </p:spPr>
            <p:txBody>
              <a:bodyPr wrap="none" rtlCol="0">
                <a:spAutoFit/>
              </a:bodyPr>
              <a:lstStyle/>
              <a:p>
                <a:r>
                  <a:rPr lang="en-US" dirty="0" smtClean="0"/>
                  <a:t>A</a:t>
                </a:r>
                <a:endParaRPr lang="en-US" dirty="0"/>
              </a:p>
            </p:txBody>
          </p:sp>
          <p:sp>
            <p:nvSpPr>
              <p:cNvPr id="12" name="TextBox 11"/>
              <p:cNvSpPr txBox="1"/>
              <p:nvPr/>
            </p:nvSpPr>
            <p:spPr>
              <a:xfrm>
                <a:off x="4959927" y="2366757"/>
                <a:ext cx="304892" cy="369332"/>
              </a:xfrm>
              <a:prstGeom prst="rect">
                <a:avLst/>
              </a:prstGeom>
              <a:noFill/>
            </p:spPr>
            <p:txBody>
              <a:bodyPr wrap="none" rtlCol="0">
                <a:spAutoFit/>
              </a:bodyPr>
              <a:lstStyle/>
              <a:p>
                <a:r>
                  <a:rPr lang="en-US" dirty="0" smtClean="0"/>
                  <a:t>X</a:t>
                </a:r>
                <a:endParaRPr lang="en-US" dirty="0"/>
              </a:p>
            </p:txBody>
          </p:sp>
          <mc:AlternateContent xmlns:mc="http://schemas.openxmlformats.org/markup-compatibility/2006" xmlns:a14="http://schemas.microsoft.com/office/drawing/2010/main">
            <mc:Choice Requires="a14">
              <p:sp>
                <p:nvSpPr>
                  <p:cNvPr id="19" name="TextBox 18"/>
                  <p:cNvSpPr txBox="1"/>
                  <p:nvPr/>
                </p:nvSpPr>
                <p:spPr>
                  <a:xfrm>
                    <a:off x="2473070" y="2001615"/>
                    <a:ext cx="37414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ea typeface="Cambria Math"/>
                            </a:rPr>
                            <m:t>𝜃</m:t>
                          </m:r>
                        </m:oMath>
                      </m:oMathPara>
                    </a14:m>
                    <a:endParaRPr lang="en-US" dirty="0"/>
                  </a:p>
                </p:txBody>
              </p:sp>
            </mc:Choice>
            <mc:Fallback xmlns="">
              <p:sp>
                <p:nvSpPr>
                  <p:cNvPr id="19" name="TextBox 18"/>
                  <p:cNvSpPr txBox="1">
                    <a:spLocks noRot="1" noChangeAspect="1" noMove="1" noResize="1" noEditPoints="1" noAdjustHandles="1" noChangeArrowheads="1" noChangeShapeType="1" noTextEdit="1"/>
                  </p:cNvSpPr>
                  <p:nvPr/>
                </p:nvSpPr>
                <p:spPr>
                  <a:xfrm>
                    <a:off x="2473070" y="2001615"/>
                    <a:ext cx="374141" cy="369332"/>
                  </a:xfrm>
                  <a:prstGeom prst="rect">
                    <a:avLst/>
                  </a:prstGeom>
                  <a:blipFill rotWithShape="1">
                    <a:blip r:embed="rId2"/>
                    <a:stretch>
                      <a:fillRect/>
                    </a:stretch>
                  </a:blipFill>
                </p:spPr>
                <p:txBody>
                  <a:bodyPr/>
                  <a:lstStyle/>
                  <a:p>
                    <a:r>
                      <a:rPr lang="en-US">
                        <a:noFill/>
                      </a:rPr>
                      <a:t> </a:t>
                    </a:r>
                  </a:p>
                </p:txBody>
              </p:sp>
            </mc:Fallback>
          </mc:AlternateContent>
          <p:sp>
            <p:nvSpPr>
              <p:cNvPr id="20" name="Arc 19"/>
              <p:cNvSpPr/>
              <p:nvPr/>
            </p:nvSpPr>
            <p:spPr>
              <a:xfrm rot="1562210">
                <a:off x="2315318" y="1669404"/>
                <a:ext cx="914400" cy="914400"/>
              </a:xfrm>
              <a:prstGeom prst="arc">
                <a:avLst>
                  <a:gd name="adj1" fmla="val 16748107"/>
                  <a:gd name="adj2" fmla="val 72529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mc:AlternateContent xmlns:mc="http://schemas.openxmlformats.org/markup-compatibility/2006" xmlns:a14="http://schemas.microsoft.com/office/drawing/2010/main">
        <mc:Choice Requires="a14">
          <p:sp>
            <p:nvSpPr>
              <p:cNvPr id="23" name="TextBox 22"/>
              <p:cNvSpPr txBox="1"/>
              <p:nvPr/>
            </p:nvSpPr>
            <p:spPr>
              <a:xfrm>
                <a:off x="335790" y="2736089"/>
                <a:ext cx="8808207" cy="461665"/>
              </a:xfrm>
              <a:prstGeom prst="rect">
                <a:avLst/>
              </a:prstGeom>
              <a:noFill/>
            </p:spPr>
            <p:txBody>
              <a:bodyPr wrap="square" rtlCol="0">
                <a:spAutoFit/>
              </a:bodyPr>
              <a:lstStyle/>
              <a:p>
                <a:r>
                  <a:rPr lang="bn-BD" sz="2400" b="1" dirty="0" smtClean="0">
                    <a:latin typeface="NikoshBAN" pitchFamily="2" charset="0"/>
                    <a:cs typeface="NikoshBAN" pitchFamily="2" charset="0"/>
                  </a:rPr>
                  <a:t>মনে করি, </a:t>
                </a:r>
                <a:r>
                  <a:rPr lang="bn-BD" sz="2400" b="1" dirty="0" smtClean="0">
                    <a:latin typeface="NikoshBAN" pitchFamily="2" charset="0"/>
                    <a:ea typeface="Cambria Math"/>
                    <a:cs typeface="NikoshBAN" pitchFamily="2" charset="0"/>
                  </a:rPr>
                  <a:t>∠</a:t>
                </a:r>
                <a:r>
                  <a:rPr lang="en-US" b="1" dirty="0" smtClean="0">
                    <a:latin typeface="NikoshBAN" pitchFamily="2" charset="0"/>
                    <a:cs typeface="NikoshBAN" pitchFamily="2" charset="0"/>
                  </a:rPr>
                  <a:t>XOA</a:t>
                </a:r>
                <a:r>
                  <a:rPr lang="en-US" sz="2400" b="1" dirty="0" smtClean="0">
                    <a:latin typeface="NikoshBAN" pitchFamily="2" charset="0"/>
                    <a:cs typeface="NikoshBAN" pitchFamily="2" charset="0"/>
                  </a:rPr>
                  <a:t> =  </a:t>
                </a:r>
                <a14:m>
                  <m:oMath xmlns:m="http://schemas.openxmlformats.org/officeDocument/2006/math">
                    <m:r>
                      <a:rPr lang="en-US" sz="2400" b="1" i="1" smtClean="0">
                        <a:latin typeface="Cambria Math"/>
                        <a:ea typeface="Cambria Math"/>
                      </a:rPr>
                      <m:t>𝜽</m:t>
                    </m:r>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একটি সূক্ষ্মকোণ। </a:t>
                </a:r>
                <a:endParaRPr lang="en-US" sz="2400" b="1" dirty="0">
                  <a:latin typeface="NikoshBAN" pitchFamily="2" charset="0"/>
                  <a:cs typeface="NikoshBAN" pitchFamily="2"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335790" y="2736089"/>
                <a:ext cx="8808207" cy="461665"/>
              </a:xfrm>
              <a:prstGeom prst="rect">
                <a:avLst/>
              </a:prstGeom>
              <a:blipFill rotWithShape="1">
                <a:blip r:embed="rId3"/>
                <a:stretch>
                  <a:fillRect l="-1038" t="-15789" b="-30263"/>
                </a:stretch>
              </a:blipFill>
            </p:spPr>
            <p:txBody>
              <a:bodyPr/>
              <a:lstStyle/>
              <a:p>
                <a:r>
                  <a:rPr lang="en-US">
                    <a:noFill/>
                  </a:rPr>
                  <a:t> </a:t>
                </a:r>
              </a:p>
            </p:txBody>
          </p:sp>
        </mc:Fallback>
      </mc:AlternateContent>
      <p:sp>
        <p:nvSpPr>
          <p:cNvPr id="24" name="TextBox 23"/>
          <p:cNvSpPr txBox="1"/>
          <p:nvPr/>
        </p:nvSpPr>
        <p:spPr>
          <a:xfrm>
            <a:off x="335791" y="3135409"/>
            <a:ext cx="8808206" cy="461665"/>
          </a:xfrm>
          <a:prstGeom prst="rect">
            <a:avLst/>
          </a:prstGeom>
          <a:noFill/>
        </p:spPr>
        <p:txBody>
          <a:bodyPr wrap="square" rtlCol="0">
            <a:spAutoFit/>
          </a:bodyPr>
          <a:lstStyle/>
          <a:p>
            <a:r>
              <a:rPr lang="en-US" b="1" dirty="0" smtClean="0">
                <a:latin typeface="NikoshBAN" pitchFamily="2" charset="0"/>
                <a:cs typeface="NikoshBAN" pitchFamily="2" charset="0"/>
              </a:rPr>
              <a:t>OA</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বাহুতে যে কোনো একটি বিন্দু </a:t>
            </a:r>
            <a:r>
              <a:rPr lang="en-US" b="1" dirty="0" smtClean="0">
                <a:latin typeface="NikoshBAN" pitchFamily="2" charset="0"/>
                <a:cs typeface="NikoshBAN" pitchFamily="2" charset="0"/>
              </a:rPr>
              <a:t>P</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নেই। </a:t>
            </a:r>
            <a:endParaRPr lang="en-US" sz="2400" b="1" dirty="0">
              <a:latin typeface="NikoshBAN" pitchFamily="2" charset="0"/>
              <a:cs typeface="NikoshBAN" pitchFamily="2" charset="0"/>
            </a:endParaRPr>
          </a:p>
        </p:txBody>
      </p:sp>
      <p:sp>
        <p:nvSpPr>
          <p:cNvPr id="25" name="TextBox 24"/>
          <p:cNvSpPr txBox="1"/>
          <p:nvPr/>
        </p:nvSpPr>
        <p:spPr>
          <a:xfrm>
            <a:off x="335790" y="3597717"/>
            <a:ext cx="8808208" cy="461665"/>
          </a:xfrm>
          <a:prstGeom prst="rect">
            <a:avLst/>
          </a:prstGeom>
          <a:noFill/>
        </p:spPr>
        <p:txBody>
          <a:bodyPr wrap="square" rtlCol="0">
            <a:spAutoFit/>
          </a:bodyPr>
          <a:lstStyle/>
          <a:p>
            <a:r>
              <a:rPr lang="en-US" b="1" dirty="0" smtClean="0">
                <a:latin typeface="NikoshBAN" pitchFamily="2" charset="0"/>
                <a:cs typeface="NikoshBAN" pitchFamily="2" charset="0"/>
              </a:rPr>
              <a:t>P</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থেকে </a:t>
            </a:r>
            <a:r>
              <a:rPr lang="en-US" b="1" dirty="0" smtClean="0">
                <a:latin typeface="NikoshBAN" pitchFamily="2" charset="0"/>
                <a:cs typeface="NikoshBAN" pitchFamily="2" charset="0"/>
              </a:rPr>
              <a:t>OX</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বাহু পর্যন্ত </a:t>
            </a:r>
            <a:r>
              <a:rPr lang="en-US" b="1" dirty="0" smtClean="0">
                <a:latin typeface="NikoshBAN" pitchFamily="2" charset="0"/>
                <a:cs typeface="NikoshBAN" pitchFamily="2" charset="0"/>
              </a:rPr>
              <a:t>PM</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লম্ব টানি অর্থৎ </a:t>
            </a:r>
            <a:r>
              <a:rPr lang="en-US" b="1" dirty="0" smtClean="0">
                <a:latin typeface="NikoshBAN" pitchFamily="2" charset="0"/>
                <a:cs typeface="NikoshBAN" pitchFamily="2" charset="0"/>
              </a:rPr>
              <a:t>PM</a:t>
            </a:r>
            <a:r>
              <a:rPr lang="en-US" b="1" dirty="0" smtClean="0">
                <a:latin typeface="NikoshBAN" pitchFamily="2" charset="0"/>
                <a:ea typeface="Cambria Math"/>
                <a:cs typeface="NikoshBAN" pitchFamily="2" charset="0"/>
              </a:rPr>
              <a:t>⊥OX </a:t>
            </a:r>
            <a:r>
              <a:rPr lang="bn-BD" sz="2400" b="1" dirty="0" smtClean="0">
                <a:latin typeface="NikoshBAN" pitchFamily="2" charset="0"/>
                <a:ea typeface="Cambria Math"/>
                <a:cs typeface="NikoshBAN" pitchFamily="2" charset="0"/>
              </a:rPr>
              <a:t>আঁকি। </a:t>
            </a:r>
            <a:endParaRPr lang="en-US" sz="2400" b="1" dirty="0">
              <a:latin typeface="NikoshBAN" pitchFamily="2" charset="0"/>
              <a:cs typeface="NikoshBAN" pitchFamily="2" charset="0"/>
            </a:endParaRPr>
          </a:p>
        </p:txBody>
      </p:sp>
      <p:sp>
        <p:nvSpPr>
          <p:cNvPr id="27" name="TextBox 26"/>
          <p:cNvSpPr txBox="1"/>
          <p:nvPr/>
        </p:nvSpPr>
        <p:spPr>
          <a:xfrm>
            <a:off x="335790" y="4082626"/>
            <a:ext cx="8808208" cy="461665"/>
          </a:xfrm>
          <a:prstGeom prst="rect">
            <a:avLst/>
          </a:prstGeom>
          <a:noFill/>
        </p:spPr>
        <p:txBody>
          <a:bodyPr wrap="square" rtlCol="0">
            <a:spAutoFit/>
          </a:bodyPr>
          <a:lstStyle/>
          <a:p>
            <a:r>
              <a:rPr lang="bn-BD" sz="2400" b="1" dirty="0" smtClean="0">
                <a:latin typeface="NikoshBAN" pitchFamily="2" charset="0"/>
                <a:cs typeface="NikoshBAN" pitchFamily="2" charset="0"/>
              </a:rPr>
              <a:t>ফলে একটি সমকোণী ত্রিভুজ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POM</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গঠিত হলো। </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8" name="TextBox 27"/>
              <p:cNvSpPr txBox="1"/>
              <p:nvPr/>
            </p:nvSpPr>
            <p:spPr>
              <a:xfrm>
                <a:off x="335789" y="4724400"/>
                <a:ext cx="8808209" cy="830997"/>
              </a:xfrm>
              <a:prstGeom prst="rect">
                <a:avLst/>
              </a:prstGeom>
              <a:noFill/>
            </p:spPr>
            <p:txBody>
              <a:bodyPr wrap="square" rtlCol="0">
                <a:spAutoFit/>
              </a:bodyPr>
              <a:lstStyle/>
              <a:p>
                <a:r>
                  <a:rPr lang="bn-BD" sz="2400" b="1" dirty="0" smtClean="0">
                    <a:latin typeface="NikoshBAN" pitchFamily="2" charset="0"/>
                    <a:cs typeface="NikoshBAN" pitchFamily="2" charset="0"/>
                  </a:rPr>
                  <a:t>এই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POM</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এর </a:t>
                </a:r>
                <a:r>
                  <a:rPr lang="en-US" b="1" dirty="0" smtClean="0">
                    <a:latin typeface="NikoshBAN" pitchFamily="2" charset="0"/>
                    <a:ea typeface="Cambria Math"/>
                    <a:cs typeface="NikoshBAN" pitchFamily="2" charset="0"/>
                  </a:rPr>
                  <a:t>PM</a:t>
                </a:r>
                <a:r>
                  <a:rPr lang="en-US" sz="2400" b="1" dirty="0" smtClean="0">
                    <a:latin typeface="NikoshBAN" pitchFamily="2" charset="0"/>
                    <a:ea typeface="Cambria Math"/>
                    <a:cs typeface="NikoshBAN" pitchFamily="2" charset="0"/>
                  </a:rPr>
                  <a:t>, </a:t>
                </a:r>
                <a:r>
                  <a:rPr lang="en-US" b="1" dirty="0" smtClean="0">
                    <a:latin typeface="NikoshBAN" pitchFamily="2" charset="0"/>
                    <a:ea typeface="Cambria Math"/>
                    <a:cs typeface="NikoshBAN" pitchFamily="2" charset="0"/>
                  </a:rPr>
                  <a:t>OM</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ও </a:t>
                </a:r>
                <a:r>
                  <a:rPr lang="en-US" b="1" dirty="0" smtClean="0">
                    <a:latin typeface="NikoshBAN" pitchFamily="2" charset="0"/>
                    <a:ea typeface="Cambria Math"/>
                    <a:cs typeface="NikoshBAN" pitchFamily="2" charset="0"/>
                  </a:rPr>
                  <a:t>OP</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বাহুগুলোর যে ছয়টি অনুপাত পাওয়া যায় এদের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XOA</a:t>
                </a:r>
                <a:r>
                  <a:rPr lang="en-US" sz="2400" b="1" dirty="0" smtClean="0">
                    <a:latin typeface="NikoshBAN" pitchFamily="2" charset="0"/>
                    <a:ea typeface="Cambria Math"/>
                    <a:cs typeface="NikoshBAN" pitchFamily="2" charset="0"/>
                  </a:rPr>
                  <a:t> = </a:t>
                </a:r>
                <a14:m>
                  <m:oMath xmlns:m="http://schemas.openxmlformats.org/officeDocument/2006/math">
                    <m:r>
                      <a:rPr lang="en-US" sz="2400" b="1" i="1" smtClean="0">
                        <a:latin typeface="Cambria Math"/>
                        <a:ea typeface="Cambria Math"/>
                      </a:rPr>
                      <m:t>𝜽</m:t>
                    </m:r>
                  </m:oMath>
                </a14:m>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কোণের ত্রিকোণমিতিক অনুপাত বলা হয়। </a:t>
                </a:r>
                <a:endParaRPr lang="en-US" sz="2400" b="1" dirty="0">
                  <a:latin typeface="NikoshBAN" pitchFamily="2" charset="0"/>
                  <a:cs typeface="NikoshBAN" pitchFamily="2"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335789" y="4724400"/>
                <a:ext cx="8808209" cy="830997"/>
              </a:xfrm>
              <a:prstGeom prst="rect">
                <a:avLst/>
              </a:prstGeom>
              <a:blipFill rotWithShape="1">
                <a:blip r:embed="rId4"/>
                <a:stretch>
                  <a:fillRect l="-1038" t="-8824" r="-1384" b="-16912"/>
                </a:stretch>
              </a:blipFill>
            </p:spPr>
            <p:txBody>
              <a:bodyPr/>
              <a:lstStyle/>
              <a:p>
                <a:r>
                  <a:rPr lang="en-US">
                    <a:noFill/>
                  </a:rPr>
                  <a:t> </a:t>
                </a:r>
              </a:p>
            </p:txBody>
          </p:sp>
        </mc:Fallback>
      </mc:AlternateContent>
      <p:sp>
        <p:nvSpPr>
          <p:cNvPr id="29" name="TextBox 28"/>
          <p:cNvSpPr txBox="1"/>
          <p:nvPr/>
        </p:nvSpPr>
        <p:spPr>
          <a:xfrm>
            <a:off x="335790" y="5860242"/>
            <a:ext cx="8808210" cy="461665"/>
          </a:xfrm>
          <a:prstGeom prst="rect">
            <a:avLst/>
          </a:prstGeom>
          <a:noFill/>
        </p:spPr>
        <p:txBody>
          <a:bodyPr wrap="square" rtlCol="0">
            <a:spAutoFit/>
          </a:bodyPr>
          <a:lstStyle/>
          <a:p>
            <a:r>
              <a:rPr lang="bn-BD" sz="2400" b="1" dirty="0" smtClean="0">
                <a:latin typeface="NikoshBAN" pitchFamily="2" charset="0"/>
                <a:cs typeface="NikoshBAN" pitchFamily="2" charset="0"/>
              </a:rPr>
              <a:t>এই অনুপাতগুলোর প্রত্যেকটিকে  গণিত বিদরা একটি সুনির্দিষ্ট নামে নামকরণ করেছেন। </a:t>
            </a:r>
            <a:endParaRPr lang="en-US" sz="2400" b="1" dirty="0">
              <a:latin typeface="NikoshBAN" pitchFamily="2" charset="0"/>
              <a:cs typeface="NikoshBAN" pitchFamily="2" charset="0"/>
            </a:endParaRPr>
          </a:p>
        </p:txBody>
      </p:sp>
    </p:spTree>
    <p:extLst>
      <p:ext uri="{BB962C8B-B14F-4D97-AF65-F5344CB8AC3E}">
        <p14:creationId xmlns:p14="http://schemas.microsoft.com/office/powerpoint/2010/main" val="316573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additive="base">
                                        <p:cTn id="55" dur="500" fill="hold"/>
                                        <p:tgtEl>
                                          <p:spTgt spid="28"/>
                                        </p:tgtEl>
                                        <p:attrNameLst>
                                          <p:attrName>ppt_x</p:attrName>
                                        </p:attrNameLst>
                                      </p:cBhvr>
                                      <p:tavLst>
                                        <p:tav tm="0">
                                          <p:val>
                                            <p:strVal val="#ppt_x"/>
                                          </p:val>
                                        </p:tav>
                                        <p:tav tm="100000">
                                          <p:val>
                                            <p:strVal val="#ppt_x"/>
                                          </p:val>
                                        </p:tav>
                                      </p:tavLst>
                                    </p:anim>
                                    <p:anim calcmode="lin" valueType="num">
                                      <p:cBhvr additive="base">
                                        <p:cTn id="5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500" fill="hold"/>
                                        <p:tgtEl>
                                          <p:spTgt spid="29"/>
                                        </p:tgtEl>
                                        <p:attrNameLst>
                                          <p:attrName>ppt_x</p:attrName>
                                        </p:attrNameLst>
                                      </p:cBhvr>
                                      <p:tavLst>
                                        <p:tav tm="0">
                                          <p:val>
                                            <p:strVal val="#ppt_x"/>
                                          </p:val>
                                        </p:tav>
                                        <p:tav tm="100000">
                                          <p:val>
                                            <p:strVal val="#ppt_x"/>
                                          </p:val>
                                        </p:tav>
                                      </p:tavLst>
                                    </p:anim>
                                    <p:anim calcmode="lin" valueType="num">
                                      <p:cBhvr additive="base">
                                        <p:cTn id="6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23" grpId="0"/>
      <p:bldP spid="24" grpId="0"/>
      <p:bldP spid="25" grpId="0"/>
      <p:bldP spid="27" grpId="0"/>
      <p:bldP spid="28" grpId="0"/>
      <p:bldP spid="2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0141" y="0"/>
            <a:ext cx="8820732" cy="523220"/>
          </a:xfrm>
          <a:prstGeom prst="rect">
            <a:avLst/>
          </a:prstGeom>
          <a:noFill/>
        </p:spPr>
        <p:txBody>
          <a:bodyPr wrap="square" rtlCol="0">
            <a:spAutoFit/>
          </a:bodyPr>
          <a:lstStyle/>
          <a:p>
            <a:r>
              <a:rPr lang="bn-BD" sz="2800" b="1" dirty="0" smtClean="0">
                <a:latin typeface="NikoshBAN" pitchFamily="2" charset="0"/>
                <a:cs typeface="NikoshBAN" pitchFamily="2" charset="0"/>
              </a:rPr>
              <a:t>সূক্ষ্মকোণের ত্রিকোণমিতিক অনুপাতঃ </a:t>
            </a:r>
            <a:endParaRPr lang="en-US" sz="2800" b="1" dirty="0">
              <a:latin typeface="NikoshBAN" pitchFamily="2" charset="0"/>
              <a:cs typeface="NikoshBAN" pitchFamily="2" charset="0"/>
            </a:endParaRPr>
          </a:p>
        </p:txBody>
      </p:sp>
      <p:grpSp>
        <p:nvGrpSpPr>
          <p:cNvPr id="3" name="Group 2"/>
          <p:cNvGrpSpPr/>
          <p:nvPr/>
        </p:nvGrpSpPr>
        <p:grpSpPr>
          <a:xfrm>
            <a:off x="359641" y="615530"/>
            <a:ext cx="3161775" cy="1809904"/>
            <a:chOff x="1676400" y="564921"/>
            <a:chExt cx="3365716" cy="2188437"/>
          </a:xfrm>
        </p:grpSpPr>
        <p:sp>
          <p:nvSpPr>
            <p:cNvPr id="14" name="TextBox 13"/>
            <p:cNvSpPr txBox="1"/>
            <p:nvPr/>
          </p:nvSpPr>
          <p:spPr>
            <a:xfrm>
              <a:off x="3546764" y="781853"/>
              <a:ext cx="303288" cy="369332"/>
            </a:xfrm>
            <a:prstGeom prst="rect">
              <a:avLst/>
            </a:prstGeom>
            <a:noFill/>
          </p:spPr>
          <p:txBody>
            <a:bodyPr wrap="none" rtlCol="0">
              <a:spAutoFit/>
            </a:bodyPr>
            <a:lstStyle/>
            <a:p>
              <a:r>
                <a:rPr lang="en-US" dirty="0" smtClean="0"/>
                <a:t>P</a:t>
              </a:r>
              <a:endParaRPr lang="en-US" dirty="0"/>
            </a:p>
          </p:txBody>
        </p:sp>
        <p:grpSp>
          <p:nvGrpSpPr>
            <p:cNvPr id="26" name="Group 25"/>
            <p:cNvGrpSpPr/>
            <p:nvPr/>
          </p:nvGrpSpPr>
          <p:grpSpPr>
            <a:xfrm>
              <a:off x="3695700" y="1151185"/>
              <a:ext cx="381836" cy="1586907"/>
              <a:chOff x="3695700" y="1151185"/>
              <a:chExt cx="381836" cy="1586907"/>
            </a:xfrm>
          </p:grpSpPr>
          <p:cxnSp>
            <p:nvCxnSpPr>
              <p:cNvPr id="16" name="Straight Connector 15"/>
              <p:cNvCxnSpPr/>
              <p:nvPr/>
            </p:nvCxnSpPr>
            <p:spPr>
              <a:xfrm>
                <a:off x="3850052" y="1151185"/>
                <a:ext cx="0" cy="1215572"/>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695700" y="2368760"/>
                <a:ext cx="381836" cy="369332"/>
              </a:xfrm>
              <a:prstGeom prst="rect">
                <a:avLst/>
              </a:prstGeom>
              <a:noFill/>
            </p:spPr>
            <p:txBody>
              <a:bodyPr wrap="none" rtlCol="0">
                <a:spAutoFit/>
              </a:bodyPr>
              <a:lstStyle/>
              <a:p>
                <a:r>
                  <a:rPr lang="en-US" dirty="0" smtClean="0"/>
                  <a:t>M</a:t>
                </a:r>
                <a:endParaRPr lang="en-US" dirty="0"/>
              </a:p>
            </p:txBody>
          </p:sp>
        </p:grpSp>
        <p:grpSp>
          <p:nvGrpSpPr>
            <p:cNvPr id="22" name="Group 21"/>
            <p:cNvGrpSpPr/>
            <p:nvPr/>
          </p:nvGrpSpPr>
          <p:grpSpPr>
            <a:xfrm>
              <a:off x="1676400" y="564921"/>
              <a:ext cx="3365716" cy="2188437"/>
              <a:chOff x="1676400" y="564921"/>
              <a:chExt cx="3365716" cy="2188437"/>
            </a:xfrm>
          </p:grpSpPr>
          <p:cxnSp>
            <p:nvCxnSpPr>
              <p:cNvPr id="7" name="Straight Arrow Connector 6"/>
              <p:cNvCxnSpPr/>
              <p:nvPr/>
            </p:nvCxnSpPr>
            <p:spPr>
              <a:xfrm flipV="1">
                <a:off x="2057400" y="609600"/>
                <a:ext cx="2667000" cy="1752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21" name="Group 20"/>
              <p:cNvGrpSpPr/>
              <p:nvPr/>
            </p:nvGrpSpPr>
            <p:grpSpPr>
              <a:xfrm>
                <a:off x="1676400" y="564921"/>
                <a:ext cx="3365716" cy="2188437"/>
                <a:chOff x="1676400" y="564921"/>
                <a:chExt cx="3365716" cy="2188437"/>
              </a:xfrm>
            </p:grpSpPr>
            <p:cxnSp>
              <p:nvCxnSpPr>
                <p:cNvPr id="4" name="Straight Arrow Connector 3"/>
                <p:cNvCxnSpPr/>
                <p:nvPr/>
              </p:nvCxnSpPr>
              <p:spPr>
                <a:xfrm>
                  <a:off x="2057400" y="2362199"/>
                  <a:ext cx="290252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676400" y="2177534"/>
                  <a:ext cx="336952" cy="369332"/>
                </a:xfrm>
                <a:prstGeom prst="rect">
                  <a:avLst/>
                </a:prstGeom>
                <a:noFill/>
              </p:spPr>
              <p:txBody>
                <a:bodyPr wrap="none" rtlCol="0">
                  <a:spAutoFit/>
                </a:bodyPr>
                <a:lstStyle/>
                <a:p>
                  <a:r>
                    <a:rPr lang="en-US" dirty="0" smtClean="0"/>
                    <a:t>O</a:t>
                  </a:r>
                  <a:endParaRPr lang="en-US" dirty="0"/>
                </a:p>
              </p:txBody>
            </p:sp>
            <p:sp>
              <p:nvSpPr>
                <p:cNvPr id="11" name="TextBox 10"/>
                <p:cNvSpPr txBox="1"/>
                <p:nvPr/>
              </p:nvSpPr>
              <p:spPr>
                <a:xfrm>
                  <a:off x="4724400" y="564921"/>
                  <a:ext cx="317716" cy="369332"/>
                </a:xfrm>
                <a:prstGeom prst="rect">
                  <a:avLst/>
                </a:prstGeom>
                <a:noFill/>
              </p:spPr>
              <p:txBody>
                <a:bodyPr wrap="none" rtlCol="0">
                  <a:spAutoFit/>
                </a:bodyPr>
                <a:lstStyle/>
                <a:p>
                  <a:r>
                    <a:rPr lang="en-US" dirty="0" smtClean="0"/>
                    <a:t>A</a:t>
                  </a:r>
                  <a:endParaRPr lang="en-US" dirty="0"/>
                </a:p>
              </p:txBody>
            </p:sp>
            <p:sp>
              <p:nvSpPr>
                <p:cNvPr id="12" name="TextBox 11"/>
                <p:cNvSpPr txBox="1"/>
                <p:nvPr/>
              </p:nvSpPr>
              <p:spPr>
                <a:xfrm>
                  <a:off x="4737223" y="2384026"/>
                  <a:ext cx="304893" cy="369332"/>
                </a:xfrm>
                <a:prstGeom prst="rect">
                  <a:avLst/>
                </a:prstGeom>
                <a:noFill/>
              </p:spPr>
              <p:txBody>
                <a:bodyPr wrap="none" rtlCol="0">
                  <a:spAutoFit/>
                </a:bodyPr>
                <a:lstStyle/>
                <a:p>
                  <a:r>
                    <a:rPr lang="en-US" dirty="0" smtClean="0"/>
                    <a:t>X</a:t>
                  </a:r>
                  <a:endParaRPr lang="en-US" dirty="0"/>
                </a:p>
              </p:txBody>
            </p:sp>
            <mc:AlternateContent xmlns:mc="http://schemas.openxmlformats.org/markup-compatibility/2006" xmlns:a14="http://schemas.microsoft.com/office/drawing/2010/main">
              <mc:Choice Requires="a14">
                <p:sp>
                  <p:nvSpPr>
                    <p:cNvPr id="19" name="TextBox 18"/>
                    <p:cNvSpPr txBox="1"/>
                    <p:nvPr/>
                  </p:nvSpPr>
                  <p:spPr>
                    <a:xfrm>
                      <a:off x="2473070" y="2001615"/>
                      <a:ext cx="37414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ea typeface="Cambria Math"/>
                              </a:rPr>
                              <m:t>𝜃</m:t>
                            </m:r>
                          </m:oMath>
                        </m:oMathPara>
                      </a14:m>
                      <a:endParaRPr lang="en-US" dirty="0"/>
                    </a:p>
                  </p:txBody>
                </p:sp>
              </mc:Choice>
              <mc:Fallback xmlns="">
                <p:sp>
                  <p:nvSpPr>
                    <p:cNvPr id="19" name="TextBox 18"/>
                    <p:cNvSpPr txBox="1">
                      <a:spLocks noRot="1" noChangeAspect="1" noMove="1" noResize="1" noEditPoints="1" noAdjustHandles="1" noChangeArrowheads="1" noChangeShapeType="1" noTextEdit="1"/>
                    </p:cNvSpPr>
                    <p:nvPr/>
                  </p:nvSpPr>
                  <p:spPr>
                    <a:xfrm>
                      <a:off x="2473070" y="2001615"/>
                      <a:ext cx="374141" cy="369332"/>
                    </a:xfrm>
                    <a:prstGeom prst="rect">
                      <a:avLst/>
                    </a:prstGeom>
                    <a:blipFill rotWithShape="1">
                      <a:blip r:embed="rId2"/>
                      <a:stretch>
                        <a:fillRect b="-9804"/>
                      </a:stretch>
                    </a:blipFill>
                  </p:spPr>
                  <p:txBody>
                    <a:bodyPr/>
                    <a:lstStyle/>
                    <a:p>
                      <a:r>
                        <a:rPr lang="en-US">
                          <a:noFill/>
                        </a:rPr>
                        <a:t> </a:t>
                      </a:r>
                    </a:p>
                  </p:txBody>
                </p:sp>
              </mc:Fallback>
            </mc:AlternateContent>
            <p:sp>
              <p:nvSpPr>
                <p:cNvPr id="20" name="Arc 19"/>
                <p:cNvSpPr/>
                <p:nvPr/>
              </p:nvSpPr>
              <p:spPr>
                <a:xfrm rot="1562210">
                  <a:off x="2315318" y="1669404"/>
                  <a:ext cx="914400" cy="914400"/>
                </a:xfrm>
                <a:prstGeom prst="arc">
                  <a:avLst>
                    <a:gd name="adj1" fmla="val 16748107"/>
                    <a:gd name="adj2" fmla="val 72529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mc:AlternateContent xmlns:mc="http://schemas.openxmlformats.org/markup-compatibility/2006" xmlns:a14="http://schemas.microsoft.com/office/drawing/2010/main">
        <mc:Choice Requires="a14">
          <p:sp>
            <p:nvSpPr>
              <p:cNvPr id="30" name="TextBox 29"/>
              <p:cNvSpPr txBox="1"/>
              <p:nvPr/>
            </p:nvSpPr>
            <p:spPr>
              <a:xfrm>
                <a:off x="3756569" y="498507"/>
                <a:ext cx="5304303" cy="1015663"/>
              </a:xfrm>
              <a:prstGeom prst="rect">
                <a:avLst/>
              </a:prstGeom>
              <a:noFill/>
              <a:ln w="19050">
                <a:solidFill>
                  <a:srgbClr val="FF0000"/>
                </a:solidFill>
              </a:ln>
            </p:spPr>
            <p:txBody>
              <a:bodyPr wrap="square" rtlCol="0">
                <a:spAutoFit/>
              </a:bodyPr>
              <a:lstStyle/>
              <a:p>
                <a:r>
                  <a:rPr lang="bn-BD" sz="2000" b="1" dirty="0" smtClean="0">
                    <a:latin typeface="NikoshBAN" pitchFamily="2" charset="0"/>
                    <a:ea typeface="Cambria Math"/>
                    <a:cs typeface="NikoshBAN" pitchFamily="2" charset="0"/>
                  </a:rPr>
                  <a:t>এখন, </a:t>
                </a:r>
                <a:r>
                  <a:rPr lang="en-US" sz="20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XOA</a:t>
                </a:r>
                <a:r>
                  <a:rPr lang="en-US" sz="2000" b="1" dirty="0" smtClean="0">
                    <a:latin typeface="NikoshBAN" pitchFamily="2" charset="0"/>
                    <a:ea typeface="Cambria Math"/>
                    <a:cs typeface="NikoshBAN" pitchFamily="2" charset="0"/>
                  </a:rPr>
                  <a:t> = </a:t>
                </a:r>
                <a14:m>
                  <m:oMath xmlns:m="http://schemas.openxmlformats.org/officeDocument/2006/math">
                    <m:r>
                      <a:rPr lang="en-US" sz="2000" b="1" i="1" smtClean="0">
                        <a:latin typeface="Cambria Math"/>
                        <a:ea typeface="Cambria Math"/>
                      </a:rPr>
                      <m:t>𝜽</m:t>
                    </m:r>
                  </m:oMath>
                </a14:m>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কোণের সাপক্ষে সমকোণী ত্রিভুজ </a:t>
                </a:r>
                <a:r>
                  <a:rPr lang="en-US" sz="20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POM</a:t>
                </a:r>
                <a:r>
                  <a:rPr lang="bn-BD" sz="2000" b="1" dirty="0" smtClean="0">
                    <a:latin typeface="NikoshBAN" pitchFamily="2" charset="0"/>
                    <a:ea typeface="Cambria Math"/>
                    <a:cs typeface="NikoshBAN" pitchFamily="2" charset="0"/>
                  </a:rPr>
                  <a:t> এর </a:t>
                </a:r>
                <a14:m>
                  <m:oMath xmlns:m="http://schemas.openxmlformats.org/officeDocument/2006/math">
                    <m:r>
                      <a:rPr lang="bn-BD" sz="2000" b="1" i="1" smtClean="0">
                        <a:latin typeface="Cambria Math"/>
                        <a:ea typeface="Cambria Math"/>
                      </a:rPr>
                      <m:t>𝜽</m:t>
                    </m:r>
                  </m:oMath>
                </a14:m>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কোণের বিপরীত বাহু</a:t>
                </a:r>
                <a:r>
                  <a:rPr lang="en-US" sz="2000" b="1" dirty="0" smtClean="0">
                    <a:latin typeface="NikoshBAN" pitchFamily="2" charset="0"/>
                    <a:ea typeface="Cambria Math"/>
                    <a:cs typeface="NikoshBAN" pitchFamily="2" charset="0"/>
                  </a:rPr>
                  <a:t>/</a:t>
                </a:r>
                <a:r>
                  <a:rPr lang="bn-BD" sz="2000" b="1" dirty="0" smtClean="0">
                    <a:latin typeface="NikoshBAN" pitchFamily="2" charset="0"/>
                    <a:ea typeface="Cambria Math"/>
                    <a:cs typeface="NikoshBAN" pitchFamily="2" charset="0"/>
                  </a:rPr>
                  <a:t>লম্ব = </a:t>
                </a:r>
                <a:r>
                  <a:rPr lang="en-US" sz="1600" b="1" dirty="0" smtClean="0">
                    <a:latin typeface="NikoshBAN" pitchFamily="2" charset="0"/>
                    <a:ea typeface="Cambria Math"/>
                    <a:cs typeface="NikoshBAN" pitchFamily="2" charset="0"/>
                  </a:rPr>
                  <a:t>PM</a:t>
                </a:r>
                <a:r>
                  <a:rPr lang="en-US" sz="2000" b="1" dirty="0" smtClean="0">
                    <a:latin typeface="NikoshBAN" pitchFamily="2" charset="0"/>
                    <a:ea typeface="Cambria Math"/>
                    <a:cs typeface="NikoshBAN" pitchFamily="2" charset="0"/>
                  </a:rPr>
                  <a:t> , </a:t>
                </a:r>
                <a:r>
                  <a:rPr lang="bn-BD" sz="2000" b="1" dirty="0" smtClean="0">
                    <a:latin typeface="NikoshBAN" pitchFamily="2" charset="0"/>
                    <a:ea typeface="Cambria Math"/>
                    <a:cs typeface="NikoshBAN" pitchFamily="2" charset="0"/>
                  </a:rPr>
                  <a:t>সন্নিহিত বাহু/ভূমি = </a:t>
                </a:r>
                <a:r>
                  <a:rPr lang="en-US" sz="1600" b="1" dirty="0" smtClean="0">
                    <a:latin typeface="NikoshBAN" pitchFamily="2" charset="0"/>
                    <a:ea typeface="Cambria Math"/>
                    <a:cs typeface="NikoshBAN" pitchFamily="2" charset="0"/>
                  </a:rPr>
                  <a:t>OM</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এবং অতিভুজ = </a:t>
                </a:r>
                <a:r>
                  <a:rPr lang="en-US" sz="1600" b="1" dirty="0" smtClean="0">
                    <a:latin typeface="NikoshBAN" pitchFamily="2" charset="0"/>
                    <a:ea typeface="Cambria Math"/>
                    <a:cs typeface="NikoshBAN" pitchFamily="2" charset="0"/>
                  </a:rPr>
                  <a:t>OP.</a:t>
                </a:r>
                <a:r>
                  <a:rPr lang="en-US" sz="2000" b="1" dirty="0" smtClean="0">
                    <a:latin typeface="NikoshBAN" pitchFamily="2" charset="0"/>
                    <a:ea typeface="Cambria Math"/>
                    <a:cs typeface="NikoshBAN" pitchFamily="2" charset="0"/>
                  </a:rPr>
                  <a:t>  </a:t>
                </a:r>
                <a:endParaRPr lang="en-US" sz="2000" b="1" dirty="0">
                  <a:latin typeface="NikoshBAN" pitchFamily="2" charset="0"/>
                  <a:cs typeface="NikoshBAN" pitchFamily="2" charset="0"/>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3756569" y="498507"/>
                <a:ext cx="5304303" cy="1015663"/>
              </a:xfrm>
              <a:prstGeom prst="rect">
                <a:avLst/>
              </a:prstGeom>
              <a:blipFill rotWithShape="1">
                <a:blip r:embed="rId3"/>
                <a:stretch>
                  <a:fillRect l="-1031" t="-4142" b="-8876"/>
                </a:stretch>
              </a:blipFill>
              <a:ln w="19050">
                <a:solidFill>
                  <a:srgbClr val="FF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3773207" y="1619839"/>
                <a:ext cx="5294923" cy="1015663"/>
              </a:xfrm>
              <a:prstGeom prst="rect">
                <a:avLst/>
              </a:prstGeom>
              <a:noFill/>
              <a:ln w="12700">
                <a:solidFill>
                  <a:srgbClr val="00B050"/>
                </a:solidFill>
              </a:ln>
            </p:spPr>
            <p:txBody>
              <a:bodyPr wrap="square" rtlCol="0">
                <a:spAutoFit/>
              </a:bodyPr>
              <a:lstStyle/>
              <a:p>
                <a:r>
                  <a:rPr lang="bn-BD" sz="2000" b="1" dirty="0" smtClean="0">
                    <a:latin typeface="NikoshBAN" pitchFamily="2" charset="0"/>
                    <a:cs typeface="NikoshBAN" pitchFamily="2" charset="0"/>
                  </a:rPr>
                  <a:t>এখন, </a:t>
                </a:r>
                <a:r>
                  <a:rPr lang="en-US" sz="20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XOA</a:t>
                </a:r>
                <a:r>
                  <a:rPr lang="en-US" sz="2000" b="1" dirty="0" smtClean="0">
                    <a:latin typeface="NikoshBAN" pitchFamily="2" charset="0"/>
                    <a:ea typeface="Cambria Math"/>
                    <a:cs typeface="NikoshBAN" pitchFamily="2" charset="0"/>
                  </a:rPr>
                  <a:t> = </a:t>
                </a:r>
                <a14:m>
                  <m:oMath xmlns:m="http://schemas.openxmlformats.org/officeDocument/2006/math">
                    <m:r>
                      <a:rPr lang="en-US" sz="2000" b="1" i="0" smtClean="0">
                        <a:latin typeface="Cambria Math"/>
                        <a:ea typeface="Cambria Math"/>
                      </a:rPr>
                      <m:t>𝛉</m:t>
                    </m:r>
                  </m:oMath>
                </a14:m>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কোণের যে ছয়টি ত্রিকোণমিতিক অনুপাত পাওয়া যায় তাদের গণিত বিদরা যে</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ছয়টি নাম দিয়েছেন তা নিচে বর্ণনা করা হলো। </a:t>
                </a:r>
                <a:endParaRPr lang="en-US" sz="2000" b="1" dirty="0">
                  <a:latin typeface="NikoshBAN" pitchFamily="2" charset="0"/>
                  <a:cs typeface="NikoshBAN" pitchFamily="2"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3773207" y="1619839"/>
                <a:ext cx="5294923" cy="1015663"/>
              </a:xfrm>
              <a:prstGeom prst="rect">
                <a:avLst/>
              </a:prstGeom>
              <a:blipFill rotWithShape="1">
                <a:blip r:embed="rId4"/>
                <a:stretch>
                  <a:fillRect l="-1148" t="-4167" b="-9524"/>
                </a:stretch>
              </a:blipFill>
              <a:ln w="12700">
                <a:solidFill>
                  <a:srgbClr val="00B05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240141" y="3967854"/>
                <a:ext cx="8853389" cy="622863"/>
              </a:xfrm>
              <a:prstGeom prst="rect">
                <a:avLst/>
              </a:prstGeom>
              <a:noFill/>
            </p:spPr>
            <p:txBody>
              <a:bodyPr wrap="square" rtlCol="0">
                <a:spAutoFit/>
              </a:bodyPr>
              <a:lstStyle/>
              <a:p>
                <a:r>
                  <a:rPr lang="bn-BD" sz="2000" b="1" dirty="0" smtClean="0">
                    <a:latin typeface="NikoshBAN" pitchFamily="2" charset="0"/>
                    <a:cs typeface="NikoshBAN" pitchFamily="2" charset="0"/>
                  </a:rPr>
                  <a:t>গণিত বিদরা,  </a:t>
                </a:r>
                <a14:m>
                  <m:oMath xmlns:m="http://schemas.openxmlformats.org/officeDocument/2006/math">
                    <m:f>
                      <m:fPr>
                        <m:ctrlPr>
                          <a:rPr lang="bn-BD" sz="2000" b="1" i="1" smtClean="0">
                            <a:latin typeface="Cambria Math"/>
                            <a:cs typeface="NikoshBAN" pitchFamily="2" charset="0"/>
                          </a:rPr>
                        </m:ctrlPr>
                      </m:fPr>
                      <m:num>
                        <m:r>
                          <a:rPr lang="en-US" sz="2000" b="1" i="0" smtClean="0">
                            <a:latin typeface="Cambria Math"/>
                            <a:cs typeface="NikoshBAN" pitchFamily="2" charset="0"/>
                          </a:rPr>
                          <m:t>𝐏𝐌</m:t>
                        </m:r>
                      </m:num>
                      <m:den>
                        <m:r>
                          <a:rPr lang="en-US" sz="2000" b="1" i="0" smtClean="0">
                            <a:latin typeface="Cambria Math"/>
                            <a:cs typeface="NikoshBAN" pitchFamily="2" charset="0"/>
                          </a:rPr>
                          <m:t>𝐎𝐌</m:t>
                        </m:r>
                      </m:den>
                    </m:f>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লম্ব</m:t>
                        </m:r>
                      </m:num>
                      <m:den>
                        <m:r>
                          <a:rPr lang="bn-BD" sz="2000" b="1" i="0" smtClean="0">
                            <a:latin typeface="Cambria Math"/>
                            <a:cs typeface="NikoshBAN" pitchFamily="2" charset="0"/>
                          </a:rPr>
                          <m:t>ভূমি</m:t>
                        </m:r>
                      </m:den>
                    </m:f>
                  </m:oMath>
                </a14:m>
                <a:r>
                  <a:rPr lang="bn-BD" sz="2000" b="1" dirty="0" smtClean="0">
                    <a:latin typeface="NikoshBAN" pitchFamily="2" charset="0"/>
                    <a:cs typeface="NikoshBAN" pitchFamily="2" charset="0"/>
                  </a:rPr>
                  <a:t> , এই অনুপাতের নাম দিয়েছেন </a:t>
                </a:r>
                <a:r>
                  <a:rPr lang="en-US" sz="2000" b="1" dirty="0" smtClean="0">
                    <a:latin typeface="NikoshBAN" pitchFamily="2" charset="0"/>
                    <a:cs typeface="NikoshBAN" pitchFamily="2" charset="0"/>
                  </a:rPr>
                  <a:t>tan</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অর্থাৎ, </a:t>
                </a:r>
                <a:r>
                  <a:rPr lang="en-US" sz="2000" b="1" dirty="0" smtClean="0">
                    <a:latin typeface="NikoshBAN" pitchFamily="2" charset="0"/>
                    <a:cs typeface="NikoshBAN" pitchFamily="2" charset="0"/>
                  </a:rPr>
                  <a:t>tan</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লম্ব</m:t>
                        </m:r>
                      </m:num>
                      <m:den>
                        <m:r>
                          <a:rPr lang="bn-BD" sz="2000" b="1" i="0" smtClean="0">
                            <a:latin typeface="Cambria Math"/>
                            <a:cs typeface="NikoshBAN" pitchFamily="2" charset="0"/>
                          </a:rPr>
                          <m:t>ভূমি</m:t>
                        </m:r>
                      </m:den>
                    </m:f>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40141" y="3967854"/>
                <a:ext cx="8853389" cy="622863"/>
              </a:xfrm>
              <a:prstGeom prst="rect">
                <a:avLst/>
              </a:prstGeom>
              <a:blipFill rotWithShape="1">
                <a:blip r:embed="rId5"/>
                <a:stretch>
                  <a:fillRect l="-6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240141" y="4678703"/>
                <a:ext cx="8923665" cy="610167"/>
              </a:xfrm>
              <a:prstGeom prst="rect">
                <a:avLst/>
              </a:prstGeom>
              <a:noFill/>
            </p:spPr>
            <p:txBody>
              <a:bodyPr wrap="square" rtlCol="0">
                <a:spAutoFit/>
              </a:bodyPr>
              <a:lstStyle/>
              <a:p>
                <a:r>
                  <a:rPr lang="bn-BD" sz="2000" b="1" dirty="0" smtClean="0">
                    <a:latin typeface="NikoshBAN" pitchFamily="2" charset="0"/>
                    <a:cs typeface="NikoshBAN" pitchFamily="2" charset="0"/>
                  </a:rPr>
                  <a:t>গণিত বিদরা,  </a:t>
                </a:r>
                <a14:m>
                  <m:oMath xmlns:m="http://schemas.openxmlformats.org/officeDocument/2006/math">
                    <m:f>
                      <m:fPr>
                        <m:ctrlPr>
                          <a:rPr lang="bn-BD" sz="2000" b="1" i="1" smtClean="0">
                            <a:latin typeface="Cambria Math"/>
                            <a:cs typeface="NikoshBAN" pitchFamily="2" charset="0"/>
                          </a:rPr>
                        </m:ctrlPr>
                      </m:fPr>
                      <m:num>
                        <m:r>
                          <a:rPr lang="en-US" sz="2000" b="1" i="0" smtClean="0">
                            <a:latin typeface="Cambria Math"/>
                            <a:cs typeface="NikoshBAN" pitchFamily="2" charset="0"/>
                          </a:rPr>
                          <m:t>𝐎𝐌</m:t>
                        </m:r>
                      </m:num>
                      <m:den>
                        <m:r>
                          <a:rPr lang="en-US" sz="2000" b="1" i="0" smtClean="0">
                            <a:latin typeface="Cambria Math"/>
                            <a:cs typeface="NikoshBAN" pitchFamily="2" charset="0"/>
                          </a:rPr>
                          <m:t>𝐏𝐌</m:t>
                        </m:r>
                      </m:den>
                    </m:f>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ভূমি</m:t>
                        </m:r>
                      </m:num>
                      <m:den>
                        <m:r>
                          <a:rPr lang="bn-BD" sz="2000" b="1" i="0" smtClean="0">
                            <a:latin typeface="Cambria Math"/>
                            <a:cs typeface="NikoshBAN" pitchFamily="2" charset="0"/>
                          </a:rPr>
                          <m:t>লম্ব</m:t>
                        </m:r>
                      </m:den>
                    </m:f>
                  </m:oMath>
                </a14:m>
                <a:r>
                  <a:rPr lang="bn-BD" sz="2000" b="1" dirty="0" smtClean="0">
                    <a:latin typeface="NikoshBAN" pitchFamily="2" charset="0"/>
                    <a:cs typeface="NikoshBAN" pitchFamily="2" charset="0"/>
                  </a:rPr>
                  <a:t> , এই অনুপাতের নাম দিয়েছেন </a:t>
                </a:r>
                <a:r>
                  <a:rPr lang="en-US" sz="2000" b="1" dirty="0">
                    <a:latin typeface="NikoshBAN" pitchFamily="2" charset="0"/>
                    <a:cs typeface="NikoshBAN" pitchFamily="2" charset="0"/>
                  </a:rPr>
                  <a:t>c</a:t>
                </a:r>
                <a:r>
                  <a:rPr lang="en-US" sz="2000" b="1" dirty="0" smtClean="0">
                    <a:latin typeface="NikoshBAN" pitchFamily="2" charset="0"/>
                    <a:cs typeface="NikoshBAN" pitchFamily="2" charset="0"/>
                  </a:rPr>
                  <a:t>ot</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অর্থাৎ, </a:t>
                </a:r>
                <a:r>
                  <a:rPr lang="en-US" sz="2000" b="1" dirty="0">
                    <a:latin typeface="NikoshBAN" pitchFamily="2" charset="0"/>
                    <a:cs typeface="NikoshBAN" pitchFamily="2" charset="0"/>
                  </a:rPr>
                  <a:t>c</a:t>
                </a:r>
                <a:r>
                  <a:rPr lang="en-US" sz="2000" b="1" dirty="0" smtClean="0">
                    <a:latin typeface="NikoshBAN" pitchFamily="2" charset="0"/>
                    <a:cs typeface="NikoshBAN" pitchFamily="2" charset="0"/>
                  </a:rPr>
                  <a:t>ot</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ভূমি</m:t>
                        </m:r>
                      </m:num>
                      <m:den>
                        <m:r>
                          <a:rPr lang="bn-BD" sz="2000" b="1" i="0" smtClean="0">
                            <a:latin typeface="Cambria Math"/>
                            <a:cs typeface="NikoshBAN" pitchFamily="2" charset="0"/>
                          </a:rPr>
                          <m:t>লম্ব</m:t>
                        </m:r>
                      </m:den>
                    </m:f>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240141" y="4678703"/>
                <a:ext cx="8923665" cy="610167"/>
              </a:xfrm>
              <a:prstGeom prst="rect">
                <a:avLst/>
              </a:prstGeom>
              <a:blipFill rotWithShape="1">
                <a:blip r:embed="rId6"/>
                <a:stretch>
                  <a:fillRect l="-683" b="-9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240141" y="3228188"/>
                <a:ext cx="10453589" cy="622863"/>
              </a:xfrm>
              <a:prstGeom prst="rect">
                <a:avLst/>
              </a:prstGeom>
              <a:noFill/>
            </p:spPr>
            <p:txBody>
              <a:bodyPr wrap="square" rtlCol="0">
                <a:spAutoFit/>
              </a:bodyPr>
              <a:lstStyle/>
              <a:p>
                <a:r>
                  <a:rPr lang="bn-BD" sz="2000" b="1" dirty="0" smtClean="0">
                    <a:latin typeface="NikoshBAN" pitchFamily="2" charset="0"/>
                    <a:cs typeface="NikoshBAN" pitchFamily="2" charset="0"/>
                  </a:rPr>
                  <a:t>গণিত বিদরা,  </a:t>
                </a:r>
                <a14:m>
                  <m:oMath xmlns:m="http://schemas.openxmlformats.org/officeDocument/2006/math">
                    <m:f>
                      <m:fPr>
                        <m:ctrlPr>
                          <a:rPr lang="bn-BD" sz="2000" b="1" i="1" smtClean="0">
                            <a:latin typeface="Cambria Math"/>
                            <a:cs typeface="NikoshBAN" pitchFamily="2" charset="0"/>
                          </a:rPr>
                        </m:ctrlPr>
                      </m:fPr>
                      <m:num>
                        <m:r>
                          <a:rPr lang="en-US" sz="2000" b="1" i="0" smtClean="0">
                            <a:latin typeface="Cambria Math"/>
                            <a:cs typeface="NikoshBAN" pitchFamily="2" charset="0"/>
                          </a:rPr>
                          <m:t>𝐎𝐏</m:t>
                        </m:r>
                      </m:num>
                      <m:den>
                        <m:r>
                          <a:rPr lang="en-US" sz="2000" b="1" i="0" smtClean="0">
                            <a:latin typeface="Cambria Math"/>
                            <a:cs typeface="NikoshBAN" pitchFamily="2" charset="0"/>
                          </a:rPr>
                          <m:t>𝐏𝐌</m:t>
                        </m:r>
                      </m:den>
                    </m:f>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অতিভূজ</m:t>
                        </m:r>
                      </m:num>
                      <m:den>
                        <m:r>
                          <a:rPr lang="bn-BD" sz="2000" b="1" i="0" smtClean="0">
                            <a:latin typeface="Cambria Math"/>
                            <a:cs typeface="NikoshBAN" pitchFamily="2" charset="0"/>
                          </a:rPr>
                          <m:t>লম্ব</m:t>
                        </m:r>
                      </m:den>
                    </m:f>
                  </m:oMath>
                </a14:m>
                <a:r>
                  <a:rPr lang="bn-BD" sz="2000" b="1" dirty="0" smtClean="0">
                    <a:latin typeface="NikoshBAN" pitchFamily="2" charset="0"/>
                    <a:cs typeface="NikoshBAN" pitchFamily="2" charset="0"/>
                  </a:rPr>
                  <a:t> , এই অনুপাতের নাম দিয়েছেন </a:t>
                </a:r>
                <a:r>
                  <a:rPr lang="en-US" sz="2000" b="1" dirty="0">
                    <a:latin typeface="NikoshBAN" pitchFamily="2" charset="0"/>
                    <a:cs typeface="NikoshBAN" pitchFamily="2" charset="0"/>
                  </a:rPr>
                  <a:t>c</a:t>
                </a:r>
                <a:r>
                  <a:rPr lang="en-US" sz="2000" b="1" dirty="0" smtClean="0">
                    <a:latin typeface="NikoshBAN" pitchFamily="2" charset="0"/>
                    <a:cs typeface="NikoshBAN" pitchFamily="2" charset="0"/>
                  </a:rPr>
                  <a:t>osec</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অর্থাৎ, </a:t>
                </a:r>
                <a:r>
                  <a:rPr lang="en-US" sz="2000" b="1" dirty="0">
                    <a:latin typeface="NikoshBAN" pitchFamily="2" charset="0"/>
                    <a:cs typeface="NikoshBAN" pitchFamily="2" charset="0"/>
                  </a:rPr>
                  <a:t>c</a:t>
                </a:r>
                <a:r>
                  <a:rPr lang="en-US" sz="2000" b="1" dirty="0" smtClean="0">
                    <a:latin typeface="NikoshBAN" pitchFamily="2" charset="0"/>
                    <a:cs typeface="NikoshBAN" pitchFamily="2" charset="0"/>
                  </a:rPr>
                  <a:t>osec</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অতিভূজ</m:t>
                        </m:r>
                      </m:num>
                      <m:den>
                        <m:r>
                          <a:rPr lang="bn-BD" sz="2000" b="1" i="0" smtClean="0">
                            <a:latin typeface="Cambria Math"/>
                            <a:cs typeface="NikoshBAN" pitchFamily="2" charset="0"/>
                          </a:rPr>
                          <m:t>লম্ব</m:t>
                        </m:r>
                      </m:den>
                    </m:f>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240141" y="3228188"/>
                <a:ext cx="10453589" cy="622863"/>
              </a:xfrm>
              <a:prstGeom prst="rect">
                <a:avLst/>
              </a:prstGeom>
              <a:blipFill rotWithShape="1">
                <a:blip r:embed="rId7"/>
                <a:stretch>
                  <a:fillRect l="-583" b="-68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240141" y="6096000"/>
                <a:ext cx="8934724" cy="685829"/>
              </a:xfrm>
              <a:prstGeom prst="rect">
                <a:avLst/>
              </a:prstGeom>
              <a:noFill/>
            </p:spPr>
            <p:txBody>
              <a:bodyPr wrap="square" rtlCol="0">
                <a:spAutoFit/>
              </a:bodyPr>
              <a:lstStyle/>
              <a:p>
                <a:r>
                  <a:rPr lang="bn-BD" sz="2000" b="1" dirty="0" smtClean="0">
                    <a:latin typeface="NikoshBAN" pitchFamily="2" charset="0"/>
                    <a:cs typeface="NikoshBAN" pitchFamily="2" charset="0"/>
                  </a:rPr>
                  <a:t>গণিত বিদরা,  </a:t>
                </a:r>
                <a14:m>
                  <m:oMath xmlns:m="http://schemas.openxmlformats.org/officeDocument/2006/math">
                    <m:f>
                      <m:fPr>
                        <m:ctrlPr>
                          <a:rPr lang="bn-BD" sz="2000" b="1" i="1" smtClean="0">
                            <a:latin typeface="Cambria Math"/>
                            <a:cs typeface="NikoshBAN" pitchFamily="2" charset="0"/>
                          </a:rPr>
                        </m:ctrlPr>
                      </m:fPr>
                      <m:num>
                        <m:r>
                          <a:rPr lang="en-US" sz="2000" b="1" i="0" smtClean="0">
                            <a:latin typeface="Cambria Math"/>
                            <a:cs typeface="NikoshBAN" pitchFamily="2" charset="0"/>
                          </a:rPr>
                          <m:t>𝐎𝐏</m:t>
                        </m:r>
                      </m:num>
                      <m:den>
                        <m:r>
                          <a:rPr lang="en-US" sz="2000" b="1" i="0" smtClean="0">
                            <a:latin typeface="Cambria Math"/>
                            <a:cs typeface="NikoshBAN" pitchFamily="2" charset="0"/>
                          </a:rPr>
                          <m:t>𝐎𝐌</m:t>
                        </m:r>
                      </m:den>
                    </m:f>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অতিভূজ</m:t>
                        </m:r>
                      </m:num>
                      <m:den>
                        <m:r>
                          <a:rPr lang="bn-BD" sz="2000" b="1" i="0" smtClean="0">
                            <a:latin typeface="Cambria Math"/>
                            <a:cs typeface="NikoshBAN" pitchFamily="2" charset="0"/>
                          </a:rPr>
                          <m:t>ভূমি</m:t>
                        </m:r>
                      </m:den>
                    </m:f>
                  </m:oMath>
                </a14:m>
                <a:r>
                  <a:rPr lang="bn-BD" sz="2000" b="1" dirty="0" smtClean="0">
                    <a:latin typeface="NikoshBAN" pitchFamily="2" charset="0"/>
                    <a:cs typeface="NikoshBAN" pitchFamily="2" charset="0"/>
                  </a:rPr>
                  <a:t> , এই অনুপাতের নাম দিয়েছেন </a:t>
                </a:r>
                <a:r>
                  <a:rPr lang="en-US" sz="2000" b="1" dirty="0" smtClean="0">
                    <a:latin typeface="NikoshBAN" pitchFamily="2" charset="0"/>
                    <a:cs typeface="NikoshBAN" pitchFamily="2" charset="0"/>
                  </a:rPr>
                  <a:t>s</a:t>
                </a:r>
                <a:r>
                  <a:rPr lang="en-US" sz="2000" b="1" dirty="0">
                    <a:latin typeface="NikoshBAN" pitchFamily="2" charset="0"/>
                    <a:cs typeface="NikoshBAN" pitchFamily="2" charset="0"/>
                  </a:rPr>
                  <a:t>e</a:t>
                </a:r>
                <a:r>
                  <a:rPr lang="en-US" sz="2000" b="1" dirty="0" smtClean="0">
                    <a:latin typeface="NikoshBAN" pitchFamily="2" charset="0"/>
                    <a:cs typeface="NikoshBAN" pitchFamily="2" charset="0"/>
                  </a:rPr>
                  <a:t>c</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অর্থাৎ, </a:t>
                </a:r>
                <a:r>
                  <a:rPr lang="en-US" sz="2000" b="1" dirty="0" smtClean="0">
                    <a:latin typeface="NikoshBAN" pitchFamily="2" charset="0"/>
                    <a:cs typeface="NikoshBAN" pitchFamily="2" charset="0"/>
                  </a:rPr>
                  <a:t>sec</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অতিভূজ</m:t>
                        </m:r>
                      </m:num>
                      <m:den>
                        <m:r>
                          <a:rPr lang="bn-BD" sz="2000" b="1" i="0" smtClean="0">
                            <a:latin typeface="Cambria Math"/>
                            <a:cs typeface="NikoshBAN" pitchFamily="2" charset="0"/>
                          </a:rPr>
                          <m:t>ভূমি</m:t>
                        </m:r>
                      </m:den>
                    </m:f>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240141" y="6096000"/>
                <a:ext cx="8934724" cy="685829"/>
              </a:xfrm>
              <a:prstGeom prst="rect">
                <a:avLst/>
              </a:prstGeom>
              <a:blipFill rotWithShape="1">
                <a:blip r:embed="rId8"/>
                <a:stretch>
                  <a:fillRect l="-6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240141" y="2635502"/>
                <a:ext cx="8888613" cy="622863"/>
              </a:xfrm>
              <a:prstGeom prst="rect">
                <a:avLst/>
              </a:prstGeom>
              <a:noFill/>
            </p:spPr>
            <p:txBody>
              <a:bodyPr wrap="square" rtlCol="0">
                <a:spAutoFit/>
              </a:bodyPr>
              <a:lstStyle/>
              <a:p>
                <a:r>
                  <a:rPr lang="bn-BD" sz="2000" b="1" dirty="0" smtClean="0">
                    <a:latin typeface="NikoshBAN" pitchFamily="2" charset="0"/>
                    <a:cs typeface="NikoshBAN" pitchFamily="2" charset="0"/>
                  </a:rPr>
                  <a:t>গণিত বিদরা,  </a:t>
                </a:r>
                <a14:m>
                  <m:oMath xmlns:m="http://schemas.openxmlformats.org/officeDocument/2006/math">
                    <m:f>
                      <m:fPr>
                        <m:ctrlPr>
                          <a:rPr lang="bn-BD" sz="2000" b="1" i="1" smtClean="0">
                            <a:latin typeface="Cambria Math"/>
                            <a:cs typeface="NikoshBAN" pitchFamily="2" charset="0"/>
                          </a:rPr>
                        </m:ctrlPr>
                      </m:fPr>
                      <m:num>
                        <m:r>
                          <a:rPr lang="en-US" sz="2000" b="1" i="0" smtClean="0">
                            <a:latin typeface="Cambria Math"/>
                            <a:cs typeface="NikoshBAN" pitchFamily="2" charset="0"/>
                          </a:rPr>
                          <m:t>𝐏𝐌</m:t>
                        </m:r>
                      </m:num>
                      <m:den>
                        <m:r>
                          <a:rPr lang="en-US" sz="2000" b="1" i="0" smtClean="0">
                            <a:latin typeface="Cambria Math"/>
                            <a:cs typeface="NikoshBAN" pitchFamily="2" charset="0"/>
                          </a:rPr>
                          <m:t>𝐎𝐏</m:t>
                        </m:r>
                      </m:den>
                    </m:f>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লম্ব</m:t>
                        </m:r>
                      </m:num>
                      <m:den>
                        <m:r>
                          <a:rPr lang="bn-BD" sz="2000" b="1" i="0" smtClean="0">
                            <a:latin typeface="Cambria Math"/>
                            <a:cs typeface="NikoshBAN" pitchFamily="2" charset="0"/>
                          </a:rPr>
                          <m:t>অতিভুজ</m:t>
                        </m:r>
                      </m:den>
                    </m:f>
                  </m:oMath>
                </a14:m>
                <a:r>
                  <a:rPr lang="bn-BD" sz="2000" b="1" dirty="0" smtClean="0">
                    <a:latin typeface="NikoshBAN" pitchFamily="2" charset="0"/>
                    <a:cs typeface="NikoshBAN" pitchFamily="2" charset="0"/>
                  </a:rPr>
                  <a:t> , এই অনুপাতের নাম দিয়েছেন </a:t>
                </a:r>
                <a:r>
                  <a:rPr lang="en-US" sz="2000" b="1" dirty="0" smtClean="0">
                    <a:latin typeface="NikoshBAN" pitchFamily="2" charset="0"/>
                    <a:cs typeface="NikoshBAN" pitchFamily="2" charset="0"/>
                  </a:rPr>
                  <a:t>sin</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অর্থাৎ, </a:t>
                </a:r>
                <a:r>
                  <a:rPr lang="en-US" sz="2000" b="1" dirty="0" smtClean="0">
                    <a:latin typeface="NikoshBAN" pitchFamily="2" charset="0"/>
                    <a:cs typeface="NikoshBAN" pitchFamily="2" charset="0"/>
                  </a:rPr>
                  <a:t>sin</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লম্ব</m:t>
                        </m:r>
                      </m:num>
                      <m:den>
                        <m:r>
                          <a:rPr lang="bn-BD" sz="2000" b="1" i="0" smtClean="0">
                            <a:latin typeface="Cambria Math"/>
                            <a:cs typeface="NikoshBAN" pitchFamily="2" charset="0"/>
                          </a:rPr>
                          <m:t>অতিভুজ</m:t>
                        </m:r>
                      </m:den>
                    </m:f>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240141" y="2635502"/>
                <a:ext cx="8888613" cy="622863"/>
              </a:xfrm>
              <a:prstGeom prst="rect">
                <a:avLst/>
              </a:prstGeom>
              <a:blipFill rotWithShape="1">
                <a:blip r:embed="rId9"/>
                <a:stretch>
                  <a:fillRect l="-6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240141" y="5415942"/>
                <a:ext cx="8915910" cy="680058"/>
              </a:xfrm>
              <a:prstGeom prst="rect">
                <a:avLst/>
              </a:prstGeom>
              <a:noFill/>
            </p:spPr>
            <p:txBody>
              <a:bodyPr wrap="square" rtlCol="0">
                <a:spAutoFit/>
              </a:bodyPr>
              <a:lstStyle/>
              <a:p>
                <a:r>
                  <a:rPr lang="bn-BD" sz="2000" b="1" dirty="0" smtClean="0">
                    <a:latin typeface="NikoshBAN" pitchFamily="2" charset="0"/>
                    <a:cs typeface="NikoshBAN" pitchFamily="2" charset="0"/>
                  </a:rPr>
                  <a:t>গণিত বিদরা,  </a:t>
                </a:r>
                <a14:m>
                  <m:oMath xmlns:m="http://schemas.openxmlformats.org/officeDocument/2006/math">
                    <m:f>
                      <m:fPr>
                        <m:ctrlPr>
                          <a:rPr lang="bn-BD" sz="2000" b="1" i="1" smtClean="0">
                            <a:latin typeface="Cambria Math"/>
                            <a:cs typeface="NikoshBAN" pitchFamily="2" charset="0"/>
                          </a:rPr>
                        </m:ctrlPr>
                      </m:fPr>
                      <m:num>
                        <m:r>
                          <a:rPr lang="en-US" sz="2000" b="1" i="0" smtClean="0">
                            <a:latin typeface="Cambria Math"/>
                            <a:cs typeface="NikoshBAN" pitchFamily="2" charset="0"/>
                          </a:rPr>
                          <m:t>𝐎𝐌</m:t>
                        </m:r>
                      </m:num>
                      <m:den>
                        <m:r>
                          <a:rPr lang="en-US" sz="2000" b="1" i="0" smtClean="0">
                            <a:latin typeface="Cambria Math"/>
                            <a:cs typeface="NikoshBAN" pitchFamily="2" charset="0"/>
                          </a:rPr>
                          <m:t>𝐎𝐏</m:t>
                        </m:r>
                      </m:den>
                    </m:f>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ভূমি</m:t>
                        </m:r>
                      </m:num>
                      <m:den>
                        <m:r>
                          <a:rPr lang="bn-BD" sz="2000" b="1" i="0" smtClean="0">
                            <a:latin typeface="Cambria Math"/>
                            <a:cs typeface="NikoshBAN" pitchFamily="2" charset="0"/>
                          </a:rPr>
                          <m:t>অতিভুজ</m:t>
                        </m:r>
                      </m:den>
                    </m:f>
                  </m:oMath>
                </a14:m>
                <a:r>
                  <a:rPr lang="bn-BD" sz="2000" b="1" dirty="0" smtClean="0">
                    <a:latin typeface="NikoshBAN" pitchFamily="2" charset="0"/>
                    <a:cs typeface="NikoshBAN" pitchFamily="2" charset="0"/>
                  </a:rPr>
                  <a:t> , এই অনুপাতের নাম দিয়েছেন </a:t>
                </a:r>
                <a:r>
                  <a:rPr lang="en-US" sz="2000" b="1" dirty="0">
                    <a:latin typeface="NikoshBAN" pitchFamily="2" charset="0"/>
                    <a:cs typeface="NikoshBAN" pitchFamily="2" charset="0"/>
                  </a:rPr>
                  <a:t>c</a:t>
                </a:r>
                <a:r>
                  <a:rPr lang="en-US" sz="2000" b="1" dirty="0" smtClean="0">
                    <a:latin typeface="NikoshBAN" pitchFamily="2" charset="0"/>
                    <a:cs typeface="NikoshBAN" pitchFamily="2" charset="0"/>
                  </a:rPr>
                  <a:t>os</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অর্থাৎ, </a:t>
                </a:r>
                <a:r>
                  <a:rPr lang="en-US" sz="2000" b="1" dirty="0">
                    <a:latin typeface="NikoshBAN" pitchFamily="2" charset="0"/>
                    <a:cs typeface="NikoshBAN" pitchFamily="2" charset="0"/>
                  </a:rPr>
                  <a:t>c</a:t>
                </a:r>
                <a:r>
                  <a:rPr lang="en-US" sz="2000" b="1" dirty="0" smtClean="0">
                    <a:latin typeface="NikoshBAN" pitchFamily="2" charset="0"/>
                    <a:cs typeface="NikoshBAN" pitchFamily="2" charset="0"/>
                  </a:rPr>
                  <a:t>os</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ভূমি</m:t>
                        </m:r>
                      </m:num>
                      <m:den>
                        <m:r>
                          <a:rPr lang="bn-BD" sz="2000" b="1" i="0" smtClean="0">
                            <a:latin typeface="Cambria Math"/>
                            <a:cs typeface="NikoshBAN" pitchFamily="2" charset="0"/>
                          </a:rPr>
                          <m:t>অতিভুজ</m:t>
                        </m:r>
                      </m:den>
                    </m:f>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240141" y="5415942"/>
                <a:ext cx="8915910" cy="680058"/>
              </a:xfrm>
              <a:prstGeom prst="rect">
                <a:avLst/>
              </a:prstGeom>
              <a:blipFill rotWithShape="1">
                <a:blip r:embed="rId10"/>
                <a:stretch>
                  <a:fillRect l="-684"/>
                </a:stretch>
              </a:blipFill>
            </p:spPr>
            <p:txBody>
              <a:bodyPr/>
              <a:lstStyle/>
              <a:p>
                <a:r>
                  <a:rPr lang="en-US">
                    <a:noFill/>
                  </a:rPr>
                  <a:t> </a:t>
                </a:r>
              </a:p>
            </p:txBody>
          </p:sp>
        </mc:Fallback>
      </mc:AlternateContent>
    </p:spTree>
    <p:extLst>
      <p:ext uri="{BB962C8B-B14F-4D97-AF65-F5344CB8AC3E}">
        <p14:creationId xmlns:p14="http://schemas.microsoft.com/office/powerpoint/2010/main" val="643412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500" fill="hold"/>
                                        <p:tgtEl>
                                          <p:spTgt spid="34"/>
                                        </p:tgtEl>
                                        <p:attrNameLst>
                                          <p:attrName>ppt_x</p:attrName>
                                        </p:attrNameLst>
                                      </p:cBhvr>
                                      <p:tavLst>
                                        <p:tav tm="0">
                                          <p:val>
                                            <p:strVal val="#ppt_x"/>
                                          </p:val>
                                        </p:tav>
                                        <p:tav tm="100000">
                                          <p:val>
                                            <p:strVal val="#ppt_x"/>
                                          </p:val>
                                        </p:tav>
                                      </p:tavLst>
                                    </p:anim>
                                    <p:anim calcmode="lin" valueType="num">
                                      <p:cBhvr additive="base">
                                        <p:cTn id="3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 calcmode="lin" valueType="num">
                                      <p:cBhvr additive="base">
                                        <p:cTn id="37" dur="500" fill="hold"/>
                                        <p:tgtEl>
                                          <p:spTgt spid="32"/>
                                        </p:tgtEl>
                                        <p:attrNameLst>
                                          <p:attrName>ppt_x</p:attrName>
                                        </p:attrNameLst>
                                      </p:cBhvr>
                                      <p:tavLst>
                                        <p:tav tm="0">
                                          <p:val>
                                            <p:strVal val="#ppt_x"/>
                                          </p:val>
                                        </p:tav>
                                        <p:tav tm="100000">
                                          <p:val>
                                            <p:strVal val="#ppt_x"/>
                                          </p:val>
                                        </p:tav>
                                      </p:tavLst>
                                    </p:anim>
                                    <p:anim calcmode="lin" valueType="num">
                                      <p:cBhvr additive="base">
                                        <p:cTn id="3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ppt_x"/>
                                          </p:val>
                                        </p:tav>
                                        <p:tav tm="100000">
                                          <p:val>
                                            <p:strVal val="#ppt_x"/>
                                          </p:val>
                                        </p:tav>
                                      </p:tavLst>
                                    </p:anim>
                                    <p:anim calcmode="lin" valueType="num">
                                      <p:cBhvr additive="base">
                                        <p:cTn id="5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additive="base">
                                        <p:cTn id="55" dur="500" fill="hold"/>
                                        <p:tgtEl>
                                          <p:spTgt spid="35"/>
                                        </p:tgtEl>
                                        <p:attrNameLst>
                                          <p:attrName>ppt_x</p:attrName>
                                        </p:attrNameLst>
                                      </p:cBhvr>
                                      <p:tavLst>
                                        <p:tav tm="0">
                                          <p:val>
                                            <p:strVal val="#ppt_x"/>
                                          </p:val>
                                        </p:tav>
                                        <p:tav tm="100000">
                                          <p:val>
                                            <p:strVal val="#ppt_x"/>
                                          </p:val>
                                        </p:tav>
                                      </p:tavLst>
                                    </p:anim>
                                    <p:anim calcmode="lin" valueType="num">
                                      <p:cBhvr additive="base">
                                        <p:cTn id="5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3"/>
                                        </p:tgtEl>
                                        <p:attrNameLst>
                                          <p:attrName>style.visibility</p:attrName>
                                        </p:attrNameLst>
                                      </p:cBhvr>
                                      <p:to>
                                        <p:strVal val="visible"/>
                                      </p:to>
                                    </p:set>
                                    <p:anim calcmode="lin" valueType="num">
                                      <p:cBhvr additive="base">
                                        <p:cTn id="61" dur="500" fill="hold"/>
                                        <p:tgtEl>
                                          <p:spTgt spid="33"/>
                                        </p:tgtEl>
                                        <p:attrNameLst>
                                          <p:attrName>ppt_x</p:attrName>
                                        </p:attrNameLst>
                                      </p:cBhvr>
                                      <p:tavLst>
                                        <p:tav tm="0">
                                          <p:val>
                                            <p:strVal val="#ppt_x"/>
                                          </p:val>
                                        </p:tav>
                                        <p:tav tm="100000">
                                          <p:val>
                                            <p:strVal val="#ppt_x"/>
                                          </p:val>
                                        </p:tav>
                                      </p:tavLst>
                                    </p:anim>
                                    <p:anim calcmode="lin" valueType="num">
                                      <p:cBhvr additive="base">
                                        <p:cTn id="6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 grpId="0" animBg="1"/>
      <p:bldP spid="5" grpId="0" animBg="1"/>
      <p:bldP spid="6" grpId="0"/>
      <p:bldP spid="31" grpId="0"/>
      <p:bldP spid="32" grpId="0"/>
      <p:bldP spid="33" grpId="0"/>
      <p:bldP spid="34" grpId="0"/>
      <p:bldP spid="3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p:cNvSpPr txBox="1"/>
              <p:nvPr/>
            </p:nvSpPr>
            <p:spPr>
              <a:xfrm>
                <a:off x="198282" y="650319"/>
                <a:ext cx="8945717" cy="729110"/>
              </a:xfrm>
              <a:prstGeom prst="rect">
                <a:avLst/>
              </a:prstGeom>
              <a:noFill/>
            </p:spPr>
            <p:txBody>
              <a:bodyPr wrap="square" rtlCol="0">
                <a:spAutoFit/>
              </a:bodyPr>
              <a:lstStyle/>
              <a:p>
                <a:r>
                  <a:rPr lang="bn-BD" sz="2400" b="1" dirty="0" smtClean="0">
                    <a:latin typeface="NikoshBAN" pitchFamily="2" charset="0"/>
                    <a:cs typeface="NikoshBAN" pitchFamily="2" charset="0"/>
                  </a:rPr>
                  <a:t>গণিতে, </a:t>
                </a:r>
                <a14:m>
                  <m:oMath xmlns:m="http://schemas.openxmlformats.org/officeDocument/2006/math">
                    <m:f>
                      <m:fPr>
                        <m:ctrlPr>
                          <a:rPr lang="bn-BD" sz="2400" b="1" i="1" smtClean="0">
                            <a:latin typeface="Cambria Math"/>
                            <a:cs typeface="NikoshBAN" pitchFamily="2" charset="0"/>
                          </a:rPr>
                        </m:ctrlPr>
                      </m:fPr>
                      <m:num>
                        <m:r>
                          <a:rPr lang="bn-BD" sz="2400" b="1" i="1" smtClean="0">
                            <a:latin typeface="Cambria Math"/>
                            <a:cs typeface="NikoshBAN" pitchFamily="2" charset="0"/>
                          </a:rPr>
                          <m:t>লম্ব</m:t>
                        </m:r>
                      </m:num>
                      <m:den>
                        <m:r>
                          <a:rPr lang="bn-BD" sz="2400" b="1" i="1" smtClean="0">
                            <a:latin typeface="Cambria Math"/>
                            <a:cs typeface="NikoshBAN" pitchFamily="2" charset="0"/>
                          </a:rPr>
                          <m:t>অতিভুজ</m:t>
                        </m:r>
                      </m:den>
                    </m:f>
                  </m:oMath>
                </a14:m>
                <a:r>
                  <a:rPr lang="bn-BD" sz="2400" b="1" dirty="0" smtClean="0">
                    <a:latin typeface="NikoshBAN" pitchFamily="2" charset="0"/>
                    <a:cs typeface="NikoshBAN" pitchFamily="2" charset="0"/>
                  </a:rPr>
                  <a:t> এই অনুপাতকে বলাহয় </a:t>
                </a:r>
                <a14:m>
                  <m:oMath xmlns:m="http://schemas.openxmlformats.org/officeDocument/2006/math">
                    <m:f>
                      <m:fPr>
                        <m:ctrlPr>
                          <a:rPr lang="bn-BD" sz="2400" b="1" i="1" smtClean="0">
                            <a:latin typeface="Cambria Math"/>
                            <a:cs typeface="NikoshBAN" pitchFamily="2" charset="0"/>
                          </a:rPr>
                        </m:ctrlPr>
                      </m:fPr>
                      <m:num>
                        <m:r>
                          <a:rPr lang="bn-BD" sz="2400" b="1" i="1" smtClean="0">
                            <a:latin typeface="Cambria Math"/>
                            <a:cs typeface="NikoshBAN" pitchFamily="2" charset="0"/>
                          </a:rPr>
                          <m:t>অতিভুজ</m:t>
                        </m:r>
                      </m:num>
                      <m:den>
                        <m:r>
                          <a:rPr lang="bn-BD" sz="2400" b="1" i="1" smtClean="0">
                            <a:latin typeface="Cambria Math"/>
                            <a:cs typeface="NikoshBAN" pitchFamily="2" charset="0"/>
                          </a:rPr>
                          <m:t>লম্ব</m:t>
                        </m:r>
                      </m:den>
                    </m:f>
                  </m:oMath>
                </a14:m>
                <a:r>
                  <a:rPr lang="bn-BD" sz="2400" b="1" dirty="0" smtClean="0">
                    <a:latin typeface="NikoshBAN" pitchFamily="2" charset="0"/>
                    <a:cs typeface="NikoshBAN" pitchFamily="2" charset="0"/>
                  </a:rPr>
                  <a:t> এর বপরীত অনুপাত ; এবং লেখা হয়,  </a:t>
                </a:r>
                <a:endParaRPr lang="en-US" sz="2400" b="1" dirty="0">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98282" y="650319"/>
                <a:ext cx="8945717" cy="729110"/>
              </a:xfrm>
              <a:prstGeom prst="rect">
                <a:avLst/>
              </a:prstGeom>
              <a:blipFill rotWithShape="1">
                <a:blip r:embed="rId2"/>
                <a:stretch>
                  <a:fillRect l="-1091" b="-25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191298" y="1379429"/>
                <a:ext cx="8952699" cy="924292"/>
              </a:xfrm>
              <a:prstGeom prst="rect">
                <a:avLst/>
              </a:prstGeom>
              <a:noFill/>
            </p:spPr>
            <p:txBody>
              <a:bodyPr wrap="square" rtlCol="0">
                <a:spAutoFit/>
              </a:bodyPr>
              <a:lstStyle/>
              <a:p>
                <a:r>
                  <a:rPr lang="bn-BD" sz="2400" b="1" dirty="0">
                    <a:latin typeface="NikoshBAN" pitchFamily="2" charset="0"/>
                    <a:cs typeface="NikoshBAN" pitchFamily="2" charset="0"/>
                  </a:rPr>
                  <a:t> </a:t>
                </a:r>
                <a:r>
                  <a:rPr lang="bn-BD" sz="2400" b="1" dirty="0" smtClean="0">
                    <a:latin typeface="NikoshBAN" pitchFamily="2" charset="0"/>
                    <a:cs typeface="NikoshBAN" pitchFamily="2" charset="0"/>
                  </a:rPr>
                  <a:t> </a:t>
                </a:r>
                <a14:m>
                  <m:oMath xmlns:m="http://schemas.openxmlformats.org/officeDocument/2006/math">
                    <m:f>
                      <m:fPr>
                        <m:ctrlPr>
                          <a:rPr lang="bn-BD" sz="2400" b="1" i="1" smtClean="0">
                            <a:latin typeface="Cambria Math"/>
                            <a:cs typeface="NikoshBAN" pitchFamily="2" charset="0"/>
                          </a:rPr>
                        </m:ctrlPr>
                      </m:fPr>
                      <m:num>
                        <m:r>
                          <a:rPr lang="bn-BD" sz="2400" b="1" i="1" smtClean="0">
                            <a:latin typeface="Cambria Math"/>
                            <a:cs typeface="NikoshBAN" pitchFamily="2" charset="0"/>
                          </a:rPr>
                          <m:t>লম্ব</m:t>
                        </m:r>
                      </m:num>
                      <m:den>
                        <m:r>
                          <a:rPr lang="bn-BD" sz="2400" b="1" i="1" smtClean="0">
                            <a:latin typeface="Cambria Math"/>
                            <a:cs typeface="NikoshBAN" pitchFamily="2" charset="0"/>
                          </a:rPr>
                          <m:t>অতিভুজ</m:t>
                        </m:r>
                      </m:den>
                    </m:f>
                  </m:oMath>
                </a14:m>
                <a:r>
                  <a:rPr lang="bn-BD" sz="2400" b="1" dirty="0" smtClean="0">
                    <a:latin typeface="NikoshBAN" pitchFamily="2" charset="0"/>
                    <a:cs typeface="NikoshBAN" pitchFamily="2" charset="0"/>
                  </a:rPr>
                  <a:t> =</a:t>
                </a:r>
                <a:r>
                  <a:rPr lang="en-US" sz="2400" b="1" dirty="0" smtClean="0">
                    <a:latin typeface="NikoshBAN" pitchFamily="2" charset="0"/>
                    <a:cs typeface="NikoshBAN" pitchFamily="2" charset="0"/>
                  </a:rPr>
                  <a:t> </a:t>
                </a:r>
                <a14:m>
                  <m:oMath xmlns:m="http://schemas.openxmlformats.org/officeDocument/2006/math">
                    <m:f>
                      <m:fPr>
                        <m:ctrlPr>
                          <a:rPr lang="en-US" sz="2400" b="1" i="1" smtClean="0">
                            <a:latin typeface="Cambria Math"/>
                            <a:cs typeface="NikoshBAN" pitchFamily="2" charset="0"/>
                          </a:rPr>
                        </m:ctrlPr>
                      </m:fPr>
                      <m:num>
                        <m:r>
                          <a:rPr lang="en-US" sz="2400" b="1" i="1" smtClean="0">
                            <a:latin typeface="Cambria Math"/>
                            <a:cs typeface="NikoshBAN" pitchFamily="2" charset="0"/>
                          </a:rPr>
                          <m:t>𝟏</m:t>
                        </m:r>
                      </m:num>
                      <m:den>
                        <m:f>
                          <m:fPr>
                            <m:ctrlPr>
                              <a:rPr lang="en-US" sz="2400" b="1" i="1" smtClean="0">
                                <a:latin typeface="Cambria Math"/>
                                <a:cs typeface="NikoshBAN" pitchFamily="2" charset="0"/>
                              </a:rPr>
                            </m:ctrlPr>
                          </m:fPr>
                          <m:num>
                            <m:r>
                              <a:rPr lang="bn-BD" sz="2400" b="1" i="1" smtClean="0">
                                <a:latin typeface="Cambria Math"/>
                                <a:cs typeface="NikoshBAN" pitchFamily="2" charset="0"/>
                              </a:rPr>
                              <m:t>অতিভুজ</m:t>
                            </m:r>
                          </m:num>
                          <m:den>
                            <m:r>
                              <a:rPr lang="bn-BD" sz="2400" b="1" i="1" smtClean="0">
                                <a:latin typeface="Cambria Math"/>
                                <a:cs typeface="NikoshBAN" pitchFamily="2" charset="0"/>
                              </a:rPr>
                              <m:t>লম্ব</m:t>
                            </m:r>
                          </m:den>
                        </m:f>
                      </m:den>
                    </m:f>
                  </m:oMath>
                </a14:m>
                <a:endParaRPr lang="en-US" sz="2400" b="1" dirty="0">
                  <a:latin typeface="NikoshBAN" pitchFamily="2" charset="0"/>
                  <a:cs typeface="NikoshBAN" pitchFamily="2"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191298" y="1379429"/>
                <a:ext cx="8952699" cy="924292"/>
              </a:xfrm>
              <a:prstGeom prst="rect">
                <a:avLst/>
              </a:prstGeom>
              <a:blipFill rotWithShape="1">
                <a:blip r:embed="rId3"/>
                <a:stretch>
                  <a:fillRect l="-1021"/>
                </a:stretch>
              </a:blipFill>
            </p:spPr>
            <p:txBody>
              <a:bodyPr/>
              <a:lstStyle/>
              <a:p>
                <a:r>
                  <a:rPr lang="en-US">
                    <a:noFill/>
                  </a:rPr>
                  <a:t> </a:t>
                </a:r>
              </a:p>
            </p:txBody>
          </p:sp>
        </mc:Fallback>
      </mc:AlternateContent>
      <p:sp>
        <p:nvSpPr>
          <p:cNvPr id="5" name="TextBox 4"/>
          <p:cNvSpPr txBox="1"/>
          <p:nvPr/>
        </p:nvSpPr>
        <p:spPr>
          <a:xfrm>
            <a:off x="194791" y="2236229"/>
            <a:ext cx="8949206" cy="830997"/>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এবার পর্যবেক্ষন করে বলতো, ত্রিকোণমিতিতে কয় জোড়া  এবং কি কি বিপরীত অনুপাত আছে? তা খাতায়  লিখ।  </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6" name="TextBox 5"/>
              <p:cNvSpPr txBox="1"/>
              <p:nvPr/>
            </p:nvSpPr>
            <p:spPr>
              <a:xfrm>
                <a:off x="191300" y="2971800"/>
                <a:ext cx="4844078" cy="924292"/>
              </a:xfrm>
              <a:prstGeom prst="rect">
                <a:avLst/>
              </a:prstGeom>
              <a:noFill/>
            </p:spPr>
            <p:txBody>
              <a:bodyPr wrap="square" rtlCol="0">
                <a:spAutoFit/>
              </a:bodyPr>
              <a:lstStyle/>
              <a:p>
                <a:r>
                  <a:rPr lang="bn-BD" sz="2400" b="1" dirty="0" smtClean="0">
                    <a:latin typeface="NikoshBAN" pitchFamily="2" charset="0"/>
                    <a:cs typeface="NikoshBAN" pitchFamily="2" charset="0"/>
                  </a:rPr>
                  <a:t>উত্তরঃতিন জোড়া; যথা, </a:t>
                </a:r>
                <a14:m>
                  <m:oMath xmlns:m="http://schemas.openxmlformats.org/officeDocument/2006/math">
                    <m:f>
                      <m:fPr>
                        <m:ctrlPr>
                          <a:rPr lang="bn-BD" sz="2400" b="1" i="1" smtClean="0">
                            <a:latin typeface="Cambria Math"/>
                            <a:cs typeface="NikoshBAN" pitchFamily="2" charset="0"/>
                          </a:rPr>
                        </m:ctrlPr>
                      </m:fPr>
                      <m:num>
                        <m:r>
                          <a:rPr lang="bn-BD" sz="2400" b="1" i="1" smtClean="0">
                            <a:latin typeface="Cambria Math"/>
                            <a:cs typeface="NikoshBAN" pitchFamily="2" charset="0"/>
                          </a:rPr>
                          <m:t>লম্ব</m:t>
                        </m:r>
                      </m:num>
                      <m:den>
                        <m:r>
                          <a:rPr lang="bn-BD" sz="2400" b="1" i="1" smtClean="0">
                            <a:latin typeface="Cambria Math"/>
                            <a:cs typeface="NikoshBAN" pitchFamily="2" charset="0"/>
                          </a:rPr>
                          <m:t>অতিভুজ</m:t>
                        </m:r>
                      </m:den>
                    </m:f>
                  </m:oMath>
                </a14:m>
                <a:r>
                  <a:rPr lang="bn-BD" sz="2400" b="1" dirty="0" smtClean="0">
                    <a:latin typeface="NikoshBAN" pitchFamily="2" charset="0"/>
                    <a:cs typeface="NikoshBAN" pitchFamily="2" charset="0"/>
                  </a:rPr>
                  <a:t> =</a:t>
                </a:r>
                <a:r>
                  <a:rPr lang="en-US" sz="2400" b="1" dirty="0" smtClean="0">
                    <a:latin typeface="NikoshBAN" pitchFamily="2" charset="0"/>
                    <a:cs typeface="NikoshBAN" pitchFamily="2" charset="0"/>
                  </a:rPr>
                  <a:t> </a:t>
                </a:r>
                <a14:m>
                  <m:oMath xmlns:m="http://schemas.openxmlformats.org/officeDocument/2006/math">
                    <m:f>
                      <m:fPr>
                        <m:ctrlPr>
                          <a:rPr lang="en-US" sz="2400" b="1" i="1" smtClean="0">
                            <a:latin typeface="Cambria Math"/>
                            <a:cs typeface="NikoshBAN" pitchFamily="2" charset="0"/>
                          </a:rPr>
                        </m:ctrlPr>
                      </m:fPr>
                      <m:num>
                        <m:r>
                          <a:rPr lang="en-US" sz="2400" b="1" i="1" smtClean="0">
                            <a:latin typeface="Cambria Math"/>
                            <a:cs typeface="NikoshBAN" pitchFamily="2" charset="0"/>
                          </a:rPr>
                          <m:t>𝟏</m:t>
                        </m:r>
                      </m:num>
                      <m:den>
                        <m:f>
                          <m:fPr>
                            <m:ctrlPr>
                              <a:rPr lang="en-US" sz="2400" b="1" i="1" smtClean="0">
                                <a:latin typeface="Cambria Math"/>
                                <a:cs typeface="NikoshBAN" pitchFamily="2" charset="0"/>
                              </a:rPr>
                            </m:ctrlPr>
                          </m:fPr>
                          <m:num>
                            <m:r>
                              <a:rPr lang="bn-BD" sz="2400" b="1" i="1" smtClean="0">
                                <a:latin typeface="Cambria Math"/>
                                <a:cs typeface="NikoshBAN" pitchFamily="2" charset="0"/>
                              </a:rPr>
                              <m:t>অতিভুজ</m:t>
                            </m:r>
                          </m:num>
                          <m:den>
                            <m:r>
                              <a:rPr lang="bn-BD" sz="2400" b="1" i="1" smtClean="0">
                                <a:latin typeface="Cambria Math"/>
                                <a:cs typeface="NikoshBAN" pitchFamily="2" charset="0"/>
                              </a:rPr>
                              <m:t>লম্ব</m:t>
                            </m:r>
                          </m:den>
                        </m:f>
                      </m:den>
                    </m:f>
                  </m:oMath>
                </a14:m>
                <a:r>
                  <a:rPr lang="bn-BD" sz="2400" b="1" dirty="0" smtClean="0">
                    <a:latin typeface="NikoshBAN" pitchFamily="2" charset="0"/>
                    <a:cs typeface="NikoshBAN" pitchFamily="2" charset="0"/>
                  </a:rPr>
                  <a:t> , </a:t>
                </a:r>
                <a:endParaRPr lang="en-US" sz="2400" b="1" dirty="0">
                  <a:latin typeface="NikoshBAN" pitchFamily="2" charset="0"/>
                  <a:cs typeface="NikoshBAN" pitchFamily="2"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91300" y="2971800"/>
                <a:ext cx="4844078" cy="924292"/>
              </a:xfrm>
              <a:prstGeom prst="rect">
                <a:avLst/>
              </a:prstGeom>
              <a:blipFill rotWithShape="1">
                <a:blip r:embed="rId4"/>
                <a:stretch>
                  <a:fillRect l="-188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774169" y="2945500"/>
                <a:ext cx="2345866" cy="931152"/>
              </a:xfrm>
              <a:prstGeom prst="rect">
                <a:avLst/>
              </a:prstGeom>
              <a:noFill/>
            </p:spPr>
            <p:txBody>
              <a:bodyPr wrap="square" rtlCol="0">
                <a:spAutoFit/>
              </a:bodyPr>
              <a:lstStyle/>
              <a:p>
                <a:r>
                  <a:rPr lang="bn-BD" sz="2400" b="1" dirty="0" smtClean="0">
                    <a:latin typeface="NikoshBAN" pitchFamily="2" charset="0"/>
                    <a:cs typeface="NikoshBAN" pitchFamily="2" charset="0"/>
                  </a:rPr>
                  <a:t> </a:t>
                </a:r>
                <a14:m>
                  <m:oMath xmlns:m="http://schemas.openxmlformats.org/officeDocument/2006/math">
                    <m:f>
                      <m:fPr>
                        <m:ctrlPr>
                          <a:rPr lang="bn-BD" sz="2400" b="1" i="1" smtClean="0">
                            <a:latin typeface="Cambria Math"/>
                            <a:cs typeface="NikoshBAN" pitchFamily="2" charset="0"/>
                          </a:rPr>
                        </m:ctrlPr>
                      </m:fPr>
                      <m:num>
                        <m:r>
                          <a:rPr lang="bn-BD" sz="2400" b="1" i="1" smtClean="0">
                            <a:latin typeface="Cambria Math"/>
                            <a:cs typeface="NikoshBAN" pitchFamily="2" charset="0"/>
                          </a:rPr>
                          <m:t>লম্ব</m:t>
                        </m:r>
                      </m:num>
                      <m:den>
                        <m:r>
                          <a:rPr lang="bn-BD" sz="2400" b="1" i="1" smtClean="0">
                            <a:latin typeface="Cambria Math"/>
                            <a:cs typeface="NikoshBAN" pitchFamily="2" charset="0"/>
                          </a:rPr>
                          <m:t>ভূমি</m:t>
                        </m:r>
                      </m:den>
                    </m:f>
                  </m:oMath>
                </a14:m>
                <a:r>
                  <a:rPr lang="bn-BD" sz="2400" b="1" dirty="0" smtClean="0">
                    <a:latin typeface="NikoshBAN" pitchFamily="2" charset="0"/>
                    <a:cs typeface="NikoshBAN" pitchFamily="2" charset="0"/>
                  </a:rPr>
                  <a:t> =</a:t>
                </a:r>
                <a:r>
                  <a:rPr lang="en-US" sz="2400" b="1" dirty="0" smtClean="0">
                    <a:latin typeface="NikoshBAN" pitchFamily="2" charset="0"/>
                    <a:cs typeface="NikoshBAN" pitchFamily="2" charset="0"/>
                  </a:rPr>
                  <a:t> </a:t>
                </a:r>
                <a14:m>
                  <m:oMath xmlns:m="http://schemas.openxmlformats.org/officeDocument/2006/math">
                    <m:f>
                      <m:fPr>
                        <m:ctrlPr>
                          <a:rPr lang="en-US" sz="2400" b="1" i="1" smtClean="0">
                            <a:latin typeface="Cambria Math"/>
                            <a:cs typeface="NikoshBAN" pitchFamily="2" charset="0"/>
                          </a:rPr>
                        </m:ctrlPr>
                      </m:fPr>
                      <m:num>
                        <m:r>
                          <a:rPr lang="en-US" sz="2400" b="1" i="1" smtClean="0">
                            <a:latin typeface="Cambria Math"/>
                            <a:cs typeface="NikoshBAN" pitchFamily="2" charset="0"/>
                          </a:rPr>
                          <m:t>𝟏</m:t>
                        </m:r>
                      </m:num>
                      <m:den>
                        <m:f>
                          <m:fPr>
                            <m:ctrlPr>
                              <a:rPr lang="en-US" sz="2400" b="1" i="1" smtClean="0">
                                <a:latin typeface="Cambria Math"/>
                                <a:cs typeface="NikoshBAN" pitchFamily="2" charset="0"/>
                              </a:rPr>
                            </m:ctrlPr>
                          </m:fPr>
                          <m:num>
                            <m:r>
                              <a:rPr lang="bn-BD" sz="2400" b="1" i="1" smtClean="0">
                                <a:latin typeface="Cambria Math"/>
                                <a:cs typeface="NikoshBAN" pitchFamily="2" charset="0"/>
                              </a:rPr>
                              <m:t>ভূমি</m:t>
                            </m:r>
                          </m:num>
                          <m:den>
                            <m:r>
                              <a:rPr lang="bn-BD" sz="2400" b="1" i="1" smtClean="0">
                                <a:latin typeface="Cambria Math"/>
                                <a:cs typeface="NikoshBAN" pitchFamily="2" charset="0"/>
                              </a:rPr>
                              <m:t>লম্ব</m:t>
                            </m:r>
                          </m:den>
                        </m:f>
                      </m:den>
                    </m:f>
                  </m:oMath>
                </a14:m>
                <a:r>
                  <a:rPr lang="bn-BD" sz="2400" b="1" dirty="0" smtClean="0">
                    <a:latin typeface="NikoshBAN" pitchFamily="2" charset="0"/>
                    <a:cs typeface="NikoshBAN" pitchFamily="2" charset="0"/>
                  </a:rPr>
                  <a:t> , </a:t>
                </a:r>
                <a:endParaRPr lang="en-US" sz="2400" b="1" dirty="0">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4774169" y="2945500"/>
                <a:ext cx="2345866" cy="931152"/>
              </a:xfrm>
              <a:prstGeom prst="rect">
                <a:avLst/>
              </a:prstGeom>
              <a:blipFill rotWithShape="1">
                <a:blip r:embed="rId5"/>
                <a:stretch>
                  <a:fillRect l="-38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6330326" y="2945500"/>
                <a:ext cx="3575674" cy="1055289"/>
              </a:xfrm>
              <a:prstGeom prst="rect">
                <a:avLst/>
              </a:prstGeom>
              <a:noFill/>
            </p:spPr>
            <p:txBody>
              <a:bodyPr wrap="square" rtlCol="0">
                <a:spAutoFit/>
              </a:bodyPr>
              <a:lstStyle/>
              <a:p>
                <a:r>
                  <a:rPr lang="bn-BD" sz="2400" b="1" dirty="0">
                    <a:cs typeface="NikoshBAN" pitchFamily="2" charset="0"/>
                  </a:rPr>
                  <a:t>এ</a:t>
                </a:r>
                <a:r>
                  <a:rPr lang="bn-BD" sz="2400" b="1" dirty="0" smtClean="0">
                    <a:cs typeface="NikoshBAN" pitchFamily="2" charset="0"/>
                  </a:rPr>
                  <a:t>বং </a:t>
                </a:r>
                <a14:m>
                  <m:oMath xmlns:m="http://schemas.openxmlformats.org/officeDocument/2006/math">
                    <m:f>
                      <m:fPr>
                        <m:ctrlPr>
                          <a:rPr lang="bn-BD" sz="2400" b="1" i="1" smtClean="0">
                            <a:latin typeface="Cambria Math"/>
                            <a:cs typeface="NikoshBAN" pitchFamily="2" charset="0"/>
                          </a:rPr>
                        </m:ctrlPr>
                      </m:fPr>
                      <m:num>
                        <m:r>
                          <a:rPr lang="bn-BD" sz="2400" b="1" i="1" smtClean="0">
                            <a:latin typeface="Cambria Math"/>
                            <a:cs typeface="NikoshBAN" pitchFamily="2" charset="0"/>
                          </a:rPr>
                          <m:t>ভূমি</m:t>
                        </m:r>
                      </m:num>
                      <m:den>
                        <m:r>
                          <a:rPr lang="bn-BD" sz="2400" b="1" i="1" smtClean="0">
                            <a:latin typeface="Cambria Math"/>
                            <a:cs typeface="NikoshBAN" pitchFamily="2" charset="0"/>
                          </a:rPr>
                          <m:t>অতিভুজ</m:t>
                        </m:r>
                      </m:den>
                    </m:f>
                  </m:oMath>
                </a14:m>
                <a:r>
                  <a:rPr lang="bn-BD" sz="2400" b="1" dirty="0" smtClean="0">
                    <a:latin typeface="NikoshBAN" pitchFamily="2" charset="0"/>
                    <a:cs typeface="NikoshBAN" pitchFamily="2" charset="0"/>
                  </a:rPr>
                  <a:t> =</a:t>
                </a:r>
                <a:r>
                  <a:rPr lang="en-US" sz="2400" b="1" dirty="0" smtClean="0">
                    <a:latin typeface="NikoshBAN" pitchFamily="2" charset="0"/>
                    <a:cs typeface="NikoshBAN" pitchFamily="2" charset="0"/>
                  </a:rPr>
                  <a:t> </a:t>
                </a:r>
                <a14:m>
                  <m:oMath xmlns:m="http://schemas.openxmlformats.org/officeDocument/2006/math">
                    <m:f>
                      <m:fPr>
                        <m:ctrlPr>
                          <a:rPr lang="en-US" sz="2400" b="1" i="1" smtClean="0">
                            <a:latin typeface="Cambria Math"/>
                            <a:cs typeface="NikoshBAN" pitchFamily="2" charset="0"/>
                          </a:rPr>
                        </m:ctrlPr>
                      </m:fPr>
                      <m:num>
                        <m:r>
                          <a:rPr lang="en-US" sz="2400" b="1" i="1" smtClean="0">
                            <a:latin typeface="Cambria Math"/>
                            <a:cs typeface="NikoshBAN" pitchFamily="2" charset="0"/>
                          </a:rPr>
                          <m:t>𝟏</m:t>
                        </m:r>
                      </m:num>
                      <m:den>
                        <m:f>
                          <m:fPr>
                            <m:ctrlPr>
                              <a:rPr lang="en-US" sz="2400" b="1" i="1" smtClean="0">
                                <a:latin typeface="Cambria Math"/>
                                <a:cs typeface="NikoshBAN" pitchFamily="2" charset="0"/>
                              </a:rPr>
                            </m:ctrlPr>
                          </m:fPr>
                          <m:num>
                            <m:r>
                              <a:rPr lang="bn-BD" sz="2400" b="1" i="1" smtClean="0">
                                <a:latin typeface="Cambria Math"/>
                                <a:cs typeface="NikoshBAN" pitchFamily="2" charset="0"/>
                              </a:rPr>
                              <m:t>অতিভুজ</m:t>
                            </m:r>
                          </m:num>
                          <m:den>
                            <m:r>
                              <a:rPr lang="bn-BD" sz="2400" b="1" i="1" smtClean="0">
                                <a:latin typeface="Cambria Math"/>
                                <a:cs typeface="NikoshBAN" pitchFamily="2" charset="0"/>
                              </a:rPr>
                              <m:t>ভূমি</m:t>
                            </m:r>
                          </m:den>
                        </m:f>
                      </m:den>
                    </m:f>
                  </m:oMath>
                </a14:m>
                <a:r>
                  <a:rPr lang="bn-BD" sz="2400" b="1" dirty="0" smtClean="0">
                    <a:latin typeface="NikoshBAN" pitchFamily="2" charset="0"/>
                    <a:cs typeface="NikoshBAN" pitchFamily="2" charset="0"/>
                  </a:rPr>
                  <a:t> </a:t>
                </a:r>
                <a:endParaRPr lang="en-US" sz="2400" b="1" dirty="0">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6330326" y="2945500"/>
                <a:ext cx="3575674" cy="1055289"/>
              </a:xfrm>
              <a:prstGeom prst="rect">
                <a:avLst/>
              </a:prstGeom>
              <a:blipFill rotWithShape="1">
                <a:blip r:embed="rId6"/>
                <a:stretch>
                  <a:fillRect l="-25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191298" y="3858491"/>
                <a:ext cx="8952701" cy="924292"/>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  </a:t>
                </a:r>
                <a14:m>
                  <m:oMath xmlns:m="http://schemas.openxmlformats.org/officeDocument/2006/math">
                    <m:f>
                      <m:fPr>
                        <m:ctrlPr>
                          <a:rPr lang="bn-BD" sz="2400" b="1" i="1" smtClean="0">
                            <a:latin typeface="Cambria Math"/>
                            <a:cs typeface="NikoshBAN" pitchFamily="2" charset="0"/>
                          </a:rPr>
                        </m:ctrlPr>
                      </m:fPr>
                      <m:num>
                        <m:r>
                          <a:rPr lang="bn-BD" sz="2400" b="1" i="1" smtClean="0">
                            <a:latin typeface="Cambria Math"/>
                            <a:cs typeface="NikoshBAN" pitchFamily="2" charset="0"/>
                          </a:rPr>
                          <m:t>লম্ব</m:t>
                        </m:r>
                      </m:num>
                      <m:den>
                        <m:r>
                          <a:rPr lang="bn-BD" sz="2400" b="1" i="1" smtClean="0">
                            <a:latin typeface="Cambria Math"/>
                            <a:cs typeface="NikoshBAN" pitchFamily="2" charset="0"/>
                          </a:rPr>
                          <m:t>অতিভুজ</m:t>
                        </m:r>
                      </m:den>
                    </m:f>
                  </m:oMath>
                </a14:m>
                <a:r>
                  <a:rPr lang="bn-BD" sz="2400" b="1" dirty="0" smtClean="0">
                    <a:latin typeface="NikoshBAN" pitchFamily="2" charset="0"/>
                    <a:cs typeface="NikoshBAN" pitchFamily="2" charset="0"/>
                  </a:rPr>
                  <a:t> =</a:t>
                </a:r>
                <a:r>
                  <a:rPr lang="en-US" sz="2400" b="1" dirty="0" smtClean="0">
                    <a:latin typeface="NikoshBAN" pitchFamily="2" charset="0"/>
                    <a:cs typeface="NikoshBAN" pitchFamily="2" charset="0"/>
                  </a:rPr>
                  <a:t> </a:t>
                </a:r>
                <a14:m>
                  <m:oMath xmlns:m="http://schemas.openxmlformats.org/officeDocument/2006/math">
                    <m:f>
                      <m:fPr>
                        <m:ctrlPr>
                          <a:rPr lang="en-US" sz="2400" b="1" i="1" smtClean="0">
                            <a:latin typeface="Cambria Math"/>
                            <a:cs typeface="NikoshBAN" pitchFamily="2" charset="0"/>
                          </a:rPr>
                        </m:ctrlPr>
                      </m:fPr>
                      <m:num>
                        <m:r>
                          <a:rPr lang="en-US" sz="2400" b="1" i="1" smtClean="0">
                            <a:latin typeface="Cambria Math"/>
                            <a:cs typeface="NikoshBAN" pitchFamily="2" charset="0"/>
                          </a:rPr>
                          <m:t>𝟏</m:t>
                        </m:r>
                      </m:num>
                      <m:den>
                        <m:f>
                          <m:fPr>
                            <m:ctrlPr>
                              <a:rPr lang="en-US" sz="2400" b="1" i="1" smtClean="0">
                                <a:latin typeface="Cambria Math"/>
                                <a:cs typeface="NikoshBAN" pitchFamily="2" charset="0"/>
                              </a:rPr>
                            </m:ctrlPr>
                          </m:fPr>
                          <m:num>
                            <m:r>
                              <a:rPr lang="bn-BD" sz="2400" b="1" i="1" smtClean="0">
                                <a:latin typeface="Cambria Math"/>
                                <a:cs typeface="NikoshBAN" pitchFamily="2" charset="0"/>
                              </a:rPr>
                              <m:t>অতিভুজ</m:t>
                            </m:r>
                          </m:num>
                          <m:den>
                            <m:r>
                              <a:rPr lang="bn-BD" sz="2400" b="1" i="1" smtClean="0">
                                <a:latin typeface="Cambria Math"/>
                                <a:cs typeface="NikoshBAN" pitchFamily="2" charset="0"/>
                              </a:rPr>
                              <m:t>লম্ব</m:t>
                            </m:r>
                          </m:den>
                        </m:f>
                      </m:den>
                    </m:f>
                  </m:oMath>
                </a14:m>
                <a:r>
                  <a:rPr lang="bn-BD" sz="2400" b="1" dirty="0" smtClean="0">
                    <a:latin typeface="NikoshBAN" pitchFamily="2" charset="0"/>
                    <a:cs typeface="NikoshBAN" pitchFamily="2" charset="0"/>
                  </a:rPr>
                  <a:t> এর পরিবর্তে কি লেখা যায়?  </a:t>
                </a:r>
                <a:endParaRPr lang="en-US" sz="2400" b="1" dirty="0">
                  <a:latin typeface="NikoshBAN" pitchFamily="2" charset="0"/>
                  <a:cs typeface="NikoshBAN" pitchFamily="2"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191298" y="3858491"/>
                <a:ext cx="8952701" cy="924292"/>
              </a:xfrm>
              <a:prstGeom prst="rect">
                <a:avLst/>
              </a:prstGeom>
              <a:blipFill rotWithShape="1">
                <a:blip r:embed="rId7"/>
                <a:stretch>
                  <a:fillRect l="-10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191299" y="4632469"/>
                <a:ext cx="3782235" cy="739754"/>
              </a:xfrm>
              <a:prstGeom prst="rect">
                <a:avLst/>
              </a:prstGeom>
              <a:noFill/>
            </p:spPr>
            <p:txBody>
              <a:bodyPr wrap="square" rtlCol="0">
                <a:spAutoFit/>
              </a:bodyPr>
              <a:lstStyle/>
              <a:p>
                <a:r>
                  <a:rPr lang="bn-BD" sz="2400" b="1" dirty="0" smtClean="0">
                    <a:latin typeface="NikoshBAN" pitchFamily="2" charset="0"/>
                    <a:cs typeface="NikoshBAN" pitchFamily="2" charset="0"/>
                  </a:rPr>
                  <a:t>উত্তরঃ</a:t>
                </a:r>
                <a:r>
                  <a:rPr lang="bn-BD" sz="2800" b="1" dirty="0" smtClean="0">
                    <a:latin typeface="NikoshBAN" pitchFamily="2" charset="0"/>
                    <a:cs typeface="NikoshBAN" pitchFamily="2" charset="0"/>
                  </a:rPr>
                  <a:t> </a:t>
                </a:r>
                <a:r>
                  <a:rPr lang="en-US" sz="2000" b="1" dirty="0" smtClean="0">
                    <a:latin typeface="NikoshBAN" pitchFamily="2" charset="0"/>
                    <a:cs typeface="NikoshBAN" pitchFamily="2" charset="0"/>
                  </a:rPr>
                  <a:t>sin</a:t>
                </a:r>
                <a14:m>
                  <m:oMath xmlns:m="http://schemas.openxmlformats.org/officeDocument/2006/math">
                    <m:r>
                      <a:rPr lang="en-US" sz="2000" b="1" i="1" smtClean="0">
                        <a:latin typeface="Cambria Math"/>
                        <a:ea typeface="Cambria Math"/>
                        <a:cs typeface="NikoshBAN" pitchFamily="2" charset="0"/>
                      </a:rPr>
                      <m:t>𝜽</m:t>
                    </m:r>
                  </m:oMath>
                </a14:m>
                <a:r>
                  <a:rPr lang="en-US" sz="2800" b="1" dirty="0" smtClean="0">
                    <a:latin typeface="NikoshBAN" pitchFamily="2" charset="0"/>
                    <a:cs typeface="NikoshBAN" pitchFamily="2" charset="0"/>
                  </a:rPr>
                  <a:t>   = </a:t>
                </a:r>
                <a14:m>
                  <m:oMath xmlns:m="http://schemas.openxmlformats.org/officeDocument/2006/math">
                    <m:f>
                      <m:fPr>
                        <m:ctrlPr>
                          <a:rPr lang="en-US" sz="2800" b="1" i="1" smtClean="0">
                            <a:latin typeface="Cambria Math"/>
                            <a:cs typeface="NikoshBAN" pitchFamily="2" charset="0"/>
                          </a:rPr>
                        </m:ctrlPr>
                      </m:fPr>
                      <m:num>
                        <m:r>
                          <a:rPr lang="en-US" sz="2800" b="1" i="1" smtClean="0">
                            <a:latin typeface="Cambria Math"/>
                            <a:cs typeface="NikoshBAN" pitchFamily="2" charset="0"/>
                          </a:rPr>
                          <m:t>𝟏</m:t>
                        </m:r>
                      </m:num>
                      <m:den>
                        <m:r>
                          <a:rPr lang="en-US" sz="2800" b="1" i="1" smtClean="0">
                            <a:latin typeface="Cambria Math"/>
                            <a:cs typeface="NikoshBAN" pitchFamily="2" charset="0"/>
                          </a:rPr>
                          <m:t>𝒄𝒐𝒔𝒆𝒄</m:t>
                        </m:r>
                        <m:r>
                          <a:rPr lang="en-US" sz="2800" b="1" i="1" smtClean="0">
                            <a:latin typeface="Cambria Math"/>
                            <a:ea typeface="Cambria Math"/>
                            <a:cs typeface="NikoshBAN" pitchFamily="2" charset="0"/>
                          </a:rPr>
                          <m:t>𝜽</m:t>
                        </m:r>
                      </m:den>
                    </m:f>
                  </m:oMath>
                </a14:m>
                <a:r>
                  <a:rPr lang="bn-BD" sz="2800" b="1" dirty="0" smtClean="0">
                    <a:latin typeface="NikoshBAN" pitchFamily="2" charset="0"/>
                    <a:cs typeface="NikoshBAN" pitchFamily="2" charset="0"/>
                  </a:rPr>
                  <a:t> </a:t>
                </a:r>
                <a:endParaRPr lang="en-US" sz="2800" b="1" dirty="0">
                  <a:latin typeface="NikoshBAN" pitchFamily="2" charset="0"/>
                  <a:cs typeface="NikoshBAN" pitchFamily="2"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191299" y="4632469"/>
                <a:ext cx="3782235" cy="739754"/>
              </a:xfrm>
              <a:prstGeom prst="rect">
                <a:avLst/>
              </a:prstGeom>
              <a:blipFill rotWithShape="1">
                <a:blip r:embed="rId8"/>
                <a:stretch>
                  <a:fillRect l="-2415" b="-9917"/>
                </a:stretch>
              </a:blipFill>
            </p:spPr>
            <p:txBody>
              <a:bodyPr/>
              <a:lstStyle/>
              <a:p>
                <a:r>
                  <a:rPr lang="en-US">
                    <a:noFill/>
                  </a:rPr>
                  <a:t> </a:t>
                </a:r>
              </a:p>
            </p:txBody>
          </p:sp>
        </mc:Fallback>
      </mc:AlternateContent>
      <p:grpSp>
        <p:nvGrpSpPr>
          <p:cNvPr id="17" name="Group 16"/>
          <p:cNvGrpSpPr/>
          <p:nvPr/>
        </p:nvGrpSpPr>
        <p:grpSpPr>
          <a:xfrm>
            <a:off x="3390509" y="4676835"/>
            <a:ext cx="5601091" cy="651021"/>
            <a:chOff x="3436169" y="4841290"/>
            <a:chExt cx="5119963" cy="651021"/>
          </a:xfrm>
        </p:grpSpPr>
        <mc:AlternateContent xmlns:mc="http://schemas.openxmlformats.org/markup-compatibility/2006" xmlns:a14="http://schemas.microsoft.com/office/drawing/2010/main">
          <mc:Choice Requires="a14">
            <p:sp>
              <p:nvSpPr>
                <p:cNvPr id="13" name="TextBox 12"/>
                <p:cNvSpPr txBox="1"/>
                <p:nvPr/>
              </p:nvSpPr>
              <p:spPr>
                <a:xfrm>
                  <a:off x="3581401" y="4841291"/>
                  <a:ext cx="2133600" cy="622863"/>
                </a:xfrm>
                <a:prstGeom prst="rect">
                  <a:avLst/>
                </a:prstGeom>
                <a:noFill/>
              </p:spPr>
              <p:txBody>
                <a:bodyPr wrap="square" rtlCol="0">
                  <a:spAutoFit/>
                </a:bodyPr>
                <a:lstStyle/>
                <a:p>
                  <a:r>
                    <a:rPr lang="en-US" sz="2000" b="1" dirty="0">
                      <a:latin typeface="NikoshBAN" pitchFamily="2" charset="0"/>
                      <a:cs typeface="NikoshBAN" pitchFamily="2" charset="0"/>
                    </a:rPr>
                    <a:t> </a:t>
                  </a:r>
                  <a14:m>
                    <m:oMath xmlns:m="http://schemas.openxmlformats.org/officeDocument/2006/math">
                      <m:r>
                        <a:rPr lang="en-US" sz="2000" b="1" i="1" smtClean="0">
                          <a:latin typeface="Cambria Math"/>
                          <a:cs typeface="NikoshBAN" pitchFamily="2" charset="0"/>
                        </a:rPr>
                        <m:t>∵</m:t>
                      </m:r>
                    </m:oMath>
                  </a14:m>
                  <a:r>
                    <a:rPr lang="en-US" sz="2000" b="1" dirty="0" smtClean="0">
                      <a:latin typeface="NikoshBAN" pitchFamily="2" charset="0"/>
                      <a:cs typeface="NikoshBAN" pitchFamily="2" charset="0"/>
                    </a:rPr>
                    <a:t>  </a:t>
                  </a:r>
                  <a14:m>
                    <m:oMath xmlns:m="http://schemas.openxmlformats.org/officeDocument/2006/math">
                      <m:f>
                        <m:fPr>
                          <m:ctrlPr>
                            <a:rPr lang="en-US" sz="2000" b="1" i="1" smtClean="0">
                              <a:latin typeface="Cambria Math"/>
                              <a:cs typeface="NikoshBAN" pitchFamily="2" charset="0"/>
                            </a:rPr>
                          </m:ctrlPr>
                        </m:fPr>
                        <m:num>
                          <m:r>
                            <a:rPr lang="bn-BD" sz="2000" b="1" i="1" smtClean="0">
                              <a:latin typeface="Cambria Math"/>
                              <a:cs typeface="NikoshBAN" pitchFamily="2" charset="0"/>
                            </a:rPr>
                            <m:t>লম্ব</m:t>
                          </m:r>
                        </m:num>
                        <m:den>
                          <m:r>
                            <a:rPr lang="bn-BD" sz="2000" b="1" i="1" smtClean="0">
                              <a:latin typeface="Cambria Math"/>
                              <a:cs typeface="NikoshBAN" pitchFamily="2" charset="0"/>
                            </a:rPr>
                            <m:t>অতিভুজ</m:t>
                          </m:r>
                        </m:den>
                      </m:f>
                    </m:oMath>
                  </a14:m>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 sin</a:t>
                  </a:r>
                  <a14:m>
                    <m:oMath xmlns:m="http://schemas.openxmlformats.org/officeDocument/2006/math">
                      <m:r>
                        <a:rPr lang="en-US" sz="2000" b="1" i="1" smtClean="0">
                          <a:latin typeface="Cambria Math"/>
                          <a:ea typeface="Cambria Math"/>
                          <a:cs typeface="NikoshBAN" pitchFamily="2" charset="0"/>
                        </a:rPr>
                        <m:t>𝜽</m:t>
                      </m:r>
                    </m:oMath>
                  </a14:m>
                  <a:endParaRPr lang="en-US" sz="2000" b="1" dirty="0">
                    <a:latin typeface="NikoshBAN" pitchFamily="2" charset="0"/>
                    <a:cs typeface="NikoshBAN" pitchFamily="2"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3581401" y="4841291"/>
                  <a:ext cx="2133600" cy="622863"/>
                </a:xfrm>
                <a:prstGeom prst="rect">
                  <a:avLst/>
                </a:prstGeom>
                <a:blipFill rotWithShape="1">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5630852" y="4841290"/>
                  <a:ext cx="2911426" cy="622863"/>
                </a:xfrm>
                <a:prstGeom prst="rect">
                  <a:avLst/>
                </a:prstGeom>
                <a:noFill/>
              </p:spPr>
              <p:txBody>
                <a:bodyPr wrap="square" rtlCol="0">
                  <a:spAutoFit/>
                </a:bodyPr>
                <a:lstStyle/>
                <a:p>
                  <a:r>
                    <a:rPr lang="bn-BD" sz="2000" b="1" dirty="0" smtClean="0">
                      <a:latin typeface="NikoshBAN" pitchFamily="2" charset="0"/>
                      <a:cs typeface="NikoshBAN" pitchFamily="2" charset="0"/>
                    </a:rPr>
                    <a:t>এবং </a:t>
                  </a:r>
                  <a:r>
                    <a:rPr lang="en-US" sz="2000" b="1" dirty="0" smtClean="0">
                      <a:latin typeface="NikoshBAN" pitchFamily="2" charset="0"/>
                      <a:cs typeface="NikoshBAN" pitchFamily="2" charset="0"/>
                    </a:rPr>
                    <a:t> </a:t>
                  </a:r>
                  <a14:m>
                    <m:oMath xmlns:m="http://schemas.openxmlformats.org/officeDocument/2006/math">
                      <m:f>
                        <m:fPr>
                          <m:ctrlPr>
                            <a:rPr lang="en-US" sz="2000" b="1" i="1" smtClean="0">
                              <a:latin typeface="Cambria Math"/>
                              <a:cs typeface="NikoshBAN" pitchFamily="2" charset="0"/>
                            </a:rPr>
                          </m:ctrlPr>
                        </m:fPr>
                        <m:num>
                          <m:r>
                            <a:rPr lang="bn-BD" sz="2000" b="1" i="1" smtClean="0">
                              <a:latin typeface="Cambria Math"/>
                              <a:cs typeface="NikoshBAN" pitchFamily="2" charset="0"/>
                            </a:rPr>
                            <m:t>অতিভূজ</m:t>
                          </m:r>
                        </m:num>
                        <m:den>
                          <m:r>
                            <a:rPr lang="bn-BD" sz="2000" b="1" i="1" smtClean="0">
                              <a:latin typeface="Cambria Math"/>
                              <a:cs typeface="NikoshBAN" pitchFamily="2" charset="0"/>
                            </a:rPr>
                            <m:t>লম্ব</m:t>
                          </m:r>
                        </m:den>
                      </m:f>
                    </m:oMath>
                  </a14:m>
                  <a:r>
                    <a:rPr lang="en-US" sz="2000" b="1" dirty="0" smtClean="0">
                      <a:latin typeface="NikoshBAN" pitchFamily="2" charset="0"/>
                      <a:cs typeface="NikoshBAN" pitchFamily="2" charset="0"/>
                    </a:rPr>
                    <a:t> = cosec</a:t>
                  </a:r>
                  <a14:m>
                    <m:oMath xmlns:m="http://schemas.openxmlformats.org/officeDocument/2006/math">
                      <m:r>
                        <a:rPr lang="en-US" sz="2000" b="1" i="1" smtClean="0">
                          <a:latin typeface="Cambria Math"/>
                          <a:ea typeface="Cambria Math"/>
                          <a:cs typeface="NikoshBAN" pitchFamily="2" charset="0"/>
                        </a:rPr>
                        <m:t>𝜽</m:t>
                      </m:r>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5630852" y="4841290"/>
                  <a:ext cx="2911426" cy="622863"/>
                </a:xfrm>
                <a:prstGeom prst="rect">
                  <a:avLst/>
                </a:prstGeom>
                <a:blipFill rotWithShape="1">
                  <a:blip r:embed="rId10"/>
                  <a:stretch>
                    <a:fillRect l="-2101" b="-6863"/>
                  </a:stretch>
                </a:blipFill>
              </p:spPr>
              <p:txBody>
                <a:bodyPr/>
                <a:lstStyle/>
                <a:p>
                  <a:r>
                    <a:rPr lang="en-US">
                      <a:noFill/>
                    </a:rPr>
                    <a:t> </a:t>
                  </a:r>
                </a:p>
              </p:txBody>
            </p:sp>
          </mc:Fallback>
        </mc:AlternateContent>
        <p:sp>
          <p:nvSpPr>
            <p:cNvPr id="15" name="TextBox 14"/>
            <p:cNvSpPr txBox="1"/>
            <p:nvPr/>
          </p:nvSpPr>
          <p:spPr>
            <a:xfrm>
              <a:off x="3436169" y="4954645"/>
              <a:ext cx="290464" cy="523220"/>
            </a:xfrm>
            <a:prstGeom prst="rect">
              <a:avLst/>
            </a:prstGeom>
            <a:noFill/>
          </p:spPr>
          <p:txBody>
            <a:bodyPr wrap="none" rtlCol="0">
              <a:spAutoFit/>
            </a:bodyPr>
            <a:lstStyle/>
            <a:p>
              <a:r>
                <a:rPr lang="bn-BD" sz="2800" b="1" dirty="0" smtClean="0"/>
                <a:t>[</a:t>
              </a:r>
              <a:endParaRPr lang="en-US" sz="2800" b="1" dirty="0"/>
            </a:p>
          </p:txBody>
        </p:sp>
        <p:sp>
          <p:nvSpPr>
            <p:cNvPr id="16" name="TextBox 15"/>
            <p:cNvSpPr txBox="1"/>
            <p:nvPr/>
          </p:nvSpPr>
          <p:spPr>
            <a:xfrm>
              <a:off x="8132618" y="4907536"/>
              <a:ext cx="423514" cy="584775"/>
            </a:xfrm>
            <a:prstGeom prst="rect">
              <a:avLst/>
            </a:prstGeom>
            <a:noFill/>
          </p:spPr>
          <p:txBody>
            <a:bodyPr wrap="none" rtlCol="0">
              <a:spAutoFit/>
            </a:bodyPr>
            <a:lstStyle/>
            <a:p>
              <a:r>
                <a:rPr lang="bn-BD" sz="2400" b="1" dirty="0" smtClean="0"/>
                <a:t>]</a:t>
              </a:r>
              <a:r>
                <a:rPr lang="bn-BD" sz="3200" b="1" dirty="0" smtClean="0"/>
                <a:t> </a:t>
              </a:r>
              <a:endParaRPr lang="en-US" sz="2400" b="1" dirty="0"/>
            </a:p>
          </p:txBody>
        </p:sp>
      </p:grpSp>
      <p:sp>
        <p:nvSpPr>
          <p:cNvPr id="18" name="TextBox 17"/>
          <p:cNvSpPr txBox="1"/>
          <p:nvPr/>
        </p:nvSpPr>
        <p:spPr>
          <a:xfrm>
            <a:off x="239733" y="96137"/>
            <a:ext cx="8904265" cy="461665"/>
          </a:xfrm>
          <a:prstGeom prst="rect">
            <a:avLst/>
          </a:prstGeom>
          <a:noFill/>
        </p:spPr>
        <p:txBody>
          <a:bodyPr wrap="square" rtlCol="0">
            <a:spAutoFit/>
          </a:bodyPr>
          <a:lstStyle/>
          <a:p>
            <a:r>
              <a:rPr lang="bn-BD" sz="2400" b="1" dirty="0" smtClean="0">
                <a:solidFill>
                  <a:srgbClr val="FF0000"/>
                </a:solidFill>
                <a:latin typeface="NikoshBAN" pitchFamily="2" charset="0"/>
                <a:cs typeface="NikoshBAN" pitchFamily="2" charset="0"/>
              </a:rPr>
              <a:t>সূক্ষ্মকোণের ত্রিকোণমিতিক অনুপাত এবং এদের মধ্যে সম্পর্কঃ </a:t>
            </a:r>
            <a:endParaRPr lang="en-US" sz="2400" b="1" dirty="0">
              <a:solidFill>
                <a:srgbClr val="FF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9" name="TextBox 18"/>
              <p:cNvSpPr txBox="1"/>
              <p:nvPr/>
            </p:nvSpPr>
            <p:spPr>
              <a:xfrm>
                <a:off x="239735" y="5943600"/>
                <a:ext cx="8904262" cy="803682"/>
              </a:xfrm>
              <a:prstGeom prst="rect">
                <a:avLst/>
              </a:prstGeom>
              <a:noFill/>
            </p:spPr>
            <p:txBody>
              <a:bodyPr wrap="square" rtlCol="0">
                <a:spAutoFit/>
              </a:bodyPr>
              <a:lstStyle/>
              <a:p>
                <a:r>
                  <a:rPr lang="bn-BD" sz="2400" b="1" dirty="0" smtClean="0">
                    <a:latin typeface="NikoshBAN" pitchFamily="2" charset="0"/>
                    <a:cs typeface="NikoshBAN" pitchFamily="2" charset="0"/>
                  </a:rPr>
                  <a:t>অনুরূপ ভাবে</a:t>
                </a:r>
                <a:r>
                  <a:rPr lang="bn-BD" sz="3200" b="1" dirty="0" smtClean="0">
                    <a:latin typeface="NikoshBAN" pitchFamily="2" charset="0"/>
                    <a:cs typeface="NikoshBAN" pitchFamily="2" charset="0"/>
                  </a:rPr>
                  <a:t>, </a:t>
                </a:r>
                <a:r>
                  <a:rPr lang="en-US" sz="2000" b="1" dirty="0" smtClean="0">
                    <a:latin typeface="NikoshBAN" pitchFamily="2" charset="0"/>
                    <a:cs typeface="NikoshBAN" pitchFamily="2" charset="0"/>
                  </a:rPr>
                  <a:t>cosec</a:t>
                </a:r>
                <a14:m>
                  <m:oMath xmlns:m="http://schemas.openxmlformats.org/officeDocument/2006/math">
                    <m:r>
                      <a:rPr lang="en-US" sz="2000" b="1" i="1" smtClean="0">
                        <a:latin typeface="Cambria Math"/>
                        <a:ea typeface="Cambria Math"/>
                      </a:rPr>
                      <m:t>𝜽</m:t>
                    </m:r>
                  </m:oMath>
                </a14:m>
                <a:r>
                  <a:rPr lang="en-US" sz="2000" b="1" dirty="0" smtClean="0">
                    <a:latin typeface="NikoshBAN" pitchFamily="2" charset="0"/>
                    <a:cs typeface="NikoshBAN" pitchFamily="2" charset="0"/>
                  </a:rPr>
                  <a:t>    </a:t>
                </a:r>
                <a:r>
                  <a:rPr lang="en-US" sz="3200" b="1" dirty="0" smtClean="0">
                    <a:latin typeface="NikoshBAN" pitchFamily="2" charset="0"/>
                    <a:cs typeface="NikoshBAN" pitchFamily="2" charset="0"/>
                  </a:rPr>
                  <a:t>= </a:t>
                </a:r>
                <a14:m>
                  <m:oMath xmlns:m="http://schemas.openxmlformats.org/officeDocument/2006/math">
                    <m:f>
                      <m:fPr>
                        <m:ctrlPr>
                          <a:rPr lang="en-US" sz="3200" b="1" i="1" smtClean="0">
                            <a:latin typeface="Cambria Math"/>
                          </a:rPr>
                        </m:ctrlPr>
                      </m:fPr>
                      <m:num>
                        <m:r>
                          <a:rPr lang="en-US" sz="3200" b="1" i="1" smtClean="0">
                            <a:latin typeface="Cambria Math"/>
                          </a:rPr>
                          <m:t>𝟏</m:t>
                        </m:r>
                      </m:num>
                      <m:den>
                        <m:r>
                          <a:rPr lang="en-US" sz="3200" b="1" i="1" smtClean="0">
                            <a:latin typeface="Cambria Math"/>
                          </a:rPr>
                          <m:t>𝒔𝒊𝒏</m:t>
                        </m:r>
                        <m:r>
                          <a:rPr lang="en-US" sz="3200" b="1" i="1" smtClean="0">
                            <a:latin typeface="Cambria Math"/>
                            <a:ea typeface="Cambria Math"/>
                          </a:rPr>
                          <m:t>𝜽</m:t>
                        </m:r>
                      </m:den>
                    </m:f>
                  </m:oMath>
                </a14:m>
                <a:endParaRPr lang="en-US" sz="3200" b="1" dirty="0">
                  <a:latin typeface="NikoshBAN" pitchFamily="2" charset="0"/>
                  <a:cs typeface="NikoshBAN" pitchFamily="2"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239735" y="5943600"/>
                <a:ext cx="8904262" cy="803682"/>
              </a:xfrm>
              <a:prstGeom prst="rect">
                <a:avLst/>
              </a:prstGeom>
              <a:blipFill rotWithShape="1">
                <a:blip r:embed="rId11"/>
                <a:stretch>
                  <a:fillRect l="-1027" b="-1439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239735" y="5513879"/>
                <a:ext cx="8904262"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অনুরূপ ভাবে  </a:t>
                </a:r>
                <a:r>
                  <a:rPr lang="en-US" sz="2400" b="1" dirty="0" smtClean="0">
                    <a:latin typeface="NikoshBAN" pitchFamily="2" charset="0"/>
                    <a:cs typeface="NikoshBAN" pitchFamily="2" charset="0"/>
                  </a:rPr>
                  <a:t>cosec</a:t>
                </a:r>
                <a14:m>
                  <m:oMath xmlns:m="http://schemas.openxmlformats.org/officeDocument/2006/math">
                    <m:r>
                      <a:rPr lang="en-US" sz="2400" b="1" i="1" smtClean="0">
                        <a:latin typeface="Cambria Math"/>
                        <a:ea typeface="Cambria Math"/>
                      </a:rPr>
                      <m:t>𝜽</m:t>
                    </m:r>
                  </m:oMath>
                </a14:m>
                <a:r>
                  <a:rPr lang="en-US" sz="2400" b="1" dirty="0" smtClean="0">
                    <a:latin typeface="NikoshBAN" pitchFamily="2" charset="0"/>
                    <a:cs typeface="NikoshBAN" pitchFamily="2" charset="0"/>
                  </a:rPr>
                  <a:t>   = </a:t>
                </a:r>
                <a:r>
                  <a:rPr lang="bn-BD" sz="2400" b="1" dirty="0" smtClean="0">
                    <a:latin typeface="NikoshBAN" pitchFamily="2" charset="0"/>
                    <a:cs typeface="NikoshBAN" pitchFamily="2" charset="0"/>
                  </a:rPr>
                  <a:t> কত ? </a:t>
                </a:r>
                <a:endParaRPr lang="en-US" sz="2400" b="1" dirty="0">
                  <a:latin typeface="NikoshBAN" pitchFamily="2" charset="0"/>
                  <a:cs typeface="NikoshBAN" pitchFamily="2"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239735" y="5513879"/>
                <a:ext cx="8904262" cy="461665"/>
              </a:xfrm>
              <a:prstGeom prst="rect">
                <a:avLst/>
              </a:prstGeom>
              <a:blipFill rotWithShape="1">
                <a:blip r:embed="rId12"/>
                <a:stretch>
                  <a:fillRect l="-1027" t="-9333" b="-32000"/>
                </a:stretch>
              </a:blipFill>
            </p:spPr>
            <p:txBody>
              <a:bodyPr/>
              <a:lstStyle/>
              <a:p>
                <a:r>
                  <a:rPr lang="en-US">
                    <a:noFill/>
                  </a:rPr>
                  <a:t> </a:t>
                </a:r>
              </a:p>
            </p:txBody>
          </p:sp>
        </mc:Fallback>
      </mc:AlternateContent>
    </p:spTree>
    <p:extLst>
      <p:ext uri="{BB962C8B-B14F-4D97-AF65-F5344CB8AC3E}">
        <p14:creationId xmlns:p14="http://schemas.microsoft.com/office/powerpoint/2010/main" val="2490339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ppt_x"/>
                                          </p:val>
                                        </p:tav>
                                        <p:tav tm="100000">
                                          <p:val>
                                            <p:strVal val="#ppt_x"/>
                                          </p:val>
                                        </p:tav>
                                      </p:tavLst>
                                    </p:anim>
                                    <p:anim calcmode="lin" valueType="num">
                                      <p:cBhvr additive="base">
                                        <p:cTn id="6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ppt_x"/>
                                          </p:val>
                                        </p:tav>
                                        <p:tav tm="100000">
                                          <p:val>
                                            <p:strVal val="#ppt_x"/>
                                          </p:val>
                                        </p:tav>
                                      </p:tavLst>
                                    </p:anim>
                                    <p:anim calcmode="lin" valueType="num">
                                      <p:cBhvr additive="base">
                                        <p:cTn id="6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 calcmode="lin" valueType="num">
                                      <p:cBhvr additive="base">
                                        <p:cTn id="73" dur="500" fill="hold"/>
                                        <p:tgtEl>
                                          <p:spTgt spid="19"/>
                                        </p:tgtEl>
                                        <p:attrNameLst>
                                          <p:attrName>ppt_x</p:attrName>
                                        </p:attrNameLst>
                                      </p:cBhvr>
                                      <p:tavLst>
                                        <p:tav tm="0">
                                          <p:val>
                                            <p:strVal val="#ppt_x"/>
                                          </p:val>
                                        </p:tav>
                                        <p:tav tm="100000">
                                          <p:val>
                                            <p:strVal val="#ppt_x"/>
                                          </p:val>
                                        </p:tav>
                                      </p:tavLst>
                                    </p:anim>
                                    <p:anim calcmode="lin" valueType="num">
                                      <p:cBhvr additive="base">
                                        <p:cTn id="7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10" grpId="0"/>
      <p:bldP spid="11" grpId="0"/>
      <p:bldP spid="18" grpId="0"/>
      <p:bldP spid="19"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304800" y="673707"/>
                <a:ext cx="8839200" cy="931152"/>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এবার বলতো  </a:t>
                </a:r>
                <a14:m>
                  <m:oMath xmlns:m="http://schemas.openxmlformats.org/officeDocument/2006/math">
                    <m:f>
                      <m:fPr>
                        <m:ctrlPr>
                          <a:rPr lang="bn-BD" sz="2400" b="1" i="1" smtClean="0">
                            <a:latin typeface="Cambria Math"/>
                            <a:cs typeface="NikoshBAN" pitchFamily="2" charset="0"/>
                          </a:rPr>
                        </m:ctrlPr>
                      </m:fPr>
                      <m:num>
                        <m:r>
                          <a:rPr lang="bn-BD" sz="2400" b="1" i="1" smtClean="0">
                            <a:latin typeface="Cambria Math"/>
                            <a:cs typeface="NikoshBAN" pitchFamily="2" charset="0"/>
                          </a:rPr>
                          <m:t>লম্ব</m:t>
                        </m:r>
                      </m:num>
                      <m:den>
                        <m:r>
                          <a:rPr lang="bn-BD" sz="2400" b="1" i="1" smtClean="0">
                            <a:latin typeface="Cambria Math"/>
                            <a:cs typeface="NikoshBAN" pitchFamily="2" charset="0"/>
                          </a:rPr>
                          <m:t>ভূমি</m:t>
                        </m:r>
                      </m:den>
                    </m:f>
                  </m:oMath>
                </a14:m>
                <a:r>
                  <a:rPr lang="bn-BD" sz="2400" b="1" dirty="0" smtClean="0">
                    <a:latin typeface="NikoshBAN" pitchFamily="2" charset="0"/>
                    <a:cs typeface="NikoshBAN" pitchFamily="2" charset="0"/>
                  </a:rPr>
                  <a:t> =</a:t>
                </a:r>
                <a:r>
                  <a:rPr lang="en-US" sz="2400" b="1" dirty="0" smtClean="0">
                    <a:latin typeface="NikoshBAN" pitchFamily="2" charset="0"/>
                    <a:cs typeface="NikoshBAN" pitchFamily="2" charset="0"/>
                  </a:rPr>
                  <a:t> </a:t>
                </a:r>
                <a14:m>
                  <m:oMath xmlns:m="http://schemas.openxmlformats.org/officeDocument/2006/math">
                    <m:f>
                      <m:fPr>
                        <m:ctrlPr>
                          <a:rPr lang="en-US" sz="2400" b="1" i="1" smtClean="0">
                            <a:latin typeface="Cambria Math"/>
                            <a:cs typeface="NikoshBAN" pitchFamily="2" charset="0"/>
                          </a:rPr>
                        </m:ctrlPr>
                      </m:fPr>
                      <m:num>
                        <m:r>
                          <a:rPr lang="en-US" sz="2400" b="1" i="1" smtClean="0">
                            <a:latin typeface="Cambria Math"/>
                            <a:cs typeface="NikoshBAN" pitchFamily="2" charset="0"/>
                          </a:rPr>
                          <m:t>𝟏</m:t>
                        </m:r>
                      </m:num>
                      <m:den>
                        <m:f>
                          <m:fPr>
                            <m:ctrlPr>
                              <a:rPr lang="en-US" sz="2400" b="1" i="1" smtClean="0">
                                <a:latin typeface="Cambria Math"/>
                                <a:cs typeface="NikoshBAN" pitchFamily="2" charset="0"/>
                              </a:rPr>
                            </m:ctrlPr>
                          </m:fPr>
                          <m:num>
                            <m:r>
                              <a:rPr lang="bn-BD" sz="2400" b="1" i="1" smtClean="0">
                                <a:latin typeface="Cambria Math"/>
                                <a:cs typeface="NikoshBAN" pitchFamily="2" charset="0"/>
                              </a:rPr>
                              <m:t>ভূমি</m:t>
                            </m:r>
                          </m:num>
                          <m:den>
                            <m:r>
                              <a:rPr lang="bn-BD" sz="2400" b="1" i="1" smtClean="0">
                                <a:latin typeface="Cambria Math"/>
                                <a:cs typeface="NikoshBAN" pitchFamily="2" charset="0"/>
                              </a:rPr>
                              <m:t>লম্ব</m:t>
                            </m:r>
                          </m:den>
                        </m:f>
                      </m:den>
                    </m:f>
                  </m:oMath>
                </a14:m>
                <a:r>
                  <a:rPr lang="bn-BD" sz="2400" b="1" dirty="0" smtClean="0">
                    <a:latin typeface="NikoshBAN" pitchFamily="2" charset="0"/>
                    <a:cs typeface="NikoshBAN" pitchFamily="2" charset="0"/>
                  </a:rPr>
                  <a:t>  এর পরিবর্তে কি লেখা যায়? </a:t>
                </a:r>
                <a:endParaRPr lang="en-US" sz="2400" b="1" dirty="0">
                  <a:latin typeface="NikoshBAN" pitchFamily="2" charset="0"/>
                  <a:cs typeface="NikoshBAN" pitchFamily="2"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04800" y="673707"/>
                <a:ext cx="8839200" cy="931152"/>
              </a:xfrm>
              <a:prstGeom prst="rect">
                <a:avLst/>
              </a:prstGeom>
              <a:blipFill rotWithShape="1">
                <a:blip r:embed="rId2"/>
                <a:stretch>
                  <a:fillRect l="-1034"/>
                </a:stretch>
              </a:blipFill>
            </p:spPr>
            <p:txBody>
              <a:bodyPr/>
              <a:lstStyle/>
              <a:p>
                <a:r>
                  <a:rPr lang="en-US">
                    <a:noFill/>
                  </a:rPr>
                  <a:t> </a:t>
                </a:r>
              </a:p>
            </p:txBody>
          </p:sp>
        </mc:Fallback>
      </mc:AlternateContent>
      <p:sp>
        <p:nvSpPr>
          <p:cNvPr id="3" name="TextBox 2"/>
          <p:cNvSpPr txBox="1"/>
          <p:nvPr/>
        </p:nvSpPr>
        <p:spPr>
          <a:xfrm>
            <a:off x="304800" y="179166"/>
            <a:ext cx="8839200" cy="461665"/>
          </a:xfrm>
          <a:prstGeom prst="rect">
            <a:avLst/>
          </a:prstGeom>
          <a:noFill/>
        </p:spPr>
        <p:txBody>
          <a:bodyPr wrap="square" rtlCol="0">
            <a:spAutoFit/>
          </a:bodyPr>
          <a:lstStyle/>
          <a:p>
            <a:r>
              <a:rPr lang="bn-BD" sz="2400" b="1" dirty="0" smtClean="0">
                <a:solidFill>
                  <a:srgbClr val="FF0000"/>
                </a:solidFill>
                <a:latin typeface="NikoshBAN" pitchFamily="2" charset="0"/>
                <a:cs typeface="NikoshBAN" pitchFamily="2" charset="0"/>
              </a:rPr>
              <a:t>সূক্ষ্মকোণের ত্রিকোণমিতিক অনুপাত এবং এদের মধ্যে সম্পর্কঃ </a:t>
            </a:r>
            <a:endParaRPr lang="en-US" sz="2400" b="1" dirty="0">
              <a:solidFill>
                <a:srgbClr val="FF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4" name="TextBox 3"/>
              <p:cNvSpPr txBox="1"/>
              <p:nvPr/>
            </p:nvSpPr>
            <p:spPr>
              <a:xfrm>
                <a:off x="274314" y="1545719"/>
                <a:ext cx="3098740" cy="714683"/>
              </a:xfrm>
              <a:prstGeom prst="rect">
                <a:avLst/>
              </a:prstGeom>
              <a:noFill/>
            </p:spPr>
            <p:txBody>
              <a:bodyPr wrap="square" rtlCol="0">
                <a:spAutoFit/>
              </a:bodyPr>
              <a:lstStyle/>
              <a:p>
                <a:r>
                  <a:rPr lang="bn-BD" sz="2800" b="1" dirty="0" smtClean="0">
                    <a:latin typeface="NikoshBAN" pitchFamily="2" charset="0"/>
                    <a:cs typeface="NikoshBAN" pitchFamily="2" charset="0"/>
                  </a:rPr>
                  <a:t>উত্তরঃ  </a:t>
                </a:r>
                <a:r>
                  <a:rPr lang="en-US" sz="2000" b="1" dirty="0" smtClean="0">
                    <a:latin typeface="NikoshBAN" pitchFamily="2" charset="0"/>
                    <a:cs typeface="NikoshBAN" pitchFamily="2" charset="0"/>
                  </a:rPr>
                  <a:t>tan</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a:t>
                </a:r>
                <a:r>
                  <a:rPr lang="en-US" sz="2800" b="1" dirty="0" smtClean="0">
                    <a:latin typeface="NikoshBAN" pitchFamily="2" charset="0"/>
                    <a:cs typeface="NikoshBAN" pitchFamily="2" charset="0"/>
                  </a:rPr>
                  <a:t>=  </a:t>
                </a:r>
                <a14:m>
                  <m:oMath xmlns:m="http://schemas.openxmlformats.org/officeDocument/2006/math">
                    <m:f>
                      <m:fPr>
                        <m:ctrlPr>
                          <a:rPr lang="en-US" sz="2800" b="1" i="1" smtClean="0">
                            <a:latin typeface="Cambria Math"/>
                            <a:cs typeface="NikoshBAN" pitchFamily="2" charset="0"/>
                          </a:rPr>
                        </m:ctrlPr>
                      </m:fPr>
                      <m:num>
                        <m:r>
                          <a:rPr lang="en-US" sz="2800" b="1" i="0" smtClean="0">
                            <a:latin typeface="Cambria Math"/>
                            <a:cs typeface="NikoshBAN" pitchFamily="2" charset="0"/>
                          </a:rPr>
                          <m:t>𝟏</m:t>
                        </m:r>
                      </m:num>
                      <m:den>
                        <m:r>
                          <a:rPr lang="en-US" sz="2800" b="1" i="0" smtClean="0">
                            <a:latin typeface="Cambria Math"/>
                            <a:cs typeface="NikoshBAN" pitchFamily="2" charset="0"/>
                          </a:rPr>
                          <m:t>𝐜𝐨𝐭</m:t>
                        </m:r>
                        <m:r>
                          <a:rPr lang="en-US" sz="2800" b="1" i="0" smtClean="0">
                            <a:latin typeface="Cambria Math"/>
                            <a:ea typeface="Cambria Math"/>
                            <a:cs typeface="NikoshBAN" pitchFamily="2" charset="0"/>
                          </a:rPr>
                          <m:t>𝛉</m:t>
                        </m:r>
                      </m:den>
                    </m:f>
                  </m:oMath>
                </a14:m>
                <a:endParaRPr lang="en-US" sz="2800" b="1" dirty="0">
                  <a:latin typeface="NikoshBAN" pitchFamily="2" charset="0"/>
                  <a:cs typeface="NikoshBAN" pitchFamily="2"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274314" y="1545719"/>
                <a:ext cx="3098740" cy="714683"/>
              </a:xfrm>
              <a:prstGeom prst="rect">
                <a:avLst/>
              </a:prstGeom>
              <a:blipFill rotWithShape="1">
                <a:blip r:embed="rId3"/>
                <a:stretch>
                  <a:fillRect l="-4134" b="-13675"/>
                </a:stretch>
              </a:blipFill>
            </p:spPr>
            <p:txBody>
              <a:bodyPr/>
              <a:lstStyle/>
              <a:p>
                <a:r>
                  <a:rPr lang="en-US">
                    <a:noFill/>
                  </a:rPr>
                  <a:t> </a:t>
                </a:r>
              </a:p>
            </p:txBody>
          </p:sp>
        </mc:Fallback>
      </mc:AlternateContent>
      <p:grpSp>
        <p:nvGrpSpPr>
          <p:cNvPr id="5" name="Group 4"/>
          <p:cNvGrpSpPr/>
          <p:nvPr/>
        </p:nvGrpSpPr>
        <p:grpSpPr>
          <a:xfrm>
            <a:off x="3463108" y="1602365"/>
            <a:ext cx="4919499" cy="636574"/>
            <a:chOff x="3436169" y="4841291"/>
            <a:chExt cx="4939188" cy="636574"/>
          </a:xfrm>
        </p:grpSpPr>
        <mc:AlternateContent xmlns:mc="http://schemas.openxmlformats.org/markup-compatibility/2006" xmlns:a14="http://schemas.microsoft.com/office/drawing/2010/main">
          <mc:Choice Requires="a14">
            <p:sp>
              <p:nvSpPr>
                <p:cNvPr id="6" name="TextBox 5"/>
                <p:cNvSpPr txBox="1"/>
                <p:nvPr/>
              </p:nvSpPr>
              <p:spPr>
                <a:xfrm>
                  <a:off x="3581401" y="4841291"/>
                  <a:ext cx="2133600" cy="628634"/>
                </a:xfrm>
                <a:prstGeom prst="rect">
                  <a:avLst/>
                </a:prstGeom>
                <a:noFill/>
              </p:spPr>
              <p:txBody>
                <a:bodyPr wrap="square" rtlCol="0">
                  <a:spAutoFit/>
                </a:bodyPr>
                <a:lstStyle/>
                <a:p>
                  <a:r>
                    <a:rPr lang="en-US" sz="2000" b="1" dirty="0" smtClean="0">
                      <a:latin typeface="NikoshBAN" pitchFamily="2" charset="0"/>
                      <a:cs typeface="NikoshBAN" pitchFamily="2" charset="0"/>
                    </a:rPr>
                    <a:t> </a:t>
                  </a:r>
                  <a14:m>
                    <m:oMath xmlns:m="http://schemas.openxmlformats.org/officeDocument/2006/math">
                      <m:r>
                        <a:rPr lang="en-US" sz="2000" b="1" i="0" smtClean="0">
                          <a:latin typeface="Cambria Math"/>
                          <a:cs typeface="NikoshBAN" pitchFamily="2" charset="0"/>
                        </a:rPr>
                        <m:t>∵</m:t>
                      </m:r>
                    </m:oMath>
                  </a14:m>
                  <a:r>
                    <a:rPr lang="en-US" sz="2000" b="1" dirty="0" smtClean="0">
                      <a:latin typeface="NikoshBAN" pitchFamily="2" charset="0"/>
                      <a:cs typeface="NikoshBAN" pitchFamily="2" charset="0"/>
                    </a:rPr>
                    <a:t>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লম্ব</m:t>
                          </m:r>
                        </m:num>
                        <m:den>
                          <m:r>
                            <a:rPr lang="bn-BD" sz="2000" b="1" i="0" smtClean="0">
                              <a:latin typeface="Cambria Math"/>
                              <a:cs typeface="NikoshBAN" pitchFamily="2" charset="0"/>
                            </a:rPr>
                            <m:t>ভূমি</m:t>
                          </m:r>
                        </m:den>
                      </m:f>
                    </m:oMath>
                  </a14:m>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 tan</a:t>
                  </a:r>
                  <a14:m>
                    <m:oMath xmlns:m="http://schemas.openxmlformats.org/officeDocument/2006/math">
                      <m:r>
                        <a:rPr lang="en-US" sz="2000" b="1" i="0" smtClean="0">
                          <a:latin typeface="Cambria Math"/>
                          <a:ea typeface="Cambria Math"/>
                          <a:cs typeface="NikoshBAN" pitchFamily="2" charset="0"/>
                        </a:rPr>
                        <m:t>𝛉</m:t>
                      </m:r>
                    </m:oMath>
                  </a14:m>
                  <a:endParaRPr lang="en-US" sz="2000" b="1" dirty="0">
                    <a:latin typeface="NikoshBAN" pitchFamily="2" charset="0"/>
                    <a:cs typeface="NikoshBAN" pitchFamily="2"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3581401" y="4841291"/>
                  <a:ext cx="2133600" cy="628634"/>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5463931" y="4855145"/>
                  <a:ext cx="2911426" cy="610167"/>
                </a:xfrm>
                <a:prstGeom prst="rect">
                  <a:avLst/>
                </a:prstGeom>
                <a:noFill/>
              </p:spPr>
              <p:txBody>
                <a:bodyPr wrap="square" rtlCol="0">
                  <a:spAutoFit/>
                </a:bodyPr>
                <a:lstStyle/>
                <a:p>
                  <a:r>
                    <a:rPr lang="bn-BD" sz="2000" b="1" dirty="0" smtClean="0">
                      <a:latin typeface="NikoshBAN" pitchFamily="2" charset="0"/>
                      <a:cs typeface="NikoshBAN" pitchFamily="2" charset="0"/>
                    </a:rPr>
                    <a:t>এবং </a:t>
                  </a:r>
                  <a:r>
                    <a:rPr lang="en-US" sz="2000" b="1" dirty="0" smtClean="0">
                      <a:latin typeface="NikoshBAN" pitchFamily="2" charset="0"/>
                      <a:cs typeface="NikoshBAN" pitchFamily="2" charset="0"/>
                    </a:rPr>
                    <a:t>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ভূমি</m:t>
                          </m:r>
                        </m:num>
                        <m:den>
                          <m:r>
                            <a:rPr lang="bn-BD" sz="2000" b="1" i="0" smtClean="0">
                              <a:latin typeface="Cambria Math"/>
                              <a:cs typeface="NikoshBAN" pitchFamily="2" charset="0"/>
                            </a:rPr>
                            <m:t>লম্ব</m:t>
                          </m:r>
                        </m:den>
                      </m:f>
                    </m:oMath>
                  </a14:m>
                  <a:r>
                    <a:rPr lang="en-US" sz="2000" b="1" dirty="0" smtClean="0">
                      <a:latin typeface="NikoshBAN" pitchFamily="2" charset="0"/>
                      <a:cs typeface="NikoshBAN" pitchFamily="2" charset="0"/>
                    </a:rPr>
                    <a:t> = co</a:t>
                  </a:r>
                  <a:r>
                    <a:rPr lang="en-US" sz="2000" b="1" dirty="0">
                      <a:latin typeface="NikoshBAN" pitchFamily="2" charset="0"/>
                      <a:cs typeface="NikoshBAN" pitchFamily="2" charset="0"/>
                    </a:rPr>
                    <a:t>t</a:t>
                  </a:r>
                  <a14:m>
                    <m:oMath xmlns:m="http://schemas.openxmlformats.org/officeDocument/2006/math">
                      <m:r>
                        <a:rPr lang="en-US" sz="2000" b="1" i="0" smtClean="0">
                          <a:latin typeface="Cambria Math"/>
                          <a:ea typeface="Cambria Math"/>
                          <a:cs typeface="NikoshBAN" pitchFamily="2" charset="0"/>
                        </a:rPr>
                        <m:t>𝛉</m:t>
                      </m:r>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5463931" y="4855145"/>
                  <a:ext cx="2911426" cy="610167"/>
                </a:xfrm>
                <a:prstGeom prst="rect">
                  <a:avLst/>
                </a:prstGeom>
                <a:blipFill rotWithShape="1">
                  <a:blip r:embed="rId5"/>
                  <a:stretch>
                    <a:fillRect l="-2101" b="-9000"/>
                  </a:stretch>
                </a:blipFill>
              </p:spPr>
              <p:txBody>
                <a:bodyPr/>
                <a:lstStyle/>
                <a:p>
                  <a:r>
                    <a:rPr lang="en-US">
                      <a:noFill/>
                    </a:rPr>
                    <a:t> </a:t>
                  </a:r>
                </a:p>
              </p:txBody>
            </p:sp>
          </mc:Fallback>
        </mc:AlternateContent>
        <p:sp>
          <p:nvSpPr>
            <p:cNvPr id="8" name="TextBox 7"/>
            <p:cNvSpPr txBox="1"/>
            <p:nvPr/>
          </p:nvSpPr>
          <p:spPr>
            <a:xfrm>
              <a:off x="3436169" y="4954645"/>
              <a:ext cx="290464" cy="523220"/>
            </a:xfrm>
            <a:prstGeom prst="rect">
              <a:avLst/>
            </a:prstGeom>
            <a:noFill/>
          </p:spPr>
          <p:txBody>
            <a:bodyPr wrap="none" rtlCol="0">
              <a:spAutoFit/>
            </a:bodyPr>
            <a:lstStyle/>
            <a:p>
              <a:r>
                <a:rPr lang="bn-BD" sz="2800" b="1" dirty="0" smtClean="0"/>
                <a:t>[</a:t>
              </a:r>
              <a:endParaRPr lang="en-US" sz="2800" b="1" dirty="0"/>
            </a:p>
          </p:txBody>
        </p:sp>
        <p:sp>
          <p:nvSpPr>
            <p:cNvPr id="9" name="TextBox 8"/>
            <p:cNvSpPr txBox="1"/>
            <p:nvPr/>
          </p:nvSpPr>
          <p:spPr>
            <a:xfrm>
              <a:off x="7553818" y="4872990"/>
              <a:ext cx="423514" cy="584775"/>
            </a:xfrm>
            <a:prstGeom prst="rect">
              <a:avLst/>
            </a:prstGeom>
            <a:noFill/>
          </p:spPr>
          <p:txBody>
            <a:bodyPr wrap="none" rtlCol="0">
              <a:spAutoFit/>
            </a:bodyPr>
            <a:lstStyle/>
            <a:p>
              <a:r>
                <a:rPr lang="bn-BD" sz="2400" b="1" dirty="0" smtClean="0"/>
                <a:t>]</a:t>
              </a:r>
              <a:r>
                <a:rPr lang="bn-BD" sz="3200" b="1" dirty="0" smtClean="0"/>
                <a:t> </a:t>
              </a:r>
              <a:endParaRPr lang="en-US" sz="2400" b="1" dirty="0"/>
            </a:p>
          </p:txBody>
        </p:sp>
      </p:grpSp>
      <mc:AlternateContent xmlns:mc="http://schemas.openxmlformats.org/markup-compatibility/2006" xmlns:a14="http://schemas.microsoft.com/office/drawing/2010/main">
        <mc:Choice Requires="a14">
          <p:sp>
            <p:nvSpPr>
              <p:cNvPr id="10" name="TextBox 9"/>
              <p:cNvSpPr txBox="1"/>
              <p:nvPr/>
            </p:nvSpPr>
            <p:spPr>
              <a:xfrm>
                <a:off x="274313" y="3412802"/>
                <a:ext cx="8869686" cy="1055289"/>
              </a:xfrm>
              <a:prstGeom prst="rect">
                <a:avLst/>
              </a:prstGeom>
              <a:noFill/>
            </p:spPr>
            <p:txBody>
              <a:bodyPr wrap="square" rtlCol="0">
                <a:spAutoFit/>
              </a:bodyPr>
              <a:lstStyle/>
              <a:p>
                <a:r>
                  <a:rPr lang="bn-BD" sz="2400" b="1" dirty="0" smtClean="0">
                    <a:cs typeface="NikoshBAN" pitchFamily="2" charset="0"/>
                  </a:rPr>
                  <a:t>প্রশ্নঃ এবার বলতো,  </a:t>
                </a:r>
                <a14:m>
                  <m:oMath xmlns:m="http://schemas.openxmlformats.org/officeDocument/2006/math">
                    <m:f>
                      <m:fPr>
                        <m:ctrlPr>
                          <a:rPr lang="bn-BD" sz="2400" b="1" i="1" smtClean="0">
                            <a:latin typeface="Cambria Math"/>
                            <a:cs typeface="NikoshBAN" pitchFamily="2" charset="0"/>
                          </a:rPr>
                        </m:ctrlPr>
                      </m:fPr>
                      <m:num>
                        <m:r>
                          <a:rPr lang="bn-BD" sz="2400" b="1" i="1" smtClean="0">
                            <a:latin typeface="Cambria Math"/>
                            <a:cs typeface="NikoshBAN" pitchFamily="2" charset="0"/>
                          </a:rPr>
                          <m:t>ভূমি</m:t>
                        </m:r>
                      </m:num>
                      <m:den>
                        <m:r>
                          <a:rPr lang="bn-BD" sz="2400" b="1" i="1" smtClean="0">
                            <a:latin typeface="Cambria Math"/>
                            <a:cs typeface="NikoshBAN" pitchFamily="2" charset="0"/>
                          </a:rPr>
                          <m:t>অতিভুজ</m:t>
                        </m:r>
                      </m:den>
                    </m:f>
                  </m:oMath>
                </a14:m>
                <a:r>
                  <a:rPr lang="bn-BD" sz="2400" b="1" dirty="0" smtClean="0">
                    <a:latin typeface="NikoshBAN" pitchFamily="2" charset="0"/>
                    <a:cs typeface="NikoshBAN" pitchFamily="2" charset="0"/>
                  </a:rPr>
                  <a:t> =</a:t>
                </a:r>
                <a:r>
                  <a:rPr lang="en-US" sz="2400" b="1" dirty="0" smtClean="0">
                    <a:latin typeface="NikoshBAN" pitchFamily="2" charset="0"/>
                    <a:cs typeface="NikoshBAN" pitchFamily="2" charset="0"/>
                  </a:rPr>
                  <a:t> </a:t>
                </a:r>
                <a14:m>
                  <m:oMath xmlns:m="http://schemas.openxmlformats.org/officeDocument/2006/math">
                    <m:f>
                      <m:fPr>
                        <m:ctrlPr>
                          <a:rPr lang="en-US" sz="2400" b="1" i="1" smtClean="0">
                            <a:latin typeface="Cambria Math"/>
                            <a:cs typeface="NikoshBAN" pitchFamily="2" charset="0"/>
                          </a:rPr>
                        </m:ctrlPr>
                      </m:fPr>
                      <m:num>
                        <m:r>
                          <a:rPr lang="en-US" sz="2400" b="1" i="1" smtClean="0">
                            <a:latin typeface="Cambria Math"/>
                            <a:cs typeface="NikoshBAN" pitchFamily="2" charset="0"/>
                          </a:rPr>
                          <m:t>𝟏</m:t>
                        </m:r>
                      </m:num>
                      <m:den>
                        <m:f>
                          <m:fPr>
                            <m:ctrlPr>
                              <a:rPr lang="en-US" sz="2400" b="1" i="1" smtClean="0">
                                <a:latin typeface="Cambria Math"/>
                                <a:cs typeface="NikoshBAN" pitchFamily="2" charset="0"/>
                              </a:rPr>
                            </m:ctrlPr>
                          </m:fPr>
                          <m:num>
                            <m:r>
                              <a:rPr lang="bn-BD" sz="2400" b="1" i="1" smtClean="0">
                                <a:latin typeface="Cambria Math"/>
                                <a:cs typeface="NikoshBAN" pitchFamily="2" charset="0"/>
                              </a:rPr>
                              <m:t>অতিভুজ</m:t>
                            </m:r>
                          </m:num>
                          <m:den>
                            <m:r>
                              <a:rPr lang="bn-BD" sz="2400" b="1" i="1" smtClean="0">
                                <a:latin typeface="Cambria Math"/>
                                <a:cs typeface="NikoshBAN" pitchFamily="2" charset="0"/>
                              </a:rPr>
                              <m:t>ভূমি</m:t>
                            </m:r>
                          </m:den>
                        </m:f>
                      </m:den>
                    </m:f>
                  </m:oMath>
                </a14:m>
                <a:r>
                  <a:rPr lang="bn-BD" sz="2400" b="1" dirty="0" smtClean="0">
                    <a:latin typeface="NikoshBAN" pitchFamily="2" charset="0"/>
                    <a:cs typeface="NikoshBAN" pitchFamily="2" charset="0"/>
                  </a:rPr>
                  <a:t> এর পরিবর্তে কি লেখা যায় ?  </a:t>
                </a:r>
                <a:endParaRPr lang="en-US" sz="2400" b="1" dirty="0">
                  <a:latin typeface="NikoshBAN" pitchFamily="2" charset="0"/>
                  <a:cs typeface="NikoshBAN" pitchFamily="2"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274313" y="3412802"/>
                <a:ext cx="8869686" cy="1055289"/>
              </a:xfrm>
              <a:prstGeom prst="rect">
                <a:avLst/>
              </a:prstGeom>
              <a:blipFill rotWithShape="1">
                <a:blip r:embed="rId6"/>
                <a:stretch>
                  <a:fillRect l="-11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304800" y="4404805"/>
                <a:ext cx="2884946" cy="714683"/>
              </a:xfrm>
              <a:prstGeom prst="rect">
                <a:avLst/>
              </a:prstGeom>
              <a:noFill/>
            </p:spPr>
            <p:txBody>
              <a:bodyPr wrap="square" rtlCol="0">
                <a:spAutoFit/>
              </a:bodyPr>
              <a:lstStyle/>
              <a:p>
                <a:r>
                  <a:rPr lang="bn-BD" sz="2800" b="1" dirty="0" smtClean="0">
                    <a:latin typeface="NikoshBAN" pitchFamily="2" charset="0"/>
                    <a:cs typeface="NikoshBAN" pitchFamily="2" charset="0"/>
                  </a:rPr>
                  <a:t>উত্তরঃ </a:t>
                </a:r>
                <a:r>
                  <a:rPr lang="en-US" sz="2000" b="1" dirty="0" err="1" smtClean="0">
                    <a:latin typeface="NikoshBAN" pitchFamily="2" charset="0"/>
                    <a:cs typeface="NikoshBAN" pitchFamily="2" charset="0"/>
                  </a:rPr>
                  <a:t>cos</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a:t>
                </a:r>
                <a:r>
                  <a:rPr lang="en-US" sz="2800" b="1" dirty="0" smtClean="0">
                    <a:latin typeface="NikoshBAN" pitchFamily="2" charset="0"/>
                    <a:cs typeface="NikoshBAN" pitchFamily="2" charset="0"/>
                  </a:rPr>
                  <a:t>=  </a:t>
                </a:r>
                <a14:m>
                  <m:oMath xmlns:m="http://schemas.openxmlformats.org/officeDocument/2006/math">
                    <m:f>
                      <m:fPr>
                        <m:ctrlPr>
                          <a:rPr lang="en-US" sz="2800" b="1" i="1" smtClean="0">
                            <a:latin typeface="Cambria Math"/>
                            <a:cs typeface="NikoshBAN" pitchFamily="2" charset="0"/>
                          </a:rPr>
                        </m:ctrlPr>
                      </m:fPr>
                      <m:num>
                        <m:r>
                          <a:rPr lang="en-US" sz="2800" b="1" i="0" smtClean="0">
                            <a:latin typeface="Cambria Math"/>
                            <a:cs typeface="NikoshBAN" pitchFamily="2" charset="0"/>
                          </a:rPr>
                          <m:t>𝟏</m:t>
                        </m:r>
                      </m:num>
                      <m:den>
                        <m:r>
                          <a:rPr lang="en-US" sz="2800" b="1" i="0" smtClean="0">
                            <a:latin typeface="Cambria Math"/>
                            <a:cs typeface="NikoshBAN" pitchFamily="2" charset="0"/>
                          </a:rPr>
                          <m:t>𝐬𝐞𝐜</m:t>
                        </m:r>
                        <m:r>
                          <a:rPr lang="en-US" sz="2800" b="1" i="0" smtClean="0">
                            <a:latin typeface="Cambria Math"/>
                            <a:ea typeface="Cambria Math"/>
                            <a:cs typeface="NikoshBAN" pitchFamily="2" charset="0"/>
                          </a:rPr>
                          <m:t>𝛉</m:t>
                        </m:r>
                      </m:den>
                    </m:f>
                  </m:oMath>
                </a14:m>
                <a:endParaRPr lang="en-US" sz="2800" b="1" dirty="0">
                  <a:latin typeface="NikoshBAN" pitchFamily="2" charset="0"/>
                  <a:cs typeface="NikoshBAN" pitchFamily="2"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304800" y="4404805"/>
                <a:ext cx="2884946" cy="714683"/>
              </a:xfrm>
              <a:prstGeom prst="rect">
                <a:avLst/>
              </a:prstGeom>
              <a:blipFill rotWithShape="1">
                <a:blip r:embed="rId7"/>
                <a:stretch>
                  <a:fillRect l="-4228" b="-136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284018" y="2728643"/>
                <a:ext cx="8859981" cy="714683"/>
              </a:xfrm>
              <a:prstGeom prst="rect">
                <a:avLst/>
              </a:prstGeom>
              <a:noFill/>
            </p:spPr>
            <p:txBody>
              <a:bodyPr wrap="square" rtlCol="0">
                <a:spAutoFit/>
              </a:bodyPr>
              <a:lstStyle/>
              <a:p>
                <a:r>
                  <a:rPr lang="bn-BD" sz="2000" b="1" dirty="0" smtClean="0">
                    <a:latin typeface="NikoshBAN" pitchFamily="2" charset="0"/>
                    <a:cs typeface="NikoshBAN" pitchFamily="2" charset="0"/>
                  </a:rPr>
                  <a:t>উত্তরঃ অনুরূপ ভাবে, </a:t>
                </a:r>
                <a:r>
                  <a:rPr lang="bn-BD" sz="1600" b="1" dirty="0" smtClean="0">
                    <a:latin typeface="NikoshBAN" pitchFamily="2" charset="0"/>
                    <a:cs typeface="NikoshBAN" pitchFamily="2" charset="0"/>
                  </a:rPr>
                  <a:t> </a:t>
                </a:r>
                <a:r>
                  <a:rPr lang="en-US" sz="2000" b="1" dirty="0" smtClean="0">
                    <a:latin typeface="NikoshBAN" pitchFamily="2" charset="0"/>
                    <a:cs typeface="NikoshBAN" pitchFamily="2" charset="0"/>
                  </a:rPr>
                  <a:t>cot</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a:t>
                </a:r>
                <a:r>
                  <a:rPr lang="en-US" sz="2800" b="1" dirty="0" smtClean="0">
                    <a:latin typeface="NikoshBAN" pitchFamily="2" charset="0"/>
                    <a:cs typeface="NikoshBAN" pitchFamily="2" charset="0"/>
                  </a:rPr>
                  <a:t>= </a:t>
                </a:r>
                <a14:m>
                  <m:oMath xmlns:m="http://schemas.openxmlformats.org/officeDocument/2006/math">
                    <m:f>
                      <m:fPr>
                        <m:ctrlPr>
                          <a:rPr lang="en-US" sz="2800" b="1" i="1" smtClean="0">
                            <a:latin typeface="Cambria Math"/>
                            <a:cs typeface="NikoshBAN" pitchFamily="2" charset="0"/>
                          </a:rPr>
                        </m:ctrlPr>
                      </m:fPr>
                      <m:num>
                        <m:r>
                          <a:rPr lang="en-US" sz="2800" b="1" i="0" smtClean="0">
                            <a:latin typeface="Cambria Math"/>
                            <a:cs typeface="NikoshBAN" pitchFamily="2" charset="0"/>
                          </a:rPr>
                          <m:t>𝟏</m:t>
                        </m:r>
                      </m:num>
                      <m:den>
                        <m:r>
                          <a:rPr lang="en-US" sz="2800" b="1" i="0" smtClean="0">
                            <a:latin typeface="Cambria Math"/>
                            <a:cs typeface="NikoshBAN" pitchFamily="2" charset="0"/>
                          </a:rPr>
                          <m:t>𝐭𝐚𝐧</m:t>
                        </m:r>
                        <m:r>
                          <a:rPr lang="en-US" sz="2800" b="1" i="0" smtClean="0">
                            <a:latin typeface="Cambria Math"/>
                            <a:ea typeface="Cambria Math"/>
                            <a:cs typeface="NikoshBAN" pitchFamily="2" charset="0"/>
                          </a:rPr>
                          <m:t>𝛉</m:t>
                        </m:r>
                      </m:den>
                    </m:f>
                  </m:oMath>
                </a14:m>
                <a:endParaRPr lang="en-US" sz="2800" b="1" dirty="0">
                  <a:latin typeface="NikoshBAN" pitchFamily="2" charset="0"/>
                  <a:cs typeface="NikoshBAN" pitchFamily="2"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284018" y="2728643"/>
                <a:ext cx="8859981" cy="714683"/>
              </a:xfrm>
              <a:prstGeom prst="rect">
                <a:avLst/>
              </a:prstGeom>
              <a:blipFill rotWithShape="1">
                <a:blip r:embed="rId8"/>
                <a:stretch>
                  <a:fillRect l="-757" b="-136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274314" y="2266978"/>
                <a:ext cx="8869685"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অনুরূপ ভাবে  </a:t>
                </a:r>
                <a:r>
                  <a:rPr lang="en-US" sz="2400" b="1" dirty="0" smtClean="0">
                    <a:latin typeface="NikoshBAN" pitchFamily="2" charset="0"/>
                    <a:cs typeface="NikoshBAN" pitchFamily="2" charset="0"/>
                  </a:rPr>
                  <a:t>cot</a:t>
                </a:r>
                <a14:m>
                  <m:oMath xmlns:m="http://schemas.openxmlformats.org/officeDocument/2006/math">
                    <m:r>
                      <a:rPr lang="en-US" sz="2400" b="1" i="0" smtClean="0">
                        <a:latin typeface="Cambria Math"/>
                        <a:ea typeface="Cambria Math"/>
                      </a:rPr>
                      <m:t>𝛉</m:t>
                    </m:r>
                  </m:oMath>
                </a14:m>
                <a:r>
                  <a:rPr lang="en-US" sz="2400" b="1" dirty="0" smtClean="0">
                    <a:latin typeface="NikoshBAN" pitchFamily="2" charset="0"/>
                    <a:cs typeface="NikoshBAN" pitchFamily="2" charset="0"/>
                  </a:rPr>
                  <a:t>   = </a:t>
                </a:r>
                <a:r>
                  <a:rPr lang="bn-BD" sz="2400" b="1" dirty="0" smtClean="0">
                    <a:latin typeface="NikoshBAN" pitchFamily="2" charset="0"/>
                    <a:cs typeface="NikoshBAN" pitchFamily="2" charset="0"/>
                  </a:rPr>
                  <a:t> কত ? </a:t>
                </a:r>
                <a:endParaRPr lang="en-US" sz="2400" b="1" dirty="0">
                  <a:latin typeface="NikoshBAN" pitchFamily="2" charset="0"/>
                  <a:cs typeface="NikoshBAN" pitchFamily="2"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274314" y="2266978"/>
                <a:ext cx="8869685" cy="461665"/>
              </a:xfrm>
              <a:prstGeom prst="rect">
                <a:avLst/>
              </a:prstGeom>
              <a:blipFill rotWithShape="1">
                <a:blip r:embed="rId9"/>
                <a:stretch>
                  <a:fillRect l="-1100" t="-9211" b="-30263"/>
                </a:stretch>
              </a:blipFill>
            </p:spPr>
            <p:txBody>
              <a:bodyPr/>
              <a:lstStyle/>
              <a:p>
                <a:r>
                  <a:rPr lang="en-US">
                    <a:noFill/>
                  </a:rPr>
                  <a:t> </a:t>
                </a:r>
              </a:p>
            </p:txBody>
          </p:sp>
        </mc:Fallback>
      </mc:AlternateContent>
      <p:grpSp>
        <p:nvGrpSpPr>
          <p:cNvPr id="14" name="Group 13"/>
          <p:cNvGrpSpPr/>
          <p:nvPr/>
        </p:nvGrpSpPr>
        <p:grpSpPr>
          <a:xfrm>
            <a:off x="3373053" y="4439430"/>
            <a:ext cx="5169568" cy="683970"/>
            <a:chOff x="3436169" y="4841291"/>
            <a:chExt cx="5190258" cy="683970"/>
          </a:xfrm>
        </p:grpSpPr>
        <mc:AlternateContent xmlns:mc="http://schemas.openxmlformats.org/markup-compatibility/2006" xmlns:a14="http://schemas.microsoft.com/office/drawing/2010/main">
          <mc:Choice Requires="a14">
            <p:sp>
              <p:nvSpPr>
                <p:cNvPr id="15" name="TextBox 14"/>
                <p:cNvSpPr txBox="1"/>
                <p:nvPr/>
              </p:nvSpPr>
              <p:spPr>
                <a:xfrm>
                  <a:off x="3581401" y="4841291"/>
                  <a:ext cx="2133600" cy="680058"/>
                </a:xfrm>
                <a:prstGeom prst="rect">
                  <a:avLst/>
                </a:prstGeom>
                <a:noFill/>
              </p:spPr>
              <p:txBody>
                <a:bodyPr wrap="square" rtlCol="0">
                  <a:spAutoFit/>
                </a:bodyPr>
                <a:lstStyle/>
                <a:p>
                  <a:r>
                    <a:rPr lang="en-US" sz="2000" b="1" dirty="0" smtClean="0">
                      <a:latin typeface="NikoshBAN" pitchFamily="2" charset="0"/>
                      <a:cs typeface="NikoshBAN" pitchFamily="2" charset="0"/>
                    </a:rPr>
                    <a:t> </a:t>
                  </a:r>
                  <a14:m>
                    <m:oMath xmlns:m="http://schemas.openxmlformats.org/officeDocument/2006/math">
                      <m:r>
                        <a:rPr lang="en-US" sz="2000" b="1" i="0" smtClean="0">
                          <a:latin typeface="Cambria Math"/>
                          <a:cs typeface="NikoshBAN" pitchFamily="2" charset="0"/>
                        </a:rPr>
                        <m:t>∵</m:t>
                      </m:r>
                    </m:oMath>
                  </a14:m>
                  <a:r>
                    <a:rPr lang="en-US" sz="2000" b="1" dirty="0" smtClean="0">
                      <a:latin typeface="NikoshBAN" pitchFamily="2" charset="0"/>
                      <a:cs typeface="NikoshBAN" pitchFamily="2" charset="0"/>
                    </a:rPr>
                    <a:t>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ভূমি</m:t>
                          </m:r>
                        </m:num>
                        <m:den>
                          <m:r>
                            <a:rPr lang="bn-BD" sz="2000" b="1" i="0" smtClean="0">
                              <a:latin typeface="Cambria Math"/>
                              <a:cs typeface="NikoshBAN" pitchFamily="2" charset="0"/>
                            </a:rPr>
                            <m:t>অতিভুজ</m:t>
                          </m:r>
                        </m:den>
                      </m:f>
                    </m:oMath>
                  </a14:m>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 </a:t>
                  </a:r>
                  <a:r>
                    <a:rPr lang="en-US" sz="2000" b="1" dirty="0">
                      <a:latin typeface="NikoshBAN" pitchFamily="2" charset="0"/>
                      <a:cs typeface="NikoshBAN" pitchFamily="2" charset="0"/>
                    </a:rPr>
                    <a:t>c</a:t>
                  </a:r>
                  <a:r>
                    <a:rPr lang="en-US" sz="2000" b="1" dirty="0" smtClean="0">
                      <a:latin typeface="NikoshBAN" pitchFamily="2" charset="0"/>
                      <a:cs typeface="NikoshBAN" pitchFamily="2" charset="0"/>
                    </a:rPr>
                    <a:t>os</a:t>
                  </a:r>
                  <a14:m>
                    <m:oMath xmlns:m="http://schemas.openxmlformats.org/officeDocument/2006/math">
                      <m:r>
                        <a:rPr lang="en-US" sz="2000" b="1" i="0" smtClean="0">
                          <a:latin typeface="Cambria Math"/>
                          <a:ea typeface="Cambria Math"/>
                          <a:cs typeface="NikoshBAN" pitchFamily="2" charset="0"/>
                        </a:rPr>
                        <m:t>𝛉</m:t>
                      </m:r>
                    </m:oMath>
                  </a14:m>
                  <a:endParaRPr lang="en-US" sz="2000" b="1" dirty="0">
                    <a:latin typeface="NikoshBAN" pitchFamily="2" charset="0"/>
                    <a:cs typeface="NikoshBAN" pitchFamily="2"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3581401" y="4841291"/>
                  <a:ext cx="2133600" cy="680058"/>
                </a:xfrm>
                <a:prstGeom prst="rect">
                  <a:avLst/>
                </a:prstGeom>
                <a:blipFill rotWithShape="1">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5715001" y="4841291"/>
                  <a:ext cx="2911426" cy="683970"/>
                </a:xfrm>
                <a:prstGeom prst="rect">
                  <a:avLst/>
                </a:prstGeom>
                <a:noFill/>
              </p:spPr>
              <p:txBody>
                <a:bodyPr wrap="square" rtlCol="0">
                  <a:spAutoFit/>
                </a:bodyPr>
                <a:lstStyle/>
                <a:p>
                  <a:r>
                    <a:rPr lang="bn-BD" sz="2000" b="1" dirty="0" smtClean="0">
                      <a:latin typeface="NikoshBAN" pitchFamily="2" charset="0"/>
                      <a:cs typeface="NikoshBAN" pitchFamily="2" charset="0"/>
                    </a:rPr>
                    <a:t>এবং </a:t>
                  </a:r>
                  <a:r>
                    <a:rPr lang="en-US" sz="2000" b="1" dirty="0" smtClean="0">
                      <a:latin typeface="NikoshBAN" pitchFamily="2" charset="0"/>
                      <a:cs typeface="NikoshBAN" pitchFamily="2" charset="0"/>
                    </a:rPr>
                    <a:t>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অতিভুজ</m:t>
                          </m:r>
                        </m:num>
                        <m:den>
                          <m:r>
                            <a:rPr lang="bn-BD" sz="2000" b="1" i="0" smtClean="0">
                              <a:latin typeface="Cambria Math"/>
                              <a:cs typeface="NikoshBAN" pitchFamily="2" charset="0"/>
                            </a:rPr>
                            <m:t>ভূমি</m:t>
                          </m:r>
                        </m:den>
                      </m:f>
                    </m:oMath>
                  </a14:m>
                  <a:r>
                    <a:rPr lang="en-US" sz="2000" b="1" dirty="0" smtClean="0">
                      <a:latin typeface="NikoshBAN" pitchFamily="2" charset="0"/>
                      <a:cs typeface="NikoshBAN" pitchFamily="2" charset="0"/>
                    </a:rPr>
                    <a:t> = </a:t>
                  </a:r>
                  <a:r>
                    <a:rPr lang="en-US" sz="2000" b="1" dirty="0">
                      <a:latin typeface="NikoshBAN" pitchFamily="2" charset="0"/>
                      <a:cs typeface="NikoshBAN" pitchFamily="2" charset="0"/>
                    </a:rPr>
                    <a:t>s</a:t>
                  </a:r>
                  <a:r>
                    <a:rPr lang="en-US" sz="2000" b="1" dirty="0" smtClean="0">
                      <a:latin typeface="NikoshBAN" pitchFamily="2" charset="0"/>
                      <a:cs typeface="NikoshBAN" pitchFamily="2" charset="0"/>
                    </a:rPr>
                    <a:t>ec</a:t>
                  </a:r>
                  <a14:m>
                    <m:oMath xmlns:m="http://schemas.openxmlformats.org/officeDocument/2006/math">
                      <m:r>
                        <a:rPr lang="en-US" sz="2000" b="1" i="0" smtClean="0">
                          <a:latin typeface="Cambria Math"/>
                          <a:ea typeface="Cambria Math"/>
                          <a:cs typeface="NikoshBAN" pitchFamily="2" charset="0"/>
                        </a:rPr>
                        <m:t>𝛉</m:t>
                      </m:r>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5715001" y="4841291"/>
                  <a:ext cx="2911426" cy="683970"/>
                </a:xfrm>
                <a:prstGeom prst="rect">
                  <a:avLst/>
                </a:prstGeom>
                <a:blipFill rotWithShape="1">
                  <a:blip r:embed="rId11"/>
                  <a:stretch>
                    <a:fillRect l="-2316"/>
                  </a:stretch>
                </a:blipFill>
              </p:spPr>
              <p:txBody>
                <a:bodyPr/>
                <a:lstStyle/>
                <a:p>
                  <a:r>
                    <a:rPr lang="en-US">
                      <a:noFill/>
                    </a:rPr>
                    <a:t> </a:t>
                  </a:r>
                </a:p>
              </p:txBody>
            </p:sp>
          </mc:Fallback>
        </mc:AlternateContent>
        <p:sp>
          <p:nvSpPr>
            <p:cNvPr id="17" name="TextBox 16"/>
            <p:cNvSpPr txBox="1"/>
            <p:nvPr/>
          </p:nvSpPr>
          <p:spPr>
            <a:xfrm>
              <a:off x="3436169" y="4954645"/>
              <a:ext cx="290464" cy="523220"/>
            </a:xfrm>
            <a:prstGeom prst="rect">
              <a:avLst/>
            </a:prstGeom>
            <a:noFill/>
          </p:spPr>
          <p:txBody>
            <a:bodyPr wrap="none" rtlCol="0">
              <a:spAutoFit/>
            </a:bodyPr>
            <a:lstStyle/>
            <a:p>
              <a:r>
                <a:rPr lang="bn-BD" sz="2800" b="1" dirty="0" smtClean="0"/>
                <a:t>[</a:t>
              </a:r>
              <a:endParaRPr lang="en-US" sz="2800" b="1" dirty="0"/>
            </a:p>
          </p:txBody>
        </p:sp>
        <p:sp>
          <p:nvSpPr>
            <p:cNvPr id="18" name="TextBox 17"/>
            <p:cNvSpPr txBox="1"/>
            <p:nvPr/>
          </p:nvSpPr>
          <p:spPr>
            <a:xfrm>
              <a:off x="8164050" y="4888932"/>
              <a:ext cx="423514" cy="584775"/>
            </a:xfrm>
            <a:prstGeom prst="rect">
              <a:avLst/>
            </a:prstGeom>
            <a:noFill/>
          </p:spPr>
          <p:txBody>
            <a:bodyPr wrap="none" rtlCol="0">
              <a:spAutoFit/>
            </a:bodyPr>
            <a:lstStyle/>
            <a:p>
              <a:r>
                <a:rPr lang="bn-BD" sz="2400" b="1" dirty="0" smtClean="0"/>
                <a:t>]</a:t>
              </a:r>
              <a:r>
                <a:rPr lang="bn-BD" sz="3200" b="1" dirty="0" smtClean="0"/>
                <a:t> </a:t>
              </a:r>
              <a:endParaRPr lang="en-US" sz="2400" b="1" dirty="0"/>
            </a:p>
          </p:txBody>
        </p:sp>
      </p:grpSp>
      <mc:AlternateContent xmlns:mc="http://schemas.openxmlformats.org/markup-compatibility/2006" xmlns:a14="http://schemas.microsoft.com/office/drawing/2010/main">
        <mc:Choice Requires="a14">
          <p:sp>
            <p:nvSpPr>
              <p:cNvPr id="19" name="TextBox 18"/>
              <p:cNvSpPr txBox="1"/>
              <p:nvPr/>
            </p:nvSpPr>
            <p:spPr>
              <a:xfrm>
                <a:off x="274313" y="5334000"/>
                <a:ext cx="8869686"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অনুরূপ ভাবে  </a:t>
                </a:r>
                <a:r>
                  <a:rPr lang="en-US" sz="2400" b="1" dirty="0">
                    <a:latin typeface="NikoshBAN" pitchFamily="2" charset="0"/>
                    <a:cs typeface="NikoshBAN" pitchFamily="2" charset="0"/>
                  </a:rPr>
                  <a:t>s</a:t>
                </a:r>
                <a:r>
                  <a:rPr lang="en-US" sz="2400" b="1" dirty="0" smtClean="0">
                    <a:latin typeface="NikoshBAN" pitchFamily="2" charset="0"/>
                    <a:cs typeface="NikoshBAN" pitchFamily="2" charset="0"/>
                  </a:rPr>
                  <a:t>ec</a:t>
                </a:r>
                <a14:m>
                  <m:oMath xmlns:m="http://schemas.openxmlformats.org/officeDocument/2006/math">
                    <m:r>
                      <a:rPr lang="en-US" sz="2400" b="1" i="0" smtClean="0">
                        <a:latin typeface="Cambria Math"/>
                        <a:ea typeface="Cambria Math"/>
                      </a:rPr>
                      <m:t>𝛉</m:t>
                    </m:r>
                  </m:oMath>
                </a14:m>
                <a:r>
                  <a:rPr lang="en-US" sz="2400" b="1" dirty="0" smtClean="0">
                    <a:latin typeface="NikoshBAN" pitchFamily="2" charset="0"/>
                    <a:cs typeface="NikoshBAN" pitchFamily="2" charset="0"/>
                  </a:rPr>
                  <a:t>   = </a:t>
                </a:r>
                <a:r>
                  <a:rPr lang="bn-BD" sz="2400" b="1" dirty="0" smtClean="0">
                    <a:latin typeface="NikoshBAN" pitchFamily="2" charset="0"/>
                    <a:cs typeface="NikoshBAN" pitchFamily="2" charset="0"/>
                  </a:rPr>
                  <a:t> কত ? </a:t>
                </a:r>
                <a:endParaRPr lang="en-US" sz="2400" b="1" dirty="0">
                  <a:latin typeface="NikoshBAN" pitchFamily="2" charset="0"/>
                  <a:cs typeface="NikoshBAN" pitchFamily="2"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274313" y="5334000"/>
                <a:ext cx="8869686" cy="461665"/>
              </a:xfrm>
              <a:prstGeom prst="rect">
                <a:avLst/>
              </a:prstGeom>
              <a:blipFill rotWithShape="1">
                <a:blip r:embed="rId12"/>
                <a:stretch>
                  <a:fillRect l="-1100" t="-9211" b="-30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284018" y="5827379"/>
                <a:ext cx="8859981" cy="714683"/>
              </a:xfrm>
              <a:prstGeom prst="rect">
                <a:avLst/>
              </a:prstGeom>
              <a:noFill/>
            </p:spPr>
            <p:txBody>
              <a:bodyPr wrap="square" rtlCol="0">
                <a:spAutoFit/>
              </a:bodyPr>
              <a:lstStyle/>
              <a:p>
                <a:r>
                  <a:rPr lang="bn-BD" sz="2400" b="1" dirty="0" smtClean="0">
                    <a:latin typeface="NikoshBAN" pitchFamily="2" charset="0"/>
                    <a:cs typeface="NikoshBAN" pitchFamily="2" charset="0"/>
                  </a:rPr>
                  <a:t>উত্তরঃ অনুরূপ ভাবে </a:t>
                </a:r>
                <a:r>
                  <a:rPr lang="bn-BD" sz="2800" b="1" dirty="0" smtClean="0">
                    <a:latin typeface="NikoshBAN" pitchFamily="2" charset="0"/>
                    <a:cs typeface="NikoshBAN" pitchFamily="2" charset="0"/>
                  </a:rPr>
                  <a:t>, </a:t>
                </a:r>
                <a:r>
                  <a:rPr lang="en-US" sz="2000" b="1" dirty="0">
                    <a:latin typeface="NikoshBAN" pitchFamily="2" charset="0"/>
                    <a:cs typeface="NikoshBAN" pitchFamily="2" charset="0"/>
                  </a:rPr>
                  <a:t>s</a:t>
                </a:r>
                <a:r>
                  <a:rPr lang="en-US" sz="2000" b="1" dirty="0" smtClean="0">
                    <a:latin typeface="NikoshBAN" pitchFamily="2" charset="0"/>
                    <a:cs typeface="NikoshBAN" pitchFamily="2" charset="0"/>
                  </a:rPr>
                  <a:t>ec</a:t>
                </a:r>
                <a14:m>
                  <m:oMath xmlns:m="http://schemas.openxmlformats.org/officeDocument/2006/math">
                    <m:r>
                      <a:rPr lang="en-US" sz="2000" b="1" i="0" smtClean="0">
                        <a:latin typeface="Cambria Math"/>
                        <a:ea typeface="Cambria Math"/>
                      </a:rPr>
                      <m:t>𝛉</m:t>
                    </m:r>
                  </m:oMath>
                </a14:m>
                <a:r>
                  <a:rPr lang="en-US" sz="2000" b="1" dirty="0" smtClean="0">
                    <a:latin typeface="NikoshBAN" pitchFamily="2" charset="0"/>
                    <a:cs typeface="NikoshBAN" pitchFamily="2" charset="0"/>
                  </a:rPr>
                  <a:t>   </a:t>
                </a:r>
                <a:r>
                  <a:rPr lang="en-US" sz="2800" b="1" dirty="0" smtClean="0">
                    <a:latin typeface="NikoshBAN" pitchFamily="2" charset="0"/>
                    <a:cs typeface="NikoshBAN" pitchFamily="2" charset="0"/>
                  </a:rPr>
                  <a:t>= </a:t>
                </a:r>
                <a:r>
                  <a:rPr lang="bn-BD" sz="2800" b="1" dirty="0" smtClean="0">
                    <a:latin typeface="NikoshBAN" pitchFamily="2" charset="0"/>
                    <a:cs typeface="NikoshBAN" pitchFamily="2" charset="0"/>
                  </a:rPr>
                  <a:t> </a:t>
                </a:r>
                <a14:m>
                  <m:oMath xmlns:m="http://schemas.openxmlformats.org/officeDocument/2006/math">
                    <m:f>
                      <m:fPr>
                        <m:ctrlPr>
                          <a:rPr lang="bn-BD" sz="2800" b="1" i="1" smtClean="0">
                            <a:latin typeface="Cambria Math"/>
                            <a:cs typeface="NikoshBAN" pitchFamily="2" charset="0"/>
                          </a:rPr>
                        </m:ctrlPr>
                      </m:fPr>
                      <m:num>
                        <m:r>
                          <a:rPr lang="en-US" sz="2800" b="1" i="0" smtClean="0">
                            <a:latin typeface="Cambria Math"/>
                            <a:cs typeface="NikoshBAN" pitchFamily="2" charset="0"/>
                          </a:rPr>
                          <m:t>𝟏</m:t>
                        </m:r>
                      </m:num>
                      <m:den>
                        <m:r>
                          <a:rPr lang="en-US" sz="2800" b="1" i="0" smtClean="0">
                            <a:latin typeface="Cambria Math"/>
                            <a:cs typeface="NikoshBAN" pitchFamily="2" charset="0"/>
                          </a:rPr>
                          <m:t>𝐜𝐨𝐬</m:t>
                        </m:r>
                        <m:r>
                          <a:rPr lang="en-US" sz="2800" b="1" i="0" smtClean="0">
                            <a:latin typeface="Cambria Math"/>
                            <a:ea typeface="Cambria Math"/>
                            <a:cs typeface="NikoshBAN" pitchFamily="2" charset="0"/>
                          </a:rPr>
                          <m:t>𝛉</m:t>
                        </m:r>
                      </m:den>
                    </m:f>
                  </m:oMath>
                </a14:m>
                <a:r>
                  <a:rPr lang="bn-BD" sz="2800" b="1" dirty="0" smtClean="0">
                    <a:latin typeface="NikoshBAN" pitchFamily="2" charset="0"/>
                    <a:cs typeface="NikoshBAN" pitchFamily="2" charset="0"/>
                  </a:rPr>
                  <a:t> </a:t>
                </a:r>
                <a:endParaRPr lang="en-US" sz="2800" b="1" dirty="0">
                  <a:latin typeface="NikoshBAN" pitchFamily="2" charset="0"/>
                  <a:cs typeface="NikoshBAN" pitchFamily="2"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284018" y="5827379"/>
                <a:ext cx="8859981" cy="714683"/>
              </a:xfrm>
              <a:prstGeom prst="rect">
                <a:avLst/>
              </a:prstGeom>
              <a:blipFill rotWithShape="1">
                <a:blip r:embed="rId13"/>
                <a:stretch>
                  <a:fillRect l="-1101" b="-13675"/>
                </a:stretch>
              </a:blipFill>
            </p:spPr>
            <p:txBody>
              <a:bodyPr/>
              <a:lstStyle/>
              <a:p>
                <a:r>
                  <a:rPr lang="en-US">
                    <a:noFill/>
                  </a:rPr>
                  <a:t> </a:t>
                </a:r>
              </a:p>
            </p:txBody>
          </p:sp>
        </mc:Fallback>
      </mc:AlternateContent>
    </p:spTree>
    <p:extLst>
      <p:ext uri="{BB962C8B-B14F-4D97-AF65-F5344CB8AC3E}">
        <p14:creationId xmlns:p14="http://schemas.microsoft.com/office/powerpoint/2010/main" val="290960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500" fill="hold"/>
                                        <p:tgtEl>
                                          <p:spTgt spid="14"/>
                                        </p:tgtEl>
                                        <p:attrNameLst>
                                          <p:attrName>ppt_w</p:attrName>
                                        </p:attrNameLst>
                                      </p:cBhvr>
                                      <p:tavLst>
                                        <p:tav tm="0">
                                          <p:val>
                                            <p:fltVal val="0"/>
                                          </p:val>
                                        </p:tav>
                                        <p:tav tm="100000">
                                          <p:val>
                                            <p:strVal val="#ppt_w"/>
                                          </p:val>
                                        </p:tav>
                                      </p:tavLst>
                                    </p:anim>
                                    <p:anim calcmode="lin" valueType="num">
                                      <p:cBhvr>
                                        <p:cTn id="58" dur="500" fill="hold"/>
                                        <p:tgtEl>
                                          <p:spTgt spid="14"/>
                                        </p:tgtEl>
                                        <p:attrNameLst>
                                          <p:attrName>ppt_h</p:attrName>
                                        </p:attrNameLst>
                                      </p:cBhvr>
                                      <p:tavLst>
                                        <p:tav tm="0">
                                          <p:val>
                                            <p:fltVal val="0"/>
                                          </p:val>
                                        </p:tav>
                                        <p:tav tm="100000">
                                          <p:val>
                                            <p:strVal val="#ppt_h"/>
                                          </p:val>
                                        </p:tav>
                                      </p:tavLst>
                                    </p:anim>
                                    <p:animEffect transition="in" filter="fade">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500" fill="hold"/>
                                        <p:tgtEl>
                                          <p:spTgt spid="19"/>
                                        </p:tgtEl>
                                        <p:attrNameLst>
                                          <p:attrName>ppt_x</p:attrName>
                                        </p:attrNameLst>
                                      </p:cBhvr>
                                      <p:tavLst>
                                        <p:tav tm="0">
                                          <p:val>
                                            <p:strVal val="#ppt_x"/>
                                          </p:val>
                                        </p:tav>
                                        <p:tav tm="100000">
                                          <p:val>
                                            <p:strVal val="#ppt_x"/>
                                          </p:val>
                                        </p:tav>
                                      </p:tavLst>
                                    </p:anim>
                                    <p:anim calcmode="lin" valueType="num">
                                      <p:cBhvr additive="base">
                                        <p:cTn id="6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20"/>
                                        </p:tgtEl>
                                        <p:attrNameLst>
                                          <p:attrName>style.visibility</p:attrName>
                                        </p:attrNameLst>
                                      </p:cBhvr>
                                      <p:to>
                                        <p:strVal val="visible"/>
                                      </p:to>
                                    </p:set>
                                    <p:anim calcmode="lin" valueType="num">
                                      <p:cBhvr additive="base">
                                        <p:cTn id="70" dur="500" fill="hold"/>
                                        <p:tgtEl>
                                          <p:spTgt spid="20"/>
                                        </p:tgtEl>
                                        <p:attrNameLst>
                                          <p:attrName>ppt_x</p:attrName>
                                        </p:attrNameLst>
                                      </p:cBhvr>
                                      <p:tavLst>
                                        <p:tav tm="0">
                                          <p:val>
                                            <p:strVal val="#ppt_x"/>
                                          </p:val>
                                        </p:tav>
                                        <p:tav tm="100000">
                                          <p:val>
                                            <p:strVal val="#ppt_x"/>
                                          </p:val>
                                        </p:tav>
                                      </p:tavLst>
                                    </p:anim>
                                    <p:anim calcmode="lin" valueType="num">
                                      <p:cBhvr additive="base">
                                        <p:cTn id="7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10" grpId="0"/>
      <p:bldP spid="11" grpId="0"/>
      <p:bldP spid="12" grpId="0"/>
      <p:bldP spid="13" grpId="0"/>
      <p:bldP spid="19"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1590" y="189731"/>
            <a:ext cx="8650009" cy="461665"/>
          </a:xfrm>
          <a:prstGeom prst="rect">
            <a:avLst/>
          </a:prstGeom>
          <a:noFill/>
        </p:spPr>
        <p:txBody>
          <a:bodyPr wrap="square" rtlCol="0">
            <a:spAutoFit/>
          </a:bodyPr>
          <a:lstStyle/>
          <a:p>
            <a:r>
              <a:rPr lang="bn-BD" sz="2400" b="1" dirty="0" smtClean="0">
                <a:solidFill>
                  <a:srgbClr val="FF0000"/>
                </a:solidFill>
                <a:latin typeface="NikoshBAN" pitchFamily="2" charset="0"/>
                <a:cs typeface="NikoshBAN" pitchFamily="2" charset="0"/>
              </a:rPr>
              <a:t>সূক্ষ্মকোণের ত্রিকোণমিতিক অনুপাত এবং এদের মধ্যে সম্পর্কঃ </a:t>
            </a:r>
            <a:endParaRPr lang="en-US" sz="2400" b="1" dirty="0">
              <a:solidFill>
                <a:srgbClr val="FF0000"/>
              </a:solidFill>
              <a:latin typeface="NikoshBAN" pitchFamily="2" charset="0"/>
              <a:cs typeface="NikoshBAN" pitchFamily="2" charset="0"/>
            </a:endParaRPr>
          </a:p>
        </p:txBody>
      </p:sp>
      <p:grpSp>
        <p:nvGrpSpPr>
          <p:cNvPr id="20" name="Group 19"/>
          <p:cNvGrpSpPr/>
          <p:nvPr/>
        </p:nvGrpSpPr>
        <p:grpSpPr>
          <a:xfrm>
            <a:off x="451874" y="620157"/>
            <a:ext cx="3435973" cy="1829220"/>
            <a:chOff x="1500964" y="809415"/>
            <a:chExt cx="3435973" cy="1829220"/>
          </a:xfrm>
        </p:grpSpPr>
        <p:grpSp>
          <p:nvGrpSpPr>
            <p:cNvPr id="3" name="Group 2"/>
            <p:cNvGrpSpPr/>
            <p:nvPr/>
          </p:nvGrpSpPr>
          <p:grpSpPr>
            <a:xfrm>
              <a:off x="1500964" y="809415"/>
              <a:ext cx="3435973" cy="1797279"/>
              <a:chOff x="1676400" y="564921"/>
              <a:chExt cx="3657600" cy="2173171"/>
            </a:xfrm>
          </p:grpSpPr>
          <p:sp>
            <p:nvSpPr>
              <p:cNvPr id="4" name="TextBox 3"/>
              <p:cNvSpPr txBox="1"/>
              <p:nvPr/>
            </p:nvSpPr>
            <p:spPr>
              <a:xfrm>
                <a:off x="3546764" y="781853"/>
                <a:ext cx="303288" cy="369332"/>
              </a:xfrm>
              <a:prstGeom prst="rect">
                <a:avLst/>
              </a:prstGeom>
              <a:noFill/>
            </p:spPr>
            <p:txBody>
              <a:bodyPr wrap="none" rtlCol="0">
                <a:spAutoFit/>
              </a:bodyPr>
              <a:lstStyle/>
              <a:p>
                <a:r>
                  <a:rPr lang="en-US" dirty="0" smtClean="0"/>
                  <a:t>P</a:t>
                </a:r>
                <a:endParaRPr lang="en-US" dirty="0"/>
              </a:p>
            </p:txBody>
          </p:sp>
          <p:grpSp>
            <p:nvGrpSpPr>
              <p:cNvPr id="5" name="Group 4"/>
              <p:cNvGrpSpPr/>
              <p:nvPr/>
            </p:nvGrpSpPr>
            <p:grpSpPr>
              <a:xfrm>
                <a:off x="3695700" y="1151185"/>
                <a:ext cx="381836" cy="1586907"/>
                <a:chOff x="3695700" y="1151185"/>
                <a:chExt cx="381836" cy="1586907"/>
              </a:xfrm>
            </p:grpSpPr>
            <p:cxnSp>
              <p:nvCxnSpPr>
                <p:cNvPr id="15" name="Straight Connector 14"/>
                <p:cNvCxnSpPr/>
                <p:nvPr/>
              </p:nvCxnSpPr>
              <p:spPr>
                <a:xfrm>
                  <a:off x="3850052" y="1151185"/>
                  <a:ext cx="0" cy="1215572"/>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695700" y="2368760"/>
                  <a:ext cx="381836" cy="369332"/>
                </a:xfrm>
                <a:prstGeom prst="rect">
                  <a:avLst/>
                </a:prstGeom>
                <a:noFill/>
              </p:spPr>
              <p:txBody>
                <a:bodyPr wrap="none" rtlCol="0">
                  <a:spAutoFit/>
                </a:bodyPr>
                <a:lstStyle/>
                <a:p>
                  <a:r>
                    <a:rPr lang="en-US" dirty="0" smtClean="0"/>
                    <a:t>M</a:t>
                  </a:r>
                  <a:endParaRPr lang="en-US" dirty="0"/>
                </a:p>
              </p:txBody>
            </p:sp>
          </p:grpSp>
          <p:grpSp>
            <p:nvGrpSpPr>
              <p:cNvPr id="6" name="Group 5"/>
              <p:cNvGrpSpPr/>
              <p:nvPr/>
            </p:nvGrpSpPr>
            <p:grpSpPr>
              <a:xfrm>
                <a:off x="1676400" y="564921"/>
                <a:ext cx="3657600" cy="2171168"/>
                <a:chOff x="1676400" y="564921"/>
                <a:chExt cx="3657600" cy="2171168"/>
              </a:xfrm>
            </p:grpSpPr>
            <p:cxnSp>
              <p:nvCxnSpPr>
                <p:cNvPr id="7" name="Straight Arrow Connector 6"/>
                <p:cNvCxnSpPr/>
                <p:nvPr/>
              </p:nvCxnSpPr>
              <p:spPr>
                <a:xfrm flipV="1">
                  <a:off x="2057400" y="609600"/>
                  <a:ext cx="2667000" cy="1752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1676400" y="564921"/>
                  <a:ext cx="3657600" cy="2171168"/>
                  <a:chOff x="1676400" y="564921"/>
                  <a:chExt cx="3657600" cy="2171168"/>
                </a:xfrm>
              </p:grpSpPr>
              <p:cxnSp>
                <p:nvCxnSpPr>
                  <p:cNvPr id="9" name="Straight Arrow Connector 8"/>
                  <p:cNvCxnSpPr/>
                  <p:nvPr/>
                </p:nvCxnSpPr>
                <p:spPr>
                  <a:xfrm>
                    <a:off x="2057400" y="2362200"/>
                    <a:ext cx="3276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676400" y="2177534"/>
                    <a:ext cx="336952" cy="369332"/>
                  </a:xfrm>
                  <a:prstGeom prst="rect">
                    <a:avLst/>
                  </a:prstGeom>
                  <a:noFill/>
                </p:spPr>
                <p:txBody>
                  <a:bodyPr wrap="none" rtlCol="0">
                    <a:spAutoFit/>
                  </a:bodyPr>
                  <a:lstStyle/>
                  <a:p>
                    <a:r>
                      <a:rPr lang="en-US" dirty="0" smtClean="0"/>
                      <a:t>O</a:t>
                    </a:r>
                    <a:endParaRPr lang="en-US" dirty="0"/>
                  </a:p>
                </p:txBody>
              </p:sp>
              <p:sp>
                <p:nvSpPr>
                  <p:cNvPr id="11" name="TextBox 10"/>
                  <p:cNvSpPr txBox="1"/>
                  <p:nvPr/>
                </p:nvSpPr>
                <p:spPr>
                  <a:xfrm>
                    <a:off x="4724400" y="564921"/>
                    <a:ext cx="317716" cy="369332"/>
                  </a:xfrm>
                  <a:prstGeom prst="rect">
                    <a:avLst/>
                  </a:prstGeom>
                  <a:noFill/>
                </p:spPr>
                <p:txBody>
                  <a:bodyPr wrap="none" rtlCol="0">
                    <a:spAutoFit/>
                  </a:bodyPr>
                  <a:lstStyle/>
                  <a:p>
                    <a:r>
                      <a:rPr lang="en-US" dirty="0" smtClean="0"/>
                      <a:t>A</a:t>
                    </a:r>
                    <a:endParaRPr lang="en-US" dirty="0"/>
                  </a:p>
                </p:txBody>
              </p:sp>
              <p:sp>
                <p:nvSpPr>
                  <p:cNvPr id="12" name="TextBox 11"/>
                  <p:cNvSpPr txBox="1"/>
                  <p:nvPr/>
                </p:nvSpPr>
                <p:spPr>
                  <a:xfrm>
                    <a:off x="4959927" y="2366757"/>
                    <a:ext cx="304892" cy="369332"/>
                  </a:xfrm>
                  <a:prstGeom prst="rect">
                    <a:avLst/>
                  </a:prstGeom>
                  <a:noFill/>
                </p:spPr>
                <p:txBody>
                  <a:bodyPr wrap="none" rtlCol="0">
                    <a:spAutoFit/>
                  </a:bodyPr>
                  <a:lstStyle/>
                  <a:p>
                    <a:r>
                      <a:rPr lang="en-US" dirty="0" smtClean="0"/>
                      <a:t>X</a:t>
                    </a:r>
                    <a:endParaRPr lang="en-US" dirty="0"/>
                  </a:p>
                </p:txBody>
              </p:sp>
              <mc:AlternateContent xmlns:mc="http://schemas.openxmlformats.org/markup-compatibility/2006" xmlns:a14="http://schemas.microsoft.com/office/drawing/2010/main">
                <mc:Choice Requires="a14">
                  <p:sp>
                    <p:nvSpPr>
                      <p:cNvPr id="13" name="TextBox 12"/>
                      <p:cNvSpPr txBox="1"/>
                      <p:nvPr/>
                    </p:nvSpPr>
                    <p:spPr>
                      <a:xfrm>
                        <a:off x="2473070" y="2001615"/>
                        <a:ext cx="37414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ea typeface="Cambria Math"/>
                                </a:rPr>
                                <m:t>𝜃</m:t>
                              </m:r>
                            </m:oMath>
                          </m:oMathPara>
                        </a14:m>
                        <a:endParaRPr lang="en-US" dirty="0"/>
                      </a:p>
                    </p:txBody>
                  </p:sp>
                </mc:Choice>
                <mc:Fallback xmlns="">
                  <p:sp>
                    <p:nvSpPr>
                      <p:cNvPr id="13" name="TextBox 12"/>
                      <p:cNvSpPr txBox="1">
                        <a:spLocks noRot="1" noChangeAspect="1" noMove="1" noResize="1" noEditPoints="1" noAdjustHandles="1" noChangeArrowheads="1" noChangeShapeType="1" noTextEdit="1"/>
                      </p:cNvSpPr>
                      <p:nvPr/>
                    </p:nvSpPr>
                    <p:spPr>
                      <a:xfrm>
                        <a:off x="2473070" y="2001615"/>
                        <a:ext cx="374141" cy="369332"/>
                      </a:xfrm>
                      <a:prstGeom prst="rect">
                        <a:avLst/>
                      </a:prstGeom>
                      <a:blipFill rotWithShape="1">
                        <a:blip r:embed="rId2"/>
                        <a:stretch>
                          <a:fillRect b="-12000"/>
                        </a:stretch>
                      </a:blipFill>
                    </p:spPr>
                    <p:txBody>
                      <a:bodyPr/>
                      <a:lstStyle/>
                      <a:p>
                        <a:r>
                          <a:rPr lang="en-US">
                            <a:noFill/>
                          </a:rPr>
                          <a:t> </a:t>
                        </a:r>
                      </a:p>
                    </p:txBody>
                  </p:sp>
                </mc:Fallback>
              </mc:AlternateContent>
              <p:sp>
                <p:nvSpPr>
                  <p:cNvPr id="14" name="Arc 13"/>
                  <p:cNvSpPr/>
                  <p:nvPr/>
                </p:nvSpPr>
                <p:spPr>
                  <a:xfrm rot="1562210">
                    <a:off x="2315318" y="1669404"/>
                    <a:ext cx="914400" cy="914400"/>
                  </a:xfrm>
                  <a:prstGeom prst="arc">
                    <a:avLst>
                      <a:gd name="adj1" fmla="val 16748107"/>
                      <a:gd name="adj2" fmla="val 72529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sp>
          <p:nvSpPr>
            <p:cNvPr id="17" name="TextBox 16"/>
            <p:cNvSpPr txBox="1"/>
            <p:nvPr/>
          </p:nvSpPr>
          <p:spPr>
            <a:xfrm rot="19837080">
              <a:off x="2174682" y="1386428"/>
              <a:ext cx="1026290" cy="369332"/>
            </a:xfrm>
            <a:prstGeom prst="rect">
              <a:avLst/>
            </a:prstGeom>
            <a:noFill/>
          </p:spPr>
          <p:txBody>
            <a:bodyPr wrap="square" rtlCol="0">
              <a:spAutoFit/>
            </a:bodyPr>
            <a:lstStyle/>
            <a:p>
              <a:r>
                <a:rPr lang="bn-BD" b="1" dirty="0" smtClean="0">
                  <a:latin typeface="NikoshBAN" pitchFamily="2" charset="0"/>
                  <a:cs typeface="NikoshBAN" pitchFamily="2" charset="0"/>
                </a:rPr>
                <a:t>অতিভুজ</a:t>
              </a:r>
              <a:endParaRPr lang="en-US" b="1" dirty="0">
                <a:latin typeface="NikoshBAN" pitchFamily="2" charset="0"/>
                <a:cs typeface="NikoshBAN" pitchFamily="2" charset="0"/>
              </a:endParaRPr>
            </a:p>
          </p:txBody>
        </p:sp>
        <p:sp>
          <p:nvSpPr>
            <p:cNvPr id="18" name="TextBox 17"/>
            <p:cNvSpPr txBox="1"/>
            <p:nvPr/>
          </p:nvSpPr>
          <p:spPr>
            <a:xfrm>
              <a:off x="3563752" y="1628273"/>
              <a:ext cx="703447" cy="369332"/>
            </a:xfrm>
            <a:prstGeom prst="rect">
              <a:avLst/>
            </a:prstGeom>
            <a:noFill/>
          </p:spPr>
          <p:txBody>
            <a:bodyPr wrap="square" rtlCol="0">
              <a:spAutoFit/>
            </a:bodyPr>
            <a:lstStyle/>
            <a:p>
              <a:r>
                <a:rPr lang="bn-BD" b="1" dirty="0" smtClean="0">
                  <a:latin typeface="NikoshBAN" pitchFamily="2" charset="0"/>
                  <a:cs typeface="NikoshBAN" pitchFamily="2" charset="0"/>
                </a:rPr>
                <a:t>লম্ব</a:t>
              </a:r>
              <a:endParaRPr lang="en-US" b="1" dirty="0">
                <a:latin typeface="NikoshBAN" pitchFamily="2" charset="0"/>
                <a:cs typeface="NikoshBAN" pitchFamily="2" charset="0"/>
              </a:endParaRPr>
            </a:p>
          </p:txBody>
        </p:sp>
        <p:sp>
          <p:nvSpPr>
            <p:cNvPr id="19" name="TextBox 18"/>
            <p:cNvSpPr txBox="1"/>
            <p:nvPr/>
          </p:nvSpPr>
          <p:spPr>
            <a:xfrm>
              <a:off x="2630583" y="2269303"/>
              <a:ext cx="769868" cy="369332"/>
            </a:xfrm>
            <a:prstGeom prst="rect">
              <a:avLst/>
            </a:prstGeom>
            <a:noFill/>
          </p:spPr>
          <p:txBody>
            <a:bodyPr wrap="square" rtlCol="0">
              <a:spAutoFit/>
            </a:bodyPr>
            <a:lstStyle/>
            <a:p>
              <a:r>
                <a:rPr lang="bn-BD" b="1" dirty="0" smtClean="0">
                  <a:latin typeface="NikoshBAN" pitchFamily="2" charset="0"/>
                  <a:cs typeface="NikoshBAN" pitchFamily="2" charset="0"/>
                </a:rPr>
                <a:t>ভূমি </a:t>
              </a:r>
              <a:endParaRPr lang="en-US" b="1" dirty="0">
                <a:latin typeface="NikoshBAN" pitchFamily="2" charset="0"/>
                <a:cs typeface="NikoshBAN" pitchFamily="2" charset="0"/>
              </a:endParaRPr>
            </a:p>
          </p:txBody>
        </p:sp>
      </p:grpSp>
      <mc:AlternateContent xmlns:mc="http://schemas.openxmlformats.org/markup-compatibility/2006" xmlns:a14="http://schemas.microsoft.com/office/drawing/2010/main">
        <mc:Choice Requires="a14">
          <p:sp>
            <p:nvSpPr>
              <p:cNvPr id="21" name="TextBox 20"/>
              <p:cNvSpPr txBox="1"/>
              <p:nvPr/>
            </p:nvSpPr>
            <p:spPr>
              <a:xfrm>
                <a:off x="3804354" y="963516"/>
                <a:ext cx="5339646" cy="830997"/>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পাশের চিত্র থেকে </a:t>
                </a:r>
                <a:r>
                  <a:rPr lang="en-US" sz="2400" b="1" dirty="0" smtClean="0">
                    <a:latin typeface="NikoshBAN" pitchFamily="2" charset="0"/>
                    <a:cs typeface="NikoshBAN" pitchFamily="2" charset="0"/>
                  </a:rPr>
                  <a:t>, tan</a:t>
                </a:r>
                <a14:m>
                  <m:oMath xmlns:m="http://schemas.openxmlformats.org/officeDocument/2006/math">
                    <m:r>
                      <a:rPr lang="en-US" sz="2400" b="1" i="0" smtClean="0">
                        <a:latin typeface="Cambria Math"/>
                        <a:ea typeface="Cambria Math"/>
                      </a:rPr>
                      <m:t>𝛉</m:t>
                    </m:r>
                  </m:oMath>
                </a14:m>
                <a:r>
                  <a:rPr lang="en-US" sz="2400" b="1" dirty="0" smtClean="0">
                    <a:latin typeface="NikoshBAN" pitchFamily="2" charset="0"/>
                    <a:cs typeface="NikoshBAN" pitchFamily="2" charset="0"/>
                  </a:rPr>
                  <a:t>  = </a:t>
                </a:r>
                <a:r>
                  <a:rPr lang="bn-BD" sz="2400" b="1" dirty="0" smtClean="0">
                    <a:latin typeface="NikoshBAN" pitchFamily="2" charset="0"/>
                    <a:cs typeface="NikoshBAN" pitchFamily="2" charset="0"/>
                  </a:rPr>
                  <a:t>কত ? এবং </a:t>
                </a:r>
                <a:r>
                  <a:rPr lang="en-US" sz="2400" b="1" dirty="0" smtClean="0">
                    <a:latin typeface="NikoshBAN" pitchFamily="2" charset="0"/>
                    <a:cs typeface="NikoshBAN" pitchFamily="2" charset="0"/>
                  </a:rPr>
                  <a:t>cot</a:t>
                </a:r>
                <a14:m>
                  <m:oMath xmlns:m="http://schemas.openxmlformats.org/officeDocument/2006/math">
                    <m:r>
                      <a:rPr lang="en-US" sz="2400" b="1" i="0" smtClean="0">
                        <a:latin typeface="Cambria Math"/>
                        <a:ea typeface="Cambria Math"/>
                        <a:cs typeface="NikoshBAN" pitchFamily="2" charset="0"/>
                      </a:rPr>
                      <m:t>𝛉</m:t>
                    </m:r>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 কত </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 </a:t>
                </a:r>
                <a:endParaRPr lang="en-US" sz="2400" b="1" dirty="0">
                  <a:latin typeface="NikoshBAN" pitchFamily="2" charset="0"/>
                  <a:cs typeface="NikoshBAN" pitchFamily="2"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3804354" y="963516"/>
                <a:ext cx="5339646" cy="830997"/>
              </a:xfrm>
              <a:prstGeom prst="rect">
                <a:avLst/>
              </a:prstGeom>
              <a:blipFill rotWithShape="1">
                <a:blip r:embed="rId3"/>
                <a:stretch>
                  <a:fillRect l="-1712" t="-5147" b="-16912"/>
                </a:stretch>
              </a:blipFill>
            </p:spPr>
            <p:txBody>
              <a:bodyPr/>
              <a:lstStyle/>
              <a:p>
                <a:r>
                  <a:rPr lang="en-US">
                    <a:noFill/>
                  </a:rPr>
                  <a:t> </a:t>
                </a:r>
              </a:p>
            </p:txBody>
          </p:sp>
        </mc:Fallback>
      </mc:AlternateContent>
      <p:sp>
        <p:nvSpPr>
          <p:cNvPr id="22" name="TextBox 21"/>
          <p:cNvSpPr txBox="1"/>
          <p:nvPr/>
        </p:nvSpPr>
        <p:spPr>
          <a:xfrm>
            <a:off x="357832" y="2520920"/>
            <a:ext cx="8786168"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চিত্র থেকে, সংজ্ঞানুযায়ী, </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3" name="TextBox 22"/>
              <p:cNvSpPr txBox="1"/>
              <p:nvPr/>
            </p:nvSpPr>
            <p:spPr>
              <a:xfrm>
                <a:off x="341591" y="2916381"/>
                <a:ext cx="3064581" cy="1399807"/>
              </a:xfrm>
              <a:prstGeom prst="rect">
                <a:avLst/>
              </a:prstGeom>
              <a:noFill/>
            </p:spPr>
            <p:txBody>
              <a:bodyPr wrap="square" rtlCol="0">
                <a:spAutoFit/>
              </a:bodyPr>
              <a:lstStyle/>
              <a:p>
                <a:r>
                  <a:rPr lang="en-US" sz="2000" b="1" dirty="0" smtClean="0">
                    <a:latin typeface="NikoshBAN" pitchFamily="2" charset="0"/>
                    <a:cs typeface="NikoshBAN" pitchFamily="2" charset="0"/>
                  </a:rPr>
                  <a:t>tan</a:t>
                </a:r>
                <a14:m>
                  <m:oMath xmlns:m="http://schemas.openxmlformats.org/officeDocument/2006/math">
                    <m:r>
                      <a:rPr lang="en-US" sz="2000" b="1" i="0" smtClean="0">
                        <a:latin typeface="Cambria Math"/>
                        <a:ea typeface="Cambria Math"/>
                        <a:cs typeface="NikoshBAN" pitchFamily="2" charset="0"/>
                      </a:rPr>
                      <m:t>𝛉</m:t>
                    </m:r>
                  </m:oMath>
                </a14:m>
                <a:r>
                  <a:rPr lang="en-US" sz="2400" b="1" dirty="0" smtClean="0">
                    <a:latin typeface="NikoshBAN" pitchFamily="2" charset="0"/>
                    <a:cs typeface="NikoshBAN" pitchFamily="2" charset="0"/>
                  </a:rPr>
                  <a:t>   =</a:t>
                </a:r>
                <a14:m>
                  <m:oMath xmlns:m="http://schemas.openxmlformats.org/officeDocument/2006/math">
                    <m:f>
                      <m:fPr>
                        <m:ctrlPr>
                          <a:rPr lang="en-US" sz="2400" b="1" i="1" smtClean="0">
                            <a:latin typeface="Cambria Math"/>
                            <a:cs typeface="NikoshBAN" pitchFamily="2" charset="0"/>
                          </a:rPr>
                        </m:ctrlPr>
                      </m:fPr>
                      <m:num>
                        <m:r>
                          <a:rPr lang="bn-BD" sz="2400" b="1" i="0" smtClean="0">
                            <a:latin typeface="Cambria Math"/>
                            <a:cs typeface="NikoshBAN" pitchFamily="2" charset="0"/>
                          </a:rPr>
                          <m:t>লম্ব</m:t>
                        </m:r>
                      </m:num>
                      <m:den>
                        <m:r>
                          <a:rPr lang="bn-BD" sz="2400" b="1" i="0" smtClean="0">
                            <a:latin typeface="Cambria Math"/>
                            <a:cs typeface="NikoshBAN" pitchFamily="2" charset="0"/>
                          </a:rPr>
                          <m:t>ভূমি</m:t>
                        </m:r>
                      </m:den>
                    </m:f>
                  </m:oMath>
                </a14:m>
                <a:r>
                  <a:rPr lang="bn-BD" sz="2400" b="1" dirty="0" smtClean="0">
                    <a:latin typeface="NikoshBAN" pitchFamily="2" charset="0"/>
                    <a:cs typeface="NikoshBAN" pitchFamily="2" charset="0"/>
                  </a:rPr>
                  <a:t> = </a:t>
                </a:r>
                <a14:m>
                  <m:oMath xmlns:m="http://schemas.openxmlformats.org/officeDocument/2006/math">
                    <m:f>
                      <m:fPr>
                        <m:ctrlPr>
                          <a:rPr lang="bn-BD" sz="2400" b="1" i="1" smtClean="0">
                            <a:latin typeface="Cambria Math"/>
                            <a:cs typeface="NikoshBAN" pitchFamily="2" charset="0"/>
                          </a:rPr>
                        </m:ctrlPr>
                      </m:fPr>
                      <m:num>
                        <m:f>
                          <m:fPr>
                            <m:ctrlPr>
                              <a:rPr lang="bn-BD" sz="2400" b="1" i="1" smtClean="0">
                                <a:latin typeface="Cambria Math"/>
                                <a:cs typeface="NikoshBAN" pitchFamily="2" charset="0"/>
                              </a:rPr>
                            </m:ctrlPr>
                          </m:fPr>
                          <m:num>
                            <m:r>
                              <a:rPr lang="bn-BD" sz="2400" b="1" i="0" smtClean="0">
                                <a:latin typeface="Cambria Math"/>
                                <a:cs typeface="NikoshBAN" pitchFamily="2" charset="0"/>
                              </a:rPr>
                              <m:t>লম্ব</m:t>
                            </m:r>
                          </m:num>
                          <m:den>
                            <m:r>
                              <a:rPr lang="bn-BD" sz="2400" b="1" i="0" smtClean="0">
                                <a:latin typeface="Cambria Math"/>
                                <a:cs typeface="NikoshBAN" pitchFamily="2" charset="0"/>
                              </a:rPr>
                              <m:t>অতিভুজ</m:t>
                            </m:r>
                          </m:den>
                        </m:f>
                      </m:num>
                      <m:den>
                        <m:f>
                          <m:fPr>
                            <m:ctrlPr>
                              <a:rPr lang="bn-BD" sz="2400" b="1" i="1" smtClean="0">
                                <a:latin typeface="Cambria Math"/>
                                <a:cs typeface="NikoshBAN" pitchFamily="2" charset="0"/>
                              </a:rPr>
                            </m:ctrlPr>
                          </m:fPr>
                          <m:num>
                            <m:r>
                              <a:rPr lang="bn-BD" sz="2400" b="1" i="0" smtClean="0">
                                <a:latin typeface="Cambria Math"/>
                                <a:cs typeface="NikoshBAN" pitchFamily="2" charset="0"/>
                              </a:rPr>
                              <m:t>ভূমি</m:t>
                            </m:r>
                          </m:num>
                          <m:den>
                            <m:r>
                              <a:rPr lang="bn-BD" sz="2400" b="1" i="0" smtClean="0">
                                <a:latin typeface="Cambria Math"/>
                                <a:cs typeface="NikoshBAN" pitchFamily="2" charset="0"/>
                              </a:rPr>
                              <m:t>অতিভুজ</m:t>
                            </m:r>
                          </m:den>
                        </m:f>
                      </m:den>
                    </m:f>
                  </m:oMath>
                </a14:m>
                <a:r>
                  <a:rPr lang="bn-BD" sz="2400" b="1" dirty="0" smtClean="0">
                    <a:latin typeface="NikoshBAN" pitchFamily="2" charset="0"/>
                    <a:cs typeface="NikoshBAN" pitchFamily="2" charset="0"/>
                  </a:rPr>
                  <a:t> </a:t>
                </a:r>
                <a:endParaRPr lang="en-US" sz="2400" b="1" dirty="0">
                  <a:latin typeface="NikoshBAN" pitchFamily="2" charset="0"/>
                  <a:cs typeface="NikoshBAN" pitchFamily="2"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341591" y="2916381"/>
                <a:ext cx="3064581" cy="1399807"/>
              </a:xfrm>
              <a:prstGeom prst="rect">
                <a:avLst/>
              </a:prstGeom>
              <a:blipFill rotWithShape="1">
                <a:blip r:embed="rId4"/>
                <a:stretch>
                  <a:fillRect l="-1988"/>
                </a:stretch>
              </a:blipFill>
            </p:spPr>
            <p:txBody>
              <a:bodyPr/>
              <a:lstStyle/>
              <a:p>
                <a:r>
                  <a:rPr lang="en-US">
                    <a:noFill/>
                  </a:rPr>
                  <a:t> </a:t>
                </a:r>
              </a:p>
            </p:txBody>
          </p:sp>
        </mc:Fallback>
      </mc:AlternateContent>
      <p:sp>
        <p:nvSpPr>
          <p:cNvPr id="24" name="TextBox 23"/>
          <p:cNvSpPr txBox="1"/>
          <p:nvPr/>
        </p:nvSpPr>
        <p:spPr>
          <a:xfrm>
            <a:off x="3432692" y="3187720"/>
            <a:ext cx="5711308" cy="769441"/>
          </a:xfrm>
          <a:prstGeom prst="rect">
            <a:avLst/>
          </a:prstGeom>
          <a:noFill/>
        </p:spPr>
        <p:txBody>
          <a:bodyPr wrap="square" rtlCol="0">
            <a:spAutoFit/>
          </a:bodyPr>
          <a:lstStyle/>
          <a:p>
            <a:r>
              <a:rPr lang="en-US" sz="4400" b="1" dirty="0" smtClean="0">
                <a:latin typeface="NikoshBAN" pitchFamily="2" charset="0"/>
                <a:cs typeface="NikoshBAN" pitchFamily="2" charset="0"/>
              </a:rPr>
              <a:t>[</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লব ও হরকে অতিভুজ দ্বারা ভাগকরে </a:t>
            </a:r>
            <a:r>
              <a:rPr lang="bn-BD" sz="4400" b="1" dirty="0" smtClean="0">
                <a:latin typeface="NikoshBAN" pitchFamily="2" charset="0"/>
                <a:cs typeface="NikoshBAN" pitchFamily="2" charset="0"/>
              </a:rPr>
              <a:t>]</a:t>
            </a:r>
            <a:endParaRPr lang="en-US" sz="4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5" name="TextBox 24"/>
              <p:cNvSpPr txBox="1"/>
              <p:nvPr/>
            </p:nvSpPr>
            <p:spPr>
              <a:xfrm>
                <a:off x="357832" y="4126256"/>
                <a:ext cx="2670624" cy="807209"/>
              </a:xfrm>
              <a:prstGeom prst="rect">
                <a:avLst/>
              </a:prstGeom>
              <a:noFill/>
            </p:spPr>
            <p:txBody>
              <a:bodyPr wrap="square" rtlCol="0">
                <a:spAutoFit/>
              </a:bodyPr>
              <a:lstStyle/>
              <a:p>
                <a14:m>
                  <m:oMath xmlns:m="http://schemas.openxmlformats.org/officeDocument/2006/math">
                    <m:r>
                      <a:rPr lang="bn-BD" sz="2000" b="1" i="0" smtClean="0">
                        <a:latin typeface="Cambria Math"/>
                        <a:ea typeface="Cambria Math"/>
                        <a:cs typeface="NikoshBAN" pitchFamily="2" charset="0"/>
                      </a:rPr>
                      <m:t>∴</m:t>
                    </m:r>
                  </m:oMath>
                </a14:m>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tan</a:t>
                </a:r>
                <a14:m>
                  <m:oMath xmlns:m="http://schemas.openxmlformats.org/officeDocument/2006/math">
                    <m:r>
                      <a:rPr lang="en-US" sz="2000" b="1" i="0" dirty="0" smtClean="0">
                        <a:latin typeface="Cambria Math"/>
                        <a:ea typeface="Cambria Math"/>
                        <a:cs typeface="NikoshBAN" pitchFamily="2" charset="0"/>
                      </a:rPr>
                      <m:t>𝛉</m:t>
                    </m:r>
                  </m:oMath>
                </a14:m>
                <a:r>
                  <a:rPr lang="bn-BD" sz="3200" b="1" dirty="0" smtClean="0">
                    <a:latin typeface="NikoshBAN" pitchFamily="2" charset="0"/>
                    <a:cs typeface="NikoshBAN" pitchFamily="2" charset="0"/>
                  </a:rPr>
                  <a:t>= </a:t>
                </a:r>
                <a14:m>
                  <m:oMath xmlns:m="http://schemas.openxmlformats.org/officeDocument/2006/math">
                    <m:f>
                      <m:fPr>
                        <m:ctrlPr>
                          <a:rPr lang="bn-BD" sz="3200" b="1" i="1" smtClean="0">
                            <a:latin typeface="Cambria Math"/>
                          </a:rPr>
                        </m:ctrlPr>
                      </m:fPr>
                      <m:num>
                        <m:r>
                          <a:rPr lang="en-US" sz="3200" b="1" i="0" smtClean="0">
                            <a:latin typeface="Cambria Math"/>
                          </a:rPr>
                          <m:t>𝐬𝐢𝐧</m:t>
                        </m:r>
                        <m:r>
                          <a:rPr lang="en-US" sz="3200" b="1" i="0" smtClean="0">
                            <a:latin typeface="Cambria Math"/>
                            <a:ea typeface="Cambria Math"/>
                          </a:rPr>
                          <m:t>𝛉</m:t>
                        </m:r>
                      </m:num>
                      <m:den>
                        <m:r>
                          <a:rPr lang="en-US" sz="3200" b="1" i="0" smtClean="0">
                            <a:latin typeface="Cambria Math"/>
                          </a:rPr>
                          <m:t>𝐜𝐨𝐬</m:t>
                        </m:r>
                        <m:r>
                          <a:rPr lang="en-US" sz="3200" b="1" i="0" smtClean="0">
                            <a:latin typeface="Cambria Math"/>
                            <a:ea typeface="Cambria Math"/>
                          </a:rPr>
                          <m:t>𝛉</m:t>
                        </m:r>
                      </m:den>
                    </m:f>
                  </m:oMath>
                </a14:m>
                <a:endParaRPr lang="en-US" sz="3200" b="1" dirty="0">
                  <a:latin typeface="NikoshBAN" pitchFamily="2" charset="0"/>
                  <a:cs typeface="NikoshBAN" pitchFamily="2"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357832" y="4126256"/>
                <a:ext cx="2670624" cy="807209"/>
              </a:xfrm>
              <a:prstGeom prst="rect">
                <a:avLst/>
              </a:prstGeom>
              <a:blipFill rotWithShape="1">
                <a:blip r:embed="rId5"/>
                <a:stretch>
                  <a:fillRect b="-14394"/>
                </a:stretch>
              </a:blipFill>
            </p:spPr>
            <p:txBody>
              <a:bodyPr/>
              <a:lstStyle/>
              <a:p>
                <a:r>
                  <a:rPr lang="en-US">
                    <a:noFill/>
                  </a:rPr>
                  <a:t> </a:t>
                </a:r>
              </a:p>
            </p:txBody>
          </p:sp>
        </mc:Fallback>
      </mc:AlternateContent>
      <p:grpSp>
        <p:nvGrpSpPr>
          <p:cNvPr id="26" name="Group 25"/>
          <p:cNvGrpSpPr/>
          <p:nvPr/>
        </p:nvGrpSpPr>
        <p:grpSpPr>
          <a:xfrm>
            <a:off x="3650796" y="5430185"/>
            <a:ext cx="5357665" cy="686395"/>
            <a:chOff x="3436169" y="4841291"/>
            <a:chExt cx="5154570" cy="686395"/>
          </a:xfrm>
        </p:grpSpPr>
        <mc:AlternateContent xmlns:mc="http://schemas.openxmlformats.org/markup-compatibility/2006" xmlns:a14="http://schemas.microsoft.com/office/drawing/2010/main">
          <mc:Choice Requires="a14">
            <p:sp>
              <p:nvSpPr>
                <p:cNvPr id="27" name="TextBox 26"/>
                <p:cNvSpPr txBox="1"/>
                <p:nvPr/>
              </p:nvSpPr>
              <p:spPr>
                <a:xfrm>
                  <a:off x="3581401" y="4841291"/>
                  <a:ext cx="2133600" cy="680058"/>
                </a:xfrm>
                <a:prstGeom prst="rect">
                  <a:avLst/>
                </a:prstGeom>
                <a:noFill/>
              </p:spPr>
              <p:txBody>
                <a:bodyPr wrap="square" rtlCol="0">
                  <a:spAutoFit/>
                </a:bodyPr>
                <a:lstStyle/>
                <a:p>
                  <a:r>
                    <a:rPr lang="en-US" sz="2000" b="1" dirty="0" smtClean="0">
                      <a:latin typeface="NikoshBAN" pitchFamily="2" charset="0"/>
                      <a:cs typeface="NikoshBAN" pitchFamily="2" charset="0"/>
                    </a:rPr>
                    <a:t> </a:t>
                  </a:r>
                  <a14:m>
                    <m:oMath xmlns:m="http://schemas.openxmlformats.org/officeDocument/2006/math">
                      <m:r>
                        <a:rPr lang="en-US" sz="2000" b="1" i="0" smtClean="0">
                          <a:latin typeface="Cambria Math"/>
                          <a:cs typeface="NikoshBAN" pitchFamily="2" charset="0"/>
                        </a:rPr>
                        <m:t>∵</m:t>
                      </m:r>
                    </m:oMath>
                  </a14:m>
                  <a:r>
                    <a:rPr lang="en-US" sz="2000" b="1" dirty="0" smtClean="0">
                      <a:latin typeface="NikoshBAN" pitchFamily="2" charset="0"/>
                      <a:cs typeface="NikoshBAN" pitchFamily="2" charset="0"/>
                    </a:rPr>
                    <a:t>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ভূমি</m:t>
                          </m:r>
                        </m:num>
                        <m:den>
                          <m:r>
                            <a:rPr lang="bn-BD" sz="2000" b="1" i="0" smtClean="0">
                              <a:latin typeface="Cambria Math"/>
                              <a:cs typeface="NikoshBAN" pitchFamily="2" charset="0"/>
                            </a:rPr>
                            <m:t>অতিভুজ</m:t>
                          </m:r>
                        </m:den>
                      </m:f>
                    </m:oMath>
                  </a14:m>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 </a:t>
                  </a:r>
                  <a:r>
                    <a:rPr lang="en-US" sz="2000" b="1" dirty="0">
                      <a:latin typeface="NikoshBAN" pitchFamily="2" charset="0"/>
                      <a:cs typeface="NikoshBAN" pitchFamily="2" charset="0"/>
                    </a:rPr>
                    <a:t>c</a:t>
                  </a:r>
                  <a:r>
                    <a:rPr lang="en-US" sz="2000" b="1" dirty="0" smtClean="0">
                      <a:latin typeface="NikoshBAN" pitchFamily="2" charset="0"/>
                      <a:cs typeface="NikoshBAN" pitchFamily="2" charset="0"/>
                    </a:rPr>
                    <a:t>os</a:t>
                  </a:r>
                  <a14:m>
                    <m:oMath xmlns:m="http://schemas.openxmlformats.org/officeDocument/2006/math">
                      <m:r>
                        <a:rPr lang="en-US" sz="2000" b="1" i="0" smtClean="0">
                          <a:latin typeface="Cambria Math"/>
                          <a:ea typeface="Cambria Math"/>
                          <a:cs typeface="NikoshBAN" pitchFamily="2" charset="0"/>
                        </a:rPr>
                        <m:t>𝛉</m:t>
                      </m:r>
                    </m:oMath>
                  </a14:m>
                  <a:endParaRPr lang="en-US" sz="2000" b="1" dirty="0">
                    <a:latin typeface="NikoshBAN" pitchFamily="2" charset="0"/>
                    <a:cs typeface="NikoshBAN" pitchFamily="2"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3581401" y="4841291"/>
                  <a:ext cx="2133600" cy="680058"/>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5679313" y="4904823"/>
                  <a:ext cx="2911426" cy="622863"/>
                </a:xfrm>
                <a:prstGeom prst="rect">
                  <a:avLst/>
                </a:prstGeom>
                <a:noFill/>
              </p:spPr>
              <p:txBody>
                <a:bodyPr wrap="square" rtlCol="0">
                  <a:spAutoFit/>
                </a:bodyPr>
                <a:lstStyle/>
                <a:p>
                  <a:r>
                    <a:rPr lang="bn-BD" sz="2000" b="1" dirty="0" smtClean="0">
                      <a:latin typeface="NikoshBAN" pitchFamily="2" charset="0"/>
                      <a:cs typeface="NikoshBAN" pitchFamily="2" charset="0"/>
                    </a:rPr>
                    <a:t>এবং </a:t>
                  </a:r>
                  <a14:m>
                    <m:oMath xmlns:m="http://schemas.openxmlformats.org/officeDocument/2006/math">
                      <m:f>
                        <m:fPr>
                          <m:ctrlPr>
                            <a:rPr lang="bn-BD" sz="2000" b="1" i="1" smtClean="0">
                              <a:latin typeface="Cambria Math"/>
                              <a:cs typeface="NikoshBAN" pitchFamily="2" charset="0"/>
                            </a:rPr>
                          </m:ctrlPr>
                        </m:fPr>
                        <m:num>
                          <m:r>
                            <a:rPr lang="bn-BD" sz="2000" b="1" i="1" smtClean="0">
                              <a:latin typeface="Cambria Math"/>
                              <a:cs typeface="NikoshBAN" pitchFamily="2" charset="0"/>
                            </a:rPr>
                            <m:t>লম্ব</m:t>
                          </m:r>
                        </m:num>
                        <m:den>
                          <m:r>
                            <a:rPr lang="bn-BD" sz="2000" b="1" i="1" smtClean="0">
                              <a:latin typeface="Cambria Math"/>
                              <a:cs typeface="NikoshBAN" pitchFamily="2" charset="0"/>
                            </a:rPr>
                            <m:t>অতিভুজ</m:t>
                          </m:r>
                        </m:den>
                      </m:f>
                    </m:oMath>
                  </a14:m>
                  <a:r>
                    <a:rPr lang="en-US" sz="2000" b="1" dirty="0" smtClean="0">
                      <a:latin typeface="NikoshBAN" pitchFamily="2" charset="0"/>
                      <a:cs typeface="NikoshBAN" pitchFamily="2" charset="0"/>
                    </a:rPr>
                    <a:t>= </a:t>
                  </a:r>
                  <a:r>
                    <a:rPr lang="en-US" sz="2000" b="1" dirty="0">
                      <a:latin typeface="NikoshBAN" pitchFamily="2" charset="0"/>
                      <a:cs typeface="NikoshBAN" pitchFamily="2" charset="0"/>
                    </a:rPr>
                    <a:t>si</a:t>
                  </a:r>
                  <a:r>
                    <a:rPr lang="en-US" sz="2000" b="1" dirty="0" smtClean="0">
                      <a:latin typeface="NikoshBAN" pitchFamily="2" charset="0"/>
                      <a:cs typeface="NikoshBAN" pitchFamily="2" charset="0"/>
                    </a:rPr>
                    <a:t>n</a:t>
                  </a:r>
                  <a14:m>
                    <m:oMath xmlns:m="http://schemas.openxmlformats.org/officeDocument/2006/math">
                      <m:r>
                        <a:rPr lang="en-US" sz="2000" b="1" i="0" smtClean="0">
                          <a:latin typeface="Cambria Math"/>
                          <a:ea typeface="Cambria Math"/>
                          <a:cs typeface="NikoshBAN" pitchFamily="2" charset="0"/>
                        </a:rPr>
                        <m:t>𝛉</m:t>
                      </m:r>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28" name="TextBox 27"/>
                <p:cNvSpPr txBox="1">
                  <a:spLocks noRot="1" noChangeAspect="1" noMove="1" noResize="1" noEditPoints="1" noAdjustHandles="1" noChangeArrowheads="1" noChangeShapeType="1" noTextEdit="1"/>
                </p:cNvSpPr>
                <p:nvPr/>
              </p:nvSpPr>
              <p:spPr>
                <a:xfrm>
                  <a:off x="5679313" y="4904823"/>
                  <a:ext cx="2911426" cy="622863"/>
                </a:xfrm>
                <a:prstGeom prst="rect">
                  <a:avLst/>
                </a:prstGeom>
                <a:blipFill rotWithShape="1">
                  <a:blip r:embed="rId7"/>
                  <a:stretch>
                    <a:fillRect l="-2101"/>
                  </a:stretch>
                </a:blipFill>
              </p:spPr>
              <p:txBody>
                <a:bodyPr/>
                <a:lstStyle/>
                <a:p>
                  <a:r>
                    <a:rPr lang="en-US">
                      <a:noFill/>
                    </a:rPr>
                    <a:t> </a:t>
                  </a:r>
                </a:p>
              </p:txBody>
            </p:sp>
          </mc:Fallback>
        </mc:AlternateContent>
        <p:sp>
          <p:nvSpPr>
            <p:cNvPr id="29" name="TextBox 28"/>
            <p:cNvSpPr txBox="1"/>
            <p:nvPr/>
          </p:nvSpPr>
          <p:spPr>
            <a:xfrm>
              <a:off x="3436169" y="4954645"/>
              <a:ext cx="290464" cy="523220"/>
            </a:xfrm>
            <a:prstGeom prst="rect">
              <a:avLst/>
            </a:prstGeom>
            <a:noFill/>
          </p:spPr>
          <p:txBody>
            <a:bodyPr wrap="none" rtlCol="0">
              <a:spAutoFit/>
            </a:bodyPr>
            <a:lstStyle/>
            <a:p>
              <a:r>
                <a:rPr lang="bn-BD" sz="2800" b="1" dirty="0" smtClean="0"/>
                <a:t>[</a:t>
              </a:r>
              <a:endParaRPr lang="en-US" sz="2800" b="1" dirty="0"/>
            </a:p>
          </p:txBody>
        </p:sp>
        <p:sp>
          <p:nvSpPr>
            <p:cNvPr id="30" name="TextBox 29"/>
            <p:cNvSpPr txBox="1"/>
            <p:nvPr/>
          </p:nvSpPr>
          <p:spPr>
            <a:xfrm>
              <a:off x="8103236" y="4942911"/>
              <a:ext cx="423514" cy="584775"/>
            </a:xfrm>
            <a:prstGeom prst="rect">
              <a:avLst/>
            </a:prstGeom>
            <a:noFill/>
          </p:spPr>
          <p:txBody>
            <a:bodyPr wrap="none" rtlCol="0">
              <a:spAutoFit/>
            </a:bodyPr>
            <a:lstStyle/>
            <a:p>
              <a:r>
                <a:rPr lang="bn-BD" sz="2400" b="1" dirty="0" smtClean="0"/>
                <a:t>]</a:t>
              </a:r>
              <a:r>
                <a:rPr lang="bn-BD" sz="3200" b="1" dirty="0" smtClean="0"/>
                <a:t> </a:t>
              </a:r>
              <a:endParaRPr lang="en-US" sz="2400" b="1" dirty="0"/>
            </a:p>
          </p:txBody>
        </p:sp>
      </p:grpSp>
      <p:grpSp>
        <p:nvGrpSpPr>
          <p:cNvPr id="31" name="Group 30"/>
          <p:cNvGrpSpPr/>
          <p:nvPr/>
        </p:nvGrpSpPr>
        <p:grpSpPr>
          <a:xfrm>
            <a:off x="3032233" y="4176651"/>
            <a:ext cx="6111767" cy="692799"/>
            <a:chOff x="3436169" y="4799512"/>
            <a:chExt cx="5218078" cy="692799"/>
          </a:xfrm>
        </p:grpSpPr>
        <mc:AlternateContent xmlns:mc="http://schemas.openxmlformats.org/markup-compatibility/2006" xmlns:a14="http://schemas.microsoft.com/office/drawing/2010/main">
          <mc:Choice Requires="a14">
            <p:sp>
              <p:nvSpPr>
                <p:cNvPr id="32" name="TextBox 31"/>
                <p:cNvSpPr txBox="1"/>
                <p:nvPr/>
              </p:nvSpPr>
              <p:spPr>
                <a:xfrm>
                  <a:off x="3581401" y="4841291"/>
                  <a:ext cx="2133600" cy="622863"/>
                </a:xfrm>
                <a:prstGeom prst="rect">
                  <a:avLst/>
                </a:prstGeom>
                <a:noFill/>
              </p:spPr>
              <p:txBody>
                <a:bodyPr wrap="square" rtlCol="0">
                  <a:spAutoFit/>
                </a:bodyPr>
                <a:lstStyle/>
                <a:p>
                  <a:r>
                    <a:rPr lang="en-US" sz="2000" b="1" dirty="0">
                      <a:latin typeface="NikoshBAN" pitchFamily="2" charset="0"/>
                      <a:cs typeface="NikoshBAN" pitchFamily="2" charset="0"/>
                    </a:rPr>
                    <a:t> </a:t>
                  </a:r>
                  <a14:m>
                    <m:oMath xmlns:m="http://schemas.openxmlformats.org/officeDocument/2006/math">
                      <m:r>
                        <a:rPr lang="en-US" sz="2000" b="1" i="0" smtClean="0">
                          <a:latin typeface="Cambria Math"/>
                          <a:cs typeface="NikoshBAN" pitchFamily="2" charset="0"/>
                        </a:rPr>
                        <m:t>∵</m:t>
                      </m:r>
                    </m:oMath>
                  </a14:m>
                  <a:r>
                    <a:rPr lang="en-US" sz="2000" b="1" dirty="0" smtClean="0">
                      <a:latin typeface="NikoshBAN" pitchFamily="2" charset="0"/>
                      <a:cs typeface="NikoshBAN" pitchFamily="2" charset="0"/>
                    </a:rPr>
                    <a:t>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লম্ব</m:t>
                          </m:r>
                        </m:num>
                        <m:den>
                          <m:r>
                            <a:rPr lang="bn-BD" sz="2000" b="1" i="0" smtClean="0">
                              <a:latin typeface="Cambria Math"/>
                              <a:cs typeface="NikoshBAN" pitchFamily="2" charset="0"/>
                            </a:rPr>
                            <m:t>অতিভুজ</m:t>
                          </m:r>
                        </m:den>
                      </m:f>
                    </m:oMath>
                  </a14:m>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 sin</a:t>
                  </a:r>
                  <a14:m>
                    <m:oMath xmlns:m="http://schemas.openxmlformats.org/officeDocument/2006/math">
                      <m:r>
                        <a:rPr lang="en-US" sz="2000" b="1" i="0" smtClean="0">
                          <a:latin typeface="Cambria Math"/>
                          <a:ea typeface="Cambria Math"/>
                          <a:cs typeface="NikoshBAN" pitchFamily="2" charset="0"/>
                        </a:rPr>
                        <m:t>𝛉</m:t>
                      </m:r>
                    </m:oMath>
                  </a14:m>
                  <a:endParaRPr lang="en-US" sz="2000" b="1" dirty="0">
                    <a:latin typeface="NikoshBAN" pitchFamily="2" charset="0"/>
                    <a:cs typeface="NikoshBAN" pitchFamily="2" charset="0"/>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3581401" y="4841291"/>
                  <a:ext cx="2133600" cy="622863"/>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5742821" y="4799512"/>
                  <a:ext cx="2911426" cy="680058"/>
                </a:xfrm>
                <a:prstGeom prst="rect">
                  <a:avLst/>
                </a:prstGeom>
                <a:noFill/>
              </p:spPr>
              <p:txBody>
                <a:bodyPr wrap="square" rtlCol="0">
                  <a:spAutoFit/>
                </a:bodyPr>
                <a:lstStyle/>
                <a:p>
                  <a:r>
                    <a:rPr lang="bn-BD" sz="2000" b="1" dirty="0" smtClean="0">
                      <a:latin typeface="NikoshBAN" pitchFamily="2" charset="0"/>
                      <a:cs typeface="NikoshBAN" pitchFamily="2" charset="0"/>
                    </a:rPr>
                    <a:t>এবং </a:t>
                  </a:r>
                  <a:r>
                    <a:rPr lang="en-US" sz="2000" b="1" dirty="0" smtClean="0">
                      <a:latin typeface="NikoshBAN" pitchFamily="2" charset="0"/>
                      <a:cs typeface="NikoshBAN" pitchFamily="2" charset="0"/>
                    </a:rPr>
                    <a:t>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ভূমি</m:t>
                          </m:r>
                        </m:num>
                        <m:den>
                          <m:r>
                            <a:rPr lang="bn-BD" sz="2000" b="1" i="0" smtClean="0">
                              <a:latin typeface="Cambria Math"/>
                              <a:cs typeface="NikoshBAN" pitchFamily="2" charset="0"/>
                            </a:rPr>
                            <m:t>অতিভুজ</m:t>
                          </m:r>
                        </m:den>
                      </m:f>
                    </m:oMath>
                  </a14:m>
                  <a:r>
                    <a:rPr lang="en-US" sz="2000" b="1" dirty="0" smtClean="0">
                      <a:latin typeface="NikoshBAN" pitchFamily="2" charset="0"/>
                      <a:cs typeface="NikoshBAN" pitchFamily="2" charset="0"/>
                    </a:rPr>
                    <a:t> = cos</a:t>
                  </a:r>
                  <a14:m>
                    <m:oMath xmlns:m="http://schemas.openxmlformats.org/officeDocument/2006/math">
                      <m:r>
                        <a:rPr lang="en-US" sz="2000" b="1" i="0" smtClean="0">
                          <a:latin typeface="Cambria Math"/>
                          <a:ea typeface="Cambria Math"/>
                          <a:cs typeface="NikoshBAN" pitchFamily="2" charset="0"/>
                        </a:rPr>
                        <m:t>𝛉</m:t>
                      </m:r>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5742821" y="4799512"/>
                  <a:ext cx="2911426" cy="680058"/>
                </a:xfrm>
                <a:prstGeom prst="rect">
                  <a:avLst/>
                </a:prstGeom>
                <a:blipFill rotWithShape="1">
                  <a:blip r:embed="rId9"/>
                  <a:stretch>
                    <a:fillRect l="-2101"/>
                  </a:stretch>
                </a:blipFill>
              </p:spPr>
              <p:txBody>
                <a:bodyPr/>
                <a:lstStyle/>
                <a:p>
                  <a:r>
                    <a:rPr lang="en-US">
                      <a:noFill/>
                    </a:rPr>
                    <a:t> </a:t>
                  </a:r>
                </a:p>
              </p:txBody>
            </p:sp>
          </mc:Fallback>
        </mc:AlternateContent>
        <p:sp>
          <p:nvSpPr>
            <p:cNvPr id="34" name="TextBox 33"/>
            <p:cNvSpPr txBox="1"/>
            <p:nvPr/>
          </p:nvSpPr>
          <p:spPr>
            <a:xfrm>
              <a:off x="3436169" y="4954645"/>
              <a:ext cx="290464" cy="523220"/>
            </a:xfrm>
            <a:prstGeom prst="rect">
              <a:avLst/>
            </a:prstGeom>
            <a:noFill/>
          </p:spPr>
          <p:txBody>
            <a:bodyPr wrap="none" rtlCol="0">
              <a:spAutoFit/>
            </a:bodyPr>
            <a:lstStyle/>
            <a:p>
              <a:r>
                <a:rPr lang="bn-BD" sz="2800" b="1" dirty="0" smtClean="0"/>
                <a:t>[</a:t>
              </a:r>
              <a:endParaRPr lang="en-US" sz="2800" b="1" dirty="0"/>
            </a:p>
          </p:txBody>
        </p:sp>
        <p:sp>
          <p:nvSpPr>
            <p:cNvPr id="35" name="TextBox 34"/>
            <p:cNvSpPr txBox="1"/>
            <p:nvPr/>
          </p:nvSpPr>
          <p:spPr>
            <a:xfrm>
              <a:off x="8132618" y="4907536"/>
              <a:ext cx="423514" cy="584775"/>
            </a:xfrm>
            <a:prstGeom prst="rect">
              <a:avLst/>
            </a:prstGeom>
            <a:noFill/>
          </p:spPr>
          <p:txBody>
            <a:bodyPr wrap="none" rtlCol="0">
              <a:spAutoFit/>
            </a:bodyPr>
            <a:lstStyle/>
            <a:p>
              <a:r>
                <a:rPr lang="bn-BD" sz="2400" b="1" dirty="0" smtClean="0"/>
                <a:t>]</a:t>
              </a:r>
              <a:r>
                <a:rPr lang="bn-BD" sz="3200" b="1" dirty="0" smtClean="0"/>
                <a:t> </a:t>
              </a:r>
              <a:endParaRPr lang="en-US" sz="2400" b="1" dirty="0"/>
            </a:p>
          </p:txBody>
        </p:sp>
      </p:grpSp>
      <mc:AlternateContent xmlns:mc="http://schemas.openxmlformats.org/markup-compatibility/2006" xmlns:a14="http://schemas.microsoft.com/office/drawing/2010/main">
        <mc:Choice Requires="a14">
          <p:sp>
            <p:nvSpPr>
              <p:cNvPr id="37" name="TextBox 36"/>
              <p:cNvSpPr txBox="1"/>
              <p:nvPr/>
            </p:nvSpPr>
            <p:spPr>
              <a:xfrm>
                <a:off x="357832" y="5465504"/>
                <a:ext cx="2920992" cy="717376"/>
              </a:xfrm>
              <a:prstGeom prst="rect">
                <a:avLst/>
              </a:prstGeom>
              <a:noFill/>
            </p:spPr>
            <p:txBody>
              <a:bodyPr wrap="none" rtlCol="0">
                <a:spAutoFit/>
              </a:bodyPr>
              <a:lstStyle/>
              <a:p>
                <a:r>
                  <a:rPr lang="bn-BD" sz="2400" b="1" dirty="0" smtClean="0">
                    <a:latin typeface="NikoshBAN" pitchFamily="2" charset="0"/>
                    <a:cs typeface="NikoshBAN" pitchFamily="2" charset="0"/>
                  </a:rPr>
                  <a:t>একই ভাবে, </a:t>
                </a:r>
                <a:r>
                  <a:rPr lang="en-US" sz="2000" b="1" dirty="0" smtClean="0">
                    <a:latin typeface="NikoshBAN" pitchFamily="2" charset="0"/>
                    <a:cs typeface="NikoshBAN" pitchFamily="2" charset="0"/>
                  </a:rPr>
                  <a:t>cot </a:t>
                </a:r>
                <a:r>
                  <a:rPr lang="en-US" sz="2400" b="1" dirty="0" smtClean="0">
                    <a:latin typeface="NikoshBAN" pitchFamily="2" charset="0"/>
                    <a:cs typeface="NikoshBAN" pitchFamily="2" charset="0"/>
                  </a:rPr>
                  <a:t>   </a:t>
                </a:r>
                <a:r>
                  <a:rPr lang="en-US" sz="2800" b="1" dirty="0" smtClean="0">
                    <a:latin typeface="NikoshBAN" pitchFamily="2" charset="0"/>
                    <a:cs typeface="NikoshBAN" pitchFamily="2" charset="0"/>
                  </a:rPr>
                  <a:t>= </a:t>
                </a:r>
                <a14:m>
                  <m:oMath xmlns:m="http://schemas.openxmlformats.org/officeDocument/2006/math">
                    <m:f>
                      <m:fPr>
                        <m:ctrlPr>
                          <a:rPr lang="en-US" sz="2800" b="1" i="1" smtClean="0">
                            <a:latin typeface="Cambria Math"/>
                          </a:rPr>
                        </m:ctrlPr>
                      </m:fPr>
                      <m:num>
                        <m:r>
                          <a:rPr lang="en-US" sz="2800" b="1" i="0" smtClean="0">
                            <a:latin typeface="Cambria Math"/>
                          </a:rPr>
                          <m:t>𝐜𝐨𝐬</m:t>
                        </m:r>
                        <m:r>
                          <a:rPr lang="en-US" sz="2800" b="1" i="0" smtClean="0">
                            <a:latin typeface="Cambria Math"/>
                            <a:ea typeface="Cambria Math"/>
                          </a:rPr>
                          <m:t>𝛉</m:t>
                        </m:r>
                      </m:num>
                      <m:den>
                        <m:r>
                          <a:rPr lang="en-US" sz="2800" b="1" i="0" smtClean="0">
                            <a:latin typeface="Cambria Math"/>
                          </a:rPr>
                          <m:t>𝐬𝐢𝐧</m:t>
                        </m:r>
                        <m:r>
                          <a:rPr lang="en-US" sz="2800" b="1" i="0" smtClean="0">
                            <a:latin typeface="Cambria Math"/>
                            <a:ea typeface="Cambria Math"/>
                          </a:rPr>
                          <m:t>𝛉</m:t>
                        </m:r>
                      </m:den>
                    </m:f>
                  </m:oMath>
                </a14:m>
                <a:endParaRPr lang="en-US" sz="2800" b="1" dirty="0">
                  <a:latin typeface="NikoshBAN" pitchFamily="2" charset="0"/>
                  <a:cs typeface="NikoshBAN" pitchFamily="2" charset="0"/>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357832" y="5465504"/>
                <a:ext cx="2920992" cy="717376"/>
              </a:xfrm>
              <a:prstGeom prst="rect">
                <a:avLst/>
              </a:prstGeom>
              <a:blipFill rotWithShape="1">
                <a:blip r:embed="rId10"/>
                <a:stretch>
                  <a:fillRect l="-3340" b="-14530"/>
                </a:stretch>
              </a:blipFill>
            </p:spPr>
            <p:txBody>
              <a:bodyPr/>
              <a:lstStyle/>
              <a:p>
                <a:r>
                  <a:rPr lang="en-US">
                    <a:noFill/>
                  </a:rPr>
                  <a:t> </a:t>
                </a:r>
              </a:p>
            </p:txBody>
          </p:sp>
        </mc:Fallback>
      </mc:AlternateContent>
    </p:spTree>
    <p:extLst>
      <p:ext uri="{BB962C8B-B14F-4D97-AF65-F5344CB8AC3E}">
        <p14:creationId xmlns:p14="http://schemas.microsoft.com/office/powerpoint/2010/main" val="59437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fltVal val="0"/>
                                          </p:val>
                                        </p:tav>
                                        <p:tav tm="100000">
                                          <p:val>
                                            <p:strVal val="#ppt_w"/>
                                          </p:val>
                                        </p:tav>
                                      </p:tavLst>
                                    </p:anim>
                                    <p:anim calcmode="lin" valueType="num">
                                      <p:cBhvr>
                                        <p:cTn id="15" dur="500" fill="hold"/>
                                        <p:tgtEl>
                                          <p:spTgt spid="20"/>
                                        </p:tgtEl>
                                        <p:attrNameLst>
                                          <p:attrName>ppt_h</p:attrName>
                                        </p:attrNameLst>
                                      </p:cBhvr>
                                      <p:tavLst>
                                        <p:tav tm="0">
                                          <p:val>
                                            <p:fltVal val="0"/>
                                          </p:val>
                                        </p:tav>
                                        <p:tav tm="100000">
                                          <p:val>
                                            <p:strVal val="#ppt_h"/>
                                          </p:val>
                                        </p:tav>
                                      </p:tavLst>
                                    </p:anim>
                                    <p:animEffect transition="in" filter="fade">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fill="hold"/>
                                        <p:tgtEl>
                                          <p:spTgt spid="21"/>
                                        </p:tgtEl>
                                        <p:attrNameLst>
                                          <p:attrName>ppt_x</p:attrName>
                                        </p:attrNameLst>
                                      </p:cBhvr>
                                      <p:tavLst>
                                        <p:tav tm="0">
                                          <p:val>
                                            <p:strVal val="#ppt_x"/>
                                          </p:val>
                                        </p:tav>
                                        <p:tav tm="100000">
                                          <p:val>
                                            <p:strVal val="#ppt_x"/>
                                          </p:val>
                                        </p:tav>
                                      </p:tavLst>
                                    </p:anim>
                                    <p:anim calcmode="lin" valueType="num">
                                      <p:cBhvr additive="base">
                                        <p:cTn id="2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p:cTn id="39" dur="500" fill="hold"/>
                                        <p:tgtEl>
                                          <p:spTgt spid="24"/>
                                        </p:tgtEl>
                                        <p:attrNameLst>
                                          <p:attrName>ppt_w</p:attrName>
                                        </p:attrNameLst>
                                      </p:cBhvr>
                                      <p:tavLst>
                                        <p:tav tm="0">
                                          <p:val>
                                            <p:fltVal val="0"/>
                                          </p:val>
                                        </p:tav>
                                        <p:tav tm="100000">
                                          <p:val>
                                            <p:strVal val="#ppt_w"/>
                                          </p:val>
                                        </p:tav>
                                      </p:tavLst>
                                    </p:anim>
                                    <p:anim calcmode="lin" valueType="num">
                                      <p:cBhvr>
                                        <p:cTn id="40" dur="500" fill="hold"/>
                                        <p:tgtEl>
                                          <p:spTgt spid="24"/>
                                        </p:tgtEl>
                                        <p:attrNameLst>
                                          <p:attrName>ppt_h</p:attrName>
                                        </p:attrNameLst>
                                      </p:cBhvr>
                                      <p:tavLst>
                                        <p:tav tm="0">
                                          <p:val>
                                            <p:fltVal val="0"/>
                                          </p:val>
                                        </p:tav>
                                        <p:tav tm="100000">
                                          <p:val>
                                            <p:strVal val="#ppt_h"/>
                                          </p:val>
                                        </p:tav>
                                      </p:tavLst>
                                    </p:anim>
                                    <p:animEffect transition="in" filter="fade">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additive="base">
                                        <p:cTn id="46" dur="500" fill="hold"/>
                                        <p:tgtEl>
                                          <p:spTgt spid="25"/>
                                        </p:tgtEl>
                                        <p:attrNameLst>
                                          <p:attrName>ppt_x</p:attrName>
                                        </p:attrNameLst>
                                      </p:cBhvr>
                                      <p:tavLst>
                                        <p:tav tm="0">
                                          <p:val>
                                            <p:strVal val="#ppt_x"/>
                                          </p:val>
                                        </p:tav>
                                        <p:tav tm="100000">
                                          <p:val>
                                            <p:strVal val="#ppt_x"/>
                                          </p:val>
                                        </p:tav>
                                      </p:tavLst>
                                    </p:anim>
                                    <p:anim calcmode="lin" valueType="num">
                                      <p:cBhvr additive="base">
                                        <p:cTn id="47"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31"/>
                                        </p:tgtEl>
                                        <p:attrNameLst>
                                          <p:attrName>style.visibility</p:attrName>
                                        </p:attrNameLst>
                                      </p:cBhvr>
                                      <p:to>
                                        <p:strVal val="visible"/>
                                      </p:to>
                                    </p:set>
                                    <p:anim calcmode="lin" valueType="num">
                                      <p:cBhvr>
                                        <p:cTn id="52" dur="500" fill="hold"/>
                                        <p:tgtEl>
                                          <p:spTgt spid="31"/>
                                        </p:tgtEl>
                                        <p:attrNameLst>
                                          <p:attrName>ppt_w</p:attrName>
                                        </p:attrNameLst>
                                      </p:cBhvr>
                                      <p:tavLst>
                                        <p:tav tm="0">
                                          <p:val>
                                            <p:fltVal val="0"/>
                                          </p:val>
                                        </p:tav>
                                        <p:tav tm="100000">
                                          <p:val>
                                            <p:strVal val="#ppt_w"/>
                                          </p:val>
                                        </p:tav>
                                      </p:tavLst>
                                    </p:anim>
                                    <p:anim calcmode="lin" valueType="num">
                                      <p:cBhvr>
                                        <p:cTn id="53" dur="500" fill="hold"/>
                                        <p:tgtEl>
                                          <p:spTgt spid="31"/>
                                        </p:tgtEl>
                                        <p:attrNameLst>
                                          <p:attrName>ppt_h</p:attrName>
                                        </p:attrNameLst>
                                      </p:cBhvr>
                                      <p:tavLst>
                                        <p:tav tm="0">
                                          <p:val>
                                            <p:fltVal val="0"/>
                                          </p:val>
                                        </p:tav>
                                        <p:tav tm="100000">
                                          <p:val>
                                            <p:strVal val="#ppt_h"/>
                                          </p:val>
                                        </p:tav>
                                      </p:tavLst>
                                    </p:anim>
                                    <p:animEffect transition="in" filter="fade">
                                      <p:cBhvr>
                                        <p:cTn id="54" dur="5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7"/>
                                        </p:tgtEl>
                                        <p:attrNameLst>
                                          <p:attrName>style.visibility</p:attrName>
                                        </p:attrNameLst>
                                      </p:cBhvr>
                                      <p:to>
                                        <p:strVal val="visible"/>
                                      </p:to>
                                    </p:set>
                                    <p:anim calcmode="lin" valueType="num">
                                      <p:cBhvr additive="base">
                                        <p:cTn id="59" dur="500" fill="hold"/>
                                        <p:tgtEl>
                                          <p:spTgt spid="37"/>
                                        </p:tgtEl>
                                        <p:attrNameLst>
                                          <p:attrName>ppt_x</p:attrName>
                                        </p:attrNameLst>
                                      </p:cBhvr>
                                      <p:tavLst>
                                        <p:tav tm="0">
                                          <p:val>
                                            <p:strVal val="#ppt_x"/>
                                          </p:val>
                                        </p:tav>
                                        <p:tav tm="100000">
                                          <p:val>
                                            <p:strVal val="#ppt_x"/>
                                          </p:val>
                                        </p:tav>
                                      </p:tavLst>
                                    </p:anim>
                                    <p:anim calcmode="lin" valueType="num">
                                      <p:cBhvr additive="base">
                                        <p:cTn id="6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26"/>
                                        </p:tgtEl>
                                        <p:attrNameLst>
                                          <p:attrName>style.visibility</p:attrName>
                                        </p:attrNameLst>
                                      </p:cBhvr>
                                      <p:to>
                                        <p:strVal val="visible"/>
                                      </p:to>
                                    </p:set>
                                    <p:anim calcmode="lin" valueType="num">
                                      <p:cBhvr>
                                        <p:cTn id="65" dur="500" fill="hold"/>
                                        <p:tgtEl>
                                          <p:spTgt spid="26"/>
                                        </p:tgtEl>
                                        <p:attrNameLst>
                                          <p:attrName>ppt_w</p:attrName>
                                        </p:attrNameLst>
                                      </p:cBhvr>
                                      <p:tavLst>
                                        <p:tav tm="0">
                                          <p:val>
                                            <p:fltVal val="0"/>
                                          </p:val>
                                        </p:tav>
                                        <p:tav tm="100000">
                                          <p:val>
                                            <p:strVal val="#ppt_w"/>
                                          </p:val>
                                        </p:tav>
                                      </p:tavLst>
                                    </p:anim>
                                    <p:anim calcmode="lin" valueType="num">
                                      <p:cBhvr>
                                        <p:cTn id="66" dur="500" fill="hold"/>
                                        <p:tgtEl>
                                          <p:spTgt spid="26"/>
                                        </p:tgtEl>
                                        <p:attrNameLst>
                                          <p:attrName>ppt_h</p:attrName>
                                        </p:attrNameLst>
                                      </p:cBhvr>
                                      <p:tavLst>
                                        <p:tav tm="0">
                                          <p:val>
                                            <p:fltVal val="0"/>
                                          </p:val>
                                        </p:tav>
                                        <p:tav tm="100000">
                                          <p:val>
                                            <p:strVal val="#ppt_h"/>
                                          </p:val>
                                        </p:tav>
                                      </p:tavLst>
                                    </p:anim>
                                    <p:animEffect transition="in" filter="fade">
                                      <p:cBhvr>
                                        <p:cTn id="6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22" grpId="0"/>
      <p:bldP spid="23" grpId="0"/>
      <p:bldP spid="24" grpId="0"/>
      <p:bldP spid="25" grpId="0"/>
      <p:bldP spid="3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582" y="189731"/>
            <a:ext cx="8717017" cy="461665"/>
          </a:xfrm>
          <a:prstGeom prst="rect">
            <a:avLst/>
          </a:prstGeom>
          <a:noFill/>
        </p:spPr>
        <p:txBody>
          <a:bodyPr wrap="square" rtlCol="0">
            <a:spAutoFit/>
          </a:bodyPr>
          <a:lstStyle/>
          <a:p>
            <a:r>
              <a:rPr lang="bn-BD" sz="2400" b="1" dirty="0" smtClean="0">
                <a:solidFill>
                  <a:srgbClr val="FF0000"/>
                </a:solidFill>
                <a:latin typeface="NikoshBAN" pitchFamily="2" charset="0"/>
                <a:cs typeface="NikoshBAN" pitchFamily="2" charset="0"/>
              </a:rPr>
              <a:t>সূক্ষ্মকোণের ত্রিকোণমিতিক অনুপাত এবং এদের মধ্যে সম্পর্কঃ </a:t>
            </a:r>
            <a:endParaRPr lang="en-US" sz="2400" b="1" dirty="0">
              <a:solidFill>
                <a:srgbClr val="FF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 name="TextBox 2"/>
              <p:cNvSpPr txBox="1"/>
              <p:nvPr/>
            </p:nvSpPr>
            <p:spPr>
              <a:xfrm>
                <a:off x="249382" y="637774"/>
                <a:ext cx="8666018" cy="470000"/>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জ্যামিতিক উপায়ে প্রমাণ করযে, </a:t>
                </a:r>
                <a14:m>
                  <m:oMath xmlns:m="http://schemas.openxmlformats.org/officeDocument/2006/math">
                    <m:sSup>
                      <m:sSupPr>
                        <m:ctrlPr>
                          <a:rPr lang="bn-BD" sz="2400" b="1" i="1" smtClean="0">
                            <a:latin typeface="Cambria Math"/>
                          </a:rPr>
                        </m:ctrlPr>
                      </m:sSupPr>
                      <m:e>
                        <m:r>
                          <a:rPr lang="en-US" sz="2400" b="1" i="0" smtClean="0">
                            <a:latin typeface="Cambria Math"/>
                          </a:rPr>
                          <m:t>𝐬𝐢𝐧</m:t>
                        </m:r>
                      </m:e>
                      <m:sup>
                        <m:r>
                          <a:rPr lang="en-US" sz="2400" b="1" i="0" smtClean="0">
                            <a:latin typeface="Cambria Math"/>
                          </a:rPr>
                          <m:t>𝟐</m:t>
                        </m:r>
                      </m:sup>
                    </m:sSup>
                    <m:r>
                      <a:rPr lang="bn-BD" sz="2400" b="1" i="0" smtClean="0">
                        <a:latin typeface="Cambria Math"/>
                        <a:ea typeface="Cambria Math"/>
                      </a:rPr>
                      <m:t>𝛉</m:t>
                    </m:r>
                    <m:r>
                      <a:rPr lang="en-US" sz="2400" b="1" i="0" smtClean="0">
                        <a:latin typeface="Cambria Math"/>
                        <a:ea typeface="Cambria Math"/>
                      </a:rPr>
                      <m:t>+ </m:t>
                    </m:r>
                    <m:sSup>
                      <m:sSupPr>
                        <m:ctrlPr>
                          <a:rPr lang="en-US" sz="2400" b="1" i="1" smtClean="0">
                            <a:latin typeface="Cambria Math"/>
                            <a:ea typeface="Cambria Math"/>
                          </a:rPr>
                        </m:ctrlPr>
                      </m:sSupPr>
                      <m:e>
                        <m:r>
                          <a:rPr lang="en-US" sz="2400" b="1" i="0" smtClean="0">
                            <a:latin typeface="Cambria Math"/>
                            <a:ea typeface="Cambria Math"/>
                          </a:rPr>
                          <m:t>𝐜𝐨𝐬</m:t>
                        </m:r>
                      </m:e>
                      <m:sup>
                        <m:r>
                          <a:rPr lang="en-US" sz="2400" b="1" i="0" smtClean="0">
                            <a:latin typeface="Cambria Math"/>
                            <a:ea typeface="Cambria Math"/>
                          </a:rPr>
                          <m:t>𝟐</m:t>
                        </m:r>
                      </m:sup>
                    </m:sSup>
                    <m:r>
                      <a:rPr lang="en-US" sz="2400" b="1" i="0" smtClean="0">
                        <a:latin typeface="Cambria Math"/>
                        <a:ea typeface="Cambria Math"/>
                      </a:rPr>
                      <m:t>𝛉</m:t>
                    </m:r>
                    <m:r>
                      <a:rPr lang="en-US" sz="2400" b="1" i="0" smtClean="0">
                        <a:latin typeface="Cambria Math"/>
                        <a:ea typeface="Cambria Math"/>
                      </a:rPr>
                      <m:t>=</m:t>
                    </m:r>
                    <m:r>
                      <a:rPr lang="en-US" sz="2400" b="1" i="0" smtClean="0">
                        <a:latin typeface="Cambria Math"/>
                        <a:ea typeface="Cambria Math"/>
                      </a:rPr>
                      <m:t>𝟏</m:t>
                    </m:r>
                  </m:oMath>
                </a14:m>
                <a:endParaRPr lang="en-US" sz="2400" b="1" dirty="0">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249382" y="637774"/>
                <a:ext cx="8666018" cy="470000"/>
              </a:xfrm>
              <a:prstGeom prst="rect">
                <a:avLst/>
              </a:prstGeom>
              <a:blipFill rotWithShape="1">
                <a:blip r:embed="rId2"/>
                <a:stretch>
                  <a:fillRect l="-1125" t="-6494" b="-31169"/>
                </a:stretch>
              </a:blipFill>
            </p:spPr>
            <p:txBody>
              <a:bodyPr/>
              <a:lstStyle/>
              <a:p>
                <a:r>
                  <a:rPr lang="en-US">
                    <a:noFill/>
                  </a:rPr>
                  <a:t> </a:t>
                </a:r>
              </a:p>
            </p:txBody>
          </p:sp>
        </mc:Fallback>
      </mc:AlternateContent>
      <p:sp>
        <p:nvSpPr>
          <p:cNvPr id="4" name="TextBox 3"/>
          <p:cNvSpPr txBox="1"/>
          <p:nvPr/>
        </p:nvSpPr>
        <p:spPr>
          <a:xfrm>
            <a:off x="249382" y="960364"/>
            <a:ext cx="2362200" cy="523220"/>
          </a:xfrm>
          <a:prstGeom prst="rect">
            <a:avLst/>
          </a:prstGeom>
          <a:noFill/>
        </p:spPr>
        <p:txBody>
          <a:bodyPr wrap="square" rtlCol="0">
            <a:spAutoFit/>
          </a:bodyPr>
          <a:lstStyle/>
          <a:p>
            <a:r>
              <a:rPr lang="bn-BD" sz="2800" b="1" dirty="0" smtClean="0">
                <a:latin typeface="NikoshBAN" pitchFamily="2" charset="0"/>
                <a:cs typeface="NikoshBAN" pitchFamily="2" charset="0"/>
              </a:rPr>
              <a:t>সমাধানঃ </a:t>
            </a:r>
            <a:endParaRPr lang="en-US" sz="28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7" name="TextBox 26"/>
              <p:cNvSpPr txBox="1"/>
              <p:nvPr/>
            </p:nvSpPr>
            <p:spPr>
              <a:xfrm>
                <a:off x="249382" y="1313655"/>
                <a:ext cx="5313218" cy="461665"/>
              </a:xfrm>
              <a:prstGeom prst="rect">
                <a:avLst/>
              </a:prstGeom>
              <a:noFill/>
            </p:spPr>
            <p:txBody>
              <a:bodyPr wrap="square" rtlCol="0">
                <a:spAutoFit/>
              </a:bodyPr>
              <a:lstStyle/>
              <a:p>
                <a:r>
                  <a:rPr lang="bn-BD" sz="2400" b="1" dirty="0" smtClean="0">
                    <a:latin typeface="NikoshBAN" pitchFamily="2" charset="0"/>
                    <a:cs typeface="NikoshBAN" pitchFamily="2" charset="0"/>
                  </a:rPr>
                  <a:t>মনে করি,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YOX</a:t>
                </a:r>
                <a:r>
                  <a:rPr lang="en-US" sz="2400" b="1" dirty="0" smtClean="0">
                    <a:latin typeface="NikoshBAN" pitchFamily="2" charset="0"/>
                    <a:ea typeface="Cambria Math"/>
                    <a:cs typeface="NikoshBAN" pitchFamily="2" charset="0"/>
                  </a:rPr>
                  <a:t> =</a:t>
                </a:r>
                <a14:m>
                  <m:oMath xmlns:m="http://schemas.openxmlformats.org/officeDocument/2006/math">
                    <m:r>
                      <a:rPr lang="en-US" sz="2400" b="1" i="1" smtClean="0">
                        <a:latin typeface="Cambria Math"/>
                        <a:ea typeface="Cambria Math"/>
                      </a:rPr>
                      <m:t>𝜽</m:t>
                    </m:r>
                  </m:oMath>
                </a14:m>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একটি সূক্ষ্মকোণ। </a:t>
                </a:r>
                <a:endParaRPr lang="en-US" sz="2400" b="1" dirty="0">
                  <a:latin typeface="NikoshBAN" pitchFamily="2" charset="0"/>
                  <a:cs typeface="NikoshBAN" pitchFamily="2"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249382" y="1313655"/>
                <a:ext cx="5313218" cy="461665"/>
              </a:xfrm>
              <a:prstGeom prst="rect">
                <a:avLst/>
              </a:prstGeom>
              <a:blipFill rotWithShape="1">
                <a:blip r:embed="rId3"/>
                <a:stretch>
                  <a:fillRect l="-1835" t="-15789" b="-30263"/>
                </a:stretch>
              </a:blipFill>
            </p:spPr>
            <p:txBody>
              <a:bodyPr/>
              <a:lstStyle/>
              <a:p>
                <a:r>
                  <a:rPr lang="en-US">
                    <a:noFill/>
                  </a:rPr>
                  <a:t> </a:t>
                </a:r>
              </a:p>
            </p:txBody>
          </p:sp>
        </mc:Fallback>
      </mc:AlternateContent>
      <p:sp>
        <p:nvSpPr>
          <p:cNvPr id="29" name="TextBox 28"/>
          <p:cNvSpPr txBox="1"/>
          <p:nvPr/>
        </p:nvSpPr>
        <p:spPr>
          <a:xfrm>
            <a:off x="249382" y="1755988"/>
            <a:ext cx="5271275" cy="400110"/>
          </a:xfrm>
          <a:prstGeom prst="rect">
            <a:avLst/>
          </a:prstGeom>
          <a:noFill/>
        </p:spPr>
        <p:txBody>
          <a:bodyPr wrap="square" rtlCol="0">
            <a:spAutoFit/>
          </a:bodyPr>
          <a:lstStyle/>
          <a:p>
            <a:r>
              <a:rPr lang="en-US" sz="2000" b="1" dirty="0" smtClean="0">
                <a:latin typeface="NikoshBAN" pitchFamily="2" charset="0"/>
                <a:cs typeface="NikoshBAN" pitchFamily="2" charset="0"/>
              </a:rPr>
              <a:t>OY </a:t>
            </a:r>
            <a:r>
              <a:rPr lang="bn-BD" sz="2000" b="1" dirty="0" smtClean="0">
                <a:latin typeface="NikoshBAN" pitchFamily="2" charset="0"/>
                <a:cs typeface="NikoshBAN" pitchFamily="2" charset="0"/>
              </a:rPr>
              <a:t>বাহুতে যে কোনো একটি বিন্দু </a:t>
            </a:r>
            <a:r>
              <a:rPr lang="en-US" sz="2000" b="1" dirty="0" smtClean="0">
                <a:latin typeface="NikoshBAN" pitchFamily="2" charset="0"/>
                <a:cs typeface="NikoshBAN" pitchFamily="2" charset="0"/>
              </a:rPr>
              <a:t>P </a:t>
            </a:r>
            <a:r>
              <a:rPr lang="bn-BD" sz="2000" b="1" dirty="0" smtClean="0">
                <a:latin typeface="NikoshBAN" pitchFamily="2" charset="0"/>
                <a:cs typeface="NikoshBAN" pitchFamily="2" charset="0"/>
              </a:rPr>
              <a:t>নেই। </a:t>
            </a:r>
            <a:endParaRPr lang="en-US" sz="2000" b="1" dirty="0">
              <a:latin typeface="NikoshBAN" pitchFamily="2" charset="0"/>
              <a:cs typeface="NikoshBAN" pitchFamily="2" charset="0"/>
            </a:endParaRPr>
          </a:p>
        </p:txBody>
      </p:sp>
      <p:sp>
        <p:nvSpPr>
          <p:cNvPr id="30" name="TextBox 29"/>
          <p:cNvSpPr txBox="1"/>
          <p:nvPr/>
        </p:nvSpPr>
        <p:spPr>
          <a:xfrm>
            <a:off x="274583" y="2191434"/>
            <a:ext cx="5084618" cy="707886"/>
          </a:xfrm>
          <a:prstGeom prst="rect">
            <a:avLst/>
          </a:prstGeom>
          <a:noFill/>
        </p:spPr>
        <p:txBody>
          <a:bodyPr wrap="square" rtlCol="0">
            <a:spAutoFit/>
          </a:bodyPr>
          <a:lstStyle/>
          <a:p>
            <a:r>
              <a:rPr lang="en-US" sz="2000" b="1" dirty="0" smtClean="0">
                <a:latin typeface="NikoshBAN" pitchFamily="2" charset="0"/>
                <a:cs typeface="NikoshBAN" pitchFamily="2" charset="0"/>
              </a:rPr>
              <a:t>P </a:t>
            </a:r>
            <a:r>
              <a:rPr lang="bn-BD" sz="2000" b="1" dirty="0" smtClean="0">
                <a:latin typeface="NikoshBAN" pitchFamily="2" charset="0"/>
                <a:cs typeface="NikoshBAN" pitchFamily="2" charset="0"/>
              </a:rPr>
              <a:t>বিন্দু থেকে </a:t>
            </a:r>
            <a:r>
              <a:rPr lang="en-US" sz="2000" b="1" dirty="0" smtClean="0">
                <a:latin typeface="NikoshBAN" pitchFamily="2" charset="0"/>
                <a:cs typeface="NikoshBAN" pitchFamily="2" charset="0"/>
              </a:rPr>
              <a:t>OX </a:t>
            </a:r>
            <a:r>
              <a:rPr lang="bn-BD" sz="2000" b="1" dirty="0" smtClean="0">
                <a:latin typeface="NikoshBAN" pitchFamily="2" charset="0"/>
                <a:cs typeface="NikoshBAN" pitchFamily="2" charset="0"/>
              </a:rPr>
              <a:t>বাহুতে </a:t>
            </a:r>
            <a:r>
              <a:rPr lang="en-US" sz="2000" b="1" dirty="0" smtClean="0">
                <a:latin typeface="NikoshBAN" pitchFamily="2" charset="0"/>
                <a:cs typeface="NikoshBAN" pitchFamily="2" charset="0"/>
              </a:rPr>
              <a:t>PM </a:t>
            </a:r>
            <a:r>
              <a:rPr lang="bn-BD" sz="2000" b="1" dirty="0" smtClean="0">
                <a:latin typeface="NikoshBAN" pitchFamily="2" charset="0"/>
                <a:cs typeface="NikoshBAN" pitchFamily="2" charset="0"/>
              </a:rPr>
              <a:t>লম্ব আঁকি অর্থৎ </a:t>
            </a:r>
            <a:r>
              <a:rPr lang="en-US" sz="2000" b="1" dirty="0" smtClean="0">
                <a:latin typeface="NikoshBAN" pitchFamily="2" charset="0"/>
                <a:cs typeface="NikoshBAN" pitchFamily="2" charset="0"/>
              </a:rPr>
              <a:t>PM</a:t>
            </a:r>
            <a:r>
              <a:rPr lang="en-US" sz="2000" b="1" dirty="0" smtClean="0">
                <a:latin typeface="NikoshBAN" pitchFamily="2" charset="0"/>
                <a:ea typeface="Cambria Math"/>
                <a:cs typeface="NikoshBAN" pitchFamily="2" charset="0"/>
              </a:rPr>
              <a:t>⊥OX </a:t>
            </a:r>
            <a:r>
              <a:rPr lang="bn-BD" sz="2000" b="1" dirty="0" smtClean="0">
                <a:latin typeface="NikoshBAN" pitchFamily="2" charset="0"/>
                <a:ea typeface="Cambria Math"/>
                <a:cs typeface="NikoshBAN" pitchFamily="2" charset="0"/>
              </a:rPr>
              <a:t>আঁকি। </a:t>
            </a:r>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p:grpSp>
        <p:nvGrpSpPr>
          <p:cNvPr id="31" name="Group 30"/>
          <p:cNvGrpSpPr/>
          <p:nvPr/>
        </p:nvGrpSpPr>
        <p:grpSpPr>
          <a:xfrm>
            <a:off x="5416067" y="685379"/>
            <a:ext cx="3435973" cy="1829220"/>
            <a:chOff x="1500964" y="809415"/>
            <a:chExt cx="3435973" cy="1829220"/>
          </a:xfrm>
        </p:grpSpPr>
        <p:grpSp>
          <p:nvGrpSpPr>
            <p:cNvPr id="32" name="Group 31"/>
            <p:cNvGrpSpPr/>
            <p:nvPr/>
          </p:nvGrpSpPr>
          <p:grpSpPr>
            <a:xfrm>
              <a:off x="1500964" y="809415"/>
              <a:ext cx="3435973" cy="1797279"/>
              <a:chOff x="1676400" y="564921"/>
              <a:chExt cx="3657600" cy="2173171"/>
            </a:xfrm>
          </p:grpSpPr>
          <p:sp>
            <p:nvSpPr>
              <p:cNvPr id="36" name="TextBox 35"/>
              <p:cNvSpPr txBox="1"/>
              <p:nvPr/>
            </p:nvSpPr>
            <p:spPr>
              <a:xfrm>
                <a:off x="3546764" y="781853"/>
                <a:ext cx="303288" cy="369332"/>
              </a:xfrm>
              <a:prstGeom prst="rect">
                <a:avLst/>
              </a:prstGeom>
              <a:noFill/>
            </p:spPr>
            <p:txBody>
              <a:bodyPr wrap="none" rtlCol="0">
                <a:spAutoFit/>
              </a:bodyPr>
              <a:lstStyle/>
              <a:p>
                <a:r>
                  <a:rPr lang="en-US" dirty="0" smtClean="0"/>
                  <a:t>P</a:t>
                </a:r>
                <a:endParaRPr lang="en-US" dirty="0"/>
              </a:p>
            </p:txBody>
          </p:sp>
          <p:grpSp>
            <p:nvGrpSpPr>
              <p:cNvPr id="37" name="Group 36"/>
              <p:cNvGrpSpPr/>
              <p:nvPr/>
            </p:nvGrpSpPr>
            <p:grpSpPr>
              <a:xfrm>
                <a:off x="3695700" y="1151185"/>
                <a:ext cx="381836" cy="1586907"/>
                <a:chOff x="3695700" y="1151185"/>
                <a:chExt cx="381836" cy="1586907"/>
              </a:xfrm>
            </p:grpSpPr>
            <p:cxnSp>
              <p:nvCxnSpPr>
                <p:cNvPr id="47" name="Straight Connector 46"/>
                <p:cNvCxnSpPr/>
                <p:nvPr/>
              </p:nvCxnSpPr>
              <p:spPr>
                <a:xfrm>
                  <a:off x="3850052" y="1151185"/>
                  <a:ext cx="0" cy="1215572"/>
                </a:xfrm>
                <a:prstGeom prst="line">
                  <a:avLst/>
                </a:prstGeom>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3695700" y="2368760"/>
                  <a:ext cx="381836" cy="369332"/>
                </a:xfrm>
                <a:prstGeom prst="rect">
                  <a:avLst/>
                </a:prstGeom>
                <a:noFill/>
              </p:spPr>
              <p:txBody>
                <a:bodyPr wrap="none" rtlCol="0">
                  <a:spAutoFit/>
                </a:bodyPr>
                <a:lstStyle/>
                <a:p>
                  <a:r>
                    <a:rPr lang="en-US" dirty="0" smtClean="0"/>
                    <a:t>M</a:t>
                  </a:r>
                  <a:endParaRPr lang="en-US" dirty="0"/>
                </a:p>
              </p:txBody>
            </p:sp>
          </p:grpSp>
          <p:grpSp>
            <p:nvGrpSpPr>
              <p:cNvPr id="38" name="Group 37"/>
              <p:cNvGrpSpPr/>
              <p:nvPr/>
            </p:nvGrpSpPr>
            <p:grpSpPr>
              <a:xfrm>
                <a:off x="1676400" y="564921"/>
                <a:ext cx="3657600" cy="2171168"/>
                <a:chOff x="1676400" y="564921"/>
                <a:chExt cx="3657600" cy="2171168"/>
              </a:xfrm>
            </p:grpSpPr>
            <p:cxnSp>
              <p:nvCxnSpPr>
                <p:cNvPr id="39" name="Straight Arrow Connector 38"/>
                <p:cNvCxnSpPr/>
                <p:nvPr/>
              </p:nvCxnSpPr>
              <p:spPr>
                <a:xfrm flipV="1">
                  <a:off x="2057400" y="609600"/>
                  <a:ext cx="2667000" cy="1752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40" name="Group 39"/>
                <p:cNvGrpSpPr/>
                <p:nvPr/>
              </p:nvGrpSpPr>
              <p:grpSpPr>
                <a:xfrm>
                  <a:off x="1676400" y="564921"/>
                  <a:ext cx="3657600" cy="2171168"/>
                  <a:chOff x="1676400" y="564921"/>
                  <a:chExt cx="3657600" cy="2171168"/>
                </a:xfrm>
              </p:grpSpPr>
              <p:cxnSp>
                <p:nvCxnSpPr>
                  <p:cNvPr id="41" name="Straight Arrow Connector 40"/>
                  <p:cNvCxnSpPr/>
                  <p:nvPr/>
                </p:nvCxnSpPr>
                <p:spPr>
                  <a:xfrm>
                    <a:off x="2057400" y="2362200"/>
                    <a:ext cx="3276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676400" y="2177534"/>
                    <a:ext cx="336952" cy="369332"/>
                  </a:xfrm>
                  <a:prstGeom prst="rect">
                    <a:avLst/>
                  </a:prstGeom>
                  <a:noFill/>
                </p:spPr>
                <p:txBody>
                  <a:bodyPr wrap="none" rtlCol="0">
                    <a:spAutoFit/>
                  </a:bodyPr>
                  <a:lstStyle/>
                  <a:p>
                    <a:r>
                      <a:rPr lang="en-US" dirty="0" smtClean="0"/>
                      <a:t>O</a:t>
                    </a:r>
                    <a:endParaRPr lang="en-US" dirty="0"/>
                  </a:p>
                </p:txBody>
              </p:sp>
              <p:sp>
                <p:nvSpPr>
                  <p:cNvPr id="43" name="TextBox 42"/>
                  <p:cNvSpPr txBox="1"/>
                  <p:nvPr/>
                </p:nvSpPr>
                <p:spPr>
                  <a:xfrm>
                    <a:off x="4724400" y="564921"/>
                    <a:ext cx="316025" cy="446576"/>
                  </a:xfrm>
                  <a:prstGeom prst="rect">
                    <a:avLst/>
                  </a:prstGeom>
                  <a:noFill/>
                </p:spPr>
                <p:txBody>
                  <a:bodyPr wrap="none" rtlCol="0">
                    <a:spAutoFit/>
                  </a:bodyPr>
                  <a:lstStyle/>
                  <a:p>
                    <a:r>
                      <a:rPr lang="en-US" dirty="0" smtClean="0"/>
                      <a:t>Y</a:t>
                    </a:r>
                    <a:endParaRPr lang="en-US" dirty="0"/>
                  </a:p>
                </p:txBody>
              </p:sp>
              <p:sp>
                <p:nvSpPr>
                  <p:cNvPr id="44" name="TextBox 43"/>
                  <p:cNvSpPr txBox="1"/>
                  <p:nvPr/>
                </p:nvSpPr>
                <p:spPr>
                  <a:xfrm>
                    <a:off x="4959927" y="2366757"/>
                    <a:ext cx="304892" cy="369332"/>
                  </a:xfrm>
                  <a:prstGeom prst="rect">
                    <a:avLst/>
                  </a:prstGeom>
                  <a:noFill/>
                </p:spPr>
                <p:txBody>
                  <a:bodyPr wrap="none" rtlCol="0">
                    <a:spAutoFit/>
                  </a:bodyPr>
                  <a:lstStyle/>
                  <a:p>
                    <a:r>
                      <a:rPr lang="en-US" dirty="0" smtClean="0"/>
                      <a:t>X</a:t>
                    </a:r>
                    <a:endParaRPr lang="en-US" dirty="0"/>
                  </a:p>
                </p:txBody>
              </p:sp>
              <mc:AlternateContent xmlns:mc="http://schemas.openxmlformats.org/markup-compatibility/2006" xmlns:a14="http://schemas.microsoft.com/office/drawing/2010/main">
                <mc:Choice Requires="a14">
                  <p:sp>
                    <p:nvSpPr>
                      <p:cNvPr id="45" name="TextBox 44"/>
                      <p:cNvSpPr txBox="1"/>
                      <p:nvPr/>
                    </p:nvSpPr>
                    <p:spPr>
                      <a:xfrm>
                        <a:off x="2473070" y="2001615"/>
                        <a:ext cx="37414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ea typeface="Cambria Math"/>
                                </a:rPr>
                                <m:t>𝜃</m:t>
                              </m:r>
                            </m:oMath>
                          </m:oMathPara>
                        </a14:m>
                        <a:endParaRPr lang="en-US" dirty="0"/>
                      </a:p>
                    </p:txBody>
                  </p:sp>
                </mc:Choice>
                <mc:Fallback xmlns="">
                  <p:sp>
                    <p:nvSpPr>
                      <p:cNvPr id="45" name="TextBox 44"/>
                      <p:cNvSpPr txBox="1">
                        <a:spLocks noRot="1" noChangeAspect="1" noMove="1" noResize="1" noEditPoints="1" noAdjustHandles="1" noChangeArrowheads="1" noChangeShapeType="1" noTextEdit="1"/>
                      </p:cNvSpPr>
                      <p:nvPr/>
                    </p:nvSpPr>
                    <p:spPr>
                      <a:xfrm>
                        <a:off x="2473070" y="2001615"/>
                        <a:ext cx="374141" cy="369332"/>
                      </a:xfrm>
                      <a:prstGeom prst="rect">
                        <a:avLst/>
                      </a:prstGeom>
                      <a:blipFill rotWithShape="1">
                        <a:blip r:embed="rId4"/>
                        <a:stretch>
                          <a:fillRect b="-12000"/>
                        </a:stretch>
                      </a:blipFill>
                    </p:spPr>
                    <p:txBody>
                      <a:bodyPr/>
                      <a:lstStyle/>
                      <a:p>
                        <a:r>
                          <a:rPr lang="en-US">
                            <a:noFill/>
                          </a:rPr>
                          <a:t> </a:t>
                        </a:r>
                      </a:p>
                    </p:txBody>
                  </p:sp>
                </mc:Fallback>
              </mc:AlternateContent>
              <p:sp>
                <p:nvSpPr>
                  <p:cNvPr id="46" name="Arc 45"/>
                  <p:cNvSpPr/>
                  <p:nvPr/>
                </p:nvSpPr>
                <p:spPr>
                  <a:xfrm rot="1562210">
                    <a:off x="2315318" y="1669404"/>
                    <a:ext cx="914400" cy="914400"/>
                  </a:xfrm>
                  <a:prstGeom prst="arc">
                    <a:avLst>
                      <a:gd name="adj1" fmla="val 16748107"/>
                      <a:gd name="adj2" fmla="val 72529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sp>
          <p:nvSpPr>
            <p:cNvPr id="33" name="TextBox 32"/>
            <p:cNvSpPr txBox="1"/>
            <p:nvPr/>
          </p:nvSpPr>
          <p:spPr>
            <a:xfrm rot="19837080">
              <a:off x="2174682" y="1386428"/>
              <a:ext cx="1026290" cy="369332"/>
            </a:xfrm>
            <a:prstGeom prst="rect">
              <a:avLst/>
            </a:prstGeom>
            <a:noFill/>
          </p:spPr>
          <p:txBody>
            <a:bodyPr wrap="square" rtlCol="0">
              <a:spAutoFit/>
            </a:bodyPr>
            <a:lstStyle/>
            <a:p>
              <a:r>
                <a:rPr lang="bn-BD" b="1" dirty="0" smtClean="0">
                  <a:latin typeface="NikoshBAN" pitchFamily="2" charset="0"/>
                  <a:cs typeface="NikoshBAN" pitchFamily="2" charset="0"/>
                </a:rPr>
                <a:t>অতিভুজ</a:t>
              </a:r>
              <a:endParaRPr lang="en-US" b="1" dirty="0">
                <a:latin typeface="NikoshBAN" pitchFamily="2" charset="0"/>
                <a:cs typeface="NikoshBAN" pitchFamily="2" charset="0"/>
              </a:endParaRPr>
            </a:p>
          </p:txBody>
        </p:sp>
        <p:sp>
          <p:nvSpPr>
            <p:cNvPr id="34" name="TextBox 33"/>
            <p:cNvSpPr txBox="1"/>
            <p:nvPr/>
          </p:nvSpPr>
          <p:spPr>
            <a:xfrm>
              <a:off x="3563752" y="1628273"/>
              <a:ext cx="703447" cy="369332"/>
            </a:xfrm>
            <a:prstGeom prst="rect">
              <a:avLst/>
            </a:prstGeom>
            <a:noFill/>
          </p:spPr>
          <p:txBody>
            <a:bodyPr wrap="square" rtlCol="0">
              <a:spAutoFit/>
            </a:bodyPr>
            <a:lstStyle/>
            <a:p>
              <a:r>
                <a:rPr lang="bn-BD" b="1" dirty="0" smtClean="0">
                  <a:latin typeface="NikoshBAN" pitchFamily="2" charset="0"/>
                  <a:cs typeface="NikoshBAN" pitchFamily="2" charset="0"/>
                </a:rPr>
                <a:t>লম্ব</a:t>
              </a:r>
              <a:endParaRPr lang="en-US" b="1" dirty="0">
                <a:latin typeface="NikoshBAN" pitchFamily="2" charset="0"/>
                <a:cs typeface="NikoshBAN" pitchFamily="2" charset="0"/>
              </a:endParaRPr>
            </a:p>
          </p:txBody>
        </p:sp>
        <p:sp>
          <p:nvSpPr>
            <p:cNvPr id="35" name="TextBox 34"/>
            <p:cNvSpPr txBox="1"/>
            <p:nvPr/>
          </p:nvSpPr>
          <p:spPr>
            <a:xfrm>
              <a:off x="2630583" y="2269303"/>
              <a:ext cx="769868" cy="369332"/>
            </a:xfrm>
            <a:prstGeom prst="rect">
              <a:avLst/>
            </a:prstGeom>
            <a:noFill/>
          </p:spPr>
          <p:txBody>
            <a:bodyPr wrap="square" rtlCol="0">
              <a:spAutoFit/>
            </a:bodyPr>
            <a:lstStyle/>
            <a:p>
              <a:r>
                <a:rPr lang="bn-BD" b="1" dirty="0" smtClean="0">
                  <a:latin typeface="NikoshBAN" pitchFamily="2" charset="0"/>
                  <a:cs typeface="NikoshBAN" pitchFamily="2" charset="0"/>
                </a:rPr>
                <a:t>ভূমি </a:t>
              </a:r>
              <a:endParaRPr lang="en-US" b="1" dirty="0">
                <a:latin typeface="NikoshBAN" pitchFamily="2" charset="0"/>
                <a:cs typeface="NikoshBAN" pitchFamily="2" charset="0"/>
              </a:endParaRPr>
            </a:p>
          </p:txBody>
        </p:sp>
      </p:grpSp>
      <p:sp>
        <p:nvSpPr>
          <p:cNvPr id="49" name="TextBox 48"/>
          <p:cNvSpPr txBox="1"/>
          <p:nvPr/>
        </p:nvSpPr>
        <p:spPr>
          <a:xfrm>
            <a:off x="274583" y="2812103"/>
            <a:ext cx="8808222" cy="400110"/>
          </a:xfrm>
          <a:prstGeom prst="rect">
            <a:avLst/>
          </a:prstGeom>
          <a:noFill/>
        </p:spPr>
        <p:txBody>
          <a:bodyPr wrap="square" rtlCol="0">
            <a:spAutoFit/>
          </a:bodyPr>
          <a:lstStyle/>
          <a:p>
            <a:r>
              <a:rPr lang="bn-BD" sz="2000" b="1" dirty="0" smtClean="0">
                <a:latin typeface="NikoshBAN" pitchFamily="2" charset="0"/>
                <a:cs typeface="NikoshBAN" pitchFamily="2" charset="0"/>
              </a:rPr>
              <a:t>ফলে একটি সমকোণী ত্রিভুজ </a:t>
            </a:r>
            <a:r>
              <a:rPr lang="en-US" sz="20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POM</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গঠিত হলো</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যার, লম্ব= </a:t>
            </a:r>
            <a:r>
              <a:rPr lang="en-US" sz="1600" b="1" dirty="0" smtClean="0">
                <a:latin typeface="NikoshBAN" pitchFamily="2" charset="0"/>
                <a:ea typeface="Cambria Math"/>
                <a:cs typeface="NikoshBAN" pitchFamily="2" charset="0"/>
              </a:rPr>
              <a:t>PM</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অতিভুজ=</a:t>
            </a:r>
            <a:r>
              <a:rPr lang="en-US" sz="1600" b="1" dirty="0" smtClean="0">
                <a:latin typeface="NikoshBAN" pitchFamily="2" charset="0"/>
                <a:ea typeface="Cambria Math"/>
                <a:cs typeface="NikoshBAN" pitchFamily="2" charset="0"/>
              </a:rPr>
              <a:t>OP</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এবং ভূমি=</a:t>
            </a:r>
            <a:r>
              <a:rPr lang="en-US" sz="1600" b="1" dirty="0" smtClean="0">
                <a:latin typeface="NikoshBAN" pitchFamily="2" charset="0"/>
                <a:ea typeface="Cambria Math"/>
                <a:cs typeface="NikoshBAN" pitchFamily="2" charset="0"/>
              </a:rPr>
              <a:t>OM</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 </a:t>
            </a:r>
            <a:endParaRPr lang="en-US" sz="2000" b="1" dirty="0">
              <a:latin typeface="NikoshBAN" pitchFamily="2" charset="0"/>
              <a:cs typeface="NikoshBAN" pitchFamily="2" charset="0"/>
            </a:endParaRPr>
          </a:p>
        </p:txBody>
      </p:sp>
      <p:sp>
        <p:nvSpPr>
          <p:cNvPr id="50" name="TextBox 49"/>
          <p:cNvSpPr txBox="1"/>
          <p:nvPr/>
        </p:nvSpPr>
        <p:spPr>
          <a:xfrm>
            <a:off x="228600" y="3212213"/>
            <a:ext cx="8623440" cy="400110"/>
          </a:xfrm>
          <a:prstGeom prst="rect">
            <a:avLst/>
          </a:prstGeom>
          <a:noFill/>
        </p:spPr>
        <p:txBody>
          <a:bodyPr wrap="square" rtlCol="0">
            <a:spAutoFit/>
          </a:bodyPr>
          <a:lstStyle/>
          <a:p>
            <a:r>
              <a:rPr lang="bn-BD" sz="2000" b="1" dirty="0" smtClean="0">
                <a:latin typeface="NikoshBAN" pitchFamily="2" charset="0"/>
                <a:cs typeface="NikoshBAN" pitchFamily="2" charset="0"/>
              </a:rPr>
              <a:t>সমকোণী ত্রিভুজ </a:t>
            </a:r>
            <a:r>
              <a:rPr lang="en-US" sz="20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POM</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থেকে , পিথাগোরাসের সূত্রানুসারে,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51" name="TextBox 50"/>
              <p:cNvSpPr txBox="1"/>
              <p:nvPr/>
            </p:nvSpPr>
            <p:spPr>
              <a:xfrm>
                <a:off x="274583" y="3571419"/>
                <a:ext cx="8355405" cy="527132"/>
              </a:xfrm>
              <a:prstGeom prst="rect">
                <a:avLst/>
              </a:prstGeom>
              <a:noFill/>
            </p:spPr>
            <p:txBody>
              <a:bodyPr wrap="square" rtlCol="0">
                <a:spAutoFit/>
              </a:bodyPr>
              <a:lstStyle/>
              <a:p>
                <a:r>
                  <a:rPr lang="bn-BD" sz="2400" b="1" dirty="0">
                    <a:latin typeface="NikoshBAN" pitchFamily="2" charset="0"/>
                    <a:cs typeface="NikoshBAN" pitchFamily="2" charset="0"/>
                  </a:rPr>
                  <a:t> </a:t>
                </a:r>
                <a:r>
                  <a:rPr lang="bn-BD" sz="2400" b="1" dirty="0" smtClean="0">
                    <a:latin typeface="NikoshBAN" pitchFamily="2" charset="0"/>
                    <a:cs typeface="NikoshBAN" pitchFamily="2" charset="0"/>
                  </a:rPr>
                  <a:t> </a:t>
                </a:r>
                <a14:m>
                  <m:oMath xmlns:m="http://schemas.openxmlformats.org/officeDocument/2006/math">
                    <m:sSup>
                      <m:sSupPr>
                        <m:ctrlPr>
                          <a:rPr lang="bn-BD" sz="2400" b="1" i="1" smtClean="0">
                            <a:latin typeface="Cambria Math"/>
                            <a:cs typeface="NikoshBAN" pitchFamily="2" charset="0"/>
                          </a:rPr>
                        </m:ctrlPr>
                      </m:sSupPr>
                      <m:e>
                        <m:r>
                          <a:rPr lang="bn-BD" sz="2400" b="1" i="1" smtClean="0">
                            <a:latin typeface="Cambria Math"/>
                            <a:cs typeface="NikoshBAN" pitchFamily="2" charset="0"/>
                          </a:rPr>
                          <m:t>লম্ব</m:t>
                        </m:r>
                      </m:e>
                      <m:sup>
                        <m:r>
                          <a:rPr lang="en-US" sz="2400" b="1" i="1" smtClean="0">
                            <a:latin typeface="Cambria Math"/>
                            <a:cs typeface="NikoshBAN" pitchFamily="2" charset="0"/>
                          </a:rPr>
                          <m:t>𝟐</m:t>
                        </m:r>
                      </m:sup>
                    </m:sSup>
                    <m:r>
                      <a:rPr lang="en-US" sz="2400" b="1" i="0" smtClean="0">
                        <a:latin typeface="Cambria Math"/>
                        <a:cs typeface="NikoshBAN" pitchFamily="2" charset="0"/>
                      </a:rPr>
                      <m:t>+</m:t>
                    </m:r>
                  </m:oMath>
                </a14:m>
                <a:r>
                  <a:rPr lang="en-US" sz="2400" b="1" dirty="0" smtClean="0">
                    <a:latin typeface="NikoshBAN" pitchFamily="2" charset="0"/>
                    <a:cs typeface="NikoshBAN" pitchFamily="2" charset="0"/>
                  </a:rPr>
                  <a:t> </a:t>
                </a:r>
                <a14:m>
                  <m:oMath xmlns:m="http://schemas.openxmlformats.org/officeDocument/2006/math">
                    <m:sSup>
                      <m:sSupPr>
                        <m:ctrlPr>
                          <a:rPr lang="en-US" sz="2400" b="1" i="1" dirty="0" smtClean="0">
                            <a:latin typeface="Cambria Math"/>
                            <a:cs typeface="NikoshBAN" pitchFamily="2" charset="0"/>
                          </a:rPr>
                        </m:ctrlPr>
                      </m:sSupPr>
                      <m:e>
                        <m:r>
                          <a:rPr lang="bn-BD" sz="2400" b="1" i="1" dirty="0" smtClean="0">
                            <a:latin typeface="Cambria Math"/>
                            <a:cs typeface="NikoshBAN" pitchFamily="2" charset="0"/>
                          </a:rPr>
                          <m:t>ভূমি</m:t>
                        </m:r>
                      </m:e>
                      <m:sup>
                        <m:r>
                          <a:rPr lang="en-US" sz="2400" b="1" i="1" dirty="0" smtClean="0">
                            <a:latin typeface="Cambria Math"/>
                            <a:cs typeface="NikoshBAN" pitchFamily="2" charset="0"/>
                          </a:rPr>
                          <m:t>𝟐</m:t>
                        </m:r>
                      </m:sup>
                    </m:sSup>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bn-BD" sz="2400" b="1" i="1" smtClean="0">
                            <a:latin typeface="Cambria Math"/>
                            <a:cs typeface="NikoshBAN" pitchFamily="2" charset="0"/>
                          </a:rPr>
                          <m:t>অতিভুজ</m:t>
                        </m:r>
                      </m:e>
                      <m:sup>
                        <m:r>
                          <a:rPr lang="en-US" sz="2400" b="1" i="1" smtClean="0">
                            <a:latin typeface="Cambria Math"/>
                            <a:cs typeface="NikoshBAN" pitchFamily="2" charset="0"/>
                          </a:rPr>
                          <m:t>𝟐</m:t>
                        </m:r>
                      </m:sup>
                    </m:sSup>
                  </m:oMath>
                </a14:m>
                <a:endParaRPr lang="en-US" sz="2400" b="1" dirty="0">
                  <a:latin typeface="NikoshBAN" pitchFamily="2" charset="0"/>
                  <a:cs typeface="NikoshBAN" pitchFamily="2"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274583" y="3571419"/>
                <a:ext cx="8355405" cy="527132"/>
              </a:xfrm>
              <a:prstGeom prst="rect">
                <a:avLst/>
              </a:prstGeom>
              <a:blipFill rotWithShape="1">
                <a:blip r:embed="rId5"/>
                <a:stretch>
                  <a:fillRect l="-1094" b="-279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215376" y="4821382"/>
                <a:ext cx="8035753" cy="797654"/>
              </a:xfrm>
              <a:prstGeom prst="rect">
                <a:avLst/>
              </a:prstGeom>
              <a:noFill/>
            </p:spPr>
            <p:txBody>
              <a:bodyPr wrap="square" rtlCol="0">
                <a:spAutoFit/>
              </a:bodyPr>
              <a:lstStyle/>
              <a:p>
                <a:r>
                  <a:rPr lang="bn-BD" sz="2400" b="1" dirty="0" smtClean="0">
                    <a:latin typeface="NikoshBAN" pitchFamily="2" charset="0"/>
                    <a:cs typeface="NikoshBAN" pitchFamily="2" charset="0"/>
                  </a:rPr>
                  <a:t>বা,  </a:t>
                </a:r>
                <a14:m>
                  <m:oMath xmlns:m="http://schemas.openxmlformats.org/officeDocument/2006/math">
                    <m:sSup>
                      <m:sSupPr>
                        <m:ctrlPr>
                          <a:rPr lang="bn-BD" sz="2400" b="1" i="1" smtClean="0">
                            <a:latin typeface="Cambria Math"/>
                            <a:cs typeface="NikoshBAN" pitchFamily="2" charset="0"/>
                          </a:rPr>
                        </m:ctrlPr>
                      </m:sSupPr>
                      <m:e>
                        <m:r>
                          <a:rPr lang="bn-BD" sz="2400" b="1" i="1" smtClean="0">
                            <a:latin typeface="Cambria Math"/>
                            <a:cs typeface="NikoshBAN" pitchFamily="2" charset="0"/>
                          </a:rPr>
                          <m:t>(</m:t>
                        </m:r>
                        <m:f>
                          <m:fPr>
                            <m:ctrlPr>
                              <a:rPr lang="bn-BD" sz="2400" b="1" i="1" smtClean="0">
                                <a:latin typeface="Cambria Math"/>
                                <a:cs typeface="NikoshBAN" pitchFamily="2" charset="0"/>
                              </a:rPr>
                            </m:ctrlPr>
                          </m:fPr>
                          <m:num>
                            <m:r>
                              <a:rPr lang="bn-BD" sz="2400" b="1" i="1" smtClean="0">
                                <a:latin typeface="Cambria Math"/>
                                <a:cs typeface="NikoshBAN" pitchFamily="2" charset="0"/>
                              </a:rPr>
                              <m:t>লম্ব</m:t>
                            </m:r>
                          </m:num>
                          <m:den>
                            <m:r>
                              <a:rPr lang="bn-BD" sz="2400" b="1" i="1" smtClean="0">
                                <a:latin typeface="Cambria Math"/>
                                <a:cs typeface="NikoshBAN" pitchFamily="2" charset="0"/>
                              </a:rPr>
                              <m:t>অতিভুজ</m:t>
                            </m:r>
                          </m:den>
                        </m:f>
                        <m:r>
                          <a:rPr lang="bn-BD" sz="2400" b="1" i="1" smtClean="0">
                            <a:latin typeface="Cambria Math"/>
                            <a:cs typeface="NikoshBAN" pitchFamily="2" charset="0"/>
                          </a:rPr>
                          <m:t>)</m:t>
                        </m:r>
                      </m:e>
                      <m:sup>
                        <m:r>
                          <a:rPr lang="en-US" sz="2400" b="1" i="1" smtClean="0">
                            <a:latin typeface="Cambria Math"/>
                            <a:cs typeface="NikoshBAN" pitchFamily="2" charset="0"/>
                          </a:rPr>
                          <m:t>𝟐</m:t>
                        </m:r>
                      </m:sup>
                    </m:sSup>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bn-BD" sz="2400" b="1" i="1" smtClean="0">
                            <a:latin typeface="Cambria Math"/>
                            <a:cs typeface="NikoshBAN" pitchFamily="2" charset="0"/>
                          </a:rPr>
                          <m:t>(</m:t>
                        </m:r>
                        <m:f>
                          <m:fPr>
                            <m:ctrlPr>
                              <a:rPr lang="en-US" sz="2400" b="1" i="1" smtClean="0">
                                <a:latin typeface="Cambria Math"/>
                                <a:cs typeface="NikoshBAN" pitchFamily="2" charset="0"/>
                              </a:rPr>
                            </m:ctrlPr>
                          </m:fPr>
                          <m:num>
                            <m:r>
                              <a:rPr lang="bn-BD" sz="2400" b="1" i="1" smtClean="0">
                                <a:latin typeface="Cambria Math"/>
                                <a:cs typeface="NikoshBAN" pitchFamily="2" charset="0"/>
                              </a:rPr>
                              <m:t>ভূমি</m:t>
                            </m:r>
                          </m:num>
                          <m:den>
                            <m:r>
                              <a:rPr lang="bn-BD" sz="2400" b="1" i="1" smtClean="0">
                                <a:latin typeface="Cambria Math"/>
                                <a:cs typeface="NikoshBAN" pitchFamily="2" charset="0"/>
                              </a:rPr>
                              <m:t>অতিভুজ</m:t>
                            </m:r>
                          </m:den>
                        </m:f>
                        <m:r>
                          <a:rPr lang="bn-BD" sz="2400" b="1" i="1" smtClean="0">
                            <a:latin typeface="Cambria Math"/>
                            <a:cs typeface="NikoshBAN" pitchFamily="2" charset="0"/>
                          </a:rPr>
                          <m:t>)</m:t>
                        </m:r>
                      </m:e>
                      <m:sup>
                        <m:r>
                          <a:rPr lang="en-US" sz="2400" b="1" i="1" smtClean="0">
                            <a:latin typeface="Cambria Math"/>
                            <a:cs typeface="NikoshBAN" pitchFamily="2" charset="0"/>
                          </a:rPr>
                          <m:t>𝟐</m:t>
                        </m:r>
                      </m:sup>
                    </m:sSup>
                  </m:oMath>
                </a14:m>
                <a:r>
                  <a:rPr lang="bn-BD" sz="2400" b="1" dirty="0" smtClean="0">
                    <a:latin typeface="NikoshBAN" pitchFamily="2" charset="0"/>
                    <a:cs typeface="NikoshBAN" pitchFamily="2" charset="0"/>
                  </a:rPr>
                  <a:t> </a:t>
                </a:r>
                <a:r>
                  <a:rPr lang="en-US" sz="2400" b="1" dirty="0" smtClean="0">
                    <a:latin typeface="NikoshBAN" pitchFamily="2" charset="0"/>
                    <a:cs typeface="NikoshBAN" pitchFamily="2" charset="0"/>
                  </a:rPr>
                  <a:t>= </a:t>
                </a:r>
                <a14:m>
                  <m:oMath xmlns:m="http://schemas.openxmlformats.org/officeDocument/2006/math">
                    <m:sSup>
                      <m:sSupPr>
                        <m:ctrlPr>
                          <a:rPr lang="en-US" sz="2400" b="1" i="1" smtClean="0">
                            <a:latin typeface="Cambria Math"/>
                            <a:cs typeface="NikoshBAN" pitchFamily="2" charset="0"/>
                          </a:rPr>
                        </m:ctrlPr>
                      </m:sSupPr>
                      <m:e>
                        <m:r>
                          <a:rPr lang="en-US" sz="2400" b="1" i="1" smtClean="0">
                            <a:latin typeface="Cambria Math"/>
                            <a:cs typeface="NikoshBAN" pitchFamily="2" charset="0"/>
                          </a:rPr>
                          <m:t>(</m:t>
                        </m:r>
                        <m:f>
                          <m:fPr>
                            <m:ctrlPr>
                              <a:rPr lang="en-US" sz="2400" b="1" i="1" smtClean="0">
                                <a:latin typeface="Cambria Math"/>
                                <a:cs typeface="NikoshBAN" pitchFamily="2" charset="0"/>
                              </a:rPr>
                            </m:ctrlPr>
                          </m:fPr>
                          <m:num>
                            <m:r>
                              <a:rPr lang="bn-BD" sz="2400" b="1" i="1" smtClean="0">
                                <a:latin typeface="Cambria Math"/>
                                <a:cs typeface="NikoshBAN" pitchFamily="2" charset="0"/>
                              </a:rPr>
                              <m:t>অতিভুজ</m:t>
                            </m:r>
                          </m:num>
                          <m:den>
                            <m:r>
                              <a:rPr lang="bn-BD" sz="2400" b="1" i="1" smtClean="0">
                                <a:latin typeface="Cambria Math"/>
                                <a:cs typeface="NikoshBAN" pitchFamily="2" charset="0"/>
                              </a:rPr>
                              <m:t>অতিভুজ</m:t>
                            </m:r>
                          </m:den>
                        </m:f>
                        <m:r>
                          <a:rPr lang="bn-BD" sz="2400" b="1" i="1" smtClean="0">
                            <a:latin typeface="Cambria Math"/>
                            <a:cs typeface="NikoshBAN" pitchFamily="2" charset="0"/>
                          </a:rPr>
                          <m:t>)</m:t>
                        </m:r>
                      </m:e>
                      <m:sup>
                        <m:r>
                          <a:rPr lang="en-US" sz="2400" b="1" i="1" smtClean="0">
                            <a:latin typeface="Cambria Math"/>
                            <a:cs typeface="NikoshBAN" pitchFamily="2" charset="0"/>
                          </a:rPr>
                          <m:t>𝟐</m:t>
                        </m:r>
                      </m:sup>
                    </m:sSup>
                  </m:oMath>
                </a14:m>
                <a:endParaRPr lang="en-US" sz="2400" b="1" dirty="0">
                  <a:latin typeface="NikoshBAN" pitchFamily="2" charset="0"/>
                  <a:cs typeface="NikoshBAN" pitchFamily="2"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215376" y="4821382"/>
                <a:ext cx="8035753" cy="797654"/>
              </a:xfrm>
              <a:prstGeom prst="rect">
                <a:avLst/>
              </a:prstGeom>
              <a:blipFill rotWithShape="1">
                <a:blip r:embed="rId6"/>
                <a:stretch>
                  <a:fillRect l="-11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241825" y="3900537"/>
                <a:ext cx="8175682" cy="982000"/>
              </a:xfrm>
              <a:prstGeom prst="rect">
                <a:avLst/>
              </a:prstGeom>
              <a:noFill/>
            </p:spPr>
            <p:txBody>
              <a:bodyPr wrap="square" rtlCol="0">
                <a:spAutoFit/>
              </a:bodyPr>
              <a:lstStyle/>
              <a:p>
                <a:r>
                  <a:rPr lang="bn-BD" sz="2400" b="1" dirty="0" smtClean="0">
                    <a:latin typeface="NikoshBAN" pitchFamily="2" charset="0"/>
                    <a:cs typeface="NikoshBAN" pitchFamily="2" charset="0"/>
                  </a:rPr>
                  <a:t>বা,  </a:t>
                </a:r>
                <a14:m>
                  <m:oMath xmlns:m="http://schemas.openxmlformats.org/officeDocument/2006/math">
                    <m:f>
                      <m:fPr>
                        <m:ctrlPr>
                          <a:rPr lang="bn-BD" sz="2400" b="1" i="1" smtClean="0">
                            <a:latin typeface="Cambria Math"/>
                            <a:cs typeface="NikoshBAN" pitchFamily="2" charset="0"/>
                          </a:rPr>
                        </m:ctrlPr>
                      </m:fPr>
                      <m:num>
                        <m:sSup>
                          <m:sSupPr>
                            <m:ctrlPr>
                              <a:rPr lang="bn-BD" sz="2400" b="1" i="1" smtClean="0">
                                <a:latin typeface="Cambria Math"/>
                                <a:cs typeface="NikoshBAN" pitchFamily="2" charset="0"/>
                              </a:rPr>
                            </m:ctrlPr>
                          </m:sSupPr>
                          <m:e>
                            <m:r>
                              <a:rPr lang="bn-BD" sz="2400" b="1" i="1" smtClean="0">
                                <a:latin typeface="Cambria Math"/>
                                <a:cs typeface="NikoshBAN" pitchFamily="2" charset="0"/>
                              </a:rPr>
                              <m:t>লম্ব</m:t>
                            </m:r>
                          </m:e>
                          <m:sup>
                            <m:r>
                              <a:rPr lang="en-US" sz="2400" b="1" i="1" smtClean="0">
                                <a:latin typeface="Cambria Math"/>
                                <a:cs typeface="NikoshBAN" pitchFamily="2" charset="0"/>
                              </a:rPr>
                              <m:t>𝟐</m:t>
                            </m:r>
                          </m:sup>
                        </m:sSup>
                      </m:num>
                      <m:den>
                        <m:sSup>
                          <m:sSupPr>
                            <m:ctrlPr>
                              <a:rPr lang="bn-BD" sz="2400" b="1" i="1" smtClean="0">
                                <a:latin typeface="Cambria Math"/>
                                <a:cs typeface="NikoshBAN" pitchFamily="2" charset="0"/>
                              </a:rPr>
                            </m:ctrlPr>
                          </m:sSupPr>
                          <m:e>
                            <m:r>
                              <a:rPr lang="bn-BD" sz="2400" b="1" i="1" smtClean="0">
                                <a:latin typeface="Cambria Math"/>
                                <a:cs typeface="NikoshBAN" pitchFamily="2" charset="0"/>
                              </a:rPr>
                              <m:t>অতিভুজ</m:t>
                            </m:r>
                          </m:e>
                          <m:sup>
                            <m:r>
                              <a:rPr lang="en-US" sz="2400" b="1" i="1" smtClean="0">
                                <a:latin typeface="Cambria Math"/>
                                <a:cs typeface="NikoshBAN" pitchFamily="2" charset="0"/>
                              </a:rPr>
                              <m:t>𝟐</m:t>
                            </m:r>
                          </m:sup>
                        </m:sSup>
                      </m:den>
                    </m:f>
                  </m:oMath>
                </a14:m>
                <a:r>
                  <a:rPr lang="bn-BD" sz="2400" b="1" dirty="0" smtClean="0">
                    <a:latin typeface="NikoshBAN" pitchFamily="2" charset="0"/>
                    <a:cs typeface="NikoshBAN" pitchFamily="2" charset="0"/>
                  </a:rPr>
                  <a:t> </a:t>
                </a:r>
                <a:r>
                  <a:rPr lang="en-US" sz="2400" b="1" dirty="0" smtClean="0">
                    <a:latin typeface="NikoshBAN" pitchFamily="2" charset="0"/>
                    <a:cs typeface="NikoshBAN" pitchFamily="2" charset="0"/>
                  </a:rPr>
                  <a:t> +  </a:t>
                </a:r>
                <a14:m>
                  <m:oMath xmlns:m="http://schemas.openxmlformats.org/officeDocument/2006/math">
                    <m:f>
                      <m:fPr>
                        <m:ctrlPr>
                          <a:rPr lang="en-US" sz="2400" b="1" i="1" smtClean="0">
                            <a:latin typeface="Cambria Math"/>
                            <a:cs typeface="NikoshBAN" pitchFamily="2" charset="0"/>
                          </a:rPr>
                        </m:ctrlPr>
                      </m:fPr>
                      <m:num>
                        <m:sSup>
                          <m:sSupPr>
                            <m:ctrlPr>
                              <a:rPr lang="en-US" sz="2400" b="1" i="1" smtClean="0">
                                <a:latin typeface="Cambria Math"/>
                                <a:cs typeface="NikoshBAN" pitchFamily="2" charset="0"/>
                              </a:rPr>
                            </m:ctrlPr>
                          </m:sSupPr>
                          <m:e>
                            <m:r>
                              <a:rPr lang="bn-BD" sz="2400" b="1" i="1" smtClean="0">
                                <a:latin typeface="Cambria Math"/>
                                <a:cs typeface="NikoshBAN" pitchFamily="2" charset="0"/>
                              </a:rPr>
                              <m:t>ভূমি</m:t>
                            </m:r>
                          </m:e>
                          <m:sup>
                            <m:r>
                              <a:rPr lang="en-US" sz="2400" b="1" i="1" smtClean="0">
                                <a:latin typeface="Cambria Math"/>
                                <a:cs typeface="NikoshBAN" pitchFamily="2" charset="0"/>
                              </a:rPr>
                              <m:t>𝟐</m:t>
                            </m:r>
                          </m:sup>
                        </m:sSup>
                      </m:num>
                      <m:den>
                        <m:sSup>
                          <m:sSupPr>
                            <m:ctrlPr>
                              <a:rPr lang="en-US" sz="2400" b="1" i="1" smtClean="0">
                                <a:latin typeface="Cambria Math"/>
                                <a:cs typeface="NikoshBAN" pitchFamily="2" charset="0"/>
                              </a:rPr>
                            </m:ctrlPr>
                          </m:sSupPr>
                          <m:e>
                            <m:r>
                              <a:rPr lang="bn-BD" sz="2400" b="1" i="1" smtClean="0">
                                <a:latin typeface="Cambria Math"/>
                                <a:cs typeface="NikoshBAN" pitchFamily="2" charset="0"/>
                              </a:rPr>
                              <m:t>অতিভুজ</m:t>
                            </m:r>
                          </m:e>
                          <m:sup>
                            <m:r>
                              <a:rPr lang="en-US" sz="2400" b="1" i="1" smtClean="0">
                                <a:latin typeface="Cambria Math"/>
                                <a:cs typeface="NikoshBAN" pitchFamily="2" charset="0"/>
                              </a:rPr>
                              <m:t>𝟐</m:t>
                            </m:r>
                          </m:sup>
                        </m:sSup>
                      </m:den>
                    </m:f>
                  </m:oMath>
                </a14:m>
                <a:r>
                  <a:rPr lang="en-US" sz="2400" b="1" dirty="0" smtClean="0">
                    <a:latin typeface="NikoshBAN" pitchFamily="2" charset="0"/>
                    <a:cs typeface="NikoshBAN" pitchFamily="2" charset="0"/>
                  </a:rPr>
                  <a:t>  =  </a:t>
                </a:r>
                <a14:m>
                  <m:oMath xmlns:m="http://schemas.openxmlformats.org/officeDocument/2006/math">
                    <m:f>
                      <m:fPr>
                        <m:ctrlPr>
                          <a:rPr lang="en-US" sz="2400" b="1" i="1" smtClean="0">
                            <a:latin typeface="Cambria Math"/>
                            <a:cs typeface="NikoshBAN" pitchFamily="2" charset="0"/>
                          </a:rPr>
                        </m:ctrlPr>
                      </m:fPr>
                      <m:num>
                        <m:sSup>
                          <m:sSupPr>
                            <m:ctrlPr>
                              <a:rPr lang="en-US" sz="2400" b="1" i="1" smtClean="0">
                                <a:latin typeface="Cambria Math"/>
                                <a:cs typeface="NikoshBAN" pitchFamily="2" charset="0"/>
                              </a:rPr>
                            </m:ctrlPr>
                          </m:sSupPr>
                          <m:e>
                            <m:r>
                              <a:rPr lang="bn-BD" sz="2400" b="1" i="1" smtClean="0">
                                <a:latin typeface="Cambria Math"/>
                                <a:cs typeface="NikoshBAN" pitchFamily="2" charset="0"/>
                              </a:rPr>
                              <m:t>অতিভুজ</m:t>
                            </m:r>
                          </m:e>
                          <m:sup>
                            <m:r>
                              <a:rPr lang="en-US" sz="2400" b="1" i="1" smtClean="0">
                                <a:latin typeface="Cambria Math"/>
                                <a:cs typeface="NikoshBAN" pitchFamily="2" charset="0"/>
                              </a:rPr>
                              <m:t>𝟐</m:t>
                            </m:r>
                          </m:sup>
                        </m:sSup>
                      </m:num>
                      <m:den>
                        <m:sSup>
                          <m:sSupPr>
                            <m:ctrlPr>
                              <a:rPr lang="en-US" sz="2400" b="1" i="1" smtClean="0">
                                <a:latin typeface="Cambria Math"/>
                                <a:cs typeface="NikoshBAN" pitchFamily="2" charset="0"/>
                              </a:rPr>
                            </m:ctrlPr>
                          </m:sSupPr>
                          <m:e>
                            <m:r>
                              <a:rPr lang="bn-BD" sz="2400" b="1" i="1" smtClean="0">
                                <a:latin typeface="Cambria Math"/>
                                <a:cs typeface="NikoshBAN" pitchFamily="2" charset="0"/>
                              </a:rPr>
                              <m:t>অতিভুজ</m:t>
                            </m:r>
                          </m:e>
                          <m:sup>
                            <m:r>
                              <a:rPr lang="en-US" sz="2400" b="1" i="1" smtClean="0">
                                <a:latin typeface="Cambria Math"/>
                                <a:cs typeface="NikoshBAN" pitchFamily="2" charset="0"/>
                              </a:rPr>
                              <m:t>𝟐</m:t>
                            </m:r>
                          </m:sup>
                        </m:sSup>
                      </m:den>
                    </m:f>
                  </m:oMath>
                </a14:m>
                <a:endParaRPr lang="en-US" sz="2400" b="1" dirty="0">
                  <a:latin typeface="NikoshBAN" pitchFamily="2" charset="0"/>
                  <a:cs typeface="NikoshBAN" pitchFamily="2"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241825" y="3900537"/>
                <a:ext cx="8175682" cy="982000"/>
              </a:xfrm>
              <a:prstGeom prst="rect">
                <a:avLst/>
              </a:prstGeom>
              <a:blipFill rotWithShape="1">
                <a:blip r:embed="rId7"/>
                <a:stretch>
                  <a:fillRect l="-119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p:cNvSpPr txBox="1"/>
              <p:nvPr/>
            </p:nvSpPr>
            <p:spPr>
              <a:xfrm>
                <a:off x="215377" y="5651453"/>
                <a:ext cx="7869618" cy="470000"/>
              </a:xfrm>
              <a:prstGeom prst="rect">
                <a:avLst/>
              </a:prstGeom>
              <a:noFill/>
            </p:spPr>
            <p:txBody>
              <a:bodyPr wrap="square" rtlCol="0">
                <a:spAutoFit/>
              </a:bodyPr>
              <a:lstStyle/>
              <a:p>
                <a:r>
                  <a:rPr lang="bn-BD" sz="2400" b="1" dirty="0" smtClean="0">
                    <a:latin typeface="NikoshBAN" pitchFamily="2" charset="0"/>
                    <a:cs typeface="NikoshBAN" pitchFamily="2" charset="0"/>
                  </a:rPr>
                  <a:t>বা,  </a:t>
                </a:r>
                <a14:m>
                  <m:oMath xmlns:m="http://schemas.openxmlformats.org/officeDocument/2006/math">
                    <m:sSup>
                      <m:sSupPr>
                        <m:ctrlPr>
                          <a:rPr lang="bn-BD" sz="2400" b="1" i="1" smtClean="0">
                            <a:latin typeface="Cambria Math"/>
                            <a:cs typeface="NikoshBAN" pitchFamily="2" charset="0"/>
                          </a:rPr>
                        </m:ctrlPr>
                      </m:sSupPr>
                      <m:e>
                        <m:r>
                          <a:rPr lang="en-US" sz="2400" b="1" i="0" smtClean="0">
                            <a:latin typeface="Cambria Math"/>
                            <a:cs typeface="NikoshBAN" pitchFamily="2" charset="0"/>
                          </a:rPr>
                          <m:t>(</m:t>
                        </m:r>
                        <m:r>
                          <a:rPr lang="en-US" sz="2400" b="1" i="0" smtClean="0">
                            <a:latin typeface="Cambria Math"/>
                            <a:cs typeface="NikoshBAN" pitchFamily="2" charset="0"/>
                          </a:rPr>
                          <m:t>𝐬𝐢𝐧</m:t>
                        </m:r>
                        <m:r>
                          <a:rPr lang="en-US" sz="2400" b="1" i="0" smtClean="0">
                            <a:latin typeface="Cambria Math"/>
                            <a:ea typeface="Cambria Math"/>
                            <a:cs typeface="NikoshBAN" pitchFamily="2" charset="0"/>
                          </a:rPr>
                          <m:t>𝛉</m:t>
                        </m:r>
                        <m:r>
                          <a:rPr lang="en-US" sz="2400" b="1" i="0" smtClean="0">
                            <a:latin typeface="Cambria Math"/>
                            <a:ea typeface="Cambria Math"/>
                            <a:cs typeface="NikoshBAN" pitchFamily="2" charset="0"/>
                          </a:rPr>
                          <m:t>)</m:t>
                        </m:r>
                      </m:e>
                      <m:sup>
                        <m:r>
                          <a:rPr lang="en-US" sz="2400" b="1" i="0" smtClean="0">
                            <a:latin typeface="Cambria Math"/>
                            <a:cs typeface="NikoshBAN" pitchFamily="2" charset="0"/>
                          </a:rPr>
                          <m:t>𝟐</m:t>
                        </m:r>
                      </m:sup>
                    </m:sSup>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en-US" sz="2400" b="1" i="0" smtClean="0">
                            <a:latin typeface="Cambria Math"/>
                            <a:cs typeface="NikoshBAN" pitchFamily="2" charset="0"/>
                          </a:rPr>
                          <m:t>(</m:t>
                        </m:r>
                        <m:r>
                          <a:rPr lang="en-US" sz="2400" b="1" i="0" smtClean="0">
                            <a:latin typeface="Cambria Math"/>
                            <a:cs typeface="NikoshBAN" pitchFamily="2" charset="0"/>
                          </a:rPr>
                          <m:t>𝐜𝐨𝐬</m:t>
                        </m:r>
                        <m:r>
                          <a:rPr lang="en-US" sz="2400" b="1" i="0" smtClean="0">
                            <a:latin typeface="Cambria Math"/>
                            <a:ea typeface="Cambria Math"/>
                            <a:cs typeface="NikoshBAN" pitchFamily="2" charset="0"/>
                          </a:rPr>
                          <m:t>𝛉</m:t>
                        </m:r>
                        <m:r>
                          <a:rPr lang="en-US" sz="2400" b="1" i="0" smtClean="0">
                            <a:latin typeface="Cambria Math"/>
                            <a:ea typeface="Cambria Math"/>
                            <a:cs typeface="NikoshBAN" pitchFamily="2" charset="0"/>
                          </a:rPr>
                          <m:t>)</m:t>
                        </m:r>
                      </m:e>
                      <m:sup>
                        <m:r>
                          <a:rPr lang="en-US" sz="2400" b="1" i="0" smtClean="0">
                            <a:latin typeface="Cambria Math"/>
                            <a:cs typeface="NikoshBAN" pitchFamily="2" charset="0"/>
                          </a:rPr>
                          <m:t>𝟐</m:t>
                        </m:r>
                      </m:sup>
                    </m:sSup>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en-US" sz="2400" b="1" i="0" smtClean="0">
                            <a:latin typeface="Cambria Math"/>
                            <a:cs typeface="NikoshBAN" pitchFamily="2" charset="0"/>
                          </a:rPr>
                          <m:t>𝟏</m:t>
                        </m:r>
                      </m:e>
                      <m:sup>
                        <m:r>
                          <a:rPr lang="en-US" sz="2400" b="1" i="0" smtClean="0">
                            <a:latin typeface="Cambria Math"/>
                            <a:cs typeface="NikoshBAN" pitchFamily="2" charset="0"/>
                          </a:rPr>
                          <m:t>𝟐</m:t>
                        </m:r>
                      </m:sup>
                    </m:sSup>
                  </m:oMath>
                </a14:m>
                <a:endParaRPr lang="en-US" sz="2400" b="1" dirty="0">
                  <a:latin typeface="NikoshBAN" pitchFamily="2" charset="0"/>
                  <a:cs typeface="NikoshBAN" pitchFamily="2" charset="0"/>
                </a:endParaRPr>
              </a:p>
            </p:txBody>
          </p:sp>
        </mc:Choice>
        <mc:Fallback xmlns="">
          <p:sp>
            <p:nvSpPr>
              <p:cNvPr id="54" name="TextBox 53"/>
              <p:cNvSpPr txBox="1">
                <a:spLocks noRot="1" noChangeAspect="1" noMove="1" noResize="1" noEditPoints="1" noAdjustHandles="1" noChangeArrowheads="1" noChangeShapeType="1" noTextEdit="1"/>
              </p:cNvSpPr>
              <p:nvPr/>
            </p:nvSpPr>
            <p:spPr>
              <a:xfrm>
                <a:off x="215377" y="5651453"/>
                <a:ext cx="7869618" cy="470000"/>
              </a:xfrm>
              <a:prstGeom prst="rect">
                <a:avLst/>
              </a:prstGeom>
              <a:blipFill rotWithShape="1">
                <a:blip r:embed="rId8"/>
                <a:stretch>
                  <a:fillRect l="-1162" t="-6494" b="-311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p:cNvSpPr txBox="1"/>
              <p:nvPr/>
            </p:nvSpPr>
            <p:spPr>
              <a:xfrm>
                <a:off x="215376" y="6173107"/>
                <a:ext cx="7966926" cy="470000"/>
              </a:xfrm>
              <a:prstGeom prst="rect">
                <a:avLst/>
              </a:prstGeom>
              <a:noFill/>
            </p:spPr>
            <p:txBody>
              <a:bodyPr wrap="square" rtlCol="0">
                <a:spAutoFit/>
              </a:bodyPr>
              <a:lstStyle/>
              <a:p>
                <a:r>
                  <a:rPr lang="bn-BD" sz="2400" b="1" dirty="0" smtClean="0">
                    <a:latin typeface="NikoshBAN" pitchFamily="2" charset="0"/>
                    <a:cs typeface="NikoshBAN" pitchFamily="2" charset="0"/>
                  </a:rPr>
                  <a:t>বা,  </a:t>
                </a:r>
                <a14:m>
                  <m:oMath xmlns:m="http://schemas.openxmlformats.org/officeDocument/2006/math">
                    <m:sSup>
                      <m:sSupPr>
                        <m:ctrlPr>
                          <a:rPr lang="bn-BD" sz="2400" b="1" i="1" smtClean="0">
                            <a:latin typeface="Cambria Math"/>
                            <a:cs typeface="NikoshBAN" pitchFamily="2" charset="0"/>
                          </a:rPr>
                        </m:ctrlPr>
                      </m:sSupPr>
                      <m:e>
                        <m:r>
                          <a:rPr lang="en-US" sz="2400" b="1" i="0" smtClean="0">
                            <a:latin typeface="Cambria Math"/>
                            <a:cs typeface="NikoshBAN" pitchFamily="2" charset="0"/>
                          </a:rPr>
                          <m:t>𝐬𝐢𝐧</m:t>
                        </m:r>
                      </m:e>
                      <m:sup>
                        <m:r>
                          <a:rPr lang="en-US" sz="2400" b="1" i="0" smtClean="0">
                            <a:latin typeface="Cambria Math"/>
                            <a:cs typeface="NikoshBAN" pitchFamily="2" charset="0"/>
                          </a:rPr>
                          <m:t>𝟐</m:t>
                        </m:r>
                      </m:sup>
                    </m:sSup>
                    <m:r>
                      <a:rPr lang="bn-BD" sz="2400" b="1" i="0" smtClean="0">
                        <a:latin typeface="Cambria Math"/>
                        <a:ea typeface="Cambria Math"/>
                        <a:cs typeface="NikoshBAN" pitchFamily="2" charset="0"/>
                      </a:rPr>
                      <m:t>𝛉</m:t>
                    </m:r>
                    <m:r>
                      <a:rPr lang="en-US" sz="2400" b="1" i="0" smtClean="0">
                        <a:latin typeface="Cambria Math"/>
                        <a:ea typeface="Cambria Math"/>
                        <a:cs typeface="NikoshBAN" pitchFamily="2" charset="0"/>
                      </a:rPr>
                      <m:t> + </m:t>
                    </m:r>
                    <m:sSup>
                      <m:sSupPr>
                        <m:ctrlPr>
                          <a:rPr lang="en-US" sz="2400" b="1" i="1" smtClean="0">
                            <a:latin typeface="Cambria Math"/>
                            <a:ea typeface="Cambria Math"/>
                            <a:cs typeface="NikoshBAN" pitchFamily="2" charset="0"/>
                          </a:rPr>
                        </m:ctrlPr>
                      </m:sSupPr>
                      <m:e>
                        <m:r>
                          <a:rPr lang="en-US" sz="2400" b="1" i="0" smtClean="0">
                            <a:latin typeface="Cambria Math"/>
                            <a:ea typeface="Cambria Math"/>
                            <a:cs typeface="NikoshBAN" pitchFamily="2" charset="0"/>
                          </a:rPr>
                          <m:t>𝐜𝐨𝐬</m:t>
                        </m:r>
                      </m:e>
                      <m:sup>
                        <m:r>
                          <a:rPr lang="en-US" sz="2400" b="1" i="0" smtClean="0">
                            <a:latin typeface="Cambria Math"/>
                            <a:ea typeface="Cambria Math"/>
                            <a:cs typeface="NikoshBAN" pitchFamily="2" charset="0"/>
                          </a:rPr>
                          <m:t>𝟐</m:t>
                        </m:r>
                      </m:sup>
                    </m:sSup>
                    <m:r>
                      <a:rPr lang="en-US" sz="2400" b="1" i="0" smtClean="0">
                        <a:latin typeface="Cambria Math"/>
                        <a:ea typeface="Cambria Math"/>
                        <a:cs typeface="NikoshBAN" pitchFamily="2" charset="0"/>
                      </a:rPr>
                      <m:t>𝛉</m:t>
                    </m:r>
                  </m:oMath>
                </a14:m>
                <a:r>
                  <a:rPr lang="en-US" sz="2400" b="1" dirty="0" smtClean="0">
                    <a:latin typeface="NikoshBAN" pitchFamily="2" charset="0"/>
                    <a:cs typeface="NikoshBAN" pitchFamily="2" charset="0"/>
                  </a:rPr>
                  <a:t>  = </a:t>
                </a:r>
                <a14:m>
                  <m:oMath xmlns:m="http://schemas.openxmlformats.org/officeDocument/2006/math">
                    <m:r>
                      <a:rPr lang="en-US" sz="2400" b="1" i="0" smtClean="0">
                        <a:latin typeface="Cambria Math"/>
                        <a:cs typeface="NikoshBAN" pitchFamily="2" charset="0"/>
                      </a:rPr>
                      <m:t>𝟏</m:t>
                    </m:r>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প্রমাণিত। </a:t>
                </a:r>
                <a:endParaRPr lang="en-US" sz="2400" b="1" dirty="0">
                  <a:latin typeface="NikoshBAN" pitchFamily="2" charset="0"/>
                  <a:cs typeface="NikoshBAN" pitchFamily="2" charset="0"/>
                </a:endParaRPr>
              </a:p>
            </p:txBody>
          </p:sp>
        </mc:Choice>
        <mc:Fallback xmlns="">
          <p:sp>
            <p:nvSpPr>
              <p:cNvPr id="55" name="TextBox 54"/>
              <p:cNvSpPr txBox="1">
                <a:spLocks noRot="1" noChangeAspect="1" noMove="1" noResize="1" noEditPoints="1" noAdjustHandles="1" noChangeArrowheads="1" noChangeShapeType="1" noTextEdit="1"/>
              </p:cNvSpPr>
              <p:nvPr/>
            </p:nvSpPr>
            <p:spPr>
              <a:xfrm>
                <a:off x="215376" y="6173107"/>
                <a:ext cx="7966926" cy="470000"/>
              </a:xfrm>
              <a:prstGeom prst="rect">
                <a:avLst/>
              </a:prstGeom>
              <a:blipFill rotWithShape="1">
                <a:blip r:embed="rId9"/>
                <a:stretch>
                  <a:fillRect l="-1148" t="-6494" b="-311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TextBox 55"/>
              <p:cNvSpPr txBox="1"/>
              <p:nvPr/>
            </p:nvSpPr>
            <p:spPr>
              <a:xfrm>
                <a:off x="4655964" y="4037594"/>
                <a:ext cx="4259436" cy="707886"/>
              </a:xfrm>
              <a:prstGeom prst="rect">
                <a:avLst/>
              </a:prstGeom>
              <a:noFill/>
            </p:spPr>
            <p:txBody>
              <a:bodyPr wrap="none" rtlCol="0">
                <a:spAutoFit/>
              </a:bodyPr>
              <a:lstStyle/>
              <a:p>
                <a:r>
                  <a:rPr lang="bn-BD" sz="4000" b="1" dirty="0" smtClean="0">
                    <a:latin typeface="NikoshBAN" pitchFamily="2" charset="0"/>
                    <a:cs typeface="NikoshBAN" pitchFamily="2" charset="0"/>
                  </a:rPr>
                  <a:t>[</a:t>
                </a:r>
                <a:r>
                  <a:rPr lang="bn-BD" sz="2400" b="1" dirty="0" smtClean="0">
                    <a:latin typeface="NikoshBAN" pitchFamily="2" charset="0"/>
                    <a:cs typeface="NikoshBAN" pitchFamily="2" charset="0"/>
                  </a:rPr>
                  <a:t> উভয় পক্ষকে </a:t>
                </a:r>
                <a14:m>
                  <m:oMath xmlns:m="http://schemas.openxmlformats.org/officeDocument/2006/math">
                    <m:sSup>
                      <m:sSupPr>
                        <m:ctrlPr>
                          <a:rPr lang="bn-BD" sz="2400" b="1" i="1" smtClean="0">
                            <a:latin typeface="Cambria Math"/>
                            <a:cs typeface="NikoshBAN" pitchFamily="2" charset="0"/>
                          </a:rPr>
                        </m:ctrlPr>
                      </m:sSupPr>
                      <m:e>
                        <m:r>
                          <a:rPr lang="bn-BD" sz="2400" b="1" i="1" smtClean="0">
                            <a:latin typeface="Cambria Math"/>
                            <a:cs typeface="NikoshBAN" pitchFamily="2" charset="0"/>
                          </a:rPr>
                          <m:t>অতিভুজ</m:t>
                        </m:r>
                      </m:e>
                      <m:sup>
                        <m:r>
                          <a:rPr lang="en-US" sz="2400" b="1" i="1" smtClean="0">
                            <a:latin typeface="Cambria Math"/>
                            <a:cs typeface="NikoshBAN" pitchFamily="2" charset="0"/>
                          </a:rPr>
                          <m:t>𝟐</m:t>
                        </m:r>
                      </m:sup>
                    </m:sSup>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দ্বারা ভাগ করে</a:t>
                </a:r>
                <a:r>
                  <a:rPr lang="bn-BD" sz="4000" b="1" dirty="0" smtClean="0">
                    <a:latin typeface="NikoshBAN" pitchFamily="2" charset="0"/>
                    <a:cs typeface="NikoshBAN" pitchFamily="2" charset="0"/>
                  </a:rPr>
                  <a:t>] </a:t>
                </a:r>
                <a:endParaRPr lang="en-US" sz="4000" b="1" dirty="0">
                  <a:latin typeface="NikoshBAN" pitchFamily="2" charset="0"/>
                  <a:cs typeface="NikoshBAN" pitchFamily="2" charset="0"/>
                </a:endParaRPr>
              </a:p>
            </p:txBody>
          </p:sp>
        </mc:Choice>
        <mc:Fallback xmlns="">
          <p:sp>
            <p:nvSpPr>
              <p:cNvPr id="56" name="TextBox 55"/>
              <p:cNvSpPr txBox="1">
                <a:spLocks noRot="1" noChangeAspect="1" noMove="1" noResize="1" noEditPoints="1" noAdjustHandles="1" noChangeArrowheads="1" noChangeShapeType="1" noTextEdit="1"/>
              </p:cNvSpPr>
              <p:nvPr/>
            </p:nvSpPr>
            <p:spPr>
              <a:xfrm>
                <a:off x="4655964" y="4037594"/>
                <a:ext cx="4259436" cy="707886"/>
              </a:xfrm>
              <a:prstGeom prst="rect">
                <a:avLst/>
              </a:prstGeom>
              <a:blipFill rotWithShape="1">
                <a:blip r:embed="rId10"/>
                <a:stretch>
                  <a:fillRect l="-5150" t="-14655" r="-3863" b="-37069"/>
                </a:stretch>
              </a:blipFill>
            </p:spPr>
            <p:txBody>
              <a:bodyPr/>
              <a:lstStyle/>
              <a:p>
                <a:r>
                  <a:rPr lang="en-US">
                    <a:noFill/>
                  </a:rPr>
                  <a:t> </a:t>
                </a:r>
              </a:p>
            </p:txBody>
          </p:sp>
        </mc:Fallback>
      </mc:AlternateContent>
    </p:spTree>
    <p:extLst>
      <p:ext uri="{BB962C8B-B14F-4D97-AF65-F5344CB8AC3E}">
        <p14:creationId xmlns:p14="http://schemas.microsoft.com/office/powerpoint/2010/main" val="631243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1"/>
                                        </p:tgtEl>
                                        <p:attrNameLst>
                                          <p:attrName>style.visibility</p:attrName>
                                        </p:attrNameLst>
                                      </p:cBhvr>
                                      <p:to>
                                        <p:strVal val="visible"/>
                                      </p:to>
                                    </p:set>
                                    <p:anim calcmode="lin" valueType="num">
                                      <p:cBhvr>
                                        <p:cTn id="26" dur="500" fill="hold"/>
                                        <p:tgtEl>
                                          <p:spTgt spid="31"/>
                                        </p:tgtEl>
                                        <p:attrNameLst>
                                          <p:attrName>ppt_w</p:attrName>
                                        </p:attrNameLst>
                                      </p:cBhvr>
                                      <p:tavLst>
                                        <p:tav tm="0">
                                          <p:val>
                                            <p:fltVal val="0"/>
                                          </p:val>
                                        </p:tav>
                                        <p:tav tm="100000">
                                          <p:val>
                                            <p:strVal val="#ppt_w"/>
                                          </p:val>
                                        </p:tav>
                                      </p:tavLst>
                                    </p:anim>
                                    <p:anim calcmode="lin" valueType="num">
                                      <p:cBhvr>
                                        <p:cTn id="27" dur="500" fill="hold"/>
                                        <p:tgtEl>
                                          <p:spTgt spid="31"/>
                                        </p:tgtEl>
                                        <p:attrNameLst>
                                          <p:attrName>ppt_h</p:attrName>
                                        </p:attrNameLst>
                                      </p:cBhvr>
                                      <p:tavLst>
                                        <p:tav tm="0">
                                          <p:val>
                                            <p:fltVal val="0"/>
                                          </p:val>
                                        </p:tav>
                                        <p:tav tm="100000">
                                          <p:val>
                                            <p:strVal val="#ppt_h"/>
                                          </p:val>
                                        </p:tav>
                                      </p:tavLst>
                                    </p:anim>
                                    <p:animEffect transition="in" filter="fade">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ppt_x"/>
                                          </p:val>
                                        </p:tav>
                                        <p:tav tm="100000">
                                          <p:val>
                                            <p:strVal val="#ppt_x"/>
                                          </p:val>
                                        </p:tav>
                                      </p:tavLst>
                                    </p:anim>
                                    <p:anim calcmode="lin" valueType="num">
                                      <p:cBhvr additive="base">
                                        <p:cTn id="3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fill="hold"/>
                                        <p:tgtEl>
                                          <p:spTgt spid="29"/>
                                        </p:tgtEl>
                                        <p:attrNameLst>
                                          <p:attrName>ppt_x</p:attrName>
                                        </p:attrNameLst>
                                      </p:cBhvr>
                                      <p:tavLst>
                                        <p:tav tm="0">
                                          <p:val>
                                            <p:strVal val="#ppt_x"/>
                                          </p:val>
                                        </p:tav>
                                        <p:tav tm="100000">
                                          <p:val>
                                            <p:strVal val="#ppt_x"/>
                                          </p:val>
                                        </p:tav>
                                      </p:tavLst>
                                    </p:anim>
                                    <p:anim calcmode="lin" valueType="num">
                                      <p:cBhvr additive="base">
                                        <p:cTn id="4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anim calcmode="lin" valueType="num">
                                      <p:cBhvr additive="base">
                                        <p:cTn id="45" dur="500" fill="hold"/>
                                        <p:tgtEl>
                                          <p:spTgt spid="30"/>
                                        </p:tgtEl>
                                        <p:attrNameLst>
                                          <p:attrName>ppt_x</p:attrName>
                                        </p:attrNameLst>
                                      </p:cBhvr>
                                      <p:tavLst>
                                        <p:tav tm="0">
                                          <p:val>
                                            <p:strVal val="#ppt_x"/>
                                          </p:val>
                                        </p:tav>
                                        <p:tav tm="100000">
                                          <p:val>
                                            <p:strVal val="#ppt_x"/>
                                          </p:val>
                                        </p:tav>
                                      </p:tavLst>
                                    </p:anim>
                                    <p:anim calcmode="lin" valueType="num">
                                      <p:cBhvr additive="base">
                                        <p:cTn id="4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49"/>
                                        </p:tgtEl>
                                        <p:attrNameLst>
                                          <p:attrName>style.visibility</p:attrName>
                                        </p:attrNameLst>
                                      </p:cBhvr>
                                      <p:to>
                                        <p:strVal val="visible"/>
                                      </p:to>
                                    </p:set>
                                    <p:anim calcmode="lin" valueType="num">
                                      <p:cBhvr additive="base">
                                        <p:cTn id="51" dur="500" fill="hold"/>
                                        <p:tgtEl>
                                          <p:spTgt spid="49"/>
                                        </p:tgtEl>
                                        <p:attrNameLst>
                                          <p:attrName>ppt_x</p:attrName>
                                        </p:attrNameLst>
                                      </p:cBhvr>
                                      <p:tavLst>
                                        <p:tav tm="0">
                                          <p:val>
                                            <p:strVal val="#ppt_x"/>
                                          </p:val>
                                        </p:tav>
                                        <p:tav tm="100000">
                                          <p:val>
                                            <p:strVal val="#ppt_x"/>
                                          </p:val>
                                        </p:tav>
                                      </p:tavLst>
                                    </p:anim>
                                    <p:anim calcmode="lin" valueType="num">
                                      <p:cBhvr additive="base">
                                        <p:cTn id="52"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50"/>
                                        </p:tgtEl>
                                        <p:attrNameLst>
                                          <p:attrName>style.visibility</p:attrName>
                                        </p:attrNameLst>
                                      </p:cBhvr>
                                      <p:to>
                                        <p:strVal val="visible"/>
                                      </p:to>
                                    </p:set>
                                    <p:anim calcmode="lin" valueType="num">
                                      <p:cBhvr additive="base">
                                        <p:cTn id="57" dur="500" fill="hold"/>
                                        <p:tgtEl>
                                          <p:spTgt spid="50"/>
                                        </p:tgtEl>
                                        <p:attrNameLst>
                                          <p:attrName>ppt_x</p:attrName>
                                        </p:attrNameLst>
                                      </p:cBhvr>
                                      <p:tavLst>
                                        <p:tav tm="0">
                                          <p:val>
                                            <p:strVal val="#ppt_x"/>
                                          </p:val>
                                        </p:tav>
                                        <p:tav tm="100000">
                                          <p:val>
                                            <p:strVal val="#ppt_x"/>
                                          </p:val>
                                        </p:tav>
                                      </p:tavLst>
                                    </p:anim>
                                    <p:anim calcmode="lin" valueType="num">
                                      <p:cBhvr additive="base">
                                        <p:cTn id="5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51"/>
                                        </p:tgtEl>
                                        <p:attrNameLst>
                                          <p:attrName>style.visibility</p:attrName>
                                        </p:attrNameLst>
                                      </p:cBhvr>
                                      <p:to>
                                        <p:strVal val="visible"/>
                                      </p:to>
                                    </p:set>
                                    <p:anim calcmode="lin" valueType="num">
                                      <p:cBhvr additive="base">
                                        <p:cTn id="63" dur="500" fill="hold"/>
                                        <p:tgtEl>
                                          <p:spTgt spid="51"/>
                                        </p:tgtEl>
                                        <p:attrNameLst>
                                          <p:attrName>ppt_x</p:attrName>
                                        </p:attrNameLst>
                                      </p:cBhvr>
                                      <p:tavLst>
                                        <p:tav tm="0">
                                          <p:val>
                                            <p:strVal val="#ppt_x"/>
                                          </p:val>
                                        </p:tav>
                                        <p:tav tm="100000">
                                          <p:val>
                                            <p:strVal val="#ppt_x"/>
                                          </p:val>
                                        </p:tav>
                                      </p:tavLst>
                                    </p:anim>
                                    <p:anim calcmode="lin" valueType="num">
                                      <p:cBhvr additive="base">
                                        <p:cTn id="64"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53"/>
                                        </p:tgtEl>
                                        <p:attrNameLst>
                                          <p:attrName>style.visibility</p:attrName>
                                        </p:attrNameLst>
                                      </p:cBhvr>
                                      <p:to>
                                        <p:strVal val="visible"/>
                                      </p:to>
                                    </p:set>
                                    <p:anim calcmode="lin" valueType="num">
                                      <p:cBhvr additive="base">
                                        <p:cTn id="69" dur="500" fill="hold"/>
                                        <p:tgtEl>
                                          <p:spTgt spid="53"/>
                                        </p:tgtEl>
                                        <p:attrNameLst>
                                          <p:attrName>ppt_x</p:attrName>
                                        </p:attrNameLst>
                                      </p:cBhvr>
                                      <p:tavLst>
                                        <p:tav tm="0">
                                          <p:val>
                                            <p:strVal val="#ppt_x"/>
                                          </p:val>
                                        </p:tav>
                                        <p:tav tm="100000">
                                          <p:val>
                                            <p:strVal val="#ppt_x"/>
                                          </p:val>
                                        </p:tav>
                                      </p:tavLst>
                                    </p:anim>
                                    <p:anim calcmode="lin" valueType="num">
                                      <p:cBhvr additive="base">
                                        <p:cTn id="70"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6"/>
                                        </p:tgtEl>
                                        <p:attrNameLst>
                                          <p:attrName>style.visibility</p:attrName>
                                        </p:attrNameLst>
                                      </p:cBhvr>
                                      <p:to>
                                        <p:strVal val="visible"/>
                                      </p:to>
                                    </p:set>
                                    <p:anim calcmode="lin" valueType="num">
                                      <p:cBhvr>
                                        <p:cTn id="75" dur="500" fill="hold"/>
                                        <p:tgtEl>
                                          <p:spTgt spid="56"/>
                                        </p:tgtEl>
                                        <p:attrNameLst>
                                          <p:attrName>ppt_w</p:attrName>
                                        </p:attrNameLst>
                                      </p:cBhvr>
                                      <p:tavLst>
                                        <p:tav tm="0">
                                          <p:val>
                                            <p:fltVal val="0"/>
                                          </p:val>
                                        </p:tav>
                                        <p:tav tm="100000">
                                          <p:val>
                                            <p:strVal val="#ppt_w"/>
                                          </p:val>
                                        </p:tav>
                                      </p:tavLst>
                                    </p:anim>
                                    <p:anim calcmode="lin" valueType="num">
                                      <p:cBhvr>
                                        <p:cTn id="76" dur="500" fill="hold"/>
                                        <p:tgtEl>
                                          <p:spTgt spid="56"/>
                                        </p:tgtEl>
                                        <p:attrNameLst>
                                          <p:attrName>ppt_h</p:attrName>
                                        </p:attrNameLst>
                                      </p:cBhvr>
                                      <p:tavLst>
                                        <p:tav tm="0">
                                          <p:val>
                                            <p:fltVal val="0"/>
                                          </p:val>
                                        </p:tav>
                                        <p:tav tm="100000">
                                          <p:val>
                                            <p:strVal val="#ppt_h"/>
                                          </p:val>
                                        </p:tav>
                                      </p:tavLst>
                                    </p:anim>
                                    <p:animEffect transition="in" filter="fade">
                                      <p:cBhvr>
                                        <p:cTn id="77" dur="500"/>
                                        <p:tgtEl>
                                          <p:spTgt spid="56"/>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52"/>
                                        </p:tgtEl>
                                        <p:attrNameLst>
                                          <p:attrName>style.visibility</p:attrName>
                                        </p:attrNameLst>
                                      </p:cBhvr>
                                      <p:to>
                                        <p:strVal val="visible"/>
                                      </p:to>
                                    </p:set>
                                    <p:anim calcmode="lin" valueType="num">
                                      <p:cBhvr additive="base">
                                        <p:cTn id="82" dur="500" fill="hold"/>
                                        <p:tgtEl>
                                          <p:spTgt spid="52"/>
                                        </p:tgtEl>
                                        <p:attrNameLst>
                                          <p:attrName>ppt_x</p:attrName>
                                        </p:attrNameLst>
                                      </p:cBhvr>
                                      <p:tavLst>
                                        <p:tav tm="0">
                                          <p:val>
                                            <p:strVal val="#ppt_x"/>
                                          </p:val>
                                        </p:tav>
                                        <p:tav tm="100000">
                                          <p:val>
                                            <p:strVal val="#ppt_x"/>
                                          </p:val>
                                        </p:tav>
                                      </p:tavLst>
                                    </p:anim>
                                    <p:anim calcmode="lin" valueType="num">
                                      <p:cBhvr additive="base">
                                        <p:cTn id="83"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54"/>
                                        </p:tgtEl>
                                        <p:attrNameLst>
                                          <p:attrName>style.visibility</p:attrName>
                                        </p:attrNameLst>
                                      </p:cBhvr>
                                      <p:to>
                                        <p:strVal val="visible"/>
                                      </p:to>
                                    </p:set>
                                    <p:anim calcmode="lin" valueType="num">
                                      <p:cBhvr additive="base">
                                        <p:cTn id="88" dur="500" fill="hold"/>
                                        <p:tgtEl>
                                          <p:spTgt spid="54"/>
                                        </p:tgtEl>
                                        <p:attrNameLst>
                                          <p:attrName>ppt_x</p:attrName>
                                        </p:attrNameLst>
                                      </p:cBhvr>
                                      <p:tavLst>
                                        <p:tav tm="0">
                                          <p:val>
                                            <p:strVal val="#ppt_x"/>
                                          </p:val>
                                        </p:tav>
                                        <p:tav tm="100000">
                                          <p:val>
                                            <p:strVal val="#ppt_x"/>
                                          </p:val>
                                        </p:tav>
                                      </p:tavLst>
                                    </p:anim>
                                    <p:anim calcmode="lin" valueType="num">
                                      <p:cBhvr additive="base">
                                        <p:cTn id="89"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55"/>
                                        </p:tgtEl>
                                        <p:attrNameLst>
                                          <p:attrName>style.visibility</p:attrName>
                                        </p:attrNameLst>
                                      </p:cBhvr>
                                      <p:to>
                                        <p:strVal val="visible"/>
                                      </p:to>
                                    </p:set>
                                    <p:anim calcmode="lin" valueType="num">
                                      <p:cBhvr additive="base">
                                        <p:cTn id="94" dur="500" fill="hold"/>
                                        <p:tgtEl>
                                          <p:spTgt spid="55"/>
                                        </p:tgtEl>
                                        <p:attrNameLst>
                                          <p:attrName>ppt_x</p:attrName>
                                        </p:attrNameLst>
                                      </p:cBhvr>
                                      <p:tavLst>
                                        <p:tav tm="0">
                                          <p:val>
                                            <p:strVal val="#ppt_x"/>
                                          </p:val>
                                        </p:tav>
                                        <p:tav tm="100000">
                                          <p:val>
                                            <p:strVal val="#ppt_x"/>
                                          </p:val>
                                        </p:tav>
                                      </p:tavLst>
                                    </p:anim>
                                    <p:anim calcmode="lin" valueType="num">
                                      <p:cBhvr additive="base">
                                        <p:cTn id="95"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27" grpId="0"/>
      <p:bldP spid="29" grpId="0"/>
      <p:bldP spid="30" grpId="0"/>
      <p:bldP spid="49" grpId="0"/>
      <p:bldP spid="50" grpId="0"/>
      <p:bldP spid="51" grpId="0"/>
      <p:bldP spid="52" grpId="0"/>
      <p:bldP spid="53" grpId="0"/>
      <p:bldP spid="54" grpId="0"/>
      <p:bldP spid="55" grpId="0"/>
      <p:bldP spid="5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2278" y="189731"/>
            <a:ext cx="8689322" cy="461665"/>
          </a:xfrm>
          <a:prstGeom prst="rect">
            <a:avLst/>
          </a:prstGeom>
          <a:noFill/>
        </p:spPr>
        <p:txBody>
          <a:bodyPr wrap="square" rtlCol="0">
            <a:spAutoFit/>
          </a:bodyPr>
          <a:lstStyle/>
          <a:p>
            <a:r>
              <a:rPr lang="bn-BD" sz="2400" b="1" dirty="0" smtClean="0">
                <a:solidFill>
                  <a:srgbClr val="FF0000"/>
                </a:solidFill>
                <a:latin typeface="NikoshBAN" pitchFamily="2" charset="0"/>
                <a:cs typeface="NikoshBAN" pitchFamily="2" charset="0"/>
              </a:rPr>
              <a:t>সূক্ষ্মকোণের ত্রিকোণমিতিক অনুপাত এবং এদের মধ্যে সম্পর্কঃ </a:t>
            </a:r>
            <a:endParaRPr lang="en-US" sz="2400" b="1" dirty="0">
              <a:solidFill>
                <a:srgbClr val="FF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 name="TextBox 2"/>
              <p:cNvSpPr txBox="1"/>
              <p:nvPr/>
            </p:nvSpPr>
            <p:spPr>
              <a:xfrm>
                <a:off x="311348" y="637774"/>
                <a:ext cx="8604051" cy="470000"/>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জ্যামিতিক উপায়ে প্রমাণ করযে, </a:t>
                </a:r>
                <a14:m>
                  <m:oMath xmlns:m="http://schemas.openxmlformats.org/officeDocument/2006/math">
                    <m:sSup>
                      <m:sSupPr>
                        <m:ctrlPr>
                          <a:rPr lang="bn-BD" sz="2400" b="1" i="1" smtClean="0">
                            <a:latin typeface="Cambria Math"/>
                          </a:rPr>
                        </m:ctrlPr>
                      </m:sSupPr>
                      <m:e>
                        <m:r>
                          <a:rPr lang="en-US" sz="2400" b="1" i="0" smtClean="0">
                            <a:latin typeface="Cambria Math"/>
                          </a:rPr>
                          <m:t>𝐬𝐞𝐜</m:t>
                        </m:r>
                      </m:e>
                      <m:sup>
                        <m:r>
                          <a:rPr lang="en-US" sz="2400" b="1" i="0" smtClean="0">
                            <a:latin typeface="Cambria Math"/>
                          </a:rPr>
                          <m:t>𝟐</m:t>
                        </m:r>
                      </m:sup>
                    </m:sSup>
                    <m:r>
                      <a:rPr lang="bn-BD" sz="2400" b="1" i="0" smtClean="0">
                        <a:latin typeface="Cambria Math"/>
                        <a:ea typeface="Cambria Math"/>
                      </a:rPr>
                      <m:t>𝛉</m:t>
                    </m:r>
                    <m:r>
                      <a:rPr lang="en-US" sz="2400" b="1" i="0" smtClean="0">
                        <a:latin typeface="Cambria Math"/>
                        <a:ea typeface="Cambria Math"/>
                      </a:rPr>
                      <m:t>=</m:t>
                    </m:r>
                    <m:r>
                      <a:rPr lang="en-US" sz="2400" b="1" i="0" smtClean="0">
                        <a:latin typeface="Cambria Math"/>
                        <a:ea typeface="Cambria Math"/>
                      </a:rPr>
                      <m:t>𝟏</m:t>
                    </m:r>
                    <m:r>
                      <a:rPr lang="en-US" sz="2400" b="1" i="0" smtClean="0">
                        <a:latin typeface="Cambria Math"/>
                        <a:ea typeface="Cambria Math"/>
                      </a:rPr>
                      <m:t>+ </m:t>
                    </m:r>
                    <m:sSup>
                      <m:sSupPr>
                        <m:ctrlPr>
                          <a:rPr lang="en-US" sz="2400" b="1" i="1" smtClean="0">
                            <a:latin typeface="Cambria Math"/>
                            <a:ea typeface="Cambria Math"/>
                          </a:rPr>
                        </m:ctrlPr>
                      </m:sSupPr>
                      <m:e>
                        <m:r>
                          <a:rPr lang="en-US" sz="2400" b="1" i="0" smtClean="0">
                            <a:latin typeface="Cambria Math"/>
                            <a:ea typeface="Cambria Math"/>
                          </a:rPr>
                          <m:t>𝐭𝐚𝐧</m:t>
                        </m:r>
                      </m:e>
                      <m:sup>
                        <m:r>
                          <a:rPr lang="en-US" sz="2400" b="1" i="0" smtClean="0">
                            <a:latin typeface="Cambria Math"/>
                            <a:ea typeface="Cambria Math"/>
                          </a:rPr>
                          <m:t>𝟐</m:t>
                        </m:r>
                      </m:sup>
                    </m:sSup>
                    <m:r>
                      <a:rPr lang="en-US" sz="2400" b="1" i="0" smtClean="0">
                        <a:latin typeface="Cambria Math"/>
                        <a:ea typeface="Cambria Math"/>
                      </a:rPr>
                      <m:t>𝛉</m:t>
                    </m:r>
                  </m:oMath>
                </a14:m>
                <a:endParaRPr lang="en-US" sz="2400" b="1" dirty="0">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11348" y="637774"/>
                <a:ext cx="8604051" cy="470000"/>
              </a:xfrm>
              <a:prstGeom prst="rect">
                <a:avLst/>
              </a:prstGeom>
              <a:blipFill rotWithShape="1">
                <a:blip r:embed="rId2"/>
                <a:stretch>
                  <a:fillRect l="-1063" t="-6494" b="-31169"/>
                </a:stretch>
              </a:blipFill>
            </p:spPr>
            <p:txBody>
              <a:bodyPr/>
              <a:lstStyle/>
              <a:p>
                <a:r>
                  <a:rPr lang="en-US">
                    <a:noFill/>
                  </a:rPr>
                  <a:t> </a:t>
                </a:r>
              </a:p>
            </p:txBody>
          </p:sp>
        </mc:Fallback>
      </mc:AlternateContent>
      <p:sp>
        <p:nvSpPr>
          <p:cNvPr id="4" name="TextBox 3"/>
          <p:cNvSpPr txBox="1"/>
          <p:nvPr/>
        </p:nvSpPr>
        <p:spPr>
          <a:xfrm>
            <a:off x="302278" y="960364"/>
            <a:ext cx="3736322" cy="523220"/>
          </a:xfrm>
          <a:prstGeom prst="rect">
            <a:avLst/>
          </a:prstGeom>
          <a:noFill/>
        </p:spPr>
        <p:txBody>
          <a:bodyPr wrap="square" rtlCol="0">
            <a:spAutoFit/>
          </a:bodyPr>
          <a:lstStyle/>
          <a:p>
            <a:r>
              <a:rPr lang="bn-BD" sz="2800" b="1" dirty="0" smtClean="0">
                <a:latin typeface="NikoshBAN" pitchFamily="2" charset="0"/>
                <a:cs typeface="NikoshBAN" pitchFamily="2" charset="0"/>
              </a:rPr>
              <a:t>সমাধানঃ </a:t>
            </a:r>
            <a:endParaRPr lang="en-US" sz="28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7" name="TextBox 26"/>
              <p:cNvSpPr txBox="1"/>
              <p:nvPr/>
            </p:nvSpPr>
            <p:spPr>
              <a:xfrm>
                <a:off x="302278" y="1313655"/>
                <a:ext cx="5591607" cy="461665"/>
              </a:xfrm>
              <a:prstGeom prst="rect">
                <a:avLst/>
              </a:prstGeom>
              <a:noFill/>
            </p:spPr>
            <p:txBody>
              <a:bodyPr wrap="square" rtlCol="0">
                <a:spAutoFit/>
              </a:bodyPr>
              <a:lstStyle/>
              <a:p>
                <a:r>
                  <a:rPr lang="bn-BD" sz="2400" b="1" dirty="0" smtClean="0">
                    <a:latin typeface="NikoshBAN" pitchFamily="2" charset="0"/>
                    <a:cs typeface="NikoshBAN" pitchFamily="2" charset="0"/>
                  </a:rPr>
                  <a:t>মনে করি,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YOX</a:t>
                </a:r>
                <a:r>
                  <a:rPr lang="en-US" sz="2400" b="1" dirty="0" smtClean="0">
                    <a:latin typeface="NikoshBAN" pitchFamily="2" charset="0"/>
                    <a:ea typeface="Cambria Math"/>
                    <a:cs typeface="NikoshBAN" pitchFamily="2" charset="0"/>
                  </a:rPr>
                  <a:t> =</a:t>
                </a:r>
                <a14:m>
                  <m:oMath xmlns:m="http://schemas.openxmlformats.org/officeDocument/2006/math">
                    <m:r>
                      <a:rPr lang="en-US" sz="2400" b="1" i="1" smtClean="0">
                        <a:latin typeface="Cambria Math"/>
                        <a:ea typeface="Cambria Math"/>
                      </a:rPr>
                      <m:t>𝜽</m:t>
                    </m:r>
                  </m:oMath>
                </a14:m>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একটি সূক্ষ্মকোণ। </a:t>
                </a:r>
                <a:endParaRPr lang="en-US" sz="2400" b="1" dirty="0">
                  <a:latin typeface="NikoshBAN" pitchFamily="2" charset="0"/>
                  <a:cs typeface="NikoshBAN" pitchFamily="2"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302278" y="1313655"/>
                <a:ext cx="5591607" cy="461665"/>
              </a:xfrm>
              <a:prstGeom prst="rect">
                <a:avLst/>
              </a:prstGeom>
              <a:blipFill rotWithShape="1">
                <a:blip r:embed="rId3"/>
                <a:stretch>
                  <a:fillRect l="-1745" t="-15789" b="-30263"/>
                </a:stretch>
              </a:blipFill>
            </p:spPr>
            <p:txBody>
              <a:bodyPr/>
              <a:lstStyle/>
              <a:p>
                <a:r>
                  <a:rPr lang="en-US">
                    <a:noFill/>
                  </a:rPr>
                  <a:t> </a:t>
                </a:r>
              </a:p>
            </p:txBody>
          </p:sp>
        </mc:Fallback>
      </mc:AlternateContent>
      <p:sp>
        <p:nvSpPr>
          <p:cNvPr id="29" name="TextBox 28"/>
          <p:cNvSpPr txBox="1"/>
          <p:nvPr/>
        </p:nvSpPr>
        <p:spPr>
          <a:xfrm>
            <a:off x="311348" y="1755988"/>
            <a:ext cx="5209309" cy="400110"/>
          </a:xfrm>
          <a:prstGeom prst="rect">
            <a:avLst/>
          </a:prstGeom>
          <a:noFill/>
        </p:spPr>
        <p:txBody>
          <a:bodyPr wrap="square" rtlCol="0">
            <a:spAutoFit/>
          </a:bodyPr>
          <a:lstStyle/>
          <a:p>
            <a:r>
              <a:rPr lang="en-US" sz="2000" b="1" dirty="0" smtClean="0">
                <a:latin typeface="NikoshBAN" pitchFamily="2" charset="0"/>
                <a:cs typeface="NikoshBAN" pitchFamily="2" charset="0"/>
              </a:rPr>
              <a:t>OY </a:t>
            </a:r>
            <a:r>
              <a:rPr lang="bn-BD" sz="2000" b="1" dirty="0" smtClean="0">
                <a:latin typeface="NikoshBAN" pitchFamily="2" charset="0"/>
                <a:cs typeface="NikoshBAN" pitchFamily="2" charset="0"/>
              </a:rPr>
              <a:t>বাহুতে যে কোনো একটি বিন্দু </a:t>
            </a:r>
            <a:r>
              <a:rPr lang="en-US" sz="2000" b="1" dirty="0" smtClean="0">
                <a:latin typeface="NikoshBAN" pitchFamily="2" charset="0"/>
                <a:cs typeface="NikoshBAN" pitchFamily="2" charset="0"/>
              </a:rPr>
              <a:t>P </a:t>
            </a:r>
            <a:r>
              <a:rPr lang="bn-BD" sz="2000" b="1" dirty="0" smtClean="0">
                <a:latin typeface="NikoshBAN" pitchFamily="2" charset="0"/>
                <a:cs typeface="NikoshBAN" pitchFamily="2" charset="0"/>
              </a:rPr>
              <a:t>নেই। </a:t>
            </a:r>
            <a:endParaRPr lang="en-US" sz="2000" b="1" dirty="0">
              <a:latin typeface="NikoshBAN" pitchFamily="2" charset="0"/>
              <a:cs typeface="NikoshBAN" pitchFamily="2" charset="0"/>
            </a:endParaRPr>
          </a:p>
        </p:txBody>
      </p:sp>
      <p:sp>
        <p:nvSpPr>
          <p:cNvPr id="30" name="TextBox 29"/>
          <p:cNvSpPr txBox="1"/>
          <p:nvPr/>
        </p:nvSpPr>
        <p:spPr>
          <a:xfrm>
            <a:off x="311347" y="2191434"/>
            <a:ext cx="5047853" cy="707886"/>
          </a:xfrm>
          <a:prstGeom prst="rect">
            <a:avLst/>
          </a:prstGeom>
          <a:noFill/>
        </p:spPr>
        <p:txBody>
          <a:bodyPr wrap="square" rtlCol="0">
            <a:spAutoFit/>
          </a:bodyPr>
          <a:lstStyle/>
          <a:p>
            <a:r>
              <a:rPr lang="en-US" sz="2000" b="1" dirty="0" smtClean="0">
                <a:latin typeface="NikoshBAN" pitchFamily="2" charset="0"/>
                <a:cs typeface="NikoshBAN" pitchFamily="2" charset="0"/>
              </a:rPr>
              <a:t>P </a:t>
            </a:r>
            <a:r>
              <a:rPr lang="bn-BD" sz="2000" b="1" dirty="0" smtClean="0">
                <a:latin typeface="NikoshBAN" pitchFamily="2" charset="0"/>
                <a:cs typeface="NikoshBAN" pitchFamily="2" charset="0"/>
              </a:rPr>
              <a:t>বিন্দু থেকে </a:t>
            </a:r>
            <a:r>
              <a:rPr lang="en-US" sz="2000" b="1" dirty="0" smtClean="0">
                <a:latin typeface="NikoshBAN" pitchFamily="2" charset="0"/>
                <a:cs typeface="NikoshBAN" pitchFamily="2" charset="0"/>
              </a:rPr>
              <a:t>OX </a:t>
            </a:r>
            <a:r>
              <a:rPr lang="bn-BD" sz="2000" b="1" dirty="0" smtClean="0">
                <a:latin typeface="NikoshBAN" pitchFamily="2" charset="0"/>
                <a:cs typeface="NikoshBAN" pitchFamily="2" charset="0"/>
              </a:rPr>
              <a:t>বাহুতে </a:t>
            </a:r>
            <a:r>
              <a:rPr lang="en-US" sz="2000" b="1" dirty="0" smtClean="0">
                <a:latin typeface="NikoshBAN" pitchFamily="2" charset="0"/>
                <a:cs typeface="NikoshBAN" pitchFamily="2" charset="0"/>
              </a:rPr>
              <a:t>PM </a:t>
            </a:r>
            <a:r>
              <a:rPr lang="bn-BD" sz="2000" b="1" dirty="0" smtClean="0">
                <a:latin typeface="NikoshBAN" pitchFamily="2" charset="0"/>
                <a:cs typeface="NikoshBAN" pitchFamily="2" charset="0"/>
              </a:rPr>
              <a:t>লম্ব আঁকি অর্থৎ </a:t>
            </a:r>
            <a:r>
              <a:rPr lang="en-US" sz="2000" b="1" dirty="0" smtClean="0">
                <a:latin typeface="NikoshBAN" pitchFamily="2" charset="0"/>
                <a:cs typeface="NikoshBAN" pitchFamily="2" charset="0"/>
              </a:rPr>
              <a:t>PM</a:t>
            </a:r>
            <a:r>
              <a:rPr lang="en-US" sz="2000" b="1" dirty="0" smtClean="0">
                <a:latin typeface="NikoshBAN" pitchFamily="2" charset="0"/>
                <a:ea typeface="Cambria Math"/>
                <a:cs typeface="NikoshBAN" pitchFamily="2" charset="0"/>
              </a:rPr>
              <a:t>⊥OX </a:t>
            </a:r>
            <a:r>
              <a:rPr lang="bn-BD" sz="2000" b="1" dirty="0" smtClean="0">
                <a:latin typeface="NikoshBAN" pitchFamily="2" charset="0"/>
                <a:ea typeface="Cambria Math"/>
                <a:cs typeface="NikoshBAN" pitchFamily="2" charset="0"/>
              </a:rPr>
              <a:t>আঁকি। </a:t>
            </a:r>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p:grpSp>
        <p:nvGrpSpPr>
          <p:cNvPr id="31" name="Group 30"/>
          <p:cNvGrpSpPr/>
          <p:nvPr/>
        </p:nvGrpSpPr>
        <p:grpSpPr>
          <a:xfrm>
            <a:off x="5416067" y="685379"/>
            <a:ext cx="3435973" cy="1829220"/>
            <a:chOff x="1500964" y="809415"/>
            <a:chExt cx="3435973" cy="1829220"/>
          </a:xfrm>
        </p:grpSpPr>
        <p:grpSp>
          <p:nvGrpSpPr>
            <p:cNvPr id="32" name="Group 31"/>
            <p:cNvGrpSpPr/>
            <p:nvPr/>
          </p:nvGrpSpPr>
          <p:grpSpPr>
            <a:xfrm>
              <a:off x="1500964" y="809415"/>
              <a:ext cx="3435973" cy="1797279"/>
              <a:chOff x="1676400" y="564921"/>
              <a:chExt cx="3657600" cy="2173171"/>
            </a:xfrm>
          </p:grpSpPr>
          <p:sp>
            <p:nvSpPr>
              <p:cNvPr id="36" name="TextBox 35"/>
              <p:cNvSpPr txBox="1"/>
              <p:nvPr/>
            </p:nvSpPr>
            <p:spPr>
              <a:xfrm>
                <a:off x="3546764" y="781853"/>
                <a:ext cx="303288" cy="369332"/>
              </a:xfrm>
              <a:prstGeom prst="rect">
                <a:avLst/>
              </a:prstGeom>
              <a:noFill/>
            </p:spPr>
            <p:txBody>
              <a:bodyPr wrap="none" rtlCol="0">
                <a:spAutoFit/>
              </a:bodyPr>
              <a:lstStyle/>
              <a:p>
                <a:r>
                  <a:rPr lang="en-US" dirty="0" smtClean="0"/>
                  <a:t>P</a:t>
                </a:r>
                <a:endParaRPr lang="en-US" dirty="0"/>
              </a:p>
            </p:txBody>
          </p:sp>
          <p:grpSp>
            <p:nvGrpSpPr>
              <p:cNvPr id="37" name="Group 36"/>
              <p:cNvGrpSpPr/>
              <p:nvPr/>
            </p:nvGrpSpPr>
            <p:grpSpPr>
              <a:xfrm>
                <a:off x="3695700" y="1151185"/>
                <a:ext cx="381836" cy="1586907"/>
                <a:chOff x="3695700" y="1151185"/>
                <a:chExt cx="381836" cy="1586907"/>
              </a:xfrm>
            </p:grpSpPr>
            <p:cxnSp>
              <p:nvCxnSpPr>
                <p:cNvPr id="47" name="Straight Connector 46"/>
                <p:cNvCxnSpPr/>
                <p:nvPr/>
              </p:nvCxnSpPr>
              <p:spPr>
                <a:xfrm>
                  <a:off x="3850052" y="1151185"/>
                  <a:ext cx="0" cy="1215572"/>
                </a:xfrm>
                <a:prstGeom prst="line">
                  <a:avLst/>
                </a:prstGeom>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3695700" y="2368760"/>
                  <a:ext cx="381836" cy="369332"/>
                </a:xfrm>
                <a:prstGeom prst="rect">
                  <a:avLst/>
                </a:prstGeom>
                <a:noFill/>
              </p:spPr>
              <p:txBody>
                <a:bodyPr wrap="none" rtlCol="0">
                  <a:spAutoFit/>
                </a:bodyPr>
                <a:lstStyle/>
                <a:p>
                  <a:r>
                    <a:rPr lang="en-US" dirty="0" smtClean="0"/>
                    <a:t>M</a:t>
                  </a:r>
                  <a:endParaRPr lang="en-US" dirty="0"/>
                </a:p>
              </p:txBody>
            </p:sp>
          </p:grpSp>
          <p:grpSp>
            <p:nvGrpSpPr>
              <p:cNvPr id="38" name="Group 37"/>
              <p:cNvGrpSpPr/>
              <p:nvPr/>
            </p:nvGrpSpPr>
            <p:grpSpPr>
              <a:xfrm>
                <a:off x="1676400" y="564921"/>
                <a:ext cx="3657600" cy="2171168"/>
                <a:chOff x="1676400" y="564921"/>
                <a:chExt cx="3657600" cy="2171168"/>
              </a:xfrm>
            </p:grpSpPr>
            <p:cxnSp>
              <p:nvCxnSpPr>
                <p:cNvPr id="39" name="Straight Arrow Connector 38"/>
                <p:cNvCxnSpPr/>
                <p:nvPr/>
              </p:nvCxnSpPr>
              <p:spPr>
                <a:xfrm flipV="1">
                  <a:off x="2057400" y="609600"/>
                  <a:ext cx="2667000" cy="1752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40" name="Group 39"/>
                <p:cNvGrpSpPr/>
                <p:nvPr/>
              </p:nvGrpSpPr>
              <p:grpSpPr>
                <a:xfrm>
                  <a:off x="1676400" y="564921"/>
                  <a:ext cx="3657600" cy="2171168"/>
                  <a:chOff x="1676400" y="564921"/>
                  <a:chExt cx="3657600" cy="2171168"/>
                </a:xfrm>
              </p:grpSpPr>
              <p:cxnSp>
                <p:nvCxnSpPr>
                  <p:cNvPr id="41" name="Straight Arrow Connector 40"/>
                  <p:cNvCxnSpPr/>
                  <p:nvPr/>
                </p:nvCxnSpPr>
                <p:spPr>
                  <a:xfrm>
                    <a:off x="2057400" y="2362200"/>
                    <a:ext cx="3276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676400" y="2177534"/>
                    <a:ext cx="336952" cy="369332"/>
                  </a:xfrm>
                  <a:prstGeom prst="rect">
                    <a:avLst/>
                  </a:prstGeom>
                  <a:noFill/>
                </p:spPr>
                <p:txBody>
                  <a:bodyPr wrap="none" rtlCol="0">
                    <a:spAutoFit/>
                  </a:bodyPr>
                  <a:lstStyle/>
                  <a:p>
                    <a:r>
                      <a:rPr lang="en-US" dirty="0" smtClean="0"/>
                      <a:t>O</a:t>
                    </a:r>
                    <a:endParaRPr lang="en-US" dirty="0"/>
                  </a:p>
                </p:txBody>
              </p:sp>
              <p:sp>
                <p:nvSpPr>
                  <p:cNvPr id="43" name="TextBox 42"/>
                  <p:cNvSpPr txBox="1"/>
                  <p:nvPr/>
                </p:nvSpPr>
                <p:spPr>
                  <a:xfrm>
                    <a:off x="4724400" y="564921"/>
                    <a:ext cx="316025" cy="446576"/>
                  </a:xfrm>
                  <a:prstGeom prst="rect">
                    <a:avLst/>
                  </a:prstGeom>
                  <a:noFill/>
                </p:spPr>
                <p:txBody>
                  <a:bodyPr wrap="none" rtlCol="0">
                    <a:spAutoFit/>
                  </a:bodyPr>
                  <a:lstStyle/>
                  <a:p>
                    <a:r>
                      <a:rPr lang="en-US" dirty="0" smtClean="0"/>
                      <a:t>Y</a:t>
                    </a:r>
                    <a:endParaRPr lang="en-US" dirty="0"/>
                  </a:p>
                </p:txBody>
              </p:sp>
              <p:sp>
                <p:nvSpPr>
                  <p:cNvPr id="44" name="TextBox 43"/>
                  <p:cNvSpPr txBox="1"/>
                  <p:nvPr/>
                </p:nvSpPr>
                <p:spPr>
                  <a:xfrm>
                    <a:off x="4959927" y="2366757"/>
                    <a:ext cx="304892" cy="369332"/>
                  </a:xfrm>
                  <a:prstGeom prst="rect">
                    <a:avLst/>
                  </a:prstGeom>
                  <a:noFill/>
                </p:spPr>
                <p:txBody>
                  <a:bodyPr wrap="none" rtlCol="0">
                    <a:spAutoFit/>
                  </a:bodyPr>
                  <a:lstStyle/>
                  <a:p>
                    <a:r>
                      <a:rPr lang="en-US" dirty="0" smtClean="0"/>
                      <a:t>X</a:t>
                    </a:r>
                    <a:endParaRPr lang="en-US" dirty="0"/>
                  </a:p>
                </p:txBody>
              </p:sp>
              <mc:AlternateContent xmlns:mc="http://schemas.openxmlformats.org/markup-compatibility/2006" xmlns:a14="http://schemas.microsoft.com/office/drawing/2010/main">
                <mc:Choice Requires="a14">
                  <p:sp>
                    <p:nvSpPr>
                      <p:cNvPr id="45" name="TextBox 44"/>
                      <p:cNvSpPr txBox="1"/>
                      <p:nvPr/>
                    </p:nvSpPr>
                    <p:spPr>
                      <a:xfrm>
                        <a:off x="2473070" y="2001615"/>
                        <a:ext cx="37414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ea typeface="Cambria Math"/>
                                </a:rPr>
                                <m:t>𝜃</m:t>
                              </m:r>
                            </m:oMath>
                          </m:oMathPara>
                        </a14:m>
                        <a:endParaRPr lang="en-US" dirty="0"/>
                      </a:p>
                    </p:txBody>
                  </p:sp>
                </mc:Choice>
                <mc:Fallback xmlns="">
                  <p:sp>
                    <p:nvSpPr>
                      <p:cNvPr id="45" name="TextBox 44"/>
                      <p:cNvSpPr txBox="1">
                        <a:spLocks noRot="1" noChangeAspect="1" noMove="1" noResize="1" noEditPoints="1" noAdjustHandles="1" noChangeArrowheads="1" noChangeShapeType="1" noTextEdit="1"/>
                      </p:cNvSpPr>
                      <p:nvPr/>
                    </p:nvSpPr>
                    <p:spPr>
                      <a:xfrm>
                        <a:off x="2473070" y="2001615"/>
                        <a:ext cx="374141" cy="369332"/>
                      </a:xfrm>
                      <a:prstGeom prst="rect">
                        <a:avLst/>
                      </a:prstGeom>
                      <a:blipFill rotWithShape="1">
                        <a:blip r:embed="rId4"/>
                        <a:stretch>
                          <a:fillRect b="-12000"/>
                        </a:stretch>
                      </a:blipFill>
                    </p:spPr>
                    <p:txBody>
                      <a:bodyPr/>
                      <a:lstStyle/>
                      <a:p>
                        <a:r>
                          <a:rPr lang="en-US">
                            <a:noFill/>
                          </a:rPr>
                          <a:t> </a:t>
                        </a:r>
                      </a:p>
                    </p:txBody>
                  </p:sp>
                </mc:Fallback>
              </mc:AlternateContent>
              <p:sp>
                <p:nvSpPr>
                  <p:cNvPr id="46" name="Arc 45"/>
                  <p:cNvSpPr/>
                  <p:nvPr/>
                </p:nvSpPr>
                <p:spPr>
                  <a:xfrm rot="1562210">
                    <a:off x="2315318" y="1669404"/>
                    <a:ext cx="914400" cy="914400"/>
                  </a:xfrm>
                  <a:prstGeom prst="arc">
                    <a:avLst>
                      <a:gd name="adj1" fmla="val 16748107"/>
                      <a:gd name="adj2" fmla="val 72529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sp>
          <p:nvSpPr>
            <p:cNvPr id="33" name="TextBox 32"/>
            <p:cNvSpPr txBox="1"/>
            <p:nvPr/>
          </p:nvSpPr>
          <p:spPr>
            <a:xfrm rot="19837080">
              <a:off x="2174682" y="1386428"/>
              <a:ext cx="1026290" cy="369332"/>
            </a:xfrm>
            <a:prstGeom prst="rect">
              <a:avLst/>
            </a:prstGeom>
            <a:noFill/>
          </p:spPr>
          <p:txBody>
            <a:bodyPr wrap="square" rtlCol="0">
              <a:spAutoFit/>
            </a:bodyPr>
            <a:lstStyle/>
            <a:p>
              <a:r>
                <a:rPr lang="bn-BD" b="1" dirty="0" smtClean="0">
                  <a:latin typeface="NikoshBAN" pitchFamily="2" charset="0"/>
                  <a:cs typeface="NikoshBAN" pitchFamily="2" charset="0"/>
                </a:rPr>
                <a:t>অতিভুজ</a:t>
              </a:r>
              <a:endParaRPr lang="en-US" b="1" dirty="0">
                <a:latin typeface="NikoshBAN" pitchFamily="2" charset="0"/>
                <a:cs typeface="NikoshBAN" pitchFamily="2" charset="0"/>
              </a:endParaRPr>
            </a:p>
          </p:txBody>
        </p:sp>
        <p:sp>
          <p:nvSpPr>
            <p:cNvPr id="34" name="TextBox 33"/>
            <p:cNvSpPr txBox="1"/>
            <p:nvPr/>
          </p:nvSpPr>
          <p:spPr>
            <a:xfrm>
              <a:off x="3563752" y="1628273"/>
              <a:ext cx="703447" cy="369332"/>
            </a:xfrm>
            <a:prstGeom prst="rect">
              <a:avLst/>
            </a:prstGeom>
            <a:noFill/>
          </p:spPr>
          <p:txBody>
            <a:bodyPr wrap="square" rtlCol="0">
              <a:spAutoFit/>
            </a:bodyPr>
            <a:lstStyle/>
            <a:p>
              <a:r>
                <a:rPr lang="bn-BD" b="1" dirty="0" smtClean="0">
                  <a:latin typeface="NikoshBAN" pitchFamily="2" charset="0"/>
                  <a:cs typeface="NikoshBAN" pitchFamily="2" charset="0"/>
                </a:rPr>
                <a:t>লম্ব</a:t>
              </a:r>
              <a:endParaRPr lang="en-US" b="1" dirty="0">
                <a:latin typeface="NikoshBAN" pitchFamily="2" charset="0"/>
                <a:cs typeface="NikoshBAN" pitchFamily="2" charset="0"/>
              </a:endParaRPr>
            </a:p>
          </p:txBody>
        </p:sp>
        <p:sp>
          <p:nvSpPr>
            <p:cNvPr id="35" name="TextBox 34"/>
            <p:cNvSpPr txBox="1"/>
            <p:nvPr/>
          </p:nvSpPr>
          <p:spPr>
            <a:xfrm>
              <a:off x="2630583" y="2269303"/>
              <a:ext cx="769868" cy="369332"/>
            </a:xfrm>
            <a:prstGeom prst="rect">
              <a:avLst/>
            </a:prstGeom>
            <a:noFill/>
          </p:spPr>
          <p:txBody>
            <a:bodyPr wrap="square" rtlCol="0">
              <a:spAutoFit/>
            </a:bodyPr>
            <a:lstStyle/>
            <a:p>
              <a:r>
                <a:rPr lang="bn-BD" b="1" dirty="0" smtClean="0">
                  <a:latin typeface="NikoshBAN" pitchFamily="2" charset="0"/>
                  <a:cs typeface="NikoshBAN" pitchFamily="2" charset="0"/>
                </a:rPr>
                <a:t>ভূমি </a:t>
              </a:r>
              <a:endParaRPr lang="en-US" b="1" dirty="0">
                <a:latin typeface="NikoshBAN" pitchFamily="2" charset="0"/>
                <a:cs typeface="NikoshBAN" pitchFamily="2" charset="0"/>
              </a:endParaRPr>
            </a:p>
          </p:txBody>
        </p:sp>
      </p:grpSp>
      <p:sp>
        <p:nvSpPr>
          <p:cNvPr id="49" name="TextBox 48"/>
          <p:cNvSpPr txBox="1"/>
          <p:nvPr/>
        </p:nvSpPr>
        <p:spPr>
          <a:xfrm>
            <a:off x="333029" y="2812103"/>
            <a:ext cx="8749776" cy="400110"/>
          </a:xfrm>
          <a:prstGeom prst="rect">
            <a:avLst/>
          </a:prstGeom>
          <a:noFill/>
        </p:spPr>
        <p:txBody>
          <a:bodyPr wrap="square" rtlCol="0">
            <a:spAutoFit/>
          </a:bodyPr>
          <a:lstStyle/>
          <a:p>
            <a:r>
              <a:rPr lang="bn-BD" sz="2000" b="1" dirty="0" smtClean="0">
                <a:latin typeface="NikoshBAN" pitchFamily="2" charset="0"/>
                <a:cs typeface="NikoshBAN" pitchFamily="2" charset="0"/>
              </a:rPr>
              <a:t>ফলে একটি সমকোণী ত্রিভুজ </a:t>
            </a:r>
            <a:r>
              <a:rPr lang="en-US" sz="20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POM</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গঠিত হলো</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যার, লম্ব= </a:t>
            </a:r>
            <a:r>
              <a:rPr lang="en-US" sz="1600" b="1" dirty="0" smtClean="0">
                <a:latin typeface="NikoshBAN" pitchFamily="2" charset="0"/>
                <a:ea typeface="Cambria Math"/>
                <a:cs typeface="NikoshBAN" pitchFamily="2" charset="0"/>
              </a:rPr>
              <a:t>PM</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অতিভুজ=</a:t>
            </a:r>
            <a:r>
              <a:rPr lang="en-US" sz="1600" b="1" dirty="0" smtClean="0">
                <a:latin typeface="NikoshBAN" pitchFamily="2" charset="0"/>
                <a:ea typeface="Cambria Math"/>
                <a:cs typeface="NikoshBAN" pitchFamily="2" charset="0"/>
              </a:rPr>
              <a:t>OP</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এবং ভূমি=</a:t>
            </a:r>
            <a:r>
              <a:rPr lang="en-US" sz="1600" b="1" dirty="0" smtClean="0">
                <a:latin typeface="NikoshBAN" pitchFamily="2" charset="0"/>
                <a:ea typeface="Cambria Math"/>
                <a:cs typeface="NikoshBAN" pitchFamily="2" charset="0"/>
              </a:rPr>
              <a:t>OM</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 </a:t>
            </a:r>
            <a:endParaRPr lang="en-US" sz="2000" b="1" dirty="0">
              <a:latin typeface="NikoshBAN" pitchFamily="2" charset="0"/>
              <a:cs typeface="NikoshBAN" pitchFamily="2" charset="0"/>
            </a:endParaRPr>
          </a:p>
        </p:txBody>
      </p:sp>
      <p:sp>
        <p:nvSpPr>
          <p:cNvPr id="50" name="TextBox 49"/>
          <p:cNvSpPr txBox="1"/>
          <p:nvPr/>
        </p:nvSpPr>
        <p:spPr>
          <a:xfrm>
            <a:off x="333028" y="3212213"/>
            <a:ext cx="8749776" cy="400110"/>
          </a:xfrm>
          <a:prstGeom prst="rect">
            <a:avLst/>
          </a:prstGeom>
          <a:noFill/>
        </p:spPr>
        <p:txBody>
          <a:bodyPr wrap="square" rtlCol="0">
            <a:spAutoFit/>
          </a:bodyPr>
          <a:lstStyle/>
          <a:p>
            <a:r>
              <a:rPr lang="bn-BD" sz="2000" b="1" dirty="0" smtClean="0">
                <a:latin typeface="NikoshBAN" pitchFamily="2" charset="0"/>
                <a:cs typeface="NikoshBAN" pitchFamily="2" charset="0"/>
              </a:rPr>
              <a:t>সমকোণী ত্রিভুজ </a:t>
            </a:r>
            <a:r>
              <a:rPr lang="en-US" sz="20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POM</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থেকে , পিথাগোরাসের সূত্রানুসারে,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51" name="TextBox 50"/>
              <p:cNvSpPr txBox="1"/>
              <p:nvPr/>
            </p:nvSpPr>
            <p:spPr>
              <a:xfrm>
                <a:off x="311348" y="3571419"/>
                <a:ext cx="8771456" cy="527132"/>
              </a:xfrm>
              <a:prstGeom prst="rect">
                <a:avLst/>
              </a:prstGeom>
              <a:noFill/>
            </p:spPr>
            <p:txBody>
              <a:bodyPr wrap="square" rtlCol="0">
                <a:spAutoFit/>
              </a:bodyPr>
              <a:lstStyle/>
              <a:p>
                <a:r>
                  <a:rPr lang="bn-BD" sz="2400" b="1" dirty="0" smtClean="0">
                    <a:latin typeface="NikoshBAN" pitchFamily="2" charset="0"/>
                    <a:cs typeface="NikoshBAN" pitchFamily="2" charset="0"/>
                  </a:rPr>
                  <a:t> </a:t>
                </a:r>
                <a14:m>
                  <m:oMath xmlns:m="http://schemas.openxmlformats.org/officeDocument/2006/math">
                    <m:sSup>
                      <m:sSupPr>
                        <m:ctrlPr>
                          <a:rPr lang="bn-BD" sz="2400" b="1" i="1" smtClean="0">
                            <a:latin typeface="Cambria Math"/>
                            <a:cs typeface="NikoshBAN" pitchFamily="2" charset="0"/>
                          </a:rPr>
                        </m:ctrlPr>
                      </m:sSupPr>
                      <m:e>
                        <m:r>
                          <a:rPr lang="bn-BD" sz="2400" b="1" i="1" smtClean="0">
                            <a:latin typeface="Cambria Math"/>
                            <a:cs typeface="NikoshBAN" pitchFamily="2" charset="0"/>
                          </a:rPr>
                          <m:t>লম্ব</m:t>
                        </m:r>
                      </m:e>
                      <m:sup>
                        <m:r>
                          <a:rPr lang="en-US" sz="2400" b="1" i="1" smtClean="0">
                            <a:latin typeface="Cambria Math"/>
                            <a:cs typeface="NikoshBAN" pitchFamily="2" charset="0"/>
                          </a:rPr>
                          <m:t>𝟐</m:t>
                        </m:r>
                      </m:sup>
                    </m:sSup>
                    <m:r>
                      <a:rPr lang="en-US" sz="2400" b="1" i="0" smtClean="0">
                        <a:latin typeface="Cambria Math"/>
                        <a:cs typeface="NikoshBAN" pitchFamily="2" charset="0"/>
                      </a:rPr>
                      <m:t>+</m:t>
                    </m:r>
                  </m:oMath>
                </a14:m>
                <a:r>
                  <a:rPr lang="en-US" sz="2400" b="1" dirty="0" smtClean="0">
                    <a:latin typeface="NikoshBAN" pitchFamily="2" charset="0"/>
                    <a:cs typeface="NikoshBAN" pitchFamily="2" charset="0"/>
                  </a:rPr>
                  <a:t> </a:t>
                </a:r>
                <a14:m>
                  <m:oMath xmlns:m="http://schemas.openxmlformats.org/officeDocument/2006/math">
                    <m:sSup>
                      <m:sSupPr>
                        <m:ctrlPr>
                          <a:rPr lang="en-US" sz="2400" b="1" i="1" dirty="0" smtClean="0">
                            <a:latin typeface="Cambria Math"/>
                            <a:cs typeface="NikoshBAN" pitchFamily="2" charset="0"/>
                          </a:rPr>
                        </m:ctrlPr>
                      </m:sSupPr>
                      <m:e>
                        <m:r>
                          <a:rPr lang="bn-BD" sz="2400" b="1" i="1" dirty="0" smtClean="0">
                            <a:latin typeface="Cambria Math"/>
                            <a:cs typeface="NikoshBAN" pitchFamily="2" charset="0"/>
                          </a:rPr>
                          <m:t>ভূমি</m:t>
                        </m:r>
                      </m:e>
                      <m:sup>
                        <m:r>
                          <a:rPr lang="en-US" sz="2400" b="1" i="1" dirty="0" smtClean="0">
                            <a:latin typeface="Cambria Math"/>
                            <a:cs typeface="NikoshBAN" pitchFamily="2" charset="0"/>
                          </a:rPr>
                          <m:t>𝟐</m:t>
                        </m:r>
                      </m:sup>
                    </m:sSup>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bn-BD" sz="2400" b="1" i="1" smtClean="0">
                            <a:latin typeface="Cambria Math"/>
                            <a:cs typeface="NikoshBAN" pitchFamily="2" charset="0"/>
                          </a:rPr>
                          <m:t>অতিভুজ</m:t>
                        </m:r>
                      </m:e>
                      <m:sup>
                        <m:r>
                          <a:rPr lang="en-US" sz="2400" b="1" i="1" smtClean="0">
                            <a:latin typeface="Cambria Math"/>
                            <a:cs typeface="NikoshBAN" pitchFamily="2" charset="0"/>
                          </a:rPr>
                          <m:t>𝟐</m:t>
                        </m:r>
                      </m:sup>
                    </m:sSup>
                  </m:oMath>
                </a14:m>
                <a:endParaRPr lang="en-US" sz="2400" b="1" dirty="0">
                  <a:latin typeface="NikoshBAN" pitchFamily="2" charset="0"/>
                  <a:cs typeface="NikoshBAN" pitchFamily="2"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311348" y="3571419"/>
                <a:ext cx="8771456" cy="527132"/>
              </a:xfrm>
              <a:prstGeom prst="rect">
                <a:avLst/>
              </a:prstGeom>
              <a:blipFill rotWithShape="1">
                <a:blip r:embed="rId5"/>
                <a:stretch>
                  <a:fillRect l="-1042" b="-279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302278" y="4821382"/>
                <a:ext cx="8780527" cy="797654"/>
              </a:xfrm>
              <a:prstGeom prst="rect">
                <a:avLst/>
              </a:prstGeom>
              <a:noFill/>
            </p:spPr>
            <p:txBody>
              <a:bodyPr wrap="square" rtlCol="0">
                <a:spAutoFit/>
              </a:bodyPr>
              <a:lstStyle/>
              <a:p>
                <a:r>
                  <a:rPr lang="bn-BD" sz="2400" b="1" dirty="0" smtClean="0">
                    <a:latin typeface="NikoshBAN" pitchFamily="2" charset="0"/>
                    <a:cs typeface="NikoshBAN" pitchFamily="2" charset="0"/>
                  </a:rPr>
                  <a:t>বা,  </a:t>
                </a:r>
                <a14:m>
                  <m:oMath xmlns:m="http://schemas.openxmlformats.org/officeDocument/2006/math">
                    <m:sSup>
                      <m:sSupPr>
                        <m:ctrlPr>
                          <a:rPr lang="bn-BD" sz="2400" b="1" i="1" smtClean="0">
                            <a:latin typeface="Cambria Math"/>
                            <a:cs typeface="NikoshBAN" pitchFamily="2" charset="0"/>
                          </a:rPr>
                        </m:ctrlPr>
                      </m:sSupPr>
                      <m:e>
                        <m:r>
                          <a:rPr lang="bn-BD" sz="2400" b="1" i="1" smtClean="0">
                            <a:latin typeface="Cambria Math"/>
                            <a:cs typeface="NikoshBAN" pitchFamily="2" charset="0"/>
                          </a:rPr>
                          <m:t>(</m:t>
                        </m:r>
                        <m:f>
                          <m:fPr>
                            <m:ctrlPr>
                              <a:rPr lang="bn-BD" sz="2400" b="1" i="1" smtClean="0">
                                <a:latin typeface="Cambria Math"/>
                                <a:cs typeface="NikoshBAN" pitchFamily="2" charset="0"/>
                              </a:rPr>
                            </m:ctrlPr>
                          </m:fPr>
                          <m:num>
                            <m:r>
                              <a:rPr lang="bn-BD" sz="2400" b="1" i="1" smtClean="0">
                                <a:latin typeface="Cambria Math"/>
                                <a:cs typeface="NikoshBAN" pitchFamily="2" charset="0"/>
                              </a:rPr>
                              <m:t>লম্ব</m:t>
                            </m:r>
                          </m:num>
                          <m:den>
                            <m:r>
                              <a:rPr lang="bn-BD" sz="2400" b="1" i="1" smtClean="0">
                                <a:latin typeface="Cambria Math"/>
                                <a:cs typeface="NikoshBAN" pitchFamily="2" charset="0"/>
                              </a:rPr>
                              <m:t>ভূমি</m:t>
                            </m:r>
                          </m:den>
                        </m:f>
                        <m:r>
                          <a:rPr lang="bn-BD" sz="2400" b="1" i="1" smtClean="0">
                            <a:latin typeface="Cambria Math"/>
                            <a:cs typeface="NikoshBAN" pitchFamily="2" charset="0"/>
                          </a:rPr>
                          <m:t>)</m:t>
                        </m:r>
                      </m:e>
                      <m:sup>
                        <m:r>
                          <a:rPr lang="en-US" sz="2400" b="1" i="1" smtClean="0">
                            <a:latin typeface="Cambria Math"/>
                            <a:cs typeface="NikoshBAN" pitchFamily="2" charset="0"/>
                          </a:rPr>
                          <m:t>𝟐</m:t>
                        </m:r>
                      </m:sup>
                    </m:sSup>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bn-BD" sz="2400" b="1" i="1" smtClean="0">
                            <a:latin typeface="Cambria Math"/>
                            <a:cs typeface="NikoshBAN" pitchFamily="2" charset="0"/>
                          </a:rPr>
                          <m:t>(</m:t>
                        </m:r>
                        <m:f>
                          <m:fPr>
                            <m:ctrlPr>
                              <a:rPr lang="en-US" sz="2400" b="1" i="1" smtClean="0">
                                <a:latin typeface="Cambria Math"/>
                                <a:cs typeface="NikoshBAN" pitchFamily="2" charset="0"/>
                              </a:rPr>
                            </m:ctrlPr>
                          </m:fPr>
                          <m:num>
                            <m:r>
                              <a:rPr lang="bn-BD" sz="2400" b="1" i="1" smtClean="0">
                                <a:latin typeface="Cambria Math"/>
                                <a:cs typeface="NikoshBAN" pitchFamily="2" charset="0"/>
                              </a:rPr>
                              <m:t>ভূমি</m:t>
                            </m:r>
                          </m:num>
                          <m:den>
                            <m:r>
                              <a:rPr lang="bn-BD" sz="2400" b="1" i="1" smtClean="0">
                                <a:latin typeface="Cambria Math"/>
                                <a:cs typeface="NikoshBAN" pitchFamily="2" charset="0"/>
                              </a:rPr>
                              <m:t>ভূমি</m:t>
                            </m:r>
                          </m:den>
                        </m:f>
                        <m:r>
                          <a:rPr lang="bn-BD" sz="2400" b="1" i="1" smtClean="0">
                            <a:latin typeface="Cambria Math"/>
                            <a:cs typeface="NikoshBAN" pitchFamily="2" charset="0"/>
                          </a:rPr>
                          <m:t>)</m:t>
                        </m:r>
                      </m:e>
                      <m:sup>
                        <m:r>
                          <a:rPr lang="en-US" sz="2400" b="1" i="1" smtClean="0">
                            <a:latin typeface="Cambria Math"/>
                            <a:cs typeface="NikoshBAN" pitchFamily="2" charset="0"/>
                          </a:rPr>
                          <m:t>𝟐</m:t>
                        </m:r>
                      </m:sup>
                    </m:sSup>
                  </m:oMath>
                </a14:m>
                <a:r>
                  <a:rPr lang="bn-BD" sz="2400" b="1" dirty="0" smtClean="0">
                    <a:latin typeface="NikoshBAN" pitchFamily="2" charset="0"/>
                    <a:cs typeface="NikoshBAN" pitchFamily="2" charset="0"/>
                  </a:rPr>
                  <a:t> </a:t>
                </a:r>
                <a:r>
                  <a:rPr lang="en-US" sz="2400" b="1" dirty="0" smtClean="0">
                    <a:latin typeface="NikoshBAN" pitchFamily="2" charset="0"/>
                    <a:cs typeface="NikoshBAN" pitchFamily="2" charset="0"/>
                  </a:rPr>
                  <a:t>= </a:t>
                </a:r>
                <a14:m>
                  <m:oMath xmlns:m="http://schemas.openxmlformats.org/officeDocument/2006/math">
                    <m:sSup>
                      <m:sSupPr>
                        <m:ctrlPr>
                          <a:rPr lang="en-US" sz="2400" b="1" i="1" smtClean="0">
                            <a:latin typeface="Cambria Math"/>
                            <a:cs typeface="NikoshBAN" pitchFamily="2" charset="0"/>
                          </a:rPr>
                        </m:ctrlPr>
                      </m:sSupPr>
                      <m:e>
                        <m:r>
                          <a:rPr lang="en-US" sz="2400" b="1" i="1" smtClean="0">
                            <a:latin typeface="Cambria Math"/>
                            <a:cs typeface="NikoshBAN" pitchFamily="2" charset="0"/>
                          </a:rPr>
                          <m:t>(</m:t>
                        </m:r>
                        <m:f>
                          <m:fPr>
                            <m:ctrlPr>
                              <a:rPr lang="en-US" sz="2400" b="1" i="1" smtClean="0">
                                <a:latin typeface="Cambria Math"/>
                                <a:cs typeface="NikoshBAN" pitchFamily="2" charset="0"/>
                              </a:rPr>
                            </m:ctrlPr>
                          </m:fPr>
                          <m:num>
                            <m:r>
                              <a:rPr lang="bn-BD" sz="2400" b="1" i="1" smtClean="0">
                                <a:latin typeface="Cambria Math"/>
                                <a:cs typeface="NikoshBAN" pitchFamily="2" charset="0"/>
                              </a:rPr>
                              <m:t>অতিভুজ</m:t>
                            </m:r>
                          </m:num>
                          <m:den>
                            <m:r>
                              <a:rPr lang="bn-BD" sz="2400" b="1" i="1" smtClean="0">
                                <a:latin typeface="Cambria Math"/>
                                <a:cs typeface="NikoshBAN" pitchFamily="2" charset="0"/>
                              </a:rPr>
                              <m:t>ভূমি</m:t>
                            </m:r>
                          </m:den>
                        </m:f>
                        <m:r>
                          <a:rPr lang="bn-BD" sz="2400" b="1" i="1" smtClean="0">
                            <a:latin typeface="Cambria Math"/>
                            <a:cs typeface="NikoshBAN" pitchFamily="2" charset="0"/>
                          </a:rPr>
                          <m:t>)</m:t>
                        </m:r>
                      </m:e>
                      <m:sup>
                        <m:r>
                          <a:rPr lang="en-US" sz="2400" b="1" i="1" smtClean="0">
                            <a:latin typeface="Cambria Math"/>
                            <a:cs typeface="NikoshBAN" pitchFamily="2" charset="0"/>
                          </a:rPr>
                          <m:t>𝟐</m:t>
                        </m:r>
                      </m:sup>
                    </m:sSup>
                  </m:oMath>
                </a14:m>
                <a:endParaRPr lang="en-US" sz="2400" b="1" dirty="0">
                  <a:latin typeface="NikoshBAN" pitchFamily="2" charset="0"/>
                  <a:cs typeface="NikoshBAN" pitchFamily="2" charset="0"/>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302278" y="4821382"/>
                <a:ext cx="8780527" cy="797654"/>
              </a:xfrm>
              <a:prstGeom prst="rect">
                <a:avLst/>
              </a:prstGeom>
              <a:blipFill rotWithShape="1">
                <a:blip r:embed="rId6"/>
                <a:stretch>
                  <a:fillRect l="-1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333029" y="3900537"/>
                <a:ext cx="8084477" cy="943785"/>
              </a:xfrm>
              <a:prstGeom prst="rect">
                <a:avLst/>
              </a:prstGeom>
              <a:noFill/>
            </p:spPr>
            <p:txBody>
              <a:bodyPr wrap="square" rtlCol="0">
                <a:spAutoFit/>
              </a:bodyPr>
              <a:lstStyle/>
              <a:p>
                <a:r>
                  <a:rPr lang="bn-BD" sz="2400" b="1" dirty="0" smtClean="0">
                    <a:latin typeface="NikoshBAN" pitchFamily="2" charset="0"/>
                    <a:cs typeface="NikoshBAN" pitchFamily="2" charset="0"/>
                  </a:rPr>
                  <a:t>বা,  </a:t>
                </a:r>
                <a14:m>
                  <m:oMath xmlns:m="http://schemas.openxmlformats.org/officeDocument/2006/math">
                    <m:f>
                      <m:fPr>
                        <m:ctrlPr>
                          <a:rPr lang="bn-BD" sz="2400" b="1" i="1" smtClean="0">
                            <a:latin typeface="Cambria Math"/>
                            <a:cs typeface="NikoshBAN" pitchFamily="2" charset="0"/>
                          </a:rPr>
                        </m:ctrlPr>
                      </m:fPr>
                      <m:num>
                        <m:sSup>
                          <m:sSupPr>
                            <m:ctrlPr>
                              <a:rPr lang="bn-BD" sz="2400" b="1" i="1" smtClean="0">
                                <a:latin typeface="Cambria Math"/>
                                <a:cs typeface="NikoshBAN" pitchFamily="2" charset="0"/>
                              </a:rPr>
                            </m:ctrlPr>
                          </m:sSupPr>
                          <m:e>
                            <m:r>
                              <a:rPr lang="bn-BD" sz="2400" b="1" i="1" smtClean="0">
                                <a:latin typeface="Cambria Math"/>
                                <a:cs typeface="NikoshBAN" pitchFamily="2" charset="0"/>
                              </a:rPr>
                              <m:t>লম্ব</m:t>
                            </m:r>
                          </m:e>
                          <m:sup>
                            <m:r>
                              <a:rPr lang="en-US" sz="2400" b="1" i="1" smtClean="0">
                                <a:latin typeface="Cambria Math"/>
                                <a:cs typeface="NikoshBAN" pitchFamily="2" charset="0"/>
                              </a:rPr>
                              <m:t>𝟐</m:t>
                            </m:r>
                          </m:sup>
                        </m:sSup>
                      </m:num>
                      <m:den>
                        <m:sSup>
                          <m:sSupPr>
                            <m:ctrlPr>
                              <a:rPr lang="bn-BD" sz="2400" b="1" i="1" smtClean="0">
                                <a:latin typeface="Cambria Math"/>
                                <a:cs typeface="NikoshBAN" pitchFamily="2" charset="0"/>
                              </a:rPr>
                            </m:ctrlPr>
                          </m:sSupPr>
                          <m:e>
                            <m:r>
                              <a:rPr lang="bn-BD" sz="2400" b="1" i="1" smtClean="0">
                                <a:latin typeface="Cambria Math"/>
                                <a:cs typeface="NikoshBAN" pitchFamily="2" charset="0"/>
                              </a:rPr>
                              <m:t>ভূমি</m:t>
                            </m:r>
                          </m:e>
                          <m:sup>
                            <m:r>
                              <a:rPr lang="en-US" sz="2400" b="1" i="1" smtClean="0">
                                <a:latin typeface="Cambria Math"/>
                                <a:cs typeface="NikoshBAN" pitchFamily="2" charset="0"/>
                              </a:rPr>
                              <m:t>𝟐</m:t>
                            </m:r>
                          </m:sup>
                        </m:sSup>
                      </m:den>
                    </m:f>
                  </m:oMath>
                </a14:m>
                <a:r>
                  <a:rPr lang="bn-BD" sz="2400" b="1" dirty="0" smtClean="0">
                    <a:latin typeface="NikoshBAN" pitchFamily="2" charset="0"/>
                    <a:cs typeface="NikoshBAN" pitchFamily="2" charset="0"/>
                  </a:rPr>
                  <a:t> </a:t>
                </a:r>
                <a:r>
                  <a:rPr lang="en-US" sz="2400" b="1" dirty="0" smtClean="0">
                    <a:latin typeface="NikoshBAN" pitchFamily="2" charset="0"/>
                    <a:cs typeface="NikoshBAN" pitchFamily="2" charset="0"/>
                  </a:rPr>
                  <a:t> +  </a:t>
                </a:r>
                <a14:m>
                  <m:oMath xmlns:m="http://schemas.openxmlformats.org/officeDocument/2006/math">
                    <m:f>
                      <m:fPr>
                        <m:ctrlPr>
                          <a:rPr lang="en-US" sz="2400" b="1" i="1" smtClean="0">
                            <a:latin typeface="Cambria Math"/>
                            <a:cs typeface="NikoshBAN" pitchFamily="2" charset="0"/>
                          </a:rPr>
                        </m:ctrlPr>
                      </m:fPr>
                      <m:num>
                        <m:sSup>
                          <m:sSupPr>
                            <m:ctrlPr>
                              <a:rPr lang="en-US" sz="2400" b="1" i="1" smtClean="0">
                                <a:latin typeface="Cambria Math"/>
                                <a:cs typeface="NikoshBAN" pitchFamily="2" charset="0"/>
                              </a:rPr>
                            </m:ctrlPr>
                          </m:sSupPr>
                          <m:e>
                            <m:r>
                              <a:rPr lang="bn-BD" sz="2400" b="1" i="1" smtClean="0">
                                <a:latin typeface="Cambria Math"/>
                                <a:cs typeface="NikoshBAN" pitchFamily="2" charset="0"/>
                              </a:rPr>
                              <m:t>ভূমি</m:t>
                            </m:r>
                          </m:e>
                          <m:sup>
                            <m:r>
                              <a:rPr lang="en-US" sz="2400" b="1" i="1" smtClean="0">
                                <a:latin typeface="Cambria Math"/>
                                <a:cs typeface="NikoshBAN" pitchFamily="2" charset="0"/>
                              </a:rPr>
                              <m:t>𝟐</m:t>
                            </m:r>
                          </m:sup>
                        </m:sSup>
                      </m:num>
                      <m:den>
                        <m:sSup>
                          <m:sSupPr>
                            <m:ctrlPr>
                              <a:rPr lang="en-US" sz="2400" b="1" i="1" smtClean="0">
                                <a:latin typeface="Cambria Math"/>
                                <a:cs typeface="NikoshBAN" pitchFamily="2" charset="0"/>
                              </a:rPr>
                            </m:ctrlPr>
                          </m:sSupPr>
                          <m:e>
                            <m:r>
                              <a:rPr lang="bn-BD" sz="2400" b="1" i="1" smtClean="0">
                                <a:latin typeface="Cambria Math"/>
                                <a:cs typeface="NikoshBAN" pitchFamily="2" charset="0"/>
                              </a:rPr>
                              <m:t>ভূমি</m:t>
                            </m:r>
                          </m:e>
                          <m:sup>
                            <m:r>
                              <a:rPr lang="en-US" sz="2400" b="1" i="1" smtClean="0">
                                <a:latin typeface="Cambria Math"/>
                                <a:cs typeface="NikoshBAN" pitchFamily="2" charset="0"/>
                              </a:rPr>
                              <m:t>𝟐</m:t>
                            </m:r>
                          </m:sup>
                        </m:sSup>
                      </m:den>
                    </m:f>
                  </m:oMath>
                </a14:m>
                <a:r>
                  <a:rPr lang="en-US" sz="2400" b="1" dirty="0" smtClean="0">
                    <a:latin typeface="NikoshBAN" pitchFamily="2" charset="0"/>
                    <a:cs typeface="NikoshBAN" pitchFamily="2" charset="0"/>
                  </a:rPr>
                  <a:t>  =  </a:t>
                </a:r>
                <a14:m>
                  <m:oMath xmlns:m="http://schemas.openxmlformats.org/officeDocument/2006/math">
                    <m:f>
                      <m:fPr>
                        <m:ctrlPr>
                          <a:rPr lang="en-US" sz="2400" b="1" i="1" smtClean="0">
                            <a:latin typeface="Cambria Math"/>
                            <a:cs typeface="NikoshBAN" pitchFamily="2" charset="0"/>
                          </a:rPr>
                        </m:ctrlPr>
                      </m:fPr>
                      <m:num>
                        <m:sSup>
                          <m:sSupPr>
                            <m:ctrlPr>
                              <a:rPr lang="en-US" sz="2400" b="1" i="1" smtClean="0">
                                <a:latin typeface="Cambria Math"/>
                                <a:cs typeface="NikoshBAN" pitchFamily="2" charset="0"/>
                              </a:rPr>
                            </m:ctrlPr>
                          </m:sSupPr>
                          <m:e>
                            <m:r>
                              <a:rPr lang="bn-BD" sz="2400" b="1" i="1" smtClean="0">
                                <a:latin typeface="Cambria Math"/>
                                <a:cs typeface="NikoshBAN" pitchFamily="2" charset="0"/>
                              </a:rPr>
                              <m:t>অতিভুজ</m:t>
                            </m:r>
                          </m:e>
                          <m:sup>
                            <m:r>
                              <a:rPr lang="en-US" sz="2400" b="1" i="1" smtClean="0">
                                <a:latin typeface="Cambria Math"/>
                                <a:cs typeface="NikoshBAN" pitchFamily="2" charset="0"/>
                              </a:rPr>
                              <m:t>𝟐</m:t>
                            </m:r>
                          </m:sup>
                        </m:sSup>
                      </m:num>
                      <m:den>
                        <m:sSup>
                          <m:sSupPr>
                            <m:ctrlPr>
                              <a:rPr lang="en-US" sz="2400" b="1" i="1" smtClean="0">
                                <a:latin typeface="Cambria Math"/>
                                <a:cs typeface="NikoshBAN" pitchFamily="2" charset="0"/>
                              </a:rPr>
                            </m:ctrlPr>
                          </m:sSupPr>
                          <m:e>
                            <m:r>
                              <a:rPr lang="bn-BD" sz="2400" b="1" i="1" smtClean="0">
                                <a:latin typeface="Cambria Math"/>
                                <a:cs typeface="NikoshBAN" pitchFamily="2" charset="0"/>
                              </a:rPr>
                              <m:t>ভূমি</m:t>
                            </m:r>
                          </m:e>
                          <m:sup>
                            <m:r>
                              <a:rPr lang="en-US" sz="2400" b="1" i="1" smtClean="0">
                                <a:latin typeface="Cambria Math"/>
                                <a:cs typeface="NikoshBAN" pitchFamily="2" charset="0"/>
                              </a:rPr>
                              <m:t>𝟐</m:t>
                            </m:r>
                          </m:sup>
                        </m:sSup>
                      </m:den>
                    </m:f>
                  </m:oMath>
                </a14:m>
                <a:endParaRPr lang="en-US" sz="2400" b="1" dirty="0">
                  <a:latin typeface="NikoshBAN" pitchFamily="2" charset="0"/>
                  <a:cs typeface="NikoshBAN" pitchFamily="2"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333029" y="3900537"/>
                <a:ext cx="8084477" cy="943785"/>
              </a:xfrm>
              <a:prstGeom prst="rect">
                <a:avLst/>
              </a:prstGeom>
              <a:blipFill rotWithShape="1">
                <a:blip r:embed="rId7"/>
                <a:stretch>
                  <a:fillRect l="-12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p:cNvSpPr txBox="1"/>
              <p:nvPr/>
            </p:nvSpPr>
            <p:spPr>
              <a:xfrm>
                <a:off x="302278" y="5651453"/>
                <a:ext cx="8841721" cy="470000"/>
              </a:xfrm>
              <a:prstGeom prst="rect">
                <a:avLst/>
              </a:prstGeom>
              <a:noFill/>
            </p:spPr>
            <p:txBody>
              <a:bodyPr wrap="square" rtlCol="0">
                <a:spAutoFit/>
              </a:bodyPr>
              <a:lstStyle/>
              <a:p>
                <a:r>
                  <a:rPr lang="bn-BD" sz="2400" b="1" dirty="0" smtClean="0">
                    <a:latin typeface="NikoshBAN" pitchFamily="2" charset="0"/>
                    <a:cs typeface="NikoshBAN" pitchFamily="2" charset="0"/>
                  </a:rPr>
                  <a:t>বা,  </a:t>
                </a:r>
                <a14:m>
                  <m:oMath xmlns:m="http://schemas.openxmlformats.org/officeDocument/2006/math">
                    <m:sSup>
                      <m:sSupPr>
                        <m:ctrlPr>
                          <a:rPr lang="bn-BD" sz="2400" b="1" i="1" smtClean="0">
                            <a:latin typeface="Cambria Math"/>
                            <a:cs typeface="NikoshBAN" pitchFamily="2" charset="0"/>
                          </a:rPr>
                        </m:ctrlPr>
                      </m:sSupPr>
                      <m:e>
                        <m:r>
                          <a:rPr lang="en-US" sz="2400" b="1" i="0" smtClean="0">
                            <a:latin typeface="Cambria Math"/>
                            <a:cs typeface="NikoshBAN" pitchFamily="2" charset="0"/>
                          </a:rPr>
                          <m:t>(</m:t>
                        </m:r>
                        <m:r>
                          <a:rPr lang="en-US" sz="2400" b="1" i="0" smtClean="0">
                            <a:latin typeface="Cambria Math"/>
                            <a:cs typeface="NikoshBAN" pitchFamily="2" charset="0"/>
                          </a:rPr>
                          <m:t>𝐭𝐚𝐧</m:t>
                        </m:r>
                        <m:r>
                          <a:rPr lang="en-US" sz="2400" b="1" i="0" smtClean="0">
                            <a:latin typeface="Cambria Math"/>
                            <a:ea typeface="Cambria Math"/>
                            <a:cs typeface="NikoshBAN" pitchFamily="2" charset="0"/>
                          </a:rPr>
                          <m:t>𝛉</m:t>
                        </m:r>
                        <m:r>
                          <a:rPr lang="en-US" sz="2400" b="1" i="0" smtClean="0">
                            <a:latin typeface="Cambria Math"/>
                            <a:ea typeface="Cambria Math"/>
                            <a:cs typeface="NikoshBAN" pitchFamily="2" charset="0"/>
                          </a:rPr>
                          <m:t>)</m:t>
                        </m:r>
                      </m:e>
                      <m:sup>
                        <m:r>
                          <a:rPr lang="en-US" sz="2400" b="1" i="0" smtClean="0">
                            <a:latin typeface="Cambria Math"/>
                            <a:cs typeface="NikoshBAN" pitchFamily="2" charset="0"/>
                          </a:rPr>
                          <m:t>𝟐</m:t>
                        </m:r>
                      </m:sup>
                    </m:sSup>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en-US" sz="2400" b="1" i="0" smtClean="0">
                            <a:latin typeface="Cambria Math"/>
                            <a:cs typeface="NikoshBAN" pitchFamily="2" charset="0"/>
                          </a:rPr>
                          <m:t>(</m:t>
                        </m:r>
                        <m:r>
                          <a:rPr lang="en-US" sz="2400" b="1" i="0" smtClean="0">
                            <a:latin typeface="Cambria Math"/>
                            <a:cs typeface="NikoshBAN" pitchFamily="2" charset="0"/>
                          </a:rPr>
                          <m:t>𝟏</m:t>
                        </m:r>
                        <m:r>
                          <a:rPr lang="en-US" sz="2400" b="1" i="0" smtClean="0">
                            <a:latin typeface="Cambria Math"/>
                            <a:ea typeface="Cambria Math"/>
                            <a:cs typeface="NikoshBAN" pitchFamily="2" charset="0"/>
                          </a:rPr>
                          <m:t>)</m:t>
                        </m:r>
                      </m:e>
                      <m:sup>
                        <m:r>
                          <a:rPr lang="en-US" sz="2400" b="1" i="0" smtClean="0">
                            <a:latin typeface="Cambria Math"/>
                            <a:cs typeface="NikoshBAN" pitchFamily="2" charset="0"/>
                          </a:rPr>
                          <m:t>𝟐</m:t>
                        </m:r>
                      </m:sup>
                    </m:sSup>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en-US" sz="2400" b="1" i="0" smtClean="0">
                            <a:latin typeface="Cambria Math"/>
                            <a:cs typeface="NikoshBAN" pitchFamily="2" charset="0"/>
                          </a:rPr>
                          <m:t>(</m:t>
                        </m:r>
                        <m:r>
                          <a:rPr lang="en-US" sz="2400" b="1" i="0" smtClean="0">
                            <a:latin typeface="Cambria Math"/>
                            <a:cs typeface="NikoshBAN" pitchFamily="2" charset="0"/>
                          </a:rPr>
                          <m:t>𝐬𝐞𝐜</m:t>
                        </m:r>
                        <m:r>
                          <a:rPr lang="en-US" sz="2400" b="1" i="0" smtClean="0">
                            <a:latin typeface="Cambria Math"/>
                            <a:ea typeface="Cambria Math"/>
                            <a:cs typeface="NikoshBAN" pitchFamily="2" charset="0"/>
                          </a:rPr>
                          <m:t>𝛉</m:t>
                        </m:r>
                        <m:r>
                          <a:rPr lang="en-US" sz="2400" b="1" i="0" smtClean="0">
                            <a:latin typeface="Cambria Math"/>
                            <a:ea typeface="Cambria Math"/>
                            <a:cs typeface="NikoshBAN" pitchFamily="2" charset="0"/>
                          </a:rPr>
                          <m:t>)</m:t>
                        </m:r>
                      </m:e>
                      <m:sup>
                        <m:r>
                          <a:rPr lang="en-US" sz="2400" b="1" i="0" smtClean="0">
                            <a:latin typeface="Cambria Math"/>
                            <a:cs typeface="NikoshBAN" pitchFamily="2" charset="0"/>
                          </a:rPr>
                          <m:t>𝟐</m:t>
                        </m:r>
                      </m:sup>
                    </m:sSup>
                  </m:oMath>
                </a14:m>
                <a:endParaRPr lang="en-US" sz="2400" b="1" dirty="0">
                  <a:latin typeface="NikoshBAN" pitchFamily="2" charset="0"/>
                  <a:cs typeface="NikoshBAN" pitchFamily="2" charset="0"/>
                </a:endParaRPr>
              </a:p>
            </p:txBody>
          </p:sp>
        </mc:Choice>
        <mc:Fallback xmlns="">
          <p:sp>
            <p:nvSpPr>
              <p:cNvPr id="54" name="TextBox 53"/>
              <p:cNvSpPr txBox="1">
                <a:spLocks noRot="1" noChangeAspect="1" noMove="1" noResize="1" noEditPoints="1" noAdjustHandles="1" noChangeArrowheads="1" noChangeShapeType="1" noTextEdit="1"/>
              </p:cNvSpPr>
              <p:nvPr/>
            </p:nvSpPr>
            <p:spPr>
              <a:xfrm>
                <a:off x="302278" y="5651453"/>
                <a:ext cx="8841721" cy="470000"/>
              </a:xfrm>
              <a:prstGeom prst="rect">
                <a:avLst/>
              </a:prstGeom>
              <a:blipFill rotWithShape="1">
                <a:blip r:embed="rId8"/>
                <a:stretch>
                  <a:fillRect l="-1103" t="-6494" b="-311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p:cNvSpPr txBox="1"/>
              <p:nvPr/>
            </p:nvSpPr>
            <p:spPr>
              <a:xfrm>
                <a:off x="302279" y="6173107"/>
                <a:ext cx="8780526" cy="470000"/>
              </a:xfrm>
              <a:prstGeom prst="rect">
                <a:avLst/>
              </a:prstGeom>
              <a:noFill/>
            </p:spPr>
            <p:txBody>
              <a:bodyPr wrap="square" rtlCol="0">
                <a:spAutoFit/>
              </a:bodyPr>
              <a:lstStyle/>
              <a:p>
                <a:r>
                  <a:rPr lang="bn-BD" sz="2400" b="1" dirty="0" smtClean="0">
                    <a:latin typeface="NikoshBAN" pitchFamily="2" charset="0"/>
                    <a:cs typeface="NikoshBAN" pitchFamily="2" charset="0"/>
                  </a:rPr>
                  <a:t>বা,  </a:t>
                </a:r>
                <a14:m>
                  <m:oMath xmlns:m="http://schemas.openxmlformats.org/officeDocument/2006/math">
                    <m:sSup>
                      <m:sSupPr>
                        <m:ctrlPr>
                          <a:rPr lang="bn-BD" sz="2400" b="1" i="1" smtClean="0">
                            <a:latin typeface="Cambria Math"/>
                            <a:cs typeface="NikoshBAN" pitchFamily="2" charset="0"/>
                          </a:rPr>
                        </m:ctrlPr>
                      </m:sSupPr>
                      <m:e>
                        <m:r>
                          <a:rPr lang="en-US" sz="2400" b="1" i="0" smtClean="0">
                            <a:latin typeface="Cambria Math"/>
                            <a:cs typeface="NikoshBAN" pitchFamily="2" charset="0"/>
                          </a:rPr>
                          <m:t>𝐭𝐚𝐧</m:t>
                        </m:r>
                      </m:e>
                      <m:sup>
                        <m:r>
                          <a:rPr lang="en-US" sz="2400" b="1" i="0" smtClean="0">
                            <a:latin typeface="Cambria Math"/>
                            <a:cs typeface="NikoshBAN" pitchFamily="2" charset="0"/>
                          </a:rPr>
                          <m:t>𝟐</m:t>
                        </m:r>
                      </m:sup>
                    </m:sSup>
                    <m:r>
                      <a:rPr lang="bn-BD" sz="2400" b="1" i="0" smtClean="0">
                        <a:latin typeface="Cambria Math"/>
                        <a:ea typeface="Cambria Math"/>
                        <a:cs typeface="NikoshBAN" pitchFamily="2" charset="0"/>
                      </a:rPr>
                      <m:t>𝛉</m:t>
                    </m:r>
                    <m:r>
                      <a:rPr lang="en-US" sz="2400" b="1" i="0" smtClean="0">
                        <a:latin typeface="Cambria Math"/>
                        <a:ea typeface="Cambria Math"/>
                        <a:cs typeface="NikoshBAN" pitchFamily="2" charset="0"/>
                      </a:rPr>
                      <m:t> +</m:t>
                    </m:r>
                    <m:r>
                      <a:rPr lang="en-US" sz="2400" b="1" i="0" smtClean="0">
                        <a:latin typeface="Cambria Math"/>
                        <a:ea typeface="Cambria Math"/>
                        <a:cs typeface="NikoshBAN" pitchFamily="2" charset="0"/>
                      </a:rPr>
                      <m:t>𝟏</m:t>
                    </m:r>
                  </m:oMath>
                </a14:m>
                <a:r>
                  <a:rPr lang="en-US" sz="2400" b="1" dirty="0" smtClean="0">
                    <a:latin typeface="NikoshBAN" pitchFamily="2" charset="0"/>
                    <a:cs typeface="NikoshBAN" pitchFamily="2" charset="0"/>
                  </a:rPr>
                  <a:t>= </a:t>
                </a:r>
                <a14:m>
                  <m:oMath xmlns:m="http://schemas.openxmlformats.org/officeDocument/2006/math">
                    <m:sSup>
                      <m:sSupPr>
                        <m:ctrlPr>
                          <a:rPr lang="en-US" sz="2400" b="1" i="1" smtClean="0">
                            <a:latin typeface="Cambria Math"/>
                            <a:cs typeface="NikoshBAN" pitchFamily="2" charset="0"/>
                          </a:rPr>
                        </m:ctrlPr>
                      </m:sSupPr>
                      <m:e>
                        <m:r>
                          <a:rPr lang="en-US" sz="2400" b="1" i="0" smtClean="0">
                            <a:latin typeface="Cambria Math"/>
                            <a:cs typeface="NikoshBAN" pitchFamily="2" charset="0"/>
                          </a:rPr>
                          <m:t>𝐬𝐞𝐜</m:t>
                        </m:r>
                      </m:e>
                      <m:sup>
                        <m:r>
                          <a:rPr lang="en-US" sz="2400" b="1" i="0" smtClean="0">
                            <a:latin typeface="Cambria Math"/>
                            <a:cs typeface="NikoshBAN" pitchFamily="2" charset="0"/>
                          </a:rPr>
                          <m:t>𝟐</m:t>
                        </m:r>
                      </m:sup>
                    </m:sSup>
                    <m:r>
                      <a:rPr lang="en-US" sz="2400" b="1" i="0" smtClean="0">
                        <a:latin typeface="Cambria Math"/>
                        <a:ea typeface="Cambria Math"/>
                        <a:cs typeface="NikoshBAN" pitchFamily="2" charset="0"/>
                      </a:rPr>
                      <m:t>𝛉</m:t>
                    </m:r>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প্রমাণিত। </a:t>
                </a:r>
                <a:endParaRPr lang="en-US" sz="2400" b="1" dirty="0">
                  <a:latin typeface="NikoshBAN" pitchFamily="2" charset="0"/>
                  <a:cs typeface="NikoshBAN" pitchFamily="2" charset="0"/>
                </a:endParaRPr>
              </a:p>
            </p:txBody>
          </p:sp>
        </mc:Choice>
        <mc:Fallback xmlns="">
          <p:sp>
            <p:nvSpPr>
              <p:cNvPr id="55" name="TextBox 54"/>
              <p:cNvSpPr txBox="1">
                <a:spLocks noRot="1" noChangeAspect="1" noMove="1" noResize="1" noEditPoints="1" noAdjustHandles="1" noChangeArrowheads="1" noChangeShapeType="1" noTextEdit="1"/>
              </p:cNvSpPr>
              <p:nvPr/>
            </p:nvSpPr>
            <p:spPr>
              <a:xfrm>
                <a:off x="302279" y="6173107"/>
                <a:ext cx="8780526" cy="470000"/>
              </a:xfrm>
              <a:prstGeom prst="rect">
                <a:avLst/>
              </a:prstGeom>
              <a:blipFill rotWithShape="1">
                <a:blip r:embed="rId9"/>
                <a:stretch>
                  <a:fillRect l="-1111" t="-6494" b="-311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TextBox 55"/>
              <p:cNvSpPr txBox="1"/>
              <p:nvPr/>
            </p:nvSpPr>
            <p:spPr>
              <a:xfrm>
                <a:off x="4655963" y="4037594"/>
                <a:ext cx="4426841" cy="707886"/>
              </a:xfrm>
              <a:prstGeom prst="rect">
                <a:avLst/>
              </a:prstGeom>
              <a:noFill/>
            </p:spPr>
            <p:txBody>
              <a:bodyPr wrap="square" rtlCol="0">
                <a:spAutoFit/>
              </a:bodyPr>
              <a:lstStyle/>
              <a:p>
                <a:r>
                  <a:rPr lang="bn-BD" sz="4000" b="1" dirty="0" smtClean="0">
                    <a:latin typeface="NikoshBAN" pitchFamily="2" charset="0"/>
                    <a:cs typeface="NikoshBAN" pitchFamily="2" charset="0"/>
                  </a:rPr>
                  <a:t>[</a:t>
                </a:r>
                <a:r>
                  <a:rPr lang="bn-BD" sz="2400" b="1" dirty="0" smtClean="0">
                    <a:latin typeface="NikoshBAN" pitchFamily="2" charset="0"/>
                    <a:cs typeface="NikoshBAN" pitchFamily="2" charset="0"/>
                  </a:rPr>
                  <a:t> উভয় পক্ষকে </a:t>
                </a:r>
                <a14:m>
                  <m:oMath xmlns:m="http://schemas.openxmlformats.org/officeDocument/2006/math">
                    <m:sSup>
                      <m:sSupPr>
                        <m:ctrlPr>
                          <a:rPr lang="bn-BD" sz="2400" b="1" i="1" smtClean="0">
                            <a:latin typeface="Cambria Math"/>
                            <a:cs typeface="NikoshBAN" pitchFamily="2" charset="0"/>
                          </a:rPr>
                        </m:ctrlPr>
                      </m:sSupPr>
                      <m:e>
                        <m:r>
                          <a:rPr lang="bn-BD" sz="2400" b="1" i="1" smtClean="0">
                            <a:latin typeface="Cambria Math"/>
                            <a:cs typeface="NikoshBAN" pitchFamily="2" charset="0"/>
                          </a:rPr>
                          <m:t>ভূমি</m:t>
                        </m:r>
                      </m:e>
                      <m:sup>
                        <m:r>
                          <a:rPr lang="en-US" sz="2400" b="1" i="1" smtClean="0">
                            <a:latin typeface="Cambria Math"/>
                            <a:cs typeface="NikoshBAN" pitchFamily="2" charset="0"/>
                          </a:rPr>
                          <m:t>𝟐</m:t>
                        </m:r>
                      </m:sup>
                    </m:sSup>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দ্বারা ভাগ করে</a:t>
                </a:r>
                <a:r>
                  <a:rPr lang="bn-BD" sz="4000" b="1" dirty="0" smtClean="0">
                    <a:latin typeface="NikoshBAN" pitchFamily="2" charset="0"/>
                    <a:cs typeface="NikoshBAN" pitchFamily="2" charset="0"/>
                  </a:rPr>
                  <a:t>] </a:t>
                </a:r>
                <a:endParaRPr lang="en-US" sz="4000" b="1" dirty="0">
                  <a:latin typeface="NikoshBAN" pitchFamily="2" charset="0"/>
                  <a:cs typeface="NikoshBAN" pitchFamily="2" charset="0"/>
                </a:endParaRPr>
              </a:p>
            </p:txBody>
          </p:sp>
        </mc:Choice>
        <mc:Fallback xmlns="">
          <p:sp>
            <p:nvSpPr>
              <p:cNvPr id="56" name="TextBox 55"/>
              <p:cNvSpPr txBox="1">
                <a:spLocks noRot="1" noChangeAspect="1" noMove="1" noResize="1" noEditPoints="1" noAdjustHandles="1" noChangeArrowheads="1" noChangeShapeType="1" noTextEdit="1"/>
              </p:cNvSpPr>
              <p:nvPr/>
            </p:nvSpPr>
            <p:spPr>
              <a:xfrm>
                <a:off x="4655963" y="4037594"/>
                <a:ext cx="4426841" cy="707886"/>
              </a:xfrm>
              <a:prstGeom prst="rect">
                <a:avLst/>
              </a:prstGeom>
              <a:blipFill rotWithShape="1">
                <a:blip r:embed="rId10"/>
                <a:stretch>
                  <a:fillRect l="-4959" t="-14655" b="-37069"/>
                </a:stretch>
              </a:blipFill>
            </p:spPr>
            <p:txBody>
              <a:bodyPr/>
              <a:lstStyle/>
              <a:p>
                <a:r>
                  <a:rPr lang="en-US">
                    <a:noFill/>
                  </a:rPr>
                  <a:t> </a:t>
                </a:r>
              </a:p>
            </p:txBody>
          </p:sp>
        </mc:Fallback>
      </mc:AlternateContent>
    </p:spTree>
    <p:extLst>
      <p:ext uri="{BB962C8B-B14F-4D97-AF65-F5344CB8AC3E}">
        <p14:creationId xmlns:p14="http://schemas.microsoft.com/office/powerpoint/2010/main" val="339221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1"/>
                                        </p:tgtEl>
                                        <p:attrNameLst>
                                          <p:attrName>style.visibility</p:attrName>
                                        </p:attrNameLst>
                                      </p:cBhvr>
                                      <p:to>
                                        <p:strVal val="visible"/>
                                      </p:to>
                                    </p:set>
                                    <p:anim calcmode="lin" valueType="num">
                                      <p:cBhvr>
                                        <p:cTn id="26" dur="500" fill="hold"/>
                                        <p:tgtEl>
                                          <p:spTgt spid="31"/>
                                        </p:tgtEl>
                                        <p:attrNameLst>
                                          <p:attrName>ppt_w</p:attrName>
                                        </p:attrNameLst>
                                      </p:cBhvr>
                                      <p:tavLst>
                                        <p:tav tm="0">
                                          <p:val>
                                            <p:fltVal val="0"/>
                                          </p:val>
                                        </p:tav>
                                        <p:tav tm="100000">
                                          <p:val>
                                            <p:strVal val="#ppt_w"/>
                                          </p:val>
                                        </p:tav>
                                      </p:tavLst>
                                    </p:anim>
                                    <p:anim calcmode="lin" valueType="num">
                                      <p:cBhvr>
                                        <p:cTn id="27" dur="500" fill="hold"/>
                                        <p:tgtEl>
                                          <p:spTgt spid="31"/>
                                        </p:tgtEl>
                                        <p:attrNameLst>
                                          <p:attrName>ppt_h</p:attrName>
                                        </p:attrNameLst>
                                      </p:cBhvr>
                                      <p:tavLst>
                                        <p:tav tm="0">
                                          <p:val>
                                            <p:fltVal val="0"/>
                                          </p:val>
                                        </p:tav>
                                        <p:tav tm="100000">
                                          <p:val>
                                            <p:strVal val="#ppt_h"/>
                                          </p:val>
                                        </p:tav>
                                      </p:tavLst>
                                    </p:anim>
                                    <p:animEffect transition="in" filter="fade">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ppt_x"/>
                                          </p:val>
                                        </p:tav>
                                        <p:tav tm="100000">
                                          <p:val>
                                            <p:strVal val="#ppt_x"/>
                                          </p:val>
                                        </p:tav>
                                      </p:tavLst>
                                    </p:anim>
                                    <p:anim calcmode="lin" valueType="num">
                                      <p:cBhvr additive="base">
                                        <p:cTn id="3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fill="hold"/>
                                        <p:tgtEl>
                                          <p:spTgt spid="29"/>
                                        </p:tgtEl>
                                        <p:attrNameLst>
                                          <p:attrName>ppt_x</p:attrName>
                                        </p:attrNameLst>
                                      </p:cBhvr>
                                      <p:tavLst>
                                        <p:tav tm="0">
                                          <p:val>
                                            <p:strVal val="#ppt_x"/>
                                          </p:val>
                                        </p:tav>
                                        <p:tav tm="100000">
                                          <p:val>
                                            <p:strVal val="#ppt_x"/>
                                          </p:val>
                                        </p:tav>
                                      </p:tavLst>
                                    </p:anim>
                                    <p:anim calcmode="lin" valueType="num">
                                      <p:cBhvr additive="base">
                                        <p:cTn id="4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anim calcmode="lin" valueType="num">
                                      <p:cBhvr additive="base">
                                        <p:cTn id="45" dur="500" fill="hold"/>
                                        <p:tgtEl>
                                          <p:spTgt spid="30"/>
                                        </p:tgtEl>
                                        <p:attrNameLst>
                                          <p:attrName>ppt_x</p:attrName>
                                        </p:attrNameLst>
                                      </p:cBhvr>
                                      <p:tavLst>
                                        <p:tav tm="0">
                                          <p:val>
                                            <p:strVal val="#ppt_x"/>
                                          </p:val>
                                        </p:tav>
                                        <p:tav tm="100000">
                                          <p:val>
                                            <p:strVal val="#ppt_x"/>
                                          </p:val>
                                        </p:tav>
                                      </p:tavLst>
                                    </p:anim>
                                    <p:anim calcmode="lin" valueType="num">
                                      <p:cBhvr additive="base">
                                        <p:cTn id="4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49"/>
                                        </p:tgtEl>
                                        <p:attrNameLst>
                                          <p:attrName>style.visibility</p:attrName>
                                        </p:attrNameLst>
                                      </p:cBhvr>
                                      <p:to>
                                        <p:strVal val="visible"/>
                                      </p:to>
                                    </p:set>
                                    <p:anim calcmode="lin" valueType="num">
                                      <p:cBhvr additive="base">
                                        <p:cTn id="51" dur="500" fill="hold"/>
                                        <p:tgtEl>
                                          <p:spTgt spid="49"/>
                                        </p:tgtEl>
                                        <p:attrNameLst>
                                          <p:attrName>ppt_x</p:attrName>
                                        </p:attrNameLst>
                                      </p:cBhvr>
                                      <p:tavLst>
                                        <p:tav tm="0">
                                          <p:val>
                                            <p:strVal val="#ppt_x"/>
                                          </p:val>
                                        </p:tav>
                                        <p:tav tm="100000">
                                          <p:val>
                                            <p:strVal val="#ppt_x"/>
                                          </p:val>
                                        </p:tav>
                                      </p:tavLst>
                                    </p:anim>
                                    <p:anim calcmode="lin" valueType="num">
                                      <p:cBhvr additive="base">
                                        <p:cTn id="52"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50"/>
                                        </p:tgtEl>
                                        <p:attrNameLst>
                                          <p:attrName>style.visibility</p:attrName>
                                        </p:attrNameLst>
                                      </p:cBhvr>
                                      <p:to>
                                        <p:strVal val="visible"/>
                                      </p:to>
                                    </p:set>
                                    <p:anim calcmode="lin" valueType="num">
                                      <p:cBhvr additive="base">
                                        <p:cTn id="57" dur="500" fill="hold"/>
                                        <p:tgtEl>
                                          <p:spTgt spid="50"/>
                                        </p:tgtEl>
                                        <p:attrNameLst>
                                          <p:attrName>ppt_x</p:attrName>
                                        </p:attrNameLst>
                                      </p:cBhvr>
                                      <p:tavLst>
                                        <p:tav tm="0">
                                          <p:val>
                                            <p:strVal val="#ppt_x"/>
                                          </p:val>
                                        </p:tav>
                                        <p:tav tm="100000">
                                          <p:val>
                                            <p:strVal val="#ppt_x"/>
                                          </p:val>
                                        </p:tav>
                                      </p:tavLst>
                                    </p:anim>
                                    <p:anim calcmode="lin" valueType="num">
                                      <p:cBhvr additive="base">
                                        <p:cTn id="5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51"/>
                                        </p:tgtEl>
                                        <p:attrNameLst>
                                          <p:attrName>style.visibility</p:attrName>
                                        </p:attrNameLst>
                                      </p:cBhvr>
                                      <p:to>
                                        <p:strVal val="visible"/>
                                      </p:to>
                                    </p:set>
                                    <p:anim calcmode="lin" valueType="num">
                                      <p:cBhvr additive="base">
                                        <p:cTn id="63" dur="500" fill="hold"/>
                                        <p:tgtEl>
                                          <p:spTgt spid="51"/>
                                        </p:tgtEl>
                                        <p:attrNameLst>
                                          <p:attrName>ppt_x</p:attrName>
                                        </p:attrNameLst>
                                      </p:cBhvr>
                                      <p:tavLst>
                                        <p:tav tm="0">
                                          <p:val>
                                            <p:strVal val="#ppt_x"/>
                                          </p:val>
                                        </p:tav>
                                        <p:tav tm="100000">
                                          <p:val>
                                            <p:strVal val="#ppt_x"/>
                                          </p:val>
                                        </p:tav>
                                      </p:tavLst>
                                    </p:anim>
                                    <p:anim calcmode="lin" valueType="num">
                                      <p:cBhvr additive="base">
                                        <p:cTn id="64"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53"/>
                                        </p:tgtEl>
                                        <p:attrNameLst>
                                          <p:attrName>style.visibility</p:attrName>
                                        </p:attrNameLst>
                                      </p:cBhvr>
                                      <p:to>
                                        <p:strVal val="visible"/>
                                      </p:to>
                                    </p:set>
                                    <p:anim calcmode="lin" valueType="num">
                                      <p:cBhvr additive="base">
                                        <p:cTn id="69" dur="500" fill="hold"/>
                                        <p:tgtEl>
                                          <p:spTgt spid="53"/>
                                        </p:tgtEl>
                                        <p:attrNameLst>
                                          <p:attrName>ppt_x</p:attrName>
                                        </p:attrNameLst>
                                      </p:cBhvr>
                                      <p:tavLst>
                                        <p:tav tm="0">
                                          <p:val>
                                            <p:strVal val="#ppt_x"/>
                                          </p:val>
                                        </p:tav>
                                        <p:tav tm="100000">
                                          <p:val>
                                            <p:strVal val="#ppt_x"/>
                                          </p:val>
                                        </p:tav>
                                      </p:tavLst>
                                    </p:anim>
                                    <p:anim calcmode="lin" valueType="num">
                                      <p:cBhvr additive="base">
                                        <p:cTn id="70"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6"/>
                                        </p:tgtEl>
                                        <p:attrNameLst>
                                          <p:attrName>style.visibility</p:attrName>
                                        </p:attrNameLst>
                                      </p:cBhvr>
                                      <p:to>
                                        <p:strVal val="visible"/>
                                      </p:to>
                                    </p:set>
                                    <p:anim calcmode="lin" valueType="num">
                                      <p:cBhvr>
                                        <p:cTn id="75" dur="500" fill="hold"/>
                                        <p:tgtEl>
                                          <p:spTgt spid="56"/>
                                        </p:tgtEl>
                                        <p:attrNameLst>
                                          <p:attrName>ppt_w</p:attrName>
                                        </p:attrNameLst>
                                      </p:cBhvr>
                                      <p:tavLst>
                                        <p:tav tm="0">
                                          <p:val>
                                            <p:fltVal val="0"/>
                                          </p:val>
                                        </p:tav>
                                        <p:tav tm="100000">
                                          <p:val>
                                            <p:strVal val="#ppt_w"/>
                                          </p:val>
                                        </p:tav>
                                      </p:tavLst>
                                    </p:anim>
                                    <p:anim calcmode="lin" valueType="num">
                                      <p:cBhvr>
                                        <p:cTn id="76" dur="500" fill="hold"/>
                                        <p:tgtEl>
                                          <p:spTgt spid="56"/>
                                        </p:tgtEl>
                                        <p:attrNameLst>
                                          <p:attrName>ppt_h</p:attrName>
                                        </p:attrNameLst>
                                      </p:cBhvr>
                                      <p:tavLst>
                                        <p:tav tm="0">
                                          <p:val>
                                            <p:fltVal val="0"/>
                                          </p:val>
                                        </p:tav>
                                        <p:tav tm="100000">
                                          <p:val>
                                            <p:strVal val="#ppt_h"/>
                                          </p:val>
                                        </p:tav>
                                      </p:tavLst>
                                    </p:anim>
                                    <p:animEffect transition="in" filter="fade">
                                      <p:cBhvr>
                                        <p:cTn id="77" dur="500"/>
                                        <p:tgtEl>
                                          <p:spTgt spid="56"/>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52"/>
                                        </p:tgtEl>
                                        <p:attrNameLst>
                                          <p:attrName>style.visibility</p:attrName>
                                        </p:attrNameLst>
                                      </p:cBhvr>
                                      <p:to>
                                        <p:strVal val="visible"/>
                                      </p:to>
                                    </p:set>
                                    <p:anim calcmode="lin" valueType="num">
                                      <p:cBhvr additive="base">
                                        <p:cTn id="82" dur="500" fill="hold"/>
                                        <p:tgtEl>
                                          <p:spTgt spid="52"/>
                                        </p:tgtEl>
                                        <p:attrNameLst>
                                          <p:attrName>ppt_x</p:attrName>
                                        </p:attrNameLst>
                                      </p:cBhvr>
                                      <p:tavLst>
                                        <p:tav tm="0">
                                          <p:val>
                                            <p:strVal val="#ppt_x"/>
                                          </p:val>
                                        </p:tav>
                                        <p:tav tm="100000">
                                          <p:val>
                                            <p:strVal val="#ppt_x"/>
                                          </p:val>
                                        </p:tav>
                                      </p:tavLst>
                                    </p:anim>
                                    <p:anim calcmode="lin" valueType="num">
                                      <p:cBhvr additive="base">
                                        <p:cTn id="83"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54"/>
                                        </p:tgtEl>
                                        <p:attrNameLst>
                                          <p:attrName>style.visibility</p:attrName>
                                        </p:attrNameLst>
                                      </p:cBhvr>
                                      <p:to>
                                        <p:strVal val="visible"/>
                                      </p:to>
                                    </p:set>
                                    <p:anim calcmode="lin" valueType="num">
                                      <p:cBhvr additive="base">
                                        <p:cTn id="88" dur="500" fill="hold"/>
                                        <p:tgtEl>
                                          <p:spTgt spid="54"/>
                                        </p:tgtEl>
                                        <p:attrNameLst>
                                          <p:attrName>ppt_x</p:attrName>
                                        </p:attrNameLst>
                                      </p:cBhvr>
                                      <p:tavLst>
                                        <p:tav tm="0">
                                          <p:val>
                                            <p:strVal val="#ppt_x"/>
                                          </p:val>
                                        </p:tav>
                                        <p:tav tm="100000">
                                          <p:val>
                                            <p:strVal val="#ppt_x"/>
                                          </p:val>
                                        </p:tav>
                                      </p:tavLst>
                                    </p:anim>
                                    <p:anim calcmode="lin" valueType="num">
                                      <p:cBhvr additive="base">
                                        <p:cTn id="89"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55"/>
                                        </p:tgtEl>
                                        <p:attrNameLst>
                                          <p:attrName>style.visibility</p:attrName>
                                        </p:attrNameLst>
                                      </p:cBhvr>
                                      <p:to>
                                        <p:strVal val="visible"/>
                                      </p:to>
                                    </p:set>
                                    <p:anim calcmode="lin" valueType="num">
                                      <p:cBhvr additive="base">
                                        <p:cTn id="94" dur="500" fill="hold"/>
                                        <p:tgtEl>
                                          <p:spTgt spid="55"/>
                                        </p:tgtEl>
                                        <p:attrNameLst>
                                          <p:attrName>ppt_x</p:attrName>
                                        </p:attrNameLst>
                                      </p:cBhvr>
                                      <p:tavLst>
                                        <p:tav tm="0">
                                          <p:val>
                                            <p:strVal val="#ppt_x"/>
                                          </p:val>
                                        </p:tav>
                                        <p:tav tm="100000">
                                          <p:val>
                                            <p:strVal val="#ppt_x"/>
                                          </p:val>
                                        </p:tav>
                                      </p:tavLst>
                                    </p:anim>
                                    <p:anim calcmode="lin" valueType="num">
                                      <p:cBhvr additive="base">
                                        <p:cTn id="95"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27" grpId="0"/>
      <p:bldP spid="29" grpId="0"/>
      <p:bldP spid="30" grpId="0"/>
      <p:bldP spid="49" grpId="0"/>
      <p:bldP spid="50" grpId="0"/>
      <p:bldP spid="51" grpId="0"/>
      <p:bldP spid="52" grpId="0"/>
      <p:bldP spid="53" grpId="0"/>
      <p:bldP spid="54" grpId="0"/>
      <p:bldP spid="55" grpId="0"/>
      <p:bldP spid="5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447800" y="2209800"/>
            <a:ext cx="2819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447800" y="609600"/>
            <a:ext cx="0" cy="160020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447800" y="2253734"/>
            <a:ext cx="362600" cy="369332"/>
          </a:xfrm>
          <a:prstGeom prst="rect">
            <a:avLst/>
          </a:prstGeom>
          <a:noFill/>
        </p:spPr>
        <p:txBody>
          <a:bodyPr wrap="none" rtlCol="0">
            <a:spAutoFit/>
          </a:bodyPr>
          <a:lstStyle/>
          <a:p>
            <a:r>
              <a:rPr lang="en-US" dirty="0" smtClean="0"/>
              <a:t>B </a:t>
            </a:r>
            <a:endParaRPr lang="en-US" dirty="0"/>
          </a:p>
        </p:txBody>
      </p:sp>
      <p:sp>
        <p:nvSpPr>
          <p:cNvPr id="12" name="TextBox 11"/>
          <p:cNvSpPr txBox="1"/>
          <p:nvPr/>
        </p:nvSpPr>
        <p:spPr>
          <a:xfrm>
            <a:off x="3906204" y="2228119"/>
            <a:ext cx="360996" cy="369332"/>
          </a:xfrm>
          <a:prstGeom prst="rect">
            <a:avLst/>
          </a:prstGeom>
          <a:noFill/>
        </p:spPr>
        <p:txBody>
          <a:bodyPr wrap="none" rtlCol="0">
            <a:spAutoFit/>
          </a:bodyPr>
          <a:lstStyle/>
          <a:p>
            <a:r>
              <a:rPr lang="en-US" dirty="0" smtClean="0"/>
              <a:t>C </a:t>
            </a:r>
            <a:endParaRPr lang="en-US" dirty="0"/>
          </a:p>
        </p:txBody>
      </p:sp>
      <p:sp>
        <p:nvSpPr>
          <p:cNvPr id="13" name="TextBox 12"/>
          <p:cNvSpPr txBox="1"/>
          <p:nvPr/>
        </p:nvSpPr>
        <p:spPr>
          <a:xfrm>
            <a:off x="997528" y="450273"/>
            <a:ext cx="370614" cy="369332"/>
          </a:xfrm>
          <a:prstGeom prst="rect">
            <a:avLst/>
          </a:prstGeom>
          <a:noFill/>
        </p:spPr>
        <p:txBody>
          <a:bodyPr wrap="none" rtlCol="0">
            <a:spAutoFit/>
          </a:bodyPr>
          <a:lstStyle/>
          <a:p>
            <a:r>
              <a:rPr lang="en-US" dirty="0" smtClean="0"/>
              <a:t>A </a:t>
            </a:r>
            <a:endParaRPr lang="en-US" dirty="0"/>
          </a:p>
        </p:txBody>
      </p:sp>
      <p:sp>
        <p:nvSpPr>
          <p:cNvPr id="2" name="TextBox 1"/>
          <p:cNvSpPr txBox="1"/>
          <p:nvPr/>
        </p:nvSpPr>
        <p:spPr>
          <a:xfrm>
            <a:off x="458092" y="330"/>
            <a:ext cx="8685908" cy="461665"/>
          </a:xfrm>
          <a:prstGeom prst="rect">
            <a:avLst/>
          </a:prstGeom>
          <a:noFill/>
        </p:spPr>
        <p:txBody>
          <a:bodyPr wrap="square" rtlCol="0">
            <a:spAutoFit/>
          </a:bodyPr>
          <a:lstStyle/>
          <a:p>
            <a:r>
              <a:rPr lang="bn-BD" sz="2400" b="1" dirty="0" smtClean="0">
                <a:latin typeface="NikoshBAN" pitchFamily="2" charset="0"/>
                <a:cs typeface="NikoshBAN" pitchFamily="2" charset="0"/>
              </a:rPr>
              <a:t>চিত্র দেখে নিচের প্রশ্নোগুলোর উতর দাও </a:t>
            </a:r>
            <a:endParaRPr lang="en-US" sz="2400" b="1" dirty="0">
              <a:latin typeface="NikoshBAN" pitchFamily="2" charset="0"/>
              <a:cs typeface="NikoshBAN" pitchFamily="2" charset="0"/>
            </a:endParaRPr>
          </a:p>
        </p:txBody>
      </p:sp>
      <p:sp>
        <p:nvSpPr>
          <p:cNvPr id="3" name="TextBox 2"/>
          <p:cNvSpPr txBox="1"/>
          <p:nvPr/>
        </p:nvSpPr>
        <p:spPr>
          <a:xfrm>
            <a:off x="3733800" y="503670"/>
            <a:ext cx="5410200"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a:t>
            </a:r>
            <a:r>
              <a:rPr lang="en-US" sz="2400" b="1" dirty="0" smtClean="0">
                <a:latin typeface="NikoshBAN" pitchFamily="2" charset="0"/>
                <a:cs typeface="NikoshBAN" pitchFamily="2" charset="0"/>
              </a:rPr>
              <a:t>BC </a:t>
            </a:r>
            <a:r>
              <a:rPr lang="bn-BD" sz="2400" b="1" dirty="0" smtClean="0">
                <a:latin typeface="NikoshBAN" pitchFamily="2" charset="0"/>
                <a:cs typeface="NikoshBAN" pitchFamily="2" charset="0"/>
              </a:rPr>
              <a:t>কে কি বলা হয়? </a:t>
            </a:r>
            <a:endParaRPr lang="en-US" sz="2400" b="1" dirty="0">
              <a:latin typeface="NikoshBAN" pitchFamily="2" charset="0"/>
              <a:cs typeface="NikoshBAN" pitchFamily="2" charset="0"/>
            </a:endParaRPr>
          </a:p>
        </p:txBody>
      </p:sp>
      <p:sp>
        <p:nvSpPr>
          <p:cNvPr id="4" name="TextBox 3"/>
          <p:cNvSpPr txBox="1"/>
          <p:nvPr/>
        </p:nvSpPr>
        <p:spPr>
          <a:xfrm>
            <a:off x="3742787" y="919425"/>
            <a:ext cx="5401213"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a:t>
            </a:r>
            <a:r>
              <a:rPr lang="en-US" sz="2400" b="1" dirty="0" smtClean="0">
                <a:latin typeface="NikoshBAN" pitchFamily="2" charset="0"/>
                <a:cs typeface="NikoshBAN" pitchFamily="2" charset="0"/>
              </a:rPr>
              <a:t>BC </a:t>
            </a:r>
            <a:r>
              <a:rPr lang="bn-BD" sz="2400" b="1" dirty="0" smtClean="0">
                <a:latin typeface="NikoshBAN" pitchFamily="2" charset="0"/>
                <a:cs typeface="NikoshBAN" pitchFamily="2" charset="0"/>
              </a:rPr>
              <a:t>একটি রেখাংশ </a:t>
            </a:r>
            <a:endParaRPr lang="en-US" sz="2400" b="1" dirty="0">
              <a:latin typeface="NikoshBAN" pitchFamily="2" charset="0"/>
              <a:cs typeface="NikoshBAN" pitchFamily="2" charset="0"/>
            </a:endParaRPr>
          </a:p>
        </p:txBody>
      </p:sp>
      <p:sp>
        <p:nvSpPr>
          <p:cNvPr id="14" name="TextBox 13"/>
          <p:cNvSpPr txBox="1"/>
          <p:nvPr/>
        </p:nvSpPr>
        <p:spPr>
          <a:xfrm>
            <a:off x="3787156" y="1381090"/>
            <a:ext cx="5356844"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a:t>
            </a:r>
            <a:r>
              <a:rPr lang="en-US" sz="2400" b="1" dirty="0" smtClean="0">
                <a:latin typeface="NikoshBAN" pitchFamily="2" charset="0"/>
                <a:cs typeface="NikoshBAN" pitchFamily="2" charset="0"/>
              </a:rPr>
              <a:t>AB </a:t>
            </a:r>
            <a:r>
              <a:rPr lang="bn-BD" sz="2400" b="1" dirty="0" smtClean="0">
                <a:latin typeface="NikoshBAN" pitchFamily="2" charset="0"/>
                <a:cs typeface="NikoshBAN" pitchFamily="2" charset="0"/>
              </a:rPr>
              <a:t>কে কি বলা হয়? </a:t>
            </a:r>
            <a:endParaRPr lang="en-US" sz="2400" b="1" dirty="0">
              <a:latin typeface="NikoshBAN" pitchFamily="2" charset="0"/>
              <a:cs typeface="NikoshBAN" pitchFamily="2" charset="0"/>
            </a:endParaRPr>
          </a:p>
        </p:txBody>
      </p:sp>
      <p:sp>
        <p:nvSpPr>
          <p:cNvPr id="16" name="TextBox 15"/>
          <p:cNvSpPr txBox="1"/>
          <p:nvPr/>
        </p:nvSpPr>
        <p:spPr>
          <a:xfrm>
            <a:off x="3787156" y="1738851"/>
            <a:ext cx="5356844"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a:t>
            </a:r>
            <a:r>
              <a:rPr lang="en-US" sz="2400" b="1" dirty="0" smtClean="0">
                <a:latin typeface="NikoshBAN" pitchFamily="2" charset="0"/>
                <a:cs typeface="NikoshBAN" pitchFamily="2" charset="0"/>
              </a:rPr>
              <a:t>AB </a:t>
            </a:r>
            <a:r>
              <a:rPr lang="bn-BD" sz="2400" b="1" dirty="0" smtClean="0">
                <a:latin typeface="NikoshBAN" pitchFamily="2" charset="0"/>
                <a:cs typeface="NikoshBAN" pitchFamily="2" charset="0"/>
              </a:rPr>
              <a:t>ও </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একটি রেখাংশ </a:t>
            </a:r>
            <a:endParaRPr lang="en-US" sz="2400" b="1" dirty="0">
              <a:latin typeface="NikoshBAN" pitchFamily="2" charset="0"/>
              <a:cs typeface="NikoshBAN" pitchFamily="2" charset="0"/>
            </a:endParaRPr>
          </a:p>
        </p:txBody>
      </p:sp>
      <p:sp>
        <p:nvSpPr>
          <p:cNvPr id="17" name="TextBox 16"/>
          <p:cNvSpPr txBox="1"/>
          <p:nvPr/>
        </p:nvSpPr>
        <p:spPr>
          <a:xfrm>
            <a:off x="398813" y="3323187"/>
            <a:ext cx="8745185" cy="830997"/>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এবার বলতো  </a:t>
            </a:r>
            <a:r>
              <a:rPr lang="en-US" sz="2400" b="1" dirty="0" smtClean="0">
                <a:latin typeface="NikoshBAN" pitchFamily="2" charset="0"/>
                <a:cs typeface="NikoshBAN" pitchFamily="2" charset="0"/>
              </a:rPr>
              <a:t>ABC </a:t>
            </a:r>
            <a:r>
              <a:rPr lang="bn-BD" sz="2400" b="1" dirty="0" smtClean="0">
                <a:latin typeface="NikoshBAN" pitchFamily="2" charset="0"/>
                <a:cs typeface="NikoshBAN" pitchFamily="2" charset="0"/>
              </a:rPr>
              <a:t>এর সামনে </a:t>
            </a:r>
            <a:r>
              <a:rPr lang="en-US" sz="2400" b="1" dirty="0" smtClean="0">
                <a:latin typeface="NikoshBAN" pitchFamily="2" charset="0"/>
                <a:ea typeface="Cambria Math"/>
                <a:cs typeface="NikoshBAN" pitchFamily="2" charset="0"/>
              </a:rPr>
              <a:t>∠</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প্রতীক লাগালে অর্থাৎ </a:t>
            </a:r>
            <a:r>
              <a:rPr lang="en-US" sz="2400" b="1" dirty="0" smtClean="0">
                <a:latin typeface="NikoshBAN" pitchFamily="2" charset="0"/>
                <a:ea typeface="Cambria Math"/>
                <a:cs typeface="NikoshBAN" pitchFamily="2" charset="0"/>
              </a:rPr>
              <a:t>∠ABC </a:t>
            </a:r>
            <a:r>
              <a:rPr lang="bn-BD" sz="2400" b="1" dirty="0" smtClean="0">
                <a:latin typeface="NikoshBAN" pitchFamily="2" charset="0"/>
                <a:ea typeface="Cambria Math"/>
                <a:cs typeface="NikoshBAN" pitchFamily="2" charset="0"/>
              </a:rPr>
              <a:t>লিখলে এটাকে </a:t>
            </a:r>
            <a:r>
              <a:rPr lang="bn-BD" sz="2400" b="1" dirty="0" smtClean="0">
                <a:latin typeface="NikoshBAN" pitchFamily="2" charset="0"/>
                <a:cs typeface="NikoshBAN" pitchFamily="2" charset="0"/>
              </a:rPr>
              <a:t> কি বলা হয়? </a:t>
            </a:r>
            <a:endParaRPr lang="en-US" sz="2400" b="1" dirty="0">
              <a:latin typeface="NikoshBAN" pitchFamily="2" charset="0"/>
              <a:cs typeface="NikoshBAN" pitchFamily="2" charset="0"/>
            </a:endParaRPr>
          </a:p>
        </p:txBody>
      </p:sp>
      <p:sp>
        <p:nvSpPr>
          <p:cNvPr id="7" name="TextBox 6"/>
          <p:cNvSpPr txBox="1"/>
          <p:nvPr/>
        </p:nvSpPr>
        <p:spPr>
          <a:xfrm>
            <a:off x="421805" y="3969519"/>
            <a:ext cx="8722191"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a:t>
            </a:r>
            <a:r>
              <a:rPr lang="en-US" sz="2400" b="1" dirty="0" smtClean="0">
                <a:latin typeface="NikoshBAN" pitchFamily="2" charset="0"/>
                <a:ea typeface="Cambria Math"/>
                <a:cs typeface="NikoshBAN" pitchFamily="2" charset="0"/>
              </a:rPr>
              <a:t>∠ABC </a:t>
            </a:r>
            <a:r>
              <a:rPr lang="bn-BD" sz="2400" b="1" dirty="0" smtClean="0">
                <a:latin typeface="NikoshBAN" pitchFamily="2" charset="0"/>
                <a:ea typeface="Cambria Math"/>
                <a:cs typeface="NikoshBAN" pitchFamily="2" charset="0"/>
              </a:rPr>
              <a:t>এটাকে বলা হয় </a:t>
            </a:r>
            <a:r>
              <a:rPr lang="en-US" sz="2400" b="1" dirty="0" smtClean="0">
                <a:latin typeface="NikoshBAN" pitchFamily="2" charset="0"/>
                <a:ea typeface="Cambria Math"/>
                <a:cs typeface="NikoshBAN" pitchFamily="2" charset="0"/>
              </a:rPr>
              <a:t>ABC </a:t>
            </a:r>
            <a:r>
              <a:rPr lang="bn-BD" sz="2400" b="1" dirty="0" smtClean="0">
                <a:latin typeface="NikoshBAN" pitchFamily="2" charset="0"/>
                <a:ea typeface="Cambria Math"/>
                <a:cs typeface="NikoshBAN" pitchFamily="2" charset="0"/>
              </a:rPr>
              <a:t>কোণ। </a:t>
            </a:r>
            <a:endParaRPr lang="en-US" sz="2400" b="1" dirty="0">
              <a:latin typeface="NikoshBAN" pitchFamily="2" charset="0"/>
              <a:cs typeface="NikoshBAN" pitchFamily="2" charset="0"/>
            </a:endParaRPr>
          </a:p>
        </p:txBody>
      </p:sp>
      <p:sp>
        <p:nvSpPr>
          <p:cNvPr id="9" name="TextBox 8"/>
          <p:cNvSpPr txBox="1"/>
          <p:nvPr/>
        </p:nvSpPr>
        <p:spPr>
          <a:xfrm>
            <a:off x="351971" y="5477578"/>
            <a:ext cx="8792025"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এবার বলতো </a:t>
            </a:r>
            <a:r>
              <a:rPr lang="en-US" sz="2400" b="1" dirty="0" smtClean="0">
                <a:latin typeface="NikoshBAN" pitchFamily="2" charset="0"/>
                <a:ea typeface="Cambria Math"/>
                <a:cs typeface="NikoshBAN" pitchFamily="2" charset="0"/>
              </a:rPr>
              <a:t>∠ABC </a:t>
            </a:r>
            <a:r>
              <a:rPr lang="bn-BD" sz="2400" b="1" dirty="0" smtClean="0">
                <a:latin typeface="NikoshBAN" pitchFamily="2" charset="0"/>
                <a:ea typeface="Cambria Math"/>
                <a:cs typeface="NikoshBAN" pitchFamily="2" charset="0"/>
              </a:rPr>
              <a:t>কোণের মাঝে </a:t>
            </a:r>
            <a:r>
              <a:rPr lang="en-US" sz="2400" b="1" dirty="0" smtClean="0">
                <a:latin typeface="NikoshBAN" pitchFamily="2" charset="0"/>
                <a:ea typeface="Cambria Math"/>
                <a:cs typeface="NikoshBAN" pitchFamily="2" charset="0"/>
              </a:rPr>
              <a:t>⌝</a:t>
            </a:r>
            <a:r>
              <a:rPr lang="bn-BD" sz="2400" b="1" dirty="0" smtClean="0">
                <a:latin typeface="NikoshBAN" pitchFamily="2" charset="0"/>
                <a:ea typeface="Cambria Math"/>
                <a:cs typeface="NikoshBAN" pitchFamily="2" charset="0"/>
              </a:rPr>
              <a:t> এই প্রতীক দিলে </a:t>
            </a:r>
            <a:r>
              <a:rPr lang="en-US" sz="2400" b="1" dirty="0" smtClean="0">
                <a:latin typeface="NikoshBAN" pitchFamily="2" charset="0"/>
                <a:ea typeface="Cambria Math"/>
                <a:cs typeface="NikoshBAN" pitchFamily="2" charset="0"/>
              </a:rPr>
              <a:t>∠ABC </a:t>
            </a:r>
            <a:r>
              <a:rPr lang="bn-BD" sz="2400" b="1" dirty="0" smtClean="0">
                <a:latin typeface="NikoshBAN" pitchFamily="2" charset="0"/>
                <a:ea typeface="Cambria Math"/>
                <a:cs typeface="NikoshBAN" pitchFamily="2" charset="0"/>
              </a:rPr>
              <a:t>কে কি বলা হয়? </a:t>
            </a:r>
            <a:endParaRPr lang="en-US" sz="2400" b="1" dirty="0">
              <a:latin typeface="NikoshBAN" pitchFamily="2" charset="0"/>
              <a:cs typeface="NikoshBAN" pitchFamily="2" charset="0"/>
            </a:endParaRPr>
          </a:p>
        </p:txBody>
      </p:sp>
      <p:sp>
        <p:nvSpPr>
          <p:cNvPr id="10" name="TextBox 9"/>
          <p:cNvSpPr txBox="1"/>
          <p:nvPr/>
        </p:nvSpPr>
        <p:spPr>
          <a:xfrm>
            <a:off x="1129443" y="1748135"/>
            <a:ext cx="636713" cy="923330"/>
          </a:xfrm>
          <a:prstGeom prst="rect">
            <a:avLst/>
          </a:prstGeom>
          <a:noFill/>
        </p:spPr>
        <p:txBody>
          <a:bodyPr wrap="none" rtlCol="0">
            <a:spAutoFit/>
          </a:bodyPr>
          <a:lstStyle/>
          <a:p>
            <a:r>
              <a:rPr lang="en-US" sz="5400" b="1" dirty="0" smtClean="0">
                <a:latin typeface="Cambria Math"/>
                <a:ea typeface="Cambria Math"/>
              </a:rPr>
              <a:t>⌝</a:t>
            </a:r>
            <a:endParaRPr lang="en-US" sz="5400" b="1" dirty="0"/>
          </a:p>
        </p:txBody>
      </p:sp>
      <mc:AlternateContent xmlns:mc="http://schemas.openxmlformats.org/markup-compatibility/2006" xmlns:a14="http://schemas.microsoft.com/office/drawing/2010/main">
        <mc:Choice Requires="a14">
          <p:sp>
            <p:nvSpPr>
              <p:cNvPr id="18" name="TextBox 17"/>
              <p:cNvSpPr txBox="1"/>
              <p:nvPr/>
            </p:nvSpPr>
            <p:spPr>
              <a:xfrm>
                <a:off x="429064" y="6096000"/>
                <a:ext cx="8714932"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a:t>
                </a:r>
                <a:r>
                  <a:rPr lang="en-US" sz="2400" b="1" dirty="0" smtClean="0">
                    <a:latin typeface="NikoshBAN" pitchFamily="2" charset="0"/>
                    <a:ea typeface="Cambria Math"/>
                    <a:cs typeface="NikoshBAN" pitchFamily="2" charset="0"/>
                  </a:rPr>
                  <a:t>∠ABC </a:t>
                </a:r>
                <a:r>
                  <a:rPr lang="bn-BD" sz="2400" b="1" dirty="0" smtClean="0">
                    <a:latin typeface="NikoshBAN" pitchFamily="2" charset="0"/>
                    <a:ea typeface="Cambria Math"/>
                    <a:cs typeface="NikoshBAN" pitchFamily="2" charset="0"/>
                  </a:rPr>
                  <a:t>কোণটিকে  </a:t>
                </a:r>
                <a:r>
                  <a:rPr lang="bn-BD" sz="2400" b="1" dirty="0" smtClean="0">
                    <a:latin typeface="NikoshBAN" pitchFamily="2" charset="0"/>
                    <a:cs typeface="NikoshBAN" pitchFamily="2" charset="0"/>
                  </a:rPr>
                  <a:t>সমকোণ বা </a:t>
                </a:r>
                <a14:m>
                  <m:oMath xmlns:m="http://schemas.openxmlformats.org/officeDocument/2006/math">
                    <m:r>
                      <a:rPr lang="en-US" sz="2400" b="1" i="1" smtClean="0">
                        <a:latin typeface="Cambria Math"/>
                      </a:rPr>
                      <m:t>𝟗𝟎</m:t>
                    </m:r>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ডিগ্রি বলা হয়।   </a:t>
                </a:r>
                <a:endParaRPr lang="en-US" sz="2400" b="1" dirty="0">
                  <a:latin typeface="NikoshBAN" pitchFamily="2" charset="0"/>
                  <a:cs typeface="NikoshBAN" pitchFamily="2"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429064" y="6096000"/>
                <a:ext cx="8714932" cy="461665"/>
              </a:xfrm>
              <a:prstGeom prst="rect">
                <a:avLst/>
              </a:prstGeom>
              <a:blipFill rotWithShape="1">
                <a:blip r:embed="rId2"/>
                <a:stretch>
                  <a:fillRect l="-1049" t="-15789" b="-30263"/>
                </a:stretch>
              </a:blipFill>
            </p:spPr>
            <p:txBody>
              <a:bodyPr/>
              <a:lstStyle/>
              <a:p>
                <a:r>
                  <a:rPr lang="en-US">
                    <a:noFill/>
                  </a:rPr>
                  <a:t> </a:t>
                </a:r>
              </a:p>
            </p:txBody>
          </p:sp>
        </mc:Fallback>
      </mc:AlternateContent>
      <p:sp>
        <p:nvSpPr>
          <p:cNvPr id="19" name="TextBox 18"/>
          <p:cNvSpPr txBox="1"/>
          <p:nvPr/>
        </p:nvSpPr>
        <p:spPr>
          <a:xfrm>
            <a:off x="425434" y="2486799"/>
            <a:ext cx="8718565"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a:t>
            </a:r>
            <a:r>
              <a:rPr lang="en-US" sz="2400" b="1" dirty="0" smtClean="0">
                <a:latin typeface="NikoshBAN" pitchFamily="2" charset="0"/>
                <a:cs typeface="NikoshBAN" pitchFamily="2" charset="0"/>
              </a:rPr>
              <a:t>AB </a:t>
            </a:r>
            <a:r>
              <a:rPr lang="bn-BD" sz="2400" b="1" dirty="0" smtClean="0">
                <a:latin typeface="NikoshBAN" pitchFamily="2" charset="0"/>
                <a:cs typeface="NikoshBAN" pitchFamily="2" charset="0"/>
              </a:rPr>
              <a:t>এবং </a:t>
            </a:r>
            <a:r>
              <a:rPr lang="en-US" sz="2400" b="1" dirty="0" smtClean="0">
                <a:latin typeface="NikoshBAN" pitchFamily="2" charset="0"/>
                <a:cs typeface="NikoshBAN" pitchFamily="2" charset="0"/>
              </a:rPr>
              <a:t>BC </a:t>
            </a:r>
            <a:r>
              <a:rPr lang="bn-BD" sz="2400" b="1" dirty="0" smtClean="0">
                <a:latin typeface="NikoshBAN" pitchFamily="2" charset="0"/>
                <a:cs typeface="NikoshBAN" pitchFamily="2" charset="0"/>
              </a:rPr>
              <a:t>এর সমন্বয়ে কি উৎপন্ন হয়েছে? </a:t>
            </a:r>
            <a:endParaRPr lang="en-US" sz="2400" b="1" dirty="0">
              <a:latin typeface="NikoshBAN" pitchFamily="2" charset="0"/>
              <a:cs typeface="NikoshBAN" pitchFamily="2" charset="0"/>
            </a:endParaRPr>
          </a:p>
        </p:txBody>
      </p:sp>
      <p:sp>
        <p:nvSpPr>
          <p:cNvPr id="20" name="TextBox 19"/>
          <p:cNvSpPr txBox="1"/>
          <p:nvPr/>
        </p:nvSpPr>
        <p:spPr>
          <a:xfrm>
            <a:off x="436320" y="2953855"/>
            <a:ext cx="8707677"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a:t>
            </a:r>
            <a:r>
              <a:rPr lang="en-US" sz="2400" b="1" dirty="0" smtClean="0">
                <a:latin typeface="NikoshBAN" pitchFamily="2" charset="0"/>
                <a:cs typeface="NikoshBAN" pitchFamily="2" charset="0"/>
              </a:rPr>
              <a:t>AB </a:t>
            </a:r>
            <a:r>
              <a:rPr lang="bn-BD" sz="2400" b="1" dirty="0" smtClean="0">
                <a:latin typeface="NikoshBAN" pitchFamily="2" charset="0"/>
                <a:cs typeface="NikoshBAN" pitchFamily="2" charset="0"/>
              </a:rPr>
              <a:t>ও </a:t>
            </a:r>
            <a:r>
              <a:rPr lang="en-US" sz="2400" b="1" dirty="0" smtClean="0">
                <a:latin typeface="NikoshBAN" pitchFamily="2" charset="0"/>
                <a:cs typeface="NikoshBAN" pitchFamily="2" charset="0"/>
              </a:rPr>
              <a:t>BC </a:t>
            </a:r>
            <a:r>
              <a:rPr lang="bn-BD" sz="2400" b="1" dirty="0" smtClean="0">
                <a:latin typeface="NikoshBAN" pitchFamily="2" charset="0"/>
                <a:cs typeface="NikoshBAN" pitchFamily="2" charset="0"/>
              </a:rPr>
              <a:t>এর সমন্বয়ে </a:t>
            </a:r>
            <a:r>
              <a:rPr lang="en-US" sz="2400" b="1" dirty="0" smtClean="0">
                <a:latin typeface="NikoshBAN" pitchFamily="2" charset="0"/>
                <a:cs typeface="NikoshBAN" pitchFamily="2" charset="0"/>
              </a:rPr>
              <a:t>ABC </a:t>
            </a:r>
            <a:r>
              <a:rPr lang="bn-BD" sz="2400" b="1" dirty="0" smtClean="0">
                <a:latin typeface="NikoshBAN" pitchFamily="2" charset="0"/>
                <a:cs typeface="NikoshBAN" pitchFamily="2" charset="0"/>
              </a:rPr>
              <a:t>কোণ উৎপন্ন হয়েছে </a:t>
            </a:r>
            <a:endParaRPr lang="en-US" sz="2400" b="1" dirty="0">
              <a:latin typeface="NikoshBAN" pitchFamily="2" charset="0"/>
              <a:cs typeface="NikoshBAN" pitchFamily="2" charset="0"/>
            </a:endParaRPr>
          </a:p>
        </p:txBody>
      </p:sp>
      <p:sp>
        <p:nvSpPr>
          <p:cNvPr id="21" name="TextBox 20"/>
          <p:cNvSpPr txBox="1"/>
          <p:nvPr/>
        </p:nvSpPr>
        <p:spPr>
          <a:xfrm>
            <a:off x="425434" y="4399057"/>
            <a:ext cx="8718565"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a:t>
            </a:r>
            <a:r>
              <a:rPr lang="en-US" sz="2400" b="1" dirty="0" smtClean="0">
                <a:latin typeface="NikoshBAN" pitchFamily="2" charset="0"/>
                <a:ea typeface="Cambria Math"/>
                <a:cs typeface="NikoshBAN" pitchFamily="2" charset="0"/>
              </a:rPr>
              <a:t>⌝</a:t>
            </a:r>
            <a:r>
              <a:rPr lang="bn-BD" sz="2400" b="1" dirty="0" smtClean="0">
                <a:latin typeface="NikoshBAN" pitchFamily="2" charset="0"/>
                <a:ea typeface="Cambria Math"/>
                <a:cs typeface="NikoshBAN" pitchFamily="2" charset="0"/>
              </a:rPr>
              <a:t>  এটা কিসের প্রতীক? </a:t>
            </a:r>
            <a:endParaRPr lang="en-US" sz="2400" b="1" dirty="0">
              <a:latin typeface="NikoshBAN" pitchFamily="2" charset="0"/>
              <a:cs typeface="NikoshBAN" pitchFamily="2" charset="0"/>
            </a:endParaRPr>
          </a:p>
        </p:txBody>
      </p:sp>
      <p:sp>
        <p:nvSpPr>
          <p:cNvPr id="22" name="TextBox 21"/>
          <p:cNvSpPr txBox="1"/>
          <p:nvPr/>
        </p:nvSpPr>
        <p:spPr>
          <a:xfrm>
            <a:off x="429064" y="4892849"/>
            <a:ext cx="8714936"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a:t>
            </a:r>
            <a:r>
              <a:rPr lang="en-US" sz="2400" b="1" dirty="0" smtClean="0">
                <a:latin typeface="NikoshBAN" pitchFamily="2" charset="0"/>
                <a:ea typeface="Cambria Math"/>
                <a:cs typeface="NikoshBAN" pitchFamily="2" charset="0"/>
              </a:rPr>
              <a:t>⌝</a:t>
            </a:r>
            <a:r>
              <a:rPr lang="bn-BD" sz="2400" b="1" dirty="0" smtClean="0">
                <a:latin typeface="NikoshBAN" pitchFamily="2" charset="0"/>
                <a:ea typeface="Cambria Math"/>
                <a:cs typeface="NikoshBAN" pitchFamily="2" charset="0"/>
              </a:rPr>
              <a:t>  এটা সমকোণের প্রতীক। </a:t>
            </a:r>
            <a:endParaRPr lang="en-US" sz="2400" b="1" dirty="0">
              <a:latin typeface="NikoshBAN" pitchFamily="2" charset="0"/>
              <a:cs typeface="NikoshBAN" pitchFamily="2" charset="0"/>
            </a:endParaRPr>
          </a:p>
        </p:txBody>
      </p:sp>
    </p:spTree>
    <p:extLst>
      <p:ext uri="{BB962C8B-B14F-4D97-AF65-F5344CB8AC3E}">
        <p14:creationId xmlns:p14="http://schemas.microsoft.com/office/powerpoint/2010/main" val="394391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ppt_x"/>
                                          </p:val>
                                        </p:tav>
                                        <p:tav tm="100000">
                                          <p:val>
                                            <p:strVal val="#ppt_x"/>
                                          </p:val>
                                        </p:tav>
                                      </p:tavLst>
                                    </p:anim>
                                    <p:anim calcmode="lin" valueType="num">
                                      <p:cBhvr additive="base">
                                        <p:cTn id="3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 calcmode="lin" valueType="num">
                                      <p:cBhvr additive="base">
                                        <p:cTn id="38" dur="500" fill="hold"/>
                                        <p:tgtEl>
                                          <p:spTgt spid="4"/>
                                        </p:tgtEl>
                                        <p:attrNameLst>
                                          <p:attrName>ppt_x</p:attrName>
                                        </p:attrNameLst>
                                      </p:cBhvr>
                                      <p:tavLst>
                                        <p:tav tm="0">
                                          <p:val>
                                            <p:strVal val="#ppt_x"/>
                                          </p:val>
                                        </p:tav>
                                        <p:tav tm="100000">
                                          <p:val>
                                            <p:strVal val="#ppt_x"/>
                                          </p:val>
                                        </p:tav>
                                      </p:tavLst>
                                    </p:anim>
                                    <p:anim calcmode="lin" valueType="num">
                                      <p:cBhvr additive="base">
                                        <p:cTn id="3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additive="base">
                                        <p:cTn id="44" dur="500" fill="hold"/>
                                        <p:tgtEl>
                                          <p:spTgt spid="8"/>
                                        </p:tgtEl>
                                        <p:attrNameLst>
                                          <p:attrName>ppt_x</p:attrName>
                                        </p:attrNameLst>
                                      </p:cBhvr>
                                      <p:tavLst>
                                        <p:tav tm="0">
                                          <p:val>
                                            <p:strVal val="#ppt_x"/>
                                          </p:val>
                                        </p:tav>
                                        <p:tav tm="100000">
                                          <p:val>
                                            <p:strVal val="#ppt_x"/>
                                          </p:val>
                                        </p:tav>
                                      </p:tavLst>
                                    </p:anim>
                                    <p:anim calcmode="lin" valueType="num">
                                      <p:cBhvr additive="base">
                                        <p:cTn id="4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additive="base">
                                        <p:cTn id="50" dur="500" fill="hold"/>
                                        <p:tgtEl>
                                          <p:spTgt spid="13"/>
                                        </p:tgtEl>
                                        <p:attrNameLst>
                                          <p:attrName>ppt_x</p:attrName>
                                        </p:attrNameLst>
                                      </p:cBhvr>
                                      <p:tavLst>
                                        <p:tav tm="0">
                                          <p:val>
                                            <p:strVal val="#ppt_x"/>
                                          </p:val>
                                        </p:tav>
                                        <p:tav tm="100000">
                                          <p:val>
                                            <p:strVal val="#ppt_x"/>
                                          </p:val>
                                        </p:tav>
                                      </p:tavLst>
                                    </p:anim>
                                    <p:anim calcmode="lin" valueType="num">
                                      <p:cBhvr additive="base">
                                        <p:cTn id="5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fill="hold"/>
                                        <p:tgtEl>
                                          <p:spTgt spid="14"/>
                                        </p:tgtEl>
                                        <p:attrNameLst>
                                          <p:attrName>ppt_x</p:attrName>
                                        </p:attrNameLst>
                                      </p:cBhvr>
                                      <p:tavLst>
                                        <p:tav tm="0">
                                          <p:val>
                                            <p:strVal val="#ppt_x"/>
                                          </p:val>
                                        </p:tav>
                                        <p:tav tm="100000">
                                          <p:val>
                                            <p:strVal val="#ppt_x"/>
                                          </p:val>
                                        </p:tav>
                                      </p:tavLst>
                                    </p:anim>
                                    <p:anim calcmode="lin" valueType="num">
                                      <p:cBhvr additive="base">
                                        <p:cTn id="5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additive="base">
                                        <p:cTn id="62" dur="500" fill="hold"/>
                                        <p:tgtEl>
                                          <p:spTgt spid="16"/>
                                        </p:tgtEl>
                                        <p:attrNameLst>
                                          <p:attrName>ppt_x</p:attrName>
                                        </p:attrNameLst>
                                      </p:cBhvr>
                                      <p:tavLst>
                                        <p:tav tm="0">
                                          <p:val>
                                            <p:strVal val="#ppt_x"/>
                                          </p:val>
                                        </p:tav>
                                        <p:tav tm="100000">
                                          <p:val>
                                            <p:strVal val="#ppt_x"/>
                                          </p:val>
                                        </p:tav>
                                      </p:tavLst>
                                    </p:anim>
                                    <p:anim calcmode="lin" valueType="num">
                                      <p:cBhvr additive="base">
                                        <p:cTn id="6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 calcmode="lin" valueType="num">
                                      <p:cBhvr additive="base">
                                        <p:cTn id="68" dur="500" fill="hold"/>
                                        <p:tgtEl>
                                          <p:spTgt spid="19"/>
                                        </p:tgtEl>
                                        <p:attrNameLst>
                                          <p:attrName>ppt_x</p:attrName>
                                        </p:attrNameLst>
                                      </p:cBhvr>
                                      <p:tavLst>
                                        <p:tav tm="0">
                                          <p:val>
                                            <p:strVal val="#ppt_x"/>
                                          </p:val>
                                        </p:tav>
                                        <p:tav tm="100000">
                                          <p:val>
                                            <p:strVal val="#ppt_x"/>
                                          </p:val>
                                        </p:tav>
                                      </p:tavLst>
                                    </p:anim>
                                    <p:anim calcmode="lin" valueType="num">
                                      <p:cBhvr additive="base">
                                        <p:cTn id="6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20"/>
                                        </p:tgtEl>
                                        <p:attrNameLst>
                                          <p:attrName>style.visibility</p:attrName>
                                        </p:attrNameLst>
                                      </p:cBhvr>
                                      <p:to>
                                        <p:strVal val="visible"/>
                                      </p:to>
                                    </p:set>
                                    <p:anim calcmode="lin" valueType="num">
                                      <p:cBhvr additive="base">
                                        <p:cTn id="74" dur="500" fill="hold"/>
                                        <p:tgtEl>
                                          <p:spTgt spid="20"/>
                                        </p:tgtEl>
                                        <p:attrNameLst>
                                          <p:attrName>ppt_x</p:attrName>
                                        </p:attrNameLst>
                                      </p:cBhvr>
                                      <p:tavLst>
                                        <p:tav tm="0">
                                          <p:val>
                                            <p:strVal val="#ppt_x"/>
                                          </p:val>
                                        </p:tav>
                                        <p:tav tm="100000">
                                          <p:val>
                                            <p:strVal val="#ppt_x"/>
                                          </p:val>
                                        </p:tav>
                                      </p:tavLst>
                                    </p:anim>
                                    <p:anim calcmode="lin" valueType="num">
                                      <p:cBhvr additive="base">
                                        <p:cTn id="7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7"/>
                                        </p:tgtEl>
                                        <p:attrNameLst>
                                          <p:attrName>style.visibility</p:attrName>
                                        </p:attrNameLst>
                                      </p:cBhvr>
                                      <p:to>
                                        <p:strVal val="visible"/>
                                      </p:to>
                                    </p:set>
                                    <p:anim calcmode="lin" valueType="num">
                                      <p:cBhvr additive="base">
                                        <p:cTn id="80" dur="500" fill="hold"/>
                                        <p:tgtEl>
                                          <p:spTgt spid="17"/>
                                        </p:tgtEl>
                                        <p:attrNameLst>
                                          <p:attrName>ppt_x</p:attrName>
                                        </p:attrNameLst>
                                      </p:cBhvr>
                                      <p:tavLst>
                                        <p:tav tm="0">
                                          <p:val>
                                            <p:strVal val="#ppt_x"/>
                                          </p:val>
                                        </p:tav>
                                        <p:tav tm="100000">
                                          <p:val>
                                            <p:strVal val="#ppt_x"/>
                                          </p:val>
                                        </p:tav>
                                      </p:tavLst>
                                    </p:anim>
                                    <p:anim calcmode="lin" valueType="num">
                                      <p:cBhvr additive="base">
                                        <p:cTn id="8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7"/>
                                        </p:tgtEl>
                                        <p:attrNameLst>
                                          <p:attrName>style.visibility</p:attrName>
                                        </p:attrNameLst>
                                      </p:cBhvr>
                                      <p:to>
                                        <p:strVal val="visible"/>
                                      </p:to>
                                    </p:set>
                                    <p:anim calcmode="lin" valueType="num">
                                      <p:cBhvr additive="base">
                                        <p:cTn id="86" dur="500" fill="hold"/>
                                        <p:tgtEl>
                                          <p:spTgt spid="7"/>
                                        </p:tgtEl>
                                        <p:attrNameLst>
                                          <p:attrName>ppt_x</p:attrName>
                                        </p:attrNameLst>
                                      </p:cBhvr>
                                      <p:tavLst>
                                        <p:tav tm="0">
                                          <p:val>
                                            <p:strVal val="#ppt_x"/>
                                          </p:val>
                                        </p:tav>
                                        <p:tav tm="100000">
                                          <p:val>
                                            <p:strVal val="#ppt_x"/>
                                          </p:val>
                                        </p:tav>
                                      </p:tavLst>
                                    </p:anim>
                                    <p:anim calcmode="lin" valueType="num">
                                      <p:cBhvr additive="base">
                                        <p:cTn id="8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10"/>
                                        </p:tgtEl>
                                        <p:attrNameLst>
                                          <p:attrName>style.visibility</p:attrName>
                                        </p:attrNameLst>
                                      </p:cBhvr>
                                      <p:to>
                                        <p:strVal val="visible"/>
                                      </p:to>
                                    </p:set>
                                    <p:anim calcmode="lin" valueType="num">
                                      <p:cBhvr additive="base">
                                        <p:cTn id="92" dur="500" fill="hold"/>
                                        <p:tgtEl>
                                          <p:spTgt spid="10"/>
                                        </p:tgtEl>
                                        <p:attrNameLst>
                                          <p:attrName>ppt_x</p:attrName>
                                        </p:attrNameLst>
                                      </p:cBhvr>
                                      <p:tavLst>
                                        <p:tav tm="0">
                                          <p:val>
                                            <p:strVal val="#ppt_x"/>
                                          </p:val>
                                        </p:tav>
                                        <p:tav tm="100000">
                                          <p:val>
                                            <p:strVal val="#ppt_x"/>
                                          </p:val>
                                        </p:tav>
                                      </p:tavLst>
                                    </p:anim>
                                    <p:anim calcmode="lin" valueType="num">
                                      <p:cBhvr additive="base">
                                        <p:cTn id="9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21"/>
                                        </p:tgtEl>
                                        <p:attrNameLst>
                                          <p:attrName>style.visibility</p:attrName>
                                        </p:attrNameLst>
                                      </p:cBhvr>
                                      <p:to>
                                        <p:strVal val="visible"/>
                                      </p:to>
                                    </p:set>
                                    <p:anim calcmode="lin" valueType="num">
                                      <p:cBhvr additive="base">
                                        <p:cTn id="98" dur="500" fill="hold"/>
                                        <p:tgtEl>
                                          <p:spTgt spid="21"/>
                                        </p:tgtEl>
                                        <p:attrNameLst>
                                          <p:attrName>ppt_x</p:attrName>
                                        </p:attrNameLst>
                                      </p:cBhvr>
                                      <p:tavLst>
                                        <p:tav tm="0">
                                          <p:val>
                                            <p:strVal val="#ppt_x"/>
                                          </p:val>
                                        </p:tav>
                                        <p:tav tm="100000">
                                          <p:val>
                                            <p:strVal val="#ppt_x"/>
                                          </p:val>
                                        </p:tav>
                                      </p:tavLst>
                                    </p:anim>
                                    <p:anim calcmode="lin" valueType="num">
                                      <p:cBhvr additive="base">
                                        <p:cTn id="9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22"/>
                                        </p:tgtEl>
                                        <p:attrNameLst>
                                          <p:attrName>style.visibility</p:attrName>
                                        </p:attrNameLst>
                                      </p:cBhvr>
                                      <p:to>
                                        <p:strVal val="visible"/>
                                      </p:to>
                                    </p:set>
                                    <p:anim calcmode="lin" valueType="num">
                                      <p:cBhvr additive="base">
                                        <p:cTn id="104" dur="500" fill="hold"/>
                                        <p:tgtEl>
                                          <p:spTgt spid="22"/>
                                        </p:tgtEl>
                                        <p:attrNameLst>
                                          <p:attrName>ppt_x</p:attrName>
                                        </p:attrNameLst>
                                      </p:cBhvr>
                                      <p:tavLst>
                                        <p:tav tm="0">
                                          <p:val>
                                            <p:strVal val="#ppt_x"/>
                                          </p:val>
                                        </p:tav>
                                        <p:tav tm="100000">
                                          <p:val>
                                            <p:strVal val="#ppt_x"/>
                                          </p:val>
                                        </p:tav>
                                      </p:tavLst>
                                    </p:anim>
                                    <p:anim calcmode="lin" valueType="num">
                                      <p:cBhvr additive="base">
                                        <p:cTn id="10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9"/>
                                        </p:tgtEl>
                                        <p:attrNameLst>
                                          <p:attrName>style.visibility</p:attrName>
                                        </p:attrNameLst>
                                      </p:cBhvr>
                                      <p:to>
                                        <p:strVal val="visible"/>
                                      </p:to>
                                    </p:set>
                                    <p:anim calcmode="lin" valueType="num">
                                      <p:cBhvr additive="base">
                                        <p:cTn id="110" dur="500" fill="hold"/>
                                        <p:tgtEl>
                                          <p:spTgt spid="9"/>
                                        </p:tgtEl>
                                        <p:attrNameLst>
                                          <p:attrName>ppt_x</p:attrName>
                                        </p:attrNameLst>
                                      </p:cBhvr>
                                      <p:tavLst>
                                        <p:tav tm="0">
                                          <p:val>
                                            <p:strVal val="#ppt_x"/>
                                          </p:val>
                                        </p:tav>
                                        <p:tav tm="100000">
                                          <p:val>
                                            <p:strVal val="#ppt_x"/>
                                          </p:val>
                                        </p:tav>
                                      </p:tavLst>
                                    </p:anim>
                                    <p:anim calcmode="lin" valueType="num">
                                      <p:cBhvr additive="base">
                                        <p:cTn id="11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18"/>
                                        </p:tgtEl>
                                        <p:attrNameLst>
                                          <p:attrName>style.visibility</p:attrName>
                                        </p:attrNameLst>
                                      </p:cBhvr>
                                      <p:to>
                                        <p:strVal val="visible"/>
                                      </p:to>
                                    </p:set>
                                    <p:anim calcmode="lin" valueType="num">
                                      <p:cBhvr additive="base">
                                        <p:cTn id="116" dur="500" fill="hold"/>
                                        <p:tgtEl>
                                          <p:spTgt spid="18"/>
                                        </p:tgtEl>
                                        <p:attrNameLst>
                                          <p:attrName>ppt_x</p:attrName>
                                        </p:attrNameLst>
                                      </p:cBhvr>
                                      <p:tavLst>
                                        <p:tav tm="0">
                                          <p:val>
                                            <p:strVal val="#ppt_x"/>
                                          </p:val>
                                        </p:tav>
                                        <p:tav tm="100000">
                                          <p:val>
                                            <p:strVal val="#ppt_x"/>
                                          </p:val>
                                        </p:tav>
                                      </p:tavLst>
                                    </p:anim>
                                    <p:anim calcmode="lin" valueType="num">
                                      <p:cBhvr additive="base">
                                        <p:cTn id="11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2" grpId="0"/>
      <p:bldP spid="3" grpId="0"/>
      <p:bldP spid="4" grpId="0"/>
      <p:bldP spid="14" grpId="0"/>
      <p:bldP spid="16" grpId="0"/>
      <p:bldP spid="17" grpId="0"/>
      <p:bldP spid="7" grpId="0"/>
      <p:bldP spid="9" grpId="0"/>
      <p:bldP spid="10" grpId="0"/>
      <p:bldP spid="18" grpId="0"/>
      <p:bldP spid="19" grpId="0"/>
      <p:bldP spid="20" grpId="0"/>
      <p:bldP spid="21" grpId="0"/>
      <p:bldP spid="2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2278" y="189731"/>
            <a:ext cx="8689322" cy="461665"/>
          </a:xfrm>
          <a:prstGeom prst="rect">
            <a:avLst/>
          </a:prstGeom>
          <a:noFill/>
        </p:spPr>
        <p:txBody>
          <a:bodyPr wrap="square" rtlCol="0">
            <a:spAutoFit/>
          </a:bodyPr>
          <a:lstStyle/>
          <a:p>
            <a:r>
              <a:rPr lang="bn-BD" sz="2400" b="1" dirty="0" smtClean="0">
                <a:solidFill>
                  <a:srgbClr val="FF0000"/>
                </a:solidFill>
                <a:latin typeface="NikoshBAN" pitchFamily="2" charset="0"/>
                <a:cs typeface="NikoshBAN" pitchFamily="2" charset="0"/>
              </a:rPr>
              <a:t>সূক্ষ্মকোণের ত্রিকোণমিতিক অনুপাত এবং এদের মধ্যে সম্পর্কঃ </a:t>
            </a:r>
            <a:endParaRPr lang="en-US" sz="2400" b="1" dirty="0">
              <a:solidFill>
                <a:srgbClr val="FF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 name="TextBox 2"/>
              <p:cNvSpPr txBox="1"/>
              <p:nvPr/>
            </p:nvSpPr>
            <p:spPr>
              <a:xfrm>
                <a:off x="306812" y="637774"/>
                <a:ext cx="8608587" cy="470000"/>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জ্যামিতিক উপায়ে প্রমাণ করযে, </a:t>
                </a:r>
                <a:r>
                  <a:rPr lang="en-US" sz="2400" b="1" dirty="0" smtClean="0">
                    <a:latin typeface="NikoshBAN" pitchFamily="2" charset="0"/>
                    <a:cs typeface="NikoshBAN" pitchFamily="2" charset="0"/>
                  </a:rPr>
                  <a:t> </a:t>
                </a:r>
                <a14:m>
                  <m:oMath xmlns:m="http://schemas.openxmlformats.org/officeDocument/2006/math">
                    <m:sSup>
                      <m:sSupPr>
                        <m:ctrlPr>
                          <a:rPr lang="en-US" sz="2400" b="1" i="1" smtClean="0">
                            <a:latin typeface="Cambria Math"/>
                            <a:ea typeface="Cambria Math"/>
                          </a:rPr>
                        </m:ctrlPr>
                      </m:sSupPr>
                      <m:e>
                        <m:r>
                          <a:rPr lang="en-US" sz="2400" b="1" i="0" smtClean="0">
                            <a:latin typeface="Cambria Math"/>
                            <a:ea typeface="Cambria Math"/>
                          </a:rPr>
                          <m:t>𝐜𝐨𝐬𝐞𝐜</m:t>
                        </m:r>
                      </m:e>
                      <m:sup>
                        <m:r>
                          <a:rPr lang="en-US" sz="2400" b="1" i="0" smtClean="0">
                            <a:latin typeface="Cambria Math"/>
                            <a:ea typeface="Cambria Math"/>
                          </a:rPr>
                          <m:t>𝟐</m:t>
                        </m:r>
                      </m:sup>
                    </m:sSup>
                    <m:r>
                      <a:rPr lang="en-US" sz="2400" b="1" i="0" smtClean="0">
                        <a:latin typeface="Cambria Math"/>
                        <a:ea typeface="Cambria Math"/>
                      </a:rPr>
                      <m:t>𝛉</m:t>
                    </m:r>
                    <m:r>
                      <a:rPr lang="en-US" sz="2400" b="1" i="0" smtClean="0">
                        <a:latin typeface="Cambria Math"/>
                        <a:ea typeface="Cambria Math"/>
                      </a:rPr>
                      <m:t>=</m:t>
                    </m:r>
                    <m:r>
                      <a:rPr lang="en-US" sz="2400" b="1" i="0" smtClean="0">
                        <a:latin typeface="Cambria Math"/>
                        <a:ea typeface="Cambria Math"/>
                      </a:rPr>
                      <m:t>𝟏</m:t>
                    </m:r>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en-US" sz="2400" b="1" i="0" smtClean="0">
                            <a:latin typeface="Cambria Math"/>
                            <a:cs typeface="NikoshBAN" pitchFamily="2" charset="0"/>
                          </a:rPr>
                          <m:t>𝐜𝐨𝐭</m:t>
                        </m:r>
                      </m:e>
                      <m:sup>
                        <m:r>
                          <a:rPr lang="en-US" sz="2400" b="1" i="0" smtClean="0">
                            <a:latin typeface="Cambria Math"/>
                            <a:cs typeface="NikoshBAN" pitchFamily="2" charset="0"/>
                          </a:rPr>
                          <m:t>𝟐</m:t>
                        </m:r>
                      </m:sup>
                    </m:sSup>
                    <m:r>
                      <a:rPr lang="en-US" sz="2400" b="1" i="0" smtClean="0">
                        <a:latin typeface="Cambria Math"/>
                        <a:ea typeface="Cambria Math"/>
                        <a:cs typeface="NikoshBAN" pitchFamily="2" charset="0"/>
                      </a:rPr>
                      <m:t>𝛉</m:t>
                    </m:r>
                  </m:oMath>
                </a14:m>
                <a:endParaRPr lang="en-US" sz="2400" b="1" dirty="0">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06812" y="637774"/>
                <a:ext cx="8608587" cy="470000"/>
              </a:xfrm>
              <a:prstGeom prst="rect">
                <a:avLst/>
              </a:prstGeom>
              <a:blipFill rotWithShape="1">
                <a:blip r:embed="rId2"/>
                <a:stretch>
                  <a:fillRect l="-1062" t="-6494" b="-31169"/>
                </a:stretch>
              </a:blipFill>
            </p:spPr>
            <p:txBody>
              <a:bodyPr/>
              <a:lstStyle/>
              <a:p>
                <a:r>
                  <a:rPr lang="en-US">
                    <a:noFill/>
                  </a:rPr>
                  <a:t> </a:t>
                </a:r>
              </a:p>
            </p:txBody>
          </p:sp>
        </mc:Fallback>
      </mc:AlternateContent>
      <p:sp>
        <p:nvSpPr>
          <p:cNvPr id="4" name="TextBox 3"/>
          <p:cNvSpPr txBox="1"/>
          <p:nvPr/>
        </p:nvSpPr>
        <p:spPr>
          <a:xfrm>
            <a:off x="302277" y="960364"/>
            <a:ext cx="4072989" cy="523220"/>
          </a:xfrm>
          <a:prstGeom prst="rect">
            <a:avLst/>
          </a:prstGeom>
          <a:noFill/>
        </p:spPr>
        <p:txBody>
          <a:bodyPr wrap="square" rtlCol="0">
            <a:spAutoFit/>
          </a:bodyPr>
          <a:lstStyle/>
          <a:p>
            <a:r>
              <a:rPr lang="bn-BD" sz="2800" b="1" dirty="0" smtClean="0">
                <a:latin typeface="NikoshBAN" pitchFamily="2" charset="0"/>
                <a:cs typeface="NikoshBAN" pitchFamily="2" charset="0"/>
              </a:rPr>
              <a:t>সমাধানঃ </a:t>
            </a:r>
            <a:endParaRPr lang="en-US" sz="28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7" name="TextBox 26"/>
              <p:cNvSpPr txBox="1"/>
              <p:nvPr/>
            </p:nvSpPr>
            <p:spPr>
              <a:xfrm>
                <a:off x="333028" y="1313655"/>
                <a:ext cx="5560857" cy="461665"/>
              </a:xfrm>
              <a:prstGeom prst="rect">
                <a:avLst/>
              </a:prstGeom>
              <a:noFill/>
            </p:spPr>
            <p:txBody>
              <a:bodyPr wrap="square" rtlCol="0">
                <a:spAutoFit/>
              </a:bodyPr>
              <a:lstStyle/>
              <a:p>
                <a:r>
                  <a:rPr lang="bn-BD" sz="2400" b="1" dirty="0" smtClean="0">
                    <a:latin typeface="NikoshBAN" pitchFamily="2" charset="0"/>
                    <a:cs typeface="NikoshBAN" pitchFamily="2" charset="0"/>
                  </a:rPr>
                  <a:t>মনে করি,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YOX</a:t>
                </a:r>
                <a:r>
                  <a:rPr lang="en-US" sz="2400" b="1" dirty="0" smtClean="0">
                    <a:latin typeface="NikoshBAN" pitchFamily="2" charset="0"/>
                    <a:ea typeface="Cambria Math"/>
                    <a:cs typeface="NikoshBAN" pitchFamily="2" charset="0"/>
                  </a:rPr>
                  <a:t> =</a:t>
                </a:r>
                <a14:m>
                  <m:oMath xmlns:m="http://schemas.openxmlformats.org/officeDocument/2006/math">
                    <m:r>
                      <a:rPr lang="en-US" sz="2400" b="1" i="1" smtClean="0">
                        <a:latin typeface="Cambria Math"/>
                        <a:ea typeface="Cambria Math"/>
                      </a:rPr>
                      <m:t>𝜽</m:t>
                    </m:r>
                  </m:oMath>
                </a14:m>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একটি সূক্ষ্মকোণ। </a:t>
                </a:r>
                <a:endParaRPr lang="en-US" sz="2400" b="1" dirty="0">
                  <a:latin typeface="NikoshBAN" pitchFamily="2" charset="0"/>
                  <a:cs typeface="NikoshBAN" pitchFamily="2"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333028" y="1313655"/>
                <a:ext cx="5560857" cy="461665"/>
              </a:xfrm>
              <a:prstGeom prst="rect">
                <a:avLst/>
              </a:prstGeom>
              <a:blipFill rotWithShape="1">
                <a:blip r:embed="rId3"/>
                <a:stretch>
                  <a:fillRect l="-1754" t="-15789" b="-30263"/>
                </a:stretch>
              </a:blipFill>
            </p:spPr>
            <p:txBody>
              <a:bodyPr/>
              <a:lstStyle/>
              <a:p>
                <a:r>
                  <a:rPr lang="en-US">
                    <a:noFill/>
                  </a:rPr>
                  <a:t> </a:t>
                </a:r>
              </a:p>
            </p:txBody>
          </p:sp>
        </mc:Fallback>
      </mc:AlternateContent>
      <p:sp>
        <p:nvSpPr>
          <p:cNvPr id="29" name="TextBox 28"/>
          <p:cNvSpPr txBox="1"/>
          <p:nvPr/>
        </p:nvSpPr>
        <p:spPr>
          <a:xfrm>
            <a:off x="311348" y="1755988"/>
            <a:ext cx="5209309" cy="400110"/>
          </a:xfrm>
          <a:prstGeom prst="rect">
            <a:avLst/>
          </a:prstGeom>
          <a:noFill/>
        </p:spPr>
        <p:txBody>
          <a:bodyPr wrap="square" rtlCol="0">
            <a:spAutoFit/>
          </a:bodyPr>
          <a:lstStyle/>
          <a:p>
            <a:r>
              <a:rPr lang="en-US" sz="2000" b="1" dirty="0" smtClean="0">
                <a:latin typeface="NikoshBAN" pitchFamily="2" charset="0"/>
                <a:cs typeface="NikoshBAN" pitchFamily="2" charset="0"/>
              </a:rPr>
              <a:t>OY </a:t>
            </a:r>
            <a:r>
              <a:rPr lang="bn-BD" sz="2000" b="1" dirty="0" smtClean="0">
                <a:latin typeface="NikoshBAN" pitchFamily="2" charset="0"/>
                <a:cs typeface="NikoshBAN" pitchFamily="2" charset="0"/>
              </a:rPr>
              <a:t>বাহুতে যে কোনো একটি বিন্দু </a:t>
            </a:r>
            <a:r>
              <a:rPr lang="en-US" sz="2000" b="1" dirty="0" smtClean="0">
                <a:latin typeface="NikoshBAN" pitchFamily="2" charset="0"/>
                <a:cs typeface="NikoshBAN" pitchFamily="2" charset="0"/>
              </a:rPr>
              <a:t>P </a:t>
            </a:r>
            <a:r>
              <a:rPr lang="bn-BD" sz="2000" b="1" dirty="0" smtClean="0">
                <a:latin typeface="NikoshBAN" pitchFamily="2" charset="0"/>
                <a:cs typeface="NikoshBAN" pitchFamily="2" charset="0"/>
              </a:rPr>
              <a:t>নেই। </a:t>
            </a:r>
            <a:endParaRPr lang="en-US" sz="2000" b="1" dirty="0">
              <a:latin typeface="NikoshBAN" pitchFamily="2" charset="0"/>
              <a:cs typeface="NikoshBAN" pitchFamily="2" charset="0"/>
            </a:endParaRPr>
          </a:p>
        </p:txBody>
      </p:sp>
      <p:sp>
        <p:nvSpPr>
          <p:cNvPr id="30" name="TextBox 29"/>
          <p:cNvSpPr txBox="1"/>
          <p:nvPr/>
        </p:nvSpPr>
        <p:spPr>
          <a:xfrm>
            <a:off x="306811" y="2191434"/>
            <a:ext cx="5052389" cy="707886"/>
          </a:xfrm>
          <a:prstGeom prst="rect">
            <a:avLst/>
          </a:prstGeom>
          <a:noFill/>
        </p:spPr>
        <p:txBody>
          <a:bodyPr wrap="square" rtlCol="0">
            <a:spAutoFit/>
          </a:bodyPr>
          <a:lstStyle/>
          <a:p>
            <a:r>
              <a:rPr lang="en-US" sz="2000" b="1" dirty="0" smtClean="0">
                <a:latin typeface="NikoshBAN" pitchFamily="2" charset="0"/>
                <a:cs typeface="NikoshBAN" pitchFamily="2" charset="0"/>
              </a:rPr>
              <a:t>P </a:t>
            </a:r>
            <a:r>
              <a:rPr lang="bn-BD" sz="2000" b="1" dirty="0" smtClean="0">
                <a:latin typeface="NikoshBAN" pitchFamily="2" charset="0"/>
                <a:cs typeface="NikoshBAN" pitchFamily="2" charset="0"/>
              </a:rPr>
              <a:t>বিন্দু থেকে </a:t>
            </a:r>
            <a:r>
              <a:rPr lang="en-US" sz="2000" b="1" dirty="0" smtClean="0">
                <a:latin typeface="NikoshBAN" pitchFamily="2" charset="0"/>
                <a:cs typeface="NikoshBAN" pitchFamily="2" charset="0"/>
              </a:rPr>
              <a:t>OX </a:t>
            </a:r>
            <a:r>
              <a:rPr lang="bn-BD" sz="2000" b="1" dirty="0" smtClean="0">
                <a:latin typeface="NikoshBAN" pitchFamily="2" charset="0"/>
                <a:cs typeface="NikoshBAN" pitchFamily="2" charset="0"/>
              </a:rPr>
              <a:t>বাহুতে </a:t>
            </a:r>
            <a:r>
              <a:rPr lang="en-US" sz="2000" b="1" dirty="0" smtClean="0">
                <a:latin typeface="NikoshBAN" pitchFamily="2" charset="0"/>
                <a:cs typeface="NikoshBAN" pitchFamily="2" charset="0"/>
              </a:rPr>
              <a:t>PM </a:t>
            </a:r>
            <a:r>
              <a:rPr lang="bn-BD" sz="2000" b="1" dirty="0" smtClean="0">
                <a:latin typeface="NikoshBAN" pitchFamily="2" charset="0"/>
                <a:cs typeface="NikoshBAN" pitchFamily="2" charset="0"/>
              </a:rPr>
              <a:t>লম্ব আঁকি অর্থৎ </a:t>
            </a:r>
            <a:r>
              <a:rPr lang="en-US" sz="2000" b="1" dirty="0" smtClean="0">
                <a:latin typeface="NikoshBAN" pitchFamily="2" charset="0"/>
                <a:cs typeface="NikoshBAN" pitchFamily="2" charset="0"/>
              </a:rPr>
              <a:t>PM</a:t>
            </a:r>
            <a:r>
              <a:rPr lang="en-US" sz="2000" b="1" dirty="0" smtClean="0">
                <a:latin typeface="NikoshBAN" pitchFamily="2" charset="0"/>
                <a:ea typeface="Cambria Math"/>
                <a:cs typeface="NikoshBAN" pitchFamily="2" charset="0"/>
              </a:rPr>
              <a:t>⊥OX </a:t>
            </a:r>
            <a:r>
              <a:rPr lang="bn-BD" sz="2000" b="1" dirty="0" smtClean="0">
                <a:latin typeface="NikoshBAN" pitchFamily="2" charset="0"/>
                <a:ea typeface="Cambria Math"/>
                <a:cs typeface="NikoshBAN" pitchFamily="2" charset="0"/>
              </a:rPr>
              <a:t>আঁকি। </a:t>
            </a:r>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p:grpSp>
        <p:nvGrpSpPr>
          <p:cNvPr id="31" name="Group 30"/>
          <p:cNvGrpSpPr/>
          <p:nvPr/>
        </p:nvGrpSpPr>
        <p:grpSpPr>
          <a:xfrm>
            <a:off x="5416067" y="685379"/>
            <a:ext cx="3435973" cy="1829220"/>
            <a:chOff x="1500964" y="809415"/>
            <a:chExt cx="3435973" cy="1829220"/>
          </a:xfrm>
        </p:grpSpPr>
        <p:grpSp>
          <p:nvGrpSpPr>
            <p:cNvPr id="32" name="Group 31"/>
            <p:cNvGrpSpPr/>
            <p:nvPr/>
          </p:nvGrpSpPr>
          <p:grpSpPr>
            <a:xfrm>
              <a:off x="1500964" y="809415"/>
              <a:ext cx="3435973" cy="1797279"/>
              <a:chOff x="1676400" y="564921"/>
              <a:chExt cx="3657600" cy="2173171"/>
            </a:xfrm>
          </p:grpSpPr>
          <p:sp>
            <p:nvSpPr>
              <p:cNvPr id="36" name="TextBox 35"/>
              <p:cNvSpPr txBox="1"/>
              <p:nvPr/>
            </p:nvSpPr>
            <p:spPr>
              <a:xfrm>
                <a:off x="3546764" y="781853"/>
                <a:ext cx="303288" cy="369332"/>
              </a:xfrm>
              <a:prstGeom prst="rect">
                <a:avLst/>
              </a:prstGeom>
              <a:noFill/>
            </p:spPr>
            <p:txBody>
              <a:bodyPr wrap="none" rtlCol="0">
                <a:spAutoFit/>
              </a:bodyPr>
              <a:lstStyle/>
              <a:p>
                <a:r>
                  <a:rPr lang="en-US" dirty="0" smtClean="0"/>
                  <a:t>P</a:t>
                </a:r>
                <a:endParaRPr lang="en-US" dirty="0"/>
              </a:p>
            </p:txBody>
          </p:sp>
          <p:grpSp>
            <p:nvGrpSpPr>
              <p:cNvPr id="37" name="Group 36"/>
              <p:cNvGrpSpPr/>
              <p:nvPr/>
            </p:nvGrpSpPr>
            <p:grpSpPr>
              <a:xfrm>
                <a:off x="3695700" y="1151185"/>
                <a:ext cx="381836" cy="1586907"/>
                <a:chOff x="3695700" y="1151185"/>
                <a:chExt cx="381836" cy="1586907"/>
              </a:xfrm>
            </p:grpSpPr>
            <p:cxnSp>
              <p:nvCxnSpPr>
                <p:cNvPr id="47" name="Straight Connector 46"/>
                <p:cNvCxnSpPr/>
                <p:nvPr/>
              </p:nvCxnSpPr>
              <p:spPr>
                <a:xfrm>
                  <a:off x="3850052" y="1151185"/>
                  <a:ext cx="0" cy="1215572"/>
                </a:xfrm>
                <a:prstGeom prst="line">
                  <a:avLst/>
                </a:prstGeom>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3695700" y="2368760"/>
                  <a:ext cx="381836" cy="369332"/>
                </a:xfrm>
                <a:prstGeom prst="rect">
                  <a:avLst/>
                </a:prstGeom>
                <a:noFill/>
              </p:spPr>
              <p:txBody>
                <a:bodyPr wrap="none" rtlCol="0">
                  <a:spAutoFit/>
                </a:bodyPr>
                <a:lstStyle/>
                <a:p>
                  <a:r>
                    <a:rPr lang="en-US" dirty="0" smtClean="0"/>
                    <a:t>M</a:t>
                  </a:r>
                  <a:endParaRPr lang="en-US" dirty="0"/>
                </a:p>
              </p:txBody>
            </p:sp>
          </p:grpSp>
          <p:grpSp>
            <p:nvGrpSpPr>
              <p:cNvPr id="38" name="Group 37"/>
              <p:cNvGrpSpPr/>
              <p:nvPr/>
            </p:nvGrpSpPr>
            <p:grpSpPr>
              <a:xfrm>
                <a:off x="1676400" y="564921"/>
                <a:ext cx="3657600" cy="2171168"/>
                <a:chOff x="1676400" y="564921"/>
                <a:chExt cx="3657600" cy="2171168"/>
              </a:xfrm>
            </p:grpSpPr>
            <p:cxnSp>
              <p:nvCxnSpPr>
                <p:cNvPr id="39" name="Straight Arrow Connector 38"/>
                <p:cNvCxnSpPr/>
                <p:nvPr/>
              </p:nvCxnSpPr>
              <p:spPr>
                <a:xfrm flipV="1">
                  <a:off x="2057400" y="609600"/>
                  <a:ext cx="2667000" cy="1752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40" name="Group 39"/>
                <p:cNvGrpSpPr/>
                <p:nvPr/>
              </p:nvGrpSpPr>
              <p:grpSpPr>
                <a:xfrm>
                  <a:off x="1676400" y="564921"/>
                  <a:ext cx="3657600" cy="2171168"/>
                  <a:chOff x="1676400" y="564921"/>
                  <a:chExt cx="3657600" cy="2171168"/>
                </a:xfrm>
              </p:grpSpPr>
              <p:cxnSp>
                <p:nvCxnSpPr>
                  <p:cNvPr id="41" name="Straight Arrow Connector 40"/>
                  <p:cNvCxnSpPr/>
                  <p:nvPr/>
                </p:nvCxnSpPr>
                <p:spPr>
                  <a:xfrm>
                    <a:off x="2057400" y="2362200"/>
                    <a:ext cx="3276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676400" y="2177534"/>
                    <a:ext cx="336952" cy="369332"/>
                  </a:xfrm>
                  <a:prstGeom prst="rect">
                    <a:avLst/>
                  </a:prstGeom>
                  <a:noFill/>
                </p:spPr>
                <p:txBody>
                  <a:bodyPr wrap="none" rtlCol="0">
                    <a:spAutoFit/>
                  </a:bodyPr>
                  <a:lstStyle/>
                  <a:p>
                    <a:r>
                      <a:rPr lang="en-US" dirty="0" smtClean="0"/>
                      <a:t>O</a:t>
                    </a:r>
                    <a:endParaRPr lang="en-US" dirty="0"/>
                  </a:p>
                </p:txBody>
              </p:sp>
              <p:sp>
                <p:nvSpPr>
                  <p:cNvPr id="43" name="TextBox 42"/>
                  <p:cNvSpPr txBox="1"/>
                  <p:nvPr/>
                </p:nvSpPr>
                <p:spPr>
                  <a:xfrm>
                    <a:off x="4724400" y="564921"/>
                    <a:ext cx="316025" cy="446576"/>
                  </a:xfrm>
                  <a:prstGeom prst="rect">
                    <a:avLst/>
                  </a:prstGeom>
                  <a:noFill/>
                </p:spPr>
                <p:txBody>
                  <a:bodyPr wrap="none" rtlCol="0">
                    <a:spAutoFit/>
                  </a:bodyPr>
                  <a:lstStyle/>
                  <a:p>
                    <a:r>
                      <a:rPr lang="en-US" dirty="0" smtClean="0"/>
                      <a:t>Y</a:t>
                    </a:r>
                    <a:endParaRPr lang="en-US" dirty="0"/>
                  </a:p>
                </p:txBody>
              </p:sp>
              <p:sp>
                <p:nvSpPr>
                  <p:cNvPr id="44" name="TextBox 43"/>
                  <p:cNvSpPr txBox="1"/>
                  <p:nvPr/>
                </p:nvSpPr>
                <p:spPr>
                  <a:xfrm>
                    <a:off x="4959927" y="2366757"/>
                    <a:ext cx="304892" cy="369332"/>
                  </a:xfrm>
                  <a:prstGeom prst="rect">
                    <a:avLst/>
                  </a:prstGeom>
                  <a:noFill/>
                </p:spPr>
                <p:txBody>
                  <a:bodyPr wrap="none" rtlCol="0">
                    <a:spAutoFit/>
                  </a:bodyPr>
                  <a:lstStyle/>
                  <a:p>
                    <a:r>
                      <a:rPr lang="en-US" dirty="0" smtClean="0"/>
                      <a:t>X</a:t>
                    </a:r>
                    <a:endParaRPr lang="en-US" dirty="0"/>
                  </a:p>
                </p:txBody>
              </p:sp>
              <mc:AlternateContent xmlns:mc="http://schemas.openxmlformats.org/markup-compatibility/2006" xmlns:a14="http://schemas.microsoft.com/office/drawing/2010/main">
                <mc:Choice Requires="a14">
                  <p:sp>
                    <p:nvSpPr>
                      <p:cNvPr id="45" name="TextBox 44"/>
                      <p:cNvSpPr txBox="1"/>
                      <p:nvPr/>
                    </p:nvSpPr>
                    <p:spPr>
                      <a:xfrm>
                        <a:off x="2473070" y="2001615"/>
                        <a:ext cx="37414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a:ea typeface="Cambria Math"/>
                                </a:rPr>
                                <m:t>𝜃</m:t>
                              </m:r>
                            </m:oMath>
                          </m:oMathPara>
                        </a14:m>
                        <a:endParaRPr lang="en-US" dirty="0"/>
                      </a:p>
                    </p:txBody>
                  </p:sp>
                </mc:Choice>
                <mc:Fallback xmlns="">
                  <p:sp>
                    <p:nvSpPr>
                      <p:cNvPr id="45" name="TextBox 44"/>
                      <p:cNvSpPr txBox="1">
                        <a:spLocks noRot="1" noChangeAspect="1" noMove="1" noResize="1" noEditPoints="1" noAdjustHandles="1" noChangeArrowheads="1" noChangeShapeType="1" noTextEdit="1"/>
                      </p:cNvSpPr>
                      <p:nvPr/>
                    </p:nvSpPr>
                    <p:spPr>
                      <a:xfrm>
                        <a:off x="2473070" y="2001615"/>
                        <a:ext cx="374141" cy="369332"/>
                      </a:xfrm>
                      <a:prstGeom prst="rect">
                        <a:avLst/>
                      </a:prstGeom>
                      <a:blipFill rotWithShape="1">
                        <a:blip r:embed="rId4"/>
                        <a:stretch>
                          <a:fillRect b="-12000"/>
                        </a:stretch>
                      </a:blipFill>
                    </p:spPr>
                    <p:txBody>
                      <a:bodyPr/>
                      <a:lstStyle/>
                      <a:p>
                        <a:r>
                          <a:rPr lang="en-US">
                            <a:noFill/>
                          </a:rPr>
                          <a:t> </a:t>
                        </a:r>
                      </a:p>
                    </p:txBody>
                  </p:sp>
                </mc:Fallback>
              </mc:AlternateContent>
              <p:sp>
                <p:nvSpPr>
                  <p:cNvPr id="46" name="Arc 45"/>
                  <p:cNvSpPr/>
                  <p:nvPr/>
                </p:nvSpPr>
                <p:spPr>
                  <a:xfrm rot="1562210">
                    <a:off x="2315318" y="1669404"/>
                    <a:ext cx="914400" cy="914400"/>
                  </a:xfrm>
                  <a:prstGeom prst="arc">
                    <a:avLst>
                      <a:gd name="adj1" fmla="val 16748107"/>
                      <a:gd name="adj2" fmla="val 72529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sp>
          <p:nvSpPr>
            <p:cNvPr id="33" name="TextBox 32"/>
            <p:cNvSpPr txBox="1"/>
            <p:nvPr/>
          </p:nvSpPr>
          <p:spPr>
            <a:xfrm rot="19837080">
              <a:off x="2174682" y="1386428"/>
              <a:ext cx="1026290" cy="369332"/>
            </a:xfrm>
            <a:prstGeom prst="rect">
              <a:avLst/>
            </a:prstGeom>
            <a:noFill/>
          </p:spPr>
          <p:txBody>
            <a:bodyPr wrap="square" rtlCol="0">
              <a:spAutoFit/>
            </a:bodyPr>
            <a:lstStyle/>
            <a:p>
              <a:r>
                <a:rPr lang="bn-BD" b="1" dirty="0" smtClean="0">
                  <a:latin typeface="NikoshBAN" pitchFamily="2" charset="0"/>
                  <a:cs typeface="NikoshBAN" pitchFamily="2" charset="0"/>
                </a:rPr>
                <a:t>অতিভুজ</a:t>
              </a:r>
              <a:endParaRPr lang="en-US" b="1" dirty="0">
                <a:latin typeface="NikoshBAN" pitchFamily="2" charset="0"/>
                <a:cs typeface="NikoshBAN" pitchFamily="2" charset="0"/>
              </a:endParaRPr>
            </a:p>
          </p:txBody>
        </p:sp>
        <p:sp>
          <p:nvSpPr>
            <p:cNvPr id="34" name="TextBox 33"/>
            <p:cNvSpPr txBox="1"/>
            <p:nvPr/>
          </p:nvSpPr>
          <p:spPr>
            <a:xfrm>
              <a:off x="3563752" y="1628273"/>
              <a:ext cx="703447" cy="369332"/>
            </a:xfrm>
            <a:prstGeom prst="rect">
              <a:avLst/>
            </a:prstGeom>
            <a:noFill/>
          </p:spPr>
          <p:txBody>
            <a:bodyPr wrap="square" rtlCol="0">
              <a:spAutoFit/>
            </a:bodyPr>
            <a:lstStyle/>
            <a:p>
              <a:r>
                <a:rPr lang="bn-BD" b="1" dirty="0" smtClean="0">
                  <a:latin typeface="NikoshBAN" pitchFamily="2" charset="0"/>
                  <a:cs typeface="NikoshBAN" pitchFamily="2" charset="0"/>
                </a:rPr>
                <a:t>লম্ব</a:t>
              </a:r>
              <a:endParaRPr lang="en-US" b="1" dirty="0">
                <a:latin typeface="NikoshBAN" pitchFamily="2" charset="0"/>
                <a:cs typeface="NikoshBAN" pitchFamily="2" charset="0"/>
              </a:endParaRPr>
            </a:p>
          </p:txBody>
        </p:sp>
        <p:sp>
          <p:nvSpPr>
            <p:cNvPr id="35" name="TextBox 34"/>
            <p:cNvSpPr txBox="1"/>
            <p:nvPr/>
          </p:nvSpPr>
          <p:spPr>
            <a:xfrm>
              <a:off x="2630583" y="2269303"/>
              <a:ext cx="769868" cy="369332"/>
            </a:xfrm>
            <a:prstGeom prst="rect">
              <a:avLst/>
            </a:prstGeom>
            <a:noFill/>
          </p:spPr>
          <p:txBody>
            <a:bodyPr wrap="square" rtlCol="0">
              <a:spAutoFit/>
            </a:bodyPr>
            <a:lstStyle/>
            <a:p>
              <a:r>
                <a:rPr lang="bn-BD" b="1" dirty="0" smtClean="0">
                  <a:latin typeface="NikoshBAN" pitchFamily="2" charset="0"/>
                  <a:cs typeface="NikoshBAN" pitchFamily="2" charset="0"/>
                </a:rPr>
                <a:t>ভূমি </a:t>
              </a:r>
              <a:endParaRPr lang="en-US" b="1" dirty="0">
                <a:latin typeface="NikoshBAN" pitchFamily="2" charset="0"/>
                <a:cs typeface="NikoshBAN" pitchFamily="2" charset="0"/>
              </a:endParaRPr>
            </a:p>
          </p:txBody>
        </p:sp>
      </p:grpSp>
      <p:sp>
        <p:nvSpPr>
          <p:cNvPr id="49" name="TextBox 48"/>
          <p:cNvSpPr txBox="1"/>
          <p:nvPr/>
        </p:nvSpPr>
        <p:spPr>
          <a:xfrm>
            <a:off x="333027" y="2812103"/>
            <a:ext cx="8749777" cy="400110"/>
          </a:xfrm>
          <a:prstGeom prst="rect">
            <a:avLst/>
          </a:prstGeom>
          <a:noFill/>
        </p:spPr>
        <p:txBody>
          <a:bodyPr wrap="square" rtlCol="0">
            <a:spAutoFit/>
          </a:bodyPr>
          <a:lstStyle/>
          <a:p>
            <a:r>
              <a:rPr lang="bn-BD" sz="2000" b="1" dirty="0" smtClean="0">
                <a:latin typeface="NikoshBAN" pitchFamily="2" charset="0"/>
                <a:cs typeface="NikoshBAN" pitchFamily="2" charset="0"/>
              </a:rPr>
              <a:t>ফলে একটি সমকোণী ত্রিভুজ </a:t>
            </a:r>
            <a:r>
              <a:rPr lang="en-US" sz="20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POM</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গঠিত হলো</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যার, লম্ব= </a:t>
            </a:r>
            <a:r>
              <a:rPr lang="en-US" sz="1600" b="1" dirty="0" smtClean="0">
                <a:latin typeface="NikoshBAN" pitchFamily="2" charset="0"/>
                <a:ea typeface="Cambria Math"/>
                <a:cs typeface="NikoshBAN" pitchFamily="2" charset="0"/>
              </a:rPr>
              <a:t>PM</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অতিভুজ=</a:t>
            </a:r>
            <a:r>
              <a:rPr lang="en-US" sz="1600" b="1" dirty="0" smtClean="0">
                <a:latin typeface="NikoshBAN" pitchFamily="2" charset="0"/>
                <a:ea typeface="Cambria Math"/>
                <a:cs typeface="NikoshBAN" pitchFamily="2" charset="0"/>
              </a:rPr>
              <a:t>OP</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এবং ভূমি=</a:t>
            </a:r>
            <a:r>
              <a:rPr lang="en-US" sz="1600" b="1" dirty="0" smtClean="0">
                <a:latin typeface="NikoshBAN" pitchFamily="2" charset="0"/>
                <a:ea typeface="Cambria Math"/>
                <a:cs typeface="NikoshBAN" pitchFamily="2" charset="0"/>
              </a:rPr>
              <a:t>OM</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 </a:t>
            </a:r>
            <a:endParaRPr lang="en-US" sz="2000" b="1" dirty="0">
              <a:latin typeface="NikoshBAN" pitchFamily="2" charset="0"/>
              <a:cs typeface="NikoshBAN" pitchFamily="2" charset="0"/>
            </a:endParaRPr>
          </a:p>
        </p:txBody>
      </p:sp>
      <p:sp>
        <p:nvSpPr>
          <p:cNvPr id="50" name="TextBox 49"/>
          <p:cNvSpPr txBox="1"/>
          <p:nvPr/>
        </p:nvSpPr>
        <p:spPr>
          <a:xfrm>
            <a:off x="302278" y="3212213"/>
            <a:ext cx="8780526" cy="400110"/>
          </a:xfrm>
          <a:prstGeom prst="rect">
            <a:avLst/>
          </a:prstGeom>
          <a:noFill/>
        </p:spPr>
        <p:txBody>
          <a:bodyPr wrap="square" rtlCol="0">
            <a:spAutoFit/>
          </a:bodyPr>
          <a:lstStyle/>
          <a:p>
            <a:r>
              <a:rPr lang="bn-BD" sz="2000" b="1" dirty="0" smtClean="0">
                <a:latin typeface="NikoshBAN" pitchFamily="2" charset="0"/>
                <a:cs typeface="NikoshBAN" pitchFamily="2" charset="0"/>
              </a:rPr>
              <a:t>সমকোণী ত্রিভুজ </a:t>
            </a:r>
            <a:r>
              <a:rPr lang="en-US" sz="20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POM</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থেকে , পিথাগোরাসের সূত্রানুসারে,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51" name="TextBox 50"/>
              <p:cNvSpPr txBox="1"/>
              <p:nvPr/>
            </p:nvSpPr>
            <p:spPr>
              <a:xfrm>
                <a:off x="311348" y="3571419"/>
                <a:ext cx="8771456" cy="527132"/>
              </a:xfrm>
              <a:prstGeom prst="rect">
                <a:avLst/>
              </a:prstGeom>
              <a:noFill/>
            </p:spPr>
            <p:txBody>
              <a:bodyPr wrap="square" rtlCol="0">
                <a:spAutoFit/>
              </a:bodyPr>
              <a:lstStyle/>
              <a:p>
                <a:r>
                  <a:rPr lang="bn-BD" sz="2400" b="1" dirty="0">
                    <a:latin typeface="NikoshBAN" pitchFamily="2" charset="0"/>
                    <a:cs typeface="NikoshBAN" pitchFamily="2" charset="0"/>
                  </a:rPr>
                  <a:t> </a:t>
                </a:r>
                <a:r>
                  <a:rPr lang="bn-BD" sz="2400" b="1" dirty="0" smtClean="0">
                    <a:latin typeface="NikoshBAN" pitchFamily="2" charset="0"/>
                    <a:cs typeface="NikoshBAN" pitchFamily="2" charset="0"/>
                  </a:rPr>
                  <a:t> </a:t>
                </a:r>
                <a14:m>
                  <m:oMath xmlns:m="http://schemas.openxmlformats.org/officeDocument/2006/math">
                    <m:sSup>
                      <m:sSupPr>
                        <m:ctrlPr>
                          <a:rPr lang="bn-BD" sz="2400" b="1" i="1" smtClean="0">
                            <a:latin typeface="Cambria Math"/>
                            <a:cs typeface="NikoshBAN" pitchFamily="2" charset="0"/>
                          </a:rPr>
                        </m:ctrlPr>
                      </m:sSupPr>
                      <m:e>
                        <m:r>
                          <a:rPr lang="bn-BD" sz="2400" b="1" i="1" smtClean="0">
                            <a:latin typeface="Cambria Math"/>
                            <a:cs typeface="NikoshBAN" pitchFamily="2" charset="0"/>
                          </a:rPr>
                          <m:t>লম্ব</m:t>
                        </m:r>
                      </m:e>
                      <m:sup>
                        <m:r>
                          <a:rPr lang="en-US" sz="2400" b="1" i="1" smtClean="0">
                            <a:latin typeface="Cambria Math"/>
                            <a:cs typeface="NikoshBAN" pitchFamily="2" charset="0"/>
                          </a:rPr>
                          <m:t>𝟐</m:t>
                        </m:r>
                      </m:sup>
                    </m:sSup>
                    <m:r>
                      <a:rPr lang="en-US" sz="2400" b="1" i="0" smtClean="0">
                        <a:latin typeface="Cambria Math"/>
                        <a:cs typeface="NikoshBAN" pitchFamily="2" charset="0"/>
                      </a:rPr>
                      <m:t>+</m:t>
                    </m:r>
                  </m:oMath>
                </a14:m>
                <a:r>
                  <a:rPr lang="en-US" sz="2400" b="1" dirty="0" smtClean="0">
                    <a:latin typeface="NikoshBAN" pitchFamily="2" charset="0"/>
                    <a:cs typeface="NikoshBAN" pitchFamily="2" charset="0"/>
                  </a:rPr>
                  <a:t> </a:t>
                </a:r>
                <a14:m>
                  <m:oMath xmlns:m="http://schemas.openxmlformats.org/officeDocument/2006/math">
                    <m:sSup>
                      <m:sSupPr>
                        <m:ctrlPr>
                          <a:rPr lang="en-US" sz="2400" b="1" i="1" dirty="0" smtClean="0">
                            <a:latin typeface="Cambria Math"/>
                            <a:cs typeface="NikoshBAN" pitchFamily="2" charset="0"/>
                          </a:rPr>
                        </m:ctrlPr>
                      </m:sSupPr>
                      <m:e>
                        <m:r>
                          <a:rPr lang="bn-BD" sz="2400" b="1" i="1" dirty="0" smtClean="0">
                            <a:latin typeface="Cambria Math"/>
                            <a:cs typeface="NikoshBAN" pitchFamily="2" charset="0"/>
                          </a:rPr>
                          <m:t>ভূমি</m:t>
                        </m:r>
                      </m:e>
                      <m:sup>
                        <m:r>
                          <a:rPr lang="en-US" sz="2400" b="1" i="1" dirty="0" smtClean="0">
                            <a:latin typeface="Cambria Math"/>
                            <a:cs typeface="NikoshBAN" pitchFamily="2" charset="0"/>
                          </a:rPr>
                          <m:t>𝟐</m:t>
                        </m:r>
                      </m:sup>
                    </m:sSup>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bn-BD" sz="2400" b="1" i="1" smtClean="0">
                            <a:latin typeface="Cambria Math"/>
                            <a:cs typeface="NikoshBAN" pitchFamily="2" charset="0"/>
                          </a:rPr>
                          <m:t>অতিভুজ</m:t>
                        </m:r>
                      </m:e>
                      <m:sup>
                        <m:r>
                          <a:rPr lang="en-US" sz="2400" b="1" i="1" smtClean="0">
                            <a:latin typeface="Cambria Math"/>
                            <a:cs typeface="NikoshBAN" pitchFamily="2" charset="0"/>
                          </a:rPr>
                          <m:t>𝟐</m:t>
                        </m:r>
                      </m:sup>
                    </m:sSup>
                  </m:oMath>
                </a14:m>
                <a:endParaRPr lang="en-US" sz="2400" b="1" dirty="0">
                  <a:latin typeface="NikoshBAN" pitchFamily="2" charset="0"/>
                  <a:cs typeface="NikoshBAN" pitchFamily="2"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311348" y="3571419"/>
                <a:ext cx="8771456" cy="527132"/>
              </a:xfrm>
              <a:prstGeom prst="rect">
                <a:avLst/>
              </a:prstGeom>
              <a:blipFill rotWithShape="1">
                <a:blip r:embed="rId5"/>
                <a:stretch>
                  <a:fillRect l="-1042" b="-279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333029" y="3900537"/>
                <a:ext cx="8084477" cy="821763"/>
              </a:xfrm>
              <a:prstGeom prst="rect">
                <a:avLst/>
              </a:prstGeom>
              <a:noFill/>
            </p:spPr>
            <p:txBody>
              <a:bodyPr wrap="square" rtlCol="0">
                <a:spAutoFit/>
              </a:bodyPr>
              <a:lstStyle/>
              <a:p>
                <a:r>
                  <a:rPr lang="bn-BD" sz="2400" b="1" dirty="0" smtClean="0">
                    <a:latin typeface="NikoshBAN" pitchFamily="2" charset="0"/>
                    <a:cs typeface="NikoshBAN" pitchFamily="2" charset="0"/>
                  </a:rPr>
                  <a:t>বা,  </a:t>
                </a:r>
                <a14:m>
                  <m:oMath xmlns:m="http://schemas.openxmlformats.org/officeDocument/2006/math">
                    <m:f>
                      <m:fPr>
                        <m:ctrlPr>
                          <a:rPr lang="bn-BD" sz="2400" b="1" i="1" smtClean="0">
                            <a:latin typeface="Cambria Math"/>
                            <a:cs typeface="NikoshBAN" pitchFamily="2" charset="0"/>
                          </a:rPr>
                        </m:ctrlPr>
                      </m:fPr>
                      <m:num>
                        <m:sSup>
                          <m:sSupPr>
                            <m:ctrlPr>
                              <a:rPr lang="bn-BD" sz="2400" b="1" i="1" smtClean="0">
                                <a:latin typeface="Cambria Math"/>
                                <a:cs typeface="NikoshBAN" pitchFamily="2" charset="0"/>
                              </a:rPr>
                            </m:ctrlPr>
                          </m:sSupPr>
                          <m:e>
                            <m:r>
                              <a:rPr lang="bn-BD" sz="2400" b="1" i="1" smtClean="0">
                                <a:latin typeface="Cambria Math"/>
                                <a:cs typeface="NikoshBAN" pitchFamily="2" charset="0"/>
                              </a:rPr>
                              <m:t>লম্ব</m:t>
                            </m:r>
                          </m:e>
                          <m:sup>
                            <m:r>
                              <a:rPr lang="en-US" sz="2400" b="1" i="1" smtClean="0">
                                <a:latin typeface="Cambria Math"/>
                                <a:cs typeface="NikoshBAN" pitchFamily="2" charset="0"/>
                              </a:rPr>
                              <m:t>𝟐</m:t>
                            </m:r>
                          </m:sup>
                        </m:sSup>
                      </m:num>
                      <m:den>
                        <m:sSup>
                          <m:sSupPr>
                            <m:ctrlPr>
                              <a:rPr lang="bn-BD" sz="2400" b="1" i="1" smtClean="0">
                                <a:latin typeface="Cambria Math"/>
                                <a:cs typeface="NikoshBAN" pitchFamily="2" charset="0"/>
                              </a:rPr>
                            </m:ctrlPr>
                          </m:sSupPr>
                          <m:e>
                            <m:r>
                              <a:rPr lang="bn-BD" sz="2400" b="1" i="1" smtClean="0">
                                <a:latin typeface="Cambria Math"/>
                                <a:cs typeface="NikoshBAN" pitchFamily="2" charset="0"/>
                              </a:rPr>
                              <m:t>লম্ব</m:t>
                            </m:r>
                          </m:e>
                          <m:sup>
                            <m:r>
                              <a:rPr lang="en-US" sz="2400" b="1" i="1" smtClean="0">
                                <a:latin typeface="Cambria Math"/>
                                <a:cs typeface="NikoshBAN" pitchFamily="2" charset="0"/>
                              </a:rPr>
                              <m:t>𝟐</m:t>
                            </m:r>
                          </m:sup>
                        </m:sSup>
                      </m:den>
                    </m:f>
                  </m:oMath>
                </a14:m>
                <a:r>
                  <a:rPr lang="bn-BD" sz="2400" b="1" dirty="0" smtClean="0">
                    <a:latin typeface="NikoshBAN" pitchFamily="2" charset="0"/>
                    <a:cs typeface="NikoshBAN" pitchFamily="2" charset="0"/>
                  </a:rPr>
                  <a:t> </a:t>
                </a:r>
                <a:r>
                  <a:rPr lang="en-US" sz="2400" b="1" dirty="0" smtClean="0">
                    <a:latin typeface="NikoshBAN" pitchFamily="2" charset="0"/>
                    <a:cs typeface="NikoshBAN" pitchFamily="2" charset="0"/>
                  </a:rPr>
                  <a:t> +  </a:t>
                </a:r>
                <a14:m>
                  <m:oMath xmlns:m="http://schemas.openxmlformats.org/officeDocument/2006/math">
                    <m:f>
                      <m:fPr>
                        <m:ctrlPr>
                          <a:rPr lang="en-US" sz="2400" b="1" i="1" smtClean="0">
                            <a:latin typeface="Cambria Math"/>
                            <a:cs typeface="NikoshBAN" pitchFamily="2" charset="0"/>
                          </a:rPr>
                        </m:ctrlPr>
                      </m:fPr>
                      <m:num>
                        <m:sSup>
                          <m:sSupPr>
                            <m:ctrlPr>
                              <a:rPr lang="en-US" sz="2400" b="1" i="1" smtClean="0">
                                <a:latin typeface="Cambria Math"/>
                                <a:cs typeface="NikoshBAN" pitchFamily="2" charset="0"/>
                              </a:rPr>
                            </m:ctrlPr>
                          </m:sSupPr>
                          <m:e>
                            <m:r>
                              <a:rPr lang="bn-BD" sz="2400" b="1" i="1" smtClean="0">
                                <a:latin typeface="Cambria Math"/>
                                <a:cs typeface="NikoshBAN" pitchFamily="2" charset="0"/>
                              </a:rPr>
                              <m:t>ভূমি</m:t>
                            </m:r>
                          </m:e>
                          <m:sup>
                            <m:r>
                              <a:rPr lang="en-US" sz="2400" b="1" i="1" smtClean="0">
                                <a:latin typeface="Cambria Math"/>
                                <a:cs typeface="NikoshBAN" pitchFamily="2" charset="0"/>
                              </a:rPr>
                              <m:t>𝟐</m:t>
                            </m:r>
                          </m:sup>
                        </m:sSup>
                      </m:num>
                      <m:den>
                        <m:sSup>
                          <m:sSupPr>
                            <m:ctrlPr>
                              <a:rPr lang="en-US" sz="2400" b="1" i="1" smtClean="0">
                                <a:latin typeface="Cambria Math"/>
                                <a:cs typeface="NikoshBAN" pitchFamily="2" charset="0"/>
                              </a:rPr>
                            </m:ctrlPr>
                          </m:sSupPr>
                          <m:e>
                            <m:r>
                              <a:rPr lang="bn-BD" sz="2400" b="1" i="1" smtClean="0">
                                <a:latin typeface="Cambria Math"/>
                                <a:cs typeface="NikoshBAN" pitchFamily="2" charset="0"/>
                              </a:rPr>
                              <m:t>লম্ব</m:t>
                            </m:r>
                          </m:e>
                          <m:sup>
                            <m:r>
                              <a:rPr lang="en-US" sz="2400" b="1" i="1" smtClean="0">
                                <a:latin typeface="Cambria Math"/>
                                <a:cs typeface="NikoshBAN" pitchFamily="2" charset="0"/>
                              </a:rPr>
                              <m:t>𝟐</m:t>
                            </m:r>
                          </m:sup>
                        </m:sSup>
                      </m:den>
                    </m:f>
                  </m:oMath>
                </a14:m>
                <a:r>
                  <a:rPr lang="en-US" sz="2400" b="1" dirty="0" smtClean="0">
                    <a:latin typeface="NikoshBAN" pitchFamily="2" charset="0"/>
                    <a:cs typeface="NikoshBAN" pitchFamily="2" charset="0"/>
                  </a:rPr>
                  <a:t>  =  </a:t>
                </a:r>
                <a14:m>
                  <m:oMath xmlns:m="http://schemas.openxmlformats.org/officeDocument/2006/math">
                    <m:f>
                      <m:fPr>
                        <m:ctrlPr>
                          <a:rPr lang="en-US" sz="2400" b="1" i="1" smtClean="0">
                            <a:latin typeface="Cambria Math"/>
                            <a:cs typeface="NikoshBAN" pitchFamily="2" charset="0"/>
                          </a:rPr>
                        </m:ctrlPr>
                      </m:fPr>
                      <m:num>
                        <m:sSup>
                          <m:sSupPr>
                            <m:ctrlPr>
                              <a:rPr lang="en-US" sz="2400" b="1" i="1" smtClean="0">
                                <a:latin typeface="Cambria Math"/>
                                <a:cs typeface="NikoshBAN" pitchFamily="2" charset="0"/>
                              </a:rPr>
                            </m:ctrlPr>
                          </m:sSupPr>
                          <m:e>
                            <m:r>
                              <a:rPr lang="bn-BD" sz="2400" b="1" i="1" smtClean="0">
                                <a:latin typeface="Cambria Math"/>
                                <a:cs typeface="NikoshBAN" pitchFamily="2" charset="0"/>
                              </a:rPr>
                              <m:t>অতিভুজ</m:t>
                            </m:r>
                          </m:e>
                          <m:sup>
                            <m:r>
                              <a:rPr lang="en-US" sz="2400" b="1" i="1" smtClean="0">
                                <a:latin typeface="Cambria Math"/>
                                <a:cs typeface="NikoshBAN" pitchFamily="2" charset="0"/>
                              </a:rPr>
                              <m:t>𝟐</m:t>
                            </m:r>
                          </m:sup>
                        </m:sSup>
                      </m:num>
                      <m:den>
                        <m:sSup>
                          <m:sSupPr>
                            <m:ctrlPr>
                              <a:rPr lang="en-US" sz="2400" b="1" i="1" smtClean="0">
                                <a:latin typeface="Cambria Math"/>
                                <a:cs typeface="NikoshBAN" pitchFamily="2" charset="0"/>
                              </a:rPr>
                            </m:ctrlPr>
                          </m:sSupPr>
                          <m:e>
                            <m:r>
                              <a:rPr lang="bn-BD" sz="2400" b="1" i="1" smtClean="0">
                                <a:latin typeface="Cambria Math"/>
                                <a:cs typeface="NikoshBAN" pitchFamily="2" charset="0"/>
                              </a:rPr>
                              <m:t>লম্ব</m:t>
                            </m:r>
                          </m:e>
                          <m:sup>
                            <m:r>
                              <a:rPr lang="en-US" sz="2400" b="1" i="1" smtClean="0">
                                <a:latin typeface="Cambria Math"/>
                                <a:cs typeface="NikoshBAN" pitchFamily="2" charset="0"/>
                              </a:rPr>
                              <m:t>𝟐</m:t>
                            </m:r>
                          </m:sup>
                        </m:sSup>
                      </m:den>
                    </m:f>
                  </m:oMath>
                </a14:m>
                <a:endParaRPr lang="en-US" sz="2400" b="1" dirty="0">
                  <a:latin typeface="NikoshBAN" pitchFamily="2" charset="0"/>
                  <a:cs typeface="NikoshBAN" pitchFamily="2"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333029" y="3900537"/>
                <a:ext cx="8084477" cy="821763"/>
              </a:xfrm>
              <a:prstGeom prst="rect">
                <a:avLst/>
              </a:prstGeom>
              <a:blipFill rotWithShape="1">
                <a:blip r:embed="rId6"/>
                <a:stretch>
                  <a:fillRect l="-1207" b="-51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p:cNvSpPr txBox="1"/>
              <p:nvPr/>
            </p:nvSpPr>
            <p:spPr>
              <a:xfrm>
                <a:off x="302278" y="5651453"/>
                <a:ext cx="8841721" cy="470000"/>
              </a:xfrm>
              <a:prstGeom prst="rect">
                <a:avLst/>
              </a:prstGeom>
              <a:noFill/>
            </p:spPr>
            <p:txBody>
              <a:bodyPr wrap="square" rtlCol="0">
                <a:spAutoFit/>
              </a:bodyPr>
              <a:lstStyle/>
              <a:p>
                <a:r>
                  <a:rPr lang="bn-BD" sz="2400" b="1" dirty="0" smtClean="0">
                    <a:latin typeface="NikoshBAN" pitchFamily="2" charset="0"/>
                    <a:cs typeface="NikoshBAN" pitchFamily="2" charset="0"/>
                  </a:rPr>
                  <a:t>বা,  </a:t>
                </a:r>
                <a14:m>
                  <m:oMath xmlns:m="http://schemas.openxmlformats.org/officeDocument/2006/math">
                    <m:sSup>
                      <m:sSupPr>
                        <m:ctrlPr>
                          <a:rPr lang="bn-BD" sz="2400" b="1" i="1" smtClean="0">
                            <a:latin typeface="Cambria Math"/>
                            <a:cs typeface="NikoshBAN" pitchFamily="2" charset="0"/>
                          </a:rPr>
                        </m:ctrlPr>
                      </m:sSupPr>
                      <m:e>
                        <m:r>
                          <a:rPr lang="en-US" sz="2400" b="1" i="0" smtClean="0">
                            <a:latin typeface="Cambria Math"/>
                            <a:cs typeface="NikoshBAN" pitchFamily="2" charset="0"/>
                          </a:rPr>
                          <m:t>(</m:t>
                        </m:r>
                        <m:r>
                          <a:rPr lang="en-US" sz="2400" b="1" i="0" smtClean="0">
                            <a:latin typeface="Cambria Math"/>
                            <a:cs typeface="NikoshBAN" pitchFamily="2" charset="0"/>
                          </a:rPr>
                          <m:t>𝟏</m:t>
                        </m:r>
                        <m:r>
                          <a:rPr lang="en-US" sz="2400" b="1" i="0" smtClean="0">
                            <a:latin typeface="Cambria Math"/>
                            <a:ea typeface="Cambria Math"/>
                            <a:cs typeface="NikoshBAN" pitchFamily="2" charset="0"/>
                          </a:rPr>
                          <m:t>)</m:t>
                        </m:r>
                      </m:e>
                      <m:sup>
                        <m:r>
                          <a:rPr lang="en-US" sz="2400" b="1" i="0" smtClean="0">
                            <a:latin typeface="Cambria Math"/>
                            <a:cs typeface="NikoshBAN" pitchFamily="2" charset="0"/>
                          </a:rPr>
                          <m:t>𝟐</m:t>
                        </m:r>
                      </m:sup>
                    </m:sSup>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en-US" sz="2400" b="1" i="0" smtClean="0">
                            <a:latin typeface="Cambria Math"/>
                            <a:cs typeface="NikoshBAN" pitchFamily="2" charset="0"/>
                          </a:rPr>
                          <m:t>(</m:t>
                        </m:r>
                        <m:r>
                          <a:rPr lang="en-US" sz="2400" b="1" i="0" smtClean="0">
                            <a:latin typeface="Cambria Math"/>
                            <a:cs typeface="NikoshBAN" pitchFamily="2" charset="0"/>
                          </a:rPr>
                          <m:t>𝐜𝐨𝐭</m:t>
                        </m:r>
                        <m:r>
                          <a:rPr lang="en-US" sz="2400" b="1" i="0" smtClean="0">
                            <a:latin typeface="Cambria Math"/>
                            <a:ea typeface="Cambria Math"/>
                            <a:cs typeface="NikoshBAN" pitchFamily="2" charset="0"/>
                          </a:rPr>
                          <m:t>𝛉</m:t>
                        </m:r>
                        <m:r>
                          <a:rPr lang="en-US" sz="2400" b="1" i="0" smtClean="0">
                            <a:latin typeface="Cambria Math"/>
                            <a:ea typeface="Cambria Math"/>
                            <a:cs typeface="NikoshBAN" pitchFamily="2" charset="0"/>
                          </a:rPr>
                          <m:t>)</m:t>
                        </m:r>
                      </m:e>
                      <m:sup>
                        <m:r>
                          <a:rPr lang="en-US" sz="2400" b="1" i="0" smtClean="0">
                            <a:latin typeface="Cambria Math"/>
                            <a:cs typeface="NikoshBAN" pitchFamily="2" charset="0"/>
                          </a:rPr>
                          <m:t>𝟐</m:t>
                        </m:r>
                      </m:sup>
                    </m:sSup>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en-US" sz="2400" b="1" i="0" smtClean="0">
                            <a:latin typeface="Cambria Math"/>
                            <a:cs typeface="NikoshBAN" pitchFamily="2" charset="0"/>
                          </a:rPr>
                          <m:t>(</m:t>
                        </m:r>
                        <m:r>
                          <a:rPr lang="en-US" sz="2400" b="1" i="0" smtClean="0">
                            <a:latin typeface="Cambria Math"/>
                            <a:cs typeface="NikoshBAN" pitchFamily="2" charset="0"/>
                          </a:rPr>
                          <m:t>𝐜𝐨𝐬𝐞𝐜</m:t>
                        </m:r>
                        <m:r>
                          <a:rPr lang="en-US" sz="2400" b="1" i="0" smtClean="0">
                            <a:latin typeface="Cambria Math"/>
                            <a:ea typeface="Cambria Math"/>
                            <a:cs typeface="NikoshBAN" pitchFamily="2" charset="0"/>
                          </a:rPr>
                          <m:t>𝛉</m:t>
                        </m:r>
                        <m:r>
                          <a:rPr lang="en-US" sz="2400" b="1" i="0" smtClean="0">
                            <a:latin typeface="Cambria Math"/>
                            <a:ea typeface="Cambria Math"/>
                            <a:cs typeface="NikoshBAN" pitchFamily="2" charset="0"/>
                          </a:rPr>
                          <m:t>)</m:t>
                        </m:r>
                      </m:e>
                      <m:sup>
                        <m:r>
                          <a:rPr lang="en-US" sz="2400" b="1" i="0" smtClean="0">
                            <a:latin typeface="Cambria Math"/>
                            <a:cs typeface="NikoshBAN" pitchFamily="2" charset="0"/>
                          </a:rPr>
                          <m:t>𝟐</m:t>
                        </m:r>
                      </m:sup>
                    </m:sSup>
                  </m:oMath>
                </a14:m>
                <a:endParaRPr lang="en-US" sz="2400" b="1" dirty="0">
                  <a:latin typeface="NikoshBAN" pitchFamily="2" charset="0"/>
                  <a:cs typeface="NikoshBAN" pitchFamily="2" charset="0"/>
                </a:endParaRPr>
              </a:p>
            </p:txBody>
          </p:sp>
        </mc:Choice>
        <mc:Fallback xmlns="">
          <p:sp>
            <p:nvSpPr>
              <p:cNvPr id="54" name="TextBox 53"/>
              <p:cNvSpPr txBox="1">
                <a:spLocks noRot="1" noChangeAspect="1" noMove="1" noResize="1" noEditPoints="1" noAdjustHandles="1" noChangeArrowheads="1" noChangeShapeType="1" noTextEdit="1"/>
              </p:cNvSpPr>
              <p:nvPr/>
            </p:nvSpPr>
            <p:spPr>
              <a:xfrm>
                <a:off x="302278" y="5651453"/>
                <a:ext cx="8841721" cy="470000"/>
              </a:xfrm>
              <a:prstGeom prst="rect">
                <a:avLst/>
              </a:prstGeom>
              <a:blipFill rotWithShape="1">
                <a:blip r:embed="rId7"/>
                <a:stretch>
                  <a:fillRect l="-1103" t="-6494" b="-311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p:cNvSpPr txBox="1"/>
              <p:nvPr/>
            </p:nvSpPr>
            <p:spPr>
              <a:xfrm>
                <a:off x="306811" y="6173107"/>
                <a:ext cx="8837189" cy="470000"/>
              </a:xfrm>
              <a:prstGeom prst="rect">
                <a:avLst/>
              </a:prstGeom>
              <a:noFill/>
            </p:spPr>
            <p:txBody>
              <a:bodyPr wrap="square" rtlCol="0">
                <a:spAutoFit/>
              </a:bodyPr>
              <a:lstStyle/>
              <a:p>
                <a:r>
                  <a:rPr lang="bn-BD" sz="2400" b="1" dirty="0" smtClean="0">
                    <a:latin typeface="NikoshBAN" pitchFamily="2" charset="0"/>
                    <a:cs typeface="NikoshBAN" pitchFamily="2" charset="0"/>
                  </a:rPr>
                  <a:t>বা, </a:t>
                </a:r>
                <a14:m>
                  <m:oMath xmlns:m="http://schemas.openxmlformats.org/officeDocument/2006/math">
                    <m:r>
                      <a:rPr lang="en-US" sz="2400" b="1" i="0" smtClean="0">
                        <a:latin typeface="Cambria Math"/>
                        <a:ea typeface="Cambria Math"/>
                        <a:cs typeface="NikoshBAN" pitchFamily="2" charset="0"/>
                      </a:rPr>
                      <m:t>𝟏</m:t>
                    </m:r>
                    <m:r>
                      <a:rPr lang="en-US" sz="2400" b="1" i="0" smtClean="0">
                        <a:latin typeface="Cambria Math"/>
                        <a:ea typeface="Cambria Math"/>
                        <a:cs typeface="NikoshBAN" pitchFamily="2" charset="0"/>
                      </a:rPr>
                      <m:t>+ </m:t>
                    </m:r>
                    <m:sSup>
                      <m:sSupPr>
                        <m:ctrlPr>
                          <a:rPr lang="en-US" sz="2400" b="1" i="1" smtClean="0">
                            <a:latin typeface="Cambria Math"/>
                            <a:ea typeface="Cambria Math"/>
                            <a:cs typeface="NikoshBAN" pitchFamily="2" charset="0"/>
                          </a:rPr>
                        </m:ctrlPr>
                      </m:sSupPr>
                      <m:e>
                        <m:r>
                          <a:rPr lang="en-US" sz="2400" b="1" i="0" smtClean="0">
                            <a:latin typeface="Cambria Math"/>
                            <a:ea typeface="Cambria Math"/>
                            <a:cs typeface="NikoshBAN" pitchFamily="2" charset="0"/>
                          </a:rPr>
                          <m:t>𝐜𝐨𝐭</m:t>
                        </m:r>
                      </m:e>
                      <m:sup>
                        <m:r>
                          <a:rPr lang="en-US" sz="2400" b="1" i="0" smtClean="0">
                            <a:latin typeface="Cambria Math"/>
                            <a:ea typeface="Cambria Math"/>
                            <a:cs typeface="NikoshBAN" pitchFamily="2" charset="0"/>
                          </a:rPr>
                          <m:t>𝟐</m:t>
                        </m:r>
                      </m:sup>
                    </m:sSup>
                    <m:r>
                      <a:rPr lang="en-US" sz="2400" b="1" i="0" smtClean="0">
                        <a:latin typeface="Cambria Math"/>
                        <a:ea typeface="Cambria Math"/>
                        <a:cs typeface="NikoshBAN" pitchFamily="2" charset="0"/>
                      </a:rPr>
                      <m:t>𝛉</m:t>
                    </m:r>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en-US" sz="2400" b="1" i="0" smtClean="0">
                            <a:latin typeface="Cambria Math"/>
                            <a:cs typeface="NikoshBAN" pitchFamily="2" charset="0"/>
                          </a:rPr>
                          <m:t>𝐜𝐨𝐬𝐞𝐜</m:t>
                        </m:r>
                        <m:r>
                          <a:rPr lang="en-US" sz="2400" b="1" i="0" smtClean="0">
                            <a:latin typeface="Cambria Math"/>
                            <a:ea typeface="Cambria Math"/>
                            <a:cs typeface="NikoshBAN" pitchFamily="2" charset="0"/>
                          </a:rPr>
                          <m:t>𝛉</m:t>
                        </m:r>
                      </m:e>
                      <m:sup>
                        <m:r>
                          <a:rPr lang="en-US" sz="2400" b="1" i="0" smtClean="0">
                            <a:latin typeface="Cambria Math"/>
                            <a:cs typeface="NikoshBAN" pitchFamily="2" charset="0"/>
                          </a:rPr>
                          <m:t>𝟐</m:t>
                        </m:r>
                      </m:sup>
                    </m:sSup>
                  </m:oMath>
                </a14:m>
                <a:r>
                  <a:rPr lang="bn-BD" sz="2400" b="1" dirty="0" smtClean="0">
                    <a:latin typeface="NikoshBAN" pitchFamily="2" charset="0"/>
                    <a:cs typeface="NikoshBAN" pitchFamily="2" charset="0"/>
                  </a:rPr>
                  <a:t>প্রমাণিত। </a:t>
                </a:r>
                <a:endParaRPr lang="en-US" sz="2400" b="1" dirty="0">
                  <a:latin typeface="NikoshBAN" pitchFamily="2" charset="0"/>
                  <a:cs typeface="NikoshBAN" pitchFamily="2" charset="0"/>
                </a:endParaRPr>
              </a:p>
            </p:txBody>
          </p:sp>
        </mc:Choice>
        <mc:Fallback xmlns="">
          <p:sp>
            <p:nvSpPr>
              <p:cNvPr id="55" name="TextBox 54"/>
              <p:cNvSpPr txBox="1">
                <a:spLocks noRot="1" noChangeAspect="1" noMove="1" noResize="1" noEditPoints="1" noAdjustHandles="1" noChangeArrowheads="1" noChangeShapeType="1" noTextEdit="1"/>
              </p:cNvSpPr>
              <p:nvPr/>
            </p:nvSpPr>
            <p:spPr>
              <a:xfrm>
                <a:off x="306811" y="6173107"/>
                <a:ext cx="8837189" cy="470000"/>
              </a:xfrm>
              <a:prstGeom prst="rect">
                <a:avLst/>
              </a:prstGeom>
              <a:blipFill rotWithShape="1">
                <a:blip r:embed="rId8"/>
                <a:stretch>
                  <a:fillRect l="-1034" t="-6494" b="-311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TextBox 55"/>
              <p:cNvSpPr txBox="1"/>
              <p:nvPr/>
            </p:nvSpPr>
            <p:spPr>
              <a:xfrm>
                <a:off x="4655964" y="4037594"/>
                <a:ext cx="4426840" cy="707886"/>
              </a:xfrm>
              <a:prstGeom prst="rect">
                <a:avLst/>
              </a:prstGeom>
              <a:noFill/>
            </p:spPr>
            <p:txBody>
              <a:bodyPr wrap="square" rtlCol="0">
                <a:spAutoFit/>
              </a:bodyPr>
              <a:lstStyle/>
              <a:p>
                <a:r>
                  <a:rPr lang="bn-BD" sz="4000" b="1" dirty="0" smtClean="0">
                    <a:latin typeface="NikoshBAN" pitchFamily="2" charset="0"/>
                    <a:cs typeface="NikoshBAN" pitchFamily="2" charset="0"/>
                  </a:rPr>
                  <a:t>[</a:t>
                </a:r>
                <a:r>
                  <a:rPr lang="bn-BD" sz="2400" b="1" dirty="0" smtClean="0">
                    <a:latin typeface="NikoshBAN" pitchFamily="2" charset="0"/>
                    <a:cs typeface="NikoshBAN" pitchFamily="2" charset="0"/>
                  </a:rPr>
                  <a:t> উভয় পক্ষকে </a:t>
                </a:r>
                <a14:m>
                  <m:oMath xmlns:m="http://schemas.openxmlformats.org/officeDocument/2006/math">
                    <m:sSup>
                      <m:sSupPr>
                        <m:ctrlPr>
                          <a:rPr lang="bn-BD" sz="2400" b="1" i="1" smtClean="0">
                            <a:latin typeface="Cambria Math"/>
                            <a:cs typeface="NikoshBAN" pitchFamily="2" charset="0"/>
                          </a:rPr>
                        </m:ctrlPr>
                      </m:sSupPr>
                      <m:e>
                        <m:r>
                          <a:rPr lang="bn-BD" sz="2400" b="1" i="1" smtClean="0">
                            <a:latin typeface="Cambria Math"/>
                            <a:cs typeface="NikoshBAN" pitchFamily="2" charset="0"/>
                          </a:rPr>
                          <m:t>লম্ব</m:t>
                        </m:r>
                      </m:e>
                      <m:sup>
                        <m:r>
                          <a:rPr lang="en-US" sz="2400" b="1" i="1" smtClean="0">
                            <a:latin typeface="Cambria Math"/>
                            <a:cs typeface="NikoshBAN" pitchFamily="2" charset="0"/>
                          </a:rPr>
                          <m:t>𝟐</m:t>
                        </m:r>
                      </m:sup>
                    </m:sSup>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দ্বারা ভাগ করে</a:t>
                </a:r>
                <a:r>
                  <a:rPr lang="bn-BD" sz="4000" b="1" dirty="0" smtClean="0">
                    <a:latin typeface="NikoshBAN" pitchFamily="2" charset="0"/>
                    <a:cs typeface="NikoshBAN" pitchFamily="2" charset="0"/>
                  </a:rPr>
                  <a:t>] </a:t>
                </a:r>
                <a:endParaRPr lang="en-US" sz="4000" b="1" dirty="0">
                  <a:latin typeface="NikoshBAN" pitchFamily="2" charset="0"/>
                  <a:cs typeface="NikoshBAN" pitchFamily="2" charset="0"/>
                </a:endParaRPr>
              </a:p>
            </p:txBody>
          </p:sp>
        </mc:Choice>
        <mc:Fallback xmlns="">
          <p:sp>
            <p:nvSpPr>
              <p:cNvPr id="56" name="TextBox 55"/>
              <p:cNvSpPr txBox="1">
                <a:spLocks noRot="1" noChangeAspect="1" noMove="1" noResize="1" noEditPoints="1" noAdjustHandles="1" noChangeArrowheads="1" noChangeShapeType="1" noTextEdit="1"/>
              </p:cNvSpPr>
              <p:nvPr/>
            </p:nvSpPr>
            <p:spPr>
              <a:xfrm>
                <a:off x="4655964" y="4037594"/>
                <a:ext cx="4426840" cy="707886"/>
              </a:xfrm>
              <a:prstGeom prst="rect">
                <a:avLst/>
              </a:prstGeom>
              <a:blipFill rotWithShape="1">
                <a:blip r:embed="rId9"/>
                <a:stretch>
                  <a:fillRect l="-4959" t="-14655" b="-370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TextBox 56"/>
              <p:cNvSpPr txBox="1"/>
              <p:nvPr/>
            </p:nvSpPr>
            <p:spPr>
              <a:xfrm>
                <a:off x="302278" y="4821382"/>
                <a:ext cx="8841722" cy="713657"/>
              </a:xfrm>
              <a:prstGeom prst="rect">
                <a:avLst/>
              </a:prstGeom>
              <a:noFill/>
            </p:spPr>
            <p:txBody>
              <a:bodyPr wrap="square" rtlCol="0">
                <a:spAutoFit/>
              </a:bodyPr>
              <a:lstStyle/>
              <a:p>
                <a:r>
                  <a:rPr lang="bn-BD" sz="2400" b="1" dirty="0" smtClean="0">
                    <a:latin typeface="NikoshBAN" pitchFamily="2" charset="0"/>
                    <a:cs typeface="NikoshBAN" pitchFamily="2" charset="0"/>
                  </a:rPr>
                  <a:t>বা,  </a:t>
                </a:r>
                <a14:m>
                  <m:oMath xmlns:m="http://schemas.openxmlformats.org/officeDocument/2006/math">
                    <m:sSup>
                      <m:sSupPr>
                        <m:ctrlPr>
                          <a:rPr lang="bn-BD" sz="2400" b="1" i="1" smtClean="0">
                            <a:latin typeface="Cambria Math"/>
                            <a:cs typeface="NikoshBAN" pitchFamily="2" charset="0"/>
                          </a:rPr>
                        </m:ctrlPr>
                      </m:sSupPr>
                      <m:e>
                        <m:r>
                          <a:rPr lang="bn-BD" sz="2400" b="1" i="1" smtClean="0">
                            <a:latin typeface="Cambria Math"/>
                            <a:cs typeface="NikoshBAN" pitchFamily="2" charset="0"/>
                          </a:rPr>
                          <m:t>(</m:t>
                        </m:r>
                        <m:f>
                          <m:fPr>
                            <m:ctrlPr>
                              <a:rPr lang="bn-BD" sz="2400" b="1" i="1" smtClean="0">
                                <a:latin typeface="Cambria Math"/>
                                <a:cs typeface="NikoshBAN" pitchFamily="2" charset="0"/>
                              </a:rPr>
                            </m:ctrlPr>
                          </m:fPr>
                          <m:num>
                            <m:r>
                              <a:rPr lang="bn-BD" sz="2400" b="1" i="1" smtClean="0">
                                <a:latin typeface="Cambria Math"/>
                                <a:cs typeface="NikoshBAN" pitchFamily="2" charset="0"/>
                              </a:rPr>
                              <m:t>লম্ব</m:t>
                            </m:r>
                          </m:num>
                          <m:den>
                            <m:r>
                              <a:rPr lang="bn-BD" sz="2400" b="1" i="1" smtClean="0">
                                <a:latin typeface="Cambria Math"/>
                                <a:cs typeface="NikoshBAN" pitchFamily="2" charset="0"/>
                              </a:rPr>
                              <m:t>লম্ব</m:t>
                            </m:r>
                          </m:den>
                        </m:f>
                        <m:r>
                          <a:rPr lang="bn-BD" sz="2400" b="1" i="1" smtClean="0">
                            <a:latin typeface="Cambria Math"/>
                            <a:cs typeface="NikoshBAN" pitchFamily="2" charset="0"/>
                          </a:rPr>
                          <m:t>)</m:t>
                        </m:r>
                      </m:e>
                      <m:sup>
                        <m:r>
                          <a:rPr lang="en-US" sz="2400" b="1" i="1" smtClean="0">
                            <a:latin typeface="Cambria Math"/>
                            <a:cs typeface="NikoshBAN" pitchFamily="2" charset="0"/>
                          </a:rPr>
                          <m:t>𝟐</m:t>
                        </m:r>
                      </m:sup>
                    </m:sSup>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bn-BD" sz="2400" b="1" i="1" smtClean="0">
                            <a:latin typeface="Cambria Math"/>
                            <a:cs typeface="NikoshBAN" pitchFamily="2" charset="0"/>
                          </a:rPr>
                          <m:t>(</m:t>
                        </m:r>
                        <m:f>
                          <m:fPr>
                            <m:ctrlPr>
                              <a:rPr lang="en-US" sz="2400" b="1" i="1" smtClean="0">
                                <a:latin typeface="Cambria Math"/>
                                <a:cs typeface="NikoshBAN" pitchFamily="2" charset="0"/>
                              </a:rPr>
                            </m:ctrlPr>
                          </m:fPr>
                          <m:num>
                            <m:r>
                              <a:rPr lang="bn-BD" sz="2400" b="1" i="1" smtClean="0">
                                <a:latin typeface="Cambria Math"/>
                                <a:cs typeface="NikoshBAN" pitchFamily="2" charset="0"/>
                              </a:rPr>
                              <m:t>ভূমি</m:t>
                            </m:r>
                          </m:num>
                          <m:den>
                            <m:r>
                              <a:rPr lang="bn-BD" sz="2400" b="1" i="1" smtClean="0">
                                <a:latin typeface="Cambria Math"/>
                                <a:cs typeface="NikoshBAN" pitchFamily="2" charset="0"/>
                              </a:rPr>
                              <m:t>লম্ব</m:t>
                            </m:r>
                          </m:den>
                        </m:f>
                        <m:r>
                          <a:rPr lang="bn-BD" sz="2400" b="1" i="1" smtClean="0">
                            <a:latin typeface="Cambria Math"/>
                            <a:cs typeface="NikoshBAN" pitchFamily="2" charset="0"/>
                          </a:rPr>
                          <m:t>)</m:t>
                        </m:r>
                      </m:e>
                      <m:sup>
                        <m:r>
                          <a:rPr lang="en-US" sz="2400" b="1" i="1" smtClean="0">
                            <a:latin typeface="Cambria Math"/>
                            <a:cs typeface="NikoshBAN" pitchFamily="2" charset="0"/>
                          </a:rPr>
                          <m:t>𝟐</m:t>
                        </m:r>
                      </m:sup>
                    </m:sSup>
                  </m:oMath>
                </a14:m>
                <a:r>
                  <a:rPr lang="bn-BD" sz="2400" b="1" dirty="0" smtClean="0">
                    <a:latin typeface="NikoshBAN" pitchFamily="2" charset="0"/>
                    <a:cs typeface="NikoshBAN" pitchFamily="2" charset="0"/>
                  </a:rPr>
                  <a:t> </a:t>
                </a:r>
                <a:r>
                  <a:rPr lang="en-US" sz="2400" b="1" dirty="0" smtClean="0">
                    <a:latin typeface="NikoshBAN" pitchFamily="2" charset="0"/>
                    <a:cs typeface="NikoshBAN" pitchFamily="2" charset="0"/>
                  </a:rPr>
                  <a:t>= </a:t>
                </a:r>
                <a14:m>
                  <m:oMath xmlns:m="http://schemas.openxmlformats.org/officeDocument/2006/math">
                    <m:sSup>
                      <m:sSupPr>
                        <m:ctrlPr>
                          <a:rPr lang="en-US" sz="2400" b="1" i="1" smtClean="0">
                            <a:latin typeface="Cambria Math"/>
                            <a:cs typeface="NikoshBAN" pitchFamily="2" charset="0"/>
                          </a:rPr>
                        </m:ctrlPr>
                      </m:sSupPr>
                      <m:e>
                        <m:r>
                          <a:rPr lang="en-US" sz="2400" b="1" i="1" smtClean="0">
                            <a:latin typeface="Cambria Math"/>
                            <a:cs typeface="NikoshBAN" pitchFamily="2" charset="0"/>
                          </a:rPr>
                          <m:t>(</m:t>
                        </m:r>
                        <m:f>
                          <m:fPr>
                            <m:ctrlPr>
                              <a:rPr lang="en-US" sz="2400" b="1" i="1" smtClean="0">
                                <a:latin typeface="Cambria Math"/>
                                <a:cs typeface="NikoshBAN" pitchFamily="2" charset="0"/>
                              </a:rPr>
                            </m:ctrlPr>
                          </m:fPr>
                          <m:num>
                            <m:r>
                              <a:rPr lang="bn-BD" sz="2400" b="1" i="1" smtClean="0">
                                <a:latin typeface="Cambria Math"/>
                                <a:cs typeface="NikoshBAN" pitchFamily="2" charset="0"/>
                              </a:rPr>
                              <m:t>অতিভুজ</m:t>
                            </m:r>
                          </m:num>
                          <m:den>
                            <m:r>
                              <a:rPr lang="bn-BD" sz="2400" b="1" i="1" smtClean="0">
                                <a:latin typeface="Cambria Math"/>
                                <a:cs typeface="NikoshBAN" pitchFamily="2" charset="0"/>
                              </a:rPr>
                              <m:t>লম্ব</m:t>
                            </m:r>
                          </m:den>
                        </m:f>
                        <m:r>
                          <a:rPr lang="bn-BD" sz="2400" b="1" i="1" smtClean="0">
                            <a:latin typeface="Cambria Math"/>
                            <a:cs typeface="NikoshBAN" pitchFamily="2" charset="0"/>
                          </a:rPr>
                          <m:t>)</m:t>
                        </m:r>
                      </m:e>
                      <m:sup>
                        <m:r>
                          <a:rPr lang="en-US" sz="2400" b="1" i="1" smtClean="0">
                            <a:latin typeface="Cambria Math"/>
                            <a:cs typeface="NikoshBAN" pitchFamily="2" charset="0"/>
                          </a:rPr>
                          <m:t>𝟐</m:t>
                        </m:r>
                      </m:sup>
                    </m:sSup>
                  </m:oMath>
                </a14:m>
                <a:endParaRPr lang="en-US" sz="2400" b="1" dirty="0">
                  <a:latin typeface="NikoshBAN" pitchFamily="2" charset="0"/>
                  <a:cs typeface="NikoshBAN" pitchFamily="2" charset="0"/>
                </a:endParaRPr>
              </a:p>
            </p:txBody>
          </p:sp>
        </mc:Choice>
        <mc:Fallback xmlns="">
          <p:sp>
            <p:nvSpPr>
              <p:cNvPr id="57" name="TextBox 56"/>
              <p:cNvSpPr txBox="1">
                <a:spLocks noRot="1" noChangeAspect="1" noMove="1" noResize="1" noEditPoints="1" noAdjustHandles="1" noChangeArrowheads="1" noChangeShapeType="1" noTextEdit="1"/>
              </p:cNvSpPr>
              <p:nvPr/>
            </p:nvSpPr>
            <p:spPr>
              <a:xfrm>
                <a:off x="302278" y="4821382"/>
                <a:ext cx="8841722" cy="713657"/>
              </a:xfrm>
              <a:prstGeom prst="rect">
                <a:avLst/>
              </a:prstGeom>
              <a:blipFill rotWithShape="1">
                <a:blip r:embed="rId10"/>
                <a:stretch>
                  <a:fillRect l="-1103" b="-11111"/>
                </a:stretch>
              </a:blipFill>
            </p:spPr>
            <p:txBody>
              <a:bodyPr/>
              <a:lstStyle/>
              <a:p>
                <a:r>
                  <a:rPr lang="en-US">
                    <a:noFill/>
                  </a:rPr>
                  <a:t> </a:t>
                </a:r>
              </a:p>
            </p:txBody>
          </p:sp>
        </mc:Fallback>
      </mc:AlternateContent>
    </p:spTree>
    <p:extLst>
      <p:ext uri="{BB962C8B-B14F-4D97-AF65-F5344CB8AC3E}">
        <p14:creationId xmlns:p14="http://schemas.microsoft.com/office/powerpoint/2010/main" val="339221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1"/>
                                        </p:tgtEl>
                                        <p:attrNameLst>
                                          <p:attrName>style.visibility</p:attrName>
                                        </p:attrNameLst>
                                      </p:cBhvr>
                                      <p:to>
                                        <p:strVal val="visible"/>
                                      </p:to>
                                    </p:set>
                                    <p:anim calcmode="lin" valueType="num">
                                      <p:cBhvr>
                                        <p:cTn id="26" dur="500" fill="hold"/>
                                        <p:tgtEl>
                                          <p:spTgt spid="31"/>
                                        </p:tgtEl>
                                        <p:attrNameLst>
                                          <p:attrName>ppt_w</p:attrName>
                                        </p:attrNameLst>
                                      </p:cBhvr>
                                      <p:tavLst>
                                        <p:tav tm="0">
                                          <p:val>
                                            <p:fltVal val="0"/>
                                          </p:val>
                                        </p:tav>
                                        <p:tav tm="100000">
                                          <p:val>
                                            <p:strVal val="#ppt_w"/>
                                          </p:val>
                                        </p:tav>
                                      </p:tavLst>
                                    </p:anim>
                                    <p:anim calcmode="lin" valueType="num">
                                      <p:cBhvr>
                                        <p:cTn id="27" dur="500" fill="hold"/>
                                        <p:tgtEl>
                                          <p:spTgt spid="31"/>
                                        </p:tgtEl>
                                        <p:attrNameLst>
                                          <p:attrName>ppt_h</p:attrName>
                                        </p:attrNameLst>
                                      </p:cBhvr>
                                      <p:tavLst>
                                        <p:tav tm="0">
                                          <p:val>
                                            <p:fltVal val="0"/>
                                          </p:val>
                                        </p:tav>
                                        <p:tav tm="100000">
                                          <p:val>
                                            <p:strVal val="#ppt_h"/>
                                          </p:val>
                                        </p:tav>
                                      </p:tavLst>
                                    </p:anim>
                                    <p:animEffect transition="in" filter="fade">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ppt_x"/>
                                          </p:val>
                                        </p:tav>
                                        <p:tav tm="100000">
                                          <p:val>
                                            <p:strVal val="#ppt_x"/>
                                          </p:val>
                                        </p:tav>
                                      </p:tavLst>
                                    </p:anim>
                                    <p:anim calcmode="lin" valueType="num">
                                      <p:cBhvr additive="base">
                                        <p:cTn id="3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fill="hold"/>
                                        <p:tgtEl>
                                          <p:spTgt spid="29"/>
                                        </p:tgtEl>
                                        <p:attrNameLst>
                                          <p:attrName>ppt_x</p:attrName>
                                        </p:attrNameLst>
                                      </p:cBhvr>
                                      <p:tavLst>
                                        <p:tav tm="0">
                                          <p:val>
                                            <p:strVal val="#ppt_x"/>
                                          </p:val>
                                        </p:tav>
                                        <p:tav tm="100000">
                                          <p:val>
                                            <p:strVal val="#ppt_x"/>
                                          </p:val>
                                        </p:tav>
                                      </p:tavLst>
                                    </p:anim>
                                    <p:anim calcmode="lin" valueType="num">
                                      <p:cBhvr additive="base">
                                        <p:cTn id="4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anim calcmode="lin" valueType="num">
                                      <p:cBhvr additive="base">
                                        <p:cTn id="45" dur="500" fill="hold"/>
                                        <p:tgtEl>
                                          <p:spTgt spid="30"/>
                                        </p:tgtEl>
                                        <p:attrNameLst>
                                          <p:attrName>ppt_x</p:attrName>
                                        </p:attrNameLst>
                                      </p:cBhvr>
                                      <p:tavLst>
                                        <p:tav tm="0">
                                          <p:val>
                                            <p:strVal val="#ppt_x"/>
                                          </p:val>
                                        </p:tav>
                                        <p:tav tm="100000">
                                          <p:val>
                                            <p:strVal val="#ppt_x"/>
                                          </p:val>
                                        </p:tav>
                                      </p:tavLst>
                                    </p:anim>
                                    <p:anim calcmode="lin" valueType="num">
                                      <p:cBhvr additive="base">
                                        <p:cTn id="4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49"/>
                                        </p:tgtEl>
                                        <p:attrNameLst>
                                          <p:attrName>style.visibility</p:attrName>
                                        </p:attrNameLst>
                                      </p:cBhvr>
                                      <p:to>
                                        <p:strVal val="visible"/>
                                      </p:to>
                                    </p:set>
                                    <p:anim calcmode="lin" valueType="num">
                                      <p:cBhvr additive="base">
                                        <p:cTn id="51" dur="500" fill="hold"/>
                                        <p:tgtEl>
                                          <p:spTgt spid="49"/>
                                        </p:tgtEl>
                                        <p:attrNameLst>
                                          <p:attrName>ppt_x</p:attrName>
                                        </p:attrNameLst>
                                      </p:cBhvr>
                                      <p:tavLst>
                                        <p:tav tm="0">
                                          <p:val>
                                            <p:strVal val="#ppt_x"/>
                                          </p:val>
                                        </p:tav>
                                        <p:tav tm="100000">
                                          <p:val>
                                            <p:strVal val="#ppt_x"/>
                                          </p:val>
                                        </p:tav>
                                      </p:tavLst>
                                    </p:anim>
                                    <p:anim calcmode="lin" valueType="num">
                                      <p:cBhvr additive="base">
                                        <p:cTn id="52"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50"/>
                                        </p:tgtEl>
                                        <p:attrNameLst>
                                          <p:attrName>style.visibility</p:attrName>
                                        </p:attrNameLst>
                                      </p:cBhvr>
                                      <p:to>
                                        <p:strVal val="visible"/>
                                      </p:to>
                                    </p:set>
                                    <p:anim calcmode="lin" valueType="num">
                                      <p:cBhvr additive="base">
                                        <p:cTn id="57" dur="500" fill="hold"/>
                                        <p:tgtEl>
                                          <p:spTgt spid="50"/>
                                        </p:tgtEl>
                                        <p:attrNameLst>
                                          <p:attrName>ppt_x</p:attrName>
                                        </p:attrNameLst>
                                      </p:cBhvr>
                                      <p:tavLst>
                                        <p:tav tm="0">
                                          <p:val>
                                            <p:strVal val="#ppt_x"/>
                                          </p:val>
                                        </p:tav>
                                        <p:tav tm="100000">
                                          <p:val>
                                            <p:strVal val="#ppt_x"/>
                                          </p:val>
                                        </p:tav>
                                      </p:tavLst>
                                    </p:anim>
                                    <p:anim calcmode="lin" valueType="num">
                                      <p:cBhvr additive="base">
                                        <p:cTn id="5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51"/>
                                        </p:tgtEl>
                                        <p:attrNameLst>
                                          <p:attrName>style.visibility</p:attrName>
                                        </p:attrNameLst>
                                      </p:cBhvr>
                                      <p:to>
                                        <p:strVal val="visible"/>
                                      </p:to>
                                    </p:set>
                                    <p:anim calcmode="lin" valueType="num">
                                      <p:cBhvr additive="base">
                                        <p:cTn id="63" dur="500" fill="hold"/>
                                        <p:tgtEl>
                                          <p:spTgt spid="51"/>
                                        </p:tgtEl>
                                        <p:attrNameLst>
                                          <p:attrName>ppt_x</p:attrName>
                                        </p:attrNameLst>
                                      </p:cBhvr>
                                      <p:tavLst>
                                        <p:tav tm="0">
                                          <p:val>
                                            <p:strVal val="#ppt_x"/>
                                          </p:val>
                                        </p:tav>
                                        <p:tav tm="100000">
                                          <p:val>
                                            <p:strVal val="#ppt_x"/>
                                          </p:val>
                                        </p:tav>
                                      </p:tavLst>
                                    </p:anim>
                                    <p:anim calcmode="lin" valueType="num">
                                      <p:cBhvr additive="base">
                                        <p:cTn id="64"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53"/>
                                        </p:tgtEl>
                                        <p:attrNameLst>
                                          <p:attrName>style.visibility</p:attrName>
                                        </p:attrNameLst>
                                      </p:cBhvr>
                                      <p:to>
                                        <p:strVal val="visible"/>
                                      </p:to>
                                    </p:set>
                                    <p:anim calcmode="lin" valueType="num">
                                      <p:cBhvr additive="base">
                                        <p:cTn id="69" dur="500" fill="hold"/>
                                        <p:tgtEl>
                                          <p:spTgt spid="53"/>
                                        </p:tgtEl>
                                        <p:attrNameLst>
                                          <p:attrName>ppt_x</p:attrName>
                                        </p:attrNameLst>
                                      </p:cBhvr>
                                      <p:tavLst>
                                        <p:tav tm="0">
                                          <p:val>
                                            <p:strVal val="#ppt_x"/>
                                          </p:val>
                                        </p:tav>
                                        <p:tav tm="100000">
                                          <p:val>
                                            <p:strVal val="#ppt_x"/>
                                          </p:val>
                                        </p:tav>
                                      </p:tavLst>
                                    </p:anim>
                                    <p:anim calcmode="lin" valueType="num">
                                      <p:cBhvr additive="base">
                                        <p:cTn id="70"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6"/>
                                        </p:tgtEl>
                                        <p:attrNameLst>
                                          <p:attrName>style.visibility</p:attrName>
                                        </p:attrNameLst>
                                      </p:cBhvr>
                                      <p:to>
                                        <p:strVal val="visible"/>
                                      </p:to>
                                    </p:set>
                                    <p:anim calcmode="lin" valueType="num">
                                      <p:cBhvr>
                                        <p:cTn id="75" dur="500" fill="hold"/>
                                        <p:tgtEl>
                                          <p:spTgt spid="56"/>
                                        </p:tgtEl>
                                        <p:attrNameLst>
                                          <p:attrName>ppt_w</p:attrName>
                                        </p:attrNameLst>
                                      </p:cBhvr>
                                      <p:tavLst>
                                        <p:tav tm="0">
                                          <p:val>
                                            <p:fltVal val="0"/>
                                          </p:val>
                                        </p:tav>
                                        <p:tav tm="100000">
                                          <p:val>
                                            <p:strVal val="#ppt_w"/>
                                          </p:val>
                                        </p:tav>
                                      </p:tavLst>
                                    </p:anim>
                                    <p:anim calcmode="lin" valueType="num">
                                      <p:cBhvr>
                                        <p:cTn id="76" dur="500" fill="hold"/>
                                        <p:tgtEl>
                                          <p:spTgt spid="56"/>
                                        </p:tgtEl>
                                        <p:attrNameLst>
                                          <p:attrName>ppt_h</p:attrName>
                                        </p:attrNameLst>
                                      </p:cBhvr>
                                      <p:tavLst>
                                        <p:tav tm="0">
                                          <p:val>
                                            <p:fltVal val="0"/>
                                          </p:val>
                                        </p:tav>
                                        <p:tav tm="100000">
                                          <p:val>
                                            <p:strVal val="#ppt_h"/>
                                          </p:val>
                                        </p:tav>
                                      </p:tavLst>
                                    </p:anim>
                                    <p:animEffect transition="in" filter="fade">
                                      <p:cBhvr>
                                        <p:cTn id="77" dur="500"/>
                                        <p:tgtEl>
                                          <p:spTgt spid="56"/>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57"/>
                                        </p:tgtEl>
                                        <p:attrNameLst>
                                          <p:attrName>style.visibility</p:attrName>
                                        </p:attrNameLst>
                                      </p:cBhvr>
                                      <p:to>
                                        <p:strVal val="visible"/>
                                      </p:to>
                                    </p:set>
                                    <p:anim calcmode="lin" valueType="num">
                                      <p:cBhvr additive="base">
                                        <p:cTn id="82" dur="500" fill="hold"/>
                                        <p:tgtEl>
                                          <p:spTgt spid="57"/>
                                        </p:tgtEl>
                                        <p:attrNameLst>
                                          <p:attrName>ppt_x</p:attrName>
                                        </p:attrNameLst>
                                      </p:cBhvr>
                                      <p:tavLst>
                                        <p:tav tm="0">
                                          <p:val>
                                            <p:strVal val="#ppt_x"/>
                                          </p:val>
                                        </p:tav>
                                        <p:tav tm="100000">
                                          <p:val>
                                            <p:strVal val="#ppt_x"/>
                                          </p:val>
                                        </p:tav>
                                      </p:tavLst>
                                    </p:anim>
                                    <p:anim calcmode="lin" valueType="num">
                                      <p:cBhvr additive="base">
                                        <p:cTn id="83"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54"/>
                                        </p:tgtEl>
                                        <p:attrNameLst>
                                          <p:attrName>style.visibility</p:attrName>
                                        </p:attrNameLst>
                                      </p:cBhvr>
                                      <p:to>
                                        <p:strVal val="visible"/>
                                      </p:to>
                                    </p:set>
                                    <p:anim calcmode="lin" valueType="num">
                                      <p:cBhvr additive="base">
                                        <p:cTn id="88" dur="500" fill="hold"/>
                                        <p:tgtEl>
                                          <p:spTgt spid="54"/>
                                        </p:tgtEl>
                                        <p:attrNameLst>
                                          <p:attrName>ppt_x</p:attrName>
                                        </p:attrNameLst>
                                      </p:cBhvr>
                                      <p:tavLst>
                                        <p:tav tm="0">
                                          <p:val>
                                            <p:strVal val="#ppt_x"/>
                                          </p:val>
                                        </p:tav>
                                        <p:tav tm="100000">
                                          <p:val>
                                            <p:strVal val="#ppt_x"/>
                                          </p:val>
                                        </p:tav>
                                      </p:tavLst>
                                    </p:anim>
                                    <p:anim calcmode="lin" valueType="num">
                                      <p:cBhvr additive="base">
                                        <p:cTn id="89"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55"/>
                                        </p:tgtEl>
                                        <p:attrNameLst>
                                          <p:attrName>style.visibility</p:attrName>
                                        </p:attrNameLst>
                                      </p:cBhvr>
                                      <p:to>
                                        <p:strVal val="visible"/>
                                      </p:to>
                                    </p:set>
                                    <p:anim calcmode="lin" valueType="num">
                                      <p:cBhvr additive="base">
                                        <p:cTn id="94" dur="500" fill="hold"/>
                                        <p:tgtEl>
                                          <p:spTgt spid="55"/>
                                        </p:tgtEl>
                                        <p:attrNameLst>
                                          <p:attrName>ppt_x</p:attrName>
                                        </p:attrNameLst>
                                      </p:cBhvr>
                                      <p:tavLst>
                                        <p:tav tm="0">
                                          <p:val>
                                            <p:strVal val="#ppt_x"/>
                                          </p:val>
                                        </p:tav>
                                        <p:tav tm="100000">
                                          <p:val>
                                            <p:strVal val="#ppt_x"/>
                                          </p:val>
                                        </p:tav>
                                      </p:tavLst>
                                    </p:anim>
                                    <p:anim calcmode="lin" valueType="num">
                                      <p:cBhvr additive="base">
                                        <p:cTn id="95"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27" grpId="0"/>
      <p:bldP spid="29" grpId="0"/>
      <p:bldP spid="30" grpId="0"/>
      <p:bldP spid="49" grpId="0"/>
      <p:bldP spid="50" grpId="0"/>
      <p:bldP spid="51" grpId="0"/>
      <p:bldP spid="53" grpId="0"/>
      <p:bldP spid="54" grpId="0"/>
      <p:bldP spid="55" grpId="0"/>
      <p:bldP spid="56" grpId="0"/>
      <p:bldP spid="5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362744" y="150237"/>
            <a:ext cx="8763000" cy="461665"/>
          </a:xfrm>
          <a:prstGeom prst="rect">
            <a:avLst/>
          </a:prstGeom>
          <a:noFill/>
        </p:spPr>
        <p:txBody>
          <a:bodyPr wrap="square" rtlCol="0">
            <a:spAutoFit/>
          </a:bodyPr>
          <a:lstStyle/>
          <a:p>
            <a:r>
              <a:rPr lang="bn-BD" sz="2400" b="1" dirty="0" smtClean="0">
                <a:latin typeface="NikoshBAN" pitchFamily="2" charset="0"/>
                <a:cs typeface="NikoshBAN" pitchFamily="2" charset="0"/>
              </a:rPr>
              <a:t>এবার জেনে নেই,  একনজরে ত্রিকোণমিতিক সূত্রাবলীঃ </a:t>
            </a:r>
            <a:endParaRPr lang="en-US" sz="2400" b="1" dirty="0">
              <a:latin typeface="NikoshBAN" pitchFamily="2" charset="0"/>
              <a:cs typeface="NikoshBAN" pitchFamily="2" charset="0"/>
            </a:endParaRPr>
          </a:p>
        </p:txBody>
      </p:sp>
      <p:grpSp>
        <p:nvGrpSpPr>
          <p:cNvPr id="78" name="Group 77"/>
          <p:cNvGrpSpPr/>
          <p:nvPr/>
        </p:nvGrpSpPr>
        <p:grpSpPr>
          <a:xfrm>
            <a:off x="322263" y="611902"/>
            <a:ext cx="8433808" cy="6102706"/>
            <a:chOff x="131910" y="626842"/>
            <a:chExt cx="8433808" cy="6102706"/>
          </a:xfrm>
        </p:grpSpPr>
        <mc:AlternateContent xmlns:mc="http://schemas.openxmlformats.org/markup-compatibility/2006" xmlns:a14="http://schemas.microsoft.com/office/drawing/2010/main">
          <mc:Choice Requires="a14">
            <p:sp>
              <p:nvSpPr>
                <p:cNvPr id="6" name="TextBox 5"/>
                <p:cNvSpPr txBox="1"/>
                <p:nvPr/>
              </p:nvSpPr>
              <p:spPr>
                <a:xfrm>
                  <a:off x="152400" y="1786112"/>
                  <a:ext cx="2262463" cy="622863"/>
                </a:xfrm>
                <a:prstGeom prst="rect">
                  <a:avLst/>
                </a:prstGeom>
                <a:noFill/>
              </p:spPr>
              <p:txBody>
                <a:bodyPr wrap="square" rtlCol="0">
                  <a:spAutoFit/>
                </a:bodyPr>
                <a:lstStyle/>
                <a:p>
                  <a:r>
                    <a:rPr lang="en-US" sz="2000" b="1" dirty="0" smtClean="0">
                      <a:latin typeface="NikoshBAN" pitchFamily="2" charset="0"/>
                      <a:cs typeface="NikoshBAN" pitchFamily="2" charset="0"/>
                    </a:rPr>
                    <a:t>tan</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লম্ব</m:t>
                          </m:r>
                        </m:num>
                        <m:den>
                          <m:r>
                            <a:rPr lang="bn-BD" sz="2000" b="1" i="0" smtClean="0">
                              <a:latin typeface="Cambria Math"/>
                              <a:cs typeface="NikoshBAN" pitchFamily="2" charset="0"/>
                            </a:rPr>
                            <m:t>ভূমি</m:t>
                          </m:r>
                        </m:den>
                      </m:f>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52400" y="1786112"/>
                  <a:ext cx="2262463" cy="622863"/>
                </a:xfrm>
                <a:prstGeom prst="rect">
                  <a:avLst/>
                </a:prstGeom>
                <a:blipFill rotWithShape="1">
                  <a:blip r:embed="rId2"/>
                  <a:stretch>
                    <a:fillRect l="-26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228520" y="2416738"/>
                  <a:ext cx="2172476" cy="610167"/>
                </a:xfrm>
                <a:prstGeom prst="rect">
                  <a:avLst/>
                </a:prstGeom>
                <a:noFill/>
              </p:spPr>
              <p:txBody>
                <a:bodyPr wrap="square" rtlCol="0">
                  <a:spAutoFit/>
                </a:bodyPr>
                <a:lstStyle/>
                <a:p>
                  <a:r>
                    <a:rPr lang="en-US" sz="2000" b="1" dirty="0" smtClean="0">
                      <a:latin typeface="NikoshBAN" pitchFamily="2" charset="0"/>
                      <a:cs typeface="NikoshBAN" pitchFamily="2" charset="0"/>
                    </a:rPr>
                    <a:t>cot</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ভূমি</m:t>
                          </m:r>
                        </m:num>
                        <m:den>
                          <m:r>
                            <a:rPr lang="bn-BD" sz="2000" b="1" i="0" smtClean="0">
                              <a:latin typeface="Cambria Math"/>
                              <a:cs typeface="NikoshBAN" pitchFamily="2" charset="0"/>
                            </a:rPr>
                            <m:t>লম্ব</m:t>
                          </m:r>
                        </m:den>
                      </m:f>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228520" y="2416738"/>
                  <a:ext cx="2172476" cy="610167"/>
                </a:xfrm>
                <a:prstGeom prst="rect">
                  <a:avLst/>
                </a:prstGeom>
                <a:blipFill rotWithShape="1">
                  <a:blip r:embed="rId3"/>
                  <a:stretch>
                    <a:fillRect l="-3090" b="-9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131910" y="1270361"/>
                  <a:ext cx="2310662" cy="622863"/>
                </a:xfrm>
                <a:prstGeom prst="rect">
                  <a:avLst/>
                </a:prstGeom>
                <a:noFill/>
              </p:spPr>
              <p:txBody>
                <a:bodyPr wrap="square" rtlCol="0">
                  <a:spAutoFit/>
                </a:bodyPr>
                <a:lstStyle/>
                <a:p>
                  <a:r>
                    <a:rPr lang="en-US" sz="2000" b="1" dirty="0" smtClean="0">
                      <a:latin typeface="NikoshBAN" pitchFamily="2" charset="0"/>
                      <a:cs typeface="NikoshBAN" pitchFamily="2" charset="0"/>
                    </a:rPr>
                    <a:t>cosec</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অতিভূজ</m:t>
                          </m:r>
                        </m:num>
                        <m:den>
                          <m:r>
                            <a:rPr lang="bn-BD" sz="2000" b="1" i="0" smtClean="0">
                              <a:latin typeface="Cambria Math"/>
                              <a:cs typeface="NikoshBAN" pitchFamily="2" charset="0"/>
                            </a:rPr>
                            <m:t>লম্ব</m:t>
                          </m:r>
                        </m:den>
                      </m:f>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131910" y="1270361"/>
                  <a:ext cx="2310662" cy="622863"/>
                </a:xfrm>
                <a:prstGeom prst="rect">
                  <a:avLst/>
                </a:prstGeom>
                <a:blipFill rotWithShape="1">
                  <a:blip r:embed="rId4"/>
                  <a:stretch>
                    <a:fillRect l="-2902" b="-68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152400" y="3729854"/>
                  <a:ext cx="2248596" cy="685829"/>
                </a:xfrm>
                <a:prstGeom prst="rect">
                  <a:avLst/>
                </a:prstGeom>
                <a:noFill/>
              </p:spPr>
              <p:txBody>
                <a:bodyPr wrap="square" rtlCol="0">
                  <a:spAutoFit/>
                </a:bodyPr>
                <a:lstStyle/>
                <a:p>
                  <a:r>
                    <a:rPr lang="en-US" sz="2000" b="1" dirty="0" smtClean="0">
                      <a:latin typeface="NikoshBAN" pitchFamily="2" charset="0"/>
                      <a:cs typeface="NikoshBAN" pitchFamily="2" charset="0"/>
                    </a:rPr>
                    <a:t>sec</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অতিভূজ</m:t>
                          </m:r>
                        </m:num>
                        <m:den>
                          <m:r>
                            <a:rPr lang="bn-BD" sz="2000" b="1" i="0" smtClean="0">
                              <a:latin typeface="Cambria Math"/>
                              <a:cs typeface="NikoshBAN" pitchFamily="2" charset="0"/>
                            </a:rPr>
                            <m:t>ভূমি</m:t>
                          </m:r>
                        </m:den>
                      </m:f>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152400" y="3729854"/>
                  <a:ext cx="2248596" cy="685829"/>
                </a:xfrm>
                <a:prstGeom prst="rect">
                  <a:avLst/>
                </a:prstGeom>
                <a:blipFill rotWithShape="1">
                  <a:blip r:embed="rId5"/>
                  <a:stretch>
                    <a:fillRect l="-27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172391" y="789671"/>
                  <a:ext cx="2288572" cy="622863"/>
                </a:xfrm>
                <a:prstGeom prst="rect">
                  <a:avLst/>
                </a:prstGeom>
                <a:noFill/>
              </p:spPr>
              <p:txBody>
                <a:bodyPr wrap="square" rtlCol="0">
                  <a:spAutoFit/>
                </a:bodyPr>
                <a:lstStyle/>
                <a:p>
                  <a:r>
                    <a:rPr lang="en-US" sz="2000" b="1" dirty="0" smtClean="0">
                      <a:latin typeface="NikoshBAN" pitchFamily="2" charset="0"/>
                      <a:cs typeface="NikoshBAN" pitchFamily="2" charset="0"/>
                    </a:rPr>
                    <a:t>sin</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লম্ব</m:t>
                          </m:r>
                        </m:num>
                        <m:den>
                          <m:r>
                            <a:rPr lang="bn-BD" sz="2000" b="1" i="0" smtClean="0">
                              <a:latin typeface="Cambria Math"/>
                              <a:cs typeface="NikoshBAN" pitchFamily="2" charset="0"/>
                            </a:rPr>
                            <m:t>অতিভুজ</m:t>
                          </m:r>
                        </m:den>
                      </m:f>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172391" y="789671"/>
                  <a:ext cx="2288572" cy="622863"/>
                </a:xfrm>
                <a:prstGeom prst="rect">
                  <a:avLst/>
                </a:prstGeom>
                <a:blipFill rotWithShape="1">
                  <a:blip r:embed="rId6"/>
                  <a:stretch>
                    <a:fillRect l="-29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152400" y="3054144"/>
                  <a:ext cx="2248596" cy="680058"/>
                </a:xfrm>
                <a:prstGeom prst="rect">
                  <a:avLst/>
                </a:prstGeom>
                <a:noFill/>
              </p:spPr>
              <p:txBody>
                <a:bodyPr wrap="square" rtlCol="0">
                  <a:spAutoFit/>
                </a:bodyPr>
                <a:lstStyle/>
                <a:p>
                  <a:r>
                    <a:rPr lang="en-US" sz="2000" b="1" dirty="0" err="1" smtClean="0">
                      <a:latin typeface="NikoshBAN" pitchFamily="2" charset="0"/>
                      <a:cs typeface="NikoshBAN" pitchFamily="2" charset="0"/>
                    </a:rPr>
                    <a:t>cos</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bn-BD" sz="2000" b="1" i="0" smtClean="0">
                              <a:latin typeface="Cambria Math"/>
                              <a:cs typeface="NikoshBAN" pitchFamily="2" charset="0"/>
                            </a:rPr>
                            <m:t>ভূমি</m:t>
                          </m:r>
                        </m:num>
                        <m:den>
                          <m:r>
                            <a:rPr lang="bn-BD" sz="2000" b="1" i="0" smtClean="0">
                              <a:latin typeface="Cambria Math"/>
                              <a:cs typeface="NikoshBAN" pitchFamily="2" charset="0"/>
                            </a:rPr>
                            <m:t>অতিভুজ</m:t>
                          </m:r>
                        </m:den>
                      </m:f>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152400" y="3054144"/>
                  <a:ext cx="2248596" cy="680058"/>
                </a:xfrm>
                <a:prstGeom prst="rect">
                  <a:avLst/>
                </a:prstGeom>
                <a:blipFill rotWithShape="1">
                  <a:blip r:embed="rId7"/>
                  <a:stretch>
                    <a:fillRect l="-27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2477207" y="703554"/>
                  <a:ext cx="2537716" cy="739754"/>
                </a:xfrm>
                <a:prstGeom prst="rect">
                  <a:avLst/>
                </a:prstGeom>
                <a:noFill/>
              </p:spPr>
              <p:txBody>
                <a:bodyPr wrap="square" rtlCol="0">
                  <a:spAutoFit/>
                </a:bodyPr>
                <a:lstStyle/>
                <a:p>
                  <a:r>
                    <a:rPr lang="en-US" sz="2000" b="1" dirty="0" smtClean="0">
                      <a:latin typeface="NikoshBAN" pitchFamily="2" charset="0"/>
                      <a:cs typeface="NikoshBAN" pitchFamily="2" charset="0"/>
                    </a:rPr>
                    <a:t>sin</a:t>
                  </a:r>
                  <a14:m>
                    <m:oMath xmlns:m="http://schemas.openxmlformats.org/officeDocument/2006/math">
                      <m:r>
                        <a:rPr lang="en-US" sz="2000" b="1" i="0" smtClean="0">
                          <a:latin typeface="Cambria Math"/>
                          <a:ea typeface="Cambria Math"/>
                          <a:cs typeface="NikoshBAN" pitchFamily="2" charset="0"/>
                        </a:rPr>
                        <m:t>𝛉</m:t>
                      </m:r>
                    </m:oMath>
                  </a14:m>
                  <a:r>
                    <a:rPr lang="en-US" sz="2800" b="1" dirty="0" smtClean="0">
                      <a:latin typeface="NikoshBAN" pitchFamily="2" charset="0"/>
                      <a:cs typeface="NikoshBAN" pitchFamily="2" charset="0"/>
                    </a:rPr>
                    <a:t>   = </a:t>
                  </a:r>
                  <a14:m>
                    <m:oMath xmlns:m="http://schemas.openxmlformats.org/officeDocument/2006/math">
                      <m:f>
                        <m:fPr>
                          <m:ctrlPr>
                            <a:rPr lang="en-US" sz="2800" b="1" i="1" smtClean="0">
                              <a:latin typeface="Cambria Math"/>
                              <a:cs typeface="NikoshBAN" pitchFamily="2" charset="0"/>
                            </a:rPr>
                          </m:ctrlPr>
                        </m:fPr>
                        <m:num>
                          <m:r>
                            <a:rPr lang="en-US" sz="2800" b="1" i="0" smtClean="0">
                              <a:latin typeface="Cambria Math"/>
                              <a:cs typeface="NikoshBAN" pitchFamily="2" charset="0"/>
                            </a:rPr>
                            <m:t>𝟏</m:t>
                          </m:r>
                        </m:num>
                        <m:den>
                          <m:r>
                            <a:rPr lang="en-US" sz="2800" b="1" i="0" smtClean="0">
                              <a:latin typeface="Cambria Math"/>
                              <a:cs typeface="NikoshBAN" pitchFamily="2" charset="0"/>
                            </a:rPr>
                            <m:t>𝐜𝐨𝐬𝐞𝐜</m:t>
                          </m:r>
                          <m:r>
                            <a:rPr lang="en-US" sz="2800" b="1" i="0" smtClean="0">
                              <a:latin typeface="Cambria Math"/>
                              <a:ea typeface="Cambria Math"/>
                              <a:cs typeface="NikoshBAN" pitchFamily="2" charset="0"/>
                            </a:rPr>
                            <m:t>𝛉</m:t>
                          </m:r>
                        </m:den>
                      </m:f>
                    </m:oMath>
                  </a14:m>
                  <a:r>
                    <a:rPr lang="bn-BD" sz="2800" b="1" dirty="0" smtClean="0">
                      <a:latin typeface="NikoshBAN" pitchFamily="2" charset="0"/>
                      <a:cs typeface="NikoshBAN" pitchFamily="2" charset="0"/>
                    </a:rPr>
                    <a:t> </a:t>
                  </a:r>
                  <a:endParaRPr lang="en-US" sz="2800" b="1" dirty="0">
                    <a:latin typeface="NikoshBAN" pitchFamily="2" charset="0"/>
                    <a:cs typeface="NikoshBAN" pitchFamily="2"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2477207" y="703554"/>
                  <a:ext cx="2537716" cy="739754"/>
                </a:xfrm>
                <a:prstGeom prst="rect">
                  <a:avLst/>
                </a:prstGeom>
                <a:blipFill rotWithShape="1">
                  <a:blip r:embed="rId8"/>
                  <a:stretch>
                    <a:fillRect l="-2644" b="-99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2442572" y="1270361"/>
                  <a:ext cx="2572351" cy="803682"/>
                </a:xfrm>
                <a:prstGeom prst="rect">
                  <a:avLst/>
                </a:prstGeom>
                <a:noFill/>
              </p:spPr>
              <p:txBody>
                <a:bodyPr wrap="square" rtlCol="0">
                  <a:spAutoFit/>
                </a:bodyPr>
                <a:lstStyle/>
                <a:p>
                  <a:r>
                    <a:rPr lang="en-US" sz="2000" b="1" dirty="0" smtClean="0">
                      <a:latin typeface="NikoshBAN" pitchFamily="2" charset="0"/>
                      <a:cs typeface="NikoshBAN" pitchFamily="2" charset="0"/>
                    </a:rPr>
                    <a:t>cosec</a:t>
                  </a:r>
                  <a14:m>
                    <m:oMath xmlns:m="http://schemas.openxmlformats.org/officeDocument/2006/math">
                      <m:r>
                        <a:rPr lang="en-US" sz="2000" b="1" i="0" smtClean="0">
                          <a:latin typeface="Cambria Math"/>
                          <a:ea typeface="Cambria Math"/>
                        </a:rPr>
                        <m:t>𝛉</m:t>
                      </m:r>
                    </m:oMath>
                  </a14:m>
                  <a:r>
                    <a:rPr lang="en-US" sz="2000" b="1" dirty="0" smtClean="0">
                      <a:latin typeface="NikoshBAN" pitchFamily="2" charset="0"/>
                      <a:cs typeface="NikoshBAN" pitchFamily="2" charset="0"/>
                    </a:rPr>
                    <a:t>    </a:t>
                  </a:r>
                  <a:r>
                    <a:rPr lang="en-US" sz="3200" b="1" dirty="0" smtClean="0">
                      <a:latin typeface="NikoshBAN" pitchFamily="2" charset="0"/>
                      <a:cs typeface="NikoshBAN" pitchFamily="2" charset="0"/>
                    </a:rPr>
                    <a:t>= </a:t>
                  </a:r>
                  <a14:m>
                    <m:oMath xmlns:m="http://schemas.openxmlformats.org/officeDocument/2006/math">
                      <m:f>
                        <m:fPr>
                          <m:ctrlPr>
                            <a:rPr lang="en-US" sz="3200" b="1" i="1" smtClean="0">
                              <a:latin typeface="Cambria Math"/>
                            </a:rPr>
                          </m:ctrlPr>
                        </m:fPr>
                        <m:num>
                          <m:r>
                            <a:rPr lang="en-US" sz="3200" b="1" i="0" smtClean="0">
                              <a:latin typeface="Cambria Math"/>
                            </a:rPr>
                            <m:t>𝟏</m:t>
                          </m:r>
                        </m:num>
                        <m:den>
                          <m:r>
                            <a:rPr lang="en-US" sz="3200" b="1" i="0" smtClean="0">
                              <a:latin typeface="Cambria Math"/>
                            </a:rPr>
                            <m:t>𝐬𝐢𝐧</m:t>
                          </m:r>
                          <m:r>
                            <a:rPr lang="en-US" sz="3200" b="1" i="0" smtClean="0">
                              <a:latin typeface="Cambria Math"/>
                              <a:ea typeface="Cambria Math"/>
                            </a:rPr>
                            <m:t>𝛉</m:t>
                          </m:r>
                        </m:den>
                      </m:f>
                    </m:oMath>
                  </a14:m>
                  <a:endParaRPr lang="en-US" sz="3200" b="1" dirty="0">
                    <a:latin typeface="NikoshBAN" pitchFamily="2" charset="0"/>
                    <a:cs typeface="NikoshBAN" pitchFamily="2" charset="0"/>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2442572" y="1270361"/>
                  <a:ext cx="2572351" cy="803682"/>
                </a:xfrm>
                <a:prstGeom prst="rect">
                  <a:avLst/>
                </a:prstGeom>
                <a:blipFill rotWithShape="1">
                  <a:blip r:embed="rId9"/>
                  <a:stretch>
                    <a:fillRect l="-2607" b="-1439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p:cNvSpPr txBox="1"/>
                <p:nvPr/>
              </p:nvSpPr>
              <p:spPr>
                <a:xfrm>
                  <a:off x="2449474" y="1973034"/>
                  <a:ext cx="2551594" cy="714683"/>
                </a:xfrm>
                <a:prstGeom prst="rect">
                  <a:avLst/>
                </a:prstGeom>
                <a:noFill/>
              </p:spPr>
              <p:txBody>
                <a:bodyPr wrap="square" rtlCol="0">
                  <a:spAutoFit/>
                </a:bodyPr>
                <a:lstStyle/>
                <a:p>
                  <a:r>
                    <a:rPr lang="en-US" sz="2000" b="1" dirty="0" smtClean="0">
                      <a:latin typeface="NikoshBAN" pitchFamily="2" charset="0"/>
                      <a:cs typeface="NikoshBAN" pitchFamily="2" charset="0"/>
                    </a:rPr>
                    <a:t>tan</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a:t>
                  </a:r>
                  <a:r>
                    <a:rPr lang="en-US" sz="2800" b="1" dirty="0" smtClean="0">
                      <a:latin typeface="NikoshBAN" pitchFamily="2" charset="0"/>
                      <a:cs typeface="NikoshBAN" pitchFamily="2" charset="0"/>
                    </a:rPr>
                    <a:t>=  </a:t>
                  </a:r>
                  <a14:m>
                    <m:oMath xmlns:m="http://schemas.openxmlformats.org/officeDocument/2006/math">
                      <m:f>
                        <m:fPr>
                          <m:ctrlPr>
                            <a:rPr lang="en-US" sz="2800" b="1" i="1" smtClean="0">
                              <a:latin typeface="Cambria Math"/>
                              <a:cs typeface="NikoshBAN" pitchFamily="2" charset="0"/>
                            </a:rPr>
                          </m:ctrlPr>
                        </m:fPr>
                        <m:num>
                          <m:r>
                            <a:rPr lang="en-US" sz="2800" b="1" i="0" smtClean="0">
                              <a:latin typeface="Cambria Math"/>
                              <a:cs typeface="NikoshBAN" pitchFamily="2" charset="0"/>
                            </a:rPr>
                            <m:t>𝟏</m:t>
                          </m:r>
                        </m:num>
                        <m:den>
                          <m:r>
                            <a:rPr lang="en-US" sz="2800" b="1" i="0" smtClean="0">
                              <a:latin typeface="Cambria Math"/>
                              <a:cs typeface="NikoshBAN" pitchFamily="2" charset="0"/>
                            </a:rPr>
                            <m:t>𝐜𝐨𝐭</m:t>
                          </m:r>
                          <m:r>
                            <a:rPr lang="en-US" sz="2800" b="1" i="0" smtClean="0">
                              <a:latin typeface="Cambria Math"/>
                              <a:ea typeface="Cambria Math"/>
                              <a:cs typeface="NikoshBAN" pitchFamily="2" charset="0"/>
                            </a:rPr>
                            <m:t>𝛉</m:t>
                          </m:r>
                        </m:den>
                      </m:f>
                    </m:oMath>
                  </a14:m>
                  <a:endParaRPr lang="en-US" sz="2800" b="1" dirty="0">
                    <a:latin typeface="NikoshBAN" pitchFamily="2" charset="0"/>
                    <a:cs typeface="NikoshBAN" pitchFamily="2" charset="0"/>
                  </a:endParaRPr>
                </a:p>
              </p:txBody>
            </p:sp>
          </mc:Choice>
          <mc:Fallback xmlns="">
            <p:sp>
              <p:nvSpPr>
                <p:cNvPr id="38" name="TextBox 37"/>
                <p:cNvSpPr txBox="1">
                  <a:spLocks noRot="1" noChangeAspect="1" noMove="1" noResize="1" noEditPoints="1" noAdjustHandles="1" noChangeArrowheads="1" noChangeShapeType="1" noTextEdit="1"/>
                </p:cNvSpPr>
                <p:nvPr/>
              </p:nvSpPr>
              <p:spPr>
                <a:xfrm>
                  <a:off x="2449474" y="1973034"/>
                  <a:ext cx="2551594" cy="714683"/>
                </a:xfrm>
                <a:prstGeom prst="rect">
                  <a:avLst/>
                </a:prstGeom>
                <a:blipFill rotWithShape="1">
                  <a:blip r:embed="rId10"/>
                  <a:stretch>
                    <a:fillRect l="-2387" b="-136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p:cNvSpPr txBox="1"/>
                <p:nvPr/>
              </p:nvSpPr>
              <p:spPr>
                <a:xfrm>
                  <a:off x="2414863" y="3387706"/>
                  <a:ext cx="2572350" cy="714683"/>
                </a:xfrm>
                <a:prstGeom prst="rect">
                  <a:avLst/>
                </a:prstGeom>
                <a:noFill/>
              </p:spPr>
              <p:txBody>
                <a:bodyPr wrap="square" rtlCol="0">
                  <a:spAutoFit/>
                </a:bodyPr>
                <a:lstStyle/>
                <a:p>
                  <a:r>
                    <a:rPr lang="en-US" sz="2000" b="1" dirty="0" err="1" smtClean="0">
                      <a:latin typeface="NikoshBAN" pitchFamily="2" charset="0"/>
                      <a:cs typeface="NikoshBAN" pitchFamily="2" charset="0"/>
                    </a:rPr>
                    <a:t>cos</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a:t>
                  </a:r>
                  <a:r>
                    <a:rPr lang="en-US" sz="2800" b="1" dirty="0" smtClean="0">
                      <a:latin typeface="NikoshBAN" pitchFamily="2" charset="0"/>
                      <a:cs typeface="NikoshBAN" pitchFamily="2" charset="0"/>
                    </a:rPr>
                    <a:t>=  </a:t>
                  </a:r>
                  <a14:m>
                    <m:oMath xmlns:m="http://schemas.openxmlformats.org/officeDocument/2006/math">
                      <m:f>
                        <m:fPr>
                          <m:ctrlPr>
                            <a:rPr lang="en-US" sz="2800" b="1" i="1" smtClean="0">
                              <a:latin typeface="Cambria Math"/>
                              <a:cs typeface="NikoshBAN" pitchFamily="2" charset="0"/>
                            </a:rPr>
                          </m:ctrlPr>
                        </m:fPr>
                        <m:num>
                          <m:r>
                            <a:rPr lang="en-US" sz="2800" b="1" i="0" smtClean="0">
                              <a:latin typeface="Cambria Math"/>
                              <a:cs typeface="NikoshBAN" pitchFamily="2" charset="0"/>
                            </a:rPr>
                            <m:t>𝟏</m:t>
                          </m:r>
                        </m:num>
                        <m:den>
                          <m:r>
                            <a:rPr lang="en-US" sz="2800" b="1" i="0" smtClean="0">
                              <a:latin typeface="Cambria Math"/>
                              <a:cs typeface="NikoshBAN" pitchFamily="2" charset="0"/>
                            </a:rPr>
                            <m:t>𝐬𝐞𝐜</m:t>
                          </m:r>
                          <m:r>
                            <a:rPr lang="en-US" sz="2800" b="1" i="0" smtClean="0">
                              <a:latin typeface="Cambria Math"/>
                              <a:ea typeface="Cambria Math"/>
                              <a:cs typeface="NikoshBAN" pitchFamily="2" charset="0"/>
                            </a:rPr>
                            <m:t>𝛉</m:t>
                          </m:r>
                        </m:den>
                      </m:f>
                    </m:oMath>
                  </a14:m>
                  <a:endParaRPr lang="en-US" sz="2800" b="1" dirty="0">
                    <a:latin typeface="NikoshBAN" pitchFamily="2" charset="0"/>
                    <a:cs typeface="NikoshBAN" pitchFamily="2" charset="0"/>
                  </a:endParaRPr>
                </a:p>
              </p:txBody>
            </p:sp>
          </mc:Choice>
          <mc:Fallback xmlns="">
            <p:sp>
              <p:nvSpPr>
                <p:cNvPr id="40" name="TextBox 39"/>
                <p:cNvSpPr txBox="1">
                  <a:spLocks noRot="1" noChangeAspect="1" noMove="1" noResize="1" noEditPoints="1" noAdjustHandles="1" noChangeArrowheads="1" noChangeShapeType="1" noTextEdit="1"/>
                </p:cNvSpPr>
                <p:nvPr/>
              </p:nvSpPr>
              <p:spPr>
                <a:xfrm>
                  <a:off x="2414863" y="3387706"/>
                  <a:ext cx="2572350" cy="714683"/>
                </a:xfrm>
                <a:prstGeom prst="rect">
                  <a:avLst/>
                </a:prstGeom>
                <a:blipFill rotWithShape="1">
                  <a:blip r:embed="rId11"/>
                  <a:stretch>
                    <a:fillRect l="-2370" b="-127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p:cNvSpPr txBox="1"/>
                <p:nvPr/>
              </p:nvSpPr>
              <p:spPr>
                <a:xfrm>
                  <a:off x="2409994" y="4071804"/>
                  <a:ext cx="2604929" cy="714683"/>
                </a:xfrm>
                <a:prstGeom prst="rect">
                  <a:avLst/>
                </a:prstGeom>
                <a:noFill/>
              </p:spPr>
              <p:txBody>
                <a:bodyPr wrap="square" rtlCol="0">
                  <a:spAutoFit/>
                </a:bodyPr>
                <a:lstStyle/>
                <a:p>
                  <a:r>
                    <a:rPr lang="en-US" sz="2000" b="1" dirty="0" smtClean="0">
                      <a:latin typeface="NikoshBAN" pitchFamily="2" charset="0"/>
                      <a:cs typeface="NikoshBAN" pitchFamily="2" charset="0"/>
                    </a:rPr>
                    <a:t>sec</a:t>
                  </a:r>
                  <a14:m>
                    <m:oMath xmlns:m="http://schemas.openxmlformats.org/officeDocument/2006/math">
                      <m:r>
                        <a:rPr lang="en-US" sz="2000" b="1" i="0" smtClean="0">
                          <a:latin typeface="Cambria Math"/>
                          <a:ea typeface="Cambria Math"/>
                        </a:rPr>
                        <m:t>𝛉</m:t>
                      </m:r>
                    </m:oMath>
                  </a14:m>
                  <a:r>
                    <a:rPr lang="en-US" sz="2000" b="1" dirty="0" smtClean="0">
                      <a:latin typeface="NikoshBAN" pitchFamily="2" charset="0"/>
                      <a:cs typeface="NikoshBAN" pitchFamily="2" charset="0"/>
                    </a:rPr>
                    <a:t>   </a:t>
                  </a:r>
                  <a:r>
                    <a:rPr lang="en-US" sz="2800" b="1" dirty="0" smtClean="0">
                      <a:latin typeface="NikoshBAN" pitchFamily="2" charset="0"/>
                      <a:cs typeface="NikoshBAN" pitchFamily="2" charset="0"/>
                    </a:rPr>
                    <a:t>= </a:t>
                  </a:r>
                  <a:r>
                    <a:rPr lang="bn-BD" sz="2800" b="1" dirty="0" smtClean="0">
                      <a:latin typeface="NikoshBAN" pitchFamily="2" charset="0"/>
                      <a:cs typeface="NikoshBAN" pitchFamily="2" charset="0"/>
                    </a:rPr>
                    <a:t> </a:t>
                  </a:r>
                  <a14:m>
                    <m:oMath xmlns:m="http://schemas.openxmlformats.org/officeDocument/2006/math">
                      <m:f>
                        <m:fPr>
                          <m:ctrlPr>
                            <a:rPr lang="bn-BD" sz="2800" b="1" i="1" smtClean="0">
                              <a:latin typeface="Cambria Math"/>
                              <a:cs typeface="NikoshBAN" pitchFamily="2" charset="0"/>
                            </a:rPr>
                          </m:ctrlPr>
                        </m:fPr>
                        <m:num>
                          <m:r>
                            <a:rPr lang="en-US" sz="2800" b="1" i="0" smtClean="0">
                              <a:latin typeface="Cambria Math"/>
                              <a:cs typeface="NikoshBAN" pitchFamily="2" charset="0"/>
                            </a:rPr>
                            <m:t>𝟏</m:t>
                          </m:r>
                        </m:num>
                        <m:den>
                          <m:r>
                            <a:rPr lang="en-US" sz="2800" b="1" i="0" smtClean="0">
                              <a:latin typeface="Cambria Math"/>
                              <a:cs typeface="NikoshBAN" pitchFamily="2" charset="0"/>
                            </a:rPr>
                            <m:t>𝐜𝐨𝐬</m:t>
                          </m:r>
                          <m:r>
                            <a:rPr lang="en-US" sz="2800" b="1" i="0" smtClean="0">
                              <a:latin typeface="Cambria Math"/>
                              <a:ea typeface="Cambria Math"/>
                              <a:cs typeface="NikoshBAN" pitchFamily="2" charset="0"/>
                            </a:rPr>
                            <m:t>𝛉</m:t>
                          </m:r>
                        </m:den>
                      </m:f>
                    </m:oMath>
                  </a14:m>
                  <a:r>
                    <a:rPr lang="bn-BD" sz="2800" b="1" dirty="0" smtClean="0">
                      <a:latin typeface="NikoshBAN" pitchFamily="2" charset="0"/>
                      <a:cs typeface="NikoshBAN" pitchFamily="2" charset="0"/>
                    </a:rPr>
                    <a:t> </a:t>
                  </a:r>
                  <a:endParaRPr lang="en-US" sz="2800" b="1" dirty="0">
                    <a:latin typeface="NikoshBAN" pitchFamily="2" charset="0"/>
                    <a:cs typeface="NikoshBAN" pitchFamily="2" charset="0"/>
                  </a:endParaRPr>
                </a:p>
              </p:txBody>
            </p:sp>
          </mc:Choice>
          <mc:Fallback xmlns="">
            <p:sp>
              <p:nvSpPr>
                <p:cNvPr id="41" name="TextBox 40"/>
                <p:cNvSpPr txBox="1">
                  <a:spLocks noRot="1" noChangeAspect="1" noMove="1" noResize="1" noEditPoints="1" noAdjustHandles="1" noChangeArrowheads="1" noChangeShapeType="1" noTextEdit="1"/>
                </p:cNvSpPr>
                <p:nvPr/>
              </p:nvSpPr>
              <p:spPr>
                <a:xfrm>
                  <a:off x="2409994" y="4071804"/>
                  <a:ext cx="2604929" cy="714683"/>
                </a:xfrm>
                <a:prstGeom prst="rect">
                  <a:avLst/>
                </a:prstGeom>
                <a:blipFill rotWithShape="1">
                  <a:blip r:embed="rId12"/>
                  <a:stretch>
                    <a:fillRect l="-2576" b="-127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p:cNvSpPr txBox="1"/>
                <p:nvPr/>
              </p:nvSpPr>
              <p:spPr>
                <a:xfrm>
                  <a:off x="2407026" y="4798048"/>
                  <a:ext cx="2594042" cy="807209"/>
                </a:xfrm>
                <a:prstGeom prst="rect">
                  <a:avLst/>
                </a:prstGeom>
                <a:noFill/>
              </p:spPr>
              <p:txBody>
                <a:bodyPr wrap="square" rtlCol="0">
                  <a:spAutoFit/>
                </a:bodyPr>
                <a:lstStyle/>
                <a:p>
                  <a:r>
                    <a:rPr lang="en-US" sz="2000" b="1" dirty="0" smtClean="0">
                      <a:latin typeface="NikoshBAN" pitchFamily="2" charset="0"/>
                      <a:cs typeface="NikoshBAN" pitchFamily="2" charset="0"/>
                    </a:rPr>
                    <a:t>tan</a:t>
                  </a:r>
                  <a14:m>
                    <m:oMath xmlns:m="http://schemas.openxmlformats.org/officeDocument/2006/math">
                      <m:r>
                        <a:rPr lang="en-US" sz="2000" b="1" i="0" dirty="0" smtClean="0">
                          <a:latin typeface="Cambria Math"/>
                          <a:ea typeface="Cambria Math"/>
                          <a:cs typeface="NikoshBAN" pitchFamily="2" charset="0"/>
                        </a:rPr>
                        <m:t>𝛉</m:t>
                      </m:r>
                    </m:oMath>
                  </a14:m>
                  <a:r>
                    <a:rPr lang="bn-BD" sz="3200" b="1" dirty="0" smtClean="0">
                      <a:latin typeface="NikoshBAN" pitchFamily="2" charset="0"/>
                      <a:cs typeface="NikoshBAN" pitchFamily="2" charset="0"/>
                    </a:rPr>
                    <a:t>= </a:t>
                  </a:r>
                  <a14:m>
                    <m:oMath xmlns:m="http://schemas.openxmlformats.org/officeDocument/2006/math">
                      <m:f>
                        <m:fPr>
                          <m:ctrlPr>
                            <a:rPr lang="bn-BD" sz="3200" b="1" i="1" smtClean="0">
                              <a:latin typeface="Cambria Math"/>
                            </a:rPr>
                          </m:ctrlPr>
                        </m:fPr>
                        <m:num>
                          <m:r>
                            <a:rPr lang="en-US" sz="3200" b="1" i="0" smtClean="0">
                              <a:latin typeface="Cambria Math"/>
                            </a:rPr>
                            <m:t>𝐬𝐢𝐧</m:t>
                          </m:r>
                          <m:r>
                            <a:rPr lang="en-US" sz="3200" b="1" i="0" smtClean="0">
                              <a:latin typeface="Cambria Math"/>
                              <a:ea typeface="Cambria Math"/>
                            </a:rPr>
                            <m:t>𝛉</m:t>
                          </m:r>
                        </m:num>
                        <m:den>
                          <m:r>
                            <a:rPr lang="en-US" sz="3200" b="1" i="0" smtClean="0">
                              <a:latin typeface="Cambria Math"/>
                            </a:rPr>
                            <m:t>𝐜𝐨𝐬</m:t>
                          </m:r>
                          <m:r>
                            <a:rPr lang="en-US" sz="3200" b="1" i="0" smtClean="0">
                              <a:latin typeface="Cambria Math"/>
                              <a:ea typeface="Cambria Math"/>
                            </a:rPr>
                            <m:t>𝛉</m:t>
                          </m:r>
                        </m:den>
                      </m:f>
                    </m:oMath>
                  </a14:m>
                  <a:endParaRPr lang="en-US" sz="3200" b="1" dirty="0">
                    <a:latin typeface="NikoshBAN" pitchFamily="2" charset="0"/>
                    <a:cs typeface="NikoshBAN" pitchFamily="2" charset="0"/>
                  </a:endParaRPr>
                </a:p>
              </p:txBody>
            </p:sp>
          </mc:Choice>
          <mc:Fallback xmlns="">
            <p:sp>
              <p:nvSpPr>
                <p:cNvPr id="42" name="TextBox 41"/>
                <p:cNvSpPr txBox="1">
                  <a:spLocks noRot="1" noChangeAspect="1" noMove="1" noResize="1" noEditPoints="1" noAdjustHandles="1" noChangeArrowheads="1" noChangeShapeType="1" noTextEdit="1"/>
                </p:cNvSpPr>
                <p:nvPr/>
              </p:nvSpPr>
              <p:spPr>
                <a:xfrm>
                  <a:off x="2407026" y="4798048"/>
                  <a:ext cx="2594042" cy="807209"/>
                </a:xfrm>
                <a:prstGeom prst="rect">
                  <a:avLst/>
                </a:prstGeom>
                <a:blipFill rotWithShape="1">
                  <a:blip r:embed="rId13"/>
                  <a:stretch>
                    <a:fillRect l="-2347" b="-1439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p:cNvSpPr txBox="1"/>
                <p:nvPr/>
              </p:nvSpPr>
              <p:spPr>
                <a:xfrm>
                  <a:off x="2409994" y="5676252"/>
                  <a:ext cx="2591074" cy="717761"/>
                </a:xfrm>
                <a:prstGeom prst="rect">
                  <a:avLst/>
                </a:prstGeom>
                <a:noFill/>
              </p:spPr>
              <p:txBody>
                <a:bodyPr wrap="square" rtlCol="0">
                  <a:spAutoFit/>
                </a:bodyPr>
                <a:lstStyle/>
                <a:p>
                  <a:r>
                    <a:rPr lang="en-US" sz="2000" b="1" dirty="0" smtClean="0">
                      <a:latin typeface="NikoshBAN" pitchFamily="2" charset="0"/>
                      <a:cs typeface="NikoshBAN" pitchFamily="2" charset="0"/>
                    </a:rPr>
                    <a:t>cot</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a:t>
                  </a:r>
                  <a:r>
                    <a:rPr lang="en-US" sz="2400" b="1" dirty="0" smtClean="0">
                      <a:latin typeface="NikoshBAN" pitchFamily="2" charset="0"/>
                      <a:cs typeface="NikoshBAN" pitchFamily="2" charset="0"/>
                    </a:rPr>
                    <a:t>   </a:t>
                  </a:r>
                  <a:r>
                    <a:rPr lang="en-US" sz="2800" b="1" dirty="0" smtClean="0">
                      <a:latin typeface="NikoshBAN" pitchFamily="2" charset="0"/>
                      <a:cs typeface="NikoshBAN" pitchFamily="2" charset="0"/>
                    </a:rPr>
                    <a:t>= </a:t>
                  </a:r>
                  <a14:m>
                    <m:oMath xmlns:m="http://schemas.openxmlformats.org/officeDocument/2006/math">
                      <m:f>
                        <m:fPr>
                          <m:ctrlPr>
                            <a:rPr lang="en-US" sz="2800" b="1" i="1" smtClean="0">
                              <a:latin typeface="Cambria Math"/>
                            </a:rPr>
                          </m:ctrlPr>
                        </m:fPr>
                        <m:num>
                          <m:r>
                            <a:rPr lang="en-US" sz="2800" b="1" i="0" smtClean="0">
                              <a:latin typeface="Cambria Math"/>
                            </a:rPr>
                            <m:t>𝐜𝐨𝐬</m:t>
                          </m:r>
                          <m:r>
                            <a:rPr lang="en-US" sz="2800" b="1" i="0" smtClean="0">
                              <a:latin typeface="Cambria Math"/>
                              <a:ea typeface="Cambria Math"/>
                            </a:rPr>
                            <m:t>𝛉</m:t>
                          </m:r>
                        </m:num>
                        <m:den>
                          <m:r>
                            <a:rPr lang="en-US" sz="2800" b="1" i="0" smtClean="0">
                              <a:latin typeface="Cambria Math"/>
                            </a:rPr>
                            <m:t>𝐬𝐢𝐧</m:t>
                          </m:r>
                          <m:r>
                            <a:rPr lang="en-US" sz="2800" b="1" i="0" smtClean="0">
                              <a:latin typeface="Cambria Math"/>
                              <a:ea typeface="Cambria Math"/>
                            </a:rPr>
                            <m:t>𝛉</m:t>
                          </m:r>
                        </m:den>
                      </m:f>
                    </m:oMath>
                  </a14:m>
                  <a:endParaRPr lang="en-US" sz="2800" b="1" dirty="0">
                    <a:latin typeface="NikoshBAN" pitchFamily="2" charset="0"/>
                    <a:cs typeface="NikoshBAN" pitchFamily="2" charset="0"/>
                  </a:endParaRPr>
                </a:p>
              </p:txBody>
            </p:sp>
          </mc:Choice>
          <mc:Fallback xmlns="">
            <p:sp>
              <p:nvSpPr>
                <p:cNvPr id="43" name="TextBox 42"/>
                <p:cNvSpPr txBox="1">
                  <a:spLocks noRot="1" noChangeAspect="1" noMove="1" noResize="1" noEditPoints="1" noAdjustHandles="1" noChangeArrowheads="1" noChangeShapeType="1" noTextEdit="1"/>
                </p:cNvSpPr>
                <p:nvPr/>
              </p:nvSpPr>
              <p:spPr>
                <a:xfrm>
                  <a:off x="2409994" y="5676252"/>
                  <a:ext cx="2591074" cy="717761"/>
                </a:xfrm>
                <a:prstGeom prst="rect">
                  <a:avLst/>
                </a:prstGeom>
                <a:blipFill rotWithShape="1">
                  <a:blip r:embed="rId14"/>
                  <a:stretch>
                    <a:fillRect l="-2588" b="-14530"/>
                  </a:stretch>
                </a:blipFill>
              </p:spPr>
              <p:txBody>
                <a:bodyPr/>
                <a:lstStyle/>
                <a:p>
                  <a:r>
                    <a:rPr lang="en-US">
                      <a:noFill/>
                    </a:rPr>
                    <a:t> </a:t>
                  </a:r>
                </a:p>
              </p:txBody>
            </p:sp>
          </mc:Fallback>
        </mc:AlternateContent>
        <p:grpSp>
          <p:nvGrpSpPr>
            <p:cNvPr id="62" name="Group 61"/>
            <p:cNvGrpSpPr/>
            <p:nvPr/>
          </p:nvGrpSpPr>
          <p:grpSpPr>
            <a:xfrm>
              <a:off x="131910" y="626842"/>
              <a:ext cx="8433808" cy="6102706"/>
              <a:chOff x="107957" y="627354"/>
              <a:chExt cx="8433808" cy="6102706"/>
            </a:xfrm>
          </p:grpSpPr>
          <p:cxnSp>
            <p:nvCxnSpPr>
              <p:cNvPr id="9" name="Straight Connector 8"/>
              <p:cNvCxnSpPr/>
              <p:nvPr/>
            </p:nvCxnSpPr>
            <p:spPr>
              <a:xfrm flipH="1">
                <a:off x="2377043" y="669339"/>
                <a:ext cx="59968" cy="606072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4946527" y="627354"/>
                <a:ext cx="51370" cy="6102706"/>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9" name="TextBox 38"/>
                  <p:cNvSpPr txBox="1"/>
                  <p:nvPr/>
                </p:nvSpPr>
                <p:spPr>
                  <a:xfrm>
                    <a:off x="2414862" y="2673023"/>
                    <a:ext cx="2576107" cy="714683"/>
                  </a:xfrm>
                  <a:prstGeom prst="rect">
                    <a:avLst/>
                  </a:prstGeom>
                  <a:noFill/>
                </p:spPr>
                <p:txBody>
                  <a:bodyPr wrap="square" rtlCol="0">
                    <a:spAutoFit/>
                  </a:bodyPr>
                  <a:lstStyle/>
                  <a:p>
                    <a:r>
                      <a:rPr lang="en-US" sz="2000" b="1" dirty="0" smtClean="0">
                        <a:latin typeface="NikoshBAN" pitchFamily="2" charset="0"/>
                        <a:cs typeface="NikoshBAN" pitchFamily="2" charset="0"/>
                      </a:rPr>
                      <a:t>cot</a:t>
                    </a:r>
                    <a14:m>
                      <m:oMath xmlns:m="http://schemas.openxmlformats.org/officeDocument/2006/math">
                        <m:r>
                          <a:rPr lang="en-US" sz="2000" b="1" i="0" smtClean="0">
                            <a:latin typeface="Cambria Math"/>
                            <a:ea typeface="Cambria Math"/>
                            <a:cs typeface="NikoshBAN" pitchFamily="2" charset="0"/>
                          </a:rPr>
                          <m:t>𝛉</m:t>
                        </m:r>
                      </m:oMath>
                    </a14:m>
                    <a:r>
                      <a:rPr lang="en-US" sz="2000" b="1" dirty="0" smtClean="0">
                        <a:latin typeface="NikoshBAN" pitchFamily="2" charset="0"/>
                        <a:cs typeface="NikoshBAN" pitchFamily="2" charset="0"/>
                      </a:rPr>
                      <a:t>  </a:t>
                    </a:r>
                    <a:r>
                      <a:rPr lang="en-US" sz="2800" b="1" dirty="0" smtClean="0">
                        <a:latin typeface="NikoshBAN" pitchFamily="2" charset="0"/>
                        <a:cs typeface="NikoshBAN" pitchFamily="2" charset="0"/>
                      </a:rPr>
                      <a:t>= </a:t>
                    </a:r>
                    <a14:m>
                      <m:oMath xmlns:m="http://schemas.openxmlformats.org/officeDocument/2006/math">
                        <m:f>
                          <m:fPr>
                            <m:ctrlPr>
                              <a:rPr lang="en-US" sz="2800" b="1" i="1" smtClean="0">
                                <a:latin typeface="Cambria Math"/>
                                <a:cs typeface="NikoshBAN" pitchFamily="2" charset="0"/>
                              </a:rPr>
                            </m:ctrlPr>
                          </m:fPr>
                          <m:num>
                            <m:r>
                              <a:rPr lang="en-US" sz="2800" b="1" i="0" smtClean="0">
                                <a:latin typeface="Cambria Math"/>
                                <a:cs typeface="NikoshBAN" pitchFamily="2" charset="0"/>
                              </a:rPr>
                              <m:t>𝟏</m:t>
                            </m:r>
                          </m:num>
                          <m:den>
                            <m:r>
                              <a:rPr lang="en-US" sz="2800" b="1" i="0" smtClean="0">
                                <a:latin typeface="Cambria Math"/>
                                <a:cs typeface="NikoshBAN" pitchFamily="2" charset="0"/>
                              </a:rPr>
                              <m:t>𝐭𝐚𝐧</m:t>
                            </m:r>
                            <m:r>
                              <a:rPr lang="en-US" sz="2800" b="1" i="0" smtClean="0">
                                <a:latin typeface="Cambria Math"/>
                                <a:ea typeface="Cambria Math"/>
                                <a:cs typeface="NikoshBAN" pitchFamily="2" charset="0"/>
                              </a:rPr>
                              <m:t>𝛉</m:t>
                            </m:r>
                          </m:den>
                        </m:f>
                      </m:oMath>
                    </a14:m>
                    <a:endParaRPr lang="en-US" sz="2800" b="1" dirty="0">
                      <a:latin typeface="NikoshBAN" pitchFamily="2" charset="0"/>
                      <a:cs typeface="NikoshBAN" pitchFamily="2" charset="0"/>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2414862" y="2673023"/>
                    <a:ext cx="2576107" cy="714683"/>
                  </a:xfrm>
                  <a:prstGeom prst="rect">
                    <a:avLst/>
                  </a:prstGeom>
                  <a:blipFill rotWithShape="1">
                    <a:blip r:embed="rId15"/>
                    <a:stretch>
                      <a:fillRect l="-2364" b="-13675"/>
                    </a:stretch>
                  </a:blipFill>
                </p:spPr>
                <p:txBody>
                  <a:bodyPr/>
                  <a:lstStyle/>
                  <a:p>
                    <a:r>
                      <a:rPr lang="en-US">
                        <a:noFill/>
                      </a:rPr>
                      <a:t> </a:t>
                    </a:r>
                  </a:p>
                </p:txBody>
              </p:sp>
            </mc:Fallback>
          </mc:AlternateContent>
          <p:cxnSp>
            <p:nvCxnSpPr>
              <p:cNvPr id="46" name="Straight Connector 45"/>
              <p:cNvCxnSpPr/>
              <p:nvPr/>
            </p:nvCxnSpPr>
            <p:spPr>
              <a:xfrm>
                <a:off x="152400" y="637079"/>
                <a:ext cx="837882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107957" y="6696567"/>
                <a:ext cx="840278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128447" y="637079"/>
                <a:ext cx="0" cy="60594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8531229" y="637079"/>
                <a:ext cx="10536" cy="6092981"/>
              </a:xfrm>
              <a:prstGeom prst="line">
                <a:avLst/>
              </a:prstGeom>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63" name="TextBox 62"/>
                <p:cNvSpPr txBox="1"/>
                <p:nvPr/>
              </p:nvSpPr>
              <p:spPr>
                <a:xfrm>
                  <a:off x="5066383" y="733006"/>
                  <a:ext cx="3488799" cy="470000"/>
                </a:xfrm>
                <a:prstGeom prst="rect">
                  <a:avLst/>
                </a:prstGeom>
                <a:noFill/>
              </p:spPr>
              <p:txBody>
                <a:bodyPr wrap="square" rtlCol="0">
                  <a:spAutoFit/>
                </a:bodyPr>
                <a:lstStyle/>
                <a:p>
                  <a:r>
                    <a:rPr lang="bn-BD" sz="2400" b="1" dirty="0" smtClean="0">
                      <a:ea typeface="Cambria Math"/>
                      <a:cs typeface="NikoshBAN" pitchFamily="2" charset="0"/>
                    </a:rPr>
                    <a:t>১</a:t>
                  </a:r>
                  <a:r>
                    <a:rPr lang="en-US" sz="2400" b="1" dirty="0" smtClean="0">
                      <a:ea typeface="Cambria Math"/>
                      <a:cs typeface="NikoshBAN" pitchFamily="2" charset="0"/>
                    </a:rPr>
                    <a:t>. </a:t>
                  </a:r>
                  <a14:m>
                    <m:oMath xmlns:m="http://schemas.openxmlformats.org/officeDocument/2006/math">
                      <m:sSup>
                        <m:sSupPr>
                          <m:ctrlPr>
                            <a:rPr lang="bn-BD" sz="2400" b="1" i="1" smtClean="0">
                              <a:latin typeface="Cambria Math"/>
                              <a:ea typeface="Cambria Math"/>
                              <a:cs typeface="NikoshBAN" pitchFamily="2" charset="0"/>
                            </a:rPr>
                          </m:ctrlPr>
                        </m:sSupPr>
                        <m:e>
                          <m:r>
                            <a:rPr lang="en-US" sz="2400" b="1" i="0" smtClean="0">
                              <a:latin typeface="Cambria Math"/>
                              <a:ea typeface="Cambria Math"/>
                              <a:cs typeface="NikoshBAN" pitchFamily="2" charset="0"/>
                            </a:rPr>
                            <m:t>𝐬𝐢𝐧</m:t>
                          </m:r>
                        </m:e>
                        <m:sup>
                          <m:r>
                            <a:rPr lang="en-US" sz="2400" b="1" i="0" smtClean="0">
                              <a:latin typeface="Cambria Math"/>
                              <a:ea typeface="Cambria Math"/>
                              <a:cs typeface="NikoshBAN" pitchFamily="2" charset="0"/>
                            </a:rPr>
                            <m:t>𝟐</m:t>
                          </m:r>
                        </m:sup>
                      </m:sSup>
                      <m:r>
                        <a:rPr lang="bn-BD" sz="2400" b="1" i="0" smtClean="0">
                          <a:latin typeface="Cambria Math"/>
                          <a:ea typeface="Cambria Math"/>
                          <a:cs typeface="NikoshBAN" pitchFamily="2" charset="0"/>
                        </a:rPr>
                        <m:t>𝛉</m:t>
                      </m:r>
                      <m:r>
                        <a:rPr lang="en-US" sz="2400" b="1" i="0" smtClean="0">
                          <a:latin typeface="Cambria Math"/>
                          <a:ea typeface="Cambria Math"/>
                          <a:cs typeface="NikoshBAN" pitchFamily="2" charset="0"/>
                        </a:rPr>
                        <m:t> + </m:t>
                      </m:r>
                      <m:sSup>
                        <m:sSupPr>
                          <m:ctrlPr>
                            <a:rPr lang="en-US" sz="2400" b="1" i="1" smtClean="0">
                              <a:latin typeface="Cambria Math"/>
                              <a:ea typeface="Cambria Math"/>
                              <a:cs typeface="NikoshBAN" pitchFamily="2" charset="0"/>
                            </a:rPr>
                          </m:ctrlPr>
                        </m:sSupPr>
                        <m:e>
                          <m:r>
                            <a:rPr lang="en-US" sz="2400" b="1" i="0" smtClean="0">
                              <a:latin typeface="Cambria Math"/>
                              <a:ea typeface="Cambria Math"/>
                              <a:cs typeface="NikoshBAN" pitchFamily="2" charset="0"/>
                            </a:rPr>
                            <m:t>𝐜𝐨𝐬</m:t>
                          </m:r>
                        </m:e>
                        <m:sup>
                          <m:r>
                            <a:rPr lang="en-US" sz="2400" b="1" i="0" smtClean="0">
                              <a:latin typeface="Cambria Math"/>
                              <a:ea typeface="Cambria Math"/>
                              <a:cs typeface="NikoshBAN" pitchFamily="2" charset="0"/>
                            </a:rPr>
                            <m:t>𝟐</m:t>
                          </m:r>
                        </m:sup>
                      </m:sSup>
                      <m:r>
                        <a:rPr lang="en-US" sz="2400" b="1" i="0" smtClean="0">
                          <a:latin typeface="Cambria Math"/>
                          <a:ea typeface="Cambria Math"/>
                          <a:cs typeface="NikoshBAN" pitchFamily="2" charset="0"/>
                        </a:rPr>
                        <m:t>𝛉</m:t>
                      </m:r>
                    </m:oMath>
                  </a14:m>
                  <a:r>
                    <a:rPr lang="en-US" sz="2400" b="1" dirty="0" smtClean="0">
                      <a:latin typeface="NikoshBAN" pitchFamily="2" charset="0"/>
                      <a:cs typeface="NikoshBAN" pitchFamily="2" charset="0"/>
                    </a:rPr>
                    <a:t>  = </a:t>
                  </a:r>
                  <a14:m>
                    <m:oMath xmlns:m="http://schemas.openxmlformats.org/officeDocument/2006/math">
                      <m:r>
                        <a:rPr lang="en-US" sz="2400" b="1" i="0" smtClean="0">
                          <a:latin typeface="Cambria Math"/>
                          <a:cs typeface="NikoshBAN" pitchFamily="2" charset="0"/>
                        </a:rPr>
                        <m:t>𝟏</m:t>
                      </m:r>
                    </m:oMath>
                  </a14:m>
                  <a:r>
                    <a:rPr lang="en-US" sz="2400" b="1" dirty="0" smtClean="0">
                      <a:latin typeface="NikoshBAN" pitchFamily="2" charset="0"/>
                      <a:cs typeface="NikoshBAN" pitchFamily="2" charset="0"/>
                    </a:rPr>
                    <a:t>  </a:t>
                  </a:r>
                  <a:endParaRPr lang="en-US" sz="2400" b="1" dirty="0">
                    <a:latin typeface="NikoshBAN" pitchFamily="2" charset="0"/>
                    <a:cs typeface="NikoshBAN" pitchFamily="2" charset="0"/>
                  </a:endParaRPr>
                </a:p>
              </p:txBody>
            </p:sp>
          </mc:Choice>
          <mc:Fallback xmlns="">
            <p:sp>
              <p:nvSpPr>
                <p:cNvPr id="63" name="TextBox 62"/>
                <p:cNvSpPr txBox="1">
                  <a:spLocks noRot="1" noChangeAspect="1" noMove="1" noResize="1" noEditPoints="1" noAdjustHandles="1" noChangeArrowheads="1" noChangeShapeType="1" noTextEdit="1"/>
                </p:cNvSpPr>
                <p:nvPr/>
              </p:nvSpPr>
              <p:spPr>
                <a:xfrm>
                  <a:off x="5066383" y="733006"/>
                  <a:ext cx="3488799" cy="470000"/>
                </a:xfrm>
                <a:prstGeom prst="rect">
                  <a:avLst/>
                </a:prstGeom>
                <a:blipFill rotWithShape="1">
                  <a:blip r:embed="rId16"/>
                  <a:stretch>
                    <a:fillRect l="-2618" t="-10390" b="-311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a:xfrm>
                  <a:off x="5021851" y="1738034"/>
                  <a:ext cx="3533332" cy="470000"/>
                </a:xfrm>
                <a:prstGeom prst="rect">
                  <a:avLst/>
                </a:prstGeom>
                <a:noFill/>
              </p:spPr>
              <p:txBody>
                <a:bodyPr wrap="square" rtlCol="0">
                  <a:spAutoFit/>
                </a:bodyPr>
                <a:lstStyle/>
                <a:p>
                  <a:r>
                    <a:rPr lang="en-US" sz="2400" b="1" dirty="0" smtClean="0">
                      <a:latin typeface="NikoshBAN" pitchFamily="2" charset="0"/>
                      <a:cs typeface="NikoshBAN" pitchFamily="2" charset="0"/>
                    </a:rPr>
                    <a:t>3.</a:t>
                  </a:r>
                  <a14:m>
                    <m:oMath xmlns:m="http://schemas.openxmlformats.org/officeDocument/2006/math">
                      <m:r>
                        <a:rPr lang="en-US" sz="2400" b="1" i="0" smtClean="0">
                          <a:latin typeface="Cambria Math"/>
                          <a:ea typeface="Cambria Math"/>
                          <a:cs typeface="NikoshBAN" pitchFamily="2" charset="0"/>
                        </a:rPr>
                        <m:t>𝟏</m:t>
                      </m:r>
                      <m:r>
                        <a:rPr lang="en-US" sz="2400" b="1" i="0" smtClean="0">
                          <a:latin typeface="Cambria Math"/>
                          <a:ea typeface="Cambria Math"/>
                          <a:cs typeface="NikoshBAN" pitchFamily="2" charset="0"/>
                        </a:rPr>
                        <m:t>+ </m:t>
                      </m:r>
                      <m:sSup>
                        <m:sSupPr>
                          <m:ctrlPr>
                            <a:rPr lang="en-US" sz="2400" b="1" i="1" smtClean="0">
                              <a:latin typeface="Cambria Math"/>
                              <a:ea typeface="Cambria Math"/>
                              <a:cs typeface="NikoshBAN" pitchFamily="2" charset="0"/>
                            </a:rPr>
                          </m:ctrlPr>
                        </m:sSupPr>
                        <m:e>
                          <m:r>
                            <a:rPr lang="en-US" sz="2400" b="1" i="0" smtClean="0">
                              <a:latin typeface="Cambria Math"/>
                              <a:ea typeface="Cambria Math"/>
                              <a:cs typeface="NikoshBAN" pitchFamily="2" charset="0"/>
                            </a:rPr>
                            <m:t>𝐜𝐨𝐭</m:t>
                          </m:r>
                        </m:e>
                        <m:sup>
                          <m:r>
                            <a:rPr lang="en-US" sz="2400" b="1" i="0" smtClean="0">
                              <a:latin typeface="Cambria Math"/>
                              <a:ea typeface="Cambria Math"/>
                              <a:cs typeface="NikoshBAN" pitchFamily="2" charset="0"/>
                            </a:rPr>
                            <m:t>𝟐</m:t>
                          </m:r>
                        </m:sup>
                      </m:sSup>
                      <m:r>
                        <a:rPr lang="en-US" sz="2400" b="1" i="0" smtClean="0">
                          <a:latin typeface="Cambria Math"/>
                          <a:ea typeface="Cambria Math"/>
                          <a:cs typeface="NikoshBAN" pitchFamily="2" charset="0"/>
                        </a:rPr>
                        <m:t>𝛉</m:t>
                      </m:r>
                    </m:oMath>
                  </a14:m>
                  <a:r>
                    <a:rPr lang="en-US" sz="2400" b="1" dirty="0" smtClean="0">
                      <a:latin typeface="NikoshBAN" pitchFamily="2" charset="0"/>
                      <a:cs typeface="NikoshBAN" pitchFamily="2" charset="0"/>
                    </a:rPr>
                    <a:t>  = </a:t>
                  </a:r>
                  <a14:m>
                    <m:oMath xmlns:m="http://schemas.openxmlformats.org/officeDocument/2006/math">
                      <m:sSup>
                        <m:sSupPr>
                          <m:ctrlPr>
                            <a:rPr lang="en-US" sz="2400" b="1" i="1" smtClean="0">
                              <a:latin typeface="Cambria Math"/>
                              <a:cs typeface="NikoshBAN" pitchFamily="2" charset="0"/>
                            </a:rPr>
                          </m:ctrlPr>
                        </m:sSupPr>
                        <m:e>
                          <m:r>
                            <a:rPr lang="en-US" sz="2400" b="1" i="0" smtClean="0">
                              <a:latin typeface="Cambria Math"/>
                              <a:cs typeface="NikoshBAN" pitchFamily="2" charset="0"/>
                            </a:rPr>
                            <m:t>𝐜𝐨𝐬𝐞𝐜</m:t>
                          </m:r>
                          <m:r>
                            <a:rPr lang="en-US" sz="2400" b="1" i="0" smtClean="0">
                              <a:latin typeface="Cambria Math"/>
                              <a:ea typeface="Cambria Math"/>
                              <a:cs typeface="NikoshBAN" pitchFamily="2" charset="0"/>
                            </a:rPr>
                            <m:t>𝛉</m:t>
                          </m:r>
                        </m:e>
                        <m:sup>
                          <m:r>
                            <a:rPr lang="en-US" sz="2400" b="1" i="0" smtClean="0">
                              <a:latin typeface="Cambria Math"/>
                              <a:cs typeface="NikoshBAN" pitchFamily="2" charset="0"/>
                            </a:rPr>
                            <m:t>𝟐</m:t>
                          </m:r>
                        </m:sup>
                      </m:sSup>
                    </m:oMath>
                  </a14:m>
                  <a:endParaRPr lang="en-US" sz="2400" b="1" dirty="0">
                    <a:latin typeface="NikoshBAN" pitchFamily="2" charset="0"/>
                    <a:cs typeface="NikoshBAN" pitchFamily="2" charset="0"/>
                  </a:endParaRPr>
                </a:p>
              </p:txBody>
            </p:sp>
          </mc:Choice>
          <mc:Fallback xmlns="">
            <p:sp>
              <p:nvSpPr>
                <p:cNvPr id="66" name="TextBox 65"/>
                <p:cNvSpPr txBox="1">
                  <a:spLocks noRot="1" noChangeAspect="1" noMove="1" noResize="1" noEditPoints="1" noAdjustHandles="1" noChangeArrowheads="1" noChangeShapeType="1" noTextEdit="1"/>
                </p:cNvSpPr>
                <p:nvPr/>
              </p:nvSpPr>
              <p:spPr>
                <a:xfrm>
                  <a:off x="5021851" y="1738034"/>
                  <a:ext cx="3533332" cy="470000"/>
                </a:xfrm>
                <a:prstGeom prst="rect">
                  <a:avLst/>
                </a:prstGeom>
                <a:blipFill rotWithShape="1">
                  <a:blip r:embed="rId17"/>
                  <a:stretch>
                    <a:fillRect l="-2586" t="-6494" b="-311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p:cNvSpPr txBox="1"/>
                <p:nvPr/>
              </p:nvSpPr>
              <p:spPr>
                <a:xfrm>
                  <a:off x="5031747" y="1238526"/>
                  <a:ext cx="3523435" cy="470000"/>
                </a:xfrm>
                <a:prstGeom prst="rect">
                  <a:avLst/>
                </a:prstGeom>
                <a:noFill/>
              </p:spPr>
              <p:txBody>
                <a:bodyPr wrap="square" rtlCol="0">
                  <a:spAutoFit/>
                </a:bodyPr>
                <a:lstStyle/>
                <a:p>
                  <a14:m>
                    <m:oMath xmlns:m="http://schemas.openxmlformats.org/officeDocument/2006/math">
                      <m:sSup>
                        <m:sSupPr>
                          <m:ctrlPr>
                            <a:rPr lang="bn-BD" sz="2400" b="1" i="1" smtClean="0">
                              <a:latin typeface="Cambria Math"/>
                              <a:cs typeface="NikoshBAN" pitchFamily="2" charset="0"/>
                            </a:rPr>
                          </m:ctrlPr>
                        </m:sSupPr>
                        <m:e>
                          <m:r>
                            <a:rPr lang="bn-BD" sz="2400" b="1" i="0" smtClean="0">
                              <a:latin typeface="Cambria Math"/>
                              <a:cs typeface="NikoshBAN" pitchFamily="2" charset="0"/>
                            </a:rPr>
                            <m:t>২</m:t>
                          </m:r>
                          <m:r>
                            <a:rPr lang="en-US" sz="2400" b="1" i="0" smtClean="0">
                              <a:latin typeface="Cambria Math"/>
                              <a:cs typeface="NikoshBAN" pitchFamily="2" charset="0"/>
                            </a:rPr>
                            <m:t>. </m:t>
                          </m:r>
                          <m:r>
                            <a:rPr lang="en-US" sz="2400" b="1" i="0" smtClean="0">
                              <a:latin typeface="Cambria Math"/>
                              <a:cs typeface="NikoshBAN" pitchFamily="2" charset="0"/>
                            </a:rPr>
                            <m:t>𝐭𝐚𝐧</m:t>
                          </m:r>
                        </m:e>
                        <m:sup>
                          <m:r>
                            <a:rPr lang="en-US" sz="2400" b="1" i="0" smtClean="0">
                              <a:latin typeface="Cambria Math"/>
                              <a:cs typeface="NikoshBAN" pitchFamily="2" charset="0"/>
                            </a:rPr>
                            <m:t>𝟐</m:t>
                          </m:r>
                        </m:sup>
                      </m:sSup>
                      <m:r>
                        <a:rPr lang="bn-BD" sz="2400" b="1" i="0" smtClean="0">
                          <a:latin typeface="Cambria Math"/>
                          <a:ea typeface="Cambria Math"/>
                          <a:cs typeface="NikoshBAN" pitchFamily="2" charset="0"/>
                        </a:rPr>
                        <m:t>𝛉</m:t>
                      </m:r>
                      <m:r>
                        <a:rPr lang="en-US" sz="2400" b="1" i="0" smtClean="0">
                          <a:latin typeface="Cambria Math"/>
                          <a:ea typeface="Cambria Math"/>
                          <a:cs typeface="NikoshBAN" pitchFamily="2" charset="0"/>
                        </a:rPr>
                        <m:t> +</m:t>
                      </m:r>
                      <m:r>
                        <a:rPr lang="en-US" sz="2400" b="1" i="0" smtClean="0">
                          <a:latin typeface="Cambria Math"/>
                          <a:ea typeface="Cambria Math"/>
                          <a:cs typeface="NikoshBAN" pitchFamily="2" charset="0"/>
                        </a:rPr>
                        <m:t>𝟏</m:t>
                      </m:r>
                    </m:oMath>
                  </a14:m>
                  <a:r>
                    <a:rPr lang="en-US" sz="2400" b="1" dirty="0" smtClean="0">
                      <a:latin typeface="NikoshBAN" pitchFamily="2" charset="0"/>
                      <a:cs typeface="NikoshBAN" pitchFamily="2" charset="0"/>
                    </a:rPr>
                    <a:t>= </a:t>
                  </a:r>
                  <a14:m>
                    <m:oMath xmlns:m="http://schemas.openxmlformats.org/officeDocument/2006/math">
                      <m:sSup>
                        <m:sSupPr>
                          <m:ctrlPr>
                            <a:rPr lang="en-US" sz="2400" b="1" i="1" smtClean="0">
                              <a:latin typeface="Cambria Math"/>
                              <a:cs typeface="NikoshBAN" pitchFamily="2" charset="0"/>
                            </a:rPr>
                          </m:ctrlPr>
                        </m:sSupPr>
                        <m:e>
                          <m:r>
                            <a:rPr lang="en-US" sz="2400" b="1" i="0" smtClean="0">
                              <a:latin typeface="Cambria Math"/>
                              <a:cs typeface="NikoshBAN" pitchFamily="2" charset="0"/>
                            </a:rPr>
                            <m:t>𝐬𝐞𝐜</m:t>
                          </m:r>
                        </m:e>
                        <m:sup>
                          <m:r>
                            <a:rPr lang="en-US" sz="2400" b="1" i="0" smtClean="0">
                              <a:latin typeface="Cambria Math"/>
                              <a:cs typeface="NikoshBAN" pitchFamily="2" charset="0"/>
                            </a:rPr>
                            <m:t>𝟐</m:t>
                          </m:r>
                        </m:sup>
                      </m:sSup>
                      <m:r>
                        <a:rPr lang="en-US" sz="2400" b="1" i="0" smtClean="0">
                          <a:latin typeface="Cambria Math"/>
                          <a:ea typeface="Cambria Math"/>
                          <a:cs typeface="NikoshBAN" pitchFamily="2" charset="0"/>
                        </a:rPr>
                        <m:t>𝛉</m:t>
                      </m:r>
                    </m:oMath>
                  </a14:m>
                  <a:r>
                    <a:rPr lang="en-US" sz="2400" b="1" dirty="0" smtClean="0">
                      <a:latin typeface="NikoshBAN" pitchFamily="2" charset="0"/>
                      <a:cs typeface="NikoshBAN" pitchFamily="2" charset="0"/>
                    </a:rPr>
                    <a:t>  </a:t>
                  </a:r>
                  <a:endParaRPr lang="en-US" sz="2400" b="1" dirty="0">
                    <a:latin typeface="NikoshBAN" pitchFamily="2" charset="0"/>
                    <a:cs typeface="NikoshBAN" pitchFamily="2" charset="0"/>
                  </a:endParaRPr>
                </a:p>
              </p:txBody>
            </p:sp>
          </mc:Choice>
          <mc:Fallback xmlns="">
            <p:sp>
              <p:nvSpPr>
                <p:cNvPr id="67" name="TextBox 66"/>
                <p:cNvSpPr txBox="1">
                  <a:spLocks noRot="1" noChangeAspect="1" noMove="1" noResize="1" noEditPoints="1" noAdjustHandles="1" noChangeArrowheads="1" noChangeShapeType="1" noTextEdit="1"/>
                </p:cNvSpPr>
                <p:nvPr/>
              </p:nvSpPr>
              <p:spPr>
                <a:xfrm>
                  <a:off x="5031747" y="1238526"/>
                  <a:ext cx="3523435" cy="470000"/>
                </a:xfrm>
                <a:prstGeom prst="rect">
                  <a:avLst/>
                </a:prstGeom>
                <a:blipFill rotWithShape="1">
                  <a:blip r:embed="rId18"/>
                  <a:stretch>
                    <a:fillRect l="-173" t="-6494" b="-31169"/>
                  </a:stretch>
                </a:blipFill>
              </p:spPr>
              <p:txBody>
                <a:bodyPr/>
                <a:lstStyle/>
                <a:p>
                  <a:r>
                    <a:rPr lang="en-US">
                      <a:noFill/>
                    </a:rPr>
                    <a:t> </a:t>
                  </a:r>
                </a:p>
              </p:txBody>
            </p:sp>
          </mc:Fallback>
        </mc:AlternateContent>
        <p:sp>
          <p:nvSpPr>
            <p:cNvPr id="68" name="TextBox 67"/>
            <p:cNvSpPr txBox="1"/>
            <p:nvPr/>
          </p:nvSpPr>
          <p:spPr>
            <a:xfrm>
              <a:off x="5181600" y="2178143"/>
              <a:ext cx="3373584" cy="461665"/>
            </a:xfrm>
            <a:prstGeom prst="rect">
              <a:avLst/>
            </a:prstGeom>
            <a:noFill/>
          </p:spPr>
          <p:txBody>
            <a:bodyPr wrap="square" rtlCol="0">
              <a:spAutoFit/>
            </a:bodyPr>
            <a:lstStyle/>
            <a:p>
              <a:r>
                <a:rPr lang="bn-BD" sz="2400" b="1" dirty="0" smtClean="0">
                  <a:latin typeface="NikoshBAN" pitchFamily="2" charset="0"/>
                  <a:cs typeface="NikoshBAN" pitchFamily="2" charset="0"/>
                </a:rPr>
                <a:t>১ এর অনুসিদ্ধান্ত গুলি...</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69" name="TextBox 68"/>
                <p:cNvSpPr txBox="1"/>
                <p:nvPr/>
              </p:nvSpPr>
              <p:spPr>
                <a:xfrm>
                  <a:off x="4996165" y="2554007"/>
                  <a:ext cx="3559017" cy="470000"/>
                </a:xfrm>
                <a:prstGeom prst="rect">
                  <a:avLst/>
                </a:prstGeom>
                <a:noFill/>
              </p:spPr>
              <p:txBody>
                <a:bodyPr wrap="square" rtlCol="0">
                  <a:spAutoFit/>
                </a:bodyPr>
                <a:lstStyle/>
                <a:p>
                  <a:r>
                    <a:rPr lang="bn-BD" sz="2400" b="1" dirty="0" smtClean="0"/>
                    <a:t># </a:t>
                  </a:r>
                  <a14:m>
                    <m:oMath xmlns:m="http://schemas.openxmlformats.org/officeDocument/2006/math">
                      <m:sSup>
                        <m:sSupPr>
                          <m:ctrlPr>
                            <a:rPr lang="bn-BD" sz="2400" b="1" i="1" smtClean="0">
                              <a:latin typeface="Cambria Math"/>
                            </a:rPr>
                          </m:ctrlPr>
                        </m:sSupPr>
                        <m:e>
                          <m:r>
                            <a:rPr lang="en-US" sz="2400" b="1" i="0" smtClean="0">
                              <a:latin typeface="Cambria Math"/>
                            </a:rPr>
                            <m:t>𝐬𝐢𝐧</m:t>
                          </m:r>
                        </m:e>
                        <m:sup>
                          <m:r>
                            <a:rPr lang="en-US" sz="2400" b="1" i="0" smtClean="0">
                              <a:latin typeface="Cambria Math"/>
                            </a:rPr>
                            <m:t>𝟐</m:t>
                          </m:r>
                        </m:sup>
                      </m:sSup>
                      <m:r>
                        <a:rPr lang="bn-BD" sz="2400" b="1" i="0" smtClean="0">
                          <a:latin typeface="Cambria Math"/>
                          <a:ea typeface="Cambria Math"/>
                        </a:rPr>
                        <m:t>𝛉</m:t>
                      </m:r>
                      <m:r>
                        <a:rPr lang="en-US" sz="2400" b="1" i="0" smtClean="0">
                          <a:latin typeface="Cambria Math"/>
                          <a:ea typeface="Cambria Math"/>
                        </a:rPr>
                        <m:t>=</m:t>
                      </m:r>
                      <m:r>
                        <a:rPr lang="en-US" sz="2400" b="1" i="0" smtClean="0">
                          <a:latin typeface="Cambria Math"/>
                          <a:ea typeface="Cambria Math"/>
                        </a:rPr>
                        <m:t>𝟏</m:t>
                      </m:r>
                      <m:r>
                        <a:rPr lang="en-US" sz="2400" b="1" i="0" smtClean="0">
                          <a:latin typeface="Cambria Math"/>
                          <a:ea typeface="Cambria Math"/>
                        </a:rPr>
                        <m:t> − </m:t>
                      </m:r>
                      <m:sSup>
                        <m:sSupPr>
                          <m:ctrlPr>
                            <a:rPr lang="en-US" sz="2400" b="1" i="1" smtClean="0">
                              <a:latin typeface="Cambria Math"/>
                              <a:ea typeface="Cambria Math"/>
                            </a:rPr>
                          </m:ctrlPr>
                        </m:sSupPr>
                        <m:e>
                          <m:r>
                            <a:rPr lang="en-US" sz="2400" b="1" i="0" smtClean="0">
                              <a:latin typeface="Cambria Math"/>
                              <a:ea typeface="Cambria Math"/>
                            </a:rPr>
                            <m:t>𝐜𝐨𝐬</m:t>
                          </m:r>
                        </m:e>
                        <m:sup>
                          <m:r>
                            <a:rPr lang="en-US" sz="2400" b="1" i="0" smtClean="0">
                              <a:latin typeface="Cambria Math"/>
                              <a:ea typeface="Cambria Math"/>
                            </a:rPr>
                            <m:t>𝟐</m:t>
                          </m:r>
                        </m:sup>
                      </m:sSup>
                      <m:r>
                        <a:rPr lang="en-US" sz="2400" b="1" i="0" smtClean="0">
                          <a:latin typeface="Cambria Math"/>
                          <a:ea typeface="Cambria Math"/>
                        </a:rPr>
                        <m:t>𝛉</m:t>
                      </m:r>
                    </m:oMath>
                  </a14:m>
                  <a:endParaRPr lang="en-US" sz="2400" b="1" dirty="0"/>
                </a:p>
              </p:txBody>
            </p:sp>
          </mc:Choice>
          <mc:Fallback xmlns="">
            <p:sp>
              <p:nvSpPr>
                <p:cNvPr id="69" name="TextBox 68"/>
                <p:cNvSpPr txBox="1">
                  <a:spLocks noRot="1" noChangeAspect="1" noMove="1" noResize="1" noEditPoints="1" noAdjustHandles="1" noChangeArrowheads="1" noChangeShapeType="1" noTextEdit="1"/>
                </p:cNvSpPr>
                <p:nvPr/>
              </p:nvSpPr>
              <p:spPr>
                <a:xfrm>
                  <a:off x="4996165" y="2554007"/>
                  <a:ext cx="3559017" cy="470000"/>
                </a:xfrm>
                <a:prstGeom prst="rect">
                  <a:avLst/>
                </a:prstGeom>
                <a:blipFill rotWithShape="1">
                  <a:blip r:embed="rId19"/>
                  <a:stretch>
                    <a:fillRect l="-2740" t="-7792" b="-298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0" name="TextBox 69"/>
                <p:cNvSpPr txBox="1"/>
                <p:nvPr/>
              </p:nvSpPr>
              <p:spPr>
                <a:xfrm>
                  <a:off x="5001068" y="2958055"/>
                  <a:ext cx="3554116" cy="470000"/>
                </a:xfrm>
                <a:prstGeom prst="rect">
                  <a:avLst/>
                </a:prstGeom>
                <a:noFill/>
              </p:spPr>
              <p:txBody>
                <a:bodyPr wrap="square" rtlCol="0">
                  <a:spAutoFit/>
                </a:bodyPr>
                <a:lstStyle/>
                <a:p>
                  <a:r>
                    <a:rPr lang="bn-BD" sz="2400" b="1" dirty="0" smtClean="0"/>
                    <a:t># </a:t>
                  </a:r>
                  <a14:m>
                    <m:oMath xmlns:m="http://schemas.openxmlformats.org/officeDocument/2006/math">
                      <m:sSup>
                        <m:sSupPr>
                          <m:ctrlPr>
                            <a:rPr lang="bn-BD" sz="2400" b="1" i="1" smtClean="0">
                              <a:latin typeface="Cambria Math"/>
                            </a:rPr>
                          </m:ctrlPr>
                        </m:sSupPr>
                        <m:e>
                          <m:r>
                            <a:rPr lang="en-US" sz="2400" b="1" i="0" smtClean="0">
                              <a:latin typeface="Cambria Math"/>
                            </a:rPr>
                            <m:t>𝐜𝐨𝐬</m:t>
                          </m:r>
                        </m:e>
                        <m:sup>
                          <m:r>
                            <a:rPr lang="en-US" sz="2400" b="1" i="0" smtClean="0">
                              <a:latin typeface="Cambria Math"/>
                            </a:rPr>
                            <m:t>𝟐</m:t>
                          </m:r>
                        </m:sup>
                      </m:sSup>
                      <m:r>
                        <a:rPr lang="bn-BD" sz="2400" b="1" i="0" smtClean="0">
                          <a:latin typeface="Cambria Math"/>
                          <a:ea typeface="Cambria Math"/>
                        </a:rPr>
                        <m:t>𝛉</m:t>
                      </m:r>
                      <m:r>
                        <a:rPr lang="en-US" sz="2400" b="1" i="0" smtClean="0">
                          <a:latin typeface="Cambria Math"/>
                          <a:ea typeface="Cambria Math"/>
                        </a:rPr>
                        <m:t>=</m:t>
                      </m:r>
                      <m:r>
                        <a:rPr lang="en-US" sz="2400" b="1" i="0" smtClean="0">
                          <a:latin typeface="Cambria Math"/>
                          <a:ea typeface="Cambria Math"/>
                        </a:rPr>
                        <m:t>𝟏</m:t>
                      </m:r>
                      <m:r>
                        <a:rPr lang="en-US" sz="2400" b="1" i="0" smtClean="0">
                          <a:latin typeface="Cambria Math"/>
                          <a:ea typeface="Cambria Math"/>
                        </a:rPr>
                        <m:t>− </m:t>
                      </m:r>
                      <m:sSup>
                        <m:sSupPr>
                          <m:ctrlPr>
                            <a:rPr lang="en-US" sz="2400" b="1" i="1" smtClean="0">
                              <a:latin typeface="Cambria Math"/>
                              <a:ea typeface="Cambria Math"/>
                            </a:rPr>
                          </m:ctrlPr>
                        </m:sSupPr>
                        <m:e>
                          <m:r>
                            <a:rPr lang="en-US" sz="2400" b="1" i="0" smtClean="0">
                              <a:latin typeface="Cambria Math"/>
                              <a:ea typeface="Cambria Math"/>
                            </a:rPr>
                            <m:t>𝐬𝐢𝐧</m:t>
                          </m:r>
                        </m:e>
                        <m:sup>
                          <m:r>
                            <a:rPr lang="en-US" sz="2400" b="1" i="0" smtClean="0">
                              <a:latin typeface="Cambria Math"/>
                              <a:ea typeface="Cambria Math"/>
                            </a:rPr>
                            <m:t>𝟐</m:t>
                          </m:r>
                        </m:sup>
                      </m:sSup>
                      <m:r>
                        <a:rPr lang="en-US" sz="2400" b="1" i="0" smtClean="0">
                          <a:latin typeface="Cambria Math"/>
                          <a:ea typeface="Cambria Math"/>
                        </a:rPr>
                        <m:t>𝛉</m:t>
                      </m:r>
                    </m:oMath>
                  </a14:m>
                  <a:endParaRPr lang="en-US" sz="2400" b="1" dirty="0"/>
                </a:p>
              </p:txBody>
            </p:sp>
          </mc:Choice>
          <mc:Fallback xmlns="">
            <p:sp>
              <p:nvSpPr>
                <p:cNvPr id="70" name="TextBox 69"/>
                <p:cNvSpPr txBox="1">
                  <a:spLocks noRot="1" noChangeAspect="1" noMove="1" noResize="1" noEditPoints="1" noAdjustHandles="1" noChangeArrowheads="1" noChangeShapeType="1" noTextEdit="1"/>
                </p:cNvSpPr>
                <p:nvPr/>
              </p:nvSpPr>
              <p:spPr>
                <a:xfrm>
                  <a:off x="5001068" y="2958055"/>
                  <a:ext cx="3554116" cy="470000"/>
                </a:xfrm>
                <a:prstGeom prst="rect">
                  <a:avLst/>
                </a:prstGeom>
                <a:blipFill rotWithShape="1">
                  <a:blip r:embed="rId20"/>
                  <a:stretch>
                    <a:fillRect l="-2744" t="-7792" b="-29870"/>
                  </a:stretch>
                </a:blipFill>
              </p:spPr>
              <p:txBody>
                <a:bodyPr/>
                <a:lstStyle/>
                <a:p>
                  <a:r>
                    <a:rPr lang="en-US">
                      <a:noFill/>
                    </a:rPr>
                    <a:t> </a:t>
                  </a:r>
                </a:p>
              </p:txBody>
            </p:sp>
          </mc:Fallback>
        </mc:AlternateContent>
        <p:sp>
          <p:nvSpPr>
            <p:cNvPr id="72" name="TextBox 71"/>
            <p:cNvSpPr txBox="1"/>
            <p:nvPr/>
          </p:nvSpPr>
          <p:spPr>
            <a:xfrm>
              <a:off x="5014923" y="3387706"/>
              <a:ext cx="3540261" cy="461665"/>
            </a:xfrm>
            <a:prstGeom prst="rect">
              <a:avLst/>
            </a:prstGeom>
            <a:noFill/>
          </p:spPr>
          <p:txBody>
            <a:bodyPr wrap="square" rtlCol="0">
              <a:spAutoFit/>
            </a:bodyPr>
            <a:lstStyle/>
            <a:p>
              <a:r>
                <a:rPr lang="bn-BD" sz="2400" b="1" dirty="0" smtClean="0">
                  <a:latin typeface="NikoshBAN" pitchFamily="2" charset="0"/>
                  <a:cs typeface="NikoshBAN" pitchFamily="2" charset="0"/>
                </a:rPr>
                <a:t>২  এর অনুসিদ্ধান্ত গুলি...</a:t>
              </a:r>
              <a:endParaRPr lang="en-US" sz="2400" b="1" dirty="0">
                <a:latin typeface="NikoshBAN" pitchFamily="2" charset="0"/>
                <a:cs typeface="NikoshBAN" pitchFamily="2" charset="0"/>
              </a:endParaRPr>
            </a:p>
          </p:txBody>
        </p:sp>
        <p:sp>
          <p:nvSpPr>
            <p:cNvPr id="73" name="TextBox 72"/>
            <p:cNvSpPr txBox="1"/>
            <p:nvPr/>
          </p:nvSpPr>
          <p:spPr>
            <a:xfrm>
              <a:off x="4970481" y="4858951"/>
              <a:ext cx="3584702" cy="461665"/>
            </a:xfrm>
            <a:prstGeom prst="rect">
              <a:avLst/>
            </a:prstGeom>
            <a:noFill/>
          </p:spPr>
          <p:txBody>
            <a:bodyPr wrap="square" rtlCol="0">
              <a:spAutoFit/>
            </a:bodyPr>
            <a:lstStyle/>
            <a:p>
              <a:r>
                <a:rPr lang="en-US" sz="2400" b="1" dirty="0" smtClean="0">
                  <a:latin typeface="NikoshBAN" pitchFamily="2" charset="0"/>
                  <a:cs typeface="NikoshBAN" pitchFamily="2" charset="0"/>
                </a:rPr>
                <a:t>3 </a:t>
              </a:r>
              <a:r>
                <a:rPr lang="bn-BD" sz="2400" b="1" dirty="0" smtClean="0">
                  <a:latin typeface="NikoshBAN" pitchFamily="2" charset="0"/>
                  <a:cs typeface="NikoshBAN" pitchFamily="2" charset="0"/>
                </a:rPr>
                <a:t>এর অনুসিদ্ধান্ত গুলি...</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74" name="TextBox 73"/>
                <p:cNvSpPr txBox="1"/>
                <p:nvPr/>
              </p:nvSpPr>
              <p:spPr>
                <a:xfrm>
                  <a:off x="4983277" y="3836804"/>
                  <a:ext cx="3571907" cy="470000"/>
                </a:xfrm>
                <a:prstGeom prst="rect">
                  <a:avLst/>
                </a:prstGeom>
                <a:noFill/>
              </p:spPr>
              <p:txBody>
                <a:bodyPr wrap="square" rtlCol="0">
                  <a:spAutoFit/>
                </a:bodyPr>
                <a:lstStyle/>
                <a:p>
                  <a:r>
                    <a:rPr lang="bn-BD" sz="2400" b="1" dirty="0" smtClean="0"/>
                    <a:t># </a:t>
                  </a:r>
                  <a14:m>
                    <m:oMath xmlns:m="http://schemas.openxmlformats.org/officeDocument/2006/math">
                      <m:sSup>
                        <m:sSupPr>
                          <m:ctrlPr>
                            <a:rPr lang="bn-BD" sz="2400" b="1" i="1" smtClean="0">
                              <a:latin typeface="Cambria Math"/>
                            </a:rPr>
                          </m:ctrlPr>
                        </m:sSupPr>
                        <m:e>
                          <m:r>
                            <a:rPr lang="en-US" sz="2400" b="1" i="0" smtClean="0">
                              <a:latin typeface="Cambria Math"/>
                            </a:rPr>
                            <m:t>𝐬𝐞𝐜</m:t>
                          </m:r>
                        </m:e>
                        <m:sup>
                          <m:r>
                            <a:rPr lang="en-US" sz="2400" b="1" i="0" smtClean="0">
                              <a:latin typeface="Cambria Math"/>
                            </a:rPr>
                            <m:t>𝟐</m:t>
                          </m:r>
                        </m:sup>
                      </m:sSup>
                      <m:r>
                        <a:rPr lang="bn-BD" sz="2400" b="1" i="0" smtClean="0">
                          <a:latin typeface="Cambria Math"/>
                          <a:ea typeface="Cambria Math"/>
                        </a:rPr>
                        <m:t>𝛉</m:t>
                      </m:r>
                    </m:oMath>
                  </a14:m>
                  <a:r>
                    <a:rPr lang="en-US" sz="2400" b="1" dirty="0" smtClean="0"/>
                    <a:t>  </a:t>
                  </a:r>
                  <a14:m>
                    <m:oMath xmlns:m="http://schemas.openxmlformats.org/officeDocument/2006/math">
                      <m:r>
                        <a:rPr lang="en-US" sz="2400" b="1" i="0" dirty="0" smtClean="0">
                          <a:latin typeface="Cambria Math"/>
                          <a:ea typeface="Cambria Math"/>
                        </a:rPr>
                        <m:t>−</m:t>
                      </m:r>
                    </m:oMath>
                  </a14:m>
                  <a:r>
                    <a:rPr lang="en-US" sz="2400" b="1" dirty="0" smtClean="0"/>
                    <a:t>  </a:t>
                  </a:r>
                  <a14:m>
                    <m:oMath xmlns:m="http://schemas.openxmlformats.org/officeDocument/2006/math">
                      <m:sSup>
                        <m:sSupPr>
                          <m:ctrlPr>
                            <a:rPr lang="en-US" sz="2400" b="1" i="1" smtClean="0">
                              <a:latin typeface="Cambria Math"/>
                            </a:rPr>
                          </m:ctrlPr>
                        </m:sSupPr>
                        <m:e>
                          <m:r>
                            <a:rPr lang="en-US" sz="2400" b="1" i="0" smtClean="0">
                              <a:latin typeface="Cambria Math"/>
                            </a:rPr>
                            <m:t>𝐭𝐚𝐧</m:t>
                          </m:r>
                        </m:e>
                        <m:sup>
                          <m:r>
                            <a:rPr lang="en-US" sz="2400" b="1" i="0" smtClean="0">
                              <a:latin typeface="Cambria Math"/>
                            </a:rPr>
                            <m:t>𝟐</m:t>
                          </m:r>
                        </m:sup>
                      </m:sSup>
                      <m:r>
                        <a:rPr lang="en-US" sz="2400" b="1" i="0" smtClean="0">
                          <a:latin typeface="Cambria Math"/>
                          <a:ea typeface="Cambria Math"/>
                        </a:rPr>
                        <m:t>𝛉</m:t>
                      </m:r>
                    </m:oMath>
                  </a14:m>
                  <a:r>
                    <a:rPr lang="en-US" sz="2400" b="1" dirty="0" smtClean="0"/>
                    <a:t>  =  </a:t>
                  </a:r>
                  <a14:m>
                    <m:oMath xmlns:m="http://schemas.openxmlformats.org/officeDocument/2006/math">
                      <m:r>
                        <a:rPr lang="en-US" sz="2400" b="1" i="0" smtClean="0">
                          <a:latin typeface="Cambria Math"/>
                        </a:rPr>
                        <m:t>𝟏</m:t>
                      </m:r>
                    </m:oMath>
                  </a14:m>
                  <a:endParaRPr lang="en-US" sz="2400" b="1" dirty="0"/>
                </a:p>
              </p:txBody>
            </p:sp>
          </mc:Choice>
          <mc:Fallback xmlns="">
            <p:sp>
              <p:nvSpPr>
                <p:cNvPr id="74" name="TextBox 73"/>
                <p:cNvSpPr txBox="1">
                  <a:spLocks noRot="1" noChangeAspect="1" noMove="1" noResize="1" noEditPoints="1" noAdjustHandles="1" noChangeArrowheads="1" noChangeShapeType="1" noTextEdit="1"/>
                </p:cNvSpPr>
                <p:nvPr/>
              </p:nvSpPr>
              <p:spPr>
                <a:xfrm>
                  <a:off x="4983277" y="3836804"/>
                  <a:ext cx="3571907" cy="470000"/>
                </a:xfrm>
                <a:prstGeom prst="rect">
                  <a:avLst/>
                </a:prstGeom>
                <a:blipFill rotWithShape="1">
                  <a:blip r:embed="rId21"/>
                  <a:stretch>
                    <a:fillRect l="-2730" t="-11688" b="-298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 name="TextBox 74"/>
                <p:cNvSpPr txBox="1"/>
                <p:nvPr/>
              </p:nvSpPr>
              <p:spPr>
                <a:xfrm>
                  <a:off x="4996165" y="4333096"/>
                  <a:ext cx="3559017" cy="470000"/>
                </a:xfrm>
                <a:prstGeom prst="rect">
                  <a:avLst/>
                </a:prstGeom>
                <a:noFill/>
              </p:spPr>
              <p:txBody>
                <a:bodyPr wrap="square" rtlCol="0">
                  <a:spAutoFit/>
                </a:bodyPr>
                <a:lstStyle/>
                <a:p>
                  <a:r>
                    <a:rPr lang="bn-BD" sz="2400" b="1" dirty="0" smtClean="0"/>
                    <a:t># </a:t>
                  </a:r>
                  <a14:m>
                    <m:oMath xmlns:m="http://schemas.openxmlformats.org/officeDocument/2006/math">
                      <m:sSup>
                        <m:sSupPr>
                          <m:ctrlPr>
                            <a:rPr lang="bn-BD" sz="2400" b="1" i="1" smtClean="0">
                              <a:latin typeface="Cambria Math"/>
                            </a:rPr>
                          </m:ctrlPr>
                        </m:sSupPr>
                        <m:e>
                          <m:r>
                            <a:rPr lang="en-US" sz="2400" b="1" i="0" smtClean="0">
                              <a:latin typeface="Cambria Math"/>
                            </a:rPr>
                            <m:t>𝐬𝐞𝐜</m:t>
                          </m:r>
                        </m:e>
                        <m:sup>
                          <m:r>
                            <a:rPr lang="en-US" sz="2400" b="1" i="0" smtClean="0">
                              <a:latin typeface="Cambria Math"/>
                            </a:rPr>
                            <m:t>𝟐</m:t>
                          </m:r>
                        </m:sup>
                      </m:sSup>
                      <m:r>
                        <a:rPr lang="bn-BD" sz="2400" b="1" i="0" smtClean="0">
                          <a:latin typeface="Cambria Math"/>
                          <a:ea typeface="Cambria Math"/>
                        </a:rPr>
                        <m:t>𝛉</m:t>
                      </m:r>
                    </m:oMath>
                  </a14:m>
                  <a:r>
                    <a:rPr lang="en-US" sz="2400" b="1" dirty="0" smtClean="0"/>
                    <a:t> </a:t>
                  </a:r>
                  <a14:m>
                    <m:oMath xmlns:m="http://schemas.openxmlformats.org/officeDocument/2006/math">
                      <m:r>
                        <a:rPr lang="en-US" sz="2400" b="1" i="0" dirty="0" smtClean="0">
                          <a:latin typeface="Cambria Math"/>
                          <a:ea typeface="Cambria Math"/>
                        </a:rPr>
                        <m:t>−</m:t>
                      </m:r>
                    </m:oMath>
                  </a14:m>
                  <a:r>
                    <a:rPr lang="en-US" sz="2400" b="1" dirty="0" smtClean="0"/>
                    <a:t> </a:t>
                  </a:r>
                  <a14:m>
                    <m:oMath xmlns:m="http://schemas.openxmlformats.org/officeDocument/2006/math">
                      <m:r>
                        <a:rPr lang="en-US" sz="2400" b="1" i="0" dirty="0" smtClean="0">
                          <a:latin typeface="Cambria Math"/>
                        </a:rPr>
                        <m:t>𝟏</m:t>
                      </m:r>
                    </m:oMath>
                  </a14:m>
                  <a:r>
                    <a:rPr lang="en-US" sz="2400" b="1" dirty="0" smtClean="0"/>
                    <a:t>= </a:t>
                  </a:r>
                  <a14:m>
                    <m:oMath xmlns:m="http://schemas.openxmlformats.org/officeDocument/2006/math">
                      <m:sSup>
                        <m:sSupPr>
                          <m:ctrlPr>
                            <a:rPr lang="en-US" sz="2400" b="1" i="1" smtClean="0">
                              <a:latin typeface="Cambria Math"/>
                            </a:rPr>
                          </m:ctrlPr>
                        </m:sSupPr>
                        <m:e>
                          <m:r>
                            <a:rPr lang="en-US" sz="2400" b="1" i="0" smtClean="0">
                              <a:latin typeface="Cambria Math"/>
                            </a:rPr>
                            <m:t>𝐭𝐚𝐧</m:t>
                          </m:r>
                        </m:e>
                        <m:sup>
                          <m:r>
                            <a:rPr lang="en-US" sz="2400" b="1" i="0" smtClean="0">
                              <a:latin typeface="Cambria Math"/>
                            </a:rPr>
                            <m:t>𝟐</m:t>
                          </m:r>
                        </m:sup>
                      </m:sSup>
                      <m:r>
                        <a:rPr lang="en-US" sz="2400" b="1" i="0" smtClean="0">
                          <a:latin typeface="Cambria Math"/>
                          <a:ea typeface="Cambria Math"/>
                        </a:rPr>
                        <m:t>𝛉</m:t>
                      </m:r>
                    </m:oMath>
                  </a14:m>
                  <a:endParaRPr lang="en-US" sz="2400" b="1" dirty="0"/>
                </a:p>
              </p:txBody>
            </p:sp>
          </mc:Choice>
          <mc:Fallback xmlns="">
            <p:sp>
              <p:nvSpPr>
                <p:cNvPr id="75" name="TextBox 74"/>
                <p:cNvSpPr txBox="1">
                  <a:spLocks noRot="1" noChangeAspect="1" noMove="1" noResize="1" noEditPoints="1" noAdjustHandles="1" noChangeArrowheads="1" noChangeShapeType="1" noTextEdit="1"/>
                </p:cNvSpPr>
                <p:nvPr/>
              </p:nvSpPr>
              <p:spPr>
                <a:xfrm>
                  <a:off x="4996165" y="4333096"/>
                  <a:ext cx="3559017" cy="470000"/>
                </a:xfrm>
                <a:prstGeom prst="rect">
                  <a:avLst/>
                </a:prstGeom>
                <a:blipFill rotWithShape="1">
                  <a:blip r:embed="rId22"/>
                  <a:stretch>
                    <a:fillRect l="-2740" t="-11688" b="-298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6" name="TextBox 75"/>
                <p:cNvSpPr txBox="1"/>
                <p:nvPr/>
              </p:nvSpPr>
              <p:spPr>
                <a:xfrm>
                  <a:off x="4973359" y="5320616"/>
                  <a:ext cx="3581823" cy="470000"/>
                </a:xfrm>
                <a:prstGeom prst="rect">
                  <a:avLst/>
                </a:prstGeom>
                <a:noFill/>
              </p:spPr>
              <p:txBody>
                <a:bodyPr wrap="square" rtlCol="0">
                  <a:spAutoFit/>
                </a:bodyPr>
                <a:lstStyle/>
                <a:p>
                  <a:r>
                    <a:rPr lang="en-US" sz="2400" b="1" dirty="0" smtClean="0"/>
                    <a:t># </a:t>
                  </a:r>
                  <a14:m>
                    <m:oMath xmlns:m="http://schemas.openxmlformats.org/officeDocument/2006/math">
                      <m:sSup>
                        <m:sSupPr>
                          <m:ctrlPr>
                            <a:rPr lang="en-US" sz="2400" b="1" i="1" smtClean="0">
                              <a:latin typeface="Cambria Math"/>
                            </a:rPr>
                          </m:ctrlPr>
                        </m:sSupPr>
                        <m:e>
                          <m:r>
                            <a:rPr lang="en-US" sz="2400" b="1" i="0" smtClean="0">
                              <a:latin typeface="Cambria Math"/>
                            </a:rPr>
                            <m:t>𝐜𝐨𝐬𝐞𝐜</m:t>
                          </m:r>
                        </m:e>
                        <m:sup>
                          <m:r>
                            <a:rPr lang="en-US" sz="2400" b="1" i="0" smtClean="0">
                              <a:latin typeface="Cambria Math"/>
                            </a:rPr>
                            <m:t>𝟐</m:t>
                          </m:r>
                        </m:sup>
                      </m:sSup>
                      <m:r>
                        <a:rPr lang="en-US" sz="2400" b="1" i="0" smtClean="0">
                          <a:latin typeface="Cambria Math"/>
                          <a:ea typeface="Cambria Math"/>
                        </a:rPr>
                        <m:t>𝛉</m:t>
                      </m:r>
                    </m:oMath>
                  </a14:m>
                  <a:r>
                    <a:rPr lang="en-US" sz="2400" b="1" dirty="0" smtClean="0"/>
                    <a:t> </a:t>
                  </a:r>
                  <a14:m>
                    <m:oMath xmlns:m="http://schemas.openxmlformats.org/officeDocument/2006/math">
                      <m:r>
                        <a:rPr lang="en-US" sz="2400" b="1" i="0" dirty="0" smtClean="0">
                          <a:latin typeface="Cambria Math"/>
                          <a:ea typeface="Cambria Math"/>
                        </a:rPr>
                        <m:t>−</m:t>
                      </m:r>
                    </m:oMath>
                  </a14:m>
                  <a:r>
                    <a:rPr lang="en-US" sz="2400" b="1" dirty="0" smtClean="0"/>
                    <a:t> </a:t>
                  </a:r>
                  <a14:m>
                    <m:oMath xmlns:m="http://schemas.openxmlformats.org/officeDocument/2006/math">
                      <m:sSup>
                        <m:sSupPr>
                          <m:ctrlPr>
                            <a:rPr lang="en-US" sz="2400" b="1" i="1" dirty="0" smtClean="0">
                              <a:latin typeface="Cambria Math"/>
                            </a:rPr>
                          </m:ctrlPr>
                        </m:sSupPr>
                        <m:e>
                          <m:r>
                            <a:rPr lang="en-US" sz="2400" b="1" i="0" dirty="0" smtClean="0">
                              <a:latin typeface="Cambria Math"/>
                            </a:rPr>
                            <m:t>𝐜𝐨𝐭</m:t>
                          </m:r>
                        </m:e>
                        <m:sup>
                          <m:r>
                            <a:rPr lang="en-US" sz="2400" b="1" i="0" dirty="0" smtClean="0">
                              <a:latin typeface="Cambria Math"/>
                            </a:rPr>
                            <m:t>𝟐</m:t>
                          </m:r>
                        </m:sup>
                      </m:sSup>
                      <m:r>
                        <a:rPr lang="en-US" sz="2400" b="1" i="0" dirty="0" smtClean="0">
                          <a:latin typeface="Cambria Math"/>
                          <a:ea typeface="Cambria Math"/>
                        </a:rPr>
                        <m:t>𝛉</m:t>
                      </m:r>
                    </m:oMath>
                  </a14:m>
                  <a:r>
                    <a:rPr lang="en-US" sz="2400" b="1" dirty="0" smtClean="0"/>
                    <a:t>   =   </a:t>
                  </a:r>
                  <a14:m>
                    <m:oMath xmlns:m="http://schemas.openxmlformats.org/officeDocument/2006/math">
                      <m:r>
                        <a:rPr lang="en-US" sz="2400" b="1" i="0" smtClean="0">
                          <a:latin typeface="Cambria Math"/>
                        </a:rPr>
                        <m:t>𝟏</m:t>
                      </m:r>
                    </m:oMath>
                  </a14:m>
                  <a:endParaRPr lang="en-US" sz="2400" b="1" dirty="0"/>
                </a:p>
              </p:txBody>
            </p:sp>
          </mc:Choice>
          <mc:Fallback xmlns="">
            <p:sp>
              <p:nvSpPr>
                <p:cNvPr id="76" name="TextBox 75"/>
                <p:cNvSpPr txBox="1">
                  <a:spLocks noRot="1" noChangeAspect="1" noMove="1" noResize="1" noEditPoints="1" noAdjustHandles="1" noChangeArrowheads="1" noChangeShapeType="1" noTextEdit="1"/>
                </p:cNvSpPr>
                <p:nvPr/>
              </p:nvSpPr>
              <p:spPr>
                <a:xfrm>
                  <a:off x="4973359" y="5320616"/>
                  <a:ext cx="3581823" cy="470000"/>
                </a:xfrm>
                <a:prstGeom prst="rect">
                  <a:avLst/>
                </a:prstGeom>
                <a:blipFill rotWithShape="1">
                  <a:blip r:embed="rId23"/>
                  <a:stretch>
                    <a:fillRect l="-2551" t="-7792" b="-298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7" name="TextBox 76"/>
                <p:cNvSpPr txBox="1"/>
                <p:nvPr/>
              </p:nvSpPr>
              <p:spPr>
                <a:xfrm>
                  <a:off x="4987213" y="5850466"/>
                  <a:ext cx="3567971" cy="470000"/>
                </a:xfrm>
                <a:prstGeom prst="rect">
                  <a:avLst/>
                </a:prstGeom>
                <a:noFill/>
              </p:spPr>
              <p:txBody>
                <a:bodyPr wrap="square" rtlCol="0">
                  <a:spAutoFit/>
                </a:bodyPr>
                <a:lstStyle/>
                <a:p>
                  <a:r>
                    <a:rPr lang="en-US" sz="2400" b="1" dirty="0" smtClean="0"/>
                    <a:t># </a:t>
                  </a:r>
                  <a14:m>
                    <m:oMath xmlns:m="http://schemas.openxmlformats.org/officeDocument/2006/math">
                      <m:sSup>
                        <m:sSupPr>
                          <m:ctrlPr>
                            <a:rPr lang="en-US" sz="2400" b="1" i="1" smtClean="0">
                              <a:latin typeface="Cambria Math"/>
                            </a:rPr>
                          </m:ctrlPr>
                        </m:sSupPr>
                        <m:e>
                          <m:r>
                            <a:rPr lang="en-US" sz="2400" b="1" i="0" smtClean="0">
                              <a:latin typeface="Cambria Math"/>
                            </a:rPr>
                            <m:t>𝐜𝐨𝐬𝐞𝐜</m:t>
                          </m:r>
                        </m:e>
                        <m:sup>
                          <m:r>
                            <a:rPr lang="en-US" sz="2400" b="1" i="0" smtClean="0">
                              <a:latin typeface="Cambria Math"/>
                            </a:rPr>
                            <m:t>𝟐</m:t>
                          </m:r>
                        </m:sup>
                      </m:sSup>
                      <m:r>
                        <a:rPr lang="en-US" sz="2400" b="1" i="0" smtClean="0">
                          <a:latin typeface="Cambria Math"/>
                          <a:ea typeface="Cambria Math"/>
                        </a:rPr>
                        <m:t>𝛉</m:t>
                      </m:r>
                    </m:oMath>
                  </a14:m>
                  <a:r>
                    <a:rPr lang="en-US" sz="2400" b="1" dirty="0" smtClean="0"/>
                    <a:t> </a:t>
                  </a:r>
                  <a14:m>
                    <m:oMath xmlns:m="http://schemas.openxmlformats.org/officeDocument/2006/math">
                      <m:r>
                        <a:rPr lang="en-US" sz="2400" b="1" i="0" dirty="0" smtClean="0">
                          <a:latin typeface="Cambria Math"/>
                          <a:ea typeface="Cambria Math"/>
                        </a:rPr>
                        <m:t>−</m:t>
                      </m:r>
                      <m:r>
                        <a:rPr lang="en-US" sz="2400" b="1" i="0" dirty="0" smtClean="0">
                          <a:latin typeface="Cambria Math"/>
                        </a:rPr>
                        <m:t>𝟏</m:t>
                      </m:r>
                      <m:r>
                        <a:rPr lang="en-US" sz="2400" b="1" i="0" dirty="0" smtClean="0">
                          <a:latin typeface="Cambria Math"/>
                        </a:rPr>
                        <m:t> </m:t>
                      </m:r>
                    </m:oMath>
                  </a14:m>
                  <a:r>
                    <a:rPr lang="en-US" sz="2400" b="1" dirty="0" smtClean="0"/>
                    <a:t>=  </a:t>
                  </a:r>
                  <a14:m>
                    <m:oMath xmlns:m="http://schemas.openxmlformats.org/officeDocument/2006/math">
                      <m:sSup>
                        <m:sSupPr>
                          <m:ctrlPr>
                            <a:rPr lang="en-US" sz="2400" b="1" i="1" smtClean="0">
                              <a:latin typeface="Cambria Math"/>
                            </a:rPr>
                          </m:ctrlPr>
                        </m:sSupPr>
                        <m:e>
                          <m:r>
                            <a:rPr lang="en-US" sz="2400" b="1" i="0" smtClean="0">
                              <a:latin typeface="Cambria Math"/>
                            </a:rPr>
                            <m:t>𝐜𝐨𝐭</m:t>
                          </m:r>
                        </m:e>
                        <m:sup>
                          <m:r>
                            <a:rPr lang="en-US" sz="2400" b="1" i="0" smtClean="0">
                              <a:latin typeface="Cambria Math"/>
                            </a:rPr>
                            <m:t>𝟐</m:t>
                          </m:r>
                        </m:sup>
                      </m:sSup>
                      <m:r>
                        <a:rPr lang="en-US" sz="2400" b="1" i="0" smtClean="0">
                          <a:latin typeface="Cambria Math"/>
                          <a:ea typeface="Cambria Math"/>
                        </a:rPr>
                        <m:t>𝛉</m:t>
                      </m:r>
                    </m:oMath>
                  </a14:m>
                  <a:endParaRPr lang="en-US" sz="2400" b="1" dirty="0"/>
                </a:p>
              </p:txBody>
            </p:sp>
          </mc:Choice>
          <mc:Fallback xmlns="">
            <p:sp>
              <p:nvSpPr>
                <p:cNvPr id="77" name="TextBox 76"/>
                <p:cNvSpPr txBox="1">
                  <a:spLocks noRot="1" noChangeAspect="1" noMove="1" noResize="1" noEditPoints="1" noAdjustHandles="1" noChangeArrowheads="1" noChangeShapeType="1" noTextEdit="1"/>
                </p:cNvSpPr>
                <p:nvPr/>
              </p:nvSpPr>
              <p:spPr>
                <a:xfrm>
                  <a:off x="4987213" y="5850466"/>
                  <a:ext cx="3567971" cy="470000"/>
                </a:xfrm>
                <a:prstGeom prst="rect">
                  <a:avLst/>
                </a:prstGeom>
                <a:blipFill rotWithShape="1">
                  <a:blip r:embed="rId24"/>
                  <a:stretch>
                    <a:fillRect l="-2560" t="-7792" b="-29870"/>
                  </a:stretch>
                </a:blipFill>
              </p:spPr>
              <p:txBody>
                <a:bodyPr/>
                <a:lstStyle/>
                <a:p>
                  <a:r>
                    <a:rPr lang="en-US">
                      <a:noFill/>
                    </a:rPr>
                    <a:t> </a:t>
                  </a:r>
                </a:p>
              </p:txBody>
            </p:sp>
          </mc:Fallback>
        </mc:AlternateContent>
      </p:grpSp>
    </p:spTree>
    <p:extLst>
      <p:ext uri="{BB962C8B-B14F-4D97-AF65-F5344CB8AC3E}">
        <p14:creationId xmlns:p14="http://schemas.microsoft.com/office/powerpoint/2010/main" val="247258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Effect transition="in" filter="fade">
                                      <p:cBhvr>
                                        <p:cTn id="9" dur="500"/>
                                        <p:tgtEl>
                                          <p:spTgt spid="4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8"/>
                                        </p:tgtEl>
                                        <p:attrNameLst>
                                          <p:attrName>style.visibility</p:attrName>
                                        </p:attrNameLst>
                                      </p:cBhvr>
                                      <p:to>
                                        <p:strVal val="visible"/>
                                      </p:to>
                                    </p:set>
                                    <p:anim calcmode="lin" valueType="num">
                                      <p:cBhvr>
                                        <p:cTn id="14" dur="500" fill="hold"/>
                                        <p:tgtEl>
                                          <p:spTgt spid="78"/>
                                        </p:tgtEl>
                                        <p:attrNameLst>
                                          <p:attrName>ppt_w</p:attrName>
                                        </p:attrNameLst>
                                      </p:cBhvr>
                                      <p:tavLst>
                                        <p:tav tm="0">
                                          <p:val>
                                            <p:fltVal val="0"/>
                                          </p:val>
                                        </p:tav>
                                        <p:tav tm="100000">
                                          <p:val>
                                            <p:strVal val="#ppt_w"/>
                                          </p:val>
                                        </p:tav>
                                      </p:tavLst>
                                    </p:anim>
                                    <p:anim calcmode="lin" valueType="num">
                                      <p:cBhvr>
                                        <p:cTn id="15" dur="500" fill="hold"/>
                                        <p:tgtEl>
                                          <p:spTgt spid="78"/>
                                        </p:tgtEl>
                                        <p:attrNameLst>
                                          <p:attrName>ppt_h</p:attrName>
                                        </p:attrNameLst>
                                      </p:cBhvr>
                                      <p:tavLst>
                                        <p:tav tm="0">
                                          <p:val>
                                            <p:fltVal val="0"/>
                                          </p:val>
                                        </p:tav>
                                        <p:tav tm="100000">
                                          <p:val>
                                            <p:strVal val="#ppt_h"/>
                                          </p:val>
                                        </p:tav>
                                      </p:tavLst>
                                    </p:anim>
                                    <p:animEffect transition="in" filter="fade">
                                      <p:cBhvr>
                                        <p:cTn id="16"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854" y="258404"/>
            <a:ext cx="8250382" cy="646331"/>
          </a:xfrm>
          <a:prstGeom prst="rect">
            <a:avLst/>
          </a:prstGeom>
          <a:noFill/>
        </p:spPr>
        <p:txBody>
          <a:bodyPr wrap="square" rtlCol="0">
            <a:spAutoFit/>
          </a:bodyPr>
          <a:lstStyle/>
          <a:p>
            <a:r>
              <a:rPr lang="bn-BD" sz="3600" b="1" dirty="0" smtClean="0">
                <a:latin typeface="NikoshBAN" pitchFamily="2" charset="0"/>
                <a:cs typeface="NikoshBAN" pitchFamily="2" charset="0"/>
              </a:rPr>
              <a:t>বিঃ দ্রঃ তোমাদের অবশ্যই মনে রাখতে হবে --</a:t>
            </a:r>
            <a:endParaRPr lang="en-US" sz="36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 name="TextBox 2"/>
              <p:cNvSpPr txBox="1"/>
              <p:nvPr/>
            </p:nvSpPr>
            <p:spPr>
              <a:xfrm>
                <a:off x="394854" y="1080653"/>
                <a:ext cx="8721437" cy="2062103"/>
              </a:xfrm>
              <a:prstGeom prst="rect">
                <a:avLst/>
              </a:prstGeom>
              <a:noFill/>
            </p:spPr>
            <p:txBody>
              <a:bodyPr wrap="square" rtlCol="0">
                <a:spAutoFit/>
              </a:bodyPr>
              <a:lstStyle/>
              <a:p>
                <a:pPr marL="514350" indent="-514350">
                  <a:buAutoNum type="arabicPeriod"/>
                </a:pPr>
                <a:r>
                  <a:rPr lang="en-US" sz="3200" b="1" dirty="0" smtClean="0">
                    <a:latin typeface="NikoshBAN" pitchFamily="2" charset="0"/>
                    <a:cs typeface="NikoshBAN" pitchFamily="2" charset="0"/>
                  </a:rPr>
                  <a:t>Sin</a:t>
                </a:r>
                <a14:m>
                  <m:oMath xmlns:m="http://schemas.openxmlformats.org/officeDocument/2006/math">
                    <m:r>
                      <a:rPr lang="en-US" sz="3200" b="1" i="1" smtClean="0">
                        <a:latin typeface="Cambria Math"/>
                        <a:ea typeface="Cambria Math"/>
                      </a:rPr>
                      <m:t>𝜽</m:t>
                    </m:r>
                  </m:oMath>
                </a14:m>
                <a:r>
                  <a:rPr lang="en-US" sz="3200" b="1" dirty="0" smtClean="0">
                    <a:latin typeface="NikoshBAN" pitchFamily="2" charset="0"/>
                    <a:cs typeface="NikoshBAN" pitchFamily="2" charset="0"/>
                  </a:rPr>
                  <a:t>  </a:t>
                </a:r>
                <a:r>
                  <a:rPr lang="bn-BD" sz="3200" b="1" dirty="0" smtClean="0">
                    <a:latin typeface="NikoshBAN" pitchFamily="2" charset="0"/>
                    <a:cs typeface="NikoshBAN" pitchFamily="2" charset="0"/>
                  </a:rPr>
                  <a:t>প্রতীকটি</a:t>
                </a:r>
                <a:r>
                  <a:rPr lang="en-US" sz="3200" b="1" dirty="0" smtClean="0">
                    <a:latin typeface="NikoshBAN" pitchFamily="2" charset="0"/>
                    <a:cs typeface="NikoshBAN" pitchFamily="2" charset="0"/>
                  </a:rPr>
                  <a:t> </a:t>
                </a:r>
                <a:r>
                  <a:rPr lang="bn-BD" sz="3200" b="1" dirty="0" smtClean="0">
                    <a:latin typeface="NikoshBAN" pitchFamily="2" charset="0"/>
                    <a:cs typeface="NikoshBAN" pitchFamily="2" charset="0"/>
                  </a:rPr>
                  <a:t> </a:t>
                </a:r>
                <a14:m>
                  <m:oMath xmlns:m="http://schemas.openxmlformats.org/officeDocument/2006/math">
                    <m:r>
                      <a:rPr lang="bn-BD" sz="3200" b="1" i="1" smtClean="0">
                        <a:latin typeface="Cambria Math"/>
                        <a:ea typeface="Cambria Math"/>
                      </a:rPr>
                      <m:t>𝜽</m:t>
                    </m:r>
                  </m:oMath>
                </a14:m>
                <a:r>
                  <a:rPr lang="en-US" sz="3200" b="1" dirty="0" smtClean="0">
                    <a:latin typeface="NikoshBAN" pitchFamily="2" charset="0"/>
                    <a:cs typeface="NikoshBAN" pitchFamily="2" charset="0"/>
                  </a:rPr>
                  <a:t> </a:t>
                </a:r>
                <a:r>
                  <a:rPr lang="bn-BD" sz="3200" b="1" dirty="0" smtClean="0">
                    <a:latin typeface="NikoshBAN" pitchFamily="2" charset="0"/>
                    <a:cs typeface="NikoshBAN" pitchFamily="2" charset="0"/>
                  </a:rPr>
                  <a:t> কোণের সাইন-এর অনুপাতকে বুঝায়। </a:t>
                </a:r>
                <a:endParaRPr lang="en-US" sz="3200" b="1" dirty="0" smtClean="0">
                  <a:latin typeface="NikoshBAN" pitchFamily="2" charset="0"/>
                  <a:cs typeface="NikoshBAN" pitchFamily="2" charset="0"/>
                </a:endParaRPr>
              </a:p>
              <a:p>
                <a:r>
                  <a:rPr lang="en-US" sz="3200" b="1" dirty="0">
                    <a:latin typeface="NikoshBAN" pitchFamily="2" charset="0"/>
                    <a:cs typeface="NikoshBAN" pitchFamily="2" charset="0"/>
                  </a:rPr>
                  <a:t> </a:t>
                </a:r>
                <a:r>
                  <a:rPr lang="en-US" sz="3200" b="1" dirty="0" smtClean="0">
                    <a:latin typeface="NikoshBAN" pitchFamily="2" charset="0"/>
                    <a:cs typeface="NikoshBAN" pitchFamily="2" charset="0"/>
                  </a:rPr>
                  <a:t>    sin </a:t>
                </a:r>
                <a:r>
                  <a:rPr lang="bn-BD" sz="3200" b="1" dirty="0" smtClean="0">
                    <a:latin typeface="NikoshBAN" pitchFamily="2" charset="0"/>
                    <a:cs typeface="NikoshBAN" pitchFamily="2" charset="0"/>
                  </a:rPr>
                  <a:t>ও </a:t>
                </a:r>
                <a14:m>
                  <m:oMath xmlns:m="http://schemas.openxmlformats.org/officeDocument/2006/math">
                    <m:r>
                      <a:rPr lang="bn-BD" sz="3200" b="1" i="1" smtClean="0">
                        <a:latin typeface="Cambria Math"/>
                        <a:ea typeface="Cambria Math"/>
                      </a:rPr>
                      <m:t>𝜽</m:t>
                    </m:r>
                  </m:oMath>
                </a14:m>
                <a:r>
                  <a:rPr lang="bn-BD" sz="3200" b="1" dirty="0" smtClean="0">
                    <a:latin typeface="NikoshBAN" pitchFamily="2" charset="0"/>
                    <a:cs typeface="NikoshBAN" pitchFamily="2" charset="0"/>
                  </a:rPr>
                  <a:t>  এর গুণফলকে নয়। </a:t>
                </a:r>
                <a:r>
                  <a:rPr lang="en-US" sz="3200" b="1" dirty="0" smtClean="0">
                    <a:latin typeface="NikoshBAN" pitchFamily="2" charset="0"/>
                    <a:cs typeface="NikoshBAN" pitchFamily="2" charset="0"/>
                  </a:rPr>
                  <a:t> </a:t>
                </a:r>
              </a:p>
              <a:p>
                <a:r>
                  <a:rPr lang="en-US" sz="3200" b="1" dirty="0">
                    <a:latin typeface="NikoshBAN" pitchFamily="2" charset="0"/>
                    <a:ea typeface="Cambria Math"/>
                    <a:cs typeface="NikoshBAN" pitchFamily="2" charset="0"/>
                  </a:rPr>
                  <a:t> </a:t>
                </a:r>
                <a:r>
                  <a:rPr lang="en-US" sz="3200" b="1" dirty="0" smtClean="0">
                    <a:latin typeface="NikoshBAN" pitchFamily="2" charset="0"/>
                    <a:ea typeface="Cambria Math"/>
                    <a:cs typeface="NikoshBAN" pitchFamily="2" charset="0"/>
                  </a:rPr>
                  <a:t>    </a:t>
                </a:r>
                <a14:m>
                  <m:oMath xmlns:m="http://schemas.openxmlformats.org/officeDocument/2006/math">
                    <m:r>
                      <a:rPr lang="bn-BD" sz="3200" b="1" i="1" smtClean="0">
                        <a:latin typeface="Cambria Math"/>
                        <a:ea typeface="Cambria Math"/>
                      </a:rPr>
                      <m:t>𝜽</m:t>
                    </m:r>
                  </m:oMath>
                </a14:m>
                <a:r>
                  <a:rPr lang="bn-BD" sz="3200" b="1" dirty="0" smtClean="0">
                    <a:latin typeface="NikoshBAN" pitchFamily="2" charset="0"/>
                    <a:cs typeface="NikoshBAN" pitchFamily="2" charset="0"/>
                  </a:rPr>
                  <a:t> বাদে </a:t>
                </a:r>
                <a:r>
                  <a:rPr lang="en-US" sz="3200" b="1" dirty="0" smtClean="0">
                    <a:latin typeface="NikoshBAN" pitchFamily="2" charset="0"/>
                    <a:cs typeface="NikoshBAN" pitchFamily="2" charset="0"/>
                  </a:rPr>
                  <a:t> sin  </a:t>
                </a:r>
                <a:r>
                  <a:rPr lang="bn-BD" sz="3200" b="1" dirty="0" smtClean="0">
                    <a:latin typeface="NikoshBAN" pitchFamily="2" charset="0"/>
                    <a:cs typeface="NikoshBAN" pitchFamily="2" charset="0"/>
                  </a:rPr>
                  <a:t>আলাদা কোনো অর্থ বহন করে না। </a:t>
                </a:r>
                <a:endParaRPr lang="en-US" sz="3200" b="1" dirty="0" smtClean="0">
                  <a:latin typeface="NikoshBAN" pitchFamily="2" charset="0"/>
                  <a:cs typeface="NikoshBAN" pitchFamily="2" charset="0"/>
                </a:endParaRPr>
              </a:p>
              <a:p>
                <a:r>
                  <a:rPr lang="en-US" sz="3200" b="1" dirty="0">
                    <a:latin typeface="NikoshBAN" pitchFamily="2" charset="0"/>
                    <a:cs typeface="NikoshBAN" pitchFamily="2" charset="0"/>
                  </a:rPr>
                  <a:t> </a:t>
                </a:r>
                <a:r>
                  <a:rPr lang="en-US" sz="3200" b="1" dirty="0" smtClean="0">
                    <a:latin typeface="NikoshBAN" pitchFamily="2" charset="0"/>
                    <a:cs typeface="NikoshBAN" pitchFamily="2" charset="0"/>
                  </a:rPr>
                  <a:t>    </a:t>
                </a:r>
                <a:r>
                  <a:rPr lang="bn-BD" sz="3200" b="1" dirty="0" smtClean="0">
                    <a:latin typeface="NikoshBAN" pitchFamily="2" charset="0"/>
                    <a:cs typeface="NikoshBAN" pitchFamily="2" charset="0"/>
                  </a:rPr>
                  <a:t>ত্রিকোণমিতিতে অন্যান্য অনুপাতের ক্ষেত্রেও বিষয়টি প্রযোজ্য।  </a:t>
                </a:r>
                <a:endParaRPr lang="en-US" sz="3200" b="1" dirty="0">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94854" y="1080653"/>
                <a:ext cx="8721437" cy="2062103"/>
              </a:xfrm>
              <a:prstGeom prst="rect">
                <a:avLst/>
              </a:prstGeom>
              <a:blipFill rotWithShape="1">
                <a:blip r:embed="rId2"/>
                <a:stretch>
                  <a:fillRect l="-1748" t="-3540" b="-85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394854" y="3532909"/>
                <a:ext cx="8485909" cy="1077218"/>
              </a:xfrm>
              <a:prstGeom prst="rect">
                <a:avLst/>
              </a:prstGeom>
              <a:noFill/>
            </p:spPr>
            <p:txBody>
              <a:bodyPr wrap="square" rtlCol="0">
                <a:spAutoFit/>
              </a:bodyPr>
              <a:lstStyle/>
              <a:p>
                <a:r>
                  <a:rPr lang="bn-BD" sz="3200" b="1" dirty="0" smtClean="0">
                    <a:latin typeface="NikoshBAN" pitchFamily="2" charset="0"/>
                    <a:cs typeface="NikoshBAN" pitchFamily="2" charset="0"/>
                  </a:rPr>
                  <a:t>২</a:t>
                </a:r>
                <a:r>
                  <a:rPr lang="en-US" sz="3200" b="1" dirty="0" smtClean="0">
                    <a:latin typeface="NikoshBAN" pitchFamily="2" charset="0"/>
                    <a:cs typeface="NikoshBAN" pitchFamily="2" charset="0"/>
                  </a:rPr>
                  <a:t>.</a:t>
                </a:r>
                <a:r>
                  <a:rPr lang="bn-BD" sz="3200" b="1" dirty="0" smtClean="0">
                    <a:latin typeface="NikoshBAN" pitchFamily="2" charset="0"/>
                    <a:cs typeface="NikoshBAN" pitchFamily="2" charset="0"/>
                  </a:rPr>
                  <a:t>  পূর্ণসংখ্যা  সূচক  </a:t>
                </a:r>
                <a:r>
                  <a:rPr lang="en-US" sz="3200" b="1" dirty="0" smtClean="0">
                    <a:latin typeface="NikoshBAN" pitchFamily="2" charset="0"/>
                    <a:cs typeface="NikoshBAN" pitchFamily="2" charset="0"/>
                  </a:rPr>
                  <a:t>n </a:t>
                </a:r>
                <a:r>
                  <a:rPr lang="bn-BD" sz="3200" b="1" dirty="0" smtClean="0">
                    <a:latin typeface="NikoshBAN" pitchFamily="2" charset="0"/>
                    <a:cs typeface="NikoshBAN" pitchFamily="2" charset="0"/>
                  </a:rPr>
                  <a:t> এর জন্য  </a:t>
                </a:r>
                <a14:m>
                  <m:oMath xmlns:m="http://schemas.openxmlformats.org/officeDocument/2006/math">
                    <m:sSup>
                      <m:sSupPr>
                        <m:ctrlPr>
                          <a:rPr lang="bn-BD" sz="3200" b="1" i="1" smtClean="0">
                            <a:latin typeface="Cambria Math"/>
                          </a:rPr>
                        </m:ctrlPr>
                      </m:sSupPr>
                      <m:e>
                        <m:r>
                          <a:rPr lang="en-US" sz="3200" b="1" i="1" smtClean="0">
                            <a:latin typeface="Cambria Math"/>
                          </a:rPr>
                          <m:t>(</m:t>
                        </m:r>
                        <m:r>
                          <a:rPr lang="en-US" sz="3200" b="1" i="1" smtClean="0">
                            <a:latin typeface="Cambria Math"/>
                          </a:rPr>
                          <m:t>𝒔𝒊𝒏</m:t>
                        </m:r>
                        <m:r>
                          <a:rPr lang="en-US" sz="3200" b="1" i="1" smtClean="0">
                            <a:latin typeface="Cambria Math"/>
                            <a:ea typeface="Cambria Math"/>
                          </a:rPr>
                          <m:t>𝜽</m:t>
                        </m:r>
                        <m:r>
                          <a:rPr lang="en-US" sz="3200" b="1" i="1" smtClean="0">
                            <a:latin typeface="Cambria Math"/>
                            <a:ea typeface="Cambria Math"/>
                          </a:rPr>
                          <m:t>)</m:t>
                        </m:r>
                      </m:e>
                      <m:sup>
                        <m:r>
                          <a:rPr lang="en-US" sz="3200" b="1" i="1" smtClean="0">
                            <a:latin typeface="Cambria Math"/>
                          </a:rPr>
                          <m:t>𝒏</m:t>
                        </m:r>
                      </m:sup>
                    </m:sSup>
                  </m:oMath>
                </a14:m>
                <a:r>
                  <a:rPr lang="en-US" sz="3200" b="1" dirty="0" smtClean="0">
                    <a:latin typeface="NikoshBAN" pitchFamily="2" charset="0"/>
                    <a:cs typeface="NikoshBAN" pitchFamily="2" charset="0"/>
                  </a:rPr>
                  <a:t> </a:t>
                </a:r>
                <a:r>
                  <a:rPr lang="bn-BD" sz="3200" b="1" dirty="0" smtClean="0">
                    <a:latin typeface="NikoshBAN" pitchFamily="2" charset="0"/>
                    <a:cs typeface="NikoshBAN" pitchFamily="2" charset="0"/>
                  </a:rPr>
                  <a:t>কে </a:t>
                </a:r>
                <a14:m>
                  <m:oMath xmlns:m="http://schemas.openxmlformats.org/officeDocument/2006/math">
                    <m:sSup>
                      <m:sSupPr>
                        <m:ctrlPr>
                          <a:rPr lang="bn-BD" sz="3200" b="1" i="1" smtClean="0">
                            <a:latin typeface="Cambria Math"/>
                          </a:rPr>
                        </m:ctrlPr>
                      </m:sSupPr>
                      <m:e>
                        <m:r>
                          <a:rPr lang="en-US" sz="3200" b="1" i="1" smtClean="0">
                            <a:latin typeface="Cambria Math"/>
                          </a:rPr>
                          <m:t>𝒔𝒊𝒏</m:t>
                        </m:r>
                      </m:e>
                      <m:sup>
                        <m:r>
                          <a:rPr lang="en-US" sz="3200" b="1" i="1" smtClean="0">
                            <a:latin typeface="Cambria Math"/>
                          </a:rPr>
                          <m:t>𝒏</m:t>
                        </m:r>
                      </m:sup>
                    </m:sSup>
                    <m:r>
                      <a:rPr lang="en-US" sz="3200" b="1" i="1" smtClean="0">
                        <a:latin typeface="Cambria Math"/>
                        <a:ea typeface="Cambria Math"/>
                      </a:rPr>
                      <m:t>𝜽</m:t>
                    </m:r>
                  </m:oMath>
                </a14:m>
                <a:r>
                  <a:rPr lang="en-US" sz="3200" b="1" dirty="0" smtClean="0">
                    <a:latin typeface="NikoshBAN" pitchFamily="2" charset="0"/>
                    <a:cs typeface="NikoshBAN" pitchFamily="2" charset="0"/>
                  </a:rPr>
                  <a:t>  </a:t>
                </a:r>
                <a:r>
                  <a:rPr lang="bn-BD" sz="3200" b="1" dirty="0" smtClean="0">
                    <a:latin typeface="NikoshBAN" pitchFamily="2" charset="0"/>
                    <a:cs typeface="NikoshBAN" pitchFamily="2" charset="0"/>
                  </a:rPr>
                  <a:t>ও         </a:t>
                </a:r>
                <a14:m>
                  <m:oMath xmlns:m="http://schemas.openxmlformats.org/officeDocument/2006/math">
                    <m:sSup>
                      <m:sSupPr>
                        <m:ctrlPr>
                          <a:rPr lang="bn-BD" sz="3200" b="1" i="1" smtClean="0">
                            <a:latin typeface="Cambria Math"/>
                          </a:rPr>
                        </m:ctrlPr>
                      </m:sSupPr>
                      <m:e>
                        <m:r>
                          <a:rPr lang="bn-BD" sz="3200" b="1" i="1" smtClean="0">
                            <a:latin typeface="Cambria Math"/>
                          </a:rPr>
                          <m:t>     (</m:t>
                        </m:r>
                        <m:r>
                          <a:rPr lang="en-US" sz="3200" b="1" i="1" smtClean="0">
                            <a:latin typeface="Cambria Math"/>
                          </a:rPr>
                          <m:t>𝒄𝒐𝒔</m:t>
                        </m:r>
                        <m:r>
                          <a:rPr lang="en-US" sz="3200" b="1" i="1" smtClean="0">
                            <a:latin typeface="Cambria Math"/>
                            <a:ea typeface="Cambria Math"/>
                          </a:rPr>
                          <m:t>𝜽</m:t>
                        </m:r>
                        <m:r>
                          <a:rPr lang="en-US" sz="3200" b="1" i="1" smtClean="0">
                            <a:latin typeface="Cambria Math"/>
                            <a:ea typeface="Cambria Math"/>
                          </a:rPr>
                          <m:t>)</m:t>
                        </m:r>
                      </m:e>
                      <m:sup>
                        <m:r>
                          <a:rPr lang="en-US" sz="3200" b="1" i="1" smtClean="0">
                            <a:latin typeface="Cambria Math"/>
                          </a:rPr>
                          <m:t>𝒏</m:t>
                        </m:r>
                      </m:sup>
                    </m:sSup>
                  </m:oMath>
                </a14:m>
                <a:r>
                  <a:rPr lang="en-US" sz="3200" b="1" dirty="0" smtClean="0">
                    <a:latin typeface="NikoshBAN" pitchFamily="2" charset="0"/>
                    <a:cs typeface="NikoshBAN" pitchFamily="2" charset="0"/>
                  </a:rPr>
                  <a:t> </a:t>
                </a:r>
                <a:r>
                  <a:rPr lang="bn-BD" sz="3200" b="1" dirty="0" smtClean="0">
                    <a:latin typeface="NikoshBAN" pitchFamily="2" charset="0"/>
                    <a:cs typeface="NikoshBAN" pitchFamily="2" charset="0"/>
                  </a:rPr>
                  <a:t>কে </a:t>
                </a:r>
                <a14:m>
                  <m:oMath xmlns:m="http://schemas.openxmlformats.org/officeDocument/2006/math">
                    <m:sSup>
                      <m:sSupPr>
                        <m:ctrlPr>
                          <a:rPr lang="bn-BD" sz="3200" b="1" i="1" smtClean="0">
                            <a:latin typeface="Cambria Math"/>
                          </a:rPr>
                        </m:ctrlPr>
                      </m:sSupPr>
                      <m:e>
                        <m:r>
                          <a:rPr lang="en-US" sz="3200" b="1" i="1" smtClean="0">
                            <a:latin typeface="Cambria Math"/>
                          </a:rPr>
                          <m:t>𝒄𝒐𝒔</m:t>
                        </m:r>
                      </m:e>
                      <m:sup>
                        <m:r>
                          <a:rPr lang="en-US" sz="3200" b="1" i="1" smtClean="0">
                            <a:latin typeface="Cambria Math"/>
                          </a:rPr>
                          <m:t>𝒏</m:t>
                        </m:r>
                      </m:sup>
                    </m:sSup>
                    <m:r>
                      <a:rPr lang="en-US" sz="3200" b="1" i="1" smtClean="0">
                        <a:latin typeface="Cambria Math"/>
                        <a:ea typeface="Cambria Math"/>
                      </a:rPr>
                      <m:t>𝜽</m:t>
                    </m:r>
                  </m:oMath>
                </a14:m>
                <a:r>
                  <a:rPr lang="en-US" sz="3200" b="1" dirty="0" smtClean="0">
                    <a:latin typeface="NikoshBAN" pitchFamily="2" charset="0"/>
                    <a:cs typeface="NikoshBAN" pitchFamily="2" charset="0"/>
                  </a:rPr>
                  <a:t>    </a:t>
                </a:r>
                <a:r>
                  <a:rPr lang="bn-BD" sz="3200" b="1" dirty="0" smtClean="0">
                    <a:latin typeface="NikoshBAN" pitchFamily="2" charset="0"/>
                    <a:cs typeface="NikoshBAN" pitchFamily="2" charset="0"/>
                  </a:rPr>
                  <a:t>ইত্যা্দি  লেখা  হয়। </a:t>
                </a:r>
                <a:endParaRPr lang="en-US" sz="3200" b="1" dirty="0">
                  <a:latin typeface="NikoshBAN" pitchFamily="2" charset="0"/>
                  <a:cs typeface="NikoshBAN" pitchFamily="2"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94854" y="3532909"/>
                <a:ext cx="8485909" cy="1077218"/>
              </a:xfrm>
              <a:prstGeom prst="rect">
                <a:avLst/>
              </a:prstGeom>
              <a:blipFill rotWithShape="1">
                <a:blip r:embed="rId3"/>
                <a:stretch>
                  <a:fillRect l="-1868" t="-6818" r="-6609" b="-18750"/>
                </a:stretch>
              </a:blipFill>
            </p:spPr>
            <p:txBody>
              <a:bodyPr/>
              <a:lstStyle/>
              <a:p>
                <a:r>
                  <a:rPr lang="en-US">
                    <a:noFill/>
                  </a:rPr>
                  <a:t> </a:t>
                </a:r>
              </a:p>
            </p:txBody>
          </p:sp>
        </mc:Fallback>
      </mc:AlternateContent>
    </p:spTree>
    <p:extLst>
      <p:ext uri="{BB962C8B-B14F-4D97-AF65-F5344CB8AC3E}">
        <p14:creationId xmlns:p14="http://schemas.microsoft.com/office/powerpoint/2010/main" val="22591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3118" y="38030"/>
            <a:ext cx="8746410" cy="584775"/>
          </a:xfrm>
          <a:prstGeom prst="rect">
            <a:avLst/>
          </a:prstGeom>
          <a:noFill/>
        </p:spPr>
        <p:txBody>
          <a:bodyPr wrap="square" rtlCol="0">
            <a:spAutoFit/>
          </a:bodyPr>
          <a:lstStyle/>
          <a:p>
            <a:r>
              <a:rPr lang="bn-BD" sz="3200" b="1" dirty="0" smtClean="0">
                <a:solidFill>
                  <a:srgbClr val="FF0000"/>
                </a:solidFill>
                <a:latin typeface="NikoshBAN" pitchFamily="2" charset="0"/>
                <a:cs typeface="NikoshBAN" pitchFamily="2" charset="0"/>
              </a:rPr>
              <a:t>জোড়ায় কাজঃ </a:t>
            </a:r>
            <a:endParaRPr lang="en-US" sz="3200" b="1" dirty="0">
              <a:solidFill>
                <a:srgbClr val="FF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 name="TextBox 2"/>
              <p:cNvSpPr txBox="1"/>
              <p:nvPr/>
            </p:nvSpPr>
            <p:spPr>
              <a:xfrm>
                <a:off x="328646" y="668752"/>
                <a:ext cx="8815354" cy="535468"/>
              </a:xfrm>
              <a:prstGeom prst="rect">
                <a:avLst/>
              </a:prstGeom>
              <a:noFill/>
            </p:spPr>
            <p:txBody>
              <a:bodyPr wrap="square" rtlCol="0">
                <a:spAutoFit/>
              </a:bodyPr>
              <a:lstStyle/>
              <a:p>
                <a:r>
                  <a:rPr lang="bn-BD" sz="2000" b="1" dirty="0" smtClean="0">
                    <a:solidFill>
                      <a:srgbClr val="00B050"/>
                    </a:solidFill>
                    <a:latin typeface="NikoshBAN" pitchFamily="2" charset="0"/>
                    <a:cs typeface="NikoshBAN" pitchFamily="2" charset="0"/>
                  </a:rPr>
                  <a:t>১</a:t>
                </a:r>
                <a:r>
                  <a:rPr lang="en-US" sz="2000" b="1" dirty="0" smtClean="0">
                    <a:solidFill>
                      <a:srgbClr val="00B050"/>
                    </a:solidFill>
                    <a:latin typeface="NikoshBAN" pitchFamily="2" charset="0"/>
                    <a:cs typeface="NikoshBAN" pitchFamily="2" charset="0"/>
                  </a:rPr>
                  <a:t>.</a:t>
                </a:r>
                <a:r>
                  <a:rPr lang="bn-BD" sz="2000" b="1" dirty="0" smtClean="0">
                    <a:solidFill>
                      <a:srgbClr val="00B050"/>
                    </a:solidFill>
                    <a:latin typeface="NikoshBAN" pitchFamily="2" charset="0"/>
                    <a:cs typeface="NikoshBAN" pitchFamily="2" charset="0"/>
                  </a:rPr>
                  <a:t>বই-২</a:t>
                </a:r>
                <a:r>
                  <a:rPr lang="en-US" sz="2000" b="1" dirty="0" smtClean="0">
                    <a:solidFill>
                      <a:srgbClr val="00B050"/>
                    </a:solidFill>
                    <a:latin typeface="NikoshBAN" pitchFamily="2" charset="0"/>
                    <a:cs typeface="NikoshBAN" pitchFamily="2" charset="0"/>
                  </a:rPr>
                  <a:t> </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sin</a:t>
                </a:r>
                <a:r>
                  <a:rPr lang="en-US" b="1" dirty="0" err="1" smtClean="0">
                    <a:solidFill>
                      <a:srgbClr val="00B050"/>
                    </a:solidFill>
                    <a:latin typeface="NikoshBAN" pitchFamily="2" charset="0"/>
                    <a:ea typeface="Cambria Math"/>
                    <a:cs typeface="NikoshBAN" pitchFamily="2" charset="0"/>
                  </a:rPr>
                  <a:t>A</a:t>
                </a:r>
                <a:r>
                  <a:rPr lang="en-US" b="1" dirty="0" smtClean="0">
                    <a:solidFill>
                      <a:srgbClr val="00B050"/>
                    </a:solidFill>
                    <a:latin typeface="NikoshBAN" pitchFamily="2" charset="0"/>
                    <a:ea typeface="Cambria Math"/>
                    <a:cs typeface="NikoshBAN" pitchFamily="2" charset="0"/>
                  </a:rPr>
                  <a:t> </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f>
                      <m:fPr>
                        <m:ctrlPr>
                          <a:rPr lang="en-US" sz="2000" b="1" i="1" smtClean="0">
                            <a:solidFill>
                              <a:srgbClr val="00B050"/>
                            </a:solidFill>
                            <a:latin typeface="Cambria Math"/>
                            <a:ea typeface="Cambria Math"/>
                          </a:rPr>
                        </m:ctrlPr>
                      </m:fPr>
                      <m:num>
                        <m:r>
                          <a:rPr lang="en-US" sz="2000" b="1" i="1" smtClean="0">
                            <a:solidFill>
                              <a:srgbClr val="00B050"/>
                            </a:solidFill>
                            <a:latin typeface="Cambria Math"/>
                            <a:ea typeface="Cambria Math"/>
                          </a:rPr>
                          <m:t>𝟑</m:t>
                        </m:r>
                      </m:num>
                      <m:den>
                        <m:r>
                          <a:rPr lang="en-US" sz="2000" b="1" i="1" smtClean="0">
                            <a:solidFill>
                              <a:srgbClr val="00B050"/>
                            </a:solidFill>
                            <a:latin typeface="Cambria Math"/>
                            <a:ea typeface="Cambria Math"/>
                          </a:rPr>
                          <m:t>𝟒</m:t>
                        </m:r>
                      </m:den>
                    </m:f>
                  </m:oMath>
                </a14:m>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হলে , </a:t>
                </a:r>
                <a:r>
                  <a:rPr lang="en-US" sz="1600" b="1" dirty="0" smtClean="0">
                    <a:solidFill>
                      <a:srgbClr val="00B050"/>
                    </a:solidFill>
                    <a:latin typeface="NikoshBAN" pitchFamily="2" charset="0"/>
                    <a:cs typeface="NikoshBAN" pitchFamily="2" charset="0"/>
                  </a:rPr>
                  <a:t>A </a:t>
                </a:r>
                <a:r>
                  <a:rPr lang="bn-BD" sz="2000" b="1" dirty="0" smtClean="0">
                    <a:solidFill>
                      <a:srgbClr val="00B050"/>
                    </a:solidFill>
                    <a:latin typeface="NikoshBAN" pitchFamily="2" charset="0"/>
                    <a:cs typeface="NikoshBAN" pitchFamily="2" charset="0"/>
                  </a:rPr>
                  <a:t>কোণের অন্যান্য ত্রিকোণমিতিক অনুপাত গুলো নির্ণয় কর। </a:t>
                </a:r>
                <a:endParaRPr lang="en-US" sz="2000" b="1" dirty="0">
                  <a:solidFill>
                    <a:srgbClr val="00B050"/>
                  </a:solidFill>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28646" y="668752"/>
                <a:ext cx="8815354" cy="535468"/>
              </a:xfrm>
              <a:prstGeom prst="rect">
                <a:avLst/>
              </a:prstGeom>
              <a:blipFill rotWithShape="1">
                <a:blip r:embed="rId2"/>
                <a:stretch>
                  <a:fillRect l="-761" b="-102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328646" y="1417721"/>
                <a:ext cx="8746410" cy="400110"/>
              </a:xfrm>
              <a:prstGeom prst="rect">
                <a:avLst/>
              </a:prstGeom>
              <a:noFill/>
            </p:spPr>
            <p:txBody>
              <a:bodyPr wrap="square" rtlCol="0">
                <a:spAutoFit/>
              </a:bodyPr>
              <a:lstStyle/>
              <a:p>
                <a:r>
                  <a:rPr lang="bn-BD" sz="2000" b="1" dirty="0" smtClean="0">
                    <a:solidFill>
                      <a:srgbClr val="00B050"/>
                    </a:solidFill>
                    <a:latin typeface="NikoshBAN" pitchFamily="2" charset="0"/>
                    <a:cs typeface="NikoshBAN" pitchFamily="2" charset="0"/>
                  </a:rPr>
                  <a:t>২</a:t>
                </a:r>
                <a:r>
                  <a:rPr lang="en-US" sz="2000" b="1" dirty="0" smtClean="0">
                    <a:solidFill>
                      <a:srgbClr val="00B050"/>
                    </a:solidFill>
                    <a:latin typeface="NikoshBAN" pitchFamily="2" charset="0"/>
                    <a:cs typeface="NikoshBAN" pitchFamily="2" charset="0"/>
                  </a:rPr>
                  <a:t>.</a:t>
                </a:r>
                <a:r>
                  <a:rPr lang="bn-BD" sz="2000" b="1" dirty="0" smtClean="0">
                    <a:solidFill>
                      <a:srgbClr val="00B050"/>
                    </a:solidFill>
                    <a:latin typeface="NikoshBAN" pitchFamily="2" charset="0"/>
                    <a:cs typeface="NikoshBAN" pitchFamily="2" charset="0"/>
                  </a:rPr>
                  <a:t>বই-৩</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দেওয়া আছে, </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r>
                      <a:rPr lang="en-US" sz="2000" b="1" i="1" smtClean="0">
                        <a:solidFill>
                          <a:srgbClr val="00B050"/>
                        </a:solidFill>
                        <a:latin typeface="Cambria Math"/>
                        <a:ea typeface="Cambria Math"/>
                      </a:rPr>
                      <m:t>𝟏𝟓</m:t>
                    </m:r>
                  </m:oMath>
                </a14:m>
                <a:r>
                  <a:rPr lang="en-US"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cot</a:t>
                </a:r>
                <a:r>
                  <a:rPr lang="en-US" b="1" dirty="0" err="1" smtClean="0">
                    <a:solidFill>
                      <a:srgbClr val="00B050"/>
                    </a:solidFill>
                    <a:latin typeface="NikoshBAN" pitchFamily="2" charset="0"/>
                    <a:ea typeface="Cambria Math"/>
                    <a:cs typeface="NikoshBAN" pitchFamily="2" charset="0"/>
                  </a:rPr>
                  <a:t>A</a:t>
                </a:r>
                <a:r>
                  <a:rPr lang="en-US" sz="2000" b="1" dirty="0" smtClean="0">
                    <a:solidFill>
                      <a:srgbClr val="00B050"/>
                    </a:solidFill>
                    <a:latin typeface="NikoshBAN" pitchFamily="2" charset="0"/>
                    <a:ea typeface="Cambria Math"/>
                    <a:cs typeface="NikoshBAN" pitchFamily="2" charset="0"/>
                  </a:rPr>
                  <a:t> = </a:t>
                </a:r>
                <a14:m>
                  <m:oMath xmlns:m="http://schemas.openxmlformats.org/officeDocument/2006/math">
                    <m:r>
                      <a:rPr lang="en-US" sz="2000" b="1" i="1" smtClean="0">
                        <a:solidFill>
                          <a:srgbClr val="00B050"/>
                        </a:solidFill>
                        <a:latin typeface="Cambria Math"/>
                        <a:ea typeface="Cambria Math"/>
                      </a:rPr>
                      <m:t>𝟖</m:t>
                    </m:r>
                  </m:oMath>
                </a14:m>
                <a:r>
                  <a:rPr lang="en-US" sz="2000" b="1" dirty="0" smtClean="0">
                    <a:solidFill>
                      <a:srgbClr val="00B050"/>
                    </a:solidFill>
                    <a:latin typeface="NikoshBAN" pitchFamily="2" charset="0"/>
                    <a:ea typeface="Cambria Math"/>
                    <a:cs typeface="NikoshBAN" pitchFamily="2" charset="0"/>
                  </a:rPr>
                  <a:t>    ; </a:t>
                </a:r>
                <a:r>
                  <a:rPr lang="bn-BD" sz="2000" b="1" dirty="0" smtClean="0">
                    <a:solidFill>
                      <a:srgbClr val="00B050"/>
                    </a:solidFill>
                    <a:latin typeface="NikoshBAN" pitchFamily="2" charset="0"/>
                    <a:ea typeface="Cambria Math"/>
                    <a:cs typeface="NikoshBAN" pitchFamily="2" charset="0"/>
                  </a:rPr>
                  <a:t>তাহলে, </a:t>
                </a:r>
                <a:r>
                  <a:rPr lang="en-US"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sin</a:t>
                </a:r>
                <a:r>
                  <a:rPr lang="en-US" b="1" dirty="0" err="1" smtClean="0">
                    <a:solidFill>
                      <a:srgbClr val="00B050"/>
                    </a:solidFill>
                    <a:latin typeface="NikoshBAN" pitchFamily="2" charset="0"/>
                    <a:ea typeface="Cambria Math"/>
                    <a:cs typeface="NikoshBAN" pitchFamily="2" charset="0"/>
                  </a:rPr>
                  <a:t>A</a:t>
                </a:r>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এবং </a:t>
                </a:r>
                <a:r>
                  <a:rPr lang="en-US"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sec</a:t>
                </a:r>
                <a:r>
                  <a:rPr lang="en-US" b="1" dirty="0" err="1" smtClean="0">
                    <a:solidFill>
                      <a:srgbClr val="00B050"/>
                    </a:solidFill>
                    <a:latin typeface="NikoshBAN" pitchFamily="2" charset="0"/>
                    <a:ea typeface="Cambria Math"/>
                    <a:cs typeface="NikoshBAN" pitchFamily="2" charset="0"/>
                  </a:rPr>
                  <a:t>A</a:t>
                </a:r>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এর মান বের কর। </a:t>
                </a:r>
                <a:endParaRPr lang="en-US" sz="2000" b="1" dirty="0">
                  <a:solidFill>
                    <a:srgbClr val="00B050"/>
                  </a:solidFill>
                  <a:latin typeface="NikoshBAN" pitchFamily="2" charset="0"/>
                  <a:cs typeface="NikoshBAN" pitchFamily="2"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28646" y="1417721"/>
                <a:ext cx="8746410" cy="400110"/>
              </a:xfrm>
              <a:prstGeom prst="rect">
                <a:avLst/>
              </a:prstGeom>
              <a:blipFill rotWithShape="1">
                <a:blip r:embed="rId3"/>
                <a:stretch>
                  <a:fillRect l="-767" t="-12308" b="-292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328646" y="1890709"/>
                <a:ext cx="8815354" cy="707886"/>
              </a:xfrm>
              <a:prstGeom prst="rect">
                <a:avLst/>
              </a:prstGeom>
              <a:noFill/>
            </p:spPr>
            <p:txBody>
              <a:bodyPr wrap="square" rtlCol="0">
                <a:spAutoFit/>
              </a:bodyPr>
              <a:lstStyle/>
              <a:p>
                <a:r>
                  <a:rPr lang="bn-BD" sz="2000" b="1" dirty="0" smtClean="0">
                    <a:solidFill>
                      <a:srgbClr val="00B050"/>
                    </a:solidFill>
                    <a:latin typeface="NikoshBAN" pitchFamily="2" charset="0"/>
                    <a:cs typeface="NikoshBAN" pitchFamily="2" charset="0"/>
                  </a:rPr>
                  <a:t>৩</a:t>
                </a:r>
                <a:r>
                  <a:rPr lang="en-US" sz="2000" b="1" dirty="0" smtClean="0">
                    <a:solidFill>
                      <a:srgbClr val="00B050"/>
                    </a:solidFill>
                    <a:latin typeface="NikoshBAN" pitchFamily="2" charset="0"/>
                    <a:cs typeface="NikoshBAN" pitchFamily="2" charset="0"/>
                  </a:rPr>
                  <a:t>.</a:t>
                </a:r>
                <a:r>
                  <a:rPr lang="bn-BD" sz="2000" b="1" dirty="0" smtClean="0">
                    <a:solidFill>
                      <a:srgbClr val="00B050"/>
                    </a:solidFill>
                    <a:latin typeface="NikoshBAN" pitchFamily="2" charset="0"/>
                    <a:cs typeface="NikoshBAN" pitchFamily="2" charset="0"/>
                  </a:rPr>
                  <a:t>বই-৪</a:t>
                </a:r>
                <a:r>
                  <a:rPr lang="en-US" sz="2000" b="1" dirty="0" smtClean="0">
                    <a:solidFill>
                      <a:srgbClr val="00B050"/>
                    </a:solidFill>
                    <a:latin typeface="NikoshBAN" pitchFamily="2" charset="0"/>
                    <a:cs typeface="NikoshBAN" pitchFamily="2" charset="0"/>
                  </a:rPr>
                  <a:t> </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a:t>
                </a:r>
                <a:r>
                  <a:rPr lang="en-US" sz="2000" b="1" dirty="0" smtClean="0">
                    <a:solidFill>
                      <a:srgbClr val="00B050"/>
                    </a:solidFill>
                    <a:latin typeface="NikoshBAN" pitchFamily="2" charset="0"/>
                    <a:ea typeface="Cambria Math"/>
                    <a:cs typeface="NikoshBAN" pitchFamily="2" charset="0"/>
                  </a:rPr>
                  <a:t>△</a:t>
                </a:r>
                <a:r>
                  <a:rPr lang="en-US" sz="1600" b="1" dirty="0" smtClean="0">
                    <a:solidFill>
                      <a:srgbClr val="00B050"/>
                    </a:solidFill>
                    <a:latin typeface="NikoshBAN" pitchFamily="2" charset="0"/>
                    <a:ea typeface="Cambria Math"/>
                    <a:cs typeface="NikoshBAN" pitchFamily="2" charset="0"/>
                  </a:rPr>
                  <a:t>ABC</a:t>
                </a:r>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সমকোণী ত্রিভুজের </a:t>
                </a:r>
                <a:r>
                  <a:rPr lang="en-US" sz="2000" b="1" dirty="0" smtClean="0">
                    <a:solidFill>
                      <a:srgbClr val="00B050"/>
                    </a:solidFill>
                    <a:latin typeface="NikoshBAN" pitchFamily="2" charset="0"/>
                    <a:ea typeface="Cambria Math"/>
                    <a:cs typeface="NikoshBAN" pitchFamily="2" charset="0"/>
                  </a:rPr>
                  <a:t>∠</a:t>
                </a:r>
                <a:r>
                  <a:rPr lang="en-US" sz="1600" b="1" dirty="0" smtClean="0">
                    <a:solidFill>
                      <a:srgbClr val="00B050"/>
                    </a:solidFill>
                    <a:latin typeface="NikoshBAN" pitchFamily="2" charset="0"/>
                    <a:ea typeface="Cambria Math"/>
                    <a:cs typeface="NikoshBAN" pitchFamily="2" charset="0"/>
                  </a:rPr>
                  <a:t>C</a:t>
                </a:r>
                <a:r>
                  <a:rPr lang="bn-BD" sz="2000" b="1" dirty="0" smtClean="0">
                    <a:solidFill>
                      <a:srgbClr val="00B050"/>
                    </a:solidFill>
                    <a:latin typeface="NikoshBAN" pitchFamily="2" charset="0"/>
                    <a:ea typeface="Cambria Math"/>
                    <a:cs typeface="NikoshBAN" pitchFamily="2" charset="0"/>
                  </a:rPr>
                  <a:t> =</a:t>
                </a:r>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সমকোণ,</a:t>
                </a:r>
                <a:r>
                  <a:rPr lang="en-US" sz="1600" b="1" dirty="0" smtClean="0">
                    <a:solidFill>
                      <a:srgbClr val="00B050"/>
                    </a:solidFill>
                    <a:latin typeface="NikoshBAN" pitchFamily="2" charset="0"/>
                    <a:ea typeface="Cambria Math"/>
                    <a:cs typeface="NikoshBAN" pitchFamily="2" charset="0"/>
                  </a:rPr>
                  <a:t>AB</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r>
                      <a:rPr lang="en-US" sz="2000" b="1" i="1" smtClean="0">
                        <a:solidFill>
                          <a:srgbClr val="00B050"/>
                        </a:solidFill>
                        <a:latin typeface="Cambria Math"/>
                        <a:ea typeface="Cambria Math"/>
                      </a:rPr>
                      <m:t>𝟏𝟑</m:t>
                    </m:r>
                  </m:oMath>
                </a14:m>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সে</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মি</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 </a:t>
                </a:r>
                <a:r>
                  <a:rPr lang="en-US" sz="1600" b="1" dirty="0" smtClean="0">
                    <a:solidFill>
                      <a:srgbClr val="00B050"/>
                    </a:solidFill>
                    <a:latin typeface="NikoshBAN" pitchFamily="2" charset="0"/>
                    <a:ea typeface="Cambria Math"/>
                    <a:cs typeface="NikoshBAN" pitchFamily="2" charset="0"/>
                  </a:rPr>
                  <a:t>BC</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r>
                      <a:rPr lang="en-US" sz="2000" b="1" i="1" smtClean="0">
                        <a:solidFill>
                          <a:srgbClr val="00B050"/>
                        </a:solidFill>
                        <a:latin typeface="Cambria Math"/>
                        <a:ea typeface="Cambria Math"/>
                      </a:rPr>
                      <m:t>𝟏𝟐</m:t>
                    </m:r>
                  </m:oMath>
                </a14:m>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সে</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মি</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এবং </a:t>
                </a:r>
                <a:r>
                  <a:rPr lang="en-US" sz="2000" b="1" dirty="0" smtClean="0">
                    <a:solidFill>
                      <a:srgbClr val="00B050"/>
                    </a:solidFill>
                    <a:latin typeface="NikoshBAN" pitchFamily="2" charset="0"/>
                    <a:ea typeface="Cambria Math"/>
                    <a:cs typeface="NikoshBAN" pitchFamily="2" charset="0"/>
                  </a:rPr>
                  <a:t>∠</a:t>
                </a:r>
                <a:r>
                  <a:rPr lang="en-US" sz="1600" b="1" dirty="0" smtClean="0">
                    <a:solidFill>
                      <a:srgbClr val="00B050"/>
                    </a:solidFill>
                    <a:latin typeface="NikoshBAN" pitchFamily="2" charset="0"/>
                    <a:ea typeface="Cambria Math"/>
                    <a:cs typeface="NikoshBAN" pitchFamily="2" charset="0"/>
                  </a:rPr>
                  <a:t>ABC</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r>
                      <a:rPr lang="en-US" sz="2000" b="1" i="1" smtClean="0">
                        <a:solidFill>
                          <a:srgbClr val="00B050"/>
                        </a:solidFill>
                        <a:latin typeface="Cambria Math"/>
                        <a:ea typeface="Cambria Math"/>
                      </a:rPr>
                      <m:t>𝜽</m:t>
                    </m:r>
                  </m:oMath>
                </a14:m>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হলে, </a:t>
                </a:r>
                <a:r>
                  <a:rPr lang="en-US" sz="2000" b="1" dirty="0" smtClean="0">
                    <a:solidFill>
                      <a:srgbClr val="00B050"/>
                    </a:solidFill>
                    <a:latin typeface="NikoshBAN" pitchFamily="2" charset="0"/>
                    <a:ea typeface="Cambria Math"/>
                    <a:cs typeface="NikoshBAN" pitchFamily="2" charset="0"/>
                  </a:rPr>
                  <a:t>sin</a:t>
                </a:r>
                <a14:m>
                  <m:oMath xmlns:m="http://schemas.openxmlformats.org/officeDocument/2006/math">
                    <m:r>
                      <a:rPr lang="en-US" sz="2000" b="1" i="1" smtClean="0">
                        <a:solidFill>
                          <a:srgbClr val="00B050"/>
                        </a:solidFill>
                        <a:latin typeface="Cambria Math"/>
                        <a:ea typeface="Cambria Math"/>
                      </a:rPr>
                      <m:t>𝜽</m:t>
                    </m:r>
                  </m:oMath>
                </a14:m>
                <a:r>
                  <a:rPr lang="en-US" sz="2000" b="1" dirty="0" smtClean="0">
                    <a:solidFill>
                      <a:srgbClr val="00B050"/>
                    </a:solidFill>
                    <a:latin typeface="NikoshBAN" pitchFamily="2" charset="0"/>
                    <a:ea typeface="Cambria Math"/>
                    <a:cs typeface="NikoshBAN" pitchFamily="2" charset="0"/>
                  </a:rPr>
                  <a:t>   , </a:t>
                </a:r>
                <a:r>
                  <a:rPr lang="en-US" sz="2000" b="1" dirty="0" err="1" smtClean="0">
                    <a:solidFill>
                      <a:srgbClr val="00B050"/>
                    </a:solidFill>
                    <a:latin typeface="NikoshBAN" pitchFamily="2" charset="0"/>
                    <a:ea typeface="Cambria Math"/>
                    <a:cs typeface="NikoshBAN" pitchFamily="2" charset="0"/>
                  </a:rPr>
                  <a:t>cos</a:t>
                </a:r>
                <a14:m>
                  <m:oMath xmlns:m="http://schemas.openxmlformats.org/officeDocument/2006/math">
                    <m:r>
                      <a:rPr lang="en-US" sz="2000" b="1" i="1" smtClean="0">
                        <a:solidFill>
                          <a:srgbClr val="00B050"/>
                        </a:solidFill>
                        <a:latin typeface="Cambria Math"/>
                        <a:ea typeface="Cambria Math"/>
                      </a:rPr>
                      <m:t>𝜽</m:t>
                    </m:r>
                  </m:oMath>
                </a14:m>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ও </a:t>
                </a:r>
                <a:r>
                  <a:rPr lang="en-US" sz="2000" b="1" dirty="0" err="1" smtClean="0">
                    <a:solidFill>
                      <a:srgbClr val="00B050"/>
                    </a:solidFill>
                    <a:latin typeface="NikoshBAN" pitchFamily="2" charset="0"/>
                    <a:ea typeface="Cambria Math"/>
                    <a:cs typeface="NikoshBAN" pitchFamily="2" charset="0"/>
                  </a:rPr>
                  <a:t>tsn</a:t>
                </a:r>
                <a14:m>
                  <m:oMath xmlns:m="http://schemas.openxmlformats.org/officeDocument/2006/math">
                    <m:r>
                      <a:rPr lang="en-US" sz="2000" b="1" i="1" smtClean="0">
                        <a:solidFill>
                          <a:srgbClr val="00B050"/>
                        </a:solidFill>
                        <a:latin typeface="Cambria Math"/>
                        <a:ea typeface="Cambria Math"/>
                      </a:rPr>
                      <m:t>𝜽</m:t>
                    </m:r>
                  </m:oMath>
                </a14:m>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এর মান বের কর।  </a:t>
                </a:r>
                <a:endParaRPr lang="en-US" sz="2000" b="1" dirty="0">
                  <a:solidFill>
                    <a:srgbClr val="00B050"/>
                  </a:solidFill>
                  <a:latin typeface="NikoshBAN" pitchFamily="2" charset="0"/>
                  <a:cs typeface="NikoshBAN" pitchFamily="2"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328646" y="1890709"/>
                <a:ext cx="8815354" cy="707886"/>
              </a:xfrm>
              <a:prstGeom prst="rect">
                <a:avLst/>
              </a:prstGeom>
              <a:blipFill rotWithShape="1">
                <a:blip r:embed="rId4"/>
                <a:stretch>
                  <a:fillRect l="-761" t="-6897" b="-155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328646" y="2667000"/>
                <a:ext cx="8815354" cy="1020921"/>
              </a:xfrm>
              <a:prstGeom prst="rect">
                <a:avLst/>
              </a:prstGeom>
              <a:noFill/>
            </p:spPr>
            <p:txBody>
              <a:bodyPr wrap="square" rtlCol="0">
                <a:spAutoFit/>
              </a:bodyPr>
              <a:lstStyle/>
              <a:p>
                <a:r>
                  <a:rPr lang="bn-BD" sz="2400" b="1" dirty="0" smtClean="0">
                    <a:solidFill>
                      <a:srgbClr val="00B050"/>
                    </a:solidFill>
                    <a:latin typeface="NikoshBAN" pitchFamily="2" charset="0"/>
                    <a:cs typeface="NikoshBAN" pitchFamily="2" charset="0"/>
                  </a:rPr>
                  <a:t>৪</a:t>
                </a:r>
                <a:r>
                  <a:rPr lang="en-US" sz="2400" b="1" dirty="0" smtClean="0">
                    <a:solidFill>
                      <a:srgbClr val="00B050"/>
                    </a:solidFill>
                    <a:latin typeface="NikoshBAN" pitchFamily="2" charset="0"/>
                    <a:cs typeface="NikoshBAN" pitchFamily="2" charset="0"/>
                  </a:rPr>
                  <a:t>.</a:t>
                </a:r>
                <a:r>
                  <a:rPr lang="bn-BD" sz="2400" b="1" dirty="0" smtClean="0">
                    <a:solidFill>
                      <a:srgbClr val="00B050"/>
                    </a:solidFill>
                    <a:latin typeface="NikoshBAN" pitchFamily="2" charset="0"/>
                    <a:cs typeface="NikoshBAN" pitchFamily="2" charset="0"/>
                  </a:rPr>
                  <a:t>বই-৫</a:t>
                </a:r>
                <a:r>
                  <a:rPr lang="en-US" sz="2400" b="1" dirty="0" smtClean="0">
                    <a:solidFill>
                      <a:srgbClr val="00B050"/>
                    </a:solidFill>
                    <a:latin typeface="NikoshBAN" pitchFamily="2" charset="0"/>
                    <a:ea typeface="Cambria Math"/>
                    <a:cs typeface="NikoshBAN" pitchFamily="2" charset="0"/>
                  </a:rPr>
                  <a:t>⦂</a:t>
                </a:r>
                <a:r>
                  <a:rPr lang="bn-BD" sz="2400" b="1" dirty="0" smtClean="0">
                    <a:solidFill>
                      <a:srgbClr val="00B050"/>
                    </a:solidFill>
                    <a:latin typeface="NikoshBAN" pitchFamily="2" charset="0"/>
                    <a:ea typeface="Cambria Math"/>
                    <a:cs typeface="NikoshBAN" pitchFamily="2" charset="0"/>
                  </a:rPr>
                  <a:t> </a:t>
                </a:r>
                <a:r>
                  <a:rPr lang="en-US" sz="2400" b="1" dirty="0" smtClean="0">
                    <a:solidFill>
                      <a:srgbClr val="00B050"/>
                    </a:solidFill>
                    <a:latin typeface="NikoshBAN" pitchFamily="2" charset="0"/>
                    <a:ea typeface="Cambria Math"/>
                    <a:cs typeface="NikoshBAN" pitchFamily="2" charset="0"/>
                  </a:rPr>
                  <a:t>△</a:t>
                </a:r>
                <a:r>
                  <a:rPr lang="en-US" b="1" dirty="0" smtClean="0">
                    <a:solidFill>
                      <a:srgbClr val="00B050"/>
                    </a:solidFill>
                    <a:latin typeface="NikoshBAN" pitchFamily="2" charset="0"/>
                    <a:ea typeface="Cambria Math"/>
                    <a:cs typeface="NikoshBAN" pitchFamily="2" charset="0"/>
                  </a:rPr>
                  <a:t>ABC</a:t>
                </a:r>
                <a:r>
                  <a:rPr lang="en-US" sz="2400" b="1" dirty="0" smtClean="0">
                    <a:solidFill>
                      <a:srgbClr val="00B050"/>
                    </a:solidFill>
                    <a:latin typeface="NikoshBAN" pitchFamily="2" charset="0"/>
                    <a:ea typeface="Cambria Math"/>
                    <a:cs typeface="NikoshBAN" pitchFamily="2" charset="0"/>
                  </a:rPr>
                  <a:t> </a:t>
                </a:r>
                <a:r>
                  <a:rPr lang="bn-BD" sz="2400" b="1" dirty="0" smtClean="0">
                    <a:solidFill>
                      <a:srgbClr val="00B050"/>
                    </a:solidFill>
                    <a:latin typeface="NikoshBAN" pitchFamily="2" charset="0"/>
                    <a:ea typeface="Cambria Math"/>
                    <a:cs typeface="NikoshBAN" pitchFamily="2" charset="0"/>
                  </a:rPr>
                  <a:t>সমকোণী ত্রিভুজের </a:t>
                </a:r>
                <a:r>
                  <a:rPr lang="en-US" sz="2400" b="1" dirty="0" smtClean="0">
                    <a:solidFill>
                      <a:srgbClr val="00B050"/>
                    </a:solidFill>
                    <a:latin typeface="NikoshBAN" pitchFamily="2" charset="0"/>
                    <a:ea typeface="Cambria Math"/>
                    <a:cs typeface="NikoshBAN" pitchFamily="2" charset="0"/>
                  </a:rPr>
                  <a:t>∠</a:t>
                </a:r>
                <a:r>
                  <a:rPr lang="en-US" b="1" dirty="0" smtClean="0">
                    <a:solidFill>
                      <a:srgbClr val="00B050"/>
                    </a:solidFill>
                    <a:latin typeface="NikoshBAN" pitchFamily="2" charset="0"/>
                    <a:ea typeface="Cambria Math"/>
                    <a:cs typeface="NikoshBAN" pitchFamily="2" charset="0"/>
                  </a:rPr>
                  <a:t>B</a:t>
                </a:r>
                <a:r>
                  <a:rPr lang="bn-BD" b="1" dirty="0" smtClean="0">
                    <a:solidFill>
                      <a:srgbClr val="00B050"/>
                    </a:solidFill>
                    <a:latin typeface="NikoshBAN" pitchFamily="2" charset="0"/>
                    <a:ea typeface="Cambria Math"/>
                    <a:cs typeface="NikoshBAN" pitchFamily="2" charset="0"/>
                  </a:rPr>
                  <a:t> </a:t>
                </a:r>
                <a:r>
                  <a:rPr lang="bn-BD" sz="2400" b="1" dirty="0" smtClean="0">
                    <a:solidFill>
                      <a:srgbClr val="00B050"/>
                    </a:solidFill>
                    <a:latin typeface="NikoshBAN" pitchFamily="2" charset="0"/>
                    <a:ea typeface="Cambria Math"/>
                    <a:cs typeface="NikoshBAN" pitchFamily="2" charset="0"/>
                  </a:rPr>
                  <a:t>=</a:t>
                </a:r>
                <a:r>
                  <a:rPr lang="en-US" sz="2400" b="1" dirty="0" smtClean="0">
                    <a:solidFill>
                      <a:srgbClr val="00B050"/>
                    </a:solidFill>
                    <a:latin typeface="NikoshBAN" pitchFamily="2" charset="0"/>
                    <a:ea typeface="Cambria Math"/>
                    <a:cs typeface="NikoshBAN" pitchFamily="2" charset="0"/>
                  </a:rPr>
                  <a:t> </a:t>
                </a:r>
                <a:r>
                  <a:rPr lang="bn-BD" sz="2400" b="1" dirty="0" smtClean="0">
                    <a:solidFill>
                      <a:srgbClr val="00B050"/>
                    </a:solidFill>
                    <a:latin typeface="NikoshBAN" pitchFamily="2" charset="0"/>
                    <a:ea typeface="Cambria Math"/>
                    <a:cs typeface="NikoshBAN" pitchFamily="2" charset="0"/>
                  </a:rPr>
                  <a:t>সমকোণ। </a:t>
                </a:r>
                <a:r>
                  <a:rPr lang="en-US" sz="2400" b="1" dirty="0" err="1" smtClean="0">
                    <a:solidFill>
                      <a:srgbClr val="00B050"/>
                    </a:solidFill>
                    <a:latin typeface="NikoshBAN" pitchFamily="2" charset="0"/>
                    <a:ea typeface="Cambria Math"/>
                    <a:cs typeface="NikoshBAN" pitchFamily="2" charset="0"/>
                  </a:rPr>
                  <a:t>tan</a:t>
                </a:r>
                <a:r>
                  <a:rPr lang="en-US" b="1" dirty="0" err="1" smtClean="0">
                    <a:solidFill>
                      <a:srgbClr val="00B050"/>
                    </a:solidFill>
                    <a:latin typeface="NikoshBAN" pitchFamily="2" charset="0"/>
                    <a:ea typeface="Cambria Math"/>
                    <a:cs typeface="NikoshBAN" pitchFamily="2" charset="0"/>
                  </a:rPr>
                  <a:t>A</a:t>
                </a:r>
                <a:r>
                  <a:rPr lang="en-US" sz="2400" b="1" dirty="0" smtClean="0">
                    <a:solidFill>
                      <a:srgbClr val="00B050"/>
                    </a:solidFill>
                    <a:latin typeface="NikoshBAN" pitchFamily="2" charset="0"/>
                    <a:ea typeface="Cambria Math"/>
                    <a:cs typeface="NikoshBAN" pitchFamily="2" charset="0"/>
                  </a:rPr>
                  <a:t>= </a:t>
                </a:r>
                <a14:m>
                  <m:oMath xmlns:m="http://schemas.openxmlformats.org/officeDocument/2006/math">
                    <m:r>
                      <a:rPr lang="en-US" sz="2400" b="1" i="1" smtClean="0">
                        <a:solidFill>
                          <a:srgbClr val="00B050"/>
                        </a:solidFill>
                        <a:latin typeface="Cambria Math"/>
                        <a:ea typeface="Cambria Math"/>
                      </a:rPr>
                      <m:t>√</m:t>
                    </m:r>
                    <m:r>
                      <a:rPr lang="en-US" sz="2400" b="1" i="1" smtClean="0">
                        <a:solidFill>
                          <a:srgbClr val="00B050"/>
                        </a:solidFill>
                        <a:latin typeface="Cambria Math"/>
                        <a:ea typeface="Cambria Math"/>
                      </a:rPr>
                      <m:t>𝟑</m:t>
                    </m:r>
                  </m:oMath>
                </a14:m>
                <a:r>
                  <a:rPr lang="en-US" sz="2400" b="1" dirty="0" smtClean="0">
                    <a:solidFill>
                      <a:srgbClr val="00B050"/>
                    </a:solidFill>
                    <a:latin typeface="NikoshBAN" pitchFamily="2" charset="0"/>
                    <a:cs typeface="NikoshBAN" pitchFamily="2" charset="0"/>
                  </a:rPr>
                  <a:t>  </a:t>
                </a:r>
                <a:r>
                  <a:rPr lang="bn-BD" sz="2400" b="1" dirty="0" smtClean="0">
                    <a:solidFill>
                      <a:srgbClr val="00B050"/>
                    </a:solidFill>
                    <a:latin typeface="NikoshBAN" pitchFamily="2" charset="0"/>
                    <a:cs typeface="NikoshBAN" pitchFamily="2" charset="0"/>
                  </a:rPr>
                  <a:t>হলে , </a:t>
                </a:r>
                <a:endParaRPr lang="en-US" sz="2400" b="1" dirty="0" smtClean="0">
                  <a:solidFill>
                    <a:srgbClr val="00B050"/>
                  </a:solidFill>
                  <a:latin typeface="NikoshBAN" pitchFamily="2" charset="0"/>
                  <a:cs typeface="NikoshBAN" pitchFamily="2" charset="0"/>
                </a:endParaRPr>
              </a:p>
              <a:p>
                <a:r>
                  <a:rPr lang="en-US" sz="2400" b="1" dirty="0">
                    <a:solidFill>
                      <a:srgbClr val="00B050"/>
                    </a:solidFill>
                    <a:latin typeface="NikoshBAN" pitchFamily="2" charset="0"/>
                    <a:cs typeface="NikoshBAN" pitchFamily="2" charset="0"/>
                  </a:rPr>
                  <a:t> </a:t>
                </a:r>
                <a:r>
                  <a:rPr lang="en-US" sz="2400" b="1" dirty="0" smtClean="0">
                    <a:solidFill>
                      <a:srgbClr val="00B050"/>
                    </a:solidFill>
                    <a:latin typeface="NikoshBAN" pitchFamily="2" charset="0"/>
                    <a:cs typeface="NikoshBAN" pitchFamily="2" charset="0"/>
                  </a:rPr>
                  <a:t>    </a:t>
                </a:r>
                <a:r>
                  <a:rPr lang="bn-BD" sz="2400" b="1" dirty="0" smtClean="0">
                    <a:solidFill>
                      <a:srgbClr val="00B050"/>
                    </a:solidFill>
                    <a:latin typeface="NikoshBAN" pitchFamily="2" charset="0"/>
                    <a:cs typeface="NikoshBAN" pitchFamily="2" charset="0"/>
                  </a:rPr>
                  <a:t>প্রমাণ কর যে, </a:t>
                </a:r>
                <a14:m>
                  <m:oMath xmlns:m="http://schemas.openxmlformats.org/officeDocument/2006/math">
                    <m:r>
                      <a:rPr lang="bn-BD" sz="2400" b="1" i="1" smtClean="0">
                        <a:solidFill>
                          <a:srgbClr val="00B050"/>
                        </a:solidFill>
                        <a:latin typeface="Cambria Math"/>
                        <a:ea typeface="Cambria Math"/>
                      </a:rPr>
                      <m:t>√</m:t>
                    </m:r>
                    <m:r>
                      <a:rPr lang="en-US" sz="2400" b="1" i="1" smtClean="0">
                        <a:solidFill>
                          <a:srgbClr val="00B050"/>
                        </a:solidFill>
                        <a:latin typeface="Cambria Math"/>
                        <a:ea typeface="Cambria Math"/>
                      </a:rPr>
                      <m:t>𝟑</m:t>
                    </m:r>
                  </m:oMath>
                </a14:m>
                <a:r>
                  <a:rPr lang="en-US" sz="2400" b="1" dirty="0" err="1" smtClean="0">
                    <a:solidFill>
                      <a:srgbClr val="00B050"/>
                    </a:solidFill>
                    <a:latin typeface="NikoshBAN" pitchFamily="2" charset="0"/>
                    <a:cs typeface="NikoshBAN" pitchFamily="2" charset="0"/>
                  </a:rPr>
                  <a:t>sin</a:t>
                </a:r>
                <a:r>
                  <a:rPr lang="en-US" b="1" dirty="0" err="1" smtClean="0">
                    <a:solidFill>
                      <a:srgbClr val="00B050"/>
                    </a:solidFill>
                    <a:latin typeface="NikoshBAN" pitchFamily="2" charset="0"/>
                    <a:cs typeface="NikoshBAN" pitchFamily="2" charset="0"/>
                  </a:rPr>
                  <a:t>A</a:t>
                </a:r>
                <a:r>
                  <a:rPr lang="en-US" sz="2400" b="1" dirty="0" err="1" smtClean="0">
                    <a:solidFill>
                      <a:srgbClr val="00B050"/>
                    </a:solidFill>
                    <a:latin typeface="NikoshBAN" pitchFamily="2" charset="0"/>
                    <a:cs typeface="NikoshBAN" pitchFamily="2" charset="0"/>
                  </a:rPr>
                  <a:t>.cos</a:t>
                </a:r>
                <a:r>
                  <a:rPr lang="en-US" b="1" dirty="0" err="1" smtClean="0">
                    <a:solidFill>
                      <a:srgbClr val="00B050"/>
                    </a:solidFill>
                    <a:latin typeface="NikoshBAN" pitchFamily="2" charset="0"/>
                    <a:cs typeface="NikoshBAN" pitchFamily="2" charset="0"/>
                  </a:rPr>
                  <a:t>A</a:t>
                </a:r>
                <a:r>
                  <a:rPr lang="en-US" sz="2400" b="1" dirty="0" smtClean="0">
                    <a:solidFill>
                      <a:srgbClr val="00B050"/>
                    </a:solidFill>
                    <a:latin typeface="NikoshBAN" pitchFamily="2" charset="0"/>
                    <a:cs typeface="NikoshBAN" pitchFamily="2" charset="0"/>
                  </a:rPr>
                  <a:t>= </a:t>
                </a:r>
                <a14:m>
                  <m:oMath xmlns:m="http://schemas.openxmlformats.org/officeDocument/2006/math">
                    <m:f>
                      <m:fPr>
                        <m:ctrlPr>
                          <a:rPr lang="en-US" sz="2400" b="1" i="1" smtClean="0">
                            <a:solidFill>
                              <a:srgbClr val="00B050"/>
                            </a:solidFill>
                            <a:latin typeface="Cambria Math"/>
                          </a:rPr>
                        </m:ctrlPr>
                      </m:fPr>
                      <m:num>
                        <m:r>
                          <a:rPr lang="en-US" sz="2400" b="1" i="1" smtClean="0">
                            <a:solidFill>
                              <a:srgbClr val="00B050"/>
                            </a:solidFill>
                            <a:latin typeface="Cambria Math"/>
                          </a:rPr>
                          <m:t>𝟑</m:t>
                        </m:r>
                      </m:num>
                      <m:den>
                        <m:r>
                          <a:rPr lang="en-US" sz="2400" b="1" i="1" smtClean="0">
                            <a:solidFill>
                              <a:srgbClr val="00B050"/>
                            </a:solidFill>
                            <a:latin typeface="Cambria Math"/>
                          </a:rPr>
                          <m:t>𝟒</m:t>
                        </m:r>
                      </m:den>
                    </m:f>
                  </m:oMath>
                </a14:m>
                <a:r>
                  <a:rPr lang="en-US" sz="2400" b="1" dirty="0" smtClean="0">
                    <a:solidFill>
                      <a:srgbClr val="00B050"/>
                    </a:solidFill>
                    <a:latin typeface="NikoshBAN" pitchFamily="2" charset="0"/>
                    <a:cs typeface="NikoshBAN" pitchFamily="2" charset="0"/>
                  </a:rPr>
                  <a:t>  . </a:t>
                </a:r>
                <a:endParaRPr lang="en-US" sz="2400" b="1" dirty="0">
                  <a:solidFill>
                    <a:srgbClr val="00B050"/>
                  </a:solidFill>
                  <a:latin typeface="NikoshBAN" pitchFamily="2" charset="0"/>
                  <a:cs typeface="NikoshBAN" pitchFamily="2"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328646" y="2667000"/>
                <a:ext cx="8815354" cy="1020921"/>
              </a:xfrm>
              <a:prstGeom prst="rect">
                <a:avLst/>
              </a:prstGeom>
              <a:blipFill rotWithShape="1">
                <a:blip r:embed="rId5"/>
                <a:stretch>
                  <a:fillRect l="-1107" t="-4192" b="-718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328646" y="3684171"/>
                <a:ext cx="8815354" cy="389979"/>
              </a:xfrm>
              <a:prstGeom prst="rect">
                <a:avLst/>
              </a:prstGeom>
              <a:noFill/>
            </p:spPr>
            <p:txBody>
              <a:bodyPr wrap="square" rtlCol="0">
                <a:spAutoFit/>
              </a:bodyPr>
              <a:lstStyle/>
              <a:p>
                <a:r>
                  <a:rPr lang="bn-BD" b="1" dirty="0" smtClean="0">
                    <a:solidFill>
                      <a:srgbClr val="00B050"/>
                    </a:solidFill>
                    <a:latin typeface="NikoshBAN" pitchFamily="2" charset="0"/>
                    <a:cs typeface="NikoshBAN" pitchFamily="2" charset="0"/>
                  </a:rPr>
                  <a:t>৫</a:t>
                </a:r>
                <a:r>
                  <a:rPr lang="en-US" b="1" dirty="0" smtClean="0">
                    <a:solidFill>
                      <a:srgbClr val="00B050"/>
                    </a:solidFill>
                    <a:latin typeface="NikoshBAN" pitchFamily="2" charset="0"/>
                    <a:cs typeface="NikoshBAN" pitchFamily="2" charset="0"/>
                  </a:rPr>
                  <a:t>.</a:t>
                </a:r>
                <a:r>
                  <a:rPr lang="bn-BD" b="1" dirty="0" smtClean="0">
                    <a:solidFill>
                      <a:srgbClr val="00B050"/>
                    </a:solidFill>
                    <a:latin typeface="NikoshBAN" pitchFamily="2" charset="0"/>
                    <a:cs typeface="NikoshBAN" pitchFamily="2" charset="0"/>
                  </a:rPr>
                  <a:t>বই-২১</a:t>
                </a:r>
                <a:r>
                  <a:rPr lang="en-US" b="1" dirty="0" smtClean="0">
                    <a:solidFill>
                      <a:srgbClr val="00B050"/>
                    </a:solidFill>
                    <a:latin typeface="NikoshBAN" pitchFamily="2" charset="0"/>
                    <a:cs typeface="NikoshBAN" pitchFamily="2" charset="0"/>
                  </a:rPr>
                  <a:t> </a:t>
                </a:r>
                <a:r>
                  <a:rPr lang="en-US" b="1" dirty="0" smtClean="0">
                    <a:solidFill>
                      <a:srgbClr val="00B050"/>
                    </a:solidFill>
                    <a:latin typeface="NikoshBAN" pitchFamily="2" charset="0"/>
                    <a:ea typeface="Cambria Math"/>
                    <a:cs typeface="NikoshBAN" pitchFamily="2" charset="0"/>
                  </a:rPr>
                  <a:t>⦂</a:t>
                </a:r>
                <a:r>
                  <a:rPr lang="bn-BD" b="1" dirty="0" smtClean="0">
                    <a:solidFill>
                      <a:srgbClr val="00B050"/>
                    </a:solidFill>
                    <a:latin typeface="NikoshBAN" pitchFamily="2" charset="0"/>
                    <a:ea typeface="Cambria Math"/>
                    <a:cs typeface="NikoshBAN" pitchFamily="2" charset="0"/>
                  </a:rPr>
                  <a:t> </a:t>
                </a:r>
                <a:r>
                  <a:rPr lang="en-US" b="1" dirty="0" err="1" smtClean="0">
                    <a:solidFill>
                      <a:srgbClr val="00B050"/>
                    </a:solidFill>
                    <a:latin typeface="NikoshBAN" pitchFamily="2" charset="0"/>
                    <a:ea typeface="Cambria Math"/>
                    <a:cs typeface="NikoshBAN" pitchFamily="2" charset="0"/>
                  </a:rPr>
                  <a:t>cosA</a:t>
                </a:r>
                <a:r>
                  <a:rPr lang="en-US" b="1" dirty="0" smtClean="0">
                    <a:solidFill>
                      <a:srgbClr val="00B050"/>
                    </a:solidFill>
                    <a:latin typeface="NikoshBAN" pitchFamily="2" charset="0"/>
                    <a:ea typeface="Cambria Math"/>
                    <a:cs typeface="NikoshBAN" pitchFamily="2" charset="0"/>
                  </a:rPr>
                  <a:t>+ </a:t>
                </a:r>
                <a:r>
                  <a:rPr lang="en-US" b="1" dirty="0" err="1" smtClean="0">
                    <a:solidFill>
                      <a:srgbClr val="00B050"/>
                    </a:solidFill>
                    <a:latin typeface="NikoshBAN" pitchFamily="2" charset="0"/>
                    <a:ea typeface="Cambria Math"/>
                    <a:cs typeface="NikoshBAN" pitchFamily="2" charset="0"/>
                  </a:rPr>
                  <a:t>sinA</a:t>
                </a:r>
                <a:r>
                  <a:rPr lang="en-US" b="1" dirty="0" smtClean="0">
                    <a:solidFill>
                      <a:srgbClr val="00B050"/>
                    </a:solidFill>
                    <a:latin typeface="NikoshBAN" pitchFamily="2" charset="0"/>
                    <a:ea typeface="Cambria Math"/>
                    <a:cs typeface="NikoshBAN" pitchFamily="2" charset="0"/>
                  </a:rPr>
                  <a:t>= </a:t>
                </a:r>
                <a14:m>
                  <m:oMath xmlns:m="http://schemas.openxmlformats.org/officeDocument/2006/math">
                    <m:r>
                      <a:rPr lang="en-US" b="1" i="1" smtClean="0">
                        <a:solidFill>
                          <a:srgbClr val="00B050"/>
                        </a:solidFill>
                        <a:latin typeface="Cambria Math"/>
                        <a:ea typeface="Cambria Math"/>
                      </a:rPr>
                      <m:t>√</m:t>
                    </m:r>
                    <m:r>
                      <a:rPr lang="en-US" b="1" i="1" smtClean="0">
                        <a:solidFill>
                          <a:srgbClr val="00B050"/>
                        </a:solidFill>
                        <a:latin typeface="Cambria Math"/>
                        <a:ea typeface="Cambria Math"/>
                      </a:rPr>
                      <m:t>𝟐</m:t>
                    </m:r>
                  </m:oMath>
                </a14:m>
                <a:r>
                  <a:rPr lang="en-US" b="1" dirty="0" err="1" smtClean="0">
                    <a:solidFill>
                      <a:srgbClr val="00B050"/>
                    </a:solidFill>
                    <a:latin typeface="NikoshBAN" pitchFamily="2" charset="0"/>
                    <a:ea typeface="Cambria Math"/>
                    <a:cs typeface="NikoshBAN" pitchFamily="2" charset="0"/>
                  </a:rPr>
                  <a:t>cosA</a:t>
                </a:r>
                <a:r>
                  <a:rPr lang="en-US" b="1" dirty="0" smtClean="0">
                    <a:solidFill>
                      <a:srgbClr val="00B050"/>
                    </a:solidFill>
                    <a:latin typeface="NikoshBAN" pitchFamily="2" charset="0"/>
                    <a:ea typeface="Cambria Math"/>
                    <a:cs typeface="NikoshBAN" pitchFamily="2" charset="0"/>
                  </a:rPr>
                  <a:t>  </a:t>
                </a:r>
                <a:r>
                  <a:rPr lang="bn-BD" b="1" dirty="0" smtClean="0">
                    <a:solidFill>
                      <a:srgbClr val="00B050"/>
                    </a:solidFill>
                    <a:latin typeface="NikoshBAN" pitchFamily="2" charset="0"/>
                    <a:ea typeface="Cambria Math"/>
                    <a:cs typeface="NikoshBAN" pitchFamily="2" charset="0"/>
                  </a:rPr>
                  <a:t>হলে, </a:t>
                </a:r>
                <a:r>
                  <a:rPr lang="en-US" b="1" dirty="0" smtClean="0">
                    <a:solidFill>
                      <a:srgbClr val="00B050"/>
                    </a:solidFill>
                    <a:latin typeface="NikoshBAN" pitchFamily="2" charset="0"/>
                    <a:ea typeface="Cambria Math"/>
                    <a:cs typeface="NikoshBAN" pitchFamily="2" charset="0"/>
                  </a:rPr>
                  <a:t> </a:t>
                </a:r>
                <a:r>
                  <a:rPr lang="bn-BD" b="1" dirty="0" smtClean="0">
                    <a:solidFill>
                      <a:srgbClr val="00B050"/>
                    </a:solidFill>
                    <a:latin typeface="NikoshBAN" pitchFamily="2" charset="0"/>
                    <a:ea typeface="Cambria Math"/>
                    <a:cs typeface="NikoshBAN" pitchFamily="2" charset="0"/>
                  </a:rPr>
                  <a:t>তবে </a:t>
                </a:r>
                <a:r>
                  <a:rPr lang="en-US" b="1" dirty="0" smtClean="0">
                    <a:solidFill>
                      <a:srgbClr val="00B050"/>
                    </a:solidFill>
                    <a:latin typeface="NikoshBAN" pitchFamily="2" charset="0"/>
                    <a:ea typeface="Cambria Math"/>
                    <a:cs typeface="NikoshBAN" pitchFamily="2" charset="0"/>
                  </a:rPr>
                  <a:t> </a:t>
                </a:r>
                <a:r>
                  <a:rPr lang="bn-BD" b="1" dirty="0" smtClean="0">
                    <a:solidFill>
                      <a:srgbClr val="00B050"/>
                    </a:solidFill>
                    <a:latin typeface="NikoshBAN" pitchFamily="2" charset="0"/>
                    <a:ea typeface="Cambria Math"/>
                    <a:cs typeface="NikoshBAN" pitchFamily="2" charset="0"/>
                  </a:rPr>
                  <a:t>প্রমাণ</a:t>
                </a:r>
                <a:r>
                  <a:rPr lang="en-US" b="1" dirty="0" smtClean="0">
                    <a:solidFill>
                      <a:srgbClr val="00B050"/>
                    </a:solidFill>
                    <a:latin typeface="NikoshBAN" pitchFamily="2" charset="0"/>
                    <a:ea typeface="Cambria Math"/>
                    <a:cs typeface="NikoshBAN" pitchFamily="2" charset="0"/>
                  </a:rPr>
                  <a:t> </a:t>
                </a:r>
                <a:r>
                  <a:rPr lang="bn-BD" b="1" dirty="0" smtClean="0">
                    <a:solidFill>
                      <a:srgbClr val="00B050"/>
                    </a:solidFill>
                    <a:latin typeface="NikoshBAN" pitchFamily="2" charset="0"/>
                    <a:ea typeface="Cambria Math"/>
                    <a:cs typeface="NikoshBAN" pitchFamily="2" charset="0"/>
                  </a:rPr>
                  <a:t>করযে, </a:t>
                </a:r>
                <a:r>
                  <a:rPr lang="en-US" b="1" dirty="0" smtClean="0">
                    <a:solidFill>
                      <a:srgbClr val="00B050"/>
                    </a:solidFill>
                    <a:latin typeface="NikoshBAN" pitchFamily="2" charset="0"/>
                    <a:ea typeface="Cambria Math"/>
                    <a:cs typeface="NikoshBAN" pitchFamily="2" charset="0"/>
                  </a:rPr>
                  <a:t> </a:t>
                </a:r>
                <a:r>
                  <a:rPr lang="en-US" b="1" dirty="0" err="1" smtClean="0">
                    <a:solidFill>
                      <a:srgbClr val="00B050"/>
                    </a:solidFill>
                    <a:latin typeface="NikoshBAN" pitchFamily="2" charset="0"/>
                    <a:ea typeface="Cambria Math"/>
                    <a:cs typeface="NikoshBAN" pitchFamily="2" charset="0"/>
                  </a:rPr>
                  <a:t>cosA</a:t>
                </a:r>
                <a:r>
                  <a:rPr lang="en-US" b="1" dirty="0" smtClean="0">
                    <a:solidFill>
                      <a:srgbClr val="00B050"/>
                    </a:solidFill>
                    <a:latin typeface="NikoshBAN" pitchFamily="2" charset="0"/>
                    <a:ea typeface="Cambria Math"/>
                    <a:cs typeface="NikoshBAN" pitchFamily="2" charset="0"/>
                  </a:rPr>
                  <a:t> </a:t>
                </a:r>
                <a14:m>
                  <m:oMath xmlns:m="http://schemas.openxmlformats.org/officeDocument/2006/math">
                    <m:r>
                      <a:rPr lang="en-US" b="1" i="1" smtClean="0">
                        <a:solidFill>
                          <a:srgbClr val="00B050"/>
                        </a:solidFill>
                        <a:latin typeface="Cambria Math"/>
                        <a:ea typeface="Cambria Math"/>
                      </a:rPr>
                      <m:t>−</m:t>
                    </m:r>
                  </m:oMath>
                </a14:m>
                <a:r>
                  <a:rPr lang="en-US" b="1" dirty="0" smtClean="0">
                    <a:solidFill>
                      <a:srgbClr val="00B050"/>
                    </a:solidFill>
                    <a:latin typeface="NikoshBAN" pitchFamily="2" charset="0"/>
                    <a:ea typeface="Cambria Math"/>
                    <a:cs typeface="NikoshBAN" pitchFamily="2" charset="0"/>
                  </a:rPr>
                  <a:t>sinA= </a:t>
                </a:r>
                <a14:m>
                  <m:oMath xmlns:m="http://schemas.openxmlformats.org/officeDocument/2006/math">
                    <m:r>
                      <a:rPr lang="en-US" b="1" i="1" smtClean="0">
                        <a:solidFill>
                          <a:srgbClr val="00B050"/>
                        </a:solidFill>
                        <a:latin typeface="Cambria Math"/>
                        <a:ea typeface="Cambria Math"/>
                      </a:rPr>
                      <m:t>√</m:t>
                    </m:r>
                    <m:r>
                      <a:rPr lang="en-US" b="1" i="1" smtClean="0">
                        <a:solidFill>
                          <a:srgbClr val="00B050"/>
                        </a:solidFill>
                        <a:latin typeface="Cambria Math"/>
                        <a:ea typeface="Cambria Math"/>
                      </a:rPr>
                      <m:t>𝟐</m:t>
                    </m:r>
                  </m:oMath>
                </a14:m>
                <a:r>
                  <a:rPr lang="en-US" b="1" dirty="0" err="1" smtClean="0">
                    <a:solidFill>
                      <a:srgbClr val="00B050"/>
                    </a:solidFill>
                    <a:latin typeface="NikoshBAN" pitchFamily="2" charset="0"/>
                    <a:ea typeface="Cambria Math"/>
                    <a:cs typeface="NikoshBAN" pitchFamily="2" charset="0"/>
                  </a:rPr>
                  <a:t>sinA</a:t>
                </a:r>
                <a:r>
                  <a:rPr lang="en-US" b="1" dirty="0" smtClean="0">
                    <a:solidFill>
                      <a:srgbClr val="00B050"/>
                    </a:solidFill>
                    <a:latin typeface="NikoshBAN" pitchFamily="2" charset="0"/>
                    <a:ea typeface="Cambria Math"/>
                    <a:cs typeface="NikoshBAN" pitchFamily="2" charset="0"/>
                  </a:rPr>
                  <a:t> . </a:t>
                </a:r>
                <a:endParaRPr lang="en-US" b="1" dirty="0">
                  <a:solidFill>
                    <a:srgbClr val="00B050"/>
                  </a:solidFill>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328646" y="3684171"/>
                <a:ext cx="8815354" cy="389979"/>
              </a:xfrm>
              <a:prstGeom prst="rect">
                <a:avLst/>
              </a:prstGeom>
              <a:blipFill rotWithShape="1">
                <a:blip r:embed="rId6"/>
                <a:stretch>
                  <a:fillRect l="-622" t="-7813"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328646" y="4074150"/>
                <a:ext cx="8815354" cy="779124"/>
              </a:xfrm>
              <a:prstGeom prst="rect">
                <a:avLst/>
              </a:prstGeom>
              <a:noFill/>
            </p:spPr>
            <p:txBody>
              <a:bodyPr wrap="square" rtlCol="0">
                <a:spAutoFit/>
              </a:bodyPr>
              <a:lstStyle/>
              <a:p>
                <a:r>
                  <a:rPr lang="bn-BD" sz="2000" b="1" dirty="0" smtClean="0">
                    <a:solidFill>
                      <a:srgbClr val="00B050"/>
                    </a:solidFill>
                    <a:latin typeface="NikoshBAN" pitchFamily="2" charset="0"/>
                    <a:cs typeface="NikoshBAN" pitchFamily="2" charset="0"/>
                  </a:rPr>
                  <a:t>৬</a:t>
                </a:r>
                <a:r>
                  <a:rPr lang="en-US" sz="2000" b="1" dirty="0" smtClean="0">
                    <a:solidFill>
                      <a:srgbClr val="00B050"/>
                    </a:solidFill>
                    <a:latin typeface="NikoshBAN" pitchFamily="2" charset="0"/>
                    <a:cs typeface="NikoshBAN" pitchFamily="2" charset="0"/>
                  </a:rPr>
                  <a:t>.</a:t>
                </a:r>
                <a:r>
                  <a:rPr lang="bn-BD" sz="2000" b="1" dirty="0" smtClean="0">
                    <a:solidFill>
                      <a:srgbClr val="00B050"/>
                    </a:solidFill>
                    <a:latin typeface="NikoshBAN" pitchFamily="2" charset="0"/>
                    <a:cs typeface="NikoshBAN" pitchFamily="2" charset="0"/>
                  </a:rPr>
                  <a:t>বই-২২</a:t>
                </a:r>
                <a14:m>
                  <m:oMath xmlns:m="http://schemas.openxmlformats.org/officeDocument/2006/math">
                    <m:r>
                      <a:rPr lang="bn-BD" sz="2000" b="1" i="1" smtClean="0">
                        <a:solidFill>
                          <a:srgbClr val="00B050"/>
                        </a:solidFill>
                        <a:latin typeface="Cambria Math"/>
                        <a:ea typeface="Cambria Math"/>
                      </a:rPr>
                      <m:t>⦂</m:t>
                    </m:r>
                  </m:oMath>
                </a14:m>
                <a:r>
                  <a:rPr lang="bn-BD" sz="2000" b="1" dirty="0" smtClean="0">
                    <a:solidFill>
                      <a:srgbClr val="00B050"/>
                    </a:solidFill>
                    <a:latin typeface="NikoshBAN" pitchFamily="2" charset="0"/>
                    <a:cs typeface="NikoshBAN" pitchFamily="2" charset="0"/>
                  </a:rPr>
                  <a:t> যদি </a:t>
                </a:r>
                <a:r>
                  <a:rPr lang="en-US" sz="2000" b="1" dirty="0" err="1" smtClean="0">
                    <a:solidFill>
                      <a:srgbClr val="00B050"/>
                    </a:solidFill>
                    <a:latin typeface="NikoshBAN" pitchFamily="2" charset="0"/>
                    <a:cs typeface="NikoshBAN" pitchFamily="2" charset="0"/>
                  </a:rPr>
                  <a:t>tanA</a:t>
                </a:r>
                <a:r>
                  <a:rPr lang="en-US" sz="2000" b="1" dirty="0" smtClean="0">
                    <a:solidFill>
                      <a:srgbClr val="00B050"/>
                    </a:solidFill>
                    <a:latin typeface="NikoshBAN" pitchFamily="2" charset="0"/>
                    <a:cs typeface="NikoshBAN" pitchFamily="2" charset="0"/>
                  </a:rPr>
                  <a:t> = </a:t>
                </a:r>
                <a14:m>
                  <m:oMath xmlns:m="http://schemas.openxmlformats.org/officeDocument/2006/math">
                    <m:f>
                      <m:fPr>
                        <m:ctrlPr>
                          <a:rPr lang="en-US" sz="2000" b="1" i="1" smtClean="0">
                            <a:solidFill>
                              <a:srgbClr val="00B050"/>
                            </a:solidFill>
                            <a:latin typeface="Cambria Math"/>
                          </a:rPr>
                        </m:ctrlPr>
                      </m:fPr>
                      <m:num>
                        <m:r>
                          <a:rPr lang="en-US" sz="2000" b="1" i="1" smtClean="0">
                            <a:solidFill>
                              <a:srgbClr val="00B050"/>
                            </a:solidFill>
                            <a:latin typeface="Cambria Math"/>
                          </a:rPr>
                          <m:t>𝟏</m:t>
                        </m:r>
                      </m:num>
                      <m:den>
                        <m:r>
                          <a:rPr lang="en-US" sz="2000" b="1" i="1" smtClean="0">
                            <a:solidFill>
                              <a:srgbClr val="00B050"/>
                            </a:solidFill>
                            <a:latin typeface="Cambria Math"/>
                            <a:ea typeface="Cambria Math"/>
                          </a:rPr>
                          <m:t>√</m:t>
                        </m:r>
                        <m:r>
                          <a:rPr lang="en-US" sz="2000" b="1" i="1" smtClean="0">
                            <a:solidFill>
                              <a:srgbClr val="00B050"/>
                            </a:solidFill>
                            <a:latin typeface="Cambria Math"/>
                            <a:ea typeface="Cambria Math"/>
                          </a:rPr>
                          <m:t>𝟑</m:t>
                        </m:r>
                      </m:den>
                    </m:f>
                  </m:oMath>
                </a14:m>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হয়, তবে</a:t>
                </a:r>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 </a:t>
                </a:r>
                <a14:m>
                  <m:oMath xmlns:m="http://schemas.openxmlformats.org/officeDocument/2006/math">
                    <m:f>
                      <m:fPr>
                        <m:ctrlPr>
                          <a:rPr lang="bn-BD" sz="2800" b="1" i="1" smtClean="0">
                            <a:solidFill>
                              <a:srgbClr val="00B050"/>
                            </a:solidFill>
                            <a:latin typeface="Cambria Math"/>
                          </a:rPr>
                        </m:ctrlPr>
                      </m:fPr>
                      <m:num>
                        <m:sSup>
                          <m:sSupPr>
                            <m:ctrlPr>
                              <a:rPr lang="bn-BD" sz="2800" b="1" i="1" smtClean="0">
                                <a:solidFill>
                                  <a:srgbClr val="00B050"/>
                                </a:solidFill>
                                <a:latin typeface="Cambria Math"/>
                              </a:rPr>
                            </m:ctrlPr>
                          </m:sSupPr>
                          <m:e>
                            <m:r>
                              <a:rPr lang="en-US" sz="2800" b="1" i="1" smtClean="0">
                                <a:solidFill>
                                  <a:srgbClr val="00B050"/>
                                </a:solidFill>
                                <a:latin typeface="Cambria Math"/>
                              </a:rPr>
                              <m:t>𝒄𝒐𝒔𝒆𝒄</m:t>
                            </m:r>
                          </m:e>
                          <m:sup>
                            <m:r>
                              <a:rPr lang="en-US" sz="2800" b="1" i="1" smtClean="0">
                                <a:solidFill>
                                  <a:srgbClr val="00B050"/>
                                </a:solidFill>
                                <a:latin typeface="Cambria Math"/>
                              </a:rPr>
                              <m:t>𝟐</m:t>
                            </m:r>
                          </m:sup>
                        </m:sSup>
                        <m:r>
                          <a:rPr lang="en-US" sz="2800" b="1" i="1" smtClean="0">
                            <a:solidFill>
                              <a:srgbClr val="00B050"/>
                            </a:solidFill>
                            <a:latin typeface="Cambria Math"/>
                          </a:rPr>
                          <m:t>𝑨</m:t>
                        </m:r>
                        <m:r>
                          <a:rPr lang="en-US" sz="2800" b="1" i="1" smtClean="0">
                            <a:solidFill>
                              <a:srgbClr val="00B050"/>
                            </a:solidFill>
                            <a:latin typeface="Cambria Math"/>
                          </a:rPr>
                          <m:t> − </m:t>
                        </m:r>
                        <m:sSup>
                          <m:sSupPr>
                            <m:ctrlPr>
                              <a:rPr lang="en-US" sz="2800" b="1" i="1" smtClean="0">
                                <a:solidFill>
                                  <a:srgbClr val="00B050"/>
                                </a:solidFill>
                                <a:latin typeface="Cambria Math"/>
                              </a:rPr>
                            </m:ctrlPr>
                          </m:sSupPr>
                          <m:e>
                            <m:r>
                              <a:rPr lang="en-US" sz="2800" b="1" i="1" smtClean="0">
                                <a:solidFill>
                                  <a:srgbClr val="00B050"/>
                                </a:solidFill>
                                <a:latin typeface="Cambria Math"/>
                              </a:rPr>
                              <m:t>𝒔𝒆𝒄</m:t>
                            </m:r>
                          </m:e>
                          <m:sup>
                            <m:r>
                              <a:rPr lang="en-US" sz="2800" b="1" i="1" smtClean="0">
                                <a:solidFill>
                                  <a:srgbClr val="00B050"/>
                                </a:solidFill>
                                <a:latin typeface="Cambria Math"/>
                              </a:rPr>
                              <m:t>𝟐</m:t>
                            </m:r>
                          </m:sup>
                        </m:sSup>
                        <m:r>
                          <a:rPr lang="en-US" sz="2800" b="1" i="1" smtClean="0">
                            <a:solidFill>
                              <a:srgbClr val="00B050"/>
                            </a:solidFill>
                            <a:latin typeface="Cambria Math"/>
                          </a:rPr>
                          <m:t>𝑨</m:t>
                        </m:r>
                      </m:num>
                      <m:den>
                        <m:sSup>
                          <m:sSupPr>
                            <m:ctrlPr>
                              <a:rPr lang="bn-BD" sz="2800" b="1" i="1" smtClean="0">
                                <a:solidFill>
                                  <a:srgbClr val="00B050"/>
                                </a:solidFill>
                                <a:latin typeface="Cambria Math"/>
                              </a:rPr>
                            </m:ctrlPr>
                          </m:sSupPr>
                          <m:e>
                            <m:r>
                              <a:rPr lang="en-US" sz="2800" b="1" i="1" smtClean="0">
                                <a:solidFill>
                                  <a:srgbClr val="00B050"/>
                                </a:solidFill>
                                <a:latin typeface="Cambria Math"/>
                              </a:rPr>
                              <m:t>𝒄𝒐𝒔𝒆𝒄</m:t>
                            </m:r>
                          </m:e>
                          <m:sup>
                            <m:r>
                              <a:rPr lang="en-US" sz="2800" b="1" i="1" smtClean="0">
                                <a:solidFill>
                                  <a:srgbClr val="00B050"/>
                                </a:solidFill>
                                <a:latin typeface="Cambria Math"/>
                              </a:rPr>
                              <m:t>𝟐</m:t>
                            </m:r>
                          </m:sup>
                        </m:sSup>
                        <m:r>
                          <a:rPr lang="en-US" sz="2800" b="1" i="1" smtClean="0">
                            <a:solidFill>
                              <a:srgbClr val="00B050"/>
                            </a:solidFill>
                            <a:latin typeface="Cambria Math"/>
                          </a:rPr>
                          <m:t>𝑨</m:t>
                        </m:r>
                        <m:r>
                          <a:rPr lang="en-US" sz="2800" b="1" i="1" smtClean="0">
                            <a:solidFill>
                              <a:srgbClr val="00B050"/>
                            </a:solidFill>
                            <a:latin typeface="Cambria Math"/>
                          </a:rPr>
                          <m:t>+ </m:t>
                        </m:r>
                        <m:sSup>
                          <m:sSupPr>
                            <m:ctrlPr>
                              <a:rPr lang="en-US" sz="2800" b="1" i="1" smtClean="0">
                                <a:solidFill>
                                  <a:srgbClr val="00B050"/>
                                </a:solidFill>
                                <a:latin typeface="Cambria Math"/>
                              </a:rPr>
                            </m:ctrlPr>
                          </m:sSupPr>
                          <m:e>
                            <m:r>
                              <a:rPr lang="en-US" sz="2800" b="1" i="1" smtClean="0">
                                <a:solidFill>
                                  <a:srgbClr val="00B050"/>
                                </a:solidFill>
                                <a:latin typeface="Cambria Math"/>
                              </a:rPr>
                              <m:t>𝒔𝒆𝒄</m:t>
                            </m:r>
                          </m:e>
                          <m:sup>
                            <m:r>
                              <a:rPr lang="en-US" sz="2800" b="1" i="1" smtClean="0">
                                <a:solidFill>
                                  <a:srgbClr val="00B050"/>
                                </a:solidFill>
                                <a:latin typeface="Cambria Math"/>
                              </a:rPr>
                              <m:t>𝟐</m:t>
                            </m:r>
                          </m:sup>
                        </m:sSup>
                        <m:r>
                          <a:rPr lang="en-US" sz="2800" b="1" i="1" smtClean="0">
                            <a:solidFill>
                              <a:srgbClr val="00B050"/>
                            </a:solidFill>
                            <a:latin typeface="Cambria Math"/>
                          </a:rPr>
                          <m:t>𝑨</m:t>
                        </m:r>
                      </m:den>
                    </m:f>
                  </m:oMath>
                </a14:m>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এর মান নির্ণয় কর। </a:t>
                </a:r>
                <a:endParaRPr lang="en-US" sz="2000" b="1" dirty="0">
                  <a:solidFill>
                    <a:srgbClr val="00B050"/>
                  </a:solidFill>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28646" y="4074150"/>
                <a:ext cx="8815354" cy="779124"/>
              </a:xfrm>
              <a:prstGeom prst="rect">
                <a:avLst/>
              </a:prstGeom>
              <a:blipFill rotWithShape="1">
                <a:blip r:embed="rId7"/>
                <a:stretch>
                  <a:fillRect l="-7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328645" y="5057802"/>
                <a:ext cx="8815355" cy="536109"/>
              </a:xfrm>
              <a:prstGeom prst="rect">
                <a:avLst/>
              </a:prstGeom>
              <a:noFill/>
            </p:spPr>
            <p:txBody>
              <a:bodyPr wrap="square" rtlCol="0">
                <a:spAutoFit/>
              </a:bodyPr>
              <a:lstStyle/>
              <a:p>
                <a:r>
                  <a:rPr lang="bn-BD" sz="2000" b="1" dirty="0" smtClean="0">
                    <a:solidFill>
                      <a:srgbClr val="00B050"/>
                    </a:solidFill>
                    <a:latin typeface="NikoshBAN" pitchFamily="2" charset="0"/>
                    <a:cs typeface="NikoshBAN" pitchFamily="2" charset="0"/>
                  </a:rPr>
                  <a:t>৭</a:t>
                </a:r>
                <a:r>
                  <a:rPr lang="en-US" sz="2000" b="1" dirty="0" smtClean="0">
                    <a:solidFill>
                      <a:srgbClr val="00B050"/>
                    </a:solidFill>
                    <a:latin typeface="NikoshBAN" pitchFamily="2" charset="0"/>
                    <a:cs typeface="NikoshBAN" pitchFamily="2" charset="0"/>
                  </a:rPr>
                  <a:t>.</a:t>
                </a:r>
                <a:r>
                  <a:rPr lang="bn-BD" sz="2000" b="1" dirty="0" smtClean="0">
                    <a:solidFill>
                      <a:srgbClr val="00B050"/>
                    </a:solidFill>
                    <a:latin typeface="NikoshBAN" pitchFamily="2" charset="0"/>
                    <a:cs typeface="NikoshBAN" pitchFamily="2" charset="0"/>
                  </a:rPr>
                  <a:t>বই-২৩</a:t>
                </a:r>
                <a:r>
                  <a:rPr lang="en-US" sz="2000" b="1" dirty="0" smtClean="0">
                    <a:solidFill>
                      <a:srgbClr val="00B050"/>
                    </a:solidFill>
                    <a:latin typeface="NikoshBAN" pitchFamily="2" charset="0"/>
                    <a:cs typeface="NikoshBAN" pitchFamily="2" charset="0"/>
                  </a:rPr>
                  <a:t> </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a:t>
                </a:r>
                <a:r>
                  <a:rPr lang="en-US"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cosecA</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r>
                      <a:rPr lang="en-US" sz="2000" b="1" i="1" smtClean="0">
                        <a:solidFill>
                          <a:srgbClr val="00B050"/>
                        </a:solidFill>
                        <a:latin typeface="Cambria Math"/>
                        <a:ea typeface="Cambria Math"/>
                      </a:rPr>
                      <m:t>−</m:t>
                    </m:r>
                  </m:oMath>
                </a14:m>
                <a:r>
                  <a:rPr lang="en-US" sz="2000" b="1" dirty="0" smtClean="0">
                    <a:solidFill>
                      <a:srgbClr val="00B050"/>
                    </a:solidFill>
                    <a:latin typeface="NikoshBAN" pitchFamily="2" charset="0"/>
                    <a:ea typeface="Cambria Math"/>
                    <a:cs typeface="NikoshBAN" pitchFamily="2" charset="0"/>
                  </a:rPr>
                  <a:t> cotA = </a:t>
                </a:r>
                <a14:m>
                  <m:oMath xmlns:m="http://schemas.openxmlformats.org/officeDocument/2006/math">
                    <m:f>
                      <m:fPr>
                        <m:ctrlPr>
                          <a:rPr lang="en-US" sz="2000" b="1" i="1" smtClean="0">
                            <a:solidFill>
                              <a:srgbClr val="00B050"/>
                            </a:solidFill>
                            <a:latin typeface="Cambria Math"/>
                            <a:ea typeface="Cambria Math"/>
                          </a:rPr>
                        </m:ctrlPr>
                      </m:fPr>
                      <m:num>
                        <m:r>
                          <a:rPr lang="en-US" sz="2000" b="1" i="1" smtClean="0">
                            <a:solidFill>
                              <a:srgbClr val="00B050"/>
                            </a:solidFill>
                            <a:latin typeface="Cambria Math"/>
                            <a:ea typeface="Cambria Math"/>
                          </a:rPr>
                          <m:t>𝟒</m:t>
                        </m:r>
                      </m:num>
                      <m:den>
                        <m:r>
                          <a:rPr lang="en-US" sz="2000" b="1" i="1" smtClean="0">
                            <a:solidFill>
                              <a:srgbClr val="00B050"/>
                            </a:solidFill>
                            <a:latin typeface="Cambria Math"/>
                            <a:ea typeface="Cambria Math"/>
                          </a:rPr>
                          <m:t>𝟑</m:t>
                        </m:r>
                      </m:den>
                    </m:f>
                  </m:oMath>
                </a14:m>
                <a:r>
                  <a:rPr lang="bn-BD" sz="2000" b="1" dirty="0" smtClean="0">
                    <a:solidFill>
                      <a:srgbClr val="00B050"/>
                    </a:solidFill>
                    <a:latin typeface="NikoshBAN" pitchFamily="2" charset="0"/>
                    <a:ea typeface="Cambria Math"/>
                    <a:cs typeface="NikoshBAN" pitchFamily="2" charset="0"/>
                  </a:rPr>
                  <a:t>  হলে, </a:t>
                </a:r>
                <a:r>
                  <a:rPr lang="en-US"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cosecA</a:t>
                </a:r>
                <a:r>
                  <a:rPr lang="en-US" sz="2000" b="1" dirty="0" smtClean="0">
                    <a:solidFill>
                      <a:srgbClr val="00B050"/>
                    </a:solidFill>
                    <a:latin typeface="NikoshBAN" pitchFamily="2" charset="0"/>
                    <a:ea typeface="Cambria Math"/>
                    <a:cs typeface="NikoshBAN" pitchFamily="2" charset="0"/>
                  </a:rPr>
                  <a:t> + </a:t>
                </a:r>
                <a:r>
                  <a:rPr lang="en-US" sz="2000" b="1" dirty="0" err="1" smtClean="0">
                    <a:solidFill>
                      <a:srgbClr val="00B050"/>
                    </a:solidFill>
                    <a:latin typeface="NikoshBAN" pitchFamily="2" charset="0"/>
                    <a:ea typeface="Cambria Math"/>
                    <a:cs typeface="NikoshBAN" pitchFamily="2" charset="0"/>
                  </a:rPr>
                  <a:t>cotA</a:t>
                </a:r>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এর </a:t>
                </a:r>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মান কত ?                                                                                        </a:t>
                </a:r>
                <a:endParaRPr lang="en-US" sz="2000" b="1" dirty="0">
                  <a:solidFill>
                    <a:srgbClr val="00B050"/>
                  </a:solidFill>
                  <a:latin typeface="NikoshBAN" pitchFamily="2" charset="0"/>
                  <a:cs typeface="NikoshBAN" pitchFamily="2"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328645" y="5057802"/>
                <a:ext cx="8815355" cy="536109"/>
              </a:xfrm>
              <a:prstGeom prst="rect">
                <a:avLst/>
              </a:prstGeom>
              <a:blipFill rotWithShape="1">
                <a:blip r:embed="rId8"/>
                <a:stretch>
                  <a:fillRect l="-761" r="-42739" b="-102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328645" y="5667559"/>
                <a:ext cx="8746411" cy="721288"/>
              </a:xfrm>
              <a:prstGeom prst="rect">
                <a:avLst/>
              </a:prstGeom>
              <a:noFill/>
            </p:spPr>
            <p:txBody>
              <a:bodyPr wrap="square" rtlCol="0">
                <a:spAutoFit/>
              </a:bodyPr>
              <a:lstStyle/>
              <a:p>
                <a:r>
                  <a:rPr lang="bn-BD" sz="2000" b="1" dirty="0" smtClean="0">
                    <a:solidFill>
                      <a:srgbClr val="00B050"/>
                    </a:solidFill>
                    <a:latin typeface="NikoshBAN" pitchFamily="2" charset="0"/>
                    <a:cs typeface="NikoshBAN" pitchFamily="2" charset="0"/>
                  </a:rPr>
                  <a:t>৮</a:t>
                </a:r>
                <a:r>
                  <a:rPr lang="en-US" sz="2000" b="1" dirty="0" smtClean="0">
                    <a:solidFill>
                      <a:srgbClr val="00B050"/>
                    </a:solidFill>
                    <a:latin typeface="NikoshBAN" pitchFamily="2" charset="0"/>
                    <a:cs typeface="NikoshBAN" pitchFamily="2" charset="0"/>
                  </a:rPr>
                  <a:t>.</a:t>
                </a:r>
                <a:r>
                  <a:rPr lang="bn-BD" sz="2000" b="1" dirty="0" smtClean="0">
                    <a:solidFill>
                      <a:srgbClr val="00B050"/>
                    </a:solidFill>
                    <a:latin typeface="NikoshBAN" pitchFamily="2" charset="0"/>
                    <a:cs typeface="NikoshBAN" pitchFamily="2" charset="0"/>
                  </a:rPr>
                  <a:t>বই-২৪</a:t>
                </a:r>
                <a:r>
                  <a:rPr lang="en-US" sz="2000" b="1" dirty="0" smtClean="0">
                    <a:solidFill>
                      <a:srgbClr val="00B050"/>
                    </a:solidFill>
                    <a:latin typeface="NikoshBAN" pitchFamily="2" charset="0"/>
                    <a:cs typeface="NikoshBAN" pitchFamily="2" charset="0"/>
                  </a:rPr>
                  <a:t> </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cotA</a:t>
                </a:r>
                <a:r>
                  <a:rPr lang="en-US" sz="2000" b="1" dirty="0" smtClean="0">
                    <a:solidFill>
                      <a:srgbClr val="00B050"/>
                    </a:solidFill>
                    <a:latin typeface="NikoshBAN" pitchFamily="2" charset="0"/>
                    <a:ea typeface="Cambria Math"/>
                    <a:cs typeface="NikoshBAN" pitchFamily="2" charset="0"/>
                  </a:rPr>
                  <a:t>  = </a:t>
                </a:r>
                <a14:m>
                  <m:oMath xmlns:m="http://schemas.openxmlformats.org/officeDocument/2006/math">
                    <m:f>
                      <m:fPr>
                        <m:ctrlPr>
                          <a:rPr lang="en-US" sz="2000" b="1" i="1" smtClean="0">
                            <a:solidFill>
                              <a:srgbClr val="00B050"/>
                            </a:solidFill>
                            <a:latin typeface="Cambria Math"/>
                            <a:ea typeface="Cambria Math"/>
                          </a:rPr>
                        </m:ctrlPr>
                      </m:fPr>
                      <m:num>
                        <m:r>
                          <a:rPr lang="en-US" sz="2000" b="1" i="1" smtClean="0">
                            <a:solidFill>
                              <a:srgbClr val="00B050"/>
                            </a:solidFill>
                            <a:latin typeface="Cambria Math"/>
                            <a:ea typeface="Cambria Math"/>
                          </a:rPr>
                          <m:t>𝒃</m:t>
                        </m:r>
                      </m:num>
                      <m:den>
                        <m:r>
                          <a:rPr lang="en-US" sz="2000" b="1" i="1" smtClean="0">
                            <a:solidFill>
                              <a:srgbClr val="00B050"/>
                            </a:solidFill>
                            <a:latin typeface="Cambria Math"/>
                            <a:ea typeface="Cambria Math"/>
                          </a:rPr>
                          <m:t>𝒂</m:t>
                        </m:r>
                      </m:den>
                    </m:f>
                  </m:oMath>
                </a14:m>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হলে, </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f>
                      <m:fPr>
                        <m:ctrlPr>
                          <a:rPr lang="bn-BD" sz="2800" b="1" i="1" smtClean="0">
                            <a:solidFill>
                              <a:srgbClr val="00B050"/>
                            </a:solidFill>
                            <a:latin typeface="Cambria Math"/>
                            <a:ea typeface="Cambria Math"/>
                          </a:rPr>
                        </m:ctrlPr>
                      </m:fPr>
                      <m:num>
                        <m:r>
                          <a:rPr lang="en-US" sz="2800" b="1" i="1" smtClean="0">
                            <a:solidFill>
                              <a:srgbClr val="00B050"/>
                            </a:solidFill>
                            <a:latin typeface="Cambria Math"/>
                            <a:ea typeface="Cambria Math"/>
                          </a:rPr>
                          <m:t>𝒂</m:t>
                        </m:r>
                        <m:r>
                          <a:rPr lang="en-US" sz="2800" b="1" i="1" smtClean="0">
                            <a:solidFill>
                              <a:srgbClr val="00B050"/>
                            </a:solidFill>
                            <a:latin typeface="Cambria Math"/>
                            <a:ea typeface="Cambria Math"/>
                          </a:rPr>
                          <m:t> </m:t>
                        </m:r>
                        <m:r>
                          <a:rPr lang="en-US" sz="2800" b="1" i="1" smtClean="0">
                            <a:solidFill>
                              <a:srgbClr val="00B050"/>
                            </a:solidFill>
                            <a:latin typeface="Cambria Math"/>
                            <a:ea typeface="Cambria Math"/>
                          </a:rPr>
                          <m:t>𝒔𝒊𝒏𝑨</m:t>
                        </m:r>
                        <m:r>
                          <a:rPr lang="en-US" sz="2800" b="1" i="1" smtClean="0">
                            <a:solidFill>
                              <a:srgbClr val="00B050"/>
                            </a:solidFill>
                            <a:latin typeface="Cambria Math"/>
                            <a:ea typeface="Cambria Math"/>
                          </a:rPr>
                          <m:t>−</m:t>
                        </m:r>
                        <m:r>
                          <a:rPr lang="en-US" sz="2800" b="1" i="1" smtClean="0">
                            <a:solidFill>
                              <a:srgbClr val="00B050"/>
                            </a:solidFill>
                            <a:latin typeface="Cambria Math"/>
                            <a:ea typeface="Cambria Math"/>
                          </a:rPr>
                          <m:t>𝒃</m:t>
                        </m:r>
                        <m:r>
                          <a:rPr lang="en-US" sz="2800" b="1" i="1" smtClean="0">
                            <a:solidFill>
                              <a:srgbClr val="00B050"/>
                            </a:solidFill>
                            <a:latin typeface="Cambria Math"/>
                            <a:ea typeface="Cambria Math"/>
                          </a:rPr>
                          <m:t> </m:t>
                        </m:r>
                        <m:r>
                          <a:rPr lang="en-US" sz="2800" b="1" i="1" smtClean="0">
                            <a:solidFill>
                              <a:srgbClr val="00B050"/>
                            </a:solidFill>
                            <a:latin typeface="Cambria Math"/>
                            <a:ea typeface="Cambria Math"/>
                          </a:rPr>
                          <m:t>𝒄𝒐𝒔𝑨</m:t>
                        </m:r>
                      </m:num>
                      <m:den>
                        <m:r>
                          <a:rPr lang="en-US" sz="2800" b="1" i="1" smtClean="0">
                            <a:solidFill>
                              <a:srgbClr val="00B050"/>
                            </a:solidFill>
                            <a:latin typeface="Cambria Math"/>
                            <a:ea typeface="Cambria Math"/>
                          </a:rPr>
                          <m:t>𝒂𝒔𝒊𝒏𝑨</m:t>
                        </m:r>
                        <m:r>
                          <a:rPr lang="en-US" sz="2800" b="1" i="1" smtClean="0">
                            <a:solidFill>
                              <a:srgbClr val="00B050"/>
                            </a:solidFill>
                            <a:latin typeface="Cambria Math"/>
                            <a:ea typeface="Cambria Math"/>
                          </a:rPr>
                          <m:t>+</m:t>
                        </m:r>
                        <m:r>
                          <a:rPr lang="en-US" sz="2800" b="1" i="1" smtClean="0">
                            <a:solidFill>
                              <a:srgbClr val="00B050"/>
                            </a:solidFill>
                            <a:latin typeface="Cambria Math"/>
                            <a:ea typeface="Cambria Math"/>
                          </a:rPr>
                          <m:t>𝒃𝒄𝒐𝒔𝑨</m:t>
                        </m:r>
                        <m:r>
                          <a:rPr lang="en-US" sz="2800" b="1" i="1" smtClean="0">
                            <a:solidFill>
                              <a:srgbClr val="00B050"/>
                            </a:solidFill>
                            <a:latin typeface="Cambria Math"/>
                            <a:ea typeface="Cambria Math"/>
                          </a:rPr>
                          <m:t> </m:t>
                        </m:r>
                      </m:den>
                    </m:f>
                  </m:oMath>
                </a14:m>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এর </a:t>
                </a:r>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মান </a:t>
                </a:r>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নির্ণয়</a:t>
                </a:r>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 কর। </a:t>
                </a:r>
                <a:endParaRPr lang="en-US" sz="2000" b="1" dirty="0">
                  <a:solidFill>
                    <a:srgbClr val="00B050"/>
                  </a:solidFill>
                  <a:latin typeface="NikoshBAN" pitchFamily="2" charset="0"/>
                  <a:cs typeface="NikoshBAN" pitchFamily="2"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328645" y="5667559"/>
                <a:ext cx="8746411" cy="721288"/>
              </a:xfrm>
              <a:prstGeom prst="rect">
                <a:avLst/>
              </a:prstGeom>
              <a:blipFill rotWithShape="1">
                <a:blip r:embed="rId9"/>
                <a:stretch>
                  <a:fillRect l="-767"/>
                </a:stretch>
              </a:blipFill>
            </p:spPr>
            <p:txBody>
              <a:bodyPr/>
              <a:lstStyle/>
              <a:p>
                <a:r>
                  <a:rPr lang="en-US">
                    <a:noFill/>
                  </a:rPr>
                  <a:t> </a:t>
                </a:r>
              </a:p>
            </p:txBody>
          </p:sp>
        </mc:Fallback>
      </mc:AlternateContent>
    </p:spTree>
    <p:extLst>
      <p:ext uri="{BB962C8B-B14F-4D97-AF65-F5344CB8AC3E}">
        <p14:creationId xmlns:p14="http://schemas.microsoft.com/office/powerpoint/2010/main" val="243406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additive="base">
                                        <p:cTn id="38" dur="500" fill="hold"/>
                                        <p:tgtEl>
                                          <p:spTgt spid="7"/>
                                        </p:tgtEl>
                                        <p:attrNameLst>
                                          <p:attrName>ppt_x</p:attrName>
                                        </p:attrNameLst>
                                      </p:cBhvr>
                                      <p:tavLst>
                                        <p:tav tm="0">
                                          <p:val>
                                            <p:strVal val="#ppt_x"/>
                                          </p:val>
                                        </p:tav>
                                        <p:tav tm="100000">
                                          <p:val>
                                            <p:strVal val="#ppt_x"/>
                                          </p:val>
                                        </p:tav>
                                      </p:tavLst>
                                    </p:anim>
                                    <p:anim calcmode="lin" valueType="num">
                                      <p:cBhvr additive="base">
                                        <p:cTn id="3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additive="base">
                                        <p:cTn id="44" dur="500" fill="hold"/>
                                        <p:tgtEl>
                                          <p:spTgt spid="8"/>
                                        </p:tgtEl>
                                        <p:attrNameLst>
                                          <p:attrName>ppt_x</p:attrName>
                                        </p:attrNameLst>
                                      </p:cBhvr>
                                      <p:tavLst>
                                        <p:tav tm="0">
                                          <p:val>
                                            <p:strVal val="#ppt_x"/>
                                          </p:val>
                                        </p:tav>
                                        <p:tav tm="100000">
                                          <p:val>
                                            <p:strVal val="#ppt_x"/>
                                          </p:val>
                                        </p:tav>
                                      </p:tavLst>
                                    </p:anim>
                                    <p:anim calcmode="lin" valueType="num">
                                      <p:cBhvr additive="base">
                                        <p:cTn id="4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additive="base">
                                        <p:cTn id="50" dur="500" fill="hold"/>
                                        <p:tgtEl>
                                          <p:spTgt spid="9"/>
                                        </p:tgtEl>
                                        <p:attrNameLst>
                                          <p:attrName>ppt_x</p:attrName>
                                        </p:attrNameLst>
                                      </p:cBhvr>
                                      <p:tavLst>
                                        <p:tav tm="0">
                                          <p:val>
                                            <p:strVal val="#ppt_x"/>
                                          </p:val>
                                        </p:tav>
                                        <p:tav tm="100000">
                                          <p:val>
                                            <p:strVal val="#ppt_x"/>
                                          </p:val>
                                        </p:tav>
                                      </p:tavLst>
                                    </p:anim>
                                    <p:anim calcmode="lin" valueType="num">
                                      <p:cBhvr additive="base">
                                        <p:cTn id="5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additive="base">
                                        <p:cTn id="56" dur="500" fill="hold"/>
                                        <p:tgtEl>
                                          <p:spTgt spid="10"/>
                                        </p:tgtEl>
                                        <p:attrNameLst>
                                          <p:attrName>ppt_x</p:attrName>
                                        </p:attrNameLst>
                                      </p:cBhvr>
                                      <p:tavLst>
                                        <p:tav tm="0">
                                          <p:val>
                                            <p:strVal val="#ppt_x"/>
                                          </p:val>
                                        </p:tav>
                                        <p:tav tm="100000">
                                          <p:val>
                                            <p:strVal val="#ppt_x"/>
                                          </p:val>
                                        </p:tav>
                                      </p:tavLst>
                                    </p:anim>
                                    <p:anim calcmode="lin" valueType="num">
                                      <p:cBhvr additive="base">
                                        <p:cTn id="5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427" y="51885"/>
            <a:ext cx="8746410" cy="584775"/>
          </a:xfrm>
          <a:prstGeom prst="rect">
            <a:avLst/>
          </a:prstGeom>
          <a:noFill/>
        </p:spPr>
        <p:txBody>
          <a:bodyPr wrap="square" rtlCol="0">
            <a:spAutoFit/>
          </a:bodyPr>
          <a:lstStyle/>
          <a:p>
            <a:r>
              <a:rPr lang="bn-BD" sz="3200" b="1" dirty="0" smtClean="0">
                <a:solidFill>
                  <a:srgbClr val="FF0000"/>
                </a:solidFill>
                <a:latin typeface="NikoshBAN" pitchFamily="2" charset="0"/>
                <a:cs typeface="NikoshBAN" pitchFamily="2" charset="0"/>
              </a:rPr>
              <a:t>জোড়ায় কাজের সমাধানঃ  </a:t>
            </a:r>
            <a:endParaRPr lang="en-US" sz="3200" b="1" dirty="0">
              <a:solidFill>
                <a:srgbClr val="FF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 name="TextBox 2"/>
              <p:cNvSpPr txBox="1"/>
              <p:nvPr/>
            </p:nvSpPr>
            <p:spPr>
              <a:xfrm>
                <a:off x="328646" y="607825"/>
                <a:ext cx="8815354" cy="535468"/>
              </a:xfrm>
              <a:prstGeom prst="rect">
                <a:avLst/>
              </a:prstGeom>
              <a:noFill/>
            </p:spPr>
            <p:txBody>
              <a:bodyPr wrap="square" rtlCol="0">
                <a:spAutoFit/>
              </a:bodyPr>
              <a:lstStyle/>
              <a:p>
                <a:r>
                  <a:rPr lang="bn-BD" sz="2000" b="1" dirty="0" smtClean="0">
                    <a:solidFill>
                      <a:srgbClr val="00B050"/>
                    </a:solidFill>
                    <a:latin typeface="NikoshBAN" pitchFamily="2" charset="0"/>
                    <a:cs typeface="NikoshBAN" pitchFamily="2" charset="0"/>
                  </a:rPr>
                  <a:t>১</a:t>
                </a:r>
                <a:r>
                  <a:rPr lang="en-US" sz="2000" b="1" dirty="0" smtClean="0">
                    <a:solidFill>
                      <a:srgbClr val="00B050"/>
                    </a:solidFill>
                    <a:latin typeface="NikoshBAN" pitchFamily="2" charset="0"/>
                    <a:cs typeface="NikoshBAN" pitchFamily="2" charset="0"/>
                  </a:rPr>
                  <a:t>.</a:t>
                </a:r>
                <a:r>
                  <a:rPr lang="bn-BD" sz="2000" b="1" dirty="0" smtClean="0">
                    <a:solidFill>
                      <a:srgbClr val="00B050"/>
                    </a:solidFill>
                    <a:latin typeface="NikoshBAN" pitchFamily="2" charset="0"/>
                    <a:cs typeface="NikoshBAN" pitchFamily="2" charset="0"/>
                  </a:rPr>
                  <a:t>বই-২</a:t>
                </a:r>
                <a:r>
                  <a:rPr lang="en-US" sz="2000" b="1" dirty="0" smtClean="0">
                    <a:solidFill>
                      <a:srgbClr val="00B050"/>
                    </a:solidFill>
                    <a:latin typeface="NikoshBAN" pitchFamily="2" charset="0"/>
                    <a:cs typeface="NikoshBAN" pitchFamily="2" charset="0"/>
                  </a:rPr>
                  <a:t> </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sin</a:t>
                </a:r>
                <a:r>
                  <a:rPr lang="en-US" b="1" dirty="0" err="1" smtClean="0">
                    <a:solidFill>
                      <a:srgbClr val="00B050"/>
                    </a:solidFill>
                    <a:latin typeface="NikoshBAN" pitchFamily="2" charset="0"/>
                    <a:ea typeface="Cambria Math"/>
                    <a:cs typeface="NikoshBAN" pitchFamily="2" charset="0"/>
                  </a:rPr>
                  <a:t>A</a:t>
                </a:r>
                <a:r>
                  <a:rPr lang="en-US" b="1" dirty="0" smtClean="0">
                    <a:solidFill>
                      <a:srgbClr val="00B050"/>
                    </a:solidFill>
                    <a:latin typeface="NikoshBAN" pitchFamily="2" charset="0"/>
                    <a:ea typeface="Cambria Math"/>
                    <a:cs typeface="NikoshBAN" pitchFamily="2" charset="0"/>
                  </a:rPr>
                  <a:t> </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f>
                      <m:fPr>
                        <m:ctrlPr>
                          <a:rPr lang="en-US" sz="2000" b="1" i="1" smtClean="0">
                            <a:solidFill>
                              <a:srgbClr val="00B050"/>
                            </a:solidFill>
                            <a:latin typeface="Cambria Math"/>
                            <a:ea typeface="Cambria Math"/>
                          </a:rPr>
                        </m:ctrlPr>
                      </m:fPr>
                      <m:num>
                        <m:r>
                          <a:rPr lang="en-US" sz="2000" b="1" i="1" smtClean="0">
                            <a:solidFill>
                              <a:srgbClr val="00B050"/>
                            </a:solidFill>
                            <a:latin typeface="Cambria Math"/>
                            <a:ea typeface="Cambria Math"/>
                          </a:rPr>
                          <m:t>𝟑</m:t>
                        </m:r>
                      </m:num>
                      <m:den>
                        <m:r>
                          <a:rPr lang="en-US" sz="2000" b="1" i="1" smtClean="0">
                            <a:solidFill>
                              <a:srgbClr val="00B050"/>
                            </a:solidFill>
                            <a:latin typeface="Cambria Math"/>
                            <a:ea typeface="Cambria Math"/>
                          </a:rPr>
                          <m:t>𝟒</m:t>
                        </m:r>
                      </m:den>
                    </m:f>
                  </m:oMath>
                </a14:m>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হলে , </a:t>
                </a:r>
                <a:r>
                  <a:rPr lang="en-US" sz="1600" b="1" dirty="0" smtClean="0">
                    <a:solidFill>
                      <a:srgbClr val="00B050"/>
                    </a:solidFill>
                    <a:latin typeface="NikoshBAN" pitchFamily="2" charset="0"/>
                    <a:cs typeface="NikoshBAN" pitchFamily="2" charset="0"/>
                  </a:rPr>
                  <a:t>A </a:t>
                </a:r>
                <a:r>
                  <a:rPr lang="bn-BD" sz="2000" b="1" dirty="0" smtClean="0">
                    <a:solidFill>
                      <a:srgbClr val="00B050"/>
                    </a:solidFill>
                    <a:latin typeface="NikoshBAN" pitchFamily="2" charset="0"/>
                    <a:cs typeface="NikoshBAN" pitchFamily="2" charset="0"/>
                  </a:rPr>
                  <a:t>কোণের অন্যান্য ত্রিকোণমিতিক অনুপাত গুলো নির্ণয় কর। </a:t>
                </a:r>
                <a:endParaRPr lang="en-US" sz="2000" b="1" dirty="0">
                  <a:solidFill>
                    <a:srgbClr val="00B050"/>
                  </a:solidFill>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28646" y="607825"/>
                <a:ext cx="8815354" cy="535468"/>
              </a:xfrm>
              <a:prstGeom prst="rect">
                <a:avLst/>
              </a:prstGeom>
              <a:blipFill rotWithShape="1">
                <a:blip r:embed="rId2"/>
                <a:stretch>
                  <a:fillRect l="-761" b="-10227"/>
                </a:stretch>
              </a:blipFill>
            </p:spPr>
            <p:txBody>
              <a:bodyPr/>
              <a:lstStyle/>
              <a:p>
                <a:r>
                  <a:rPr lang="en-US">
                    <a:noFill/>
                  </a:rPr>
                  <a:t> </a:t>
                </a:r>
              </a:p>
            </p:txBody>
          </p:sp>
        </mc:Fallback>
      </mc:AlternateContent>
      <p:grpSp>
        <p:nvGrpSpPr>
          <p:cNvPr id="21" name="Group 20"/>
          <p:cNvGrpSpPr/>
          <p:nvPr/>
        </p:nvGrpSpPr>
        <p:grpSpPr>
          <a:xfrm>
            <a:off x="160288" y="1359765"/>
            <a:ext cx="1730693" cy="2187001"/>
            <a:chOff x="1526146" y="1050579"/>
            <a:chExt cx="1730693" cy="2187001"/>
          </a:xfrm>
        </p:grpSpPr>
        <p:grpSp>
          <p:nvGrpSpPr>
            <p:cNvPr id="4" name="Group 3"/>
            <p:cNvGrpSpPr/>
            <p:nvPr/>
          </p:nvGrpSpPr>
          <p:grpSpPr>
            <a:xfrm>
              <a:off x="1685004" y="1168061"/>
              <a:ext cx="1479805" cy="2069519"/>
              <a:chOff x="586333" y="1301941"/>
              <a:chExt cx="2171063" cy="1513746"/>
            </a:xfrm>
          </p:grpSpPr>
          <p:grpSp>
            <p:nvGrpSpPr>
              <p:cNvPr id="5" name="Group 4"/>
              <p:cNvGrpSpPr/>
              <p:nvPr/>
            </p:nvGrpSpPr>
            <p:grpSpPr>
              <a:xfrm>
                <a:off x="586333" y="1301941"/>
                <a:ext cx="1728452" cy="1513746"/>
                <a:chOff x="1262234" y="1228545"/>
                <a:chExt cx="1728452" cy="1513746"/>
              </a:xfrm>
            </p:grpSpPr>
            <p:grpSp>
              <p:nvGrpSpPr>
                <p:cNvPr id="10" name="Group 9"/>
                <p:cNvGrpSpPr/>
                <p:nvPr/>
              </p:nvGrpSpPr>
              <p:grpSpPr>
                <a:xfrm>
                  <a:off x="1262234" y="1228545"/>
                  <a:ext cx="1728452" cy="1513746"/>
                  <a:chOff x="929330" y="4166618"/>
                  <a:chExt cx="1728452" cy="1513746"/>
                </a:xfrm>
              </p:grpSpPr>
              <p:cxnSp>
                <p:nvCxnSpPr>
                  <p:cNvPr id="13" name="Straight Connector 12"/>
                  <p:cNvCxnSpPr/>
                  <p:nvPr/>
                </p:nvCxnSpPr>
                <p:spPr>
                  <a:xfrm flipV="1">
                    <a:off x="947891" y="4173546"/>
                    <a:ext cx="1709891" cy="1049618"/>
                  </a:xfrm>
                  <a:prstGeom prst="line">
                    <a:avLst/>
                  </a:prstGeom>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929330" y="4166618"/>
                    <a:ext cx="1694961" cy="1513746"/>
                    <a:chOff x="895839" y="4201254"/>
                    <a:chExt cx="1694961" cy="1513746"/>
                  </a:xfrm>
                </p:grpSpPr>
                <p:sp>
                  <p:nvSpPr>
                    <p:cNvPr id="15" name="Arc 14"/>
                    <p:cNvSpPr/>
                    <p:nvPr/>
                  </p:nvSpPr>
                  <p:spPr>
                    <a:xfrm>
                      <a:off x="895839" y="4800600"/>
                      <a:ext cx="914401" cy="914400"/>
                    </a:xfrm>
                    <a:prstGeom prst="arc">
                      <a:avLst>
                        <a:gd name="adj1" fmla="val 16995113"/>
                        <a:gd name="adj2" fmla="val 20792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b="1">
                        <a:cs typeface="NikoshBAN" pitchFamily="2" charset="0"/>
                      </a:endParaRPr>
                    </a:p>
                  </p:txBody>
                </p:sp>
                <p:cxnSp>
                  <p:nvCxnSpPr>
                    <p:cNvPr id="16" name="Straight Connector 15"/>
                    <p:cNvCxnSpPr/>
                    <p:nvPr/>
                  </p:nvCxnSpPr>
                  <p:spPr>
                    <a:xfrm>
                      <a:off x="914400" y="5257800"/>
                      <a:ext cx="167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2590800" y="4201254"/>
                      <a:ext cx="0" cy="1056546"/>
                    </a:xfrm>
                    <a:prstGeom prst="line">
                      <a:avLst/>
                    </a:prstGeom>
                  </p:spPr>
                  <p:style>
                    <a:lnRef idx="1">
                      <a:schemeClr val="accent1"/>
                    </a:lnRef>
                    <a:fillRef idx="0">
                      <a:schemeClr val="accent1"/>
                    </a:fillRef>
                    <a:effectRef idx="0">
                      <a:schemeClr val="accent1"/>
                    </a:effectRef>
                    <a:fontRef idx="minor">
                      <a:schemeClr val="tx1"/>
                    </a:fontRef>
                  </p:style>
                </p:cxnSp>
              </p:grpSp>
            </p:grpSp>
            <p:cxnSp>
              <p:nvCxnSpPr>
                <p:cNvPr id="11" name="Straight Connector 10"/>
                <p:cNvCxnSpPr/>
                <p:nvPr/>
              </p:nvCxnSpPr>
              <p:spPr>
                <a:xfrm flipV="1">
                  <a:off x="2667000" y="1915759"/>
                  <a:ext cx="0" cy="3693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667000" y="1915759"/>
                  <a:ext cx="290195"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extBox 6"/>
              <p:cNvSpPr txBox="1"/>
              <p:nvPr/>
            </p:nvSpPr>
            <p:spPr>
              <a:xfrm>
                <a:off x="1233741" y="1486156"/>
                <a:ext cx="520220" cy="270147"/>
              </a:xfrm>
              <a:prstGeom prst="rect">
                <a:avLst/>
              </a:prstGeom>
              <a:noFill/>
            </p:spPr>
            <p:txBody>
              <a:bodyPr wrap="none" rtlCol="0">
                <a:spAutoFit/>
              </a:bodyPr>
              <a:lstStyle/>
              <a:p>
                <a:r>
                  <a:rPr lang="en-US" b="1" dirty="0" smtClean="0">
                    <a:cs typeface="NikoshBAN" pitchFamily="2" charset="0"/>
                  </a:rPr>
                  <a:t>4 </a:t>
                </a:r>
                <a:endParaRPr lang="en-US" b="1" dirty="0">
                  <a:cs typeface="NikoshBAN" pitchFamily="2" charset="0"/>
                </a:endParaRPr>
              </a:p>
            </p:txBody>
          </p:sp>
          <p:sp>
            <p:nvSpPr>
              <p:cNvPr id="8" name="TextBox 7"/>
              <p:cNvSpPr txBox="1"/>
              <p:nvPr/>
            </p:nvSpPr>
            <p:spPr>
              <a:xfrm>
                <a:off x="2314784" y="1619823"/>
                <a:ext cx="442612" cy="270147"/>
              </a:xfrm>
              <a:prstGeom prst="rect">
                <a:avLst/>
              </a:prstGeom>
              <a:noFill/>
            </p:spPr>
            <p:txBody>
              <a:bodyPr wrap="none" rtlCol="0">
                <a:spAutoFit/>
              </a:bodyPr>
              <a:lstStyle/>
              <a:p>
                <a:r>
                  <a:rPr lang="en-US" b="1" dirty="0">
                    <a:cs typeface="NikoshBAN" pitchFamily="2" charset="0"/>
                  </a:rPr>
                  <a:t>3</a:t>
                </a:r>
              </a:p>
            </p:txBody>
          </p:sp>
          <mc:AlternateContent xmlns:mc="http://schemas.openxmlformats.org/markup-compatibility/2006" xmlns:a14="http://schemas.microsoft.com/office/drawing/2010/main">
            <mc:Choice Requires="a14">
              <p:sp>
                <p:nvSpPr>
                  <p:cNvPr id="9" name="TextBox 8"/>
                  <p:cNvSpPr txBox="1"/>
                  <p:nvPr/>
                </p:nvSpPr>
                <p:spPr>
                  <a:xfrm>
                    <a:off x="1315870" y="2360673"/>
                    <a:ext cx="774217" cy="28524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a:ea typeface="Cambria Math"/>
                              <a:cs typeface="NikoshBAN" pitchFamily="2" charset="0"/>
                            </a:rPr>
                            <m:t>√</m:t>
                          </m:r>
                          <m:r>
                            <a:rPr lang="en-US" b="1" i="1" smtClean="0">
                              <a:latin typeface="Cambria Math"/>
                              <a:ea typeface="Cambria Math"/>
                              <a:cs typeface="NikoshBAN" pitchFamily="2" charset="0"/>
                            </a:rPr>
                            <m:t>𝟕</m:t>
                          </m:r>
                        </m:oMath>
                      </m:oMathPara>
                    </a14:m>
                    <a:endParaRPr lang="en-US" b="1" dirty="0">
                      <a:cs typeface="NikoshBAN" pitchFamily="2"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315870" y="2360673"/>
                    <a:ext cx="774217" cy="285249"/>
                  </a:xfrm>
                  <a:prstGeom prst="rect">
                    <a:avLst/>
                  </a:prstGeom>
                  <a:blipFill rotWithShape="1">
                    <a:blip r:embed="rId3"/>
                    <a:stretch>
                      <a:fillRect b="-4688"/>
                    </a:stretch>
                  </a:blipFill>
                </p:spPr>
                <p:txBody>
                  <a:bodyPr/>
                  <a:lstStyle/>
                  <a:p>
                    <a:r>
                      <a:rPr lang="en-US">
                        <a:noFill/>
                      </a:rPr>
                      <a:t> </a:t>
                    </a:r>
                  </a:p>
                </p:txBody>
              </p:sp>
            </mc:Fallback>
          </mc:AlternateContent>
        </p:grpSp>
        <p:sp>
          <p:nvSpPr>
            <p:cNvPr id="18" name="TextBox 17"/>
            <p:cNvSpPr txBox="1"/>
            <p:nvPr/>
          </p:nvSpPr>
          <p:spPr>
            <a:xfrm>
              <a:off x="1526146" y="2211977"/>
              <a:ext cx="317716" cy="369332"/>
            </a:xfrm>
            <a:prstGeom prst="rect">
              <a:avLst/>
            </a:prstGeom>
            <a:noFill/>
          </p:spPr>
          <p:txBody>
            <a:bodyPr wrap="none" rtlCol="0">
              <a:spAutoFit/>
            </a:bodyPr>
            <a:lstStyle/>
            <a:p>
              <a:r>
                <a:rPr lang="en-US" dirty="0" smtClean="0"/>
                <a:t>A</a:t>
              </a:r>
              <a:endParaRPr lang="en-US" dirty="0"/>
            </a:p>
          </p:txBody>
        </p:sp>
        <p:sp>
          <p:nvSpPr>
            <p:cNvPr id="19" name="TextBox 18"/>
            <p:cNvSpPr txBox="1"/>
            <p:nvPr/>
          </p:nvSpPr>
          <p:spPr>
            <a:xfrm>
              <a:off x="2863234" y="2309279"/>
              <a:ext cx="309700" cy="369332"/>
            </a:xfrm>
            <a:prstGeom prst="rect">
              <a:avLst/>
            </a:prstGeom>
            <a:noFill/>
          </p:spPr>
          <p:txBody>
            <a:bodyPr wrap="none" rtlCol="0">
              <a:spAutoFit/>
            </a:bodyPr>
            <a:lstStyle/>
            <a:p>
              <a:r>
                <a:rPr lang="en-US" dirty="0" smtClean="0"/>
                <a:t>B</a:t>
              </a:r>
              <a:endParaRPr lang="en-US" dirty="0"/>
            </a:p>
          </p:txBody>
        </p:sp>
        <p:sp>
          <p:nvSpPr>
            <p:cNvPr id="20" name="TextBox 19"/>
            <p:cNvSpPr txBox="1"/>
            <p:nvPr/>
          </p:nvSpPr>
          <p:spPr>
            <a:xfrm>
              <a:off x="2895843" y="1050579"/>
              <a:ext cx="360996" cy="369332"/>
            </a:xfrm>
            <a:prstGeom prst="rect">
              <a:avLst/>
            </a:prstGeom>
            <a:noFill/>
          </p:spPr>
          <p:txBody>
            <a:bodyPr wrap="none" rtlCol="0">
              <a:spAutoFit/>
            </a:bodyPr>
            <a:lstStyle/>
            <a:p>
              <a:r>
                <a:rPr lang="en-US" dirty="0" smtClean="0"/>
                <a:t>C </a:t>
              </a:r>
              <a:endParaRPr lang="en-US" dirty="0"/>
            </a:p>
          </p:txBody>
        </p:sp>
      </p:grpSp>
      <p:sp>
        <p:nvSpPr>
          <p:cNvPr id="22" name="TextBox 21"/>
          <p:cNvSpPr txBox="1"/>
          <p:nvPr/>
        </p:nvSpPr>
        <p:spPr>
          <a:xfrm>
            <a:off x="342501" y="1040474"/>
            <a:ext cx="3238899" cy="400110"/>
          </a:xfrm>
          <a:prstGeom prst="rect">
            <a:avLst/>
          </a:prstGeom>
          <a:noFill/>
        </p:spPr>
        <p:txBody>
          <a:bodyPr wrap="square" rtlCol="0">
            <a:spAutoFit/>
          </a:bodyPr>
          <a:lstStyle/>
          <a:p>
            <a:r>
              <a:rPr lang="bn-BD" sz="2000" b="1" dirty="0" smtClean="0">
                <a:latin typeface="NikoshBAN" pitchFamily="2" charset="0"/>
                <a:cs typeface="NikoshBAN" pitchFamily="2" charset="0"/>
              </a:rPr>
              <a:t>১</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বই-২</a:t>
            </a:r>
            <a:r>
              <a:rPr lang="en-US" sz="2000" b="1" dirty="0" smtClean="0">
                <a:latin typeface="NikoshBAN" pitchFamily="2" charset="0"/>
                <a:ea typeface="Cambria Math"/>
                <a:cs typeface="NikoshBAN" pitchFamily="2" charset="0"/>
              </a:rPr>
              <a:t>⦂</a:t>
            </a:r>
            <a:r>
              <a:rPr lang="bn-BD" sz="2000" b="1" dirty="0" smtClean="0">
                <a:latin typeface="NikoshBAN" pitchFamily="2" charset="0"/>
                <a:cs typeface="NikoshBAN" pitchFamily="2" charset="0"/>
              </a:rPr>
              <a:t> সমাধানঃ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3" name="TextBox 22"/>
              <p:cNvSpPr txBox="1"/>
              <p:nvPr/>
            </p:nvSpPr>
            <p:spPr>
              <a:xfrm>
                <a:off x="238427" y="4097112"/>
                <a:ext cx="2986054" cy="369332"/>
              </a:xfrm>
              <a:prstGeom prst="rect">
                <a:avLst/>
              </a:prstGeom>
              <a:noFill/>
            </p:spPr>
            <p:txBody>
              <a:bodyPr wrap="square" rtlCol="0">
                <a:spAutoFit/>
              </a:bodyPr>
              <a:lstStyle/>
              <a:p>
                <a:r>
                  <a:rPr lang="bn-BD" b="1" dirty="0" smtClean="0">
                    <a:latin typeface="NikoshBAN" pitchFamily="2" charset="0"/>
                    <a:cs typeface="NikoshBAN" pitchFamily="2" charset="0"/>
                  </a:rPr>
                  <a:t>দেওয়া আছে, </a:t>
                </a:r>
                <a:r>
                  <a:rPr lang="bn-BD" b="1" dirty="0">
                    <a:latin typeface="NikoshBAN" pitchFamily="2" charset="0"/>
                    <a:cs typeface="NikoshBAN" pitchFamily="2" charset="0"/>
                  </a:rPr>
                  <a:t> </a:t>
                </a:r>
                <a:r>
                  <a:rPr lang="bn-BD" b="1" dirty="0" smtClean="0">
                    <a:latin typeface="NikoshBAN" pitchFamily="2" charset="0"/>
                    <a:cs typeface="NikoshBAN" pitchFamily="2" charset="0"/>
                  </a:rPr>
                  <a:t> </a:t>
                </a:r>
                <a14:m>
                  <m:oMath xmlns:m="http://schemas.openxmlformats.org/officeDocument/2006/math">
                    <m:r>
                      <a:rPr lang="en-US" b="1" i="1" smtClean="0">
                        <a:latin typeface="Cambria Math"/>
                        <a:cs typeface="NikoshBAN" pitchFamily="2" charset="0"/>
                      </a:rPr>
                      <m:t>𝟏𝟓</m:t>
                    </m:r>
                  </m:oMath>
                </a14:m>
                <a:r>
                  <a:rPr lang="en-US" b="1" dirty="0" smtClean="0">
                    <a:latin typeface="NikoshBAN" pitchFamily="2" charset="0"/>
                    <a:cs typeface="NikoshBAN" pitchFamily="2" charset="0"/>
                  </a:rPr>
                  <a:t>cotA=</a:t>
                </a:r>
                <a14:m>
                  <m:oMath xmlns:m="http://schemas.openxmlformats.org/officeDocument/2006/math">
                    <m:r>
                      <a:rPr lang="en-US" b="1" i="1" dirty="0" smtClean="0">
                        <a:latin typeface="Cambria Math"/>
                        <a:cs typeface="NikoshBAN" pitchFamily="2" charset="0"/>
                      </a:rPr>
                      <m:t>𝟖</m:t>
                    </m:r>
                  </m:oMath>
                </a14:m>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238427" y="4097112"/>
                <a:ext cx="2986054" cy="369332"/>
              </a:xfrm>
              <a:prstGeom prst="rect">
                <a:avLst/>
              </a:prstGeom>
              <a:blipFill rotWithShape="1">
                <a:blip r:embed="rId4"/>
                <a:stretch>
                  <a:fillRect l="-1633" t="-6557" b="-262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1890981" y="1810064"/>
                <a:ext cx="4126723" cy="400110"/>
              </a:xfrm>
              <a:prstGeom prst="rect">
                <a:avLst/>
              </a:prstGeom>
              <a:noFill/>
            </p:spPr>
            <p:txBody>
              <a:bodyPr wrap="square" rtlCol="0">
                <a:spAutoFit/>
              </a:bodyPr>
              <a:lstStyle/>
              <a:p>
                <a:r>
                  <a:rPr lang="en-US" sz="2000" b="1" dirty="0" smtClean="0">
                    <a:latin typeface="NikoshBAN" pitchFamily="2" charset="0"/>
                    <a:ea typeface="Cambria Math"/>
                    <a:cs typeface="NikoshBAN" pitchFamily="2" charset="0"/>
                  </a:rPr>
                  <a:t>∴</a:t>
                </a:r>
                <a:r>
                  <a:rPr lang="bn-BD" sz="2000" b="1" dirty="0" smtClean="0">
                    <a:latin typeface="NikoshBAN" pitchFamily="2" charset="0"/>
                    <a:ea typeface="Cambria Math"/>
                    <a:cs typeface="NikoshBAN" pitchFamily="2" charset="0"/>
                  </a:rPr>
                  <a:t>লম্ব </a:t>
                </a:r>
                <a:r>
                  <a:rPr lang="en-US" sz="2000" b="1" dirty="0" smtClean="0">
                    <a:latin typeface="NikoshBAN" pitchFamily="2" charset="0"/>
                    <a:ea typeface="Cambria Math"/>
                    <a:cs typeface="NikoshBAN" pitchFamily="2" charset="0"/>
                  </a:rPr>
                  <a:t>BC=</a:t>
                </a:r>
                <a14:m>
                  <m:oMath xmlns:m="http://schemas.openxmlformats.org/officeDocument/2006/math">
                    <m:r>
                      <a:rPr lang="en-US" sz="2000" b="1" i="1" smtClean="0">
                        <a:latin typeface="Cambria Math"/>
                        <a:ea typeface="Cambria Math"/>
                      </a:rPr>
                      <m:t>𝟑</m:t>
                    </m:r>
                  </m:oMath>
                </a14:m>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এবং অতিভুজ </a:t>
                </a:r>
                <a:r>
                  <a:rPr lang="en-US" sz="2000" b="1" dirty="0" smtClean="0">
                    <a:latin typeface="NikoshBAN" pitchFamily="2" charset="0"/>
                    <a:cs typeface="NikoshBAN" pitchFamily="2" charset="0"/>
                  </a:rPr>
                  <a:t>AC=</a:t>
                </a:r>
                <a14:m>
                  <m:oMath xmlns:m="http://schemas.openxmlformats.org/officeDocument/2006/math">
                    <m:r>
                      <a:rPr lang="en-US" sz="2000" b="1" i="1" smtClean="0">
                        <a:latin typeface="Cambria Math"/>
                      </a:rPr>
                      <m:t>𝟒</m:t>
                    </m:r>
                    <m:r>
                      <a:rPr lang="en-US" sz="2000" b="1" i="1" smtClean="0">
                        <a:latin typeface="Cambria Math"/>
                      </a:rPr>
                      <m:t>. </m:t>
                    </m:r>
                  </m:oMath>
                </a14:m>
                <a:endParaRPr lang="en-US" sz="2000" b="1" dirty="0">
                  <a:latin typeface="NikoshBAN" pitchFamily="2" charset="0"/>
                  <a:cs typeface="NikoshBAN" pitchFamily="2"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1890981" y="1810064"/>
                <a:ext cx="4126723" cy="400110"/>
              </a:xfrm>
              <a:prstGeom prst="rect">
                <a:avLst/>
              </a:prstGeom>
              <a:blipFill rotWithShape="1">
                <a:blip r:embed="rId5"/>
                <a:stretch>
                  <a:fillRect l="-1477" t="-12121" b="-27273"/>
                </a:stretch>
              </a:blipFill>
            </p:spPr>
            <p:txBody>
              <a:bodyPr/>
              <a:lstStyle/>
              <a:p>
                <a:r>
                  <a:rPr lang="en-US">
                    <a:noFill/>
                  </a:rPr>
                  <a:t> </a:t>
                </a:r>
              </a:p>
            </p:txBody>
          </p:sp>
        </mc:Fallback>
      </mc:AlternateContent>
      <p:grpSp>
        <p:nvGrpSpPr>
          <p:cNvPr id="36" name="Group 35"/>
          <p:cNvGrpSpPr/>
          <p:nvPr/>
        </p:nvGrpSpPr>
        <p:grpSpPr>
          <a:xfrm>
            <a:off x="1890981" y="2204212"/>
            <a:ext cx="4380397" cy="759888"/>
            <a:chOff x="342501" y="3113551"/>
            <a:chExt cx="4380397" cy="759888"/>
          </a:xfrm>
        </p:grpSpPr>
        <mc:AlternateContent xmlns:mc="http://schemas.openxmlformats.org/markup-compatibility/2006" xmlns:a14="http://schemas.microsoft.com/office/drawing/2010/main">
          <mc:Choice Requires="a14">
            <p:sp>
              <p:nvSpPr>
                <p:cNvPr id="25" name="TextBox 24"/>
                <p:cNvSpPr txBox="1"/>
                <p:nvPr/>
              </p:nvSpPr>
              <p:spPr>
                <a:xfrm>
                  <a:off x="342501" y="3113551"/>
                  <a:ext cx="4380397" cy="759888"/>
                </a:xfrm>
                <a:prstGeom prst="rect">
                  <a:avLst/>
                </a:prstGeom>
                <a:noFill/>
              </p:spPr>
              <p:txBody>
                <a:bodyPr wrap="square" rtlCol="0">
                  <a:spAutoFit/>
                </a:bodyPr>
                <a:lstStyle/>
                <a:p>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ভূমি </a:t>
                  </a:r>
                  <a:r>
                    <a:rPr lang="en-US" sz="2000" b="1" dirty="0" smtClean="0">
                      <a:latin typeface="NikoshBAN" pitchFamily="2" charset="0"/>
                      <a:ea typeface="Cambria Math"/>
                      <a:cs typeface="NikoshBAN" pitchFamily="2" charset="0"/>
                    </a:rPr>
                    <a:t>AB= </a:t>
                  </a:r>
                  <a14:m>
                    <m:oMath xmlns:m="http://schemas.openxmlformats.org/officeDocument/2006/math">
                      <m:r>
                        <a:rPr lang="en-US" sz="2000" b="1" i="1" smtClean="0">
                          <a:latin typeface="Cambria Math"/>
                          <a:ea typeface="Cambria Math"/>
                        </a:rPr>
                        <m:t>√</m:t>
                      </m:r>
                      <m:sSup>
                        <m:sSupPr>
                          <m:ctrlPr>
                            <a:rPr lang="en-US" sz="2000" b="1" i="1" smtClean="0">
                              <a:latin typeface="Cambria Math"/>
                              <a:ea typeface="Cambria Math"/>
                            </a:rPr>
                          </m:ctrlPr>
                        </m:sSupPr>
                        <m:e>
                          <m:r>
                            <a:rPr lang="en-US" sz="2000" b="1" i="1" smtClean="0">
                              <a:latin typeface="Cambria Math"/>
                              <a:ea typeface="Cambria Math"/>
                            </a:rPr>
                            <m:t>𝟒</m:t>
                          </m:r>
                        </m:e>
                        <m:sup>
                          <m:r>
                            <a:rPr lang="en-US" sz="2000" b="1" i="1" smtClean="0">
                              <a:latin typeface="Cambria Math"/>
                              <a:ea typeface="Cambria Math"/>
                            </a:rPr>
                            <m:t>𝟐</m:t>
                          </m:r>
                        </m:sup>
                      </m:sSup>
                      <m:r>
                        <a:rPr lang="en-US" sz="2000" b="1" i="1" smtClean="0">
                          <a:latin typeface="Cambria Math"/>
                          <a:ea typeface="Cambria Math"/>
                        </a:rPr>
                        <m:t>−</m:t>
                      </m:r>
                      <m:sSup>
                        <m:sSupPr>
                          <m:ctrlPr>
                            <a:rPr lang="en-US" sz="2000" b="1" i="1" smtClean="0">
                              <a:latin typeface="Cambria Math"/>
                              <a:ea typeface="Cambria Math"/>
                            </a:rPr>
                          </m:ctrlPr>
                        </m:sSupPr>
                        <m:e>
                          <m:r>
                            <a:rPr lang="en-US" sz="2000" b="1" i="1" smtClean="0">
                              <a:latin typeface="Cambria Math"/>
                              <a:ea typeface="Cambria Math"/>
                            </a:rPr>
                            <m:t>𝟑</m:t>
                          </m:r>
                        </m:e>
                        <m:sup>
                          <m:r>
                            <a:rPr lang="en-US" sz="2000" b="1" i="1" smtClean="0">
                              <a:latin typeface="Cambria Math"/>
                              <a:ea typeface="Cambria Math"/>
                            </a:rPr>
                            <m:t>𝟐</m:t>
                          </m:r>
                        </m:sup>
                      </m:sSup>
                    </m:oMath>
                  </a14:m>
                  <a:endParaRPr lang="en-US" sz="2000" b="1" dirty="0" smtClean="0">
                    <a:latin typeface="NikoshBAN" pitchFamily="2" charset="0"/>
                    <a:cs typeface="NikoshBAN" pitchFamily="2" charset="0"/>
                  </a:endParaRPr>
                </a:p>
                <a:p>
                  <a:r>
                    <a:rPr lang="en-US" sz="2000" b="1" dirty="0">
                      <a:latin typeface="NikoshBAN" pitchFamily="2" charset="0"/>
                      <a:cs typeface="NikoshBAN" pitchFamily="2" charset="0"/>
                    </a:rPr>
                    <a:t> </a:t>
                  </a:r>
                  <a:r>
                    <a:rPr lang="en-US" sz="2000" b="1" dirty="0" smtClean="0">
                      <a:latin typeface="NikoshBAN" pitchFamily="2" charset="0"/>
                      <a:cs typeface="NikoshBAN" pitchFamily="2" charset="0"/>
                    </a:rPr>
                    <a:t>               =</a:t>
                  </a:r>
                  <a14:m>
                    <m:oMath xmlns:m="http://schemas.openxmlformats.org/officeDocument/2006/math">
                      <m:rad>
                        <m:radPr>
                          <m:degHide m:val="on"/>
                          <m:ctrlPr>
                            <a:rPr lang="en-US" sz="2000" b="1" i="1" dirty="0" smtClean="0">
                              <a:latin typeface="Cambria Math"/>
                              <a:ea typeface="Cambria Math"/>
                            </a:rPr>
                          </m:ctrlPr>
                        </m:radPr>
                        <m:deg/>
                        <m:e>
                          <m:r>
                            <a:rPr lang="en-US" sz="2000" b="1" i="1" dirty="0" smtClean="0">
                              <a:latin typeface="Cambria Math"/>
                              <a:ea typeface="Cambria Math"/>
                            </a:rPr>
                            <m:t>𝟏𝟔</m:t>
                          </m:r>
                        </m:e>
                      </m:rad>
                      <m:r>
                        <a:rPr lang="en-US" sz="2000" b="1" i="1" dirty="0" smtClean="0">
                          <a:latin typeface="Cambria Math"/>
                          <a:ea typeface="Cambria Math"/>
                        </a:rPr>
                        <m:t>−</m:t>
                      </m:r>
                      <m:r>
                        <a:rPr lang="en-US" sz="2000" b="1" i="1" dirty="0" smtClean="0">
                          <a:latin typeface="Cambria Math"/>
                          <a:ea typeface="Cambria Math"/>
                        </a:rPr>
                        <m:t>𝟗</m:t>
                      </m:r>
                      <m:r>
                        <a:rPr lang="en-US" sz="2000" b="1" i="1" dirty="0" smtClean="0">
                          <a:latin typeface="Cambria Math"/>
                          <a:ea typeface="Cambria Math"/>
                        </a:rPr>
                        <m:t>=√</m:t>
                      </m:r>
                      <m:r>
                        <a:rPr lang="en-US" sz="2000" b="1" i="1" dirty="0" smtClean="0">
                          <a:latin typeface="Cambria Math"/>
                          <a:ea typeface="Cambria Math"/>
                        </a:rPr>
                        <m:t>𝟕</m:t>
                      </m:r>
                    </m:oMath>
                  </a14:m>
                  <a:endParaRPr lang="en-US" sz="2000" b="1" dirty="0">
                    <a:latin typeface="NikoshBAN" pitchFamily="2" charset="0"/>
                    <a:cs typeface="NikoshBAN" pitchFamily="2"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342501" y="3113551"/>
                  <a:ext cx="4380397" cy="759888"/>
                </a:xfrm>
                <a:prstGeom prst="rect">
                  <a:avLst/>
                </a:prstGeom>
                <a:blipFill rotWithShape="1">
                  <a:blip r:embed="rId6"/>
                  <a:stretch>
                    <a:fillRect l="-1391" t="-4032" b="-14516"/>
                  </a:stretch>
                </a:blipFill>
              </p:spPr>
              <p:txBody>
                <a:bodyPr/>
                <a:lstStyle/>
                <a:p>
                  <a:r>
                    <a:rPr lang="en-US">
                      <a:noFill/>
                    </a:rPr>
                    <a:t> </a:t>
                  </a:r>
                </a:p>
              </p:txBody>
            </p:sp>
          </mc:Fallback>
        </mc:AlternateContent>
        <p:cxnSp>
          <p:nvCxnSpPr>
            <p:cNvPr id="27" name="Straight Connector 26"/>
            <p:cNvCxnSpPr/>
            <p:nvPr/>
          </p:nvCxnSpPr>
          <p:spPr>
            <a:xfrm flipV="1">
              <a:off x="1752600" y="3173311"/>
              <a:ext cx="931749" cy="106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032920" y="3493495"/>
              <a:ext cx="381000" cy="0"/>
            </a:xfrm>
            <a:prstGeom prst="line">
              <a:avLst/>
            </a:prstGeom>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40" name="TextBox 39"/>
              <p:cNvSpPr txBox="1"/>
              <p:nvPr/>
            </p:nvSpPr>
            <p:spPr>
              <a:xfrm>
                <a:off x="5105400" y="1441967"/>
                <a:ext cx="1497526" cy="581634"/>
              </a:xfrm>
              <a:prstGeom prst="rect">
                <a:avLst/>
              </a:prstGeom>
              <a:noFill/>
            </p:spPr>
            <p:txBody>
              <a:bodyPr wrap="none" rtlCol="0">
                <a:spAutoFit/>
              </a:bodyPr>
              <a:lstStyle/>
              <a:p>
                <a:r>
                  <a:rPr lang="en-US" sz="2000" b="1" dirty="0" smtClean="0">
                    <a:latin typeface="Cambria Math"/>
                    <a:ea typeface="Cambria Math"/>
                  </a:rPr>
                  <a:t>∴ </a:t>
                </a:r>
                <a:r>
                  <a:rPr lang="en-US" sz="2000" b="1" dirty="0" err="1" smtClean="0">
                    <a:latin typeface="Cambria Math"/>
                    <a:ea typeface="Cambria Math"/>
                  </a:rPr>
                  <a:t>cosA</a:t>
                </a:r>
                <a:r>
                  <a:rPr lang="en-US" sz="2000" b="1" dirty="0" smtClean="0">
                    <a:latin typeface="Cambria Math"/>
                    <a:ea typeface="Cambria Math"/>
                  </a:rPr>
                  <a:t>= </a:t>
                </a:r>
                <a14:m>
                  <m:oMath xmlns:m="http://schemas.openxmlformats.org/officeDocument/2006/math">
                    <m:f>
                      <m:fPr>
                        <m:ctrlPr>
                          <a:rPr lang="en-US" sz="2000" b="1" i="1" smtClean="0">
                            <a:latin typeface="Cambria Math"/>
                            <a:ea typeface="Cambria Math"/>
                          </a:rPr>
                        </m:ctrlPr>
                      </m:fPr>
                      <m:num>
                        <m:r>
                          <a:rPr lang="en-US" sz="2000" b="1" i="1" smtClean="0">
                            <a:latin typeface="Cambria Math"/>
                            <a:ea typeface="Cambria Math"/>
                          </a:rPr>
                          <m:t>√</m:t>
                        </m:r>
                        <m:r>
                          <a:rPr lang="en-US" sz="2000" b="1" i="1" smtClean="0">
                            <a:latin typeface="Cambria Math"/>
                            <a:ea typeface="Cambria Math"/>
                          </a:rPr>
                          <m:t>𝟕</m:t>
                        </m:r>
                      </m:num>
                      <m:den>
                        <m:r>
                          <a:rPr lang="en-US" sz="2000" b="1" i="1" smtClean="0">
                            <a:latin typeface="Cambria Math"/>
                            <a:ea typeface="Cambria Math"/>
                          </a:rPr>
                          <m:t>𝟒</m:t>
                        </m:r>
                      </m:den>
                    </m:f>
                  </m:oMath>
                </a14:m>
                <a:r>
                  <a:rPr lang="en-US" sz="2000" b="1" dirty="0" smtClean="0"/>
                  <a:t> ,</a:t>
                </a:r>
                <a:endParaRPr lang="en-US" sz="2000" b="1" dirty="0"/>
              </a:p>
            </p:txBody>
          </p:sp>
        </mc:Choice>
        <mc:Fallback xmlns="">
          <p:sp>
            <p:nvSpPr>
              <p:cNvPr id="40" name="TextBox 39"/>
              <p:cNvSpPr txBox="1">
                <a:spLocks noRot="1" noChangeAspect="1" noMove="1" noResize="1" noEditPoints="1" noAdjustHandles="1" noChangeArrowheads="1" noChangeShapeType="1" noTextEdit="1"/>
              </p:cNvSpPr>
              <p:nvPr/>
            </p:nvSpPr>
            <p:spPr>
              <a:xfrm>
                <a:off x="5105400" y="1441967"/>
                <a:ext cx="1497526" cy="581634"/>
              </a:xfrm>
              <a:prstGeom prst="rect">
                <a:avLst/>
              </a:prstGeom>
              <a:blipFill rotWithShape="1">
                <a:blip r:embed="rId7"/>
                <a:stretch>
                  <a:fillRect l="-4490" r="-3673" b="-84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p:cNvSpPr txBox="1"/>
              <p:nvPr/>
            </p:nvSpPr>
            <p:spPr>
              <a:xfrm>
                <a:off x="7845909" y="1469785"/>
                <a:ext cx="1093889" cy="583108"/>
              </a:xfrm>
              <a:prstGeom prst="rect">
                <a:avLst/>
              </a:prstGeom>
              <a:noFill/>
            </p:spPr>
            <p:txBody>
              <a:bodyPr wrap="none" rtlCol="0">
                <a:spAutoFit/>
              </a:bodyPr>
              <a:lstStyle/>
              <a:p>
                <a:r>
                  <a:rPr lang="en-US" sz="2000" b="1" dirty="0" smtClean="0"/>
                  <a:t>cotA= </a:t>
                </a:r>
                <a14:m>
                  <m:oMath xmlns:m="http://schemas.openxmlformats.org/officeDocument/2006/math">
                    <m:f>
                      <m:fPr>
                        <m:ctrlPr>
                          <a:rPr lang="en-US" sz="2000" b="1" i="1" smtClean="0">
                            <a:latin typeface="Cambria Math"/>
                          </a:rPr>
                        </m:ctrlPr>
                      </m:fPr>
                      <m:num>
                        <m:r>
                          <a:rPr lang="en-US" sz="2000" b="1" i="1" smtClean="0">
                            <a:latin typeface="Cambria Math"/>
                            <a:ea typeface="Cambria Math"/>
                          </a:rPr>
                          <m:t>√</m:t>
                        </m:r>
                        <m:r>
                          <a:rPr lang="en-US" sz="2000" b="1" i="1" smtClean="0">
                            <a:latin typeface="Cambria Math"/>
                            <a:ea typeface="Cambria Math"/>
                          </a:rPr>
                          <m:t>𝟕</m:t>
                        </m:r>
                      </m:num>
                      <m:den>
                        <m:r>
                          <a:rPr lang="en-US" sz="2000" b="1" i="1" smtClean="0">
                            <a:latin typeface="Cambria Math"/>
                          </a:rPr>
                          <m:t>𝟑</m:t>
                        </m:r>
                      </m:den>
                    </m:f>
                  </m:oMath>
                </a14:m>
                <a:endParaRPr lang="en-US" sz="2000" b="1" dirty="0"/>
              </a:p>
            </p:txBody>
          </p:sp>
        </mc:Choice>
        <mc:Fallback xmlns="">
          <p:sp>
            <p:nvSpPr>
              <p:cNvPr id="41" name="TextBox 40"/>
              <p:cNvSpPr txBox="1">
                <a:spLocks noRot="1" noChangeAspect="1" noMove="1" noResize="1" noEditPoints="1" noAdjustHandles="1" noChangeArrowheads="1" noChangeShapeType="1" noTextEdit="1"/>
              </p:cNvSpPr>
              <p:nvPr/>
            </p:nvSpPr>
            <p:spPr>
              <a:xfrm>
                <a:off x="7845909" y="1469785"/>
                <a:ext cx="1093889" cy="583108"/>
              </a:xfrm>
              <a:prstGeom prst="rect">
                <a:avLst/>
              </a:prstGeom>
              <a:blipFill rotWithShape="1">
                <a:blip r:embed="rId8"/>
                <a:stretch>
                  <a:fillRect l="-5556" b="-72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p:cNvSpPr txBox="1"/>
              <p:nvPr/>
            </p:nvSpPr>
            <p:spPr>
              <a:xfrm>
                <a:off x="6602926" y="1496459"/>
                <a:ext cx="1293046" cy="543226"/>
              </a:xfrm>
              <a:prstGeom prst="rect">
                <a:avLst/>
              </a:prstGeom>
              <a:noFill/>
            </p:spPr>
            <p:txBody>
              <a:bodyPr wrap="none" rtlCol="0">
                <a:spAutoFit/>
              </a:bodyPr>
              <a:lstStyle/>
              <a:p>
                <a:r>
                  <a:rPr lang="en-US" sz="2000" b="1" dirty="0" smtClean="0"/>
                  <a:t>tanA= </a:t>
                </a:r>
                <a14:m>
                  <m:oMath xmlns:m="http://schemas.openxmlformats.org/officeDocument/2006/math">
                    <m:f>
                      <m:fPr>
                        <m:ctrlPr>
                          <a:rPr lang="en-US" sz="2000" b="1" i="1" smtClean="0">
                            <a:latin typeface="Cambria Math"/>
                          </a:rPr>
                        </m:ctrlPr>
                      </m:fPr>
                      <m:num>
                        <m:r>
                          <a:rPr lang="en-US" sz="2000" b="1" i="1" smtClean="0">
                            <a:latin typeface="Cambria Math"/>
                          </a:rPr>
                          <m:t>𝟑</m:t>
                        </m:r>
                      </m:num>
                      <m:den>
                        <m:r>
                          <a:rPr lang="en-US" sz="2000" b="1" i="1" smtClean="0">
                            <a:latin typeface="Cambria Math"/>
                            <a:ea typeface="Cambria Math"/>
                          </a:rPr>
                          <m:t>√</m:t>
                        </m:r>
                        <m:r>
                          <a:rPr lang="en-US" sz="2000" b="1" i="1" smtClean="0">
                            <a:latin typeface="Cambria Math"/>
                            <a:ea typeface="Cambria Math"/>
                          </a:rPr>
                          <m:t>𝟕</m:t>
                        </m:r>
                      </m:den>
                    </m:f>
                  </m:oMath>
                </a14:m>
                <a:r>
                  <a:rPr lang="en-US" sz="2000" b="1" dirty="0" smtClean="0"/>
                  <a:t> , </a:t>
                </a:r>
                <a:endParaRPr lang="en-US" sz="2000" b="1" dirty="0"/>
              </a:p>
            </p:txBody>
          </p:sp>
        </mc:Choice>
        <mc:Fallback xmlns="">
          <p:sp>
            <p:nvSpPr>
              <p:cNvPr id="42" name="TextBox 41"/>
              <p:cNvSpPr txBox="1">
                <a:spLocks noRot="1" noChangeAspect="1" noMove="1" noResize="1" noEditPoints="1" noAdjustHandles="1" noChangeArrowheads="1" noChangeShapeType="1" noTextEdit="1"/>
              </p:cNvSpPr>
              <p:nvPr/>
            </p:nvSpPr>
            <p:spPr>
              <a:xfrm>
                <a:off x="6602926" y="1496459"/>
                <a:ext cx="1293046" cy="543226"/>
              </a:xfrm>
              <a:prstGeom prst="rect">
                <a:avLst/>
              </a:prstGeom>
              <a:blipFill rotWithShape="1">
                <a:blip r:embed="rId9"/>
                <a:stretch>
                  <a:fillRect l="-4717" r="-4245" b="-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p:cNvSpPr txBox="1"/>
              <p:nvPr/>
            </p:nvSpPr>
            <p:spPr>
              <a:xfrm>
                <a:off x="5256826" y="2131038"/>
                <a:ext cx="1728358" cy="542393"/>
              </a:xfrm>
              <a:prstGeom prst="rect">
                <a:avLst/>
              </a:prstGeom>
              <a:noFill/>
            </p:spPr>
            <p:txBody>
              <a:bodyPr wrap="none" rtlCol="0">
                <a:spAutoFit/>
              </a:bodyPr>
              <a:lstStyle/>
              <a:p>
                <a:r>
                  <a:rPr lang="en-US" sz="2000" b="1" dirty="0" smtClean="0">
                    <a:latin typeface="NikoshBAN" pitchFamily="2" charset="0"/>
                    <a:cs typeface="NikoshBAN" pitchFamily="2" charset="0"/>
                  </a:rPr>
                  <a:t>secA= </a:t>
                </a:r>
                <a14:m>
                  <m:oMath xmlns:m="http://schemas.openxmlformats.org/officeDocument/2006/math">
                    <m:f>
                      <m:fPr>
                        <m:ctrlPr>
                          <a:rPr lang="en-US" sz="2000" b="1" i="1" smtClean="0">
                            <a:latin typeface="Cambria Math"/>
                          </a:rPr>
                        </m:ctrlPr>
                      </m:fPr>
                      <m:num>
                        <m:r>
                          <a:rPr lang="en-US" sz="2000" b="1" i="1" smtClean="0">
                            <a:latin typeface="Cambria Math"/>
                          </a:rPr>
                          <m:t>𝟒</m:t>
                        </m:r>
                      </m:num>
                      <m:den>
                        <m:r>
                          <a:rPr lang="en-US" sz="2000" b="1" i="1" smtClean="0">
                            <a:latin typeface="Cambria Math"/>
                            <a:ea typeface="Cambria Math"/>
                          </a:rPr>
                          <m:t>√</m:t>
                        </m:r>
                        <m:r>
                          <a:rPr lang="en-US" sz="2000" b="1" i="1" smtClean="0">
                            <a:latin typeface="Cambria Math"/>
                            <a:ea typeface="Cambria Math"/>
                          </a:rPr>
                          <m:t>𝟕</m:t>
                        </m:r>
                      </m:den>
                    </m:f>
                  </m:oMath>
                </a14:m>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এবং </a:t>
                </a:r>
                <a:endParaRPr lang="en-US" sz="2000" b="1" dirty="0">
                  <a:latin typeface="NikoshBAN" pitchFamily="2" charset="0"/>
                  <a:cs typeface="NikoshBAN" pitchFamily="2" charset="0"/>
                </a:endParaRPr>
              </a:p>
            </p:txBody>
          </p:sp>
        </mc:Choice>
        <mc:Fallback xmlns="">
          <p:sp>
            <p:nvSpPr>
              <p:cNvPr id="43" name="TextBox 42"/>
              <p:cNvSpPr txBox="1">
                <a:spLocks noRot="1" noChangeAspect="1" noMove="1" noResize="1" noEditPoints="1" noAdjustHandles="1" noChangeArrowheads="1" noChangeShapeType="1" noTextEdit="1"/>
              </p:cNvSpPr>
              <p:nvPr/>
            </p:nvSpPr>
            <p:spPr>
              <a:xfrm>
                <a:off x="5256826" y="2131038"/>
                <a:ext cx="1728358" cy="542393"/>
              </a:xfrm>
              <a:prstGeom prst="rect">
                <a:avLst/>
              </a:prstGeom>
              <a:blipFill rotWithShape="1">
                <a:blip r:embed="rId10"/>
                <a:stretch>
                  <a:fillRect l="-3521" r="-2465" b="-89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p:cNvSpPr txBox="1"/>
              <p:nvPr/>
            </p:nvSpPr>
            <p:spPr>
              <a:xfrm>
                <a:off x="7135059" y="2156365"/>
                <a:ext cx="1849778" cy="491738"/>
              </a:xfrm>
              <a:prstGeom prst="rect">
                <a:avLst/>
              </a:prstGeom>
              <a:noFill/>
            </p:spPr>
            <p:txBody>
              <a:bodyPr wrap="square" rtlCol="0">
                <a:spAutoFit/>
              </a:bodyPr>
              <a:lstStyle/>
              <a:p>
                <a:r>
                  <a:rPr lang="en-US" b="1" dirty="0" smtClean="0">
                    <a:latin typeface="NikoshBAN" pitchFamily="2" charset="0"/>
                    <a:cs typeface="NikoshBAN" pitchFamily="2" charset="0"/>
                  </a:rPr>
                  <a:t>cosecA= </a:t>
                </a:r>
                <a14:m>
                  <m:oMath xmlns:m="http://schemas.openxmlformats.org/officeDocument/2006/math">
                    <m:f>
                      <m:fPr>
                        <m:ctrlPr>
                          <a:rPr lang="en-US" b="1" i="1" smtClean="0">
                            <a:latin typeface="Cambria Math"/>
                          </a:rPr>
                        </m:ctrlPr>
                      </m:fPr>
                      <m:num>
                        <m:r>
                          <a:rPr lang="en-US" b="1" i="1" smtClean="0">
                            <a:latin typeface="Cambria Math"/>
                          </a:rPr>
                          <m:t>𝟒</m:t>
                        </m:r>
                      </m:num>
                      <m:den>
                        <m:r>
                          <a:rPr lang="en-US" b="1" i="1" smtClean="0">
                            <a:latin typeface="Cambria Math"/>
                          </a:rPr>
                          <m:t>𝟑</m:t>
                        </m:r>
                      </m:den>
                    </m:f>
                  </m:oMath>
                </a14:m>
                <a:endParaRPr lang="en-US" b="1" dirty="0">
                  <a:latin typeface="NikoshBAN" pitchFamily="2" charset="0"/>
                  <a:cs typeface="NikoshBAN" pitchFamily="2" charset="0"/>
                </a:endParaRPr>
              </a:p>
            </p:txBody>
          </p:sp>
        </mc:Choice>
        <mc:Fallback xmlns="">
          <p:sp>
            <p:nvSpPr>
              <p:cNvPr id="44" name="TextBox 43"/>
              <p:cNvSpPr txBox="1">
                <a:spLocks noRot="1" noChangeAspect="1" noMove="1" noResize="1" noEditPoints="1" noAdjustHandles="1" noChangeArrowheads="1" noChangeShapeType="1" noTextEdit="1"/>
              </p:cNvSpPr>
              <p:nvPr/>
            </p:nvSpPr>
            <p:spPr>
              <a:xfrm>
                <a:off x="7135059" y="2156365"/>
                <a:ext cx="1849778" cy="491738"/>
              </a:xfrm>
              <a:prstGeom prst="rect">
                <a:avLst/>
              </a:prstGeom>
              <a:blipFill rotWithShape="1">
                <a:blip r:embed="rId11"/>
                <a:stretch>
                  <a:fillRect l="-2632" b="-11250"/>
                </a:stretch>
              </a:blipFill>
            </p:spPr>
            <p:txBody>
              <a:bodyPr/>
              <a:lstStyle/>
              <a:p>
                <a:r>
                  <a:rPr lang="en-US">
                    <a:noFill/>
                  </a:rPr>
                  <a:t> </a:t>
                </a:r>
              </a:p>
            </p:txBody>
          </p:sp>
        </mc:Fallback>
      </mc:AlternateContent>
      <p:cxnSp>
        <p:nvCxnSpPr>
          <p:cNvPr id="46" name="Straight Connector 45"/>
          <p:cNvCxnSpPr/>
          <p:nvPr/>
        </p:nvCxnSpPr>
        <p:spPr>
          <a:xfrm>
            <a:off x="5105400" y="1388956"/>
            <a:ext cx="0" cy="1642435"/>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8" name="TextBox 47"/>
              <p:cNvSpPr txBox="1"/>
              <p:nvPr/>
            </p:nvSpPr>
            <p:spPr>
              <a:xfrm>
                <a:off x="160288" y="3314671"/>
                <a:ext cx="8746410" cy="400110"/>
              </a:xfrm>
              <a:prstGeom prst="rect">
                <a:avLst/>
              </a:prstGeom>
              <a:noFill/>
            </p:spPr>
            <p:txBody>
              <a:bodyPr wrap="square" rtlCol="0">
                <a:spAutoFit/>
              </a:bodyPr>
              <a:lstStyle/>
              <a:p>
                <a:r>
                  <a:rPr lang="bn-BD" sz="2000" b="1" dirty="0" smtClean="0">
                    <a:solidFill>
                      <a:srgbClr val="00B050"/>
                    </a:solidFill>
                    <a:latin typeface="NikoshBAN" pitchFamily="2" charset="0"/>
                    <a:cs typeface="NikoshBAN" pitchFamily="2" charset="0"/>
                  </a:rPr>
                  <a:t>২</a:t>
                </a:r>
                <a:r>
                  <a:rPr lang="en-US" sz="2000" b="1" dirty="0" smtClean="0">
                    <a:solidFill>
                      <a:srgbClr val="00B050"/>
                    </a:solidFill>
                    <a:latin typeface="NikoshBAN" pitchFamily="2" charset="0"/>
                    <a:cs typeface="NikoshBAN" pitchFamily="2" charset="0"/>
                  </a:rPr>
                  <a:t>.</a:t>
                </a:r>
                <a:r>
                  <a:rPr lang="bn-BD" sz="2000" b="1" dirty="0" smtClean="0">
                    <a:solidFill>
                      <a:srgbClr val="00B050"/>
                    </a:solidFill>
                    <a:latin typeface="NikoshBAN" pitchFamily="2" charset="0"/>
                    <a:cs typeface="NikoshBAN" pitchFamily="2" charset="0"/>
                  </a:rPr>
                  <a:t>বই-৩</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দেওয়া আছে, </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r>
                      <a:rPr lang="en-US" sz="2000" b="1" i="1" smtClean="0">
                        <a:solidFill>
                          <a:srgbClr val="00B050"/>
                        </a:solidFill>
                        <a:latin typeface="Cambria Math"/>
                        <a:ea typeface="Cambria Math"/>
                      </a:rPr>
                      <m:t>𝟏𝟓</m:t>
                    </m:r>
                  </m:oMath>
                </a14:m>
                <a:r>
                  <a:rPr lang="en-US"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cot</a:t>
                </a:r>
                <a:r>
                  <a:rPr lang="en-US" b="1" dirty="0" err="1" smtClean="0">
                    <a:solidFill>
                      <a:srgbClr val="00B050"/>
                    </a:solidFill>
                    <a:latin typeface="NikoshBAN" pitchFamily="2" charset="0"/>
                    <a:ea typeface="Cambria Math"/>
                    <a:cs typeface="NikoshBAN" pitchFamily="2" charset="0"/>
                  </a:rPr>
                  <a:t>A</a:t>
                </a:r>
                <a:r>
                  <a:rPr lang="en-US" sz="2000" b="1" dirty="0" smtClean="0">
                    <a:solidFill>
                      <a:srgbClr val="00B050"/>
                    </a:solidFill>
                    <a:latin typeface="NikoshBAN" pitchFamily="2" charset="0"/>
                    <a:ea typeface="Cambria Math"/>
                    <a:cs typeface="NikoshBAN" pitchFamily="2" charset="0"/>
                  </a:rPr>
                  <a:t> = </a:t>
                </a:r>
                <a14:m>
                  <m:oMath xmlns:m="http://schemas.openxmlformats.org/officeDocument/2006/math">
                    <m:r>
                      <a:rPr lang="en-US" sz="2000" b="1" i="1" smtClean="0">
                        <a:solidFill>
                          <a:srgbClr val="00B050"/>
                        </a:solidFill>
                        <a:latin typeface="Cambria Math"/>
                        <a:ea typeface="Cambria Math"/>
                      </a:rPr>
                      <m:t>𝟖</m:t>
                    </m:r>
                  </m:oMath>
                </a14:m>
                <a:r>
                  <a:rPr lang="en-US" sz="2000" b="1" dirty="0" smtClean="0">
                    <a:solidFill>
                      <a:srgbClr val="00B050"/>
                    </a:solidFill>
                    <a:latin typeface="NikoshBAN" pitchFamily="2" charset="0"/>
                    <a:ea typeface="Cambria Math"/>
                    <a:cs typeface="NikoshBAN" pitchFamily="2" charset="0"/>
                  </a:rPr>
                  <a:t>    ; </a:t>
                </a:r>
                <a:r>
                  <a:rPr lang="bn-BD" sz="2000" b="1" dirty="0" smtClean="0">
                    <a:solidFill>
                      <a:srgbClr val="00B050"/>
                    </a:solidFill>
                    <a:latin typeface="NikoshBAN" pitchFamily="2" charset="0"/>
                    <a:ea typeface="Cambria Math"/>
                    <a:cs typeface="NikoshBAN" pitchFamily="2" charset="0"/>
                  </a:rPr>
                  <a:t>তাহলে, </a:t>
                </a:r>
                <a:r>
                  <a:rPr lang="en-US"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sin</a:t>
                </a:r>
                <a:r>
                  <a:rPr lang="en-US" b="1" dirty="0" err="1" smtClean="0">
                    <a:solidFill>
                      <a:srgbClr val="00B050"/>
                    </a:solidFill>
                    <a:latin typeface="NikoshBAN" pitchFamily="2" charset="0"/>
                    <a:ea typeface="Cambria Math"/>
                    <a:cs typeface="NikoshBAN" pitchFamily="2" charset="0"/>
                  </a:rPr>
                  <a:t>A</a:t>
                </a:r>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এবং </a:t>
                </a:r>
                <a:r>
                  <a:rPr lang="en-US"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sec</a:t>
                </a:r>
                <a:r>
                  <a:rPr lang="en-US" b="1" dirty="0" err="1" smtClean="0">
                    <a:solidFill>
                      <a:srgbClr val="00B050"/>
                    </a:solidFill>
                    <a:latin typeface="NikoshBAN" pitchFamily="2" charset="0"/>
                    <a:ea typeface="Cambria Math"/>
                    <a:cs typeface="NikoshBAN" pitchFamily="2" charset="0"/>
                  </a:rPr>
                  <a:t>A</a:t>
                </a:r>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এর মান বের কর। </a:t>
                </a:r>
                <a:endParaRPr lang="en-US" sz="2000" b="1" dirty="0">
                  <a:solidFill>
                    <a:srgbClr val="00B050"/>
                  </a:solidFill>
                  <a:latin typeface="NikoshBAN" pitchFamily="2" charset="0"/>
                  <a:cs typeface="NikoshBAN" pitchFamily="2" charset="0"/>
                </a:endParaRPr>
              </a:p>
            </p:txBody>
          </p:sp>
        </mc:Choice>
        <mc:Fallback xmlns="">
          <p:sp>
            <p:nvSpPr>
              <p:cNvPr id="48" name="TextBox 47"/>
              <p:cNvSpPr txBox="1">
                <a:spLocks noRot="1" noChangeAspect="1" noMove="1" noResize="1" noEditPoints="1" noAdjustHandles="1" noChangeArrowheads="1" noChangeShapeType="1" noTextEdit="1"/>
              </p:cNvSpPr>
              <p:nvPr/>
            </p:nvSpPr>
            <p:spPr>
              <a:xfrm>
                <a:off x="160288" y="3314671"/>
                <a:ext cx="8746410" cy="400110"/>
              </a:xfrm>
              <a:prstGeom prst="rect">
                <a:avLst/>
              </a:prstGeom>
              <a:blipFill rotWithShape="1">
                <a:blip r:embed="rId12"/>
                <a:stretch>
                  <a:fillRect l="-697" t="-12308" b="-29231"/>
                </a:stretch>
              </a:blipFill>
            </p:spPr>
            <p:txBody>
              <a:bodyPr/>
              <a:lstStyle/>
              <a:p>
                <a:r>
                  <a:rPr lang="en-US">
                    <a:noFill/>
                  </a:rPr>
                  <a:t> </a:t>
                </a:r>
              </a:p>
            </p:txBody>
          </p:sp>
        </mc:Fallback>
      </mc:AlternateContent>
      <p:sp>
        <p:nvSpPr>
          <p:cNvPr id="49" name="TextBox 48"/>
          <p:cNvSpPr txBox="1"/>
          <p:nvPr/>
        </p:nvSpPr>
        <p:spPr>
          <a:xfrm>
            <a:off x="213032" y="3714781"/>
            <a:ext cx="3238899" cy="400110"/>
          </a:xfrm>
          <a:prstGeom prst="rect">
            <a:avLst/>
          </a:prstGeom>
          <a:noFill/>
        </p:spPr>
        <p:txBody>
          <a:bodyPr wrap="square" rtlCol="0">
            <a:spAutoFit/>
          </a:bodyPr>
          <a:lstStyle/>
          <a:p>
            <a:r>
              <a:rPr lang="bn-BD" sz="2000" b="1" dirty="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বই-৩</a:t>
            </a:r>
            <a:r>
              <a:rPr lang="en-US" sz="2000" b="1" dirty="0" smtClean="0">
                <a:latin typeface="NikoshBAN" pitchFamily="2" charset="0"/>
                <a:ea typeface="Cambria Math"/>
                <a:cs typeface="NikoshBAN" pitchFamily="2" charset="0"/>
              </a:rPr>
              <a:t>⦂</a:t>
            </a:r>
            <a:r>
              <a:rPr lang="bn-BD" sz="2000" b="1" dirty="0" smtClean="0">
                <a:latin typeface="NikoshBAN" pitchFamily="2" charset="0"/>
                <a:cs typeface="NikoshBAN" pitchFamily="2" charset="0"/>
              </a:rPr>
              <a:t> সমাধানঃ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50" name="TextBox 49"/>
              <p:cNvSpPr txBox="1"/>
              <p:nvPr/>
            </p:nvSpPr>
            <p:spPr>
              <a:xfrm>
                <a:off x="2088373" y="1276976"/>
                <a:ext cx="2986054" cy="491096"/>
              </a:xfrm>
              <a:prstGeom prst="rect">
                <a:avLst/>
              </a:prstGeom>
              <a:noFill/>
            </p:spPr>
            <p:txBody>
              <a:bodyPr wrap="square" rtlCol="0">
                <a:spAutoFit/>
              </a:bodyPr>
              <a:lstStyle/>
              <a:p>
                <a:r>
                  <a:rPr lang="bn-BD" b="1" dirty="0" smtClean="0">
                    <a:latin typeface="NikoshBAN" pitchFamily="2" charset="0"/>
                    <a:cs typeface="NikoshBAN" pitchFamily="2" charset="0"/>
                  </a:rPr>
                  <a:t>দেওয়া আছে, </a:t>
                </a:r>
                <a:r>
                  <a:rPr lang="en-US" b="1" dirty="0" err="1" smtClean="0">
                    <a:latin typeface="NikoshBAN" pitchFamily="2" charset="0"/>
                    <a:cs typeface="NikoshBAN" pitchFamily="2" charset="0"/>
                  </a:rPr>
                  <a:t>sinA</a:t>
                </a:r>
                <a:r>
                  <a:rPr lang="en-US" b="1" dirty="0" smtClean="0">
                    <a:latin typeface="NikoshBAN" pitchFamily="2" charset="0"/>
                    <a:cs typeface="NikoshBAN" pitchFamily="2" charset="0"/>
                  </a:rPr>
                  <a:t>= </a:t>
                </a:r>
                <a14:m>
                  <m:oMath xmlns:m="http://schemas.openxmlformats.org/officeDocument/2006/math">
                    <m:f>
                      <m:fPr>
                        <m:ctrlPr>
                          <a:rPr lang="en-US" b="1" i="1" smtClean="0">
                            <a:latin typeface="Cambria Math"/>
                          </a:rPr>
                        </m:ctrlPr>
                      </m:fPr>
                      <m:num>
                        <m:r>
                          <a:rPr lang="en-US" b="1" i="1" smtClean="0">
                            <a:latin typeface="Cambria Math"/>
                          </a:rPr>
                          <m:t>𝟑</m:t>
                        </m:r>
                      </m:num>
                      <m:den>
                        <m:r>
                          <a:rPr lang="en-US" b="1" i="1" smtClean="0">
                            <a:latin typeface="Cambria Math"/>
                          </a:rPr>
                          <m:t>𝟒</m:t>
                        </m:r>
                      </m:den>
                    </m:f>
                  </m:oMath>
                </a14:m>
                <a:endParaRPr lang="en-US" b="1" dirty="0">
                  <a:latin typeface="NikoshBAN" pitchFamily="2" charset="0"/>
                  <a:cs typeface="NikoshBAN" pitchFamily="2" charset="0"/>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2088373" y="1276976"/>
                <a:ext cx="2986054" cy="491096"/>
              </a:xfrm>
              <a:prstGeom prst="rect">
                <a:avLst/>
              </a:prstGeom>
              <a:blipFill rotWithShape="1">
                <a:blip r:embed="rId13"/>
                <a:stretch>
                  <a:fillRect l="-1840" b="-98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p:cNvSpPr txBox="1"/>
              <p:nvPr/>
            </p:nvSpPr>
            <p:spPr>
              <a:xfrm>
                <a:off x="1278109" y="4281778"/>
                <a:ext cx="1367682" cy="492443"/>
              </a:xfrm>
              <a:prstGeom prst="rect">
                <a:avLst/>
              </a:prstGeom>
              <a:noFill/>
            </p:spPr>
            <p:txBody>
              <a:bodyPr wrap="none" rtlCol="0">
                <a:spAutoFit/>
              </a:bodyPr>
              <a:lstStyle/>
              <a:p>
                <a:r>
                  <a:rPr lang="bn-BD" b="1" dirty="0" smtClean="0">
                    <a:latin typeface="NikoshBAN" pitchFamily="2" charset="0"/>
                    <a:cs typeface="NikoshBAN" pitchFamily="2" charset="0"/>
                  </a:rPr>
                  <a:t>বা, </a:t>
                </a:r>
                <a:r>
                  <a:rPr lang="en-US" b="1" dirty="0" err="1" smtClean="0">
                    <a:latin typeface="NikoshBAN" pitchFamily="2" charset="0"/>
                    <a:cs typeface="NikoshBAN" pitchFamily="2" charset="0"/>
                  </a:rPr>
                  <a:t>cotA</a:t>
                </a:r>
                <a:r>
                  <a:rPr lang="en-US" b="1" dirty="0" smtClean="0">
                    <a:latin typeface="NikoshBAN" pitchFamily="2" charset="0"/>
                    <a:cs typeface="NikoshBAN" pitchFamily="2" charset="0"/>
                  </a:rPr>
                  <a:t>= </a:t>
                </a:r>
                <a14:m>
                  <m:oMath xmlns:m="http://schemas.openxmlformats.org/officeDocument/2006/math">
                    <m:f>
                      <m:fPr>
                        <m:ctrlPr>
                          <a:rPr lang="en-US" b="1" i="1" smtClean="0">
                            <a:latin typeface="Cambria Math"/>
                          </a:rPr>
                        </m:ctrlPr>
                      </m:fPr>
                      <m:num>
                        <m:r>
                          <a:rPr lang="en-US" b="1" i="1" smtClean="0">
                            <a:latin typeface="Cambria Math"/>
                          </a:rPr>
                          <m:t>𝟖</m:t>
                        </m:r>
                      </m:num>
                      <m:den>
                        <m:r>
                          <a:rPr lang="en-US" b="1" i="1" smtClean="0">
                            <a:latin typeface="Cambria Math"/>
                          </a:rPr>
                          <m:t>𝟏𝟓</m:t>
                        </m:r>
                      </m:den>
                    </m:f>
                  </m:oMath>
                </a14:m>
                <a:endParaRPr lang="en-US" b="1" dirty="0">
                  <a:latin typeface="NikoshBAN" pitchFamily="2" charset="0"/>
                  <a:cs typeface="NikoshBAN" pitchFamily="2"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1278109" y="4281778"/>
                <a:ext cx="1367682" cy="492443"/>
              </a:xfrm>
              <a:prstGeom prst="rect">
                <a:avLst/>
              </a:prstGeom>
              <a:blipFill rotWithShape="1">
                <a:blip r:embed="rId14"/>
                <a:stretch>
                  <a:fillRect l="-4018" b="-98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1288428" y="4627257"/>
                <a:ext cx="1357363" cy="496611"/>
              </a:xfrm>
              <a:prstGeom prst="rect">
                <a:avLst/>
              </a:prstGeom>
              <a:noFill/>
            </p:spPr>
            <p:txBody>
              <a:bodyPr wrap="square" rtlCol="0">
                <a:spAutoFit/>
              </a:bodyPr>
              <a:lstStyle/>
              <a:p>
                <a:r>
                  <a:rPr lang="en-US" b="1" dirty="0" smtClean="0">
                    <a:latin typeface="Cambria Math"/>
                    <a:ea typeface="Cambria Math"/>
                  </a:rPr>
                  <a:t>∴ </a:t>
                </a:r>
                <a:r>
                  <a:rPr lang="en-US" b="1" dirty="0" err="1" smtClean="0">
                    <a:latin typeface="Cambria Math"/>
                    <a:ea typeface="Cambria Math"/>
                  </a:rPr>
                  <a:t>tanA</a:t>
                </a:r>
                <a:r>
                  <a:rPr lang="en-US" b="1" dirty="0" smtClean="0">
                    <a:latin typeface="Cambria Math"/>
                    <a:ea typeface="Cambria Math"/>
                  </a:rPr>
                  <a:t>= </a:t>
                </a:r>
                <a14:m>
                  <m:oMath xmlns:m="http://schemas.openxmlformats.org/officeDocument/2006/math">
                    <m:f>
                      <m:fPr>
                        <m:ctrlPr>
                          <a:rPr lang="en-US" b="1" i="1" smtClean="0">
                            <a:latin typeface="Cambria Math"/>
                            <a:ea typeface="Cambria Math"/>
                          </a:rPr>
                        </m:ctrlPr>
                      </m:fPr>
                      <m:num>
                        <m:r>
                          <a:rPr lang="en-US" b="1" i="1" smtClean="0">
                            <a:latin typeface="Cambria Math"/>
                            <a:ea typeface="Cambria Math"/>
                          </a:rPr>
                          <m:t>𝟏𝟓</m:t>
                        </m:r>
                      </m:num>
                      <m:den>
                        <m:r>
                          <a:rPr lang="en-US" b="1" i="1" smtClean="0">
                            <a:latin typeface="Cambria Math"/>
                            <a:ea typeface="Cambria Math"/>
                          </a:rPr>
                          <m:t>𝟖</m:t>
                        </m:r>
                      </m:den>
                    </m:f>
                  </m:oMath>
                </a14:m>
                <a:endParaRPr lang="en-US" b="1" dirty="0"/>
              </a:p>
            </p:txBody>
          </p:sp>
        </mc:Choice>
        <mc:Fallback xmlns="">
          <p:sp>
            <p:nvSpPr>
              <p:cNvPr id="52" name="TextBox 51"/>
              <p:cNvSpPr txBox="1">
                <a:spLocks noRot="1" noChangeAspect="1" noMove="1" noResize="1" noEditPoints="1" noAdjustHandles="1" noChangeArrowheads="1" noChangeShapeType="1" noTextEdit="1"/>
              </p:cNvSpPr>
              <p:nvPr/>
            </p:nvSpPr>
            <p:spPr>
              <a:xfrm>
                <a:off x="1288428" y="4627257"/>
                <a:ext cx="1357363" cy="496611"/>
              </a:xfrm>
              <a:prstGeom prst="rect">
                <a:avLst/>
              </a:prstGeom>
              <a:blipFill rotWithShape="1">
                <a:blip r:embed="rId15"/>
                <a:stretch>
                  <a:fillRect l="-3587" b="-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TextBox 52"/>
              <p:cNvSpPr txBox="1"/>
              <p:nvPr/>
            </p:nvSpPr>
            <p:spPr>
              <a:xfrm>
                <a:off x="150518" y="5006603"/>
                <a:ext cx="3445815" cy="407099"/>
              </a:xfrm>
              <a:prstGeom prst="rect">
                <a:avLst/>
              </a:prstGeom>
              <a:noFill/>
            </p:spPr>
            <p:txBody>
              <a:bodyPr wrap="none" rtlCol="0">
                <a:spAutoFit/>
              </a:bodyPr>
              <a:lstStyle/>
              <a:p>
                <a:r>
                  <a:rPr lang="bn-BD" sz="2000" b="1" dirty="0" smtClean="0">
                    <a:latin typeface="NikoshBAN" pitchFamily="2" charset="0"/>
                    <a:cs typeface="NikoshBAN" pitchFamily="2" charset="0"/>
                  </a:rPr>
                  <a:t>আমরা জানি, </a:t>
                </a:r>
                <a14:m>
                  <m:oMath xmlns:m="http://schemas.openxmlformats.org/officeDocument/2006/math">
                    <m:sSup>
                      <m:sSupPr>
                        <m:ctrlPr>
                          <a:rPr lang="bn-BD" sz="2000" b="1" i="1" smtClean="0">
                            <a:latin typeface="Cambria Math"/>
                            <a:cs typeface="NikoshBAN" pitchFamily="2" charset="0"/>
                          </a:rPr>
                        </m:ctrlPr>
                      </m:sSupPr>
                      <m:e>
                        <m:r>
                          <a:rPr lang="en-US" sz="2000" b="1" i="1" smtClean="0">
                            <a:latin typeface="Cambria Math"/>
                            <a:cs typeface="NikoshBAN" pitchFamily="2" charset="0"/>
                          </a:rPr>
                          <m:t>𝒔𝒆𝒄</m:t>
                        </m:r>
                      </m:e>
                      <m:sup>
                        <m:r>
                          <a:rPr lang="en-US" sz="2000" b="1" i="1" smtClean="0">
                            <a:latin typeface="Cambria Math"/>
                            <a:cs typeface="NikoshBAN" pitchFamily="2" charset="0"/>
                          </a:rPr>
                          <m:t>𝟐</m:t>
                        </m:r>
                      </m:sup>
                    </m:sSup>
                  </m:oMath>
                </a14:m>
                <a:r>
                  <a:rPr lang="en-US" sz="2000" b="1" dirty="0" smtClean="0">
                    <a:latin typeface="NikoshBAN" pitchFamily="2" charset="0"/>
                    <a:cs typeface="NikoshBAN" pitchFamily="2" charset="0"/>
                  </a:rPr>
                  <a:t>A= </a:t>
                </a:r>
                <a14:m>
                  <m:oMath xmlns:m="http://schemas.openxmlformats.org/officeDocument/2006/math">
                    <m:r>
                      <a:rPr lang="en-US" sz="2000" b="1" i="1" smtClean="0">
                        <a:latin typeface="Cambria Math"/>
                        <a:cs typeface="NikoshBAN" pitchFamily="2" charset="0"/>
                      </a:rPr>
                      <m:t>𝟏</m:t>
                    </m:r>
                    <m:r>
                      <a:rPr lang="en-US" sz="2000" b="1" i="1" smtClean="0">
                        <a:latin typeface="Cambria Math"/>
                        <a:cs typeface="NikoshBAN" pitchFamily="2" charset="0"/>
                      </a:rPr>
                      <m:t>+</m:t>
                    </m:r>
                    <m:sSup>
                      <m:sSupPr>
                        <m:ctrlPr>
                          <a:rPr lang="en-US" sz="2000" b="1" i="1" smtClean="0">
                            <a:latin typeface="Cambria Math"/>
                            <a:cs typeface="NikoshBAN" pitchFamily="2" charset="0"/>
                          </a:rPr>
                        </m:ctrlPr>
                      </m:sSupPr>
                      <m:e>
                        <m:r>
                          <a:rPr lang="en-US" sz="2000" b="1" i="1" smtClean="0">
                            <a:latin typeface="Cambria Math"/>
                            <a:cs typeface="NikoshBAN" pitchFamily="2" charset="0"/>
                          </a:rPr>
                          <m:t>𝒕𝒂𝒏</m:t>
                        </m:r>
                      </m:e>
                      <m:sup>
                        <m:r>
                          <a:rPr lang="en-US" sz="2000" b="1" i="1" smtClean="0">
                            <a:latin typeface="Cambria Math"/>
                            <a:cs typeface="NikoshBAN" pitchFamily="2" charset="0"/>
                          </a:rPr>
                          <m:t>𝟐</m:t>
                        </m:r>
                      </m:sup>
                    </m:sSup>
                  </m:oMath>
                </a14:m>
                <a:r>
                  <a:rPr lang="en-US" sz="2000" b="1" dirty="0" smtClean="0">
                    <a:latin typeface="NikoshBAN" pitchFamily="2" charset="0"/>
                    <a:cs typeface="NikoshBAN" pitchFamily="2" charset="0"/>
                  </a:rPr>
                  <a:t>A</a:t>
                </a:r>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53" name="TextBox 52"/>
              <p:cNvSpPr txBox="1">
                <a:spLocks noRot="1" noChangeAspect="1" noMove="1" noResize="1" noEditPoints="1" noAdjustHandles="1" noChangeArrowheads="1" noChangeShapeType="1" noTextEdit="1"/>
              </p:cNvSpPr>
              <p:nvPr/>
            </p:nvSpPr>
            <p:spPr>
              <a:xfrm>
                <a:off x="150518" y="5006603"/>
                <a:ext cx="3445815" cy="407099"/>
              </a:xfrm>
              <a:prstGeom prst="rect">
                <a:avLst/>
              </a:prstGeom>
              <a:blipFill rotWithShape="1">
                <a:blip r:embed="rId16"/>
                <a:stretch>
                  <a:fillRect l="-1947" t="-4478" r="-885" b="-2686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4" name="TextBox 53"/>
              <p:cNvSpPr txBox="1"/>
              <p:nvPr/>
            </p:nvSpPr>
            <p:spPr>
              <a:xfrm>
                <a:off x="1708939" y="5265328"/>
                <a:ext cx="1642029" cy="496611"/>
              </a:xfrm>
              <a:prstGeom prst="rect">
                <a:avLst/>
              </a:prstGeom>
              <a:noFill/>
            </p:spPr>
            <p:txBody>
              <a:bodyPr wrap="square" rtlCol="0">
                <a:spAutoFit/>
              </a:bodyPr>
              <a:lstStyle/>
              <a:p>
                <a:r>
                  <a:rPr lang="en-US" b="1" dirty="0" smtClean="0"/>
                  <a:t>= </a:t>
                </a:r>
                <a14:m>
                  <m:oMath xmlns:m="http://schemas.openxmlformats.org/officeDocument/2006/math">
                    <m:r>
                      <a:rPr lang="en-US" b="1" i="1" smtClean="0">
                        <a:latin typeface="Cambria Math"/>
                      </a:rPr>
                      <m:t>𝟏</m:t>
                    </m:r>
                    <m:r>
                      <a:rPr lang="en-US" b="1" i="1" smtClean="0">
                        <a:latin typeface="Cambria Math"/>
                      </a:rPr>
                      <m:t>+</m:t>
                    </m:r>
                    <m:sSup>
                      <m:sSupPr>
                        <m:ctrlPr>
                          <a:rPr lang="en-US" b="1" i="1" smtClean="0">
                            <a:latin typeface="Cambria Math"/>
                          </a:rPr>
                        </m:ctrlPr>
                      </m:sSupPr>
                      <m:e>
                        <m:r>
                          <a:rPr lang="en-US" b="1" i="1" smtClean="0">
                            <a:latin typeface="Cambria Math"/>
                          </a:rPr>
                          <m:t>(</m:t>
                        </m:r>
                        <m:f>
                          <m:fPr>
                            <m:ctrlPr>
                              <a:rPr lang="en-US" b="1" i="1" smtClean="0">
                                <a:latin typeface="Cambria Math"/>
                              </a:rPr>
                            </m:ctrlPr>
                          </m:fPr>
                          <m:num>
                            <m:r>
                              <a:rPr lang="en-US" b="1" i="1" smtClean="0">
                                <a:latin typeface="Cambria Math"/>
                              </a:rPr>
                              <m:t>𝟏𝟓</m:t>
                            </m:r>
                          </m:num>
                          <m:den>
                            <m:r>
                              <a:rPr lang="en-US" b="1" i="1" smtClean="0">
                                <a:latin typeface="Cambria Math"/>
                              </a:rPr>
                              <m:t>𝟖</m:t>
                            </m:r>
                          </m:den>
                        </m:f>
                        <m:r>
                          <a:rPr lang="en-US" b="1" i="1" smtClean="0">
                            <a:latin typeface="Cambria Math"/>
                          </a:rPr>
                          <m:t>)</m:t>
                        </m:r>
                      </m:e>
                      <m:sup>
                        <m:r>
                          <a:rPr lang="en-US" b="1" i="1" smtClean="0">
                            <a:latin typeface="Cambria Math"/>
                          </a:rPr>
                          <m:t>𝟐</m:t>
                        </m:r>
                      </m:sup>
                    </m:sSup>
                  </m:oMath>
                </a14:m>
                <a:endParaRPr lang="en-US" b="1" dirty="0"/>
              </a:p>
            </p:txBody>
          </p:sp>
        </mc:Choice>
        <mc:Fallback xmlns="">
          <p:sp>
            <p:nvSpPr>
              <p:cNvPr id="54" name="TextBox 53"/>
              <p:cNvSpPr txBox="1">
                <a:spLocks noRot="1" noChangeAspect="1" noMove="1" noResize="1" noEditPoints="1" noAdjustHandles="1" noChangeArrowheads="1" noChangeShapeType="1" noTextEdit="1"/>
              </p:cNvSpPr>
              <p:nvPr/>
            </p:nvSpPr>
            <p:spPr>
              <a:xfrm>
                <a:off x="1708939" y="5265328"/>
                <a:ext cx="1642029" cy="496611"/>
              </a:xfrm>
              <a:prstGeom prst="rect">
                <a:avLst/>
              </a:prstGeom>
              <a:blipFill rotWithShape="1">
                <a:blip r:embed="rId17"/>
                <a:stretch>
                  <a:fillRect l="-2963" b="-86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p:cNvSpPr txBox="1"/>
              <p:nvPr/>
            </p:nvSpPr>
            <p:spPr>
              <a:xfrm>
                <a:off x="1710483" y="5603953"/>
                <a:ext cx="1645002" cy="496546"/>
              </a:xfrm>
              <a:prstGeom prst="rect">
                <a:avLst/>
              </a:prstGeom>
              <a:noFill/>
            </p:spPr>
            <p:txBody>
              <a:bodyPr wrap="none" rtlCol="0">
                <a:spAutoFit/>
              </a:bodyPr>
              <a:lstStyle/>
              <a:p>
                <a:r>
                  <a:rPr lang="en-US" b="1" dirty="0" smtClean="0"/>
                  <a:t>= </a:t>
                </a:r>
                <a14:m>
                  <m:oMath xmlns:m="http://schemas.openxmlformats.org/officeDocument/2006/math">
                    <m:r>
                      <a:rPr lang="en-US" b="1" i="1" smtClean="0">
                        <a:latin typeface="Cambria Math"/>
                      </a:rPr>
                      <m:t>𝟏</m:t>
                    </m:r>
                    <m:r>
                      <a:rPr lang="en-US" b="1" i="1" smtClean="0">
                        <a:latin typeface="Cambria Math"/>
                      </a:rPr>
                      <m:t>+ </m:t>
                    </m:r>
                    <m:f>
                      <m:fPr>
                        <m:ctrlPr>
                          <a:rPr lang="en-US" b="1" i="1" smtClean="0">
                            <a:latin typeface="Cambria Math"/>
                          </a:rPr>
                        </m:ctrlPr>
                      </m:fPr>
                      <m:num>
                        <m:r>
                          <a:rPr lang="en-US" b="1" i="1" smtClean="0">
                            <a:latin typeface="Cambria Math"/>
                          </a:rPr>
                          <m:t>𝟐𝟐𝟓</m:t>
                        </m:r>
                      </m:num>
                      <m:den>
                        <m:r>
                          <a:rPr lang="en-US" b="1" i="1" smtClean="0">
                            <a:latin typeface="Cambria Math"/>
                          </a:rPr>
                          <m:t>𝟔𝟒</m:t>
                        </m:r>
                      </m:den>
                    </m:f>
                  </m:oMath>
                </a14:m>
                <a:r>
                  <a:rPr lang="en-US" b="1" dirty="0" smtClean="0"/>
                  <a:t> = </a:t>
                </a:r>
                <a14:m>
                  <m:oMath xmlns:m="http://schemas.openxmlformats.org/officeDocument/2006/math">
                    <m:f>
                      <m:fPr>
                        <m:ctrlPr>
                          <a:rPr lang="en-US" b="1" i="1" smtClean="0">
                            <a:latin typeface="Cambria Math"/>
                          </a:rPr>
                        </m:ctrlPr>
                      </m:fPr>
                      <m:num>
                        <m:r>
                          <a:rPr lang="en-US" b="1" i="1" smtClean="0">
                            <a:latin typeface="Cambria Math"/>
                          </a:rPr>
                          <m:t>𝟐𝟖𝟗</m:t>
                        </m:r>
                      </m:num>
                      <m:den>
                        <m:r>
                          <a:rPr lang="en-US" b="1" i="1" smtClean="0">
                            <a:latin typeface="Cambria Math"/>
                          </a:rPr>
                          <m:t>𝟔𝟒</m:t>
                        </m:r>
                      </m:den>
                    </m:f>
                  </m:oMath>
                </a14:m>
                <a:endParaRPr lang="en-US" b="1" dirty="0"/>
              </a:p>
            </p:txBody>
          </p:sp>
        </mc:Choice>
        <mc:Fallback xmlns="">
          <p:sp>
            <p:nvSpPr>
              <p:cNvPr id="55" name="TextBox 54"/>
              <p:cNvSpPr txBox="1">
                <a:spLocks noRot="1" noChangeAspect="1" noMove="1" noResize="1" noEditPoints="1" noAdjustHandles="1" noChangeArrowheads="1" noChangeShapeType="1" noTextEdit="1"/>
              </p:cNvSpPr>
              <p:nvPr/>
            </p:nvSpPr>
            <p:spPr>
              <a:xfrm>
                <a:off x="1710483" y="5603953"/>
                <a:ext cx="1645002" cy="496546"/>
              </a:xfrm>
              <a:prstGeom prst="rect">
                <a:avLst/>
              </a:prstGeom>
              <a:blipFill rotWithShape="1">
                <a:blip r:embed="rId18"/>
                <a:stretch>
                  <a:fillRect l="-3346" b="-73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6" name="TextBox 55"/>
              <p:cNvSpPr txBox="1"/>
              <p:nvPr/>
            </p:nvSpPr>
            <p:spPr>
              <a:xfrm>
                <a:off x="990237" y="6093266"/>
                <a:ext cx="2242134" cy="492507"/>
              </a:xfrm>
              <a:prstGeom prst="rect">
                <a:avLst/>
              </a:prstGeom>
              <a:noFill/>
            </p:spPr>
            <p:txBody>
              <a:bodyPr wrap="square" rtlCol="0">
                <a:spAutoFit/>
              </a:bodyPr>
              <a:lstStyle/>
              <a:p>
                <a:r>
                  <a:rPr lang="en-US" b="1" dirty="0" smtClean="0">
                    <a:latin typeface="Cambria Math"/>
                    <a:ea typeface="Cambria Math"/>
                  </a:rPr>
                  <a:t>∴</a:t>
                </a:r>
                <a:r>
                  <a:rPr lang="en-US" b="1" dirty="0" err="1" smtClean="0">
                    <a:latin typeface="Cambria Math"/>
                    <a:ea typeface="Cambria Math"/>
                  </a:rPr>
                  <a:t>secA</a:t>
                </a:r>
                <a:r>
                  <a:rPr lang="en-US" b="1" dirty="0" smtClean="0">
                    <a:latin typeface="Cambria Math"/>
                    <a:ea typeface="Cambria Math"/>
                  </a:rPr>
                  <a:t> = </a:t>
                </a:r>
                <a14:m>
                  <m:oMath xmlns:m="http://schemas.openxmlformats.org/officeDocument/2006/math">
                    <m:f>
                      <m:fPr>
                        <m:ctrlPr>
                          <a:rPr lang="en-US" b="1" i="1" smtClean="0">
                            <a:latin typeface="Cambria Math"/>
                            <a:ea typeface="Cambria Math"/>
                          </a:rPr>
                        </m:ctrlPr>
                      </m:fPr>
                      <m:num>
                        <m:r>
                          <a:rPr lang="en-US" b="1" i="1" smtClean="0">
                            <a:latin typeface="Cambria Math"/>
                            <a:ea typeface="Cambria Math"/>
                          </a:rPr>
                          <m:t>𝟏𝟕</m:t>
                        </m:r>
                      </m:num>
                      <m:den>
                        <m:r>
                          <a:rPr lang="en-US" b="1" i="1" smtClean="0">
                            <a:latin typeface="Cambria Math"/>
                            <a:ea typeface="Cambria Math"/>
                          </a:rPr>
                          <m:t>𝟖</m:t>
                        </m:r>
                      </m:den>
                    </m:f>
                  </m:oMath>
                </a14:m>
                <a:endParaRPr lang="en-US" b="1" dirty="0"/>
              </a:p>
            </p:txBody>
          </p:sp>
        </mc:Choice>
        <mc:Fallback xmlns="">
          <p:sp>
            <p:nvSpPr>
              <p:cNvPr id="56" name="TextBox 55"/>
              <p:cNvSpPr txBox="1">
                <a:spLocks noRot="1" noChangeAspect="1" noMove="1" noResize="1" noEditPoints="1" noAdjustHandles="1" noChangeArrowheads="1" noChangeShapeType="1" noTextEdit="1"/>
              </p:cNvSpPr>
              <p:nvPr/>
            </p:nvSpPr>
            <p:spPr>
              <a:xfrm>
                <a:off x="990237" y="6093266"/>
                <a:ext cx="2242134" cy="492507"/>
              </a:xfrm>
              <a:prstGeom prst="rect">
                <a:avLst/>
              </a:prstGeom>
              <a:blipFill rotWithShape="1">
                <a:blip r:embed="rId19"/>
                <a:stretch>
                  <a:fillRect l="-2174" b="-62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TextBox 56"/>
              <p:cNvSpPr txBox="1"/>
              <p:nvPr/>
            </p:nvSpPr>
            <p:spPr>
              <a:xfrm>
                <a:off x="3954342" y="3846420"/>
                <a:ext cx="4577150" cy="981551"/>
              </a:xfrm>
              <a:prstGeom prst="rect">
                <a:avLst/>
              </a:prstGeom>
              <a:noFill/>
            </p:spPr>
            <p:txBody>
              <a:bodyPr wrap="none" rtlCol="0">
                <a:spAutoFit/>
              </a:bodyPr>
              <a:lstStyle/>
              <a:p>
                <a:r>
                  <a:rPr lang="bn-BD" sz="2000" b="1" dirty="0" smtClean="0">
                    <a:latin typeface="NikoshBAN" pitchFamily="2" charset="0"/>
                    <a:cs typeface="NikoshBAN" pitchFamily="2" charset="0"/>
                  </a:rPr>
                  <a:t>আবার,  </a:t>
                </a:r>
                <a14:m>
                  <m:oMath xmlns:m="http://schemas.openxmlformats.org/officeDocument/2006/math">
                    <m:sSup>
                      <m:sSupPr>
                        <m:ctrlPr>
                          <a:rPr lang="bn-BD" sz="2000" b="1" i="1" smtClean="0">
                            <a:latin typeface="Cambria Math"/>
                            <a:cs typeface="NikoshBAN" pitchFamily="2" charset="0"/>
                          </a:rPr>
                        </m:ctrlPr>
                      </m:sSupPr>
                      <m:e>
                        <m:r>
                          <a:rPr lang="en-US" sz="2000" b="1" i="1" smtClean="0">
                            <a:latin typeface="Cambria Math"/>
                            <a:cs typeface="NikoshBAN" pitchFamily="2" charset="0"/>
                          </a:rPr>
                          <m:t>𝒄𝒐𝒔𝒆𝒄</m:t>
                        </m:r>
                      </m:e>
                      <m:sup>
                        <m:r>
                          <a:rPr lang="en-US" sz="2000" b="1" i="1" smtClean="0">
                            <a:latin typeface="Cambria Math"/>
                            <a:cs typeface="NikoshBAN" pitchFamily="2" charset="0"/>
                          </a:rPr>
                          <m:t>𝟐</m:t>
                        </m:r>
                      </m:sup>
                    </m:sSup>
                  </m:oMath>
                </a14:m>
                <a:r>
                  <a:rPr lang="en-US" sz="2000" b="1" dirty="0" smtClean="0">
                    <a:latin typeface="NikoshBAN" pitchFamily="2" charset="0"/>
                    <a:cs typeface="NikoshBAN" pitchFamily="2" charset="0"/>
                  </a:rPr>
                  <a:t>A= </a:t>
                </a:r>
                <a14:m>
                  <m:oMath xmlns:m="http://schemas.openxmlformats.org/officeDocument/2006/math">
                    <m:r>
                      <a:rPr lang="en-US" sz="2000" b="1" i="1" smtClean="0">
                        <a:latin typeface="Cambria Math"/>
                        <a:cs typeface="NikoshBAN" pitchFamily="2" charset="0"/>
                      </a:rPr>
                      <m:t>𝟏</m:t>
                    </m:r>
                    <m:r>
                      <a:rPr lang="en-US" sz="2000" b="1" i="1" smtClean="0">
                        <a:latin typeface="Cambria Math"/>
                        <a:cs typeface="NikoshBAN" pitchFamily="2" charset="0"/>
                      </a:rPr>
                      <m:t>+</m:t>
                    </m:r>
                    <m:sSup>
                      <m:sSupPr>
                        <m:ctrlPr>
                          <a:rPr lang="en-US" sz="2000" b="1" i="1" smtClean="0">
                            <a:latin typeface="Cambria Math"/>
                            <a:cs typeface="NikoshBAN" pitchFamily="2" charset="0"/>
                          </a:rPr>
                        </m:ctrlPr>
                      </m:sSupPr>
                      <m:e>
                        <m:r>
                          <a:rPr lang="en-US" sz="2000" b="1" i="1" smtClean="0">
                            <a:latin typeface="Cambria Math"/>
                            <a:cs typeface="NikoshBAN" pitchFamily="2" charset="0"/>
                          </a:rPr>
                          <m:t>𝒄𝒐𝒕</m:t>
                        </m:r>
                      </m:e>
                      <m:sup>
                        <m:r>
                          <a:rPr lang="en-US" sz="2000" b="1" i="1" smtClean="0">
                            <a:latin typeface="Cambria Math"/>
                            <a:cs typeface="NikoshBAN" pitchFamily="2" charset="0"/>
                          </a:rPr>
                          <m:t>𝟐</m:t>
                        </m:r>
                      </m:sup>
                    </m:sSup>
                  </m:oMath>
                </a14:m>
                <a:r>
                  <a:rPr lang="en-US" sz="2000" b="1" dirty="0" smtClean="0">
                    <a:latin typeface="NikoshBAN" pitchFamily="2" charset="0"/>
                    <a:cs typeface="NikoshBAN" pitchFamily="2" charset="0"/>
                  </a:rPr>
                  <a:t>A  = </a:t>
                </a:r>
                <a14:m>
                  <m:oMath xmlns:m="http://schemas.openxmlformats.org/officeDocument/2006/math">
                    <m:r>
                      <a:rPr lang="en-US" sz="2000" b="1" i="1" smtClean="0">
                        <a:latin typeface="Cambria Math"/>
                        <a:cs typeface="NikoshBAN" pitchFamily="2" charset="0"/>
                      </a:rPr>
                      <m:t>𝟏</m:t>
                    </m:r>
                    <m:r>
                      <a:rPr lang="en-US" sz="2000" b="1" i="1" smtClean="0">
                        <a:latin typeface="Cambria Math"/>
                        <a:cs typeface="NikoshBAN" pitchFamily="2" charset="0"/>
                      </a:rPr>
                      <m:t>+</m:t>
                    </m:r>
                    <m:sSup>
                      <m:sSupPr>
                        <m:ctrlPr>
                          <a:rPr lang="en-US" sz="2000" b="1" i="1" smtClean="0">
                            <a:latin typeface="Cambria Math"/>
                            <a:cs typeface="NikoshBAN" pitchFamily="2" charset="0"/>
                          </a:rPr>
                        </m:ctrlPr>
                      </m:sSupPr>
                      <m:e>
                        <m:r>
                          <a:rPr lang="en-US" sz="2000" b="1" i="1" smtClean="0">
                            <a:latin typeface="Cambria Math"/>
                            <a:cs typeface="NikoshBAN" pitchFamily="2" charset="0"/>
                          </a:rPr>
                          <m:t>(</m:t>
                        </m:r>
                        <m:f>
                          <m:fPr>
                            <m:ctrlPr>
                              <a:rPr lang="en-US" sz="2000" b="1" i="1" smtClean="0">
                                <a:latin typeface="Cambria Math"/>
                                <a:cs typeface="NikoshBAN" pitchFamily="2" charset="0"/>
                              </a:rPr>
                            </m:ctrlPr>
                          </m:fPr>
                          <m:num>
                            <m:r>
                              <a:rPr lang="en-US" sz="2000" b="1" i="1" smtClean="0">
                                <a:latin typeface="Cambria Math"/>
                                <a:cs typeface="NikoshBAN" pitchFamily="2" charset="0"/>
                              </a:rPr>
                              <m:t>𝟖</m:t>
                            </m:r>
                          </m:num>
                          <m:den>
                            <m:r>
                              <a:rPr lang="en-US" sz="2000" b="1" i="1" smtClean="0">
                                <a:latin typeface="Cambria Math"/>
                                <a:cs typeface="NikoshBAN" pitchFamily="2" charset="0"/>
                              </a:rPr>
                              <m:t>𝟏𝟓</m:t>
                            </m:r>
                          </m:den>
                        </m:f>
                        <m:r>
                          <a:rPr lang="en-US" sz="2000" b="1" i="1" smtClean="0">
                            <a:latin typeface="Cambria Math"/>
                            <a:cs typeface="NikoshBAN" pitchFamily="2" charset="0"/>
                          </a:rPr>
                          <m:t>)</m:t>
                        </m:r>
                      </m:e>
                      <m:sup>
                        <m:r>
                          <a:rPr lang="en-US" sz="2000" b="1" i="1" smtClean="0">
                            <a:latin typeface="Cambria Math"/>
                            <a:cs typeface="NikoshBAN" pitchFamily="2" charset="0"/>
                          </a:rPr>
                          <m:t>𝟐</m:t>
                        </m:r>
                      </m:sup>
                    </m:sSup>
                  </m:oMath>
                </a14:m>
                <a:endParaRPr lang="en-US" sz="2000" b="1" dirty="0" smtClean="0">
                  <a:latin typeface="NikoshBAN" pitchFamily="2" charset="0"/>
                  <a:cs typeface="NikoshBAN" pitchFamily="2" charset="0"/>
                </a:endParaRPr>
              </a:p>
              <a:p>
                <a:r>
                  <a:rPr lang="en-US" sz="2000" b="1" dirty="0">
                    <a:latin typeface="NikoshBAN" pitchFamily="2" charset="0"/>
                    <a:cs typeface="NikoshBAN" pitchFamily="2" charset="0"/>
                  </a:rPr>
                  <a:t> </a:t>
                </a:r>
                <a:r>
                  <a:rPr lang="en-US" sz="2000" b="1" dirty="0" smtClean="0">
                    <a:latin typeface="NikoshBAN" pitchFamily="2" charset="0"/>
                    <a:cs typeface="NikoshBAN" pitchFamily="2" charset="0"/>
                  </a:rPr>
                  <a:t>                         =</a:t>
                </a:r>
                <a14:m>
                  <m:oMath xmlns:m="http://schemas.openxmlformats.org/officeDocument/2006/math">
                    <m:r>
                      <a:rPr lang="en-US" sz="2000" b="1" i="1" dirty="0" smtClean="0">
                        <a:latin typeface="Cambria Math"/>
                        <a:cs typeface="NikoshBAN" pitchFamily="2" charset="0"/>
                      </a:rPr>
                      <m:t>𝟏</m:t>
                    </m:r>
                    <m:r>
                      <a:rPr lang="en-US" sz="2000" b="1" i="1" dirty="0" smtClean="0">
                        <a:latin typeface="Cambria Math"/>
                        <a:cs typeface="NikoshBAN" pitchFamily="2" charset="0"/>
                      </a:rPr>
                      <m:t>+</m:t>
                    </m:r>
                    <m:f>
                      <m:fPr>
                        <m:ctrlPr>
                          <a:rPr lang="en-US" sz="2000" b="1" i="1" dirty="0" smtClean="0">
                            <a:latin typeface="Cambria Math"/>
                            <a:cs typeface="NikoshBAN" pitchFamily="2" charset="0"/>
                          </a:rPr>
                        </m:ctrlPr>
                      </m:fPr>
                      <m:num>
                        <m:r>
                          <a:rPr lang="en-US" sz="2000" b="1" i="1" dirty="0" smtClean="0">
                            <a:latin typeface="Cambria Math"/>
                            <a:cs typeface="NikoshBAN" pitchFamily="2" charset="0"/>
                          </a:rPr>
                          <m:t>𝟔𝟒</m:t>
                        </m:r>
                      </m:num>
                      <m:den>
                        <m:r>
                          <a:rPr lang="en-US" sz="2000" b="1" i="1" dirty="0" smtClean="0">
                            <a:latin typeface="Cambria Math"/>
                            <a:cs typeface="NikoshBAN" pitchFamily="2" charset="0"/>
                          </a:rPr>
                          <m:t>𝟐𝟐𝟓</m:t>
                        </m:r>
                      </m:den>
                    </m:f>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cs typeface="NikoshBAN" pitchFamily="2" charset="0"/>
                          </a:rPr>
                        </m:ctrlPr>
                      </m:fPr>
                      <m:num>
                        <m:r>
                          <a:rPr lang="en-US" sz="2000" b="1" i="1" smtClean="0">
                            <a:latin typeface="Cambria Math"/>
                            <a:cs typeface="NikoshBAN" pitchFamily="2" charset="0"/>
                          </a:rPr>
                          <m:t>𝟐𝟖𝟗</m:t>
                        </m:r>
                      </m:num>
                      <m:den>
                        <m:r>
                          <a:rPr lang="en-US" sz="2000" b="1" i="1" smtClean="0">
                            <a:latin typeface="Cambria Math"/>
                            <a:cs typeface="NikoshBAN" pitchFamily="2" charset="0"/>
                          </a:rPr>
                          <m:t>𝟐𝟐𝟓</m:t>
                        </m:r>
                      </m:den>
                    </m:f>
                  </m:oMath>
                </a14:m>
                <a:endParaRPr lang="en-US" sz="2000" b="1" dirty="0">
                  <a:latin typeface="NikoshBAN" pitchFamily="2" charset="0"/>
                  <a:cs typeface="NikoshBAN" pitchFamily="2" charset="0"/>
                </a:endParaRPr>
              </a:p>
            </p:txBody>
          </p:sp>
        </mc:Choice>
        <mc:Fallback xmlns="">
          <p:sp>
            <p:nvSpPr>
              <p:cNvPr id="57" name="TextBox 56"/>
              <p:cNvSpPr txBox="1">
                <a:spLocks noRot="1" noChangeAspect="1" noMove="1" noResize="1" noEditPoints="1" noAdjustHandles="1" noChangeArrowheads="1" noChangeShapeType="1" noTextEdit="1"/>
              </p:cNvSpPr>
              <p:nvPr/>
            </p:nvSpPr>
            <p:spPr>
              <a:xfrm>
                <a:off x="3954342" y="3846420"/>
                <a:ext cx="4577150" cy="981551"/>
              </a:xfrm>
              <a:prstGeom prst="rect">
                <a:avLst/>
              </a:prstGeom>
              <a:blipFill rotWithShape="1">
                <a:blip r:embed="rId20"/>
                <a:stretch>
                  <a:fillRect l="-1465" b="-49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TextBox 57"/>
              <p:cNvSpPr txBox="1"/>
              <p:nvPr/>
            </p:nvSpPr>
            <p:spPr>
              <a:xfrm>
                <a:off x="4736323" y="4764870"/>
                <a:ext cx="2158605" cy="492443"/>
              </a:xfrm>
              <a:prstGeom prst="rect">
                <a:avLst/>
              </a:prstGeom>
              <a:noFill/>
            </p:spPr>
            <p:txBody>
              <a:bodyPr wrap="square" rtlCol="0">
                <a:spAutoFit/>
              </a:bodyPr>
              <a:lstStyle/>
              <a:p>
                <a:r>
                  <a:rPr lang="en-US" b="1" dirty="0" smtClean="0">
                    <a:latin typeface="Cambria Math"/>
                    <a:ea typeface="Cambria Math"/>
                  </a:rPr>
                  <a:t>∴ </a:t>
                </a:r>
                <a:r>
                  <a:rPr lang="en-US" b="1" dirty="0" err="1" smtClean="0">
                    <a:latin typeface="Cambria Math"/>
                    <a:ea typeface="Cambria Math"/>
                  </a:rPr>
                  <a:t>cosecA</a:t>
                </a:r>
                <a:r>
                  <a:rPr lang="en-US" b="1" dirty="0" smtClean="0">
                    <a:latin typeface="Cambria Math"/>
                    <a:ea typeface="Cambria Math"/>
                  </a:rPr>
                  <a:t>= </a:t>
                </a:r>
                <a14:m>
                  <m:oMath xmlns:m="http://schemas.openxmlformats.org/officeDocument/2006/math">
                    <m:f>
                      <m:fPr>
                        <m:ctrlPr>
                          <a:rPr lang="en-US" b="1" i="1" smtClean="0">
                            <a:latin typeface="Cambria Math"/>
                            <a:ea typeface="Cambria Math"/>
                          </a:rPr>
                        </m:ctrlPr>
                      </m:fPr>
                      <m:num>
                        <m:r>
                          <a:rPr lang="en-US" b="1" i="1" smtClean="0">
                            <a:latin typeface="Cambria Math"/>
                            <a:ea typeface="Cambria Math"/>
                          </a:rPr>
                          <m:t>𝟏𝟕</m:t>
                        </m:r>
                      </m:num>
                      <m:den>
                        <m:r>
                          <a:rPr lang="en-US" b="1" i="1" smtClean="0">
                            <a:latin typeface="Cambria Math"/>
                            <a:ea typeface="Cambria Math"/>
                          </a:rPr>
                          <m:t>𝟏𝟓</m:t>
                        </m:r>
                      </m:den>
                    </m:f>
                  </m:oMath>
                </a14:m>
                <a:endParaRPr lang="en-US" b="1" dirty="0"/>
              </a:p>
            </p:txBody>
          </p:sp>
        </mc:Choice>
        <mc:Fallback xmlns="">
          <p:sp>
            <p:nvSpPr>
              <p:cNvPr id="58" name="TextBox 57"/>
              <p:cNvSpPr txBox="1">
                <a:spLocks noRot="1" noChangeAspect="1" noMove="1" noResize="1" noEditPoints="1" noAdjustHandles="1" noChangeArrowheads="1" noChangeShapeType="1" noTextEdit="1"/>
              </p:cNvSpPr>
              <p:nvPr/>
            </p:nvSpPr>
            <p:spPr>
              <a:xfrm>
                <a:off x="4736323" y="4764870"/>
                <a:ext cx="2158605" cy="492443"/>
              </a:xfrm>
              <a:prstGeom prst="rect">
                <a:avLst/>
              </a:prstGeom>
              <a:blipFill rotWithShape="1">
                <a:blip r:embed="rId21"/>
                <a:stretch>
                  <a:fillRect l="-2542" b="-62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TextBox 58"/>
              <p:cNvSpPr txBox="1"/>
              <p:nvPr/>
            </p:nvSpPr>
            <p:spPr>
              <a:xfrm>
                <a:off x="4700636" y="5203908"/>
                <a:ext cx="3300904" cy="625812"/>
              </a:xfrm>
              <a:prstGeom prst="rect">
                <a:avLst/>
              </a:prstGeom>
              <a:noFill/>
            </p:spPr>
            <p:txBody>
              <a:bodyPr wrap="none" rtlCol="0">
                <a:spAutoFit/>
              </a:bodyPr>
              <a:lstStyle/>
              <a:p>
                <a:r>
                  <a:rPr lang="en-US" b="1" dirty="0" smtClean="0">
                    <a:latin typeface="Cambria Math"/>
                    <a:ea typeface="Cambria Math"/>
                  </a:rPr>
                  <a:t>∴ </a:t>
                </a:r>
                <a:r>
                  <a:rPr lang="en-US" b="1" dirty="0" err="1" smtClean="0">
                    <a:latin typeface="Cambria Math"/>
                    <a:ea typeface="Cambria Math"/>
                  </a:rPr>
                  <a:t>sinA</a:t>
                </a:r>
                <a:r>
                  <a:rPr lang="en-US" b="1" dirty="0" smtClean="0">
                    <a:latin typeface="Cambria Math"/>
                    <a:ea typeface="Cambria Math"/>
                  </a:rPr>
                  <a:t>=</a:t>
                </a:r>
                <a14:m>
                  <m:oMath xmlns:m="http://schemas.openxmlformats.org/officeDocument/2006/math">
                    <m:f>
                      <m:fPr>
                        <m:ctrlPr>
                          <a:rPr lang="en-US" b="1" i="1" smtClean="0">
                            <a:latin typeface="Cambria Math"/>
                            <a:ea typeface="Cambria Math"/>
                          </a:rPr>
                        </m:ctrlPr>
                      </m:fPr>
                      <m:num>
                        <m:r>
                          <a:rPr lang="en-US" b="1" i="1" smtClean="0">
                            <a:latin typeface="Cambria Math"/>
                            <a:ea typeface="Cambria Math"/>
                          </a:rPr>
                          <m:t>𝟏𝟓</m:t>
                        </m:r>
                      </m:num>
                      <m:den>
                        <m:r>
                          <a:rPr lang="en-US" b="1" i="1" smtClean="0">
                            <a:latin typeface="Cambria Math"/>
                            <a:ea typeface="Cambria Math"/>
                          </a:rPr>
                          <m:t>𝟏𝟕</m:t>
                        </m:r>
                      </m:den>
                    </m:f>
                  </m:oMath>
                </a14:m>
                <a:r>
                  <a:rPr lang="en-US" b="1" dirty="0" smtClean="0"/>
                  <a:t>  [  </a:t>
                </a:r>
                <a:r>
                  <a:rPr lang="en-US" b="1" dirty="0" smtClean="0">
                    <a:latin typeface="Cambria Math"/>
                    <a:ea typeface="Cambria Math"/>
                  </a:rPr>
                  <a:t>∵  </a:t>
                </a:r>
                <a:r>
                  <a:rPr lang="en-US" b="1" dirty="0" err="1" smtClean="0">
                    <a:latin typeface="Cambria Math"/>
                    <a:ea typeface="Cambria Math"/>
                  </a:rPr>
                  <a:t>sinA</a:t>
                </a:r>
                <a:r>
                  <a:rPr lang="en-US" b="1" dirty="0" smtClean="0">
                    <a:latin typeface="Cambria Math"/>
                    <a:ea typeface="Cambria Math"/>
                  </a:rPr>
                  <a:t> = </a:t>
                </a:r>
                <a14:m>
                  <m:oMath xmlns:m="http://schemas.openxmlformats.org/officeDocument/2006/math">
                    <m:f>
                      <m:fPr>
                        <m:ctrlPr>
                          <a:rPr lang="en-US" sz="2400" b="1" i="1" smtClean="0">
                            <a:latin typeface="Cambria Math"/>
                            <a:ea typeface="Cambria Math"/>
                          </a:rPr>
                        </m:ctrlPr>
                      </m:fPr>
                      <m:num>
                        <m:r>
                          <a:rPr lang="en-US" sz="2400" b="1" i="1" smtClean="0">
                            <a:latin typeface="Cambria Math"/>
                            <a:ea typeface="Cambria Math"/>
                          </a:rPr>
                          <m:t>𝟏</m:t>
                        </m:r>
                      </m:num>
                      <m:den>
                        <m:r>
                          <a:rPr lang="en-US" sz="2400" b="1" i="1" smtClean="0">
                            <a:latin typeface="Cambria Math"/>
                            <a:ea typeface="Cambria Math"/>
                          </a:rPr>
                          <m:t>𝒄𝒐𝒔𝒆𝒄𝑨</m:t>
                        </m:r>
                      </m:den>
                    </m:f>
                  </m:oMath>
                </a14:m>
                <a:r>
                  <a:rPr lang="en-US" b="1" dirty="0" smtClean="0"/>
                  <a:t> ] </a:t>
                </a:r>
                <a:endParaRPr lang="en-US" b="1" dirty="0"/>
              </a:p>
            </p:txBody>
          </p:sp>
        </mc:Choice>
        <mc:Fallback xmlns="">
          <p:sp>
            <p:nvSpPr>
              <p:cNvPr id="59" name="TextBox 58"/>
              <p:cNvSpPr txBox="1">
                <a:spLocks noRot="1" noChangeAspect="1" noMove="1" noResize="1" noEditPoints="1" noAdjustHandles="1" noChangeArrowheads="1" noChangeShapeType="1" noTextEdit="1"/>
              </p:cNvSpPr>
              <p:nvPr/>
            </p:nvSpPr>
            <p:spPr>
              <a:xfrm>
                <a:off x="4700636" y="5203908"/>
                <a:ext cx="3300904" cy="625812"/>
              </a:xfrm>
              <a:prstGeom prst="rect">
                <a:avLst/>
              </a:prstGeom>
              <a:blipFill rotWithShape="1">
                <a:blip r:embed="rId22"/>
                <a:stretch>
                  <a:fillRect l="-1476" r="-738"/>
                </a:stretch>
              </a:blipFill>
            </p:spPr>
            <p:txBody>
              <a:bodyPr/>
              <a:lstStyle/>
              <a:p>
                <a:r>
                  <a:rPr lang="en-US">
                    <a:noFill/>
                  </a:rPr>
                  <a:t> </a:t>
                </a:r>
              </a:p>
            </p:txBody>
          </p:sp>
        </mc:Fallback>
      </mc:AlternateContent>
      <p:cxnSp>
        <p:nvCxnSpPr>
          <p:cNvPr id="61" name="Straight Connector 60"/>
          <p:cNvCxnSpPr/>
          <p:nvPr/>
        </p:nvCxnSpPr>
        <p:spPr>
          <a:xfrm>
            <a:off x="3755249" y="3846420"/>
            <a:ext cx="0" cy="2771346"/>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5" name="TextBox 64"/>
              <p:cNvSpPr txBox="1"/>
              <p:nvPr/>
            </p:nvSpPr>
            <p:spPr>
              <a:xfrm>
                <a:off x="4611632" y="5908962"/>
                <a:ext cx="4328166" cy="629916"/>
              </a:xfrm>
              <a:prstGeom prst="rect">
                <a:avLst/>
              </a:prstGeom>
              <a:noFill/>
            </p:spPr>
            <p:txBody>
              <a:bodyPr wrap="square" rtlCol="0">
                <a:spAutoFit/>
              </a:bodyPr>
              <a:lstStyle/>
              <a:p>
                <a:r>
                  <a:rPr lang="en-US" sz="2400" b="1" dirty="0" smtClean="0"/>
                  <a:t>Ans.   </a:t>
                </a:r>
                <a:r>
                  <a:rPr lang="en-US" sz="2400" b="1" dirty="0" err="1" smtClean="0"/>
                  <a:t>sinA</a:t>
                </a:r>
                <a:r>
                  <a:rPr lang="en-US" sz="2400" b="1" dirty="0" smtClean="0"/>
                  <a:t> = </a:t>
                </a:r>
                <a14:m>
                  <m:oMath xmlns:m="http://schemas.openxmlformats.org/officeDocument/2006/math">
                    <m:f>
                      <m:fPr>
                        <m:ctrlPr>
                          <a:rPr lang="en-US" sz="2400" b="1" i="1" smtClean="0">
                            <a:latin typeface="Cambria Math"/>
                          </a:rPr>
                        </m:ctrlPr>
                      </m:fPr>
                      <m:num>
                        <m:r>
                          <a:rPr lang="en-US" sz="2400" b="1" i="1" smtClean="0">
                            <a:latin typeface="Cambria Math"/>
                          </a:rPr>
                          <m:t>𝟏𝟓</m:t>
                        </m:r>
                      </m:num>
                      <m:den>
                        <m:r>
                          <a:rPr lang="en-US" sz="2400" b="1" i="1" smtClean="0">
                            <a:latin typeface="Cambria Math"/>
                          </a:rPr>
                          <m:t>𝟏𝟕</m:t>
                        </m:r>
                      </m:den>
                    </m:f>
                  </m:oMath>
                </a14:m>
                <a:r>
                  <a:rPr lang="en-US" sz="2400" b="1" dirty="0" smtClean="0"/>
                  <a:t> ,  </a:t>
                </a:r>
                <a:r>
                  <a:rPr lang="en-US" sz="2400" b="1" dirty="0" err="1" smtClean="0"/>
                  <a:t>secA</a:t>
                </a:r>
                <a:r>
                  <a:rPr lang="en-US" sz="2400" b="1" dirty="0" smtClean="0"/>
                  <a:t>= </a:t>
                </a:r>
                <a14:m>
                  <m:oMath xmlns:m="http://schemas.openxmlformats.org/officeDocument/2006/math">
                    <m:f>
                      <m:fPr>
                        <m:ctrlPr>
                          <a:rPr lang="en-US" sz="2400" b="1" i="1" smtClean="0">
                            <a:latin typeface="Cambria Math"/>
                          </a:rPr>
                        </m:ctrlPr>
                      </m:fPr>
                      <m:num>
                        <m:r>
                          <a:rPr lang="en-US" sz="2400" b="1" i="1" smtClean="0">
                            <a:latin typeface="Cambria Math"/>
                          </a:rPr>
                          <m:t>𝟏𝟕</m:t>
                        </m:r>
                      </m:num>
                      <m:den>
                        <m:r>
                          <a:rPr lang="en-US" sz="2400" b="1" i="1" smtClean="0">
                            <a:latin typeface="Cambria Math"/>
                          </a:rPr>
                          <m:t>𝟖</m:t>
                        </m:r>
                      </m:den>
                    </m:f>
                  </m:oMath>
                </a14:m>
                <a:r>
                  <a:rPr lang="en-US" sz="2400" b="1" dirty="0" smtClean="0"/>
                  <a:t>                    </a:t>
                </a:r>
                <a:endParaRPr lang="en-US" sz="2400" b="1" dirty="0"/>
              </a:p>
            </p:txBody>
          </p:sp>
        </mc:Choice>
        <mc:Fallback xmlns="">
          <p:sp>
            <p:nvSpPr>
              <p:cNvPr id="65" name="TextBox 64"/>
              <p:cNvSpPr txBox="1">
                <a:spLocks noRot="1" noChangeAspect="1" noMove="1" noResize="1" noEditPoints="1" noAdjustHandles="1" noChangeArrowheads="1" noChangeShapeType="1" noTextEdit="1"/>
              </p:cNvSpPr>
              <p:nvPr/>
            </p:nvSpPr>
            <p:spPr>
              <a:xfrm>
                <a:off x="4611632" y="5908962"/>
                <a:ext cx="4328166" cy="629916"/>
              </a:xfrm>
              <a:prstGeom prst="rect">
                <a:avLst/>
              </a:prstGeom>
              <a:blipFill rotWithShape="1">
                <a:blip r:embed="rId23"/>
                <a:stretch>
                  <a:fillRect l="-2254" b="-8654"/>
                </a:stretch>
              </a:blipFill>
            </p:spPr>
            <p:txBody>
              <a:bodyPr/>
              <a:lstStyle/>
              <a:p>
                <a:r>
                  <a:rPr lang="en-US">
                    <a:noFill/>
                  </a:rPr>
                  <a:t> </a:t>
                </a:r>
              </a:p>
            </p:txBody>
          </p:sp>
        </mc:Fallback>
      </mc:AlternateContent>
    </p:spTree>
    <p:extLst>
      <p:ext uri="{BB962C8B-B14F-4D97-AF65-F5344CB8AC3E}">
        <p14:creationId xmlns:p14="http://schemas.microsoft.com/office/powerpoint/2010/main" val="160079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500" fill="hold"/>
                                        <p:tgtEl>
                                          <p:spTgt spid="22"/>
                                        </p:tgtEl>
                                        <p:attrNameLst>
                                          <p:attrName>ppt_x</p:attrName>
                                        </p:attrNameLst>
                                      </p:cBhvr>
                                      <p:tavLst>
                                        <p:tav tm="0">
                                          <p:val>
                                            <p:strVal val="#ppt_x"/>
                                          </p:val>
                                        </p:tav>
                                        <p:tav tm="100000">
                                          <p:val>
                                            <p:strVal val="#ppt_x"/>
                                          </p:val>
                                        </p:tav>
                                      </p:tavLst>
                                    </p:anim>
                                    <p:anim calcmode="lin" valueType="num">
                                      <p:cBhvr additive="base">
                                        <p:cTn id="21"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p:cTn id="26" dur="500" fill="hold"/>
                                        <p:tgtEl>
                                          <p:spTgt spid="21"/>
                                        </p:tgtEl>
                                        <p:attrNameLst>
                                          <p:attrName>ppt_w</p:attrName>
                                        </p:attrNameLst>
                                      </p:cBhvr>
                                      <p:tavLst>
                                        <p:tav tm="0">
                                          <p:val>
                                            <p:fltVal val="0"/>
                                          </p:val>
                                        </p:tav>
                                        <p:tav tm="100000">
                                          <p:val>
                                            <p:strVal val="#ppt_w"/>
                                          </p:val>
                                        </p:tav>
                                      </p:tavLst>
                                    </p:anim>
                                    <p:anim calcmode="lin" valueType="num">
                                      <p:cBhvr>
                                        <p:cTn id="27" dur="500" fill="hold"/>
                                        <p:tgtEl>
                                          <p:spTgt spid="21"/>
                                        </p:tgtEl>
                                        <p:attrNameLst>
                                          <p:attrName>ppt_h</p:attrName>
                                        </p:attrNameLst>
                                      </p:cBhvr>
                                      <p:tavLst>
                                        <p:tav tm="0">
                                          <p:val>
                                            <p:fltVal val="0"/>
                                          </p:val>
                                        </p:tav>
                                        <p:tav tm="100000">
                                          <p:val>
                                            <p:strVal val="#ppt_h"/>
                                          </p:val>
                                        </p:tav>
                                      </p:tavLst>
                                    </p:anim>
                                    <p:animEffect transition="in" filter="fade">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anim calcmode="lin" valueType="num">
                                      <p:cBhvr additive="base">
                                        <p:cTn id="33" dur="500" fill="hold"/>
                                        <p:tgtEl>
                                          <p:spTgt spid="50"/>
                                        </p:tgtEl>
                                        <p:attrNameLst>
                                          <p:attrName>ppt_x</p:attrName>
                                        </p:attrNameLst>
                                      </p:cBhvr>
                                      <p:tavLst>
                                        <p:tav tm="0">
                                          <p:val>
                                            <p:strVal val="#ppt_x"/>
                                          </p:val>
                                        </p:tav>
                                        <p:tav tm="100000">
                                          <p:val>
                                            <p:strVal val="#ppt_x"/>
                                          </p:val>
                                        </p:tav>
                                      </p:tavLst>
                                    </p:anim>
                                    <p:anim calcmode="lin" valueType="num">
                                      <p:cBhvr additive="base">
                                        <p:cTn id="34"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500" fill="hold"/>
                                        <p:tgtEl>
                                          <p:spTgt spid="24"/>
                                        </p:tgtEl>
                                        <p:attrNameLst>
                                          <p:attrName>ppt_x</p:attrName>
                                        </p:attrNameLst>
                                      </p:cBhvr>
                                      <p:tavLst>
                                        <p:tav tm="0">
                                          <p:val>
                                            <p:strVal val="#ppt_x"/>
                                          </p:val>
                                        </p:tav>
                                        <p:tav tm="100000">
                                          <p:val>
                                            <p:strVal val="#ppt_x"/>
                                          </p:val>
                                        </p:tav>
                                      </p:tavLst>
                                    </p:anim>
                                    <p:anim calcmode="lin" valueType="num">
                                      <p:cBhvr additive="base">
                                        <p:cTn id="4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6"/>
                                        </p:tgtEl>
                                        <p:attrNameLst>
                                          <p:attrName>style.visibility</p:attrName>
                                        </p:attrNameLst>
                                      </p:cBhvr>
                                      <p:to>
                                        <p:strVal val="visible"/>
                                      </p:to>
                                    </p:set>
                                    <p:anim calcmode="lin" valueType="num">
                                      <p:cBhvr additive="base">
                                        <p:cTn id="45" dur="500" fill="hold"/>
                                        <p:tgtEl>
                                          <p:spTgt spid="36"/>
                                        </p:tgtEl>
                                        <p:attrNameLst>
                                          <p:attrName>ppt_x</p:attrName>
                                        </p:attrNameLst>
                                      </p:cBhvr>
                                      <p:tavLst>
                                        <p:tav tm="0">
                                          <p:val>
                                            <p:strVal val="#ppt_x"/>
                                          </p:val>
                                        </p:tav>
                                        <p:tav tm="100000">
                                          <p:val>
                                            <p:strVal val="#ppt_x"/>
                                          </p:val>
                                        </p:tav>
                                      </p:tavLst>
                                    </p:anim>
                                    <p:anim calcmode="lin" valueType="num">
                                      <p:cBhvr additive="base">
                                        <p:cTn id="4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46"/>
                                        </p:tgtEl>
                                        <p:attrNameLst>
                                          <p:attrName>style.visibility</p:attrName>
                                        </p:attrNameLst>
                                      </p:cBhvr>
                                      <p:to>
                                        <p:strVal val="visible"/>
                                      </p:to>
                                    </p:set>
                                    <p:anim calcmode="lin" valueType="num">
                                      <p:cBhvr additive="base">
                                        <p:cTn id="51" dur="500" fill="hold"/>
                                        <p:tgtEl>
                                          <p:spTgt spid="46"/>
                                        </p:tgtEl>
                                        <p:attrNameLst>
                                          <p:attrName>ppt_x</p:attrName>
                                        </p:attrNameLst>
                                      </p:cBhvr>
                                      <p:tavLst>
                                        <p:tav tm="0">
                                          <p:val>
                                            <p:strVal val="#ppt_x"/>
                                          </p:val>
                                        </p:tav>
                                        <p:tav tm="100000">
                                          <p:val>
                                            <p:strVal val="#ppt_x"/>
                                          </p:val>
                                        </p:tav>
                                      </p:tavLst>
                                    </p:anim>
                                    <p:anim calcmode="lin" valueType="num">
                                      <p:cBhvr additive="base">
                                        <p:cTn id="52"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40"/>
                                        </p:tgtEl>
                                        <p:attrNameLst>
                                          <p:attrName>style.visibility</p:attrName>
                                        </p:attrNameLst>
                                      </p:cBhvr>
                                      <p:to>
                                        <p:strVal val="visible"/>
                                      </p:to>
                                    </p:set>
                                    <p:anim calcmode="lin" valueType="num">
                                      <p:cBhvr additive="base">
                                        <p:cTn id="57" dur="500" fill="hold"/>
                                        <p:tgtEl>
                                          <p:spTgt spid="40"/>
                                        </p:tgtEl>
                                        <p:attrNameLst>
                                          <p:attrName>ppt_x</p:attrName>
                                        </p:attrNameLst>
                                      </p:cBhvr>
                                      <p:tavLst>
                                        <p:tav tm="0">
                                          <p:val>
                                            <p:strVal val="#ppt_x"/>
                                          </p:val>
                                        </p:tav>
                                        <p:tav tm="100000">
                                          <p:val>
                                            <p:strVal val="#ppt_x"/>
                                          </p:val>
                                        </p:tav>
                                      </p:tavLst>
                                    </p:anim>
                                    <p:anim calcmode="lin" valueType="num">
                                      <p:cBhvr additive="base">
                                        <p:cTn id="58"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2"/>
                                        </p:tgtEl>
                                        <p:attrNameLst>
                                          <p:attrName>style.visibility</p:attrName>
                                        </p:attrNameLst>
                                      </p:cBhvr>
                                      <p:to>
                                        <p:strVal val="visible"/>
                                      </p:to>
                                    </p:set>
                                    <p:anim calcmode="lin" valueType="num">
                                      <p:cBhvr additive="base">
                                        <p:cTn id="63" dur="500" fill="hold"/>
                                        <p:tgtEl>
                                          <p:spTgt spid="42"/>
                                        </p:tgtEl>
                                        <p:attrNameLst>
                                          <p:attrName>ppt_x</p:attrName>
                                        </p:attrNameLst>
                                      </p:cBhvr>
                                      <p:tavLst>
                                        <p:tav tm="0">
                                          <p:val>
                                            <p:strVal val="#ppt_x"/>
                                          </p:val>
                                        </p:tav>
                                        <p:tav tm="100000">
                                          <p:val>
                                            <p:strVal val="#ppt_x"/>
                                          </p:val>
                                        </p:tav>
                                      </p:tavLst>
                                    </p:anim>
                                    <p:anim calcmode="lin" valueType="num">
                                      <p:cBhvr additive="base">
                                        <p:cTn id="6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41"/>
                                        </p:tgtEl>
                                        <p:attrNameLst>
                                          <p:attrName>style.visibility</p:attrName>
                                        </p:attrNameLst>
                                      </p:cBhvr>
                                      <p:to>
                                        <p:strVal val="visible"/>
                                      </p:to>
                                    </p:set>
                                    <p:anim calcmode="lin" valueType="num">
                                      <p:cBhvr additive="base">
                                        <p:cTn id="69" dur="500" fill="hold"/>
                                        <p:tgtEl>
                                          <p:spTgt spid="41"/>
                                        </p:tgtEl>
                                        <p:attrNameLst>
                                          <p:attrName>ppt_x</p:attrName>
                                        </p:attrNameLst>
                                      </p:cBhvr>
                                      <p:tavLst>
                                        <p:tav tm="0">
                                          <p:val>
                                            <p:strVal val="#ppt_x"/>
                                          </p:val>
                                        </p:tav>
                                        <p:tav tm="100000">
                                          <p:val>
                                            <p:strVal val="#ppt_x"/>
                                          </p:val>
                                        </p:tav>
                                      </p:tavLst>
                                    </p:anim>
                                    <p:anim calcmode="lin" valueType="num">
                                      <p:cBhvr additive="base">
                                        <p:cTn id="70"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43"/>
                                        </p:tgtEl>
                                        <p:attrNameLst>
                                          <p:attrName>style.visibility</p:attrName>
                                        </p:attrNameLst>
                                      </p:cBhvr>
                                      <p:to>
                                        <p:strVal val="visible"/>
                                      </p:to>
                                    </p:set>
                                    <p:anim calcmode="lin" valueType="num">
                                      <p:cBhvr additive="base">
                                        <p:cTn id="75" dur="500" fill="hold"/>
                                        <p:tgtEl>
                                          <p:spTgt spid="43"/>
                                        </p:tgtEl>
                                        <p:attrNameLst>
                                          <p:attrName>ppt_x</p:attrName>
                                        </p:attrNameLst>
                                      </p:cBhvr>
                                      <p:tavLst>
                                        <p:tav tm="0">
                                          <p:val>
                                            <p:strVal val="#ppt_x"/>
                                          </p:val>
                                        </p:tav>
                                        <p:tav tm="100000">
                                          <p:val>
                                            <p:strVal val="#ppt_x"/>
                                          </p:val>
                                        </p:tav>
                                      </p:tavLst>
                                    </p:anim>
                                    <p:anim calcmode="lin" valueType="num">
                                      <p:cBhvr additive="base">
                                        <p:cTn id="76"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44"/>
                                        </p:tgtEl>
                                        <p:attrNameLst>
                                          <p:attrName>style.visibility</p:attrName>
                                        </p:attrNameLst>
                                      </p:cBhvr>
                                      <p:to>
                                        <p:strVal val="visible"/>
                                      </p:to>
                                    </p:set>
                                    <p:anim calcmode="lin" valueType="num">
                                      <p:cBhvr additive="base">
                                        <p:cTn id="81" dur="500" fill="hold"/>
                                        <p:tgtEl>
                                          <p:spTgt spid="44"/>
                                        </p:tgtEl>
                                        <p:attrNameLst>
                                          <p:attrName>ppt_x</p:attrName>
                                        </p:attrNameLst>
                                      </p:cBhvr>
                                      <p:tavLst>
                                        <p:tav tm="0">
                                          <p:val>
                                            <p:strVal val="#ppt_x"/>
                                          </p:val>
                                        </p:tav>
                                        <p:tav tm="100000">
                                          <p:val>
                                            <p:strVal val="#ppt_x"/>
                                          </p:val>
                                        </p:tav>
                                      </p:tavLst>
                                    </p:anim>
                                    <p:anim calcmode="lin" valueType="num">
                                      <p:cBhvr additive="base">
                                        <p:cTn id="8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48"/>
                                        </p:tgtEl>
                                        <p:attrNameLst>
                                          <p:attrName>style.visibility</p:attrName>
                                        </p:attrNameLst>
                                      </p:cBhvr>
                                      <p:to>
                                        <p:strVal val="visible"/>
                                      </p:to>
                                    </p:set>
                                    <p:anim calcmode="lin" valueType="num">
                                      <p:cBhvr additive="base">
                                        <p:cTn id="87" dur="500" fill="hold"/>
                                        <p:tgtEl>
                                          <p:spTgt spid="48"/>
                                        </p:tgtEl>
                                        <p:attrNameLst>
                                          <p:attrName>ppt_x</p:attrName>
                                        </p:attrNameLst>
                                      </p:cBhvr>
                                      <p:tavLst>
                                        <p:tav tm="0">
                                          <p:val>
                                            <p:strVal val="#ppt_x"/>
                                          </p:val>
                                        </p:tav>
                                        <p:tav tm="100000">
                                          <p:val>
                                            <p:strVal val="#ppt_x"/>
                                          </p:val>
                                        </p:tav>
                                      </p:tavLst>
                                    </p:anim>
                                    <p:anim calcmode="lin" valueType="num">
                                      <p:cBhvr additive="base">
                                        <p:cTn id="88"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49"/>
                                        </p:tgtEl>
                                        <p:attrNameLst>
                                          <p:attrName>style.visibility</p:attrName>
                                        </p:attrNameLst>
                                      </p:cBhvr>
                                      <p:to>
                                        <p:strVal val="visible"/>
                                      </p:to>
                                    </p:set>
                                    <p:anim calcmode="lin" valueType="num">
                                      <p:cBhvr additive="base">
                                        <p:cTn id="93" dur="500" fill="hold"/>
                                        <p:tgtEl>
                                          <p:spTgt spid="49"/>
                                        </p:tgtEl>
                                        <p:attrNameLst>
                                          <p:attrName>ppt_x</p:attrName>
                                        </p:attrNameLst>
                                      </p:cBhvr>
                                      <p:tavLst>
                                        <p:tav tm="0">
                                          <p:val>
                                            <p:strVal val="#ppt_x"/>
                                          </p:val>
                                        </p:tav>
                                        <p:tav tm="100000">
                                          <p:val>
                                            <p:strVal val="#ppt_x"/>
                                          </p:val>
                                        </p:tav>
                                      </p:tavLst>
                                    </p:anim>
                                    <p:anim calcmode="lin" valueType="num">
                                      <p:cBhvr additive="base">
                                        <p:cTn id="9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23"/>
                                        </p:tgtEl>
                                        <p:attrNameLst>
                                          <p:attrName>style.visibility</p:attrName>
                                        </p:attrNameLst>
                                      </p:cBhvr>
                                      <p:to>
                                        <p:strVal val="visible"/>
                                      </p:to>
                                    </p:set>
                                    <p:anim calcmode="lin" valueType="num">
                                      <p:cBhvr additive="base">
                                        <p:cTn id="99" dur="500" fill="hold"/>
                                        <p:tgtEl>
                                          <p:spTgt spid="23"/>
                                        </p:tgtEl>
                                        <p:attrNameLst>
                                          <p:attrName>ppt_x</p:attrName>
                                        </p:attrNameLst>
                                      </p:cBhvr>
                                      <p:tavLst>
                                        <p:tav tm="0">
                                          <p:val>
                                            <p:strVal val="#ppt_x"/>
                                          </p:val>
                                        </p:tav>
                                        <p:tav tm="100000">
                                          <p:val>
                                            <p:strVal val="#ppt_x"/>
                                          </p:val>
                                        </p:tav>
                                      </p:tavLst>
                                    </p:anim>
                                    <p:anim calcmode="lin" valueType="num">
                                      <p:cBhvr additive="base">
                                        <p:cTn id="10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51"/>
                                        </p:tgtEl>
                                        <p:attrNameLst>
                                          <p:attrName>style.visibility</p:attrName>
                                        </p:attrNameLst>
                                      </p:cBhvr>
                                      <p:to>
                                        <p:strVal val="visible"/>
                                      </p:to>
                                    </p:set>
                                    <p:anim calcmode="lin" valueType="num">
                                      <p:cBhvr additive="base">
                                        <p:cTn id="105" dur="500" fill="hold"/>
                                        <p:tgtEl>
                                          <p:spTgt spid="51"/>
                                        </p:tgtEl>
                                        <p:attrNameLst>
                                          <p:attrName>ppt_x</p:attrName>
                                        </p:attrNameLst>
                                      </p:cBhvr>
                                      <p:tavLst>
                                        <p:tav tm="0">
                                          <p:val>
                                            <p:strVal val="#ppt_x"/>
                                          </p:val>
                                        </p:tav>
                                        <p:tav tm="100000">
                                          <p:val>
                                            <p:strVal val="#ppt_x"/>
                                          </p:val>
                                        </p:tav>
                                      </p:tavLst>
                                    </p:anim>
                                    <p:anim calcmode="lin" valueType="num">
                                      <p:cBhvr additive="base">
                                        <p:cTn id="106"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52"/>
                                        </p:tgtEl>
                                        <p:attrNameLst>
                                          <p:attrName>style.visibility</p:attrName>
                                        </p:attrNameLst>
                                      </p:cBhvr>
                                      <p:to>
                                        <p:strVal val="visible"/>
                                      </p:to>
                                    </p:set>
                                    <p:anim calcmode="lin" valueType="num">
                                      <p:cBhvr additive="base">
                                        <p:cTn id="111" dur="500" fill="hold"/>
                                        <p:tgtEl>
                                          <p:spTgt spid="52"/>
                                        </p:tgtEl>
                                        <p:attrNameLst>
                                          <p:attrName>ppt_x</p:attrName>
                                        </p:attrNameLst>
                                      </p:cBhvr>
                                      <p:tavLst>
                                        <p:tav tm="0">
                                          <p:val>
                                            <p:strVal val="#ppt_x"/>
                                          </p:val>
                                        </p:tav>
                                        <p:tav tm="100000">
                                          <p:val>
                                            <p:strVal val="#ppt_x"/>
                                          </p:val>
                                        </p:tav>
                                      </p:tavLst>
                                    </p:anim>
                                    <p:anim calcmode="lin" valueType="num">
                                      <p:cBhvr additive="base">
                                        <p:cTn id="112"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53"/>
                                        </p:tgtEl>
                                        <p:attrNameLst>
                                          <p:attrName>style.visibility</p:attrName>
                                        </p:attrNameLst>
                                      </p:cBhvr>
                                      <p:to>
                                        <p:strVal val="visible"/>
                                      </p:to>
                                    </p:set>
                                    <p:anim calcmode="lin" valueType="num">
                                      <p:cBhvr additive="base">
                                        <p:cTn id="117" dur="500" fill="hold"/>
                                        <p:tgtEl>
                                          <p:spTgt spid="53"/>
                                        </p:tgtEl>
                                        <p:attrNameLst>
                                          <p:attrName>ppt_x</p:attrName>
                                        </p:attrNameLst>
                                      </p:cBhvr>
                                      <p:tavLst>
                                        <p:tav tm="0">
                                          <p:val>
                                            <p:strVal val="#ppt_x"/>
                                          </p:val>
                                        </p:tav>
                                        <p:tav tm="100000">
                                          <p:val>
                                            <p:strVal val="#ppt_x"/>
                                          </p:val>
                                        </p:tav>
                                      </p:tavLst>
                                    </p:anim>
                                    <p:anim calcmode="lin" valueType="num">
                                      <p:cBhvr additive="base">
                                        <p:cTn id="11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0" nodeType="clickEffect">
                                  <p:stCondLst>
                                    <p:cond delay="0"/>
                                  </p:stCondLst>
                                  <p:childTnLst>
                                    <p:set>
                                      <p:cBhvr>
                                        <p:cTn id="122" dur="1" fill="hold">
                                          <p:stCondLst>
                                            <p:cond delay="0"/>
                                          </p:stCondLst>
                                        </p:cTn>
                                        <p:tgtEl>
                                          <p:spTgt spid="54"/>
                                        </p:tgtEl>
                                        <p:attrNameLst>
                                          <p:attrName>style.visibility</p:attrName>
                                        </p:attrNameLst>
                                      </p:cBhvr>
                                      <p:to>
                                        <p:strVal val="visible"/>
                                      </p:to>
                                    </p:set>
                                    <p:anim calcmode="lin" valueType="num">
                                      <p:cBhvr additive="base">
                                        <p:cTn id="123" dur="500" fill="hold"/>
                                        <p:tgtEl>
                                          <p:spTgt spid="54"/>
                                        </p:tgtEl>
                                        <p:attrNameLst>
                                          <p:attrName>ppt_x</p:attrName>
                                        </p:attrNameLst>
                                      </p:cBhvr>
                                      <p:tavLst>
                                        <p:tav tm="0">
                                          <p:val>
                                            <p:strVal val="#ppt_x"/>
                                          </p:val>
                                        </p:tav>
                                        <p:tav tm="100000">
                                          <p:val>
                                            <p:strVal val="#ppt_x"/>
                                          </p:val>
                                        </p:tav>
                                      </p:tavLst>
                                    </p:anim>
                                    <p:anim calcmode="lin" valueType="num">
                                      <p:cBhvr additive="base">
                                        <p:cTn id="124"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ntr" presetSubtype="4" fill="hold" grpId="0" nodeType="clickEffect">
                                  <p:stCondLst>
                                    <p:cond delay="0"/>
                                  </p:stCondLst>
                                  <p:childTnLst>
                                    <p:set>
                                      <p:cBhvr>
                                        <p:cTn id="128" dur="1" fill="hold">
                                          <p:stCondLst>
                                            <p:cond delay="0"/>
                                          </p:stCondLst>
                                        </p:cTn>
                                        <p:tgtEl>
                                          <p:spTgt spid="55"/>
                                        </p:tgtEl>
                                        <p:attrNameLst>
                                          <p:attrName>style.visibility</p:attrName>
                                        </p:attrNameLst>
                                      </p:cBhvr>
                                      <p:to>
                                        <p:strVal val="visible"/>
                                      </p:to>
                                    </p:set>
                                    <p:anim calcmode="lin" valueType="num">
                                      <p:cBhvr additive="base">
                                        <p:cTn id="129" dur="500" fill="hold"/>
                                        <p:tgtEl>
                                          <p:spTgt spid="55"/>
                                        </p:tgtEl>
                                        <p:attrNameLst>
                                          <p:attrName>ppt_x</p:attrName>
                                        </p:attrNameLst>
                                      </p:cBhvr>
                                      <p:tavLst>
                                        <p:tav tm="0">
                                          <p:val>
                                            <p:strVal val="#ppt_x"/>
                                          </p:val>
                                        </p:tav>
                                        <p:tav tm="100000">
                                          <p:val>
                                            <p:strVal val="#ppt_x"/>
                                          </p:val>
                                        </p:tav>
                                      </p:tavLst>
                                    </p:anim>
                                    <p:anim calcmode="lin" valueType="num">
                                      <p:cBhvr additive="base">
                                        <p:cTn id="130"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56"/>
                                        </p:tgtEl>
                                        <p:attrNameLst>
                                          <p:attrName>style.visibility</p:attrName>
                                        </p:attrNameLst>
                                      </p:cBhvr>
                                      <p:to>
                                        <p:strVal val="visible"/>
                                      </p:to>
                                    </p:set>
                                    <p:anim calcmode="lin" valueType="num">
                                      <p:cBhvr additive="base">
                                        <p:cTn id="135" dur="500" fill="hold"/>
                                        <p:tgtEl>
                                          <p:spTgt spid="56"/>
                                        </p:tgtEl>
                                        <p:attrNameLst>
                                          <p:attrName>ppt_x</p:attrName>
                                        </p:attrNameLst>
                                      </p:cBhvr>
                                      <p:tavLst>
                                        <p:tav tm="0">
                                          <p:val>
                                            <p:strVal val="#ppt_x"/>
                                          </p:val>
                                        </p:tav>
                                        <p:tav tm="100000">
                                          <p:val>
                                            <p:strVal val="#ppt_x"/>
                                          </p:val>
                                        </p:tav>
                                      </p:tavLst>
                                    </p:anim>
                                    <p:anim calcmode="lin" valueType="num">
                                      <p:cBhvr additive="base">
                                        <p:cTn id="136"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4" fill="hold" nodeType="clickEffect">
                                  <p:stCondLst>
                                    <p:cond delay="0"/>
                                  </p:stCondLst>
                                  <p:childTnLst>
                                    <p:set>
                                      <p:cBhvr>
                                        <p:cTn id="140" dur="1" fill="hold">
                                          <p:stCondLst>
                                            <p:cond delay="0"/>
                                          </p:stCondLst>
                                        </p:cTn>
                                        <p:tgtEl>
                                          <p:spTgt spid="61"/>
                                        </p:tgtEl>
                                        <p:attrNameLst>
                                          <p:attrName>style.visibility</p:attrName>
                                        </p:attrNameLst>
                                      </p:cBhvr>
                                      <p:to>
                                        <p:strVal val="visible"/>
                                      </p:to>
                                    </p:set>
                                    <p:anim calcmode="lin" valueType="num">
                                      <p:cBhvr additive="base">
                                        <p:cTn id="141" dur="500" fill="hold"/>
                                        <p:tgtEl>
                                          <p:spTgt spid="61"/>
                                        </p:tgtEl>
                                        <p:attrNameLst>
                                          <p:attrName>ppt_x</p:attrName>
                                        </p:attrNameLst>
                                      </p:cBhvr>
                                      <p:tavLst>
                                        <p:tav tm="0">
                                          <p:val>
                                            <p:strVal val="#ppt_x"/>
                                          </p:val>
                                        </p:tav>
                                        <p:tav tm="100000">
                                          <p:val>
                                            <p:strVal val="#ppt_x"/>
                                          </p:val>
                                        </p:tav>
                                      </p:tavLst>
                                    </p:anim>
                                    <p:anim calcmode="lin" valueType="num">
                                      <p:cBhvr additive="base">
                                        <p:cTn id="142"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53" presetClass="entr" presetSubtype="16" fill="hold" grpId="0" nodeType="clickEffect">
                                  <p:stCondLst>
                                    <p:cond delay="0"/>
                                  </p:stCondLst>
                                  <p:childTnLst>
                                    <p:set>
                                      <p:cBhvr>
                                        <p:cTn id="146" dur="1" fill="hold">
                                          <p:stCondLst>
                                            <p:cond delay="0"/>
                                          </p:stCondLst>
                                        </p:cTn>
                                        <p:tgtEl>
                                          <p:spTgt spid="57"/>
                                        </p:tgtEl>
                                        <p:attrNameLst>
                                          <p:attrName>style.visibility</p:attrName>
                                        </p:attrNameLst>
                                      </p:cBhvr>
                                      <p:to>
                                        <p:strVal val="visible"/>
                                      </p:to>
                                    </p:set>
                                    <p:anim calcmode="lin" valueType="num">
                                      <p:cBhvr>
                                        <p:cTn id="147" dur="500" fill="hold"/>
                                        <p:tgtEl>
                                          <p:spTgt spid="57"/>
                                        </p:tgtEl>
                                        <p:attrNameLst>
                                          <p:attrName>ppt_w</p:attrName>
                                        </p:attrNameLst>
                                      </p:cBhvr>
                                      <p:tavLst>
                                        <p:tav tm="0">
                                          <p:val>
                                            <p:fltVal val="0"/>
                                          </p:val>
                                        </p:tav>
                                        <p:tav tm="100000">
                                          <p:val>
                                            <p:strVal val="#ppt_w"/>
                                          </p:val>
                                        </p:tav>
                                      </p:tavLst>
                                    </p:anim>
                                    <p:anim calcmode="lin" valueType="num">
                                      <p:cBhvr>
                                        <p:cTn id="148" dur="500" fill="hold"/>
                                        <p:tgtEl>
                                          <p:spTgt spid="57"/>
                                        </p:tgtEl>
                                        <p:attrNameLst>
                                          <p:attrName>ppt_h</p:attrName>
                                        </p:attrNameLst>
                                      </p:cBhvr>
                                      <p:tavLst>
                                        <p:tav tm="0">
                                          <p:val>
                                            <p:fltVal val="0"/>
                                          </p:val>
                                        </p:tav>
                                        <p:tav tm="100000">
                                          <p:val>
                                            <p:strVal val="#ppt_h"/>
                                          </p:val>
                                        </p:tav>
                                      </p:tavLst>
                                    </p:anim>
                                    <p:animEffect transition="in" filter="fade">
                                      <p:cBhvr>
                                        <p:cTn id="149" dur="500"/>
                                        <p:tgtEl>
                                          <p:spTgt spid="57"/>
                                        </p:tgtEl>
                                      </p:cBhvr>
                                    </p:animEffect>
                                  </p:childTnLst>
                                </p:cTn>
                              </p:par>
                            </p:childTnLst>
                          </p:cTn>
                        </p:par>
                      </p:childTnLst>
                    </p:cTn>
                  </p:par>
                  <p:par>
                    <p:cTn id="150" fill="hold">
                      <p:stCondLst>
                        <p:cond delay="indefinite"/>
                      </p:stCondLst>
                      <p:childTnLst>
                        <p:par>
                          <p:cTn id="151" fill="hold">
                            <p:stCondLst>
                              <p:cond delay="0"/>
                            </p:stCondLst>
                            <p:childTnLst>
                              <p:par>
                                <p:cTn id="152" presetID="2" presetClass="entr" presetSubtype="4" fill="hold" grpId="0" nodeType="clickEffect">
                                  <p:stCondLst>
                                    <p:cond delay="0"/>
                                  </p:stCondLst>
                                  <p:childTnLst>
                                    <p:set>
                                      <p:cBhvr>
                                        <p:cTn id="153" dur="1" fill="hold">
                                          <p:stCondLst>
                                            <p:cond delay="0"/>
                                          </p:stCondLst>
                                        </p:cTn>
                                        <p:tgtEl>
                                          <p:spTgt spid="58"/>
                                        </p:tgtEl>
                                        <p:attrNameLst>
                                          <p:attrName>style.visibility</p:attrName>
                                        </p:attrNameLst>
                                      </p:cBhvr>
                                      <p:to>
                                        <p:strVal val="visible"/>
                                      </p:to>
                                    </p:set>
                                    <p:anim calcmode="lin" valueType="num">
                                      <p:cBhvr additive="base">
                                        <p:cTn id="154" dur="500" fill="hold"/>
                                        <p:tgtEl>
                                          <p:spTgt spid="58"/>
                                        </p:tgtEl>
                                        <p:attrNameLst>
                                          <p:attrName>ppt_x</p:attrName>
                                        </p:attrNameLst>
                                      </p:cBhvr>
                                      <p:tavLst>
                                        <p:tav tm="0">
                                          <p:val>
                                            <p:strVal val="#ppt_x"/>
                                          </p:val>
                                        </p:tav>
                                        <p:tav tm="100000">
                                          <p:val>
                                            <p:strVal val="#ppt_x"/>
                                          </p:val>
                                        </p:tav>
                                      </p:tavLst>
                                    </p:anim>
                                    <p:anim calcmode="lin" valueType="num">
                                      <p:cBhvr additive="base">
                                        <p:cTn id="155"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156" fill="hold">
                      <p:stCondLst>
                        <p:cond delay="indefinite"/>
                      </p:stCondLst>
                      <p:childTnLst>
                        <p:par>
                          <p:cTn id="157" fill="hold">
                            <p:stCondLst>
                              <p:cond delay="0"/>
                            </p:stCondLst>
                            <p:childTnLst>
                              <p:par>
                                <p:cTn id="158" presetID="2" presetClass="entr" presetSubtype="4" fill="hold" grpId="0" nodeType="clickEffect">
                                  <p:stCondLst>
                                    <p:cond delay="0"/>
                                  </p:stCondLst>
                                  <p:childTnLst>
                                    <p:set>
                                      <p:cBhvr>
                                        <p:cTn id="159" dur="1" fill="hold">
                                          <p:stCondLst>
                                            <p:cond delay="0"/>
                                          </p:stCondLst>
                                        </p:cTn>
                                        <p:tgtEl>
                                          <p:spTgt spid="59"/>
                                        </p:tgtEl>
                                        <p:attrNameLst>
                                          <p:attrName>style.visibility</p:attrName>
                                        </p:attrNameLst>
                                      </p:cBhvr>
                                      <p:to>
                                        <p:strVal val="visible"/>
                                      </p:to>
                                    </p:set>
                                    <p:anim calcmode="lin" valueType="num">
                                      <p:cBhvr additive="base">
                                        <p:cTn id="160" dur="500" fill="hold"/>
                                        <p:tgtEl>
                                          <p:spTgt spid="59"/>
                                        </p:tgtEl>
                                        <p:attrNameLst>
                                          <p:attrName>ppt_x</p:attrName>
                                        </p:attrNameLst>
                                      </p:cBhvr>
                                      <p:tavLst>
                                        <p:tav tm="0">
                                          <p:val>
                                            <p:strVal val="#ppt_x"/>
                                          </p:val>
                                        </p:tav>
                                        <p:tav tm="100000">
                                          <p:val>
                                            <p:strVal val="#ppt_x"/>
                                          </p:val>
                                        </p:tav>
                                      </p:tavLst>
                                    </p:anim>
                                    <p:anim calcmode="lin" valueType="num">
                                      <p:cBhvr additive="base">
                                        <p:cTn id="161"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162" fill="hold">
                      <p:stCondLst>
                        <p:cond delay="indefinite"/>
                      </p:stCondLst>
                      <p:childTnLst>
                        <p:par>
                          <p:cTn id="163" fill="hold">
                            <p:stCondLst>
                              <p:cond delay="0"/>
                            </p:stCondLst>
                            <p:childTnLst>
                              <p:par>
                                <p:cTn id="164" presetID="2" presetClass="entr" presetSubtype="4" fill="hold" grpId="0" nodeType="clickEffect">
                                  <p:stCondLst>
                                    <p:cond delay="0"/>
                                  </p:stCondLst>
                                  <p:childTnLst>
                                    <p:set>
                                      <p:cBhvr>
                                        <p:cTn id="165" dur="1" fill="hold">
                                          <p:stCondLst>
                                            <p:cond delay="0"/>
                                          </p:stCondLst>
                                        </p:cTn>
                                        <p:tgtEl>
                                          <p:spTgt spid="65"/>
                                        </p:tgtEl>
                                        <p:attrNameLst>
                                          <p:attrName>style.visibility</p:attrName>
                                        </p:attrNameLst>
                                      </p:cBhvr>
                                      <p:to>
                                        <p:strVal val="visible"/>
                                      </p:to>
                                    </p:set>
                                    <p:anim calcmode="lin" valueType="num">
                                      <p:cBhvr additive="base">
                                        <p:cTn id="166" dur="500" fill="hold"/>
                                        <p:tgtEl>
                                          <p:spTgt spid="65"/>
                                        </p:tgtEl>
                                        <p:attrNameLst>
                                          <p:attrName>ppt_x</p:attrName>
                                        </p:attrNameLst>
                                      </p:cBhvr>
                                      <p:tavLst>
                                        <p:tav tm="0">
                                          <p:val>
                                            <p:strVal val="#ppt_x"/>
                                          </p:val>
                                        </p:tav>
                                        <p:tav tm="100000">
                                          <p:val>
                                            <p:strVal val="#ppt_x"/>
                                          </p:val>
                                        </p:tav>
                                      </p:tavLst>
                                    </p:anim>
                                    <p:anim calcmode="lin" valueType="num">
                                      <p:cBhvr additive="base">
                                        <p:cTn id="167"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2" grpId="0"/>
      <p:bldP spid="23" grpId="0"/>
      <p:bldP spid="24" grpId="0"/>
      <p:bldP spid="40" grpId="0"/>
      <p:bldP spid="41" grpId="0"/>
      <p:bldP spid="42" grpId="0"/>
      <p:bldP spid="43" grpId="0"/>
      <p:bldP spid="44" grpId="0"/>
      <p:bldP spid="48" grpId="0"/>
      <p:bldP spid="49" grpId="0"/>
      <p:bldP spid="50" grpId="0"/>
      <p:bldP spid="51" grpId="0"/>
      <p:bldP spid="52" grpId="0"/>
      <p:bldP spid="53" grpId="0"/>
      <p:bldP spid="54" grpId="0"/>
      <p:bldP spid="55" grpId="0"/>
      <p:bldP spid="56" grpId="0"/>
      <p:bldP spid="57" grpId="0"/>
      <p:bldP spid="58" grpId="0"/>
      <p:bldP spid="59" grpId="0"/>
      <p:bldP spid="6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228600" y="596401"/>
                <a:ext cx="8815354" cy="707886"/>
              </a:xfrm>
              <a:prstGeom prst="rect">
                <a:avLst/>
              </a:prstGeom>
              <a:noFill/>
            </p:spPr>
            <p:txBody>
              <a:bodyPr wrap="square" rtlCol="0">
                <a:spAutoFit/>
              </a:bodyPr>
              <a:lstStyle/>
              <a:p>
                <a:r>
                  <a:rPr lang="bn-BD" sz="2000" b="1" dirty="0" smtClean="0">
                    <a:solidFill>
                      <a:srgbClr val="00B050"/>
                    </a:solidFill>
                    <a:latin typeface="NikoshBAN" pitchFamily="2" charset="0"/>
                    <a:cs typeface="NikoshBAN" pitchFamily="2" charset="0"/>
                  </a:rPr>
                  <a:t>৩</a:t>
                </a:r>
                <a:r>
                  <a:rPr lang="en-US" sz="2000" b="1" dirty="0" smtClean="0">
                    <a:solidFill>
                      <a:srgbClr val="00B050"/>
                    </a:solidFill>
                    <a:latin typeface="NikoshBAN" pitchFamily="2" charset="0"/>
                    <a:cs typeface="NikoshBAN" pitchFamily="2" charset="0"/>
                  </a:rPr>
                  <a:t>.</a:t>
                </a:r>
                <a:r>
                  <a:rPr lang="bn-BD" sz="2000" b="1" dirty="0" smtClean="0">
                    <a:solidFill>
                      <a:srgbClr val="00B050"/>
                    </a:solidFill>
                    <a:latin typeface="NikoshBAN" pitchFamily="2" charset="0"/>
                    <a:cs typeface="NikoshBAN" pitchFamily="2" charset="0"/>
                  </a:rPr>
                  <a:t>বই-৪</a:t>
                </a:r>
                <a:r>
                  <a:rPr lang="en-US" sz="2000" b="1" dirty="0" smtClean="0">
                    <a:solidFill>
                      <a:srgbClr val="00B050"/>
                    </a:solidFill>
                    <a:latin typeface="NikoshBAN" pitchFamily="2" charset="0"/>
                    <a:cs typeface="NikoshBAN" pitchFamily="2" charset="0"/>
                  </a:rPr>
                  <a:t> </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a:t>
                </a:r>
                <a:r>
                  <a:rPr lang="en-US" sz="2000" b="1" dirty="0" smtClean="0">
                    <a:solidFill>
                      <a:srgbClr val="00B050"/>
                    </a:solidFill>
                    <a:latin typeface="NikoshBAN" pitchFamily="2" charset="0"/>
                    <a:ea typeface="Cambria Math"/>
                    <a:cs typeface="NikoshBAN" pitchFamily="2" charset="0"/>
                  </a:rPr>
                  <a:t>△</a:t>
                </a:r>
                <a:r>
                  <a:rPr lang="en-US" sz="1600" b="1" dirty="0" smtClean="0">
                    <a:solidFill>
                      <a:srgbClr val="00B050"/>
                    </a:solidFill>
                    <a:latin typeface="NikoshBAN" pitchFamily="2" charset="0"/>
                    <a:ea typeface="Cambria Math"/>
                    <a:cs typeface="NikoshBAN" pitchFamily="2" charset="0"/>
                  </a:rPr>
                  <a:t>ABC</a:t>
                </a:r>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সমকোণী ত্রিভুজের </a:t>
                </a:r>
                <a:r>
                  <a:rPr lang="en-US" sz="2000" b="1" dirty="0" smtClean="0">
                    <a:solidFill>
                      <a:srgbClr val="00B050"/>
                    </a:solidFill>
                    <a:latin typeface="NikoshBAN" pitchFamily="2" charset="0"/>
                    <a:ea typeface="Cambria Math"/>
                    <a:cs typeface="NikoshBAN" pitchFamily="2" charset="0"/>
                  </a:rPr>
                  <a:t>∠</a:t>
                </a:r>
                <a:r>
                  <a:rPr lang="en-US" sz="1600" b="1" dirty="0" smtClean="0">
                    <a:solidFill>
                      <a:srgbClr val="00B050"/>
                    </a:solidFill>
                    <a:latin typeface="NikoshBAN" pitchFamily="2" charset="0"/>
                    <a:ea typeface="Cambria Math"/>
                    <a:cs typeface="NikoshBAN" pitchFamily="2" charset="0"/>
                  </a:rPr>
                  <a:t>C</a:t>
                </a:r>
                <a:r>
                  <a:rPr lang="bn-BD" sz="2000" b="1" dirty="0" smtClean="0">
                    <a:solidFill>
                      <a:srgbClr val="00B050"/>
                    </a:solidFill>
                    <a:latin typeface="NikoshBAN" pitchFamily="2" charset="0"/>
                    <a:ea typeface="Cambria Math"/>
                    <a:cs typeface="NikoshBAN" pitchFamily="2" charset="0"/>
                  </a:rPr>
                  <a:t> =</a:t>
                </a:r>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সমকোণ,</a:t>
                </a:r>
                <a:r>
                  <a:rPr lang="en-US" sz="1600" b="1" dirty="0" smtClean="0">
                    <a:solidFill>
                      <a:srgbClr val="00B050"/>
                    </a:solidFill>
                    <a:latin typeface="NikoshBAN" pitchFamily="2" charset="0"/>
                    <a:ea typeface="Cambria Math"/>
                    <a:cs typeface="NikoshBAN" pitchFamily="2" charset="0"/>
                  </a:rPr>
                  <a:t>AB</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r>
                      <a:rPr lang="en-US" sz="2000" b="1" i="1" smtClean="0">
                        <a:solidFill>
                          <a:srgbClr val="00B050"/>
                        </a:solidFill>
                        <a:latin typeface="Cambria Math"/>
                        <a:ea typeface="Cambria Math"/>
                      </a:rPr>
                      <m:t>𝟏𝟑</m:t>
                    </m:r>
                  </m:oMath>
                </a14:m>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সে</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মি</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 </a:t>
                </a:r>
                <a:r>
                  <a:rPr lang="en-US" sz="1600" b="1" dirty="0" smtClean="0">
                    <a:solidFill>
                      <a:srgbClr val="00B050"/>
                    </a:solidFill>
                    <a:latin typeface="NikoshBAN" pitchFamily="2" charset="0"/>
                    <a:ea typeface="Cambria Math"/>
                    <a:cs typeface="NikoshBAN" pitchFamily="2" charset="0"/>
                  </a:rPr>
                  <a:t>BC</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r>
                      <a:rPr lang="en-US" sz="2000" b="1" i="1" smtClean="0">
                        <a:solidFill>
                          <a:srgbClr val="00B050"/>
                        </a:solidFill>
                        <a:latin typeface="Cambria Math"/>
                        <a:ea typeface="Cambria Math"/>
                      </a:rPr>
                      <m:t>𝟏𝟐</m:t>
                    </m:r>
                  </m:oMath>
                </a14:m>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সে</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মি</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এবং </a:t>
                </a:r>
                <a:r>
                  <a:rPr lang="en-US" sz="2000" b="1" dirty="0" smtClean="0">
                    <a:solidFill>
                      <a:srgbClr val="00B050"/>
                    </a:solidFill>
                    <a:latin typeface="NikoshBAN" pitchFamily="2" charset="0"/>
                    <a:ea typeface="Cambria Math"/>
                    <a:cs typeface="NikoshBAN" pitchFamily="2" charset="0"/>
                  </a:rPr>
                  <a:t>∠</a:t>
                </a:r>
                <a:r>
                  <a:rPr lang="en-US" sz="1600" b="1" dirty="0" smtClean="0">
                    <a:solidFill>
                      <a:srgbClr val="00B050"/>
                    </a:solidFill>
                    <a:latin typeface="NikoshBAN" pitchFamily="2" charset="0"/>
                    <a:ea typeface="Cambria Math"/>
                    <a:cs typeface="NikoshBAN" pitchFamily="2" charset="0"/>
                  </a:rPr>
                  <a:t>ABC</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r>
                      <a:rPr lang="en-US" sz="2000" b="1" i="1" smtClean="0">
                        <a:solidFill>
                          <a:srgbClr val="00B050"/>
                        </a:solidFill>
                        <a:latin typeface="Cambria Math"/>
                        <a:ea typeface="Cambria Math"/>
                      </a:rPr>
                      <m:t>𝜽</m:t>
                    </m:r>
                  </m:oMath>
                </a14:m>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হলে, </a:t>
                </a:r>
                <a:r>
                  <a:rPr lang="en-US" sz="2000" b="1" dirty="0" smtClean="0">
                    <a:solidFill>
                      <a:srgbClr val="00B050"/>
                    </a:solidFill>
                    <a:latin typeface="NikoshBAN" pitchFamily="2" charset="0"/>
                    <a:ea typeface="Cambria Math"/>
                    <a:cs typeface="NikoshBAN" pitchFamily="2" charset="0"/>
                  </a:rPr>
                  <a:t>sin</a:t>
                </a:r>
                <a14:m>
                  <m:oMath xmlns:m="http://schemas.openxmlformats.org/officeDocument/2006/math">
                    <m:r>
                      <a:rPr lang="en-US" sz="2000" b="1" i="1" smtClean="0">
                        <a:solidFill>
                          <a:srgbClr val="00B050"/>
                        </a:solidFill>
                        <a:latin typeface="Cambria Math"/>
                        <a:ea typeface="Cambria Math"/>
                      </a:rPr>
                      <m:t>𝜽</m:t>
                    </m:r>
                  </m:oMath>
                </a14:m>
                <a:r>
                  <a:rPr lang="en-US" sz="2000" b="1" dirty="0" smtClean="0">
                    <a:solidFill>
                      <a:srgbClr val="00B050"/>
                    </a:solidFill>
                    <a:latin typeface="NikoshBAN" pitchFamily="2" charset="0"/>
                    <a:ea typeface="Cambria Math"/>
                    <a:cs typeface="NikoshBAN" pitchFamily="2" charset="0"/>
                  </a:rPr>
                  <a:t>   , </a:t>
                </a:r>
                <a:r>
                  <a:rPr lang="en-US" sz="2000" b="1" dirty="0" err="1" smtClean="0">
                    <a:solidFill>
                      <a:srgbClr val="00B050"/>
                    </a:solidFill>
                    <a:latin typeface="NikoshBAN" pitchFamily="2" charset="0"/>
                    <a:ea typeface="Cambria Math"/>
                    <a:cs typeface="NikoshBAN" pitchFamily="2" charset="0"/>
                  </a:rPr>
                  <a:t>cos</a:t>
                </a:r>
                <a14:m>
                  <m:oMath xmlns:m="http://schemas.openxmlformats.org/officeDocument/2006/math">
                    <m:r>
                      <a:rPr lang="en-US" sz="2000" b="1" i="1" smtClean="0">
                        <a:solidFill>
                          <a:srgbClr val="00B050"/>
                        </a:solidFill>
                        <a:latin typeface="Cambria Math"/>
                        <a:ea typeface="Cambria Math"/>
                      </a:rPr>
                      <m:t>𝜽</m:t>
                    </m:r>
                  </m:oMath>
                </a14:m>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ও </a:t>
                </a:r>
                <a:r>
                  <a:rPr lang="en-US" sz="2000" b="1" dirty="0" err="1" smtClean="0">
                    <a:solidFill>
                      <a:srgbClr val="00B050"/>
                    </a:solidFill>
                    <a:latin typeface="NikoshBAN" pitchFamily="2" charset="0"/>
                    <a:ea typeface="Cambria Math"/>
                    <a:cs typeface="NikoshBAN" pitchFamily="2" charset="0"/>
                  </a:rPr>
                  <a:t>tsn</a:t>
                </a:r>
                <a14:m>
                  <m:oMath xmlns:m="http://schemas.openxmlformats.org/officeDocument/2006/math">
                    <m:r>
                      <a:rPr lang="en-US" sz="2000" b="1" i="1" smtClean="0">
                        <a:solidFill>
                          <a:srgbClr val="00B050"/>
                        </a:solidFill>
                        <a:latin typeface="Cambria Math"/>
                        <a:ea typeface="Cambria Math"/>
                      </a:rPr>
                      <m:t>𝜽</m:t>
                    </m:r>
                  </m:oMath>
                </a14:m>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এর মান বের কর।  </a:t>
                </a:r>
                <a:endParaRPr lang="en-US" sz="2000" b="1" dirty="0">
                  <a:solidFill>
                    <a:srgbClr val="00B050"/>
                  </a:solidFill>
                  <a:latin typeface="NikoshBAN" pitchFamily="2" charset="0"/>
                  <a:cs typeface="NikoshBAN" pitchFamily="2"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228600" y="596401"/>
                <a:ext cx="8815354" cy="707886"/>
              </a:xfrm>
              <a:prstGeom prst="rect">
                <a:avLst/>
              </a:prstGeom>
              <a:blipFill rotWithShape="1">
                <a:blip r:embed="rId2"/>
                <a:stretch>
                  <a:fillRect l="-761" t="-6897" b="-15517"/>
                </a:stretch>
              </a:blipFill>
            </p:spPr>
            <p:txBody>
              <a:bodyPr/>
              <a:lstStyle/>
              <a:p>
                <a:r>
                  <a:rPr lang="en-US">
                    <a:noFill/>
                  </a:rPr>
                  <a:t> </a:t>
                </a:r>
              </a:p>
            </p:txBody>
          </p:sp>
        </mc:Fallback>
      </mc:AlternateContent>
      <p:sp>
        <p:nvSpPr>
          <p:cNvPr id="3" name="TextBox 2"/>
          <p:cNvSpPr txBox="1"/>
          <p:nvPr/>
        </p:nvSpPr>
        <p:spPr>
          <a:xfrm>
            <a:off x="238426" y="51885"/>
            <a:ext cx="8805527" cy="584775"/>
          </a:xfrm>
          <a:prstGeom prst="rect">
            <a:avLst/>
          </a:prstGeom>
          <a:noFill/>
        </p:spPr>
        <p:txBody>
          <a:bodyPr wrap="square" rtlCol="0">
            <a:spAutoFit/>
          </a:bodyPr>
          <a:lstStyle/>
          <a:p>
            <a:r>
              <a:rPr lang="bn-BD" sz="3200" b="1" dirty="0" smtClean="0">
                <a:solidFill>
                  <a:srgbClr val="FF0000"/>
                </a:solidFill>
                <a:latin typeface="NikoshBAN" pitchFamily="2" charset="0"/>
                <a:cs typeface="NikoshBAN" pitchFamily="2" charset="0"/>
              </a:rPr>
              <a:t>জোড়ায় কাজের সমাধানঃ  </a:t>
            </a:r>
            <a:endParaRPr lang="en-US" sz="3200" b="1" dirty="0">
              <a:solidFill>
                <a:srgbClr val="FF0000"/>
              </a:solidFill>
              <a:latin typeface="NikoshBAN" pitchFamily="2" charset="0"/>
              <a:cs typeface="NikoshBAN" pitchFamily="2" charset="0"/>
            </a:endParaRPr>
          </a:p>
        </p:txBody>
      </p:sp>
      <p:sp>
        <p:nvSpPr>
          <p:cNvPr id="4" name="TextBox 3"/>
          <p:cNvSpPr txBox="1"/>
          <p:nvPr/>
        </p:nvSpPr>
        <p:spPr>
          <a:xfrm>
            <a:off x="363282" y="1276577"/>
            <a:ext cx="3238899" cy="400110"/>
          </a:xfrm>
          <a:prstGeom prst="rect">
            <a:avLst/>
          </a:prstGeom>
          <a:noFill/>
        </p:spPr>
        <p:txBody>
          <a:bodyPr wrap="square" rtlCol="0">
            <a:spAutoFit/>
          </a:bodyPr>
          <a:lstStyle/>
          <a:p>
            <a:r>
              <a:rPr lang="bn-BD" sz="2000" b="1" dirty="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বই-৪</a:t>
            </a:r>
            <a:r>
              <a:rPr lang="en-US" sz="2000" b="1" dirty="0" smtClean="0">
                <a:latin typeface="NikoshBAN" pitchFamily="2" charset="0"/>
                <a:ea typeface="Cambria Math"/>
                <a:cs typeface="NikoshBAN" pitchFamily="2" charset="0"/>
              </a:rPr>
              <a:t>⦂</a:t>
            </a:r>
            <a:r>
              <a:rPr lang="bn-BD" sz="2000" b="1" dirty="0" smtClean="0">
                <a:latin typeface="NikoshBAN" pitchFamily="2" charset="0"/>
                <a:cs typeface="NikoshBAN" pitchFamily="2" charset="0"/>
              </a:rPr>
              <a:t> সমাধানঃ </a:t>
            </a:r>
            <a:endParaRPr lang="en-US" sz="2000" b="1" dirty="0">
              <a:latin typeface="NikoshBAN" pitchFamily="2" charset="0"/>
              <a:cs typeface="NikoshBAN" pitchFamily="2" charset="0"/>
            </a:endParaRPr>
          </a:p>
        </p:txBody>
      </p:sp>
      <p:grpSp>
        <p:nvGrpSpPr>
          <p:cNvPr id="22" name="Group 21"/>
          <p:cNvGrpSpPr/>
          <p:nvPr/>
        </p:nvGrpSpPr>
        <p:grpSpPr>
          <a:xfrm>
            <a:off x="339122" y="1589374"/>
            <a:ext cx="2388999" cy="1255149"/>
            <a:chOff x="377136" y="1599773"/>
            <a:chExt cx="2388999" cy="1255149"/>
          </a:xfrm>
        </p:grpSpPr>
        <p:grpSp>
          <p:nvGrpSpPr>
            <p:cNvPr id="5" name="Group 4"/>
            <p:cNvGrpSpPr/>
            <p:nvPr/>
          </p:nvGrpSpPr>
          <p:grpSpPr>
            <a:xfrm>
              <a:off x="408763" y="1706245"/>
              <a:ext cx="2357372" cy="1148677"/>
              <a:chOff x="586333" y="1232233"/>
              <a:chExt cx="2262645" cy="1583454"/>
            </a:xfrm>
          </p:grpSpPr>
          <p:grpSp>
            <p:nvGrpSpPr>
              <p:cNvPr id="6" name="Group 5"/>
              <p:cNvGrpSpPr/>
              <p:nvPr/>
            </p:nvGrpSpPr>
            <p:grpSpPr>
              <a:xfrm>
                <a:off x="586333" y="1301941"/>
                <a:ext cx="1728452" cy="1513746"/>
                <a:chOff x="1262234" y="1228545"/>
                <a:chExt cx="1728452" cy="1513746"/>
              </a:xfrm>
            </p:grpSpPr>
            <p:grpSp>
              <p:nvGrpSpPr>
                <p:cNvPr id="11" name="Group 10"/>
                <p:cNvGrpSpPr/>
                <p:nvPr/>
              </p:nvGrpSpPr>
              <p:grpSpPr>
                <a:xfrm>
                  <a:off x="1262234" y="1228545"/>
                  <a:ext cx="1728452" cy="1513746"/>
                  <a:chOff x="929330" y="4166618"/>
                  <a:chExt cx="1728452" cy="1513746"/>
                </a:xfrm>
              </p:grpSpPr>
              <p:cxnSp>
                <p:nvCxnSpPr>
                  <p:cNvPr id="14" name="Straight Connector 13"/>
                  <p:cNvCxnSpPr/>
                  <p:nvPr/>
                </p:nvCxnSpPr>
                <p:spPr>
                  <a:xfrm flipV="1">
                    <a:off x="947891" y="4173546"/>
                    <a:ext cx="1709891" cy="1049618"/>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929330" y="4166618"/>
                    <a:ext cx="1694961" cy="1513746"/>
                    <a:chOff x="895839" y="4201254"/>
                    <a:chExt cx="1694961" cy="1513746"/>
                  </a:xfrm>
                </p:grpSpPr>
                <p:sp>
                  <p:nvSpPr>
                    <p:cNvPr id="16" name="Arc 15"/>
                    <p:cNvSpPr/>
                    <p:nvPr/>
                  </p:nvSpPr>
                  <p:spPr>
                    <a:xfrm>
                      <a:off x="895839" y="4800600"/>
                      <a:ext cx="914400" cy="914400"/>
                    </a:xfrm>
                    <a:prstGeom prst="arc">
                      <a:avLst>
                        <a:gd name="adj1" fmla="val 18101676"/>
                        <a:gd name="adj2" fmla="val 20792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b="1">
                        <a:cs typeface="NikoshBAN" pitchFamily="2" charset="0"/>
                      </a:endParaRPr>
                    </a:p>
                  </p:txBody>
                </p:sp>
                <p:cxnSp>
                  <p:nvCxnSpPr>
                    <p:cNvPr id="17" name="Straight Connector 16"/>
                    <p:cNvCxnSpPr/>
                    <p:nvPr/>
                  </p:nvCxnSpPr>
                  <p:spPr>
                    <a:xfrm>
                      <a:off x="914400" y="5257800"/>
                      <a:ext cx="167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2590800" y="4201254"/>
                      <a:ext cx="0" cy="1056546"/>
                    </a:xfrm>
                    <a:prstGeom prst="line">
                      <a:avLst/>
                    </a:prstGeom>
                  </p:spPr>
                  <p:style>
                    <a:lnRef idx="1">
                      <a:schemeClr val="accent1"/>
                    </a:lnRef>
                    <a:fillRef idx="0">
                      <a:schemeClr val="accent1"/>
                    </a:fillRef>
                    <a:effectRef idx="0">
                      <a:schemeClr val="accent1"/>
                    </a:effectRef>
                    <a:fontRef idx="minor">
                      <a:schemeClr val="tx1"/>
                    </a:fontRef>
                  </p:style>
                </p:cxnSp>
              </p:grpSp>
            </p:grpSp>
            <p:cxnSp>
              <p:nvCxnSpPr>
                <p:cNvPr id="12" name="Straight Connector 11"/>
                <p:cNvCxnSpPr/>
                <p:nvPr/>
              </p:nvCxnSpPr>
              <p:spPr>
                <a:xfrm flipV="1">
                  <a:off x="2667000" y="1915759"/>
                  <a:ext cx="0" cy="3693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667000" y="1915759"/>
                  <a:ext cx="290195" cy="0"/>
                </a:xfrm>
                <a:prstGeom prst="line">
                  <a:avLst/>
                </a:prstGeom>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 name="TextBox 6"/>
                  <p:cNvSpPr txBox="1"/>
                  <p:nvPr/>
                </p:nvSpPr>
                <p:spPr>
                  <a:xfrm>
                    <a:off x="992787" y="2030718"/>
                    <a:ext cx="38183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1" i="1" smtClean="0">
                              <a:latin typeface="Cambria Math"/>
                              <a:ea typeface="Cambria Math"/>
                            </a:rPr>
                            <m:t>𝜽</m:t>
                          </m:r>
                        </m:oMath>
                      </m:oMathPara>
                    </a14:m>
                    <a:endParaRPr lang="en-US" b="1" dirty="0">
                      <a:cs typeface="NikoshBAN" pitchFamily="2"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992787" y="2030718"/>
                    <a:ext cx="381835" cy="369332"/>
                  </a:xfrm>
                  <a:prstGeom prst="rect">
                    <a:avLst/>
                  </a:prstGeom>
                  <a:blipFill rotWithShape="1">
                    <a:blip r:embed="rId3"/>
                    <a:stretch>
                      <a:fillRect/>
                    </a:stretch>
                  </a:blipFill>
                </p:spPr>
                <p:txBody>
                  <a:bodyPr/>
                  <a:lstStyle/>
                  <a:p>
                    <a:r>
                      <a:rPr lang="en-US">
                        <a:noFill/>
                      </a:rPr>
                      <a:t> </a:t>
                    </a:r>
                  </a:p>
                </p:txBody>
              </p:sp>
            </mc:Fallback>
          </mc:AlternateContent>
          <p:sp>
            <p:nvSpPr>
              <p:cNvPr id="8" name="TextBox 7"/>
              <p:cNvSpPr txBox="1"/>
              <p:nvPr/>
            </p:nvSpPr>
            <p:spPr>
              <a:xfrm rot="20268049">
                <a:off x="1101559" y="1232233"/>
                <a:ext cx="854225" cy="509125"/>
              </a:xfrm>
              <a:prstGeom prst="rect">
                <a:avLst/>
              </a:prstGeom>
              <a:noFill/>
            </p:spPr>
            <p:txBody>
              <a:bodyPr wrap="none" rtlCol="0">
                <a:spAutoFit/>
              </a:bodyPr>
              <a:lstStyle/>
              <a:p>
                <a:r>
                  <a:rPr lang="en-US" b="1" dirty="0" smtClean="0">
                    <a:cs typeface="NikoshBAN" pitchFamily="2" charset="0"/>
                  </a:rPr>
                  <a:t>13</a:t>
                </a:r>
                <a:r>
                  <a:rPr lang="bn-BD" b="1" dirty="0" smtClean="0">
                    <a:cs typeface="NikoshBAN" pitchFamily="2" charset="0"/>
                  </a:rPr>
                  <a:t>সে</a:t>
                </a:r>
                <a:r>
                  <a:rPr lang="en-US" b="1" dirty="0" smtClean="0">
                    <a:cs typeface="NikoshBAN" pitchFamily="2" charset="0"/>
                  </a:rPr>
                  <a:t>.</a:t>
                </a:r>
                <a:r>
                  <a:rPr lang="bn-BD" b="1" dirty="0" smtClean="0">
                    <a:cs typeface="NikoshBAN" pitchFamily="2" charset="0"/>
                  </a:rPr>
                  <a:t>মি</a:t>
                </a:r>
                <a:r>
                  <a:rPr lang="en-US" b="1" dirty="0" smtClean="0">
                    <a:cs typeface="NikoshBAN" pitchFamily="2" charset="0"/>
                  </a:rPr>
                  <a:t>.</a:t>
                </a:r>
                <a:endParaRPr lang="en-US" b="1" dirty="0">
                  <a:cs typeface="NikoshBAN" pitchFamily="2" charset="0"/>
                </a:endParaRPr>
              </a:p>
            </p:txBody>
          </p:sp>
          <p:sp>
            <p:nvSpPr>
              <p:cNvPr id="9" name="TextBox 8"/>
              <p:cNvSpPr txBox="1"/>
              <p:nvPr/>
            </p:nvSpPr>
            <p:spPr>
              <a:xfrm>
                <a:off x="2053220" y="1587101"/>
                <a:ext cx="795758" cy="509125"/>
              </a:xfrm>
              <a:prstGeom prst="rect">
                <a:avLst/>
              </a:prstGeom>
              <a:noFill/>
            </p:spPr>
            <p:txBody>
              <a:bodyPr wrap="none" rtlCol="0">
                <a:spAutoFit/>
              </a:bodyPr>
              <a:lstStyle/>
              <a:p>
                <a:r>
                  <a:rPr lang="en-US" b="1" dirty="0" smtClean="0">
                    <a:cs typeface="NikoshBAN" pitchFamily="2" charset="0"/>
                  </a:rPr>
                  <a:t>5</a:t>
                </a:r>
                <a:r>
                  <a:rPr lang="bn-BD" b="1" dirty="0" smtClean="0">
                    <a:cs typeface="NikoshBAN" pitchFamily="2" charset="0"/>
                  </a:rPr>
                  <a:t>সে</a:t>
                </a:r>
                <a:r>
                  <a:rPr lang="en-US" b="1" dirty="0" smtClean="0">
                    <a:cs typeface="NikoshBAN" pitchFamily="2" charset="0"/>
                  </a:rPr>
                  <a:t>.</a:t>
                </a:r>
                <a:r>
                  <a:rPr lang="bn-BD" b="1" dirty="0" smtClean="0">
                    <a:cs typeface="NikoshBAN" pitchFamily="2" charset="0"/>
                  </a:rPr>
                  <a:t>মি</a:t>
                </a:r>
                <a:r>
                  <a:rPr lang="en-US" b="1" dirty="0" smtClean="0">
                    <a:cs typeface="NikoshBAN" pitchFamily="2" charset="0"/>
                  </a:rPr>
                  <a:t>.</a:t>
                </a:r>
                <a:r>
                  <a:rPr lang="bn-BD" b="1" dirty="0" smtClean="0">
                    <a:cs typeface="NikoshBAN" pitchFamily="2" charset="0"/>
                  </a:rPr>
                  <a:t> </a:t>
                </a:r>
                <a:endParaRPr lang="en-US" b="1" dirty="0">
                  <a:cs typeface="NikoshBAN" pitchFamily="2" charset="0"/>
                </a:endParaRPr>
              </a:p>
            </p:txBody>
          </p:sp>
          <p:sp>
            <p:nvSpPr>
              <p:cNvPr id="10" name="TextBox 9"/>
              <p:cNvSpPr txBox="1"/>
              <p:nvPr/>
            </p:nvSpPr>
            <p:spPr>
              <a:xfrm>
                <a:off x="1207180" y="2303378"/>
                <a:ext cx="908077" cy="509125"/>
              </a:xfrm>
              <a:prstGeom prst="rect">
                <a:avLst/>
              </a:prstGeom>
              <a:noFill/>
            </p:spPr>
            <p:txBody>
              <a:bodyPr wrap="none" rtlCol="0">
                <a:spAutoFit/>
              </a:bodyPr>
              <a:lstStyle/>
              <a:p>
                <a:r>
                  <a:rPr lang="en-US" b="1" dirty="0" smtClean="0">
                    <a:cs typeface="NikoshBAN" pitchFamily="2" charset="0"/>
                  </a:rPr>
                  <a:t>12</a:t>
                </a:r>
                <a:r>
                  <a:rPr lang="bn-BD" b="1" dirty="0" smtClean="0">
                    <a:cs typeface="NikoshBAN" pitchFamily="2" charset="0"/>
                  </a:rPr>
                  <a:t>সে</a:t>
                </a:r>
                <a:r>
                  <a:rPr lang="en-US" b="1" dirty="0" smtClean="0">
                    <a:cs typeface="NikoshBAN" pitchFamily="2" charset="0"/>
                  </a:rPr>
                  <a:t>.</a:t>
                </a:r>
                <a:r>
                  <a:rPr lang="bn-BD" b="1" dirty="0" smtClean="0">
                    <a:cs typeface="NikoshBAN" pitchFamily="2" charset="0"/>
                  </a:rPr>
                  <a:t>মি</a:t>
                </a:r>
                <a:r>
                  <a:rPr lang="en-US" b="1" dirty="0" smtClean="0">
                    <a:cs typeface="NikoshBAN" pitchFamily="2" charset="0"/>
                  </a:rPr>
                  <a:t>.</a:t>
                </a:r>
                <a:r>
                  <a:rPr lang="bn-BD" b="1" dirty="0" smtClean="0">
                    <a:cs typeface="NikoshBAN" pitchFamily="2" charset="0"/>
                  </a:rPr>
                  <a:t> </a:t>
                </a:r>
                <a:endParaRPr lang="en-US" b="1" dirty="0">
                  <a:cs typeface="NikoshBAN" pitchFamily="2" charset="0"/>
                </a:endParaRPr>
              </a:p>
            </p:txBody>
          </p:sp>
        </p:grpSp>
        <p:sp>
          <p:nvSpPr>
            <p:cNvPr id="19" name="TextBox 18"/>
            <p:cNvSpPr txBox="1"/>
            <p:nvPr/>
          </p:nvSpPr>
          <p:spPr>
            <a:xfrm>
              <a:off x="2183035" y="2368743"/>
              <a:ext cx="308098" cy="369332"/>
            </a:xfrm>
            <a:prstGeom prst="rect">
              <a:avLst/>
            </a:prstGeom>
            <a:noFill/>
          </p:spPr>
          <p:txBody>
            <a:bodyPr wrap="none" rtlCol="0">
              <a:spAutoFit/>
            </a:bodyPr>
            <a:lstStyle/>
            <a:p>
              <a:r>
                <a:rPr lang="en-US" dirty="0" smtClean="0"/>
                <a:t>C</a:t>
              </a:r>
              <a:endParaRPr lang="en-US" dirty="0"/>
            </a:p>
          </p:txBody>
        </p:sp>
        <p:sp>
          <p:nvSpPr>
            <p:cNvPr id="20" name="TextBox 19"/>
            <p:cNvSpPr txBox="1"/>
            <p:nvPr/>
          </p:nvSpPr>
          <p:spPr>
            <a:xfrm>
              <a:off x="2136865" y="1599773"/>
              <a:ext cx="317716" cy="369332"/>
            </a:xfrm>
            <a:prstGeom prst="rect">
              <a:avLst/>
            </a:prstGeom>
            <a:noFill/>
          </p:spPr>
          <p:txBody>
            <a:bodyPr wrap="none" rtlCol="0">
              <a:spAutoFit/>
            </a:bodyPr>
            <a:lstStyle/>
            <a:p>
              <a:r>
                <a:rPr lang="en-US" dirty="0" smtClean="0"/>
                <a:t>A</a:t>
              </a:r>
              <a:endParaRPr lang="en-US" dirty="0"/>
            </a:p>
          </p:txBody>
        </p:sp>
        <p:sp>
          <p:nvSpPr>
            <p:cNvPr id="21" name="TextBox 20"/>
            <p:cNvSpPr txBox="1"/>
            <p:nvPr/>
          </p:nvSpPr>
          <p:spPr>
            <a:xfrm>
              <a:off x="377136" y="2203759"/>
              <a:ext cx="309700" cy="369332"/>
            </a:xfrm>
            <a:prstGeom prst="rect">
              <a:avLst/>
            </a:prstGeom>
            <a:noFill/>
          </p:spPr>
          <p:txBody>
            <a:bodyPr wrap="none" rtlCol="0">
              <a:spAutoFit/>
            </a:bodyPr>
            <a:lstStyle/>
            <a:p>
              <a:r>
                <a:rPr lang="en-US" dirty="0" smtClean="0"/>
                <a:t>B</a:t>
              </a:r>
              <a:endParaRPr lang="en-US" dirty="0"/>
            </a:p>
          </p:txBody>
        </p:sp>
      </p:grpSp>
      <mc:AlternateContent xmlns:mc="http://schemas.openxmlformats.org/markup-compatibility/2006" xmlns:a14="http://schemas.microsoft.com/office/drawing/2010/main">
        <mc:Choice Requires="a14">
          <p:sp>
            <p:nvSpPr>
              <p:cNvPr id="23" name="TextBox 22"/>
              <p:cNvSpPr txBox="1"/>
              <p:nvPr/>
            </p:nvSpPr>
            <p:spPr>
              <a:xfrm>
                <a:off x="2700411" y="1386196"/>
                <a:ext cx="6443589" cy="369332"/>
              </a:xfrm>
              <a:prstGeom prst="rect">
                <a:avLst/>
              </a:prstGeom>
              <a:noFill/>
            </p:spPr>
            <p:txBody>
              <a:bodyPr wrap="square" rtlCol="0">
                <a:spAutoFit/>
              </a:bodyPr>
              <a:lstStyle/>
              <a:p>
                <a:r>
                  <a:rPr lang="bn-BD" b="1" dirty="0" smtClean="0">
                    <a:latin typeface="NikoshBAN" pitchFamily="2" charset="0"/>
                    <a:cs typeface="NikoshBAN" pitchFamily="2" charset="0"/>
                  </a:rPr>
                  <a:t>দেওয়া আছে, </a:t>
                </a:r>
                <a:r>
                  <a:rPr lang="en-US" b="1" dirty="0" smtClean="0">
                    <a:latin typeface="NikoshBAN" pitchFamily="2" charset="0"/>
                    <a:ea typeface="Cambria Math"/>
                    <a:cs typeface="NikoshBAN" pitchFamily="2" charset="0"/>
                  </a:rPr>
                  <a:t>∠C=</a:t>
                </a:r>
                <a:r>
                  <a:rPr lang="bn-BD" b="1" dirty="0" smtClean="0">
                    <a:latin typeface="NikoshBAN" pitchFamily="2" charset="0"/>
                    <a:ea typeface="Cambria Math"/>
                    <a:cs typeface="NikoshBAN" pitchFamily="2" charset="0"/>
                  </a:rPr>
                  <a:t>সমকোণ, </a:t>
                </a:r>
                <a:r>
                  <a:rPr lang="en-US" b="1" dirty="0" smtClean="0">
                    <a:latin typeface="NikoshBAN" pitchFamily="2" charset="0"/>
                    <a:ea typeface="Cambria Math"/>
                    <a:cs typeface="NikoshBAN" pitchFamily="2" charset="0"/>
                  </a:rPr>
                  <a:t>AB=</a:t>
                </a:r>
                <a14:m>
                  <m:oMath xmlns:m="http://schemas.openxmlformats.org/officeDocument/2006/math">
                    <m:r>
                      <a:rPr lang="en-US" b="1" i="1" smtClean="0">
                        <a:latin typeface="Cambria Math"/>
                        <a:ea typeface="Cambria Math"/>
                      </a:rPr>
                      <m:t>𝟏𝟑</m:t>
                    </m:r>
                  </m:oMath>
                </a14:m>
                <a:r>
                  <a:rPr lang="bn-BD" b="1" dirty="0" smtClean="0">
                    <a:latin typeface="NikoshBAN" pitchFamily="2" charset="0"/>
                    <a:cs typeface="NikoshBAN" pitchFamily="2" charset="0"/>
                  </a:rPr>
                  <a:t> সে</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মি</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এবং </a:t>
                </a:r>
                <a:r>
                  <a:rPr lang="en-US" b="1" dirty="0" smtClean="0">
                    <a:latin typeface="NikoshBAN" pitchFamily="2" charset="0"/>
                    <a:cs typeface="NikoshBAN" pitchFamily="2" charset="0"/>
                  </a:rPr>
                  <a:t>BC=</a:t>
                </a:r>
                <a14:m>
                  <m:oMath xmlns:m="http://schemas.openxmlformats.org/officeDocument/2006/math">
                    <m:r>
                      <a:rPr lang="en-US" b="1" i="1" smtClean="0">
                        <a:latin typeface="Cambria Math"/>
                      </a:rPr>
                      <m:t>𝟏𝟐</m:t>
                    </m:r>
                    <m:r>
                      <a:rPr lang="en-US" b="1" i="1" smtClean="0">
                        <a:latin typeface="Cambria Math"/>
                      </a:rPr>
                      <m:t> </m:t>
                    </m:r>
                  </m:oMath>
                </a14:m>
                <a:r>
                  <a:rPr lang="bn-BD" b="1" dirty="0" smtClean="0">
                    <a:latin typeface="NikoshBAN" pitchFamily="2" charset="0"/>
                    <a:cs typeface="NikoshBAN" pitchFamily="2" charset="0"/>
                  </a:rPr>
                  <a:t>সে</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মি</a:t>
                </a:r>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2700411" y="1386196"/>
                <a:ext cx="6443589" cy="369332"/>
              </a:xfrm>
              <a:prstGeom prst="rect">
                <a:avLst/>
              </a:prstGeom>
              <a:blipFill rotWithShape="1">
                <a:blip r:embed="rId4"/>
                <a:stretch>
                  <a:fillRect l="-851" t="-13115" b="-26230"/>
                </a:stretch>
              </a:blipFill>
            </p:spPr>
            <p:txBody>
              <a:bodyPr/>
              <a:lstStyle/>
              <a:p>
                <a:r>
                  <a:rPr lang="en-US">
                    <a:noFill/>
                  </a:rPr>
                  <a:t> </a:t>
                </a:r>
              </a:p>
            </p:txBody>
          </p:sp>
        </mc:Fallback>
      </mc:AlternateContent>
      <p:sp>
        <p:nvSpPr>
          <p:cNvPr id="24" name="TextBox 23"/>
          <p:cNvSpPr txBox="1"/>
          <p:nvPr/>
        </p:nvSpPr>
        <p:spPr>
          <a:xfrm>
            <a:off x="2789651" y="1741310"/>
            <a:ext cx="812530" cy="369332"/>
          </a:xfrm>
          <a:prstGeom prst="rect">
            <a:avLst/>
          </a:prstGeom>
          <a:noFill/>
        </p:spPr>
        <p:txBody>
          <a:bodyPr wrap="none" rtlCol="0">
            <a:spAutoFit/>
          </a:bodyPr>
          <a:lstStyle/>
          <a:p>
            <a:r>
              <a:rPr lang="en-US" dirty="0" smtClean="0">
                <a:latin typeface="Cambria Math"/>
                <a:ea typeface="Cambria Math"/>
              </a:rPr>
              <a:t>∴ AC=</a:t>
            </a:r>
            <a:endParaRPr lang="en-US" dirty="0"/>
          </a:p>
        </p:txBody>
      </p:sp>
      <mc:AlternateContent xmlns:mc="http://schemas.openxmlformats.org/markup-compatibility/2006" xmlns:a14="http://schemas.microsoft.com/office/drawing/2010/main">
        <mc:Choice Requires="a14">
          <p:sp>
            <p:nvSpPr>
              <p:cNvPr id="25" name="TextBox 24"/>
              <p:cNvSpPr txBox="1"/>
              <p:nvPr/>
            </p:nvSpPr>
            <p:spPr>
              <a:xfrm>
                <a:off x="3717288" y="1739814"/>
                <a:ext cx="124091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i="1" smtClean="0">
                              <a:latin typeface="Cambria Math"/>
                            </a:rPr>
                          </m:ctrlPr>
                        </m:sSupPr>
                        <m:e>
                          <m:r>
                            <a:rPr lang="en-US" b="0" i="1" smtClean="0">
                              <a:latin typeface="Cambria Math"/>
                            </a:rPr>
                            <m:t>13</m:t>
                          </m:r>
                        </m:e>
                        <m:sup>
                          <m:r>
                            <a:rPr lang="en-US" b="0" i="1" smtClean="0">
                              <a:latin typeface="Cambria Math"/>
                            </a:rPr>
                            <m:t>2</m:t>
                          </m:r>
                        </m:sup>
                      </m:sSup>
                      <m:r>
                        <a:rPr lang="en-US" i="1" smtClean="0">
                          <a:latin typeface="Cambria Math"/>
                          <a:ea typeface="Cambria Math"/>
                        </a:rPr>
                        <m:t>−</m:t>
                      </m:r>
                      <m:sSup>
                        <m:sSupPr>
                          <m:ctrlPr>
                            <a:rPr lang="en-US" i="1" smtClean="0">
                              <a:latin typeface="Cambria Math"/>
                              <a:ea typeface="Cambria Math"/>
                            </a:rPr>
                          </m:ctrlPr>
                        </m:sSupPr>
                        <m:e>
                          <m:r>
                            <a:rPr lang="en-US" b="0" i="1" smtClean="0">
                              <a:latin typeface="Cambria Math"/>
                              <a:ea typeface="Cambria Math"/>
                            </a:rPr>
                            <m:t>12</m:t>
                          </m:r>
                        </m:e>
                        <m:sup>
                          <m:r>
                            <a:rPr lang="en-US" b="0" i="1" smtClean="0">
                              <a:latin typeface="Cambria Math"/>
                              <a:ea typeface="Cambria Math"/>
                            </a:rPr>
                            <m:t>2</m:t>
                          </m:r>
                        </m:sup>
                      </m:sSup>
                    </m:oMath>
                  </m:oMathPara>
                </a14:m>
                <a:endParaRPr lang="en-US" dirty="0"/>
              </a:p>
            </p:txBody>
          </p:sp>
        </mc:Choice>
        <mc:Fallback xmlns="">
          <p:sp>
            <p:nvSpPr>
              <p:cNvPr id="25" name="TextBox 24"/>
              <p:cNvSpPr txBox="1">
                <a:spLocks noRot="1" noChangeAspect="1" noMove="1" noResize="1" noEditPoints="1" noAdjustHandles="1" noChangeArrowheads="1" noChangeShapeType="1" noTextEdit="1"/>
              </p:cNvSpPr>
              <p:nvPr/>
            </p:nvSpPr>
            <p:spPr>
              <a:xfrm>
                <a:off x="3717288" y="1739814"/>
                <a:ext cx="1240916" cy="369332"/>
              </a:xfrm>
              <a:prstGeom prst="rect">
                <a:avLst/>
              </a:prstGeom>
              <a:blipFill rotWithShape="1">
                <a:blip r:embed="rId5"/>
                <a:stretch>
                  <a:fillRect/>
                </a:stretch>
              </a:blipFill>
            </p:spPr>
            <p:txBody>
              <a:bodyPr/>
              <a:lstStyle/>
              <a:p>
                <a:r>
                  <a:rPr lang="en-US">
                    <a:noFill/>
                  </a:rPr>
                  <a:t> </a:t>
                </a:r>
              </a:p>
            </p:txBody>
          </p:sp>
        </mc:Fallback>
      </mc:AlternateContent>
      <p:grpSp>
        <p:nvGrpSpPr>
          <p:cNvPr id="37" name="Group 36"/>
          <p:cNvGrpSpPr/>
          <p:nvPr/>
        </p:nvGrpSpPr>
        <p:grpSpPr>
          <a:xfrm>
            <a:off x="2834057" y="3628927"/>
            <a:ext cx="1291469" cy="457200"/>
            <a:chOff x="3860530" y="3200400"/>
            <a:chExt cx="1291469" cy="457200"/>
          </a:xfrm>
        </p:grpSpPr>
        <p:cxnSp>
          <p:nvCxnSpPr>
            <p:cNvPr id="27" name="Straight Connector 26"/>
            <p:cNvCxnSpPr/>
            <p:nvPr/>
          </p:nvCxnSpPr>
          <p:spPr>
            <a:xfrm>
              <a:off x="3860530" y="3352800"/>
              <a:ext cx="101870" cy="3048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3962400" y="3200400"/>
              <a:ext cx="173182" cy="457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135582" y="3200400"/>
              <a:ext cx="1016417"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3602181" y="1723994"/>
            <a:ext cx="1291469" cy="457200"/>
            <a:chOff x="3860530" y="3200400"/>
            <a:chExt cx="1291469" cy="457200"/>
          </a:xfrm>
        </p:grpSpPr>
        <p:cxnSp>
          <p:nvCxnSpPr>
            <p:cNvPr id="48" name="Straight Connector 47"/>
            <p:cNvCxnSpPr/>
            <p:nvPr/>
          </p:nvCxnSpPr>
          <p:spPr>
            <a:xfrm>
              <a:off x="3860530" y="3352800"/>
              <a:ext cx="101870" cy="3048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3962400" y="3200400"/>
              <a:ext cx="173182" cy="457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4135582" y="3200400"/>
              <a:ext cx="1016417"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1" name="TextBox 50"/>
              <p:cNvSpPr txBox="1"/>
              <p:nvPr/>
            </p:nvSpPr>
            <p:spPr>
              <a:xfrm>
                <a:off x="5593071" y="1739814"/>
                <a:ext cx="1093569" cy="369332"/>
              </a:xfrm>
              <a:prstGeom prst="rect">
                <a:avLst/>
              </a:prstGeom>
              <a:noFill/>
            </p:spPr>
            <p:txBody>
              <a:bodyPr wrap="none" rtlCol="0">
                <a:spAutoFit/>
              </a:bodyPr>
              <a:lstStyle/>
              <a:p>
                <a:r>
                  <a:rPr lang="en-US" dirty="0" smtClean="0"/>
                  <a:t>169</a:t>
                </a:r>
                <a14:m>
                  <m:oMath xmlns:m="http://schemas.openxmlformats.org/officeDocument/2006/math">
                    <m:r>
                      <a:rPr lang="en-US" i="1" smtClean="0">
                        <a:latin typeface="Cambria Math"/>
                        <a:ea typeface="Cambria Math"/>
                      </a:rPr>
                      <m:t>−</m:t>
                    </m:r>
                    <m:r>
                      <a:rPr lang="en-US" b="0" i="1" smtClean="0">
                        <a:latin typeface="Cambria Math"/>
                        <a:ea typeface="Cambria Math"/>
                      </a:rPr>
                      <m:t>144</m:t>
                    </m:r>
                  </m:oMath>
                </a14:m>
                <a:endParaRPr lang="en-US" dirty="0"/>
              </a:p>
            </p:txBody>
          </p:sp>
        </mc:Choice>
        <mc:Fallback xmlns="">
          <p:sp>
            <p:nvSpPr>
              <p:cNvPr id="51" name="TextBox 50"/>
              <p:cNvSpPr txBox="1">
                <a:spLocks noRot="1" noChangeAspect="1" noMove="1" noResize="1" noEditPoints="1" noAdjustHandles="1" noChangeArrowheads="1" noChangeShapeType="1" noTextEdit="1"/>
              </p:cNvSpPr>
              <p:nvPr/>
            </p:nvSpPr>
            <p:spPr>
              <a:xfrm>
                <a:off x="5593071" y="1739814"/>
                <a:ext cx="1093569" cy="369332"/>
              </a:xfrm>
              <a:prstGeom prst="rect">
                <a:avLst/>
              </a:prstGeom>
              <a:blipFill rotWithShape="1">
                <a:blip r:embed="rId6"/>
                <a:stretch>
                  <a:fillRect l="-4444" t="-8197" b="-24590"/>
                </a:stretch>
              </a:blipFill>
            </p:spPr>
            <p:txBody>
              <a:bodyPr/>
              <a:lstStyle/>
              <a:p>
                <a:r>
                  <a:rPr lang="en-US">
                    <a:noFill/>
                  </a:rPr>
                  <a:t> </a:t>
                </a:r>
              </a:p>
            </p:txBody>
          </p:sp>
        </mc:Fallback>
      </mc:AlternateContent>
      <p:grpSp>
        <p:nvGrpSpPr>
          <p:cNvPr id="53" name="Group 52"/>
          <p:cNvGrpSpPr/>
          <p:nvPr/>
        </p:nvGrpSpPr>
        <p:grpSpPr>
          <a:xfrm>
            <a:off x="5023287" y="1691726"/>
            <a:ext cx="1586201" cy="457200"/>
            <a:chOff x="4981738" y="3352800"/>
            <a:chExt cx="1586201" cy="457200"/>
          </a:xfrm>
        </p:grpSpPr>
        <p:grpSp>
          <p:nvGrpSpPr>
            <p:cNvPr id="43" name="Group 42"/>
            <p:cNvGrpSpPr/>
            <p:nvPr/>
          </p:nvGrpSpPr>
          <p:grpSpPr>
            <a:xfrm>
              <a:off x="5276470" y="3352800"/>
              <a:ext cx="1291469" cy="457200"/>
              <a:chOff x="3860530" y="3200400"/>
              <a:chExt cx="1291469" cy="457200"/>
            </a:xfrm>
          </p:grpSpPr>
          <p:cxnSp>
            <p:nvCxnSpPr>
              <p:cNvPr id="44" name="Straight Connector 43"/>
              <p:cNvCxnSpPr/>
              <p:nvPr/>
            </p:nvCxnSpPr>
            <p:spPr>
              <a:xfrm>
                <a:off x="3860530" y="3352800"/>
                <a:ext cx="101870" cy="3048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3962400" y="3200400"/>
                <a:ext cx="173182" cy="457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4135582" y="3200400"/>
                <a:ext cx="1016417"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52" name="TextBox 51"/>
            <p:cNvSpPr txBox="1"/>
            <p:nvPr/>
          </p:nvSpPr>
          <p:spPr>
            <a:xfrm>
              <a:off x="4981738" y="3432578"/>
              <a:ext cx="300082" cy="369332"/>
            </a:xfrm>
            <a:prstGeom prst="rect">
              <a:avLst/>
            </a:prstGeom>
            <a:noFill/>
            <a:ln>
              <a:noFill/>
            </a:ln>
          </p:spPr>
          <p:txBody>
            <a:bodyPr wrap="none" rtlCol="0">
              <a:spAutoFit/>
            </a:bodyPr>
            <a:lstStyle/>
            <a:p>
              <a:r>
                <a:rPr lang="en-US" b="1" dirty="0" smtClean="0"/>
                <a:t>=</a:t>
              </a:r>
              <a:endParaRPr lang="en-US" b="1" dirty="0"/>
            </a:p>
          </p:txBody>
        </p:sp>
      </p:grpSp>
      <mc:AlternateContent xmlns:mc="http://schemas.openxmlformats.org/markup-compatibility/2006" xmlns:a14="http://schemas.microsoft.com/office/drawing/2010/main">
        <mc:Choice Requires="a14">
          <p:sp>
            <p:nvSpPr>
              <p:cNvPr id="54" name="TextBox 53"/>
              <p:cNvSpPr txBox="1"/>
              <p:nvPr/>
            </p:nvSpPr>
            <p:spPr>
              <a:xfrm>
                <a:off x="6686640" y="1739657"/>
                <a:ext cx="708848" cy="389979"/>
              </a:xfrm>
              <a:prstGeom prst="rect">
                <a:avLst/>
              </a:prstGeom>
              <a:noFill/>
            </p:spPr>
            <p:txBody>
              <a:bodyPr wrap="none" rtlCol="0">
                <a:spAutoFit/>
              </a:bodyPr>
              <a:lstStyle/>
              <a:p>
                <a:r>
                  <a:rPr lang="en-US" dirty="0" smtClean="0"/>
                  <a:t>=</a:t>
                </a:r>
                <a14:m>
                  <m:oMath xmlns:m="http://schemas.openxmlformats.org/officeDocument/2006/math">
                    <m:r>
                      <a:rPr lang="en-US" i="1" smtClean="0">
                        <a:latin typeface="Cambria Math"/>
                        <a:ea typeface="Cambria Math"/>
                      </a:rPr>
                      <m:t>√</m:t>
                    </m:r>
                    <m:r>
                      <a:rPr lang="en-US" b="0" i="1" smtClean="0">
                        <a:latin typeface="Cambria Math"/>
                        <a:ea typeface="Cambria Math"/>
                      </a:rPr>
                      <m:t>25</m:t>
                    </m:r>
                  </m:oMath>
                </a14:m>
                <a:endParaRPr lang="en-US" dirty="0"/>
              </a:p>
            </p:txBody>
          </p:sp>
        </mc:Choice>
        <mc:Fallback xmlns="">
          <p:sp>
            <p:nvSpPr>
              <p:cNvPr id="54" name="TextBox 53"/>
              <p:cNvSpPr txBox="1">
                <a:spLocks noRot="1" noChangeAspect="1" noMove="1" noResize="1" noEditPoints="1" noAdjustHandles="1" noChangeArrowheads="1" noChangeShapeType="1" noTextEdit="1"/>
              </p:cNvSpPr>
              <p:nvPr/>
            </p:nvSpPr>
            <p:spPr>
              <a:xfrm>
                <a:off x="6686640" y="1739657"/>
                <a:ext cx="708848" cy="389979"/>
              </a:xfrm>
              <a:prstGeom prst="rect">
                <a:avLst/>
              </a:prstGeom>
              <a:blipFill rotWithShape="1">
                <a:blip r:embed="rId7"/>
                <a:stretch>
                  <a:fillRect l="-7759" t="-1563" b="-25000"/>
                </a:stretch>
              </a:blipFill>
            </p:spPr>
            <p:txBody>
              <a:bodyPr/>
              <a:lstStyle/>
              <a:p>
                <a:r>
                  <a:rPr lang="en-US">
                    <a:noFill/>
                  </a:rPr>
                  <a:t> </a:t>
                </a:r>
              </a:p>
            </p:txBody>
          </p:sp>
        </mc:Fallback>
      </mc:AlternateContent>
      <p:sp>
        <p:nvSpPr>
          <p:cNvPr id="55" name="TextBox 54"/>
          <p:cNvSpPr txBox="1"/>
          <p:nvPr/>
        </p:nvSpPr>
        <p:spPr>
          <a:xfrm>
            <a:off x="7395488" y="1768610"/>
            <a:ext cx="1053494" cy="369332"/>
          </a:xfrm>
          <a:prstGeom prst="rect">
            <a:avLst/>
          </a:prstGeom>
          <a:noFill/>
        </p:spPr>
        <p:txBody>
          <a:bodyPr wrap="none" rtlCol="0">
            <a:spAutoFit/>
          </a:bodyPr>
          <a:lstStyle/>
          <a:p>
            <a:r>
              <a:rPr lang="en-US" dirty="0" smtClean="0"/>
              <a:t>=5</a:t>
            </a:r>
            <a:r>
              <a:rPr lang="bn-BD" dirty="0" smtClean="0"/>
              <a:t>সে</a:t>
            </a:r>
            <a:r>
              <a:rPr lang="en-US" dirty="0" smtClean="0"/>
              <a:t>.</a:t>
            </a:r>
            <a:r>
              <a:rPr lang="bn-BD" dirty="0" smtClean="0"/>
              <a:t>মি</a:t>
            </a:r>
            <a:r>
              <a:rPr lang="en-US" dirty="0" smtClean="0"/>
              <a:t>. </a:t>
            </a:r>
            <a:endParaRPr lang="en-US" dirty="0"/>
          </a:p>
        </p:txBody>
      </p:sp>
      <mc:AlternateContent xmlns:mc="http://schemas.openxmlformats.org/markup-compatibility/2006" xmlns:a14="http://schemas.microsoft.com/office/drawing/2010/main">
        <mc:Choice Requires="a14">
          <p:sp>
            <p:nvSpPr>
              <p:cNvPr id="56" name="TextBox 55"/>
              <p:cNvSpPr txBox="1"/>
              <p:nvPr/>
            </p:nvSpPr>
            <p:spPr>
              <a:xfrm>
                <a:off x="2700411" y="2249622"/>
                <a:ext cx="1839052" cy="541495"/>
              </a:xfrm>
              <a:prstGeom prst="rect">
                <a:avLst/>
              </a:prstGeom>
              <a:noFill/>
            </p:spPr>
            <p:txBody>
              <a:bodyPr wrap="square" rtlCol="0">
                <a:spAutoFit/>
              </a:bodyPr>
              <a:lstStyle/>
              <a:p>
                <a:r>
                  <a:rPr lang="en-US" sz="2000" b="1" dirty="0" smtClean="0">
                    <a:latin typeface="Cambria Math"/>
                    <a:ea typeface="Cambria Math"/>
                  </a:rPr>
                  <a:t>∴sin</a:t>
                </a:r>
                <a14:m>
                  <m:oMath xmlns:m="http://schemas.openxmlformats.org/officeDocument/2006/math">
                    <m:r>
                      <a:rPr lang="en-US" sz="2000" b="1" i="1" smtClean="0">
                        <a:latin typeface="Cambria Math"/>
                        <a:ea typeface="Cambria Math"/>
                      </a:rPr>
                      <m:t>𝜽</m:t>
                    </m:r>
                    <m:r>
                      <a:rPr lang="en-US" sz="2000" b="1" i="1" smtClean="0">
                        <a:latin typeface="Cambria Math"/>
                        <a:ea typeface="Cambria Math"/>
                      </a:rPr>
                      <m:t>=</m:t>
                    </m:r>
                    <m:f>
                      <m:fPr>
                        <m:ctrlPr>
                          <a:rPr lang="en-US" sz="2000" b="1" i="1" smtClean="0">
                            <a:latin typeface="Cambria Math"/>
                            <a:ea typeface="Cambria Math"/>
                          </a:rPr>
                        </m:ctrlPr>
                      </m:fPr>
                      <m:num>
                        <m:r>
                          <a:rPr lang="en-US" sz="2000" b="1" i="1" smtClean="0">
                            <a:latin typeface="Cambria Math"/>
                            <a:ea typeface="Cambria Math"/>
                          </a:rPr>
                          <m:t>𝟓</m:t>
                        </m:r>
                      </m:num>
                      <m:den>
                        <m:r>
                          <a:rPr lang="en-US" sz="2000" b="1" i="1" smtClean="0">
                            <a:latin typeface="Cambria Math"/>
                            <a:ea typeface="Cambria Math"/>
                          </a:rPr>
                          <m:t>𝟏𝟑</m:t>
                        </m:r>
                      </m:den>
                    </m:f>
                  </m:oMath>
                </a14:m>
                <a:r>
                  <a:rPr lang="en-US" sz="2000" b="1" dirty="0" smtClean="0"/>
                  <a:t> , </a:t>
                </a:r>
                <a:endParaRPr lang="en-US" sz="2000" b="1" dirty="0"/>
              </a:p>
            </p:txBody>
          </p:sp>
        </mc:Choice>
        <mc:Fallback xmlns="">
          <p:sp>
            <p:nvSpPr>
              <p:cNvPr id="56" name="TextBox 55"/>
              <p:cNvSpPr txBox="1">
                <a:spLocks noRot="1" noChangeAspect="1" noMove="1" noResize="1" noEditPoints="1" noAdjustHandles="1" noChangeArrowheads="1" noChangeShapeType="1" noTextEdit="1"/>
              </p:cNvSpPr>
              <p:nvPr/>
            </p:nvSpPr>
            <p:spPr>
              <a:xfrm>
                <a:off x="2700411" y="2249622"/>
                <a:ext cx="1839052" cy="541495"/>
              </a:xfrm>
              <a:prstGeom prst="rect">
                <a:avLst/>
              </a:prstGeom>
              <a:blipFill rotWithShape="1">
                <a:blip r:embed="rId8"/>
                <a:stretch>
                  <a:fillRect l="-3642" b="-78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TextBox 56"/>
              <p:cNvSpPr txBox="1"/>
              <p:nvPr/>
            </p:nvSpPr>
            <p:spPr>
              <a:xfrm>
                <a:off x="4539463" y="2231082"/>
                <a:ext cx="1817753" cy="536942"/>
              </a:xfrm>
              <a:prstGeom prst="rect">
                <a:avLst/>
              </a:prstGeom>
              <a:noFill/>
            </p:spPr>
            <p:txBody>
              <a:bodyPr wrap="square" rtlCol="0">
                <a:spAutoFit/>
              </a:bodyPr>
              <a:lstStyle/>
              <a:p>
                <a:r>
                  <a:rPr lang="en-US" sz="2000" b="1" dirty="0" smtClean="0"/>
                  <a:t>cos</a:t>
                </a:r>
                <a14:m>
                  <m:oMath xmlns:m="http://schemas.openxmlformats.org/officeDocument/2006/math">
                    <m:r>
                      <a:rPr lang="en-US" sz="2000" b="1" i="1" smtClean="0">
                        <a:latin typeface="Cambria Math"/>
                        <a:ea typeface="Cambria Math"/>
                      </a:rPr>
                      <m:t>𝜽</m:t>
                    </m:r>
                    <m:r>
                      <a:rPr lang="en-US" sz="2000" b="1" i="1" smtClean="0">
                        <a:latin typeface="Cambria Math"/>
                        <a:ea typeface="Cambria Math"/>
                      </a:rPr>
                      <m:t>=</m:t>
                    </m:r>
                    <m:f>
                      <m:fPr>
                        <m:ctrlPr>
                          <a:rPr lang="en-US" sz="2000" b="1" i="1" smtClean="0">
                            <a:latin typeface="Cambria Math"/>
                            <a:ea typeface="Cambria Math"/>
                          </a:rPr>
                        </m:ctrlPr>
                      </m:fPr>
                      <m:num>
                        <m:r>
                          <a:rPr lang="en-US" sz="2000" b="1" i="1" smtClean="0">
                            <a:latin typeface="Cambria Math"/>
                            <a:ea typeface="Cambria Math"/>
                          </a:rPr>
                          <m:t>𝟏𝟐</m:t>
                        </m:r>
                      </m:num>
                      <m:den>
                        <m:r>
                          <a:rPr lang="en-US" sz="2000" b="1" i="1" smtClean="0">
                            <a:latin typeface="Cambria Math"/>
                            <a:ea typeface="Cambria Math"/>
                          </a:rPr>
                          <m:t>𝟏𝟑</m:t>
                        </m:r>
                      </m:den>
                    </m:f>
                  </m:oMath>
                </a14:m>
                <a:r>
                  <a:rPr lang="en-US" sz="2000" b="1" dirty="0" smtClean="0"/>
                  <a:t> , </a:t>
                </a:r>
                <a:endParaRPr lang="en-US" sz="2000" b="1" dirty="0"/>
              </a:p>
            </p:txBody>
          </p:sp>
        </mc:Choice>
        <mc:Fallback xmlns="">
          <p:sp>
            <p:nvSpPr>
              <p:cNvPr id="57" name="TextBox 56"/>
              <p:cNvSpPr txBox="1">
                <a:spLocks noRot="1" noChangeAspect="1" noMove="1" noResize="1" noEditPoints="1" noAdjustHandles="1" noChangeArrowheads="1" noChangeShapeType="1" noTextEdit="1"/>
              </p:cNvSpPr>
              <p:nvPr/>
            </p:nvSpPr>
            <p:spPr>
              <a:xfrm>
                <a:off x="4539463" y="2231082"/>
                <a:ext cx="1817753" cy="536942"/>
              </a:xfrm>
              <a:prstGeom prst="rect">
                <a:avLst/>
              </a:prstGeom>
              <a:blipFill rotWithShape="1">
                <a:blip r:embed="rId9"/>
                <a:stretch>
                  <a:fillRect l="-3691" b="-79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TextBox 57"/>
              <p:cNvSpPr txBox="1"/>
              <p:nvPr/>
            </p:nvSpPr>
            <p:spPr>
              <a:xfrm>
                <a:off x="6357217" y="2265259"/>
                <a:ext cx="2686736" cy="495200"/>
              </a:xfrm>
              <a:prstGeom prst="rect">
                <a:avLst/>
              </a:prstGeom>
              <a:noFill/>
            </p:spPr>
            <p:txBody>
              <a:bodyPr wrap="square" rtlCol="0">
                <a:spAutoFit/>
              </a:bodyPr>
              <a:lstStyle/>
              <a:p>
                <a:r>
                  <a:rPr lang="bn-BD" b="1" dirty="0" smtClean="0">
                    <a:latin typeface="NikoshBAN" pitchFamily="2" charset="0"/>
                    <a:cs typeface="NikoshBAN" pitchFamily="2" charset="0"/>
                  </a:rPr>
                  <a:t>এবং </a:t>
                </a:r>
                <a:r>
                  <a:rPr lang="en-US" b="1" dirty="0" smtClean="0">
                    <a:latin typeface="NikoshBAN" pitchFamily="2" charset="0"/>
                    <a:cs typeface="NikoshBAN" pitchFamily="2" charset="0"/>
                  </a:rPr>
                  <a:t>tan</a:t>
                </a:r>
                <a14:m>
                  <m:oMath xmlns:m="http://schemas.openxmlformats.org/officeDocument/2006/math">
                    <m:r>
                      <a:rPr lang="en-US" b="1" i="1" smtClean="0">
                        <a:latin typeface="Cambria Math"/>
                        <a:ea typeface="Cambria Math"/>
                        <a:cs typeface="NikoshBAN" pitchFamily="2" charset="0"/>
                      </a:rPr>
                      <m:t>𝜽</m:t>
                    </m:r>
                    <m:r>
                      <a:rPr lang="en-US" b="1" i="1" smtClean="0">
                        <a:latin typeface="Cambria Math"/>
                        <a:ea typeface="Cambria Math"/>
                        <a:cs typeface="NikoshBAN" pitchFamily="2" charset="0"/>
                      </a:rPr>
                      <m:t>=</m:t>
                    </m:r>
                    <m:f>
                      <m:fPr>
                        <m:ctrlPr>
                          <a:rPr lang="en-US" b="1" i="1" smtClean="0">
                            <a:latin typeface="Cambria Math"/>
                            <a:ea typeface="Cambria Math"/>
                            <a:cs typeface="NikoshBAN" pitchFamily="2" charset="0"/>
                          </a:rPr>
                        </m:ctrlPr>
                      </m:fPr>
                      <m:num>
                        <m:r>
                          <a:rPr lang="en-US" b="1" i="1" smtClean="0">
                            <a:latin typeface="Cambria Math"/>
                            <a:ea typeface="Cambria Math"/>
                            <a:cs typeface="NikoshBAN" pitchFamily="2" charset="0"/>
                          </a:rPr>
                          <m:t>𝟓</m:t>
                        </m:r>
                      </m:num>
                      <m:den>
                        <m:r>
                          <a:rPr lang="en-US" b="1" i="1" smtClean="0">
                            <a:latin typeface="Cambria Math"/>
                            <a:ea typeface="Cambria Math"/>
                            <a:cs typeface="NikoshBAN" pitchFamily="2" charset="0"/>
                          </a:rPr>
                          <m:t>𝟏𝟐</m:t>
                        </m:r>
                      </m:den>
                    </m:f>
                  </m:oMath>
                </a14:m>
                <a:r>
                  <a:rPr lang="en-US" b="1" dirty="0" smtClean="0">
                    <a:latin typeface="NikoshBAN" pitchFamily="2" charset="0"/>
                    <a:cs typeface="NikoshBAN" pitchFamily="2" charset="0"/>
                  </a:rPr>
                  <a:t>    Ans.</a:t>
                </a:r>
                <a:endParaRPr lang="en-US" b="1" dirty="0">
                  <a:latin typeface="NikoshBAN" pitchFamily="2" charset="0"/>
                  <a:cs typeface="NikoshBAN" pitchFamily="2" charset="0"/>
                </a:endParaRPr>
              </a:p>
            </p:txBody>
          </p:sp>
        </mc:Choice>
        <mc:Fallback xmlns="">
          <p:sp>
            <p:nvSpPr>
              <p:cNvPr id="58" name="TextBox 57"/>
              <p:cNvSpPr txBox="1">
                <a:spLocks noRot="1" noChangeAspect="1" noMove="1" noResize="1" noEditPoints="1" noAdjustHandles="1" noChangeArrowheads="1" noChangeShapeType="1" noTextEdit="1"/>
              </p:cNvSpPr>
              <p:nvPr/>
            </p:nvSpPr>
            <p:spPr>
              <a:xfrm>
                <a:off x="6357217" y="2265259"/>
                <a:ext cx="2686736" cy="495200"/>
              </a:xfrm>
              <a:prstGeom prst="rect">
                <a:avLst/>
              </a:prstGeom>
              <a:blipFill rotWithShape="1">
                <a:blip r:embed="rId10"/>
                <a:stretch>
                  <a:fillRect l="-2041" b="-11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TextBox 58"/>
              <p:cNvSpPr txBox="1"/>
              <p:nvPr/>
            </p:nvSpPr>
            <p:spPr>
              <a:xfrm>
                <a:off x="233512" y="2727676"/>
                <a:ext cx="8815354" cy="491096"/>
              </a:xfrm>
              <a:prstGeom prst="rect">
                <a:avLst/>
              </a:prstGeom>
              <a:noFill/>
            </p:spPr>
            <p:txBody>
              <a:bodyPr wrap="square" rtlCol="0">
                <a:spAutoFit/>
              </a:bodyPr>
              <a:lstStyle/>
              <a:p>
                <a:r>
                  <a:rPr lang="bn-BD" b="1" dirty="0" smtClean="0">
                    <a:solidFill>
                      <a:srgbClr val="00B050"/>
                    </a:solidFill>
                    <a:latin typeface="NikoshBAN" pitchFamily="2" charset="0"/>
                    <a:cs typeface="NikoshBAN" pitchFamily="2" charset="0"/>
                  </a:rPr>
                  <a:t>৪</a:t>
                </a:r>
                <a:r>
                  <a:rPr lang="en-US" b="1" dirty="0" smtClean="0">
                    <a:solidFill>
                      <a:srgbClr val="00B050"/>
                    </a:solidFill>
                    <a:latin typeface="NikoshBAN" pitchFamily="2" charset="0"/>
                    <a:cs typeface="NikoshBAN" pitchFamily="2" charset="0"/>
                  </a:rPr>
                  <a:t>.</a:t>
                </a:r>
                <a:r>
                  <a:rPr lang="bn-BD" b="1" dirty="0" smtClean="0">
                    <a:solidFill>
                      <a:srgbClr val="00B050"/>
                    </a:solidFill>
                    <a:latin typeface="NikoshBAN" pitchFamily="2" charset="0"/>
                    <a:cs typeface="NikoshBAN" pitchFamily="2" charset="0"/>
                  </a:rPr>
                  <a:t>বই-৫</a:t>
                </a:r>
                <a:r>
                  <a:rPr lang="en-US" b="1" dirty="0" smtClean="0">
                    <a:solidFill>
                      <a:srgbClr val="00B050"/>
                    </a:solidFill>
                    <a:latin typeface="NikoshBAN" pitchFamily="2" charset="0"/>
                    <a:ea typeface="Cambria Math"/>
                    <a:cs typeface="NikoshBAN" pitchFamily="2" charset="0"/>
                  </a:rPr>
                  <a:t>⦂</a:t>
                </a:r>
                <a:r>
                  <a:rPr lang="bn-BD" b="1" dirty="0" smtClean="0">
                    <a:solidFill>
                      <a:srgbClr val="00B050"/>
                    </a:solidFill>
                    <a:latin typeface="NikoshBAN" pitchFamily="2" charset="0"/>
                    <a:ea typeface="Cambria Math"/>
                    <a:cs typeface="NikoshBAN" pitchFamily="2" charset="0"/>
                  </a:rPr>
                  <a:t> </a:t>
                </a:r>
                <a:r>
                  <a:rPr lang="en-US" b="1" dirty="0" smtClean="0">
                    <a:solidFill>
                      <a:srgbClr val="00B050"/>
                    </a:solidFill>
                    <a:latin typeface="NikoshBAN" pitchFamily="2" charset="0"/>
                    <a:ea typeface="Cambria Math"/>
                    <a:cs typeface="NikoshBAN" pitchFamily="2" charset="0"/>
                  </a:rPr>
                  <a:t>△</a:t>
                </a:r>
                <a:r>
                  <a:rPr lang="en-US" sz="1400" b="1" dirty="0" smtClean="0">
                    <a:solidFill>
                      <a:srgbClr val="00B050"/>
                    </a:solidFill>
                    <a:latin typeface="NikoshBAN" pitchFamily="2" charset="0"/>
                    <a:ea typeface="Cambria Math"/>
                    <a:cs typeface="NikoshBAN" pitchFamily="2" charset="0"/>
                  </a:rPr>
                  <a:t>ABC</a:t>
                </a:r>
                <a:r>
                  <a:rPr lang="en-US" b="1" dirty="0" smtClean="0">
                    <a:solidFill>
                      <a:srgbClr val="00B050"/>
                    </a:solidFill>
                    <a:latin typeface="NikoshBAN" pitchFamily="2" charset="0"/>
                    <a:ea typeface="Cambria Math"/>
                    <a:cs typeface="NikoshBAN" pitchFamily="2" charset="0"/>
                  </a:rPr>
                  <a:t> </a:t>
                </a:r>
                <a:r>
                  <a:rPr lang="bn-BD" b="1" dirty="0" smtClean="0">
                    <a:solidFill>
                      <a:srgbClr val="00B050"/>
                    </a:solidFill>
                    <a:latin typeface="NikoshBAN" pitchFamily="2" charset="0"/>
                    <a:ea typeface="Cambria Math"/>
                    <a:cs typeface="NikoshBAN" pitchFamily="2" charset="0"/>
                  </a:rPr>
                  <a:t>সমকোণী ত্রিভুজের </a:t>
                </a:r>
                <a:r>
                  <a:rPr lang="en-US" b="1" dirty="0" smtClean="0">
                    <a:solidFill>
                      <a:srgbClr val="00B050"/>
                    </a:solidFill>
                    <a:latin typeface="NikoshBAN" pitchFamily="2" charset="0"/>
                    <a:ea typeface="Cambria Math"/>
                    <a:cs typeface="NikoshBAN" pitchFamily="2" charset="0"/>
                  </a:rPr>
                  <a:t>∠</a:t>
                </a:r>
                <a:r>
                  <a:rPr lang="en-US" sz="1400" b="1" dirty="0" smtClean="0">
                    <a:solidFill>
                      <a:srgbClr val="00B050"/>
                    </a:solidFill>
                    <a:latin typeface="NikoshBAN" pitchFamily="2" charset="0"/>
                    <a:ea typeface="Cambria Math"/>
                    <a:cs typeface="NikoshBAN" pitchFamily="2" charset="0"/>
                  </a:rPr>
                  <a:t>B</a:t>
                </a:r>
                <a:r>
                  <a:rPr lang="bn-BD" sz="1400" b="1" dirty="0" smtClean="0">
                    <a:solidFill>
                      <a:srgbClr val="00B050"/>
                    </a:solidFill>
                    <a:latin typeface="NikoshBAN" pitchFamily="2" charset="0"/>
                    <a:ea typeface="Cambria Math"/>
                    <a:cs typeface="NikoshBAN" pitchFamily="2" charset="0"/>
                  </a:rPr>
                  <a:t> </a:t>
                </a:r>
                <a:r>
                  <a:rPr lang="bn-BD" b="1" dirty="0" smtClean="0">
                    <a:solidFill>
                      <a:srgbClr val="00B050"/>
                    </a:solidFill>
                    <a:latin typeface="NikoshBAN" pitchFamily="2" charset="0"/>
                    <a:ea typeface="Cambria Math"/>
                    <a:cs typeface="NikoshBAN" pitchFamily="2" charset="0"/>
                  </a:rPr>
                  <a:t>=</a:t>
                </a:r>
                <a:r>
                  <a:rPr lang="en-US" b="1" dirty="0" smtClean="0">
                    <a:solidFill>
                      <a:srgbClr val="00B050"/>
                    </a:solidFill>
                    <a:latin typeface="NikoshBAN" pitchFamily="2" charset="0"/>
                    <a:ea typeface="Cambria Math"/>
                    <a:cs typeface="NikoshBAN" pitchFamily="2" charset="0"/>
                  </a:rPr>
                  <a:t> </a:t>
                </a:r>
                <a:r>
                  <a:rPr lang="bn-BD" b="1" dirty="0" smtClean="0">
                    <a:solidFill>
                      <a:srgbClr val="00B050"/>
                    </a:solidFill>
                    <a:latin typeface="NikoshBAN" pitchFamily="2" charset="0"/>
                    <a:ea typeface="Cambria Math"/>
                    <a:cs typeface="NikoshBAN" pitchFamily="2" charset="0"/>
                  </a:rPr>
                  <a:t>সমকোণ। </a:t>
                </a:r>
                <a:r>
                  <a:rPr lang="en-US" b="1" dirty="0" err="1" smtClean="0">
                    <a:solidFill>
                      <a:srgbClr val="00B050"/>
                    </a:solidFill>
                    <a:latin typeface="NikoshBAN" pitchFamily="2" charset="0"/>
                    <a:ea typeface="Cambria Math"/>
                    <a:cs typeface="NikoshBAN" pitchFamily="2" charset="0"/>
                  </a:rPr>
                  <a:t>tan</a:t>
                </a:r>
                <a:r>
                  <a:rPr lang="en-US" sz="1400" b="1" dirty="0" err="1" smtClean="0">
                    <a:solidFill>
                      <a:srgbClr val="00B050"/>
                    </a:solidFill>
                    <a:latin typeface="NikoshBAN" pitchFamily="2" charset="0"/>
                    <a:ea typeface="Cambria Math"/>
                    <a:cs typeface="NikoshBAN" pitchFamily="2" charset="0"/>
                  </a:rPr>
                  <a:t>A</a:t>
                </a:r>
                <a:r>
                  <a:rPr lang="en-US" b="1" dirty="0" smtClean="0">
                    <a:solidFill>
                      <a:srgbClr val="00B050"/>
                    </a:solidFill>
                    <a:latin typeface="NikoshBAN" pitchFamily="2" charset="0"/>
                    <a:ea typeface="Cambria Math"/>
                    <a:cs typeface="NikoshBAN" pitchFamily="2" charset="0"/>
                  </a:rPr>
                  <a:t>= </a:t>
                </a:r>
                <a14:m>
                  <m:oMath xmlns:m="http://schemas.openxmlformats.org/officeDocument/2006/math">
                    <m:r>
                      <a:rPr lang="en-US" b="1" i="1" smtClean="0">
                        <a:solidFill>
                          <a:srgbClr val="00B050"/>
                        </a:solidFill>
                        <a:latin typeface="Cambria Math"/>
                        <a:ea typeface="Cambria Math"/>
                      </a:rPr>
                      <m:t>√</m:t>
                    </m:r>
                    <m:r>
                      <a:rPr lang="en-US" b="1" i="1" smtClean="0">
                        <a:solidFill>
                          <a:srgbClr val="00B050"/>
                        </a:solidFill>
                        <a:latin typeface="Cambria Math"/>
                        <a:ea typeface="Cambria Math"/>
                      </a:rPr>
                      <m:t>𝟑</m:t>
                    </m:r>
                  </m:oMath>
                </a14:m>
                <a:r>
                  <a:rPr lang="en-US" b="1" dirty="0" smtClean="0">
                    <a:solidFill>
                      <a:srgbClr val="00B050"/>
                    </a:solidFill>
                    <a:latin typeface="NikoshBAN" pitchFamily="2" charset="0"/>
                    <a:cs typeface="NikoshBAN" pitchFamily="2" charset="0"/>
                  </a:rPr>
                  <a:t>  </a:t>
                </a:r>
                <a:r>
                  <a:rPr lang="bn-BD" b="1" dirty="0" smtClean="0">
                    <a:solidFill>
                      <a:srgbClr val="00B050"/>
                    </a:solidFill>
                    <a:latin typeface="NikoshBAN" pitchFamily="2" charset="0"/>
                    <a:cs typeface="NikoshBAN" pitchFamily="2" charset="0"/>
                  </a:rPr>
                  <a:t>হলে , </a:t>
                </a:r>
                <a:r>
                  <a:rPr lang="en-US" b="1" dirty="0" smtClean="0">
                    <a:solidFill>
                      <a:srgbClr val="00B050"/>
                    </a:solidFill>
                    <a:latin typeface="NikoshBAN" pitchFamily="2" charset="0"/>
                    <a:cs typeface="NikoshBAN" pitchFamily="2" charset="0"/>
                  </a:rPr>
                  <a:t> </a:t>
                </a:r>
                <a:r>
                  <a:rPr lang="bn-BD" b="1" dirty="0" smtClean="0">
                    <a:solidFill>
                      <a:srgbClr val="00B050"/>
                    </a:solidFill>
                    <a:latin typeface="NikoshBAN" pitchFamily="2" charset="0"/>
                    <a:cs typeface="NikoshBAN" pitchFamily="2" charset="0"/>
                  </a:rPr>
                  <a:t>প্রমাণ কর যে, </a:t>
                </a:r>
                <a14:m>
                  <m:oMath xmlns:m="http://schemas.openxmlformats.org/officeDocument/2006/math">
                    <m:r>
                      <a:rPr lang="bn-BD" b="1" i="1" smtClean="0">
                        <a:solidFill>
                          <a:srgbClr val="00B050"/>
                        </a:solidFill>
                        <a:latin typeface="Cambria Math"/>
                        <a:ea typeface="Cambria Math"/>
                      </a:rPr>
                      <m:t>√</m:t>
                    </m:r>
                    <m:r>
                      <a:rPr lang="en-US" b="1" i="1" smtClean="0">
                        <a:solidFill>
                          <a:srgbClr val="00B050"/>
                        </a:solidFill>
                        <a:latin typeface="Cambria Math"/>
                        <a:ea typeface="Cambria Math"/>
                      </a:rPr>
                      <m:t>𝟑</m:t>
                    </m:r>
                  </m:oMath>
                </a14:m>
                <a:r>
                  <a:rPr lang="en-US" b="1" dirty="0" err="1" smtClean="0">
                    <a:solidFill>
                      <a:srgbClr val="00B050"/>
                    </a:solidFill>
                    <a:latin typeface="NikoshBAN" pitchFamily="2" charset="0"/>
                    <a:cs typeface="NikoshBAN" pitchFamily="2" charset="0"/>
                  </a:rPr>
                  <a:t>sin</a:t>
                </a:r>
                <a:r>
                  <a:rPr lang="en-US" sz="1400" b="1" dirty="0" err="1" smtClean="0">
                    <a:solidFill>
                      <a:srgbClr val="00B050"/>
                    </a:solidFill>
                    <a:latin typeface="NikoshBAN" pitchFamily="2" charset="0"/>
                    <a:cs typeface="NikoshBAN" pitchFamily="2" charset="0"/>
                  </a:rPr>
                  <a:t>A</a:t>
                </a:r>
                <a:r>
                  <a:rPr lang="en-US" b="1" dirty="0" err="1" smtClean="0">
                    <a:solidFill>
                      <a:srgbClr val="00B050"/>
                    </a:solidFill>
                    <a:latin typeface="NikoshBAN" pitchFamily="2" charset="0"/>
                    <a:cs typeface="NikoshBAN" pitchFamily="2" charset="0"/>
                  </a:rPr>
                  <a:t>.cos</a:t>
                </a:r>
                <a:r>
                  <a:rPr lang="en-US" sz="1400" b="1" dirty="0" err="1" smtClean="0">
                    <a:solidFill>
                      <a:srgbClr val="00B050"/>
                    </a:solidFill>
                    <a:latin typeface="NikoshBAN" pitchFamily="2" charset="0"/>
                    <a:cs typeface="NikoshBAN" pitchFamily="2" charset="0"/>
                  </a:rPr>
                  <a:t>A</a:t>
                </a:r>
                <a:r>
                  <a:rPr lang="en-US" b="1" dirty="0" smtClean="0">
                    <a:solidFill>
                      <a:srgbClr val="00B050"/>
                    </a:solidFill>
                    <a:latin typeface="NikoshBAN" pitchFamily="2" charset="0"/>
                    <a:cs typeface="NikoshBAN" pitchFamily="2" charset="0"/>
                  </a:rPr>
                  <a:t>= </a:t>
                </a:r>
                <a14:m>
                  <m:oMath xmlns:m="http://schemas.openxmlformats.org/officeDocument/2006/math">
                    <m:f>
                      <m:fPr>
                        <m:ctrlPr>
                          <a:rPr lang="en-US" b="1" i="1" smtClean="0">
                            <a:solidFill>
                              <a:srgbClr val="00B050"/>
                            </a:solidFill>
                            <a:latin typeface="Cambria Math"/>
                          </a:rPr>
                        </m:ctrlPr>
                      </m:fPr>
                      <m:num>
                        <m:r>
                          <a:rPr lang="en-US" b="1" i="1" smtClean="0">
                            <a:solidFill>
                              <a:srgbClr val="00B050"/>
                            </a:solidFill>
                            <a:latin typeface="Cambria Math"/>
                          </a:rPr>
                          <m:t>𝟑</m:t>
                        </m:r>
                      </m:num>
                      <m:den>
                        <m:r>
                          <a:rPr lang="en-US" b="1" i="1" smtClean="0">
                            <a:solidFill>
                              <a:srgbClr val="00B050"/>
                            </a:solidFill>
                            <a:latin typeface="Cambria Math"/>
                          </a:rPr>
                          <m:t>𝟒</m:t>
                        </m:r>
                      </m:den>
                    </m:f>
                  </m:oMath>
                </a14:m>
                <a:r>
                  <a:rPr lang="en-US" b="1" dirty="0" smtClean="0">
                    <a:solidFill>
                      <a:srgbClr val="00B050"/>
                    </a:solidFill>
                    <a:latin typeface="NikoshBAN" pitchFamily="2" charset="0"/>
                    <a:cs typeface="NikoshBAN" pitchFamily="2" charset="0"/>
                  </a:rPr>
                  <a:t>  . </a:t>
                </a:r>
                <a:endParaRPr lang="en-US" b="1" dirty="0">
                  <a:solidFill>
                    <a:srgbClr val="00B050"/>
                  </a:solidFill>
                  <a:latin typeface="NikoshBAN" pitchFamily="2" charset="0"/>
                  <a:cs typeface="NikoshBAN" pitchFamily="2" charset="0"/>
                </a:endParaRPr>
              </a:p>
            </p:txBody>
          </p:sp>
        </mc:Choice>
        <mc:Fallback xmlns="">
          <p:sp>
            <p:nvSpPr>
              <p:cNvPr id="59" name="TextBox 58"/>
              <p:cNvSpPr txBox="1">
                <a:spLocks noRot="1" noChangeAspect="1" noMove="1" noResize="1" noEditPoints="1" noAdjustHandles="1" noChangeArrowheads="1" noChangeShapeType="1" noTextEdit="1"/>
              </p:cNvSpPr>
              <p:nvPr/>
            </p:nvSpPr>
            <p:spPr>
              <a:xfrm>
                <a:off x="233512" y="2727676"/>
                <a:ext cx="8815354" cy="491096"/>
              </a:xfrm>
              <a:prstGeom prst="rect">
                <a:avLst/>
              </a:prstGeom>
              <a:blipFill rotWithShape="1">
                <a:blip r:embed="rId11"/>
                <a:stretch>
                  <a:fillRect l="-553" b="-9877"/>
                </a:stretch>
              </a:blipFill>
            </p:spPr>
            <p:txBody>
              <a:bodyPr/>
              <a:lstStyle/>
              <a:p>
                <a:r>
                  <a:rPr lang="en-US">
                    <a:noFill/>
                  </a:rPr>
                  <a:t> </a:t>
                </a:r>
              </a:p>
            </p:txBody>
          </p:sp>
        </mc:Fallback>
      </mc:AlternateContent>
      <p:grpSp>
        <p:nvGrpSpPr>
          <p:cNvPr id="60" name="Group 59"/>
          <p:cNvGrpSpPr/>
          <p:nvPr/>
        </p:nvGrpSpPr>
        <p:grpSpPr>
          <a:xfrm>
            <a:off x="152182" y="3475883"/>
            <a:ext cx="1553499" cy="2239117"/>
            <a:chOff x="100307" y="1599773"/>
            <a:chExt cx="2736960" cy="1255149"/>
          </a:xfrm>
        </p:grpSpPr>
        <p:grpSp>
          <p:nvGrpSpPr>
            <p:cNvPr id="61" name="Group 60"/>
            <p:cNvGrpSpPr/>
            <p:nvPr/>
          </p:nvGrpSpPr>
          <p:grpSpPr>
            <a:xfrm>
              <a:off x="408763" y="1756813"/>
              <a:ext cx="2428504" cy="1098109"/>
              <a:chOff x="586333" y="1301941"/>
              <a:chExt cx="2330917" cy="1513746"/>
            </a:xfrm>
          </p:grpSpPr>
          <p:grpSp>
            <p:nvGrpSpPr>
              <p:cNvPr id="65" name="Group 64"/>
              <p:cNvGrpSpPr/>
              <p:nvPr/>
            </p:nvGrpSpPr>
            <p:grpSpPr>
              <a:xfrm>
                <a:off x="586333" y="1301941"/>
                <a:ext cx="1728452" cy="1513746"/>
                <a:chOff x="1262234" y="1228545"/>
                <a:chExt cx="1728452" cy="1513746"/>
              </a:xfrm>
            </p:grpSpPr>
            <p:grpSp>
              <p:nvGrpSpPr>
                <p:cNvPr id="70" name="Group 69"/>
                <p:cNvGrpSpPr/>
                <p:nvPr/>
              </p:nvGrpSpPr>
              <p:grpSpPr>
                <a:xfrm>
                  <a:off x="1262234" y="1228545"/>
                  <a:ext cx="1728452" cy="1513746"/>
                  <a:chOff x="929330" y="4166618"/>
                  <a:chExt cx="1728452" cy="1513746"/>
                </a:xfrm>
              </p:grpSpPr>
              <p:cxnSp>
                <p:nvCxnSpPr>
                  <p:cNvPr id="73" name="Straight Connector 72"/>
                  <p:cNvCxnSpPr/>
                  <p:nvPr/>
                </p:nvCxnSpPr>
                <p:spPr>
                  <a:xfrm flipV="1">
                    <a:off x="947891" y="4173546"/>
                    <a:ext cx="1709891" cy="1049618"/>
                  </a:xfrm>
                  <a:prstGeom prst="line">
                    <a:avLst/>
                  </a:prstGeom>
                </p:spPr>
                <p:style>
                  <a:lnRef idx="1">
                    <a:schemeClr val="accent1"/>
                  </a:lnRef>
                  <a:fillRef idx="0">
                    <a:schemeClr val="accent1"/>
                  </a:fillRef>
                  <a:effectRef idx="0">
                    <a:schemeClr val="accent1"/>
                  </a:effectRef>
                  <a:fontRef idx="minor">
                    <a:schemeClr val="tx1"/>
                  </a:fontRef>
                </p:style>
              </p:cxnSp>
              <p:grpSp>
                <p:nvGrpSpPr>
                  <p:cNvPr id="74" name="Group 73"/>
                  <p:cNvGrpSpPr/>
                  <p:nvPr/>
                </p:nvGrpSpPr>
                <p:grpSpPr>
                  <a:xfrm>
                    <a:off x="929330" y="4166618"/>
                    <a:ext cx="1694961" cy="1513746"/>
                    <a:chOff x="895839" y="4201254"/>
                    <a:chExt cx="1694961" cy="1513746"/>
                  </a:xfrm>
                </p:grpSpPr>
                <p:sp>
                  <p:nvSpPr>
                    <p:cNvPr id="75" name="Arc 74"/>
                    <p:cNvSpPr/>
                    <p:nvPr/>
                  </p:nvSpPr>
                  <p:spPr>
                    <a:xfrm>
                      <a:off x="895839" y="4800600"/>
                      <a:ext cx="914400" cy="914400"/>
                    </a:xfrm>
                    <a:prstGeom prst="arc">
                      <a:avLst>
                        <a:gd name="adj1" fmla="val 16856742"/>
                        <a:gd name="adj2" fmla="val 20792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b="1">
                        <a:cs typeface="NikoshBAN" pitchFamily="2" charset="0"/>
                      </a:endParaRPr>
                    </a:p>
                  </p:txBody>
                </p:sp>
                <p:cxnSp>
                  <p:nvCxnSpPr>
                    <p:cNvPr id="76" name="Straight Connector 75"/>
                    <p:cNvCxnSpPr/>
                    <p:nvPr/>
                  </p:nvCxnSpPr>
                  <p:spPr>
                    <a:xfrm>
                      <a:off x="914400" y="5257800"/>
                      <a:ext cx="167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2590800" y="4201254"/>
                      <a:ext cx="0" cy="1056546"/>
                    </a:xfrm>
                    <a:prstGeom prst="line">
                      <a:avLst/>
                    </a:prstGeom>
                  </p:spPr>
                  <p:style>
                    <a:lnRef idx="1">
                      <a:schemeClr val="accent1"/>
                    </a:lnRef>
                    <a:fillRef idx="0">
                      <a:schemeClr val="accent1"/>
                    </a:fillRef>
                    <a:effectRef idx="0">
                      <a:schemeClr val="accent1"/>
                    </a:effectRef>
                    <a:fontRef idx="minor">
                      <a:schemeClr val="tx1"/>
                    </a:fontRef>
                  </p:style>
                </p:cxnSp>
              </p:grpSp>
            </p:grpSp>
            <p:cxnSp>
              <p:nvCxnSpPr>
                <p:cNvPr id="71" name="Straight Connector 70"/>
                <p:cNvCxnSpPr/>
                <p:nvPr/>
              </p:nvCxnSpPr>
              <p:spPr>
                <a:xfrm flipV="1">
                  <a:off x="2667000" y="1915759"/>
                  <a:ext cx="0" cy="369332"/>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2667000" y="1915759"/>
                  <a:ext cx="290195"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67" name="TextBox 66"/>
              <p:cNvSpPr txBox="1"/>
              <p:nvPr/>
            </p:nvSpPr>
            <p:spPr>
              <a:xfrm rot="18726059">
                <a:off x="1245351" y="1365785"/>
                <a:ext cx="361648" cy="624543"/>
              </a:xfrm>
              <a:prstGeom prst="rect">
                <a:avLst/>
              </a:prstGeom>
              <a:noFill/>
            </p:spPr>
            <p:txBody>
              <a:bodyPr wrap="square" rtlCol="0">
                <a:spAutoFit/>
              </a:bodyPr>
              <a:lstStyle/>
              <a:p>
                <a:r>
                  <a:rPr lang="en-US" b="1" dirty="0">
                    <a:cs typeface="NikoshBAN" pitchFamily="2" charset="0"/>
                  </a:rPr>
                  <a:t>2</a:t>
                </a:r>
                <a:r>
                  <a:rPr lang="en-US" b="1" dirty="0" smtClean="0">
                    <a:cs typeface="NikoshBAN" pitchFamily="2" charset="0"/>
                  </a:rPr>
                  <a:t>.</a:t>
                </a:r>
                <a:endParaRPr lang="en-US" b="1" dirty="0">
                  <a:cs typeface="NikoshBAN" pitchFamily="2" charset="0"/>
                </a:endParaRPr>
              </a:p>
            </p:txBody>
          </p:sp>
          <mc:AlternateContent xmlns:mc="http://schemas.openxmlformats.org/markup-compatibility/2006" xmlns:a14="http://schemas.microsoft.com/office/drawing/2010/main">
            <mc:Choice Requires="a14">
              <p:sp>
                <p:nvSpPr>
                  <p:cNvPr id="68" name="TextBox 67"/>
                  <p:cNvSpPr txBox="1"/>
                  <p:nvPr/>
                </p:nvSpPr>
                <p:spPr>
                  <a:xfrm>
                    <a:off x="2244993" y="1602809"/>
                    <a:ext cx="672257" cy="332684"/>
                  </a:xfrm>
                  <a:prstGeom prst="rect">
                    <a:avLst/>
                  </a:prstGeom>
                  <a:noFill/>
                </p:spPr>
                <p:txBody>
                  <a:bodyPr wrap="none" rtlCol="0">
                    <a:spAutoFit/>
                  </a:bodyPr>
                  <a:lstStyle/>
                  <a:p>
                    <a14:m>
                      <m:oMath xmlns:m="http://schemas.openxmlformats.org/officeDocument/2006/math">
                        <m:r>
                          <a:rPr lang="bn-BD" b="1" i="1" smtClean="0">
                            <a:latin typeface="Cambria Math"/>
                            <a:ea typeface="Cambria Math"/>
                            <a:cs typeface="NikoshBAN" pitchFamily="2" charset="0"/>
                          </a:rPr>
                          <m:t>√</m:t>
                        </m:r>
                        <m:r>
                          <a:rPr lang="en-US" b="1" i="1" smtClean="0">
                            <a:latin typeface="Cambria Math"/>
                            <a:ea typeface="Cambria Math"/>
                            <a:cs typeface="NikoshBAN" pitchFamily="2" charset="0"/>
                          </a:rPr>
                          <m:t>𝟑</m:t>
                        </m:r>
                      </m:oMath>
                    </a14:m>
                    <a:r>
                      <a:rPr lang="bn-BD" b="1" dirty="0" smtClean="0">
                        <a:cs typeface="NikoshBAN" pitchFamily="2" charset="0"/>
                      </a:rPr>
                      <a:t> </a:t>
                    </a:r>
                    <a:endParaRPr lang="en-US" b="1" dirty="0">
                      <a:cs typeface="NikoshBAN" pitchFamily="2" charset="0"/>
                    </a:endParaRPr>
                  </a:p>
                </p:txBody>
              </p:sp>
            </mc:Choice>
            <mc:Fallback xmlns="">
              <p:sp>
                <p:nvSpPr>
                  <p:cNvPr id="68" name="TextBox 67"/>
                  <p:cNvSpPr txBox="1">
                    <a:spLocks noRot="1" noChangeAspect="1" noMove="1" noResize="1" noEditPoints="1" noAdjustHandles="1" noChangeArrowheads="1" noChangeShapeType="1" noTextEdit="1"/>
                  </p:cNvSpPr>
                  <p:nvPr/>
                </p:nvSpPr>
                <p:spPr>
                  <a:xfrm>
                    <a:off x="2244993" y="1602809"/>
                    <a:ext cx="672257" cy="332684"/>
                  </a:xfrm>
                  <a:prstGeom prst="rect">
                    <a:avLst/>
                  </a:prstGeom>
                  <a:blipFill rotWithShape="1">
                    <a:blip r:embed="rId12"/>
                    <a:stretch>
                      <a:fillRect l="-6154" t="-1408" r="-44615" b="-12676"/>
                    </a:stretch>
                  </a:blipFill>
                </p:spPr>
                <p:txBody>
                  <a:bodyPr/>
                  <a:lstStyle/>
                  <a:p>
                    <a:r>
                      <a:rPr lang="en-US">
                        <a:noFill/>
                      </a:rPr>
                      <a:t> </a:t>
                    </a:r>
                  </a:p>
                </p:txBody>
              </p:sp>
            </mc:Fallback>
          </mc:AlternateContent>
          <p:sp>
            <p:nvSpPr>
              <p:cNvPr id="69" name="TextBox 68"/>
              <p:cNvSpPr txBox="1"/>
              <p:nvPr/>
            </p:nvSpPr>
            <p:spPr>
              <a:xfrm>
                <a:off x="1374622" y="2303378"/>
                <a:ext cx="453042" cy="315071"/>
              </a:xfrm>
              <a:prstGeom prst="rect">
                <a:avLst/>
              </a:prstGeom>
              <a:noFill/>
            </p:spPr>
            <p:txBody>
              <a:bodyPr wrap="none" rtlCol="0">
                <a:spAutoFit/>
              </a:bodyPr>
              <a:lstStyle/>
              <a:p>
                <a:r>
                  <a:rPr lang="en-US" b="1" dirty="0" smtClean="0">
                    <a:cs typeface="NikoshBAN" pitchFamily="2" charset="0"/>
                  </a:rPr>
                  <a:t>1</a:t>
                </a:r>
                <a:r>
                  <a:rPr lang="bn-BD" b="1" dirty="0" smtClean="0">
                    <a:cs typeface="NikoshBAN" pitchFamily="2" charset="0"/>
                  </a:rPr>
                  <a:t> </a:t>
                </a:r>
                <a:endParaRPr lang="en-US" b="1" dirty="0">
                  <a:cs typeface="NikoshBAN" pitchFamily="2" charset="0"/>
                </a:endParaRPr>
              </a:p>
            </p:txBody>
          </p:sp>
        </p:grpSp>
        <p:sp>
          <p:nvSpPr>
            <p:cNvPr id="62" name="TextBox 61"/>
            <p:cNvSpPr txBox="1"/>
            <p:nvPr/>
          </p:nvSpPr>
          <p:spPr>
            <a:xfrm>
              <a:off x="2183035" y="2368743"/>
              <a:ext cx="309700" cy="369332"/>
            </a:xfrm>
            <a:prstGeom prst="rect">
              <a:avLst/>
            </a:prstGeom>
            <a:noFill/>
          </p:spPr>
          <p:txBody>
            <a:bodyPr wrap="none" rtlCol="0">
              <a:spAutoFit/>
            </a:bodyPr>
            <a:lstStyle/>
            <a:p>
              <a:r>
                <a:rPr lang="en-US" dirty="0"/>
                <a:t>B</a:t>
              </a:r>
            </a:p>
          </p:txBody>
        </p:sp>
        <p:sp>
          <p:nvSpPr>
            <p:cNvPr id="63" name="TextBox 62"/>
            <p:cNvSpPr txBox="1"/>
            <p:nvPr/>
          </p:nvSpPr>
          <p:spPr>
            <a:xfrm>
              <a:off x="2136865" y="1599773"/>
              <a:ext cx="579377" cy="228560"/>
            </a:xfrm>
            <a:prstGeom prst="rect">
              <a:avLst/>
            </a:prstGeom>
            <a:noFill/>
          </p:spPr>
          <p:txBody>
            <a:bodyPr wrap="square" rtlCol="0">
              <a:spAutoFit/>
            </a:bodyPr>
            <a:lstStyle/>
            <a:p>
              <a:r>
                <a:rPr lang="en-US" dirty="0"/>
                <a:t>C</a:t>
              </a:r>
            </a:p>
          </p:txBody>
        </p:sp>
        <p:sp>
          <p:nvSpPr>
            <p:cNvPr id="64" name="TextBox 63"/>
            <p:cNvSpPr txBox="1"/>
            <p:nvPr/>
          </p:nvSpPr>
          <p:spPr>
            <a:xfrm>
              <a:off x="100307" y="2305166"/>
              <a:ext cx="419142" cy="228560"/>
            </a:xfrm>
            <a:prstGeom prst="rect">
              <a:avLst/>
            </a:prstGeom>
            <a:noFill/>
          </p:spPr>
          <p:txBody>
            <a:bodyPr wrap="none" rtlCol="0">
              <a:spAutoFit/>
            </a:bodyPr>
            <a:lstStyle/>
            <a:p>
              <a:r>
                <a:rPr lang="en-US" dirty="0"/>
                <a:t>A</a:t>
              </a:r>
            </a:p>
          </p:txBody>
        </p:sp>
      </p:grpSp>
      <p:sp>
        <p:nvSpPr>
          <p:cNvPr id="78" name="TextBox 77"/>
          <p:cNvSpPr txBox="1"/>
          <p:nvPr/>
        </p:nvSpPr>
        <p:spPr>
          <a:xfrm>
            <a:off x="238426" y="3178200"/>
            <a:ext cx="3238899" cy="400110"/>
          </a:xfrm>
          <a:prstGeom prst="rect">
            <a:avLst/>
          </a:prstGeom>
          <a:noFill/>
        </p:spPr>
        <p:txBody>
          <a:bodyPr wrap="square" rtlCol="0">
            <a:spAutoFit/>
          </a:bodyPr>
          <a:lstStyle/>
          <a:p>
            <a:r>
              <a:rPr lang="bn-BD" sz="2000" b="1" dirty="0">
                <a:latin typeface="NikoshBAN" pitchFamily="2" charset="0"/>
                <a:cs typeface="NikoshBAN" pitchFamily="2" charset="0"/>
              </a:rPr>
              <a:t>৪</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বই-৫</a:t>
            </a:r>
            <a:r>
              <a:rPr lang="en-US" sz="2000" b="1" dirty="0" smtClean="0">
                <a:latin typeface="NikoshBAN" pitchFamily="2" charset="0"/>
                <a:ea typeface="Cambria Math"/>
                <a:cs typeface="NikoshBAN" pitchFamily="2" charset="0"/>
              </a:rPr>
              <a:t>⦂</a:t>
            </a:r>
            <a:r>
              <a:rPr lang="bn-BD" sz="2000" b="1" dirty="0" smtClean="0">
                <a:latin typeface="NikoshBAN" pitchFamily="2" charset="0"/>
                <a:cs typeface="NikoshBAN" pitchFamily="2" charset="0"/>
              </a:rPr>
              <a:t> সমাধানঃ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79" name="TextBox 78"/>
              <p:cNvSpPr txBox="1"/>
              <p:nvPr/>
            </p:nvSpPr>
            <p:spPr>
              <a:xfrm>
                <a:off x="1880708" y="3124206"/>
                <a:ext cx="3927851" cy="532646"/>
              </a:xfrm>
              <a:prstGeom prst="rect">
                <a:avLst/>
              </a:prstGeom>
              <a:noFill/>
            </p:spPr>
            <p:txBody>
              <a:bodyPr wrap="square" rtlCol="0">
                <a:spAutoFit/>
              </a:bodyPr>
              <a:lstStyle/>
              <a:p>
                <a:r>
                  <a:rPr lang="bn-BD" b="1" dirty="0" smtClean="0">
                    <a:latin typeface="NikoshBAN" pitchFamily="2" charset="0"/>
                    <a:cs typeface="NikoshBAN" pitchFamily="2" charset="0"/>
                  </a:rPr>
                  <a:t>দেওয়া আছে, </a:t>
                </a:r>
                <a:r>
                  <a:rPr lang="en-US" b="1" dirty="0" smtClean="0">
                    <a:latin typeface="NikoshBAN" pitchFamily="2" charset="0"/>
                    <a:ea typeface="Cambria Math"/>
                    <a:cs typeface="NikoshBAN" pitchFamily="2" charset="0"/>
                  </a:rPr>
                  <a:t>∠B=</a:t>
                </a:r>
                <a:r>
                  <a:rPr lang="bn-BD" b="1" dirty="0" smtClean="0">
                    <a:latin typeface="NikoshBAN" pitchFamily="2" charset="0"/>
                    <a:ea typeface="Cambria Math"/>
                    <a:cs typeface="NikoshBAN" pitchFamily="2" charset="0"/>
                  </a:rPr>
                  <a:t>সমকোণ, </a:t>
                </a:r>
                <a:r>
                  <a:rPr lang="en-US" b="1" dirty="0" err="1" smtClean="0">
                    <a:latin typeface="NikoshBAN" pitchFamily="2" charset="0"/>
                    <a:ea typeface="Cambria Math"/>
                    <a:cs typeface="NikoshBAN" pitchFamily="2" charset="0"/>
                  </a:rPr>
                  <a:t>tanA</a:t>
                </a:r>
                <a:r>
                  <a:rPr lang="en-US" b="1" dirty="0" smtClean="0">
                    <a:latin typeface="NikoshBAN" pitchFamily="2" charset="0"/>
                    <a:ea typeface="Cambria Math"/>
                    <a:cs typeface="NikoshBAN" pitchFamily="2" charset="0"/>
                  </a:rPr>
                  <a:t>=</a:t>
                </a:r>
                <a14:m>
                  <m:oMath xmlns:m="http://schemas.openxmlformats.org/officeDocument/2006/math">
                    <m:rad>
                      <m:radPr>
                        <m:degHide m:val="on"/>
                        <m:ctrlPr>
                          <a:rPr lang="en-US" b="1" i="1" smtClean="0">
                            <a:latin typeface="Cambria Math"/>
                            <a:ea typeface="Cambria Math"/>
                            <a:cs typeface="NikoshBAN" pitchFamily="2" charset="0"/>
                          </a:rPr>
                        </m:ctrlPr>
                      </m:radPr>
                      <m:deg/>
                      <m:e>
                        <m:r>
                          <a:rPr lang="en-US" b="1" i="1" smtClean="0">
                            <a:latin typeface="Cambria Math"/>
                            <a:ea typeface="Cambria Math"/>
                            <a:cs typeface="NikoshBAN" pitchFamily="2" charset="0"/>
                          </a:rPr>
                          <m:t>𝟑</m:t>
                        </m:r>
                      </m:e>
                    </m:rad>
                    <m:r>
                      <a:rPr lang="en-US" b="1" i="1" smtClean="0">
                        <a:latin typeface="Cambria Math"/>
                        <a:ea typeface="Cambria Math"/>
                        <a:cs typeface="NikoshBAN" pitchFamily="2" charset="0"/>
                      </a:rPr>
                      <m:t>=</m:t>
                    </m:r>
                    <m:f>
                      <m:fPr>
                        <m:ctrlPr>
                          <a:rPr lang="en-US" b="1" i="1" smtClean="0">
                            <a:latin typeface="Cambria Math"/>
                            <a:ea typeface="Cambria Math"/>
                            <a:cs typeface="NikoshBAN" pitchFamily="2" charset="0"/>
                          </a:rPr>
                        </m:ctrlPr>
                      </m:fPr>
                      <m:num>
                        <m:r>
                          <a:rPr lang="en-US" b="1" i="1" smtClean="0">
                            <a:latin typeface="Cambria Math"/>
                            <a:ea typeface="Cambria Math"/>
                            <a:cs typeface="NikoshBAN" pitchFamily="2" charset="0"/>
                          </a:rPr>
                          <m:t>√</m:t>
                        </m:r>
                        <m:r>
                          <a:rPr lang="en-US" b="1" i="1" smtClean="0">
                            <a:latin typeface="Cambria Math"/>
                            <a:ea typeface="Cambria Math"/>
                            <a:cs typeface="NikoshBAN" pitchFamily="2" charset="0"/>
                          </a:rPr>
                          <m:t>𝟑</m:t>
                        </m:r>
                      </m:num>
                      <m:den>
                        <m:r>
                          <a:rPr lang="en-US" b="1" i="1" smtClean="0">
                            <a:latin typeface="Cambria Math"/>
                            <a:ea typeface="Cambria Math"/>
                            <a:cs typeface="NikoshBAN" pitchFamily="2" charset="0"/>
                          </a:rPr>
                          <m:t>𝟏</m:t>
                        </m:r>
                      </m:den>
                    </m:f>
                  </m:oMath>
                </a14:m>
                <a:endParaRPr lang="en-US" b="1" dirty="0">
                  <a:latin typeface="NikoshBAN" pitchFamily="2" charset="0"/>
                  <a:cs typeface="NikoshBAN" pitchFamily="2" charset="0"/>
                </a:endParaRPr>
              </a:p>
            </p:txBody>
          </p:sp>
        </mc:Choice>
        <mc:Fallback xmlns="">
          <p:sp>
            <p:nvSpPr>
              <p:cNvPr id="79" name="TextBox 78"/>
              <p:cNvSpPr txBox="1">
                <a:spLocks noRot="1" noChangeAspect="1" noMove="1" noResize="1" noEditPoints="1" noAdjustHandles="1" noChangeArrowheads="1" noChangeShapeType="1" noTextEdit="1"/>
              </p:cNvSpPr>
              <p:nvPr/>
            </p:nvSpPr>
            <p:spPr>
              <a:xfrm>
                <a:off x="1880708" y="3124206"/>
                <a:ext cx="3927851" cy="532646"/>
              </a:xfrm>
              <a:prstGeom prst="rect">
                <a:avLst/>
              </a:prstGeom>
              <a:blipFill rotWithShape="1">
                <a:blip r:embed="rId13"/>
                <a:stretch>
                  <a:fillRect l="-1398"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5808559" y="3266873"/>
                <a:ext cx="3487841" cy="389979"/>
              </a:xfrm>
              <a:prstGeom prst="rect">
                <a:avLst/>
              </a:prstGeom>
              <a:noFill/>
            </p:spPr>
            <p:txBody>
              <a:bodyPr wrap="square" rtlCol="0">
                <a:spAutoFit/>
              </a:bodyPr>
              <a:lstStyle/>
              <a:p>
                <a:r>
                  <a:rPr lang="en-US" b="1" dirty="0" smtClean="0">
                    <a:latin typeface="NikoshBAN" pitchFamily="2" charset="0"/>
                    <a:ea typeface="Cambria Math"/>
                    <a:cs typeface="NikoshBAN" pitchFamily="2" charset="0"/>
                  </a:rPr>
                  <a:t>∴ </a:t>
                </a:r>
                <a:r>
                  <a:rPr lang="bn-BD" b="1" dirty="0" smtClean="0">
                    <a:latin typeface="NikoshBAN" pitchFamily="2" charset="0"/>
                    <a:ea typeface="Cambria Math"/>
                    <a:cs typeface="NikoshBAN" pitchFamily="2" charset="0"/>
                  </a:rPr>
                  <a:t>লম্ব </a:t>
                </a:r>
                <a:r>
                  <a:rPr lang="en-US" b="1" dirty="0" smtClean="0">
                    <a:latin typeface="NikoshBAN" pitchFamily="2" charset="0"/>
                    <a:ea typeface="Cambria Math"/>
                    <a:cs typeface="NikoshBAN" pitchFamily="2" charset="0"/>
                  </a:rPr>
                  <a:t>BC=</a:t>
                </a:r>
                <a14:m>
                  <m:oMath xmlns:m="http://schemas.openxmlformats.org/officeDocument/2006/math">
                    <m:r>
                      <a:rPr lang="en-US" b="1" i="1" smtClean="0">
                        <a:latin typeface="Cambria Math"/>
                        <a:ea typeface="Cambria Math"/>
                      </a:rPr>
                      <m:t>√</m:t>
                    </m:r>
                    <m:r>
                      <a:rPr lang="en-US" b="1" i="1" smtClean="0">
                        <a:latin typeface="Cambria Math"/>
                        <a:ea typeface="Cambria Math"/>
                      </a:rPr>
                      <m:t>𝟑</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এবং ভূমি </a:t>
                </a:r>
                <a:r>
                  <a:rPr lang="en-US" b="1" dirty="0" smtClean="0">
                    <a:latin typeface="NikoshBAN" pitchFamily="2" charset="0"/>
                    <a:cs typeface="NikoshBAN" pitchFamily="2" charset="0"/>
                  </a:rPr>
                  <a:t>AB=</a:t>
                </a:r>
                <a14:m>
                  <m:oMath xmlns:m="http://schemas.openxmlformats.org/officeDocument/2006/math">
                    <m:r>
                      <a:rPr lang="en-US" b="1" i="1" smtClean="0">
                        <a:latin typeface="Cambria Math"/>
                      </a:rPr>
                      <m:t>𝟏</m:t>
                    </m:r>
                  </m:oMath>
                </a14:m>
                <a:endParaRPr lang="en-US" b="1" dirty="0">
                  <a:latin typeface="NikoshBAN" pitchFamily="2" charset="0"/>
                  <a:cs typeface="NikoshBAN" pitchFamily="2"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5808559" y="3266873"/>
                <a:ext cx="3487841" cy="389979"/>
              </a:xfrm>
              <a:prstGeom prst="rect">
                <a:avLst/>
              </a:prstGeom>
              <a:blipFill rotWithShape="1">
                <a:blip r:embed="rId14"/>
                <a:stretch>
                  <a:fillRect l="-1573" t="-7813" b="-25000"/>
                </a:stretch>
              </a:blipFill>
            </p:spPr>
            <p:txBody>
              <a:bodyPr/>
              <a:lstStyle/>
              <a:p>
                <a:r>
                  <a:rPr lang="en-US">
                    <a:noFill/>
                  </a:rPr>
                  <a:t> </a:t>
                </a:r>
              </a:p>
            </p:txBody>
          </p:sp>
        </mc:Fallback>
      </mc:AlternateContent>
      <p:sp>
        <p:nvSpPr>
          <p:cNvPr id="28" name="TextBox 27"/>
          <p:cNvSpPr txBox="1"/>
          <p:nvPr/>
        </p:nvSpPr>
        <p:spPr>
          <a:xfrm>
            <a:off x="1948603" y="3672861"/>
            <a:ext cx="812530" cy="369332"/>
          </a:xfrm>
          <a:prstGeom prst="rect">
            <a:avLst/>
          </a:prstGeom>
          <a:noFill/>
        </p:spPr>
        <p:txBody>
          <a:bodyPr wrap="none" rtlCol="0">
            <a:spAutoFit/>
          </a:bodyPr>
          <a:lstStyle/>
          <a:p>
            <a:r>
              <a:rPr lang="en-US" dirty="0" smtClean="0">
                <a:latin typeface="Cambria Math"/>
                <a:ea typeface="Cambria Math"/>
              </a:rPr>
              <a:t>∴ AC=</a:t>
            </a:r>
            <a:endParaRPr lang="en-US" dirty="0"/>
          </a:p>
        </p:txBody>
      </p:sp>
      <mc:AlternateContent xmlns:mc="http://schemas.openxmlformats.org/markup-compatibility/2006" xmlns:a14="http://schemas.microsoft.com/office/drawing/2010/main">
        <mc:Choice Requires="a14">
          <p:sp>
            <p:nvSpPr>
              <p:cNvPr id="29" name="TextBox 28"/>
              <p:cNvSpPr txBox="1"/>
              <p:nvPr/>
            </p:nvSpPr>
            <p:spPr>
              <a:xfrm>
                <a:off x="3093563" y="3690969"/>
                <a:ext cx="1220975" cy="395429"/>
              </a:xfrm>
              <a:prstGeom prst="rect">
                <a:avLst/>
              </a:prstGeom>
              <a:noFill/>
            </p:spPr>
            <p:txBody>
              <a:bodyPr wrap="none" rtlCol="0">
                <a:spAutoFit/>
              </a:bodyPr>
              <a:lstStyle/>
              <a:p>
                <a14:m>
                  <m:oMath xmlns:m="http://schemas.openxmlformats.org/officeDocument/2006/math">
                    <m:sSup>
                      <m:sSupPr>
                        <m:ctrlPr>
                          <a:rPr lang="en-US" i="1" smtClean="0">
                            <a:latin typeface="Cambria Math"/>
                          </a:rPr>
                        </m:ctrlPr>
                      </m:sSupPr>
                      <m:e>
                        <m:r>
                          <a:rPr lang="en-US" b="0" i="1" smtClean="0">
                            <a:latin typeface="Cambria Math"/>
                          </a:rPr>
                          <m:t>(</m:t>
                        </m:r>
                        <m:rad>
                          <m:radPr>
                            <m:degHide m:val="on"/>
                            <m:ctrlPr>
                              <a:rPr lang="en-US" b="0" i="1" smtClean="0">
                                <a:latin typeface="Cambria Math"/>
                                <a:ea typeface="Cambria Math"/>
                              </a:rPr>
                            </m:ctrlPr>
                          </m:radPr>
                          <m:deg/>
                          <m:e>
                            <m:r>
                              <a:rPr lang="en-US" b="0" i="1" smtClean="0">
                                <a:latin typeface="Cambria Math"/>
                                <a:ea typeface="Cambria Math"/>
                              </a:rPr>
                              <m:t>3</m:t>
                            </m:r>
                          </m:e>
                        </m:rad>
                        <m:r>
                          <a:rPr lang="en-US" b="0" i="1" smtClean="0">
                            <a:latin typeface="Cambria Math"/>
                            <a:ea typeface="Cambria Math"/>
                          </a:rPr>
                          <m:t>)</m:t>
                        </m:r>
                      </m:e>
                      <m:sup>
                        <m:r>
                          <a:rPr lang="en-US" b="0" i="1" smtClean="0">
                            <a:latin typeface="Cambria Math"/>
                          </a:rPr>
                          <m:t>2</m:t>
                        </m:r>
                      </m:sup>
                    </m:sSup>
                  </m:oMath>
                </a14:m>
                <a:r>
                  <a:rPr lang="en-US" dirty="0" smtClean="0"/>
                  <a:t> + </a:t>
                </a:r>
                <a14:m>
                  <m:oMath xmlns:m="http://schemas.openxmlformats.org/officeDocument/2006/math">
                    <m:sSup>
                      <m:sSupPr>
                        <m:ctrlPr>
                          <a:rPr lang="en-US" i="1" smtClean="0">
                            <a:latin typeface="Cambria Math"/>
                          </a:rPr>
                        </m:ctrlPr>
                      </m:sSupPr>
                      <m:e>
                        <m:r>
                          <a:rPr lang="en-US" b="0" i="1" smtClean="0">
                            <a:latin typeface="Cambria Math"/>
                          </a:rPr>
                          <m:t>1</m:t>
                        </m:r>
                      </m:e>
                      <m:sup>
                        <m:r>
                          <a:rPr lang="en-US" b="0" i="1" smtClean="0">
                            <a:latin typeface="Cambria Math"/>
                          </a:rPr>
                          <m:t>2</m:t>
                        </m:r>
                      </m:sup>
                    </m:sSup>
                  </m:oMath>
                </a14:m>
                <a:endParaRPr lang="en-US" dirty="0"/>
              </a:p>
            </p:txBody>
          </p:sp>
        </mc:Choice>
        <mc:Fallback xmlns="">
          <p:sp>
            <p:nvSpPr>
              <p:cNvPr id="29" name="TextBox 28"/>
              <p:cNvSpPr txBox="1">
                <a:spLocks noRot="1" noChangeAspect="1" noMove="1" noResize="1" noEditPoints="1" noAdjustHandles="1" noChangeArrowheads="1" noChangeShapeType="1" noTextEdit="1"/>
              </p:cNvSpPr>
              <p:nvPr/>
            </p:nvSpPr>
            <p:spPr>
              <a:xfrm>
                <a:off x="3093563" y="3690969"/>
                <a:ext cx="1220975" cy="395429"/>
              </a:xfrm>
              <a:prstGeom prst="rect">
                <a:avLst/>
              </a:prstGeom>
              <a:blipFill rotWithShape="1">
                <a:blip r:embed="rId15"/>
                <a:stretch>
                  <a:fillRect l="-995" b="-24615"/>
                </a:stretch>
              </a:blipFill>
            </p:spPr>
            <p:txBody>
              <a:bodyPr/>
              <a:lstStyle/>
              <a:p>
                <a:r>
                  <a:rPr lang="en-US">
                    <a:noFill/>
                  </a:rPr>
                  <a:t> </a:t>
                </a:r>
              </a:p>
            </p:txBody>
          </p:sp>
        </mc:Fallback>
      </mc:AlternateContent>
      <p:grpSp>
        <p:nvGrpSpPr>
          <p:cNvPr id="32" name="Group 31"/>
          <p:cNvGrpSpPr/>
          <p:nvPr/>
        </p:nvGrpSpPr>
        <p:grpSpPr>
          <a:xfrm>
            <a:off x="4283751" y="3607833"/>
            <a:ext cx="1153178" cy="499388"/>
            <a:chOff x="5791200" y="4533561"/>
            <a:chExt cx="1153178" cy="499388"/>
          </a:xfrm>
        </p:grpSpPr>
        <p:grpSp>
          <p:nvGrpSpPr>
            <p:cNvPr id="92" name="Group 91"/>
            <p:cNvGrpSpPr/>
            <p:nvPr/>
          </p:nvGrpSpPr>
          <p:grpSpPr>
            <a:xfrm>
              <a:off x="6104019" y="4533561"/>
              <a:ext cx="840359" cy="457200"/>
              <a:chOff x="3860530" y="3200400"/>
              <a:chExt cx="840359" cy="457200"/>
            </a:xfrm>
          </p:grpSpPr>
          <p:cxnSp>
            <p:nvCxnSpPr>
              <p:cNvPr id="93" name="Straight Connector 92"/>
              <p:cNvCxnSpPr/>
              <p:nvPr/>
            </p:nvCxnSpPr>
            <p:spPr>
              <a:xfrm>
                <a:off x="3860530" y="3352800"/>
                <a:ext cx="101870" cy="3048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V="1">
                <a:off x="3962400" y="3200400"/>
                <a:ext cx="173182" cy="457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4135582" y="3200400"/>
                <a:ext cx="565307"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1" name="TextBox 30"/>
            <p:cNvSpPr txBox="1"/>
            <p:nvPr/>
          </p:nvSpPr>
          <p:spPr>
            <a:xfrm>
              <a:off x="5791200" y="4663617"/>
              <a:ext cx="300082" cy="369332"/>
            </a:xfrm>
            <a:prstGeom prst="rect">
              <a:avLst/>
            </a:prstGeom>
            <a:noFill/>
          </p:spPr>
          <p:txBody>
            <a:bodyPr wrap="none" rtlCol="0">
              <a:spAutoFit/>
            </a:bodyPr>
            <a:lstStyle/>
            <a:p>
              <a:r>
                <a:rPr lang="en-US" dirty="0" smtClean="0"/>
                <a:t>=</a:t>
              </a:r>
              <a:endParaRPr lang="en-US" dirty="0"/>
            </a:p>
          </p:txBody>
        </p:sp>
      </p:grpSp>
      <mc:AlternateContent xmlns:mc="http://schemas.openxmlformats.org/markup-compatibility/2006" xmlns:a14="http://schemas.microsoft.com/office/drawing/2010/main">
        <mc:Choice Requires="a14">
          <p:sp>
            <p:nvSpPr>
              <p:cNvPr id="34" name="TextBox 33"/>
              <p:cNvSpPr txBox="1"/>
              <p:nvPr/>
            </p:nvSpPr>
            <p:spPr>
              <a:xfrm>
                <a:off x="4816698" y="3695701"/>
                <a:ext cx="76976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latin typeface="Cambria Math"/>
                        </a:rPr>
                        <m:t>3</m:t>
                      </m:r>
                      <m:r>
                        <a:rPr lang="en-US" b="0" i="1" smtClean="0">
                          <a:latin typeface="Cambria Math"/>
                        </a:rPr>
                        <m:t>+</m:t>
                      </m:r>
                      <m:r>
                        <a:rPr lang="en-US" b="0" i="1" smtClean="0">
                          <a:latin typeface="Cambria Math"/>
                        </a:rPr>
                        <m:t>1</m:t>
                      </m:r>
                    </m:oMath>
                  </m:oMathPara>
                </a14:m>
                <a:endParaRPr lang="en-US" dirty="0"/>
              </a:p>
            </p:txBody>
          </p:sp>
        </mc:Choice>
        <mc:Fallback xmlns="">
          <p:sp>
            <p:nvSpPr>
              <p:cNvPr id="34" name="TextBox 33"/>
              <p:cNvSpPr txBox="1">
                <a:spLocks noRot="1" noChangeAspect="1" noMove="1" noResize="1" noEditPoints="1" noAdjustHandles="1" noChangeArrowheads="1" noChangeShapeType="1" noTextEdit="1"/>
              </p:cNvSpPr>
              <p:nvPr/>
            </p:nvSpPr>
            <p:spPr>
              <a:xfrm>
                <a:off x="4816698" y="3695701"/>
                <a:ext cx="769763" cy="369332"/>
              </a:xfrm>
              <a:prstGeom prst="rect">
                <a:avLst/>
              </a:prstGeom>
              <a:blipFill rotWithShape="1">
                <a:blip r:embed="rId16"/>
                <a:stretch>
                  <a:fillRect/>
                </a:stretch>
              </a:blipFill>
            </p:spPr>
            <p:txBody>
              <a:bodyPr/>
              <a:lstStyle/>
              <a:p>
                <a:r>
                  <a:rPr lang="en-US">
                    <a:noFill/>
                  </a:rPr>
                  <a:t> </a:t>
                </a:r>
              </a:p>
            </p:txBody>
          </p:sp>
        </mc:Fallback>
      </mc:AlternateContent>
      <p:grpSp>
        <p:nvGrpSpPr>
          <p:cNvPr id="38" name="Group 37"/>
          <p:cNvGrpSpPr/>
          <p:nvPr/>
        </p:nvGrpSpPr>
        <p:grpSpPr>
          <a:xfrm>
            <a:off x="7347644" y="179378"/>
            <a:ext cx="1665465" cy="457282"/>
            <a:chOff x="6221502" y="4182281"/>
            <a:chExt cx="1665465" cy="457282"/>
          </a:xfrm>
        </p:grpSpPr>
        <p:grpSp>
          <p:nvGrpSpPr>
            <p:cNvPr id="39" name="Group 38"/>
            <p:cNvGrpSpPr/>
            <p:nvPr/>
          </p:nvGrpSpPr>
          <p:grpSpPr>
            <a:xfrm>
              <a:off x="6595498" y="4182281"/>
              <a:ext cx="1291469" cy="457200"/>
              <a:chOff x="3860530" y="3200400"/>
              <a:chExt cx="1291469" cy="457200"/>
            </a:xfrm>
          </p:grpSpPr>
          <p:cxnSp>
            <p:nvCxnSpPr>
              <p:cNvPr id="40" name="Straight Connector 39"/>
              <p:cNvCxnSpPr/>
              <p:nvPr/>
            </p:nvCxnSpPr>
            <p:spPr>
              <a:xfrm>
                <a:off x="3860530" y="3352800"/>
                <a:ext cx="101870" cy="3048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3962400" y="3200400"/>
                <a:ext cx="173182" cy="457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4135582" y="3200400"/>
                <a:ext cx="1016417"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6221502" y="4270231"/>
              <a:ext cx="300082" cy="369332"/>
            </a:xfrm>
            <a:prstGeom prst="rect">
              <a:avLst/>
            </a:prstGeom>
            <a:noFill/>
          </p:spPr>
          <p:txBody>
            <a:bodyPr wrap="none" rtlCol="0">
              <a:spAutoFit/>
            </a:bodyPr>
            <a:lstStyle/>
            <a:p>
              <a:r>
                <a:rPr lang="en-US" dirty="0" smtClean="0"/>
                <a:t>=</a:t>
              </a:r>
              <a:endParaRPr lang="en-US" dirty="0"/>
            </a:p>
          </p:txBody>
        </p:sp>
      </p:grpSp>
      <mc:AlternateContent xmlns:mc="http://schemas.openxmlformats.org/markup-compatibility/2006" xmlns:a14="http://schemas.microsoft.com/office/drawing/2010/main">
        <mc:Choice Requires="a14">
          <p:sp>
            <p:nvSpPr>
              <p:cNvPr id="96" name="TextBox 95"/>
              <p:cNvSpPr txBox="1"/>
              <p:nvPr/>
            </p:nvSpPr>
            <p:spPr>
              <a:xfrm>
                <a:off x="5646397" y="3675054"/>
                <a:ext cx="580608" cy="389979"/>
              </a:xfrm>
              <a:prstGeom prst="rect">
                <a:avLst/>
              </a:prstGeom>
              <a:noFill/>
            </p:spPr>
            <p:txBody>
              <a:bodyPr wrap="none" rtlCol="0">
                <a:spAutoFit/>
              </a:bodyPr>
              <a:lstStyle/>
              <a:p>
                <a:r>
                  <a:rPr lang="en-US" dirty="0" smtClean="0"/>
                  <a:t>=</a:t>
                </a:r>
                <a14:m>
                  <m:oMath xmlns:m="http://schemas.openxmlformats.org/officeDocument/2006/math">
                    <m:r>
                      <a:rPr lang="en-US" i="1" smtClean="0">
                        <a:latin typeface="Cambria Math"/>
                        <a:ea typeface="Cambria Math"/>
                      </a:rPr>
                      <m:t>√</m:t>
                    </m:r>
                    <m:r>
                      <a:rPr lang="en-US" b="0" i="1" smtClean="0">
                        <a:latin typeface="Cambria Math"/>
                        <a:ea typeface="Cambria Math"/>
                      </a:rPr>
                      <m:t>4</m:t>
                    </m:r>
                  </m:oMath>
                </a14:m>
                <a:endParaRPr lang="en-US" dirty="0"/>
              </a:p>
            </p:txBody>
          </p:sp>
        </mc:Choice>
        <mc:Fallback xmlns="">
          <p:sp>
            <p:nvSpPr>
              <p:cNvPr id="96" name="TextBox 95"/>
              <p:cNvSpPr txBox="1">
                <a:spLocks noRot="1" noChangeAspect="1" noMove="1" noResize="1" noEditPoints="1" noAdjustHandles="1" noChangeArrowheads="1" noChangeShapeType="1" noTextEdit="1"/>
              </p:cNvSpPr>
              <p:nvPr/>
            </p:nvSpPr>
            <p:spPr>
              <a:xfrm>
                <a:off x="5646397" y="3675054"/>
                <a:ext cx="580608" cy="389979"/>
              </a:xfrm>
              <a:prstGeom prst="rect">
                <a:avLst/>
              </a:prstGeom>
              <a:blipFill rotWithShape="1">
                <a:blip r:embed="rId17"/>
                <a:stretch>
                  <a:fillRect l="-8421" t="-1563" b="-25000"/>
                </a:stretch>
              </a:blipFill>
            </p:spPr>
            <p:txBody>
              <a:bodyPr/>
              <a:lstStyle/>
              <a:p>
                <a:r>
                  <a:rPr lang="en-US">
                    <a:noFill/>
                  </a:rPr>
                  <a:t> </a:t>
                </a:r>
              </a:p>
            </p:txBody>
          </p:sp>
        </mc:Fallback>
      </mc:AlternateContent>
      <p:sp>
        <p:nvSpPr>
          <p:cNvPr id="97" name="TextBox 96"/>
          <p:cNvSpPr txBox="1"/>
          <p:nvPr/>
        </p:nvSpPr>
        <p:spPr>
          <a:xfrm>
            <a:off x="6308093" y="3742389"/>
            <a:ext cx="470000" cy="369332"/>
          </a:xfrm>
          <a:prstGeom prst="rect">
            <a:avLst/>
          </a:prstGeom>
          <a:noFill/>
        </p:spPr>
        <p:txBody>
          <a:bodyPr wrap="none" rtlCol="0">
            <a:spAutoFit/>
          </a:bodyPr>
          <a:lstStyle/>
          <a:p>
            <a:r>
              <a:rPr lang="en-US" dirty="0" smtClean="0"/>
              <a:t>= 2</a:t>
            </a:r>
            <a:endParaRPr lang="en-US" dirty="0"/>
          </a:p>
        </p:txBody>
      </p:sp>
      <mc:AlternateContent xmlns:mc="http://schemas.openxmlformats.org/markup-compatibility/2006" xmlns:a14="http://schemas.microsoft.com/office/drawing/2010/main">
        <mc:Choice Requires="a14">
          <p:sp>
            <p:nvSpPr>
              <p:cNvPr id="98" name="TextBox 97"/>
              <p:cNvSpPr txBox="1"/>
              <p:nvPr/>
            </p:nvSpPr>
            <p:spPr>
              <a:xfrm>
                <a:off x="1998476" y="4094336"/>
                <a:ext cx="3207410" cy="532646"/>
              </a:xfrm>
              <a:prstGeom prst="rect">
                <a:avLst/>
              </a:prstGeom>
              <a:noFill/>
            </p:spPr>
            <p:txBody>
              <a:bodyPr wrap="square" rtlCol="0">
                <a:spAutoFit/>
              </a:bodyPr>
              <a:lstStyle/>
              <a:p>
                <a:r>
                  <a:rPr lang="en-US" b="1" dirty="0" smtClean="0">
                    <a:latin typeface="NikoshBAN" pitchFamily="2" charset="0"/>
                    <a:ea typeface="Cambria Math"/>
                    <a:cs typeface="NikoshBAN" pitchFamily="2" charset="0"/>
                  </a:rPr>
                  <a:t>∴</a:t>
                </a:r>
                <a:r>
                  <a:rPr lang="bn-BD" b="1" dirty="0" smtClean="0">
                    <a:latin typeface="NikoshBAN" pitchFamily="2" charset="0"/>
                    <a:ea typeface="Cambria Math"/>
                    <a:cs typeface="NikoshBAN" pitchFamily="2" charset="0"/>
                  </a:rPr>
                  <a:t> </a:t>
                </a:r>
                <a:r>
                  <a:rPr lang="en-US" b="1" dirty="0" err="1" smtClean="0">
                    <a:latin typeface="NikoshBAN" pitchFamily="2" charset="0"/>
                    <a:ea typeface="Cambria Math"/>
                    <a:cs typeface="NikoshBAN" pitchFamily="2" charset="0"/>
                  </a:rPr>
                  <a:t>sinA</a:t>
                </a:r>
                <a:r>
                  <a:rPr lang="bn-BD" b="1" dirty="0" smtClean="0">
                    <a:latin typeface="NikoshBAN" pitchFamily="2" charset="0"/>
                    <a:ea typeface="Cambria Math"/>
                    <a:cs typeface="NikoshBAN" pitchFamily="2" charset="0"/>
                  </a:rPr>
                  <a:t> </a:t>
                </a:r>
                <a:r>
                  <a:rPr lang="en-US" b="1" dirty="0" smtClean="0">
                    <a:latin typeface="NikoshBAN" pitchFamily="2" charset="0"/>
                    <a:ea typeface="Cambria Math"/>
                    <a:cs typeface="NikoshBAN" pitchFamily="2" charset="0"/>
                  </a:rPr>
                  <a:t>=</a:t>
                </a:r>
                <a:r>
                  <a:rPr lang="bn-BD" b="1" dirty="0" smtClean="0">
                    <a:latin typeface="NikoshBAN" pitchFamily="2" charset="0"/>
                    <a:ea typeface="Cambria Math"/>
                    <a:cs typeface="NikoshBAN" pitchFamily="2" charset="0"/>
                  </a:rPr>
                  <a:t>  </a:t>
                </a:r>
                <a14:m>
                  <m:oMath xmlns:m="http://schemas.openxmlformats.org/officeDocument/2006/math">
                    <m:f>
                      <m:fPr>
                        <m:ctrlPr>
                          <a:rPr lang="en-US" b="1" i="1" smtClean="0">
                            <a:latin typeface="Cambria Math"/>
                            <a:ea typeface="Cambria Math"/>
                          </a:rPr>
                        </m:ctrlPr>
                      </m:fPr>
                      <m:num>
                        <m:r>
                          <a:rPr lang="en-US" b="1" i="1" smtClean="0">
                            <a:latin typeface="Cambria Math"/>
                            <a:ea typeface="Cambria Math"/>
                          </a:rPr>
                          <m:t>√</m:t>
                        </m:r>
                        <m:r>
                          <a:rPr lang="en-US" b="1" i="1" smtClean="0">
                            <a:latin typeface="Cambria Math"/>
                            <a:ea typeface="Cambria Math"/>
                          </a:rPr>
                          <m:t>𝟑</m:t>
                        </m:r>
                      </m:num>
                      <m:den>
                        <m:r>
                          <a:rPr lang="en-US" b="1" i="1" smtClean="0">
                            <a:latin typeface="Cambria Math"/>
                            <a:ea typeface="Cambria Math"/>
                          </a:rPr>
                          <m:t>𝟐</m:t>
                        </m:r>
                      </m:den>
                    </m:f>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এবং  </a:t>
                </a:r>
                <a:r>
                  <a:rPr lang="en-US" b="1" dirty="0" err="1" smtClean="0">
                    <a:latin typeface="NikoshBAN" pitchFamily="2" charset="0"/>
                    <a:cs typeface="NikoshBAN" pitchFamily="2" charset="0"/>
                  </a:rPr>
                  <a:t>cosA</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a:t>
                </a:r>
                <a14:m>
                  <m:oMath xmlns:m="http://schemas.openxmlformats.org/officeDocument/2006/math">
                    <m:f>
                      <m:fPr>
                        <m:ctrlPr>
                          <a:rPr lang="en-US" b="1" i="1" smtClean="0">
                            <a:latin typeface="Cambria Math"/>
                          </a:rPr>
                        </m:ctrlPr>
                      </m:fPr>
                      <m:num>
                        <m:r>
                          <a:rPr lang="en-US" b="1" i="1" smtClean="0">
                            <a:latin typeface="Cambria Math"/>
                          </a:rPr>
                          <m:t>𝟏</m:t>
                        </m:r>
                      </m:num>
                      <m:den>
                        <m:r>
                          <a:rPr lang="en-US" b="1" i="1" smtClean="0">
                            <a:latin typeface="Cambria Math"/>
                          </a:rPr>
                          <m:t>𝟐</m:t>
                        </m:r>
                      </m:den>
                    </m:f>
                  </m:oMath>
                </a14:m>
                <a:endParaRPr lang="en-US" b="1" dirty="0">
                  <a:latin typeface="NikoshBAN" pitchFamily="2" charset="0"/>
                  <a:cs typeface="NikoshBAN" pitchFamily="2" charset="0"/>
                </a:endParaRPr>
              </a:p>
            </p:txBody>
          </p:sp>
        </mc:Choice>
        <mc:Fallback xmlns="">
          <p:sp>
            <p:nvSpPr>
              <p:cNvPr id="98" name="TextBox 97"/>
              <p:cNvSpPr txBox="1">
                <a:spLocks noRot="1" noChangeAspect="1" noMove="1" noResize="1" noEditPoints="1" noAdjustHandles="1" noChangeArrowheads="1" noChangeShapeType="1" noTextEdit="1"/>
              </p:cNvSpPr>
              <p:nvPr/>
            </p:nvSpPr>
            <p:spPr>
              <a:xfrm>
                <a:off x="1998476" y="4094336"/>
                <a:ext cx="3207410" cy="532646"/>
              </a:xfrm>
              <a:prstGeom prst="rect">
                <a:avLst/>
              </a:prstGeom>
              <a:blipFill rotWithShape="1">
                <a:blip r:embed="rId18"/>
                <a:stretch>
                  <a:fillRect l="-1711"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TextBox 98"/>
              <p:cNvSpPr txBox="1"/>
              <p:nvPr/>
            </p:nvSpPr>
            <p:spPr>
              <a:xfrm>
                <a:off x="2069497" y="4621476"/>
                <a:ext cx="3550271" cy="389979"/>
              </a:xfrm>
              <a:prstGeom prst="rect">
                <a:avLst/>
              </a:prstGeom>
              <a:noFill/>
            </p:spPr>
            <p:txBody>
              <a:bodyPr wrap="square" rtlCol="0">
                <a:spAutoFit/>
              </a:bodyPr>
              <a:lstStyle/>
              <a:p>
                <a:r>
                  <a:rPr lang="bn-BD" b="1" dirty="0" smtClean="0">
                    <a:latin typeface="NikoshBAN" pitchFamily="2" charset="0"/>
                    <a:cs typeface="NikoshBAN" pitchFamily="2" charset="0"/>
                  </a:rPr>
                  <a:t>এখন, </a:t>
                </a:r>
                <a:r>
                  <a:rPr lang="en-US" b="1" dirty="0" smtClean="0">
                    <a:latin typeface="NikoshBAN" pitchFamily="2" charset="0"/>
                    <a:cs typeface="NikoshBAN" pitchFamily="2" charset="0"/>
                  </a:rPr>
                  <a:t>L.H.S.</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a:t>
                </a:r>
                <a14:m>
                  <m:oMath xmlns:m="http://schemas.openxmlformats.org/officeDocument/2006/math">
                    <m:r>
                      <a:rPr lang="bn-BD" b="1" i="0" smtClean="0">
                        <a:latin typeface="Cambria Math"/>
                        <a:ea typeface="Cambria Math"/>
                      </a:rPr>
                      <m:t> </m:t>
                    </m:r>
                    <m:r>
                      <a:rPr lang="en-US" b="1" i="1" smtClean="0">
                        <a:latin typeface="Cambria Math"/>
                        <a:ea typeface="Cambria Math"/>
                      </a:rPr>
                      <m:t>√</m:t>
                    </m:r>
                    <m:r>
                      <a:rPr lang="en-US" b="1" i="1" smtClean="0">
                        <a:latin typeface="Cambria Math"/>
                        <a:ea typeface="Cambria Math"/>
                      </a:rPr>
                      <m:t>𝟑</m:t>
                    </m:r>
                  </m:oMath>
                </a14:m>
                <a:r>
                  <a:rPr lang="en-US" b="1" dirty="0" smtClean="0">
                    <a:latin typeface="NikoshBAN" pitchFamily="2" charset="0"/>
                    <a:cs typeface="NikoshBAN" pitchFamily="2" charset="0"/>
                  </a:rPr>
                  <a:t> </a:t>
                </a:r>
                <a:r>
                  <a:rPr lang="en-US" b="1" dirty="0" err="1" smtClean="0">
                    <a:latin typeface="NikoshBAN" pitchFamily="2" charset="0"/>
                    <a:cs typeface="NikoshBAN" pitchFamily="2" charset="0"/>
                  </a:rPr>
                  <a:t>sinA.cosA</a:t>
                </a:r>
                <a:endParaRPr lang="en-US" b="1" dirty="0">
                  <a:latin typeface="NikoshBAN" pitchFamily="2" charset="0"/>
                  <a:cs typeface="NikoshBAN" pitchFamily="2" charset="0"/>
                </a:endParaRPr>
              </a:p>
            </p:txBody>
          </p:sp>
        </mc:Choice>
        <mc:Fallback xmlns="">
          <p:sp>
            <p:nvSpPr>
              <p:cNvPr id="99" name="TextBox 98"/>
              <p:cNvSpPr txBox="1">
                <a:spLocks noRot="1" noChangeAspect="1" noMove="1" noResize="1" noEditPoints="1" noAdjustHandles="1" noChangeArrowheads="1" noChangeShapeType="1" noTextEdit="1"/>
              </p:cNvSpPr>
              <p:nvPr/>
            </p:nvSpPr>
            <p:spPr>
              <a:xfrm>
                <a:off x="2069497" y="4621476"/>
                <a:ext cx="3550271" cy="389979"/>
              </a:xfrm>
              <a:prstGeom prst="rect">
                <a:avLst/>
              </a:prstGeom>
              <a:blipFill rotWithShape="1">
                <a:blip r:embed="rId19"/>
                <a:stretch>
                  <a:fillRect l="-1372" t="-1563"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0" name="TextBox 99"/>
              <p:cNvSpPr txBox="1"/>
              <p:nvPr/>
            </p:nvSpPr>
            <p:spPr>
              <a:xfrm>
                <a:off x="3264688" y="4973905"/>
                <a:ext cx="1693516" cy="581634"/>
              </a:xfrm>
              <a:prstGeom prst="rect">
                <a:avLst/>
              </a:prstGeom>
              <a:noFill/>
            </p:spPr>
            <p:txBody>
              <a:bodyPr wrap="square" rtlCol="0">
                <a:spAutoFit/>
              </a:bodyPr>
              <a:lstStyle/>
              <a:p>
                <a:r>
                  <a:rPr lang="en-US" sz="2000" b="1" dirty="0" smtClean="0"/>
                  <a:t>=</a:t>
                </a:r>
                <a:r>
                  <a:rPr lang="bn-BD" sz="2000" b="1" dirty="0" smtClean="0"/>
                  <a:t> </a:t>
                </a:r>
                <a14:m>
                  <m:oMath xmlns:m="http://schemas.openxmlformats.org/officeDocument/2006/math">
                    <m:r>
                      <a:rPr lang="en-US" sz="2000" b="1" i="1" smtClean="0">
                        <a:latin typeface="Cambria Math"/>
                        <a:ea typeface="Cambria Math"/>
                      </a:rPr>
                      <m:t>√</m:t>
                    </m:r>
                    <m:r>
                      <a:rPr lang="en-US" sz="2000" b="1" i="1" smtClean="0">
                        <a:latin typeface="Cambria Math"/>
                        <a:ea typeface="Cambria Math"/>
                      </a:rPr>
                      <m:t>𝟑</m:t>
                    </m:r>
                    <m:r>
                      <a:rPr lang="en-US" sz="2000" b="1" i="1" smtClean="0">
                        <a:latin typeface="Cambria Math"/>
                        <a:ea typeface="Cambria Math"/>
                      </a:rPr>
                      <m:t>.</m:t>
                    </m:r>
                    <m:f>
                      <m:fPr>
                        <m:ctrlPr>
                          <a:rPr lang="en-US" sz="2000" b="1" i="1" smtClean="0">
                            <a:latin typeface="Cambria Math"/>
                            <a:ea typeface="Cambria Math"/>
                          </a:rPr>
                        </m:ctrlPr>
                      </m:fPr>
                      <m:num>
                        <m:r>
                          <a:rPr lang="en-US" sz="2000" b="1" i="1" smtClean="0">
                            <a:latin typeface="Cambria Math"/>
                            <a:ea typeface="Cambria Math"/>
                          </a:rPr>
                          <m:t>√</m:t>
                        </m:r>
                        <m:r>
                          <a:rPr lang="en-US" sz="2000" b="1" i="1" smtClean="0">
                            <a:latin typeface="Cambria Math"/>
                            <a:ea typeface="Cambria Math"/>
                          </a:rPr>
                          <m:t>𝟑</m:t>
                        </m:r>
                      </m:num>
                      <m:den>
                        <m:r>
                          <a:rPr lang="en-US" sz="2000" b="1" i="1" smtClean="0">
                            <a:latin typeface="Cambria Math"/>
                            <a:ea typeface="Cambria Math"/>
                          </a:rPr>
                          <m:t>𝟐</m:t>
                        </m:r>
                      </m:den>
                    </m:f>
                  </m:oMath>
                </a14:m>
                <a:r>
                  <a:rPr lang="en-US" sz="2000" b="1" dirty="0" smtClean="0"/>
                  <a:t>.</a:t>
                </a:r>
                <a14:m>
                  <m:oMath xmlns:m="http://schemas.openxmlformats.org/officeDocument/2006/math">
                    <m:f>
                      <m:fPr>
                        <m:ctrlPr>
                          <a:rPr lang="en-US" sz="2000" b="1" i="1" dirty="0" smtClean="0">
                            <a:latin typeface="Cambria Math"/>
                          </a:rPr>
                        </m:ctrlPr>
                      </m:fPr>
                      <m:num>
                        <m:r>
                          <a:rPr lang="en-US" sz="2000" b="1" i="1" dirty="0" smtClean="0">
                            <a:latin typeface="Cambria Math"/>
                          </a:rPr>
                          <m:t>𝟏</m:t>
                        </m:r>
                      </m:num>
                      <m:den>
                        <m:r>
                          <a:rPr lang="en-US" sz="2000" b="1" i="1" dirty="0" smtClean="0">
                            <a:latin typeface="Cambria Math"/>
                          </a:rPr>
                          <m:t>𝟐</m:t>
                        </m:r>
                      </m:den>
                    </m:f>
                  </m:oMath>
                </a14:m>
                <a:endParaRPr lang="en-US" sz="2000" b="1" dirty="0"/>
              </a:p>
            </p:txBody>
          </p:sp>
        </mc:Choice>
        <mc:Fallback xmlns="">
          <p:sp>
            <p:nvSpPr>
              <p:cNvPr id="100" name="TextBox 99"/>
              <p:cNvSpPr txBox="1">
                <a:spLocks noRot="1" noChangeAspect="1" noMove="1" noResize="1" noEditPoints="1" noAdjustHandles="1" noChangeArrowheads="1" noChangeShapeType="1" noTextEdit="1"/>
              </p:cNvSpPr>
              <p:nvPr/>
            </p:nvSpPr>
            <p:spPr>
              <a:xfrm>
                <a:off x="3264688" y="4973905"/>
                <a:ext cx="1693516" cy="581634"/>
              </a:xfrm>
              <a:prstGeom prst="rect">
                <a:avLst/>
              </a:prstGeom>
              <a:blipFill rotWithShape="1">
                <a:blip r:embed="rId20"/>
                <a:stretch>
                  <a:fillRect l="-3971" b="-115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1" name="TextBox 100"/>
              <p:cNvSpPr txBox="1"/>
              <p:nvPr/>
            </p:nvSpPr>
            <p:spPr>
              <a:xfrm>
                <a:off x="3251170" y="5459751"/>
                <a:ext cx="1376501" cy="624082"/>
              </a:xfrm>
              <a:prstGeom prst="rect">
                <a:avLst/>
              </a:prstGeom>
              <a:noFill/>
            </p:spPr>
            <p:txBody>
              <a:bodyPr wrap="square" rtlCol="0">
                <a:spAutoFit/>
              </a:bodyPr>
              <a:lstStyle/>
              <a:p>
                <a:r>
                  <a:rPr lang="en-US" sz="2400" b="1" dirty="0" smtClean="0"/>
                  <a:t>=</a:t>
                </a:r>
                <a:r>
                  <a:rPr lang="bn-BD" sz="2400" b="1" dirty="0" smtClean="0"/>
                  <a:t>  </a:t>
                </a:r>
                <a14:m>
                  <m:oMath xmlns:m="http://schemas.openxmlformats.org/officeDocument/2006/math">
                    <m:f>
                      <m:fPr>
                        <m:ctrlPr>
                          <a:rPr lang="en-US" sz="2400" b="1" i="1" smtClean="0">
                            <a:latin typeface="Cambria Math"/>
                          </a:rPr>
                        </m:ctrlPr>
                      </m:fPr>
                      <m:num>
                        <m:r>
                          <a:rPr lang="en-US" sz="2400" b="1" i="1" smtClean="0">
                            <a:latin typeface="Cambria Math"/>
                          </a:rPr>
                          <m:t>𝟑</m:t>
                        </m:r>
                      </m:num>
                      <m:den>
                        <m:r>
                          <a:rPr lang="en-US" sz="2400" b="1" i="1" smtClean="0">
                            <a:latin typeface="Cambria Math"/>
                          </a:rPr>
                          <m:t>𝟒</m:t>
                        </m:r>
                      </m:den>
                    </m:f>
                  </m:oMath>
                </a14:m>
                <a:endParaRPr lang="en-US" sz="2400" b="1" dirty="0"/>
              </a:p>
            </p:txBody>
          </p:sp>
        </mc:Choice>
        <mc:Fallback xmlns="">
          <p:sp>
            <p:nvSpPr>
              <p:cNvPr id="101" name="TextBox 100"/>
              <p:cNvSpPr txBox="1">
                <a:spLocks noRot="1" noChangeAspect="1" noMove="1" noResize="1" noEditPoints="1" noAdjustHandles="1" noChangeArrowheads="1" noChangeShapeType="1" noTextEdit="1"/>
              </p:cNvSpPr>
              <p:nvPr/>
            </p:nvSpPr>
            <p:spPr>
              <a:xfrm>
                <a:off x="3251170" y="5459751"/>
                <a:ext cx="1376501" cy="624082"/>
              </a:xfrm>
              <a:prstGeom prst="rect">
                <a:avLst/>
              </a:prstGeom>
              <a:blipFill rotWithShape="1">
                <a:blip r:embed="rId21"/>
                <a:stretch>
                  <a:fillRect l="-6637" b="-12745"/>
                </a:stretch>
              </a:blipFill>
            </p:spPr>
            <p:txBody>
              <a:bodyPr/>
              <a:lstStyle/>
              <a:p>
                <a:r>
                  <a:rPr lang="en-US">
                    <a:noFill/>
                  </a:rPr>
                  <a:t> </a:t>
                </a:r>
              </a:p>
            </p:txBody>
          </p:sp>
        </mc:Fallback>
      </mc:AlternateContent>
      <p:sp>
        <p:nvSpPr>
          <p:cNvPr id="102" name="TextBox 101"/>
          <p:cNvSpPr txBox="1"/>
          <p:nvPr/>
        </p:nvSpPr>
        <p:spPr>
          <a:xfrm>
            <a:off x="3264688" y="5990594"/>
            <a:ext cx="2657517" cy="369332"/>
          </a:xfrm>
          <a:prstGeom prst="rect">
            <a:avLst/>
          </a:prstGeom>
          <a:noFill/>
        </p:spPr>
        <p:txBody>
          <a:bodyPr wrap="square" rtlCol="0">
            <a:spAutoFit/>
          </a:bodyPr>
          <a:lstStyle/>
          <a:p>
            <a:r>
              <a:rPr lang="en-US" b="1" dirty="0" smtClean="0"/>
              <a:t>=</a:t>
            </a:r>
            <a:r>
              <a:rPr lang="bn-BD" b="1" dirty="0" smtClean="0"/>
              <a:t> </a:t>
            </a:r>
            <a:r>
              <a:rPr lang="en-US" b="1" dirty="0" smtClean="0"/>
              <a:t> R.H.S.</a:t>
            </a:r>
            <a:endParaRPr lang="en-US" b="1" dirty="0"/>
          </a:p>
        </p:txBody>
      </p:sp>
      <p:sp>
        <p:nvSpPr>
          <p:cNvPr id="103" name="TextBox 102"/>
          <p:cNvSpPr txBox="1"/>
          <p:nvPr/>
        </p:nvSpPr>
        <p:spPr>
          <a:xfrm>
            <a:off x="2243689" y="6294302"/>
            <a:ext cx="4690511" cy="400110"/>
          </a:xfrm>
          <a:prstGeom prst="rect">
            <a:avLst/>
          </a:prstGeom>
          <a:noFill/>
        </p:spPr>
        <p:txBody>
          <a:bodyPr wrap="square" rtlCol="0">
            <a:spAutoFit/>
          </a:bodyPr>
          <a:lstStyle/>
          <a:p>
            <a:r>
              <a:rPr lang="en-US" sz="2000" b="1" dirty="0" smtClean="0">
                <a:latin typeface="NikoshBAN" pitchFamily="2" charset="0"/>
                <a:ea typeface="Cambria Math"/>
                <a:cs typeface="NikoshBAN" pitchFamily="2" charset="0"/>
              </a:rPr>
              <a:t>∴ L.H.S.= R.H.S.  </a:t>
            </a:r>
            <a:r>
              <a:rPr lang="bn-BD" sz="2000" b="1" dirty="0" smtClean="0">
                <a:latin typeface="NikoshBAN" pitchFamily="2" charset="0"/>
                <a:ea typeface="Cambria Math"/>
                <a:cs typeface="NikoshBAN" pitchFamily="2" charset="0"/>
              </a:rPr>
              <a:t>(প্রমাণিত ) </a:t>
            </a:r>
            <a:endParaRPr lang="en-US" sz="2000" b="1" dirty="0">
              <a:latin typeface="NikoshBAN" pitchFamily="2" charset="0"/>
              <a:cs typeface="NikoshBAN" pitchFamily="2" charset="0"/>
            </a:endParaRPr>
          </a:p>
        </p:txBody>
      </p:sp>
    </p:spTree>
    <p:extLst>
      <p:ext uri="{BB962C8B-B14F-4D97-AF65-F5344CB8AC3E}">
        <p14:creationId xmlns:p14="http://schemas.microsoft.com/office/powerpoint/2010/main" val="3774845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additive="base">
                                        <p:cTn id="26" dur="500" fill="hold"/>
                                        <p:tgtEl>
                                          <p:spTgt spid="22"/>
                                        </p:tgtEl>
                                        <p:attrNameLst>
                                          <p:attrName>ppt_x</p:attrName>
                                        </p:attrNameLst>
                                      </p:cBhvr>
                                      <p:tavLst>
                                        <p:tav tm="0">
                                          <p:val>
                                            <p:strVal val="#ppt_x"/>
                                          </p:val>
                                        </p:tav>
                                        <p:tav tm="100000">
                                          <p:val>
                                            <p:strVal val="#ppt_x"/>
                                          </p:val>
                                        </p:tav>
                                      </p:tavLst>
                                    </p:anim>
                                    <p:anim calcmode="lin" valueType="num">
                                      <p:cBhvr additive="base">
                                        <p:cTn id="2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500" fill="hold"/>
                                        <p:tgtEl>
                                          <p:spTgt spid="24"/>
                                        </p:tgtEl>
                                        <p:attrNameLst>
                                          <p:attrName>ppt_x</p:attrName>
                                        </p:attrNameLst>
                                      </p:cBhvr>
                                      <p:tavLst>
                                        <p:tav tm="0">
                                          <p:val>
                                            <p:strVal val="#ppt_x"/>
                                          </p:val>
                                        </p:tav>
                                        <p:tav tm="100000">
                                          <p:val>
                                            <p:strVal val="#ppt_x"/>
                                          </p:val>
                                        </p:tav>
                                      </p:tavLst>
                                    </p:anim>
                                    <p:anim calcmode="lin" valueType="num">
                                      <p:cBhvr additive="base">
                                        <p:cTn id="3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47"/>
                                        </p:tgtEl>
                                        <p:attrNameLst>
                                          <p:attrName>style.visibility</p:attrName>
                                        </p:attrNameLst>
                                      </p:cBhvr>
                                      <p:to>
                                        <p:strVal val="visible"/>
                                      </p:to>
                                    </p:set>
                                    <p:anim calcmode="lin" valueType="num">
                                      <p:cBhvr additive="base">
                                        <p:cTn id="44" dur="500" fill="hold"/>
                                        <p:tgtEl>
                                          <p:spTgt spid="47"/>
                                        </p:tgtEl>
                                        <p:attrNameLst>
                                          <p:attrName>ppt_x</p:attrName>
                                        </p:attrNameLst>
                                      </p:cBhvr>
                                      <p:tavLst>
                                        <p:tav tm="0">
                                          <p:val>
                                            <p:strVal val="#ppt_x"/>
                                          </p:val>
                                        </p:tav>
                                        <p:tav tm="100000">
                                          <p:val>
                                            <p:strVal val="#ppt_x"/>
                                          </p:val>
                                        </p:tav>
                                      </p:tavLst>
                                    </p:anim>
                                    <p:anim calcmode="lin" valueType="num">
                                      <p:cBhvr additive="base">
                                        <p:cTn id="45"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 calcmode="lin" valueType="num">
                                      <p:cBhvr additive="base">
                                        <p:cTn id="50" dur="500" fill="hold"/>
                                        <p:tgtEl>
                                          <p:spTgt spid="25"/>
                                        </p:tgtEl>
                                        <p:attrNameLst>
                                          <p:attrName>ppt_x</p:attrName>
                                        </p:attrNameLst>
                                      </p:cBhvr>
                                      <p:tavLst>
                                        <p:tav tm="0">
                                          <p:val>
                                            <p:strVal val="#ppt_x"/>
                                          </p:val>
                                        </p:tav>
                                        <p:tav tm="100000">
                                          <p:val>
                                            <p:strVal val="#ppt_x"/>
                                          </p:val>
                                        </p:tav>
                                      </p:tavLst>
                                    </p:anim>
                                    <p:anim calcmode="lin" valueType="num">
                                      <p:cBhvr additive="base">
                                        <p:cTn id="51"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53"/>
                                        </p:tgtEl>
                                        <p:attrNameLst>
                                          <p:attrName>style.visibility</p:attrName>
                                        </p:attrNameLst>
                                      </p:cBhvr>
                                      <p:to>
                                        <p:strVal val="visible"/>
                                      </p:to>
                                    </p:set>
                                    <p:anim calcmode="lin" valueType="num">
                                      <p:cBhvr additive="base">
                                        <p:cTn id="56" dur="500" fill="hold"/>
                                        <p:tgtEl>
                                          <p:spTgt spid="53"/>
                                        </p:tgtEl>
                                        <p:attrNameLst>
                                          <p:attrName>ppt_x</p:attrName>
                                        </p:attrNameLst>
                                      </p:cBhvr>
                                      <p:tavLst>
                                        <p:tav tm="0">
                                          <p:val>
                                            <p:strVal val="#ppt_x"/>
                                          </p:val>
                                        </p:tav>
                                        <p:tav tm="100000">
                                          <p:val>
                                            <p:strVal val="#ppt_x"/>
                                          </p:val>
                                        </p:tav>
                                      </p:tavLst>
                                    </p:anim>
                                    <p:anim calcmode="lin" valueType="num">
                                      <p:cBhvr additive="base">
                                        <p:cTn id="57"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51"/>
                                        </p:tgtEl>
                                        <p:attrNameLst>
                                          <p:attrName>style.visibility</p:attrName>
                                        </p:attrNameLst>
                                      </p:cBhvr>
                                      <p:to>
                                        <p:strVal val="visible"/>
                                      </p:to>
                                    </p:set>
                                    <p:anim calcmode="lin" valueType="num">
                                      <p:cBhvr additive="base">
                                        <p:cTn id="62" dur="500" fill="hold"/>
                                        <p:tgtEl>
                                          <p:spTgt spid="51"/>
                                        </p:tgtEl>
                                        <p:attrNameLst>
                                          <p:attrName>ppt_x</p:attrName>
                                        </p:attrNameLst>
                                      </p:cBhvr>
                                      <p:tavLst>
                                        <p:tav tm="0">
                                          <p:val>
                                            <p:strVal val="#ppt_x"/>
                                          </p:val>
                                        </p:tav>
                                        <p:tav tm="100000">
                                          <p:val>
                                            <p:strVal val="#ppt_x"/>
                                          </p:val>
                                        </p:tav>
                                      </p:tavLst>
                                    </p:anim>
                                    <p:anim calcmode="lin" valueType="num">
                                      <p:cBhvr additive="base">
                                        <p:cTn id="63"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54"/>
                                        </p:tgtEl>
                                        <p:attrNameLst>
                                          <p:attrName>style.visibility</p:attrName>
                                        </p:attrNameLst>
                                      </p:cBhvr>
                                      <p:to>
                                        <p:strVal val="visible"/>
                                      </p:to>
                                    </p:set>
                                    <p:anim calcmode="lin" valueType="num">
                                      <p:cBhvr additive="base">
                                        <p:cTn id="68" dur="500" fill="hold"/>
                                        <p:tgtEl>
                                          <p:spTgt spid="54"/>
                                        </p:tgtEl>
                                        <p:attrNameLst>
                                          <p:attrName>ppt_x</p:attrName>
                                        </p:attrNameLst>
                                      </p:cBhvr>
                                      <p:tavLst>
                                        <p:tav tm="0">
                                          <p:val>
                                            <p:strVal val="#ppt_x"/>
                                          </p:val>
                                        </p:tav>
                                        <p:tav tm="100000">
                                          <p:val>
                                            <p:strVal val="#ppt_x"/>
                                          </p:val>
                                        </p:tav>
                                      </p:tavLst>
                                    </p:anim>
                                    <p:anim calcmode="lin" valueType="num">
                                      <p:cBhvr additive="base">
                                        <p:cTn id="69"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55"/>
                                        </p:tgtEl>
                                        <p:attrNameLst>
                                          <p:attrName>style.visibility</p:attrName>
                                        </p:attrNameLst>
                                      </p:cBhvr>
                                      <p:to>
                                        <p:strVal val="visible"/>
                                      </p:to>
                                    </p:set>
                                    <p:anim calcmode="lin" valueType="num">
                                      <p:cBhvr additive="base">
                                        <p:cTn id="74" dur="500" fill="hold"/>
                                        <p:tgtEl>
                                          <p:spTgt spid="55"/>
                                        </p:tgtEl>
                                        <p:attrNameLst>
                                          <p:attrName>ppt_x</p:attrName>
                                        </p:attrNameLst>
                                      </p:cBhvr>
                                      <p:tavLst>
                                        <p:tav tm="0">
                                          <p:val>
                                            <p:strVal val="#ppt_x"/>
                                          </p:val>
                                        </p:tav>
                                        <p:tav tm="100000">
                                          <p:val>
                                            <p:strVal val="#ppt_x"/>
                                          </p:val>
                                        </p:tav>
                                      </p:tavLst>
                                    </p:anim>
                                    <p:anim calcmode="lin" valueType="num">
                                      <p:cBhvr additive="base">
                                        <p:cTn id="75"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56"/>
                                        </p:tgtEl>
                                        <p:attrNameLst>
                                          <p:attrName>style.visibility</p:attrName>
                                        </p:attrNameLst>
                                      </p:cBhvr>
                                      <p:to>
                                        <p:strVal val="visible"/>
                                      </p:to>
                                    </p:set>
                                    <p:anim calcmode="lin" valueType="num">
                                      <p:cBhvr additive="base">
                                        <p:cTn id="80" dur="500" fill="hold"/>
                                        <p:tgtEl>
                                          <p:spTgt spid="56"/>
                                        </p:tgtEl>
                                        <p:attrNameLst>
                                          <p:attrName>ppt_x</p:attrName>
                                        </p:attrNameLst>
                                      </p:cBhvr>
                                      <p:tavLst>
                                        <p:tav tm="0">
                                          <p:val>
                                            <p:strVal val="#ppt_x"/>
                                          </p:val>
                                        </p:tav>
                                        <p:tav tm="100000">
                                          <p:val>
                                            <p:strVal val="#ppt_x"/>
                                          </p:val>
                                        </p:tav>
                                      </p:tavLst>
                                    </p:anim>
                                    <p:anim calcmode="lin" valueType="num">
                                      <p:cBhvr additive="base">
                                        <p:cTn id="81"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57"/>
                                        </p:tgtEl>
                                        <p:attrNameLst>
                                          <p:attrName>style.visibility</p:attrName>
                                        </p:attrNameLst>
                                      </p:cBhvr>
                                      <p:to>
                                        <p:strVal val="visible"/>
                                      </p:to>
                                    </p:set>
                                    <p:anim calcmode="lin" valueType="num">
                                      <p:cBhvr additive="base">
                                        <p:cTn id="86" dur="500" fill="hold"/>
                                        <p:tgtEl>
                                          <p:spTgt spid="57"/>
                                        </p:tgtEl>
                                        <p:attrNameLst>
                                          <p:attrName>ppt_x</p:attrName>
                                        </p:attrNameLst>
                                      </p:cBhvr>
                                      <p:tavLst>
                                        <p:tav tm="0">
                                          <p:val>
                                            <p:strVal val="#ppt_x"/>
                                          </p:val>
                                        </p:tav>
                                        <p:tav tm="100000">
                                          <p:val>
                                            <p:strVal val="#ppt_x"/>
                                          </p:val>
                                        </p:tav>
                                      </p:tavLst>
                                    </p:anim>
                                    <p:anim calcmode="lin" valueType="num">
                                      <p:cBhvr additive="base">
                                        <p:cTn id="87"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58"/>
                                        </p:tgtEl>
                                        <p:attrNameLst>
                                          <p:attrName>style.visibility</p:attrName>
                                        </p:attrNameLst>
                                      </p:cBhvr>
                                      <p:to>
                                        <p:strVal val="visible"/>
                                      </p:to>
                                    </p:set>
                                    <p:anim calcmode="lin" valueType="num">
                                      <p:cBhvr additive="base">
                                        <p:cTn id="92" dur="500" fill="hold"/>
                                        <p:tgtEl>
                                          <p:spTgt spid="58"/>
                                        </p:tgtEl>
                                        <p:attrNameLst>
                                          <p:attrName>ppt_x</p:attrName>
                                        </p:attrNameLst>
                                      </p:cBhvr>
                                      <p:tavLst>
                                        <p:tav tm="0">
                                          <p:val>
                                            <p:strVal val="#ppt_x"/>
                                          </p:val>
                                        </p:tav>
                                        <p:tav tm="100000">
                                          <p:val>
                                            <p:strVal val="#ppt_x"/>
                                          </p:val>
                                        </p:tav>
                                      </p:tavLst>
                                    </p:anim>
                                    <p:anim calcmode="lin" valueType="num">
                                      <p:cBhvr additive="base">
                                        <p:cTn id="93"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59"/>
                                        </p:tgtEl>
                                        <p:attrNameLst>
                                          <p:attrName>style.visibility</p:attrName>
                                        </p:attrNameLst>
                                      </p:cBhvr>
                                      <p:to>
                                        <p:strVal val="visible"/>
                                      </p:to>
                                    </p:set>
                                    <p:anim calcmode="lin" valueType="num">
                                      <p:cBhvr additive="base">
                                        <p:cTn id="98" dur="500" fill="hold"/>
                                        <p:tgtEl>
                                          <p:spTgt spid="59"/>
                                        </p:tgtEl>
                                        <p:attrNameLst>
                                          <p:attrName>ppt_x</p:attrName>
                                        </p:attrNameLst>
                                      </p:cBhvr>
                                      <p:tavLst>
                                        <p:tav tm="0">
                                          <p:val>
                                            <p:strVal val="#ppt_x"/>
                                          </p:val>
                                        </p:tav>
                                        <p:tav tm="100000">
                                          <p:val>
                                            <p:strVal val="#ppt_x"/>
                                          </p:val>
                                        </p:tav>
                                      </p:tavLst>
                                    </p:anim>
                                    <p:anim calcmode="lin" valueType="num">
                                      <p:cBhvr additive="base">
                                        <p:cTn id="99"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78"/>
                                        </p:tgtEl>
                                        <p:attrNameLst>
                                          <p:attrName>style.visibility</p:attrName>
                                        </p:attrNameLst>
                                      </p:cBhvr>
                                      <p:to>
                                        <p:strVal val="visible"/>
                                      </p:to>
                                    </p:set>
                                    <p:anim calcmode="lin" valueType="num">
                                      <p:cBhvr additive="base">
                                        <p:cTn id="104" dur="500" fill="hold"/>
                                        <p:tgtEl>
                                          <p:spTgt spid="78"/>
                                        </p:tgtEl>
                                        <p:attrNameLst>
                                          <p:attrName>ppt_x</p:attrName>
                                        </p:attrNameLst>
                                      </p:cBhvr>
                                      <p:tavLst>
                                        <p:tav tm="0">
                                          <p:val>
                                            <p:strVal val="#ppt_x"/>
                                          </p:val>
                                        </p:tav>
                                        <p:tav tm="100000">
                                          <p:val>
                                            <p:strVal val="#ppt_x"/>
                                          </p:val>
                                        </p:tav>
                                      </p:tavLst>
                                    </p:anim>
                                    <p:anim calcmode="lin" valueType="num">
                                      <p:cBhvr additive="base">
                                        <p:cTn id="105"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nodeType="clickEffect">
                                  <p:stCondLst>
                                    <p:cond delay="0"/>
                                  </p:stCondLst>
                                  <p:childTnLst>
                                    <p:set>
                                      <p:cBhvr>
                                        <p:cTn id="109" dur="1" fill="hold">
                                          <p:stCondLst>
                                            <p:cond delay="0"/>
                                          </p:stCondLst>
                                        </p:cTn>
                                        <p:tgtEl>
                                          <p:spTgt spid="60"/>
                                        </p:tgtEl>
                                        <p:attrNameLst>
                                          <p:attrName>style.visibility</p:attrName>
                                        </p:attrNameLst>
                                      </p:cBhvr>
                                      <p:to>
                                        <p:strVal val="visible"/>
                                      </p:to>
                                    </p:set>
                                    <p:anim calcmode="lin" valueType="num">
                                      <p:cBhvr additive="base">
                                        <p:cTn id="110" dur="500" fill="hold"/>
                                        <p:tgtEl>
                                          <p:spTgt spid="60"/>
                                        </p:tgtEl>
                                        <p:attrNameLst>
                                          <p:attrName>ppt_x</p:attrName>
                                        </p:attrNameLst>
                                      </p:cBhvr>
                                      <p:tavLst>
                                        <p:tav tm="0">
                                          <p:val>
                                            <p:strVal val="#ppt_x"/>
                                          </p:val>
                                        </p:tav>
                                        <p:tav tm="100000">
                                          <p:val>
                                            <p:strVal val="#ppt_x"/>
                                          </p:val>
                                        </p:tav>
                                      </p:tavLst>
                                    </p:anim>
                                    <p:anim calcmode="lin" valueType="num">
                                      <p:cBhvr additive="base">
                                        <p:cTn id="111"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79"/>
                                        </p:tgtEl>
                                        <p:attrNameLst>
                                          <p:attrName>style.visibility</p:attrName>
                                        </p:attrNameLst>
                                      </p:cBhvr>
                                      <p:to>
                                        <p:strVal val="visible"/>
                                      </p:to>
                                    </p:set>
                                    <p:anim calcmode="lin" valueType="num">
                                      <p:cBhvr additive="base">
                                        <p:cTn id="116" dur="500" fill="hold"/>
                                        <p:tgtEl>
                                          <p:spTgt spid="79"/>
                                        </p:tgtEl>
                                        <p:attrNameLst>
                                          <p:attrName>ppt_x</p:attrName>
                                        </p:attrNameLst>
                                      </p:cBhvr>
                                      <p:tavLst>
                                        <p:tav tm="0">
                                          <p:val>
                                            <p:strVal val="#ppt_x"/>
                                          </p:val>
                                        </p:tav>
                                        <p:tav tm="100000">
                                          <p:val>
                                            <p:strVal val="#ppt_x"/>
                                          </p:val>
                                        </p:tav>
                                      </p:tavLst>
                                    </p:anim>
                                    <p:anim calcmode="lin" valueType="num">
                                      <p:cBhvr additive="base">
                                        <p:cTn id="117"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26"/>
                                        </p:tgtEl>
                                        <p:attrNameLst>
                                          <p:attrName>style.visibility</p:attrName>
                                        </p:attrNameLst>
                                      </p:cBhvr>
                                      <p:to>
                                        <p:strVal val="visible"/>
                                      </p:to>
                                    </p:set>
                                    <p:anim calcmode="lin" valueType="num">
                                      <p:cBhvr additive="base">
                                        <p:cTn id="122" dur="500" fill="hold"/>
                                        <p:tgtEl>
                                          <p:spTgt spid="26"/>
                                        </p:tgtEl>
                                        <p:attrNameLst>
                                          <p:attrName>ppt_x</p:attrName>
                                        </p:attrNameLst>
                                      </p:cBhvr>
                                      <p:tavLst>
                                        <p:tav tm="0">
                                          <p:val>
                                            <p:strVal val="#ppt_x"/>
                                          </p:val>
                                        </p:tav>
                                        <p:tav tm="100000">
                                          <p:val>
                                            <p:strVal val="#ppt_x"/>
                                          </p:val>
                                        </p:tav>
                                      </p:tavLst>
                                    </p:anim>
                                    <p:anim calcmode="lin" valueType="num">
                                      <p:cBhvr additive="base">
                                        <p:cTn id="12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2" presetClass="entr" presetSubtype="4" fill="hold" grpId="0" nodeType="clickEffect">
                                  <p:stCondLst>
                                    <p:cond delay="0"/>
                                  </p:stCondLst>
                                  <p:childTnLst>
                                    <p:set>
                                      <p:cBhvr>
                                        <p:cTn id="127" dur="1" fill="hold">
                                          <p:stCondLst>
                                            <p:cond delay="0"/>
                                          </p:stCondLst>
                                        </p:cTn>
                                        <p:tgtEl>
                                          <p:spTgt spid="28"/>
                                        </p:tgtEl>
                                        <p:attrNameLst>
                                          <p:attrName>style.visibility</p:attrName>
                                        </p:attrNameLst>
                                      </p:cBhvr>
                                      <p:to>
                                        <p:strVal val="visible"/>
                                      </p:to>
                                    </p:set>
                                    <p:anim calcmode="lin" valueType="num">
                                      <p:cBhvr additive="base">
                                        <p:cTn id="128" dur="500" fill="hold"/>
                                        <p:tgtEl>
                                          <p:spTgt spid="28"/>
                                        </p:tgtEl>
                                        <p:attrNameLst>
                                          <p:attrName>ppt_x</p:attrName>
                                        </p:attrNameLst>
                                      </p:cBhvr>
                                      <p:tavLst>
                                        <p:tav tm="0">
                                          <p:val>
                                            <p:strVal val="#ppt_x"/>
                                          </p:val>
                                        </p:tav>
                                        <p:tav tm="100000">
                                          <p:val>
                                            <p:strVal val="#ppt_x"/>
                                          </p:val>
                                        </p:tav>
                                      </p:tavLst>
                                    </p:anim>
                                    <p:anim calcmode="lin" valueType="num">
                                      <p:cBhvr additive="base">
                                        <p:cTn id="129"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2" presetClass="entr" presetSubtype="4" fill="hold" grpId="0" nodeType="clickEffect">
                                  <p:stCondLst>
                                    <p:cond delay="0"/>
                                  </p:stCondLst>
                                  <p:childTnLst>
                                    <p:set>
                                      <p:cBhvr>
                                        <p:cTn id="133" dur="1" fill="hold">
                                          <p:stCondLst>
                                            <p:cond delay="0"/>
                                          </p:stCondLst>
                                        </p:cTn>
                                        <p:tgtEl>
                                          <p:spTgt spid="29"/>
                                        </p:tgtEl>
                                        <p:attrNameLst>
                                          <p:attrName>style.visibility</p:attrName>
                                        </p:attrNameLst>
                                      </p:cBhvr>
                                      <p:to>
                                        <p:strVal val="visible"/>
                                      </p:to>
                                    </p:set>
                                    <p:anim calcmode="lin" valueType="num">
                                      <p:cBhvr additive="base">
                                        <p:cTn id="134" dur="500" fill="hold"/>
                                        <p:tgtEl>
                                          <p:spTgt spid="29"/>
                                        </p:tgtEl>
                                        <p:attrNameLst>
                                          <p:attrName>ppt_x</p:attrName>
                                        </p:attrNameLst>
                                      </p:cBhvr>
                                      <p:tavLst>
                                        <p:tav tm="0">
                                          <p:val>
                                            <p:strVal val="#ppt_x"/>
                                          </p:val>
                                        </p:tav>
                                        <p:tav tm="100000">
                                          <p:val>
                                            <p:strVal val="#ppt_x"/>
                                          </p:val>
                                        </p:tav>
                                      </p:tavLst>
                                    </p:anim>
                                    <p:anim calcmode="lin" valueType="num">
                                      <p:cBhvr additive="base">
                                        <p:cTn id="135"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2" presetClass="entr" presetSubtype="4" fill="hold" nodeType="clickEffect">
                                  <p:stCondLst>
                                    <p:cond delay="0"/>
                                  </p:stCondLst>
                                  <p:childTnLst>
                                    <p:set>
                                      <p:cBhvr>
                                        <p:cTn id="139" dur="1" fill="hold">
                                          <p:stCondLst>
                                            <p:cond delay="0"/>
                                          </p:stCondLst>
                                        </p:cTn>
                                        <p:tgtEl>
                                          <p:spTgt spid="37"/>
                                        </p:tgtEl>
                                        <p:attrNameLst>
                                          <p:attrName>style.visibility</p:attrName>
                                        </p:attrNameLst>
                                      </p:cBhvr>
                                      <p:to>
                                        <p:strVal val="visible"/>
                                      </p:to>
                                    </p:set>
                                    <p:anim calcmode="lin" valueType="num">
                                      <p:cBhvr additive="base">
                                        <p:cTn id="140" dur="500" fill="hold"/>
                                        <p:tgtEl>
                                          <p:spTgt spid="37"/>
                                        </p:tgtEl>
                                        <p:attrNameLst>
                                          <p:attrName>ppt_x</p:attrName>
                                        </p:attrNameLst>
                                      </p:cBhvr>
                                      <p:tavLst>
                                        <p:tav tm="0">
                                          <p:val>
                                            <p:strVal val="#ppt_x"/>
                                          </p:val>
                                        </p:tav>
                                        <p:tav tm="100000">
                                          <p:val>
                                            <p:strVal val="#ppt_x"/>
                                          </p:val>
                                        </p:tav>
                                      </p:tavLst>
                                    </p:anim>
                                    <p:anim calcmode="lin" valueType="num">
                                      <p:cBhvr additive="base">
                                        <p:cTn id="141"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 presetClass="entr" presetSubtype="4" fill="hold" nodeType="clickEffect">
                                  <p:stCondLst>
                                    <p:cond delay="0"/>
                                  </p:stCondLst>
                                  <p:childTnLst>
                                    <p:set>
                                      <p:cBhvr>
                                        <p:cTn id="145" dur="1" fill="hold">
                                          <p:stCondLst>
                                            <p:cond delay="0"/>
                                          </p:stCondLst>
                                        </p:cTn>
                                        <p:tgtEl>
                                          <p:spTgt spid="32"/>
                                        </p:tgtEl>
                                        <p:attrNameLst>
                                          <p:attrName>style.visibility</p:attrName>
                                        </p:attrNameLst>
                                      </p:cBhvr>
                                      <p:to>
                                        <p:strVal val="visible"/>
                                      </p:to>
                                    </p:set>
                                    <p:anim calcmode="lin" valueType="num">
                                      <p:cBhvr additive="base">
                                        <p:cTn id="146" dur="500" fill="hold"/>
                                        <p:tgtEl>
                                          <p:spTgt spid="32"/>
                                        </p:tgtEl>
                                        <p:attrNameLst>
                                          <p:attrName>ppt_x</p:attrName>
                                        </p:attrNameLst>
                                      </p:cBhvr>
                                      <p:tavLst>
                                        <p:tav tm="0">
                                          <p:val>
                                            <p:strVal val="#ppt_x"/>
                                          </p:val>
                                        </p:tav>
                                        <p:tav tm="100000">
                                          <p:val>
                                            <p:strVal val="#ppt_x"/>
                                          </p:val>
                                        </p:tav>
                                      </p:tavLst>
                                    </p:anim>
                                    <p:anim calcmode="lin" valueType="num">
                                      <p:cBhvr additive="base">
                                        <p:cTn id="147"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2" presetClass="entr" presetSubtype="4" fill="hold" grpId="0" nodeType="clickEffect">
                                  <p:stCondLst>
                                    <p:cond delay="0"/>
                                  </p:stCondLst>
                                  <p:childTnLst>
                                    <p:set>
                                      <p:cBhvr>
                                        <p:cTn id="151" dur="1" fill="hold">
                                          <p:stCondLst>
                                            <p:cond delay="0"/>
                                          </p:stCondLst>
                                        </p:cTn>
                                        <p:tgtEl>
                                          <p:spTgt spid="34"/>
                                        </p:tgtEl>
                                        <p:attrNameLst>
                                          <p:attrName>style.visibility</p:attrName>
                                        </p:attrNameLst>
                                      </p:cBhvr>
                                      <p:to>
                                        <p:strVal val="visible"/>
                                      </p:to>
                                    </p:set>
                                    <p:anim calcmode="lin" valueType="num">
                                      <p:cBhvr additive="base">
                                        <p:cTn id="152" dur="500" fill="hold"/>
                                        <p:tgtEl>
                                          <p:spTgt spid="34"/>
                                        </p:tgtEl>
                                        <p:attrNameLst>
                                          <p:attrName>ppt_x</p:attrName>
                                        </p:attrNameLst>
                                      </p:cBhvr>
                                      <p:tavLst>
                                        <p:tav tm="0">
                                          <p:val>
                                            <p:strVal val="#ppt_x"/>
                                          </p:val>
                                        </p:tav>
                                        <p:tav tm="100000">
                                          <p:val>
                                            <p:strVal val="#ppt_x"/>
                                          </p:val>
                                        </p:tav>
                                      </p:tavLst>
                                    </p:anim>
                                    <p:anim calcmode="lin" valueType="num">
                                      <p:cBhvr additive="base">
                                        <p:cTn id="153"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2" presetClass="entr" presetSubtype="4" fill="hold" grpId="0" nodeType="clickEffect">
                                  <p:stCondLst>
                                    <p:cond delay="0"/>
                                  </p:stCondLst>
                                  <p:childTnLst>
                                    <p:set>
                                      <p:cBhvr>
                                        <p:cTn id="157" dur="1" fill="hold">
                                          <p:stCondLst>
                                            <p:cond delay="0"/>
                                          </p:stCondLst>
                                        </p:cTn>
                                        <p:tgtEl>
                                          <p:spTgt spid="96"/>
                                        </p:tgtEl>
                                        <p:attrNameLst>
                                          <p:attrName>style.visibility</p:attrName>
                                        </p:attrNameLst>
                                      </p:cBhvr>
                                      <p:to>
                                        <p:strVal val="visible"/>
                                      </p:to>
                                    </p:set>
                                    <p:anim calcmode="lin" valueType="num">
                                      <p:cBhvr additive="base">
                                        <p:cTn id="158" dur="500" fill="hold"/>
                                        <p:tgtEl>
                                          <p:spTgt spid="96"/>
                                        </p:tgtEl>
                                        <p:attrNameLst>
                                          <p:attrName>ppt_x</p:attrName>
                                        </p:attrNameLst>
                                      </p:cBhvr>
                                      <p:tavLst>
                                        <p:tav tm="0">
                                          <p:val>
                                            <p:strVal val="#ppt_x"/>
                                          </p:val>
                                        </p:tav>
                                        <p:tav tm="100000">
                                          <p:val>
                                            <p:strVal val="#ppt_x"/>
                                          </p:val>
                                        </p:tav>
                                      </p:tavLst>
                                    </p:anim>
                                    <p:anim calcmode="lin" valueType="num">
                                      <p:cBhvr additive="base">
                                        <p:cTn id="159" dur="500" fill="hold"/>
                                        <p:tgtEl>
                                          <p:spTgt spid="96"/>
                                        </p:tgtEl>
                                        <p:attrNameLst>
                                          <p:attrName>ppt_y</p:attrName>
                                        </p:attrNameLst>
                                      </p:cBhvr>
                                      <p:tavLst>
                                        <p:tav tm="0">
                                          <p:val>
                                            <p:strVal val="1+#ppt_h/2"/>
                                          </p:val>
                                        </p:tav>
                                        <p:tav tm="100000">
                                          <p:val>
                                            <p:strVal val="#ppt_y"/>
                                          </p:val>
                                        </p:tav>
                                      </p:tavLst>
                                    </p:anim>
                                  </p:childTnLst>
                                </p:cTn>
                              </p:par>
                            </p:childTnLst>
                          </p:cTn>
                        </p:par>
                      </p:childTnLst>
                    </p:cTn>
                  </p:par>
                  <p:par>
                    <p:cTn id="160" fill="hold">
                      <p:stCondLst>
                        <p:cond delay="indefinite"/>
                      </p:stCondLst>
                      <p:childTnLst>
                        <p:par>
                          <p:cTn id="161" fill="hold">
                            <p:stCondLst>
                              <p:cond delay="0"/>
                            </p:stCondLst>
                            <p:childTnLst>
                              <p:par>
                                <p:cTn id="162" presetID="2" presetClass="entr" presetSubtype="4" fill="hold" grpId="0" nodeType="clickEffect">
                                  <p:stCondLst>
                                    <p:cond delay="0"/>
                                  </p:stCondLst>
                                  <p:childTnLst>
                                    <p:set>
                                      <p:cBhvr>
                                        <p:cTn id="163" dur="1" fill="hold">
                                          <p:stCondLst>
                                            <p:cond delay="0"/>
                                          </p:stCondLst>
                                        </p:cTn>
                                        <p:tgtEl>
                                          <p:spTgt spid="97"/>
                                        </p:tgtEl>
                                        <p:attrNameLst>
                                          <p:attrName>style.visibility</p:attrName>
                                        </p:attrNameLst>
                                      </p:cBhvr>
                                      <p:to>
                                        <p:strVal val="visible"/>
                                      </p:to>
                                    </p:set>
                                    <p:anim calcmode="lin" valueType="num">
                                      <p:cBhvr additive="base">
                                        <p:cTn id="164" dur="500" fill="hold"/>
                                        <p:tgtEl>
                                          <p:spTgt spid="97"/>
                                        </p:tgtEl>
                                        <p:attrNameLst>
                                          <p:attrName>ppt_x</p:attrName>
                                        </p:attrNameLst>
                                      </p:cBhvr>
                                      <p:tavLst>
                                        <p:tav tm="0">
                                          <p:val>
                                            <p:strVal val="#ppt_x"/>
                                          </p:val>
                                        </p:tav>
                                        <p:tav tm="100000">
                                          <p:val>
                                            <p:strVal val="#ppt_x"/>
                                          </p:val>
                                        </p:tav>
                                      </p:tavLst>
                                    </p:anim>
                                    <p:anim calcmode="lin" valueType="num">
                                      <p:cBhvr additive="base">
                                        <p:cTn id="165" dur="500" fill="hold"/>
                                        <p:tgtEl>
                                          <p:spTgt spid="97"/>
                                        </p:tgtEl>
                                        <p:attrNameLst>
                                          <p:attrName>ppt_y</p:attrName>
                                        </p:attrNameLst>
                                      </p:cBhvr>
                                      <p:tavLst>
                                        <p:tav tm="0">
                                          <p:val>
                                            <p:strVal val="1+#ppt_h/2"/>
                                          </p:val>
                                        </p:tav>
                                        <p:tav tm="100000">
                                          <p:val>
                                            <p:strVal val="#ppt_y"/>
                                          </p:val>
                                        </p:tav>
                                      </p:tavLst>
                                    </p:anim>
                                  </p:childTnLst>
                                </p:cTn>
                              </p:par>
                            </p:childTnLst>
                          </p:cTn>
                        </p:par>
                      </p:childTnLst>
                    </p:cTn>
                  </p:par>
                  <p:par>
                    <p:cTn id="166" fill="hold">
                      <p:stCondLst>
                        <p:cond delay="indefinite"/>
                      </p:stCondLst>
                      <p:childTnLst>
                        <p:par>
                          <p:cTn id="167" fill="hold">
                            <p:stCondLst>
                              <p:cond delay="0"/>
                            </p:stCondLst>
                            <p:childTnLst>
                              <p:par>
                                <p:cTn id="168" presetID="2" presetClass="entr" presetSubtype="4" fill="hold" grpId="0" nodeType="clickEffect">
                                  <p:stCondLst>
                                    <p:cond delay="0"/>
                                  </p:stCondLst>
                                  <p:childTnLst>
                                    <p:set>
                                      <p:cBhvr>
                                        <p:cTn id="169" dur="1" fill="hold">
                                          <p:stCondLst>
                                            <p:cond delay="0"/>
                                          </p:stCondLst>
                                        </p:cTn>
                                        <p:tgtEl>
                                          <p:spTgt spid="98"/>
                                        </p:tgtEl>
                                        <p:attrNameLst>
                                          <p:attrName>style.visibility</p:attrName>
                                        </p:attrNameLst>
                                      </p:cBhvr>
                                      <p:to>
                                        <p:strVal val="visible"/>
                                      </p:to>
                                    </p:set>
                                    <p:anim calcmode="lin" valueType="num">
                                      <p:cBhvr additive="base">
                                        <p:cTn id="170" dur="500" fill="hold"/>
                                        <p:tgtEl>
                                          <p:spTgt spid="98"/>
                                        </p:tgtEl>
                                        <p:attrNameLst>
                                          <p:attrName>ppt_x</p:attrName>
                                        </p:attrNameLst>
                                      </p:cBhvr>
                                      <p:tavLst>
                                        <p:tav tm="0">
                                          <p:val>
                                            <p:strVal val="#ppt_x"/>
                                          </p:val>
                                        </p:tav>
                                        <p:tav tm="100000">
                                          <p:val>
                                            <p:strVal val="#ppt_x"/>
                                          </p:val>
                                        </p:tav>
                                      </p:tavLst>
                                    </p:anim>
                                    <p:anim calcmode="lin" valueType="num">
                                      <p:cBhvr additive="base">
                                        <p:cTn id="171" dur="500" fill="hold"/>
                                        <p:tgtEl>
                                          <p:spTgt spid="98"/>
                                        </p:tgtEl>
                                        <p:attrNameLst>
                                          <p:attrName>ppt_y</p:attrName>
                                        </p:attrNameLst>
                                      </p:cBhvr>
                                      <p:tavLst>
                                        <p:tav tm="0">
                                          <p:val>
                                            <p:strVal val="1+#ppt_h/2"/>
                                          </p:val>
                                        </p:tav>
                                        <p:tav tm="100000">
                                          <p:val>
                                            <p:strVal val="#ppt_y"/>
                                          </p:val>
                                        </p:tav>
                                      </p:tavLst>
                                    </p:anim>
                                  </p:childTnLst>
                                </p:cTn>
                              </p:par>
                            </p:childTnLst>
                          </p:cTn>
                        </p:par>
                      </p:childTnLst>
                    </p:cTn>
                  </p:par>
                  <p:par>
                    <p:cTn id="172" fill="hold">
                      <p:stCondLst>
                        <p:cond delay="indefinite"/>
                      </p:stCondLst>
                      <p:childTnLst>
                        <p:par>
                          <p:cTn id="173" fill="hold">
                            <p:stCondLst>
                              <p:cond delay="0"/>
                            </p:stCondLst>
                            <p:childTnLst>
                              <p:par>
                                <p:cTn id="174" presetID="2" presetClass="entr" presetSubtype="4" fill="hold" grpId="0" nodeType="clickEffect">
                                  <p:stCondLst>
                                    <p:cond delay="0"/>
                                  </p:stCondLst>
                                  <p:childTnLst>
                                    <p:set>
                                      <p:cBhvr>
                                        <p:cTn id="175" dur="1" fill="hold">
                                          <p:stCondLst>
                                            <p:cond delay="0"/>
                                          </p:stCondLst>
                                        </p:cTn>
                                        <p:tgtEl>
                                          <p:spTgt spid="99"/>
                                        </p:tgtEl>
                                        <p:attrNameLst>
                                          <p:attrName>style.visibility</p:attrName>
                                        </p:attrNameLst>
                                      </p:cBhvr>
                                      <p:to>
                                        <p:strVal val="visible"/>
                                      </p:to>
                                    </p:set>
                                    <p:anim calcmode="lin" valueType="num">
                                      <p:cBhvr additive="base">
                                        <p:cTn id="176" dur="500" fill="hold"/>
                                        <p:tgtEl>
                                          <p:spTgt spid="99"/>
                                        </p:tgtEl>
                                        <p:attrNameLst>
                                          <p:attrName>ppt_x</p:attrName>
                                        </p:attrNameLst>
                                      </p:cBhvr>
                                      <p:tavLst>
                                        <p:tav tm="0">
                                          <p:val>
                                            <p:strVal val="#ppt_x"/>
                                          </p:val>
                                        </p:tav>
                                        <p:tav tm="100000">
                                          <p:val>
                                            <p:strVal val="#ppt_x"/>
                                          </p:val>
                                        </p:tav>
                                      </p:tavLst>
                                    </p:anim>
                                    <p:anim calcmode="lin" valueType="num">
                                      <p:cBhvr additive="base">
                                        <p:cTn id="177" dur="500" fill="hold"/>
                                        <p:tgtEl>
                                          <p:spTgt spid="99"/>
                                        </p:tgtEl>
                                        <p:attrNameLst>
                                          <p:attrName>ppt_y</p:attrName>
                                        </p:attrNameLst>
                                      </p:cBhvr>
                                      <p:tavLst>
                                        <p:tav tm="0">
                                          <p:val>
                                            <p:strVal val="1+#ppt_h/2"/>
                                          </p:val>
                                        </p:tav>
                                        <p:tav tm="100000">
                                          <p:val>
                                            <p:strVal val="#ppt_y"/>
                                          </p:val>
                                        </p:tav>
                                      </p:tavLst>
                                    </p:anim>
                                  </p:childTnLst>
                                </p:cTn>
                              </p:par>
                            </p:childTnLst>
                          </p:cTn>
                        </p:par>
                      </p:childTnLst>
                    </p:cTn>
                  </p:par>
                  <p:par>
                    <p:cTn id="178" fill="hold">
                      <p:stCondLst>
                        <p:cond delay="indefinite"/>
                      </p:stCondLst>
                      <p:childTnLst>
                        <p:par>
                          <p:cTn id="179" fill="hold">
                            <p:stCondLst>
                              <p:cond delay="0"/>
                            </p:stCondLst>
                            <p:childTnLst>
                              <p:par>
                                <p:cTn id="180" presetID="2" presetClass="entr" presetSubtype="4" fill="hold" grpId="0" nodeType="clickEffect">
                                  <p:stCondLst>
                                    <p:cond delay="0"/>
                                  </p:stCondLst>
                                  <p:childTnLst>
                                    <p:set>
                                      <p:cBhvr>
                                        <p:cTn id="181" dur="1" fill="hold">
                                          <p:stCondLst>
                                            <p:cond delay="0"/>
                                          </p:stCondLst>
                                        </p:cTn>
                                        <p:tgtEl>
                                          <p:spTgt spid="100"/>
                                        </p:tgtEl>
                                        <p:attrNameLst>
                                          <p:attrName>style.visibility</p:attrName>
                                        </p:attrNameLst>
                                      </p:cBhvr>
                                      <p:to>
                                        <p:strVal val="visible"/>
                                      </p:to>
                                    </p:set>
                                    <p:anim calcmode="lin" valueType="num">
                                      <p:cBhvr additive="base">
                                        <p:cTn id="182" dur="500" fill="hold"/>
                                        <p:tgtEl>
                                          <p:spTgt spid="100"/>
                                        </p:tgtEl>
                                        <p:attrNameLst>
                                          <p:attrName>ppt_x</p:attrName>
                                        </p:attrNameLst>
                                      </p:cBhvr>
                                      <p:tavLst>
                                        <p:tav tm="0">
                                          <p:val>
                                            <p:strVal val="#ppt_x"/>
                                          </p:val>
                                        </p:tav>
                                        <p:tav tm="100000">
                                          <p:val>
                                            <p:strVal val="#ppt_x"/>
                                          </p:val>
                                        </p:tav>
                                      </p:tavLst>
                                    </p:anim>
                                    <p:anim calcmode="lin" valueType="num">
                                      <p:cBhvr additive="base">
                                        <p:cTn id="183"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184" fill="hold">
                      <p:stCondLst>
                        <p:cond delay="indefinite"/>
                      </p:stCondLst>
                      <p:childTnLst>
                        <p:par>
                          <p:cTn id="185" fill="hold">
                            <p:stCondLst>
                              <p:cond delay="0"/>
                            </p:stCondLst>
                            <p:childTnLst>
                              <p:par>
                                <p:cTn id="186" presetID="2" presetClass="entr" presetSubtype="4" fill="hold" grpId="0" nodeType="clickEffect">
                                  <p:stCondLst>
                                    <p:cond delay="0"/>
                                  </p:stCondLst>
                                  <p:childTnLst>
                                    <p:set>
                                      <p:cBhvr>
                                        <p:cTn id="187" dur="1" fill="hold">
                                          <p:stCondLst>
                                            <p:cond delay="0"/>
                                          </p:stCondLst>
                                        </p:cTn>
                                        <p:tgtEl>
                                          <p:spTgt spid="101"/>
                                        </p:tgtEl>
                                        <p:attrNameLst>
                                          <p:attrName>style.visibility</p:attrName>
                                        </p:attrNameLst>
                                      </p:cBhvr>
                                      <p:to>
                                        <p:strVal val="visible"/>
                                      </p:to>
                                    </p:set>
                                    <p:anim calcmode="lin" valueType="num">
                                      <p:cBhvr additive="base">
                                        <p:cTn id="188" dur="500" fill="hold"/>
                                        <p:tgtEl>
                                          <p:spTgt spid="101"/>
                                        </p:tgtEl>
                                        <p:attrNameLst>
                                          <p:attrName>ppt_x</p:attrName>
                                        </p:attrNameLst>
                                      </p:cBhvr>
                                      <p:tavLst>
                                        <p:tav tm="0">
                                          <p:val>
                                            <p:strVal val="#ppt_x"/>
                                          </p:val>
                                        </p:tav>
                                        <p:tav tm="100000">
                                          <p:val>
                                            <p:strVal val="#ppt_x"/>
                                          </p:val>
                                        </p:tav>
                                      </p:tavLst>
                                    </p:anim>
                                    <p:anim calcmode="lin" valueType="num">
                                      <p:cBhvr additive="base">
                                        <p:cTn id="189" dur="500" fill="hold"/>
                                        <p:tgtEl>
                                          <p:spTgt spid="101"/>
                                        </p:tgtEl>
                                        <p:attrNameLst>
                                          <p:attrName>ppt_y</p:attrName>
                                        </p:attrNameLst>
                                      </p:cBhvr>
                                      <p:tavLst>
                                        <p:tav tm="0">
                                          <p:val>
                                            <p:strVal val="1+#ppt_h/2"/>
                                          </p:val>
                                        </p:tav>
                                        <p:tav tm="100000">
                                          <p:val>
                                            <p:strVal val="#ppt_y"/>
                                          </p:val>
                                        </p:tav>
                                      </p:tavLst>
                                    </p:anim>
                                  </p:childTnLst>
                                </p:cTn>
                              </p:par>
                            </p:childTnLst>
                          </p:cTn>
                        </p:par>
                      </p:childTnLst>
                    </p:cTn>
                  </p:par>
                  <p:par>
                    <p:cTn id="190" fill="hold">
                      <p:stCondLst>
                        <p:cond delay="indefinite"/>
                      </p:stCondLst>
                      <p:childTnLst>
                        <p:par>
                          <p:cTn id="191" fill="hold">
                            <p:stCondLst>
                              <p:cond delay="0"/>
                            </p:stCondLst>
                            <p:childTnLst>
                              <p:par>
                                <p:cTn id="192" presetID="2" presetClass="entr" presetSubtype="4" fill="hold" grpId="0" nodeType="clickEffect">
                                  <p:stCondLst>
                                    <p:cond delay="0"/>
                                  </p:stCondLst>
                                  <p:childTnLst>
                                    <p:set>
                                      <p:cBhvr>
                                        <p:cTn id="193" dur="1" fill="hold">
                                          <p:stCondLst>
                                            <p:cond delay="0"/>
                                          </p:stCondLst>
                                        </p:cTn>
                                        <p:tgtEl>
                                          <p:spTgt spid="102"/>
                                        </p:tgtEl>
                                        <p:attrNameLst>
                                          <p:attrName>style.visibility</p:attrName>
                                        </p:attrNameLst>
                                      </p:cBhvr>
                                      <p:to>
                                        <p:strVal val="visible"/>
                                      </p:to>
                                    </p:set>
                                    <p:anim calcmode="lin" valueType="num">
                                      <p:cBhvr additive="base">
                                        <p:cTn id="194" dur="500" fill="hold"/>
                                        <p:tgtEl>
                                          <p:spTgt spid="102"/>
                                        </p:tgtEl>
                                        <p:attrNameLst>
                                          <p:attrName>ppt_x</p:attrName>
                                        </p:attrNameLst>
                                      </p:cBhvr>
                                      <p:tavLst>
                                        <p:tav tm="0">
                                          <p:val>
                                            <p:strVal val="#ppt_x"/>
                                          </p:val>
                                        </p:tav>
                                        <p:tav tm="100000">
                                          <p:val>
                                            <p:strVal val="#ppt_x"/>
                                          </p:val>
                                        </p:tav>
                                      </p:tavLst>
                                    </p:anim>
                                    <p:anim calcmode="lin" valueType="num">
                                      <p:cBhvr additive="base">
                                        <p:cTn id="195" dur="500" fill="hold"/>
                                        <p:tgtEl>
                                          <p:spTgt spid="102"/>
                                        </p:tgtEl>
                                        <p:attrNameLst>
                                          <p:attrName>ppt_y</p:attrName>
                                        </p:attrNameLst>
                                      </p:cBhvr>
                                      <p:tavLst>
                                        <p:tav tm="0">
                                          <p:val>
                                            <p:strVal val="1+#ppt_h/2"/>
                                          </p:val>
                                        </p:tav>
                                        <p:tav tm="100000">
                                          <p:val>
                                            <p:strVal val="#ppt_y"/>
                                          </p:val>
                                        </p:tav>
                                      </p:tavLst>
                                    </p:anim>
                                  </p:childTnLst>
                                </p:cTn>
                              </p:par>
                            </p:childTnLst>
                          </p:cTn>
                        </p:par>
                      </p:childTnLst>
                    </p:cTn>
                  </p:par>
                  <p:par>
                    <p:cTn id="196" fill="hold">
                      <p:stCondLst>
                        <p:cond delay="indefinite"/>
                      </p:stCondLst>
                      <p:childTnLst>
                        <p:par>
                          <p:cTn id="197" fill="hold">
                            <p:stCondLst>
                              <p:cond delay="0"/>
                            </p:stCondLst>
                            <p:childTnLst>
                              <p:par>
                                <p:cTn id="198" presetID="2" presetClass="entr" presetSubtype="4" fill="hold" grpId="0" nodeType="clickEffect">
                                  <p:stCondLst>
                                    <p:cond delay="0"/>
                                  </p:stCondLst>
                                  <p:childTnLst>
                                    <p:set>
                                      <p:cBhvr>
                                        <p:cTn id="199" dur="1" fill="hold">
                                          <p:stCondLst>
                                            <p:cond delay="0"/>
                                          </p:stCondLst>
                                        </p:cTn>
                                        <p:tgtEl>
                                          <p:spTgt spid="103"/>
                                        </p:tgtEl>
                                        <p:attrNameLst>
                                          <p:attrName>style.visibility</p:attrName>
                                        </p:attrNameLst>
                                      </p:cBhvr>
                                      <p:to>
                                        <p:strVal val="visible"/>
                                      </p:to>
                                    </p:set>
                                    <p:anim calcmode="lin" valueType="num">
                                      <p:cBhvr additive="base">
                                        <p:cTn id="200" dur="500" fill="hold"/>
                                        <p:tgtEl>
                                          <p:spTgt spid="103"/>
                                        </p:tgtEl>
                                        <p:attrNameLst>
                                          <p:attrName>ppt_x</p:attrName>
                                        </p:attrNameLst>
                                      </p:cBhvr>
                                      <p:tavLst>
                                        <p:tav tm="0">
                                          <p:val>
                                            <p:strVal val="#ppt_x"/>
                                          </p:val>
                                        </p:tav>
                                        <p:tav tm="100000">
                                          <p:val>
                                            <p:strVal val="#ppt_x"/>
                                          </p:val>
                                        </p:tav>
                                      </p:tavLst>
                                    </p:anim>
                                    <p:anim calcmode="lin" valueType="num">
                                      <p:cBhvr additive="base">
                                        <p:cTn id="201" dur="500" fill="hold"/>
                                        <p:tgtEl>
                                          <p:spTgt spid="1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23" grpId="0"/>
      <p:bldP spid="24" grpId="0"/>
      <p:bldP spid="25" grpId="0"/>
      <p:bldP spid="51" grpId="0"/>
      <p:bldP spid="54" grpId="0"/>
      <p:bldP spid="55" grpId="0"/>
      <p:bldP spid="56" grpId="0"/>
      <p:bldP spid="57" grpId="0"/>
      <p:bldP spid="58" grpId="0"/>
      <p:bldP spid="59" grpId="0"/>
      <p:bldP spid="78" grpId="0"/>
      <p:bldP spid="79" grpId="0"/>
      <p:bldP spid="26" grpId="0"/>
      <p:bldP spid="28" grpId="0"/>
      <p:bldP spid="29" grpId="0"/>
      <p:bldP spid="34" grpId="0"/>
      <p:bldP spid="96" grpId="0"/>
      <p:bldP spid="97" grpId="0"/>
      <p:bldP spid="98" grpId="0"/>
      <p:bldP spid="99" grpId="0"/>
      <p:bldP spid="100" grpId="0"/>
      <p:bldP spid="101" grpId="0"/>
      <p:bldP spid="102" grpId="0"/>
      <p:bldP spid="10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426" y="51885"/>
            <a:ext cx="8805527" cy="584775"/>
          </a:xfrm>
          <a:prstGeom prst="rect">
            <a:avLst/>
          </a:prstGeom>
          <a:noFill/>
        </p:spPr>
        <p:txBody>
          <a:bodyPr wrap="square" rtlCol="0">
            <a:spAutoFit/>
          </a:bodyPr>
          <a:lstStyle/>
          <a:p>
            <a:r>
              <a:rPr lang="bn-BD" sz="3200" b="1" dirty="0" smtClean="0">
                <a:solidFill>
                  <a:srgbClr val="FF0000"/>
                </a:solidFill>
                <a:latin typeface="NikoshBAN" pitchFamily="2" charset="0"/>
                <a:cs typeface="NikoshBAN" pitchFamily="2" charset="0"/>
              </a:rPr>
              <a:t>জোড়ায় কাজের সমাধানঃ  </a:t>
            </a:r>
            <a:endParaRPr lang="en-US" sz="3200" b="1" dirty="0">
              <a:solidFill>
                <a:srgbClr val="FF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 name="TextBox 2"/>
              <p:cNvSpPr txBox="1"/>
              <p:nvPr/>
            </p:nvSpPr>
            <p:spPr>
              <a:xfrm>
                <a:off x="145386" y="441670"/>
                <a:ext cx="8998613" cy="389979"/>
              </a:xfrm>
              <a:prstGeom prst="rect">
                <a:avLst/>
              </a:prstGeom>
              <a:noFill/>
            </p:spPr>
            <p:txBody>
              <a:bodyPr wrap="square" rtlCol="0">
                <a:spAutoFit/>
              </a:bodyPr>
              <a:lstStyle/>
              <a:p>
                <a:r>
                  <a:rPr lang="bn-BD" b="1" dirty="0" smtClean="0">
                    <a:solidFill>
                      <a:srgbClr val="00B050"/>
                    </a:solidFill>
                    <a:latin typeface="NikoshBAN" pitchFamily="2" charset="0"/>
                    <a:cs typeface="NikoshBAN" pitchFamily="2" charset="0"/>
                  </a:rPr>
                  <a:t>৫</a:t>
                </a:r>
                <a:r>
                  <a:rPr lang="en-US" b="1" dirty="0" smtClean="0">
                    <a:solidFill>
                      <a:srgbClr val="00B050"/>
                    </a:solidFill>
                    <a:latin typeface="NikoshBAN" pitchFamily="2" charset="0"/>
                    <a:cs typeface="NikoshBAN" pitchFamily="2" charset="0"/>
                  </a:rPr>
                  <a:t>.</a:t>
                </a:r>
                <a:r>
                  <a:rPr lang="bn-BD" b="1" dirty="0" smtClean="0">
                    <a:solidFill>
                      <a:srgbClr val="00B050"/>
                    </a:solidFill>
                    <a:latin typeface="NikoshBAN" pitchFamily="2" charset="0"/>
                    <a:cs typeface="NikoshBAN" pitchFamily="2" charset="0"/>
                  </a:rPr>
                  <a:t>বই-২১</a:t>
                </a:r>
                <a:r>
                  <a:rPr lang="en-US" b="1" dirty="0" smtClean="0">
                    <a:solidFill>
                      <a:srgbClr val="00B050"/>
                    </a:solidFill>
                    <a:latin typeface="NikoshBAN" pitchFamily="2" charset="0"/>
                    <a:cs typeface="NikoshBAN" pitchFamily="2" charset="0"/>
                  </a:rPr>
                  <a:t> </a:t>
                </a:r>
                <a:r>
                  <a:rPr lang="en-US" b="1" dirty="0" smtClean="0">
                    <a:solidFill>
                      <a:srgbClr val="00B050"/>
                    </a:solidFill>
                    <a:latin typeface="NikoshBAN" pitchFamily="2" charset="0"/>
                    <a:ea typeface="Cambria Math"/>
                    <a:cs typeface="NikoshBAN" pitchFamily="2" charset="0"/>
                  </a:rPr>
                  <a:t>⦂</a:t>
                </a:r>
                <a:r>
                  <a:rPr lang="bn-BD" b="1" dirty="0" smtClean="0">
                    <a:solidFill>
                      <a:srgbClr val="00B050"/>
                    </a:solidFill>
                    <a:latin typeface="NikoshBAN" pitchFamily="2" charset="0"/>
                    <a:ea typeface="Cambria Math"/>
                    <a:cs typeface="NikoshBAN" pitchFamily="2" charset="0"/>
                  </a:rPr>
                  <a:t> </a:t>
                </a:r>
                <a:r>
                  <a:rPr lang="en-US" b="1" dirty="0" err="1" smtClean="0">
                    <a:solidFill>
                      <a:srgbClr val="00B050"/>
                    </a:solidFill>
                    <a:latin typeface="NikoshBAN" pitchFamily="2" charset="0"/>
                    <a:ea typeface="Cambria Math"/>
                    <a:cs typeface="NikoshBAN" pitchFamily="2" charset="0"/>
                  </a:rPr>
                  <a:t>cosA</a:t>
                </a:r>
                <a:r>
                  <a:rPr lang="en-US" b="1" dirty="0" smtClean="0">
                    <a:solidFill>
                      <a:srgbClr val="00B050"/>
                    </a:solidFill>
                    <a:latin typeface="NikoshBAN" pitchFamily="2" charset="0"/>
                    <a:ea typeface="Cambria Math"/>
                    <a:cs typeface="NikoshBAN" pitchFamily="2" charset="0"/>
                  </a:rPr>
                  <a:t>+ </a:t>
                </a:r>
                <a:r>
                  <a:rPr lang="en-US" b="1" dirty="0" err="1" smtClean="0">
                    <a:solidFill>
                      <a:srgbClr val="00B050"/>
                    </a:solidFill>
                    <a:latin typeface="NikoshBAN" pitchFamily="2" charset="0"/>
                    <a:ea typeface="Cambria Math"/>
                    <a:cs typeface="NikoshBAN" pitchFamily="2" charset="0"/>
                  </a:rPr>
                  <a:t>sinA</a:t>
                </a:r>
                <a:r>
                  <a:rPr lang="en-US" b="1" dirty="0" smtClean="0">
                    <a:solidFill>
                      <a:srgbClr val="00B050"/>
                    </a:solidFill>
                    <a:latin typeface="NikoshBAN" pitchFamily="2" charset="0"/>
                    <a:ea typeface="Cambria Math"/>
                    <a:cs typeface="NikoshBAN" pitchFamily="2" charset="0"/>
                  </a:rPr>
                  <a:t>= </a:t>
                </a:r>
                <a14:m>
                  <m:oMath xmlns:m="http://schemas.openxmlformats.org/officeDocument/2006/math">
                    <m:r>
                      <a:rPr lang="en-US" b="1" i="1" smtClean="0">
                        <a:solidFill>
                          <a:srgbClr val="00B050"/>
                        </a:solidFill>
                        <a:latin typeface="Cambria Math"/>
                        <a:ea typeface="Cambria Math"/>
                      </a:rPr>
                      <m:t>√</m:t>
                    </m:r>
                    <m:r>
                      <a:rPr lang="en-US" b="1" i="1" smtClean="0">
                        <a:solidFill>
                          <a:srgbClr val="00B050"/>
                        </a:solidFill>
                        <a:latin typeface="Cambria Math"/>
                        <a:ea typeface="Cambria Math"/>
                      </a:rPr>
                      <m:t>𝟐</m:t>
                    </m:r>
                  </m:oMath>
                </a14:m>
                <a:r>
                  <a:rPr lang="en-US" b="1" dirty="0" err="1" smtClean="0">
                    <a:solidFill>
                      <a:srgbClr val="00B050"/>
                    </a:solidFill>
                    <a:latin typeface="NikoshBAN" pitchFamily="2" charset="0"/>
                    <a:ea typeface="Cambria Math"/>
                    <a:cs typeface="NikoshBAN" pitchFamily="2" charset="0"/>
                  </a:rPr>
                  <a:t>cosA</a:t>
                </a:r>
                <a:r>
                  <a:rPr lang="en-US" b="1" dirty="0" smtClean="0">
                    <a:solidFill>
                      <a:srgbClr val="00B050"/>
                    </a:solidFill>
                    <a:latin typeface="NikoshBAN" pitchFamily="2" charset="0"/>
                    <a:ea typeface="Cambria Math"/>
                    <a:cs typeface="NikoshBAN" pitchFamily="2" charset="0"/>
                  </a:rPr>
                  <a:t>  </a:t>
                </a:r>
                <a:r>
                  <a:rPr lang="bn-BD" b="1" dirty="0" smtClean="0">
                    <a:solidFill>
                      <a:srgbClr val="00B050"/>
                    </a:solidFill>
                    <a:latin typeface="NikoshBAN" pitchFamily="2" charset="0"/>
                    <a:ea typeface="Cambria Math"/>
                    <a:cs typeface="NikoshBAN" pitchFamily="2" charset="0"/>
                  </a:rPr>
                  <a:t>হলে, </a:t>
                </a:r>
                <a:r>
                  <a:rPr lang="en-US" b="1" dirty="0" smtClean="0">
                    <a:solidFill>
                      <a:srgbClr val="00B050"/>
                    </a:solidFill>
                    <a:latin typeface="NikoshBAN" pitchFamily="2" charset="0"/>
                    <a:ea typeface="Cambria Math"/>
                    <a:cs typeface="NikoshBAN" pitchFamily="2" charset="0"/>
                  </a:rPr>
                  <a:t> </a:t>
                </a:r>
                <a:r>
                  <a:rPr lang="bn-BD" b="1" dirty="0" smtClean="0">
                    <a:solidFill>
                      <a:srgbClr val="00B050"/>
                    </a:solidFill>
                    <a:latin typeface="NikoshBAN" pitchFamily="2" charset="0"/>
                    <a:ea typeface="Cambria Math"/>
                    <a:cs typeface="NikoshBAN" pitchFamily="2" charset="0"/>
                  </a:rPr>
                  <a:t>তবে </a:t>
                </a:r>
                <a:r>
                  <a:rPr lang="en-US" b="1" dirty="0" smtClean="0">
                    <a:solidFill>
                      <a:srgbClr val="00B050"/>
                    </a:solidFill>
                    <a:latin typeface="NikoshBAN" pitchFamily="2" charset="0"/>
                    <a:ea typeface="Cambria Math"/>
                    <a:cs typeface="NikoshBAN" pitchFamily="2" charset="0"/>
                  </a:rPr>
                  <a:t> </a:t>
                </a:r>
                <a:r>
                  <a:rPr lang="bn-BD" b="1" dirty="0" smtClean="0">
                    <a:solidFill>
                      <a:srgbClr val="00B050"/>
                    </a:solidFill>
                    <a:latin typeface="NikoshBAN" pitchFamily="2" charset="0"/>
                    <a:ea typeface="Cambria Math"/>
                    <a:cs typeface="NikoshBAN" pitchFamily="2" charset="0"/>
                  </a:rPr>
                  <a:t>প্রমাণ</a:t>
                </a:r>
                <a:r>
                  <a:rPr lang="en-US" b="1" dirty="0" smtClean="0">
                    <a:solidFill>
                      <a:srgbClr val="00B050"/>
                    </a:solidFill>
                    <a:latin typeface="NikoshBAN" pitchFamily="2" charset="0"/>
                    <a:ea typeface="Cambria Math"/>
                    <a:cs typeface="NikoshBAN" pitchFamily="2" charset="0"/>
                  </a:rPr>
                  <a:t> </a:t>
                </a:r>
                <a:r>
                  <a:rPr lang="bn-BD" b="1" dirty="0" smtClean="0">
                    <a:solidFill>
                      <a:srgbClr val="00B050"/>
                    </a:solidFill>
                    <a:latin typeface="NikoshBAN" pitchFamily="2" charset="0"/>
                    <a:ea typeface="Cambria Math"/>
                    <a:cs typeface="NikoshBAN" pitchFamily="2" charset="0"/>
                  </a:rPr>
                  <a:t>করযে, </a:t>
                </a:r>
                <a:r>
                  <a:rPr lang="en-US" b="1" dirty="0" smtClean="0">
                    <a:solidFill>
                      <a:srgbClr val="00B050"/>
                    </a:solidFill>
                    <a:latin typeface="NikoshBAN" pitchFamily="2" charset="0"/>
                    <a:ea typeface="Cambria Math"/>
                    <a:cs typeface="NikoshBAN" pitchFamily="2" charset="0"/>
                  </a:rPr>
                  <a:t> </a:t>
                </a:r>
                <a:r>
                  <a:rPr lang="en-US" b="1" dirty="0" err="1" smtClean="0">
                    <a:solidFill>
                      <a:srgbClr val="00B050"/>
                    </a:solidFill>
                    <a:latin typeface="NikoshBAN" pitchFamily="2" charset="0"/>
                    <a:ea typeface="Cambria Math"/>
                    <a:cs typeface="NikoshBAN" pitchFamily="2" charset="0"/>
                  </a:rPr>
                  <a:t>cosA</a:t>
                </a:r>
                <a:r>
                  <a:rPr lang="en-US" b="1" dirty="0" smtClean="0">
                    <a:solidFill>
                      <a:srgbClr val="00B050"/>
                    </a:solidFill>
                    <a:latin typeface="NikoshBAN" pitchFamily="2" charset="0"/>
                    <a:ea typeface="Cambria Math"/>
                    <a:cs typeface="NikoshBAN" pitchFamily="2" charset="0"/>
                  </a:rPr>
                  <a:t> </a:t>
                </a:r>
                <a14:m>
                  <m:oMath xmlns:m="http://schemas.openxmlformats.org/officeDocument/2006/math">
                    <m:r>
                      <a:rPr lang="en-US" b="1" i="1" smtClean="0">
                        <a:solidFill>
                          <a:srgbClr val="00B050"/>
                        </a:solidFill>
                        <a:latin typeface="Cambria Math"/>
                        <a:ea typeface="Cambria Math"/>
                      </a:rPr>
                      <m:t>−</m:t>
                    </m:r>
                  </m:oMath>
                </a14:m>
                <a:r>
                  <a:rPr lang="en-US" b="1" dirty="0" smtClean="0">
                    <a:solidFill>
                      <a:srgbClr val="00B050"/>
                    </a:solidFill>
                    <a:latin typeface="NikoshBAN" pitchFamily="2" charset="0"/>
                    <a:ea typeface="Cambria Math"/>
                    <a:cs typeface="NikoshBAN" pitchFamily="2" charset="0"/>
                  </a:rPr>
                  <a:t>sinA= </a:t>
                </a:r>
                <a14:m>
                  <m:oMath xmlns:m="http://schemas.openxmlformats.org/officeDocument/2006/math">
                    <m:r>
                      <a:rPr lang="en-US" b="1" i="1" smtClean="0">
                        <a:solidFill>
                          <a:srgbClr val="00B050"/>
                        </a:solidFill>
                        <a:latin typeface="Cambria Math"/>
                        <a:ea typeface="Cambria Math"/>
                      </a:rPr>
                      <m:t>√</m:t>
                    </m:r>
                    <m:r>
                      <a:rPr lang="en-US" b="1" i="1" smtClean="0">
                        <a:solidFill>
                          <a:srgbClr val="00B050"/>
                        </a:solidFill>
                        <a:latin typeface="Cambria Math"/>
                        <a:ea typeface="Cambria Math"/>
                      </a:rPr>
                      <m:t>𝟐</m:t>
                    </m:r>
                  </m:oMath>
                </a14:m>
                <a:r>
                  <a:rPr lang="en-US" b="1" dirty="0" err="1" smtClean="0">
                    <a:solidFill>
                      <a:srgbClr val="00B050"/>
                    </a:solidFill>
                    <a:latin typeface="NikoshBAN" pitchFamily="2" charset="0"/>
                    <a:ea typeface="Cambria Math"/>
                    <a:cs typeface="NikoshBAN" pitchFamily="2" charset="0"/>
                  </a:rPr>
                  <a:t>sinA</a:t>
                </a:r>
                <a:r>
                  <a:rPr lang="en-US" b="1" dirty="0" smtClean="0">
                    <a:solidFill>
                      <a:srgbClr val="00B050"/>
                    </a:solidFill>
                    <a:latin typeface="NikoshBAN" pitchFamily="2" charset="0"/>
                    <a:ea typeface="Cambria Math"/>
                    <a:cs typeface="NikoshBAN" pitchFamily="2" charset="0"/>
                  </a:rPr>
                  <a:t> . </a:t>
                </a:r>
                <a:endParaRPr lang="en-US" b="1" dirty="0">
                  <a:solidFill>
                    <a:srgbClr val="00B050"/>
                  </a:solidFill>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45386" y="441670"/>
                <a:ext cx="8998613" cy="389979"/>
              </a:xfrm>
              <a:prstGeom prst="rect">
                <a:avLst/>
              </a:prstGeom>
              <a:blipFill rotWithShape="1">
                <a:blip r:embed="rId2"/>
                <a:stretch>
                  <a:fillRect l="-610" t="-7813" b="-25000"/>
                </a:stretch>
              </a:blipFill>
            </p:spPr>
            <p:txBody>
              <a:bodyPr/>
              <a:lstStyle/>
              <a:p>
                <a:r>
                  <a:rPr lang="en-US">
                    <a:noFill/>
                  </a:rPr>
                  <a:t> </a:t>
                </a:r>
              </a:p>
            </p:txBody>
          </p:sp>
        </mc:Fallback>
      </mc:AlternateContent>
      <p:sp>
        <p:nvSpPr>
          <p:cNvPr id="4" name="TextBox 3"/>
          <p:cNvSpPr txBox="1"/>
          <p:nvPr/>
        </p:nvSpPr>
        <p:spPr>
          <a:xfrm>
            <a:off x="145387" y="773099"/>
            <a:ext cx="4960013" cy="400110"/>
          </a:xfrm>
          <a:prstGeom prst="rect">
            <a:avLst/>
          </a:prstGeom>
          <a:noFill/>
        </p:spPr>
        <p:txBody>
          <a:bodyPr wrap="square" rtlCol="0">
            <a:spAutoFit/>
          </a:bodyPr>
          <a:lstStyle/>
          <a:p>
            <a:r>
              <a:rPr lang="bn-BD" sz="2000" b="1" dirty="0">
                <a:latin typeface="NikoshBAN" pitchFamily="2" charset="0"/>
                <a:cs typeface="NikoshBAN" pitchFamily="2" charset="0"/>
              </a:rPr>
              <a:t>৫</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বই-২১</a:t>
            </a:r>
            <a:r>
              <a:rPr lang="en-US" sz="2000" b="1" dirty="0" smtClean="0">
                <a:latin typeface="NikoshBAN" pitchFamily="2" charset="0"/>
                <a:ea typeface="Cambria Math"/>
                <a:cs typeface="NikoshBAN" pitchFamily="2" charset="0"/>
              </a:rPr>
              <a:t>⦂</a:t>
            </a:r>
            <a:r>
              <a:rPr lang="bn-BD" sz="2000" b="1" dirty="0" smtClean="0">
                <a:latin typeface="NikoshBAN" pitchFamily="2" charset="0"/>
                <a:cs typeface="NikoshBAN" pitchFamily="2" charset="0"/>
              </a:rPr>
              <a:t> সমাধানঃ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5" name="TextBox 4"/>
              <p:cNvSpPr txBox="1"/>
              <p:nvPr/>
            </p:nvSpPr>
            <p:spPr>
              <a:xfrm>
                <a:off x="238426" y="1026639"/>
                <a:ext cx="4891135" cy="400110"/>
              </a:xfrm>
              <a:prstGeom prst="rect">
                <a:avLst/>
              </a:prstGeom>
              <a:noFill/>
            </p:spPr>
            <p:txBody>
              <a:bodyPr wrap="square" rtlCol="0">
                <a:spAutoFit/>
              </a:bodyPr>
              <a:lstStyle/>
              <a:p>
                <a:r>
                  <a:rPr lang="bn-BD" sz="2000" b="1" dirty="0" smtClean="0">
                    <a:latin typeface="NikoshBAN" pitchFamily="2" charset="0"/>
                    <a:cs typeface="NikoshBAN" pitchFamily="2" charset="0"/>
                  </a:rPr>
                  <a:t>দেওয়া আছে,  </a:t>
                </a:r>
                <a:r>
                  <a:rPr lang="en-US" sz="1600" b="1" dirty="0" err="1" smtClean="0">
                    <a:latin typeface="NikoshBAN" pitchFamily="2" charset="0"/>
                    <a:cs typeface="NikoshBAN" pitchFamily="2" charset="0"/>
                  </a:rPr>
                  <a:t>cosA</a:t>
                </a:r>
                <a:r>
                  <a:rPr lang="en-US" sz="1600" b="1" dirty="0" smtClean="0">
                    <a:latin typeface="NikoshBAN" pitchFamily="2" charset="0"/>
                    <a:cs typeface="NikoshBAN" pitchFamily="2" charset="0"/>
                  </a:rPr>
                  <a:t>+ </a:t>
                </a:r>
                <a:r>
                  <a:rPr lang="en-US" sz="1600" b="1" dirty="0" err="1" smtClean="0">
                    <a:latin typeface="NikoshBAN" pitchFamily="2" charset="0"/>
                    <a:cs typeface="NikoshBAN" pitchFamily="2" charset="0"/>
                  </a:rPr>
                  <a:t>sinA</a:t>
                </a:r>
                <a:r>
                  <a:rPr lang="en-US" sz="1600" b="1" dirty="0" smtClean="0">
                    <a:latin typeface="NikoshBAN" pitchFamily="2" charset="0"/>
                    <a:cs typeface="NikoshBAN" pitchFamily="2" charset="0"/>
                  </a:rPr>
                  <a:t>=</a:t>
                </a:r>
                <a14:m>
                  <m:oMath xmlns:m="http://schemas.openxmlformats.org/officeDocument/2006/math">
                    <m:r>
                      <a:rPr lang="en-US" sz="1600" b="1" i="1" smtClean="0">
                        <a:latin typeface="Cambria Math"/>
                        <a:ea typeface="Cambria Math"/>
                        <a:cs typeface="NikoshBAN" pitchFamily="2" charset="0"/>
                      </a:rPr>
                      <m:t>√</m:t>
                    </m:r>
                    <m:r>
                      <a:rPr lang="en-US" sz="1600" b="1" i="1" smtClean="0">
                        <a:latin typeface="Cambria Math"/>
                        <a:ea typeface="Cambria Math"/>
                        <a:cs typeface="NikoshBAN" pitchFamily="2" charset="0"/>
                      </a:rPr>
                      <m:t>𝟐</m:t>
                    </m:r>
                  </m:oMath>
                </a14:m>
                <a:r>
                  <a:rPr lang="en-US" sz="1600" b="1" dirty="0" smtClean="0">
                    <a:latin typeface="NikoshBAN" pitchFamily="2" charset="0"/>
                    <a:cs typeface="NikoshBAN" pitchFamily="2" charset="0"/>
                  </a:rPr>
                  <a:t> </a:t>
                </a:r>
                <a:r>
                  <a:rPr lang="en-US" sz="1600" b="1" dirty="0" err="1" smtClean="0">
                    <a:latin typeface="NikoshBAN" pitchFamily="2" charset="0"/>
                    <a:cs typeface="NikoshBAN" pitchFamily="2" charset="0"/>
                  </a:rPr>
                  <a:t>cosA</a:t>
                </a:r>
                <a:endParaRPr lang="en-US" sz="1600" b="1" dirty="0">
                  <a:latin typeface="NikoshBAN" pitchFamily="2" charset="0"/>
                  <a:cs typeface="NikoshBAN" pitchFamily="2"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238426" y="1026639"/>
                <a:ext cx="4891135" cy="400110"/>
              </a:xfrm>
              <a:prstGeom prst="rect">
                <a:avLst/>
              </a:prstGeom>
              <a:blipFill rotWithShape="1">
                <a:blip r:embed="rId3"/>
                <a:stretch>
                  <a:fillRect l="-1247" t="-7576" b="-257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786244" y="1449768"/>
                <a:ext cx="4319156" cy="389979"/>
              </a:xfrm>
              <a:prstGeom prst="rect">
                <a:avLst/>
              </a:prstGeom>
              <a:noFill/>
            </p:spPr>
            <p:txBody>
              <a:bodyPr wrap="square" rtlCol="0">
                <a:spAutoFit/>
              </a:bodyPr>
              <a:lstStyle/>
              <a:p>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বা, </a:t>
                </a:r>
                <a:r>
                  <a:rPr lang="en-US" b="1" dirty="0" err="1" smtClean="0">
                    <a:latin typeface="NikoshBAN" pitchFamily="2" charset="0"/>
                    <a:cs typeface="NikoshBAN" pitchFamily="2" charset="0"/>
                  </a:rPr>
                  <a:t>sinA</a:t>
                </a:r>
                <a:r>
                  <a:rPr lang="en-US" b="1" dirty="0" smtClean="0">
                    <a:latin typeface="NikoshBAN" pitchFamily="2" charset="0"/>
                    <a:cs typeface="NikoshBAN" pitchFamily="2" charset="0"/>
                  </a:rPr>
                  <a:t>= </a:t>
                </a:r>
                <a14:m>
                  <m:oMath xmlns:m="http://schemas.openxmlformats.org/officeDocument/2006/math">
                    <m:r>
                      <a:rPr lang="en-US" b="1" i="1" smtClean="0">
                        <a:latin typeface="Cambria Math"/>
                        <a:ea typeface="Cambria Math"/>
                      </a:rPr>
                      <m:t>√</m:t>
                    </m:r>
                    <m:r>
                      <a:rPr lang="en-US" b="1" i="1" smtClean="0">
                        <a:latin typeface="Cambria Math"/>
                        <a:ea typeface="Cambria Math"/>
                      </a:rPr>
                      <m:t>𝟐</m:t>
                    </m:r>
                  </m:oMath>
                </a14:m>
                <a:r>
                  <a:rPr lang="en-US" b="1" dirty="0" smtClean="0">
                    <a:latin typeface="NikoshBAN" pitchFamily="2" charset="0"/>
                    <a:cs typeface="NikoshBAN" pitchFamily="2" charset="0"/>
                  </a:rPr>
                  <a:t> </a:t>
                </a:r>
                <a:r>
                  <a:rPr lang="en-US" b="1" dirty="0" err="1" smtClean="0">
                    <a:latin typeface="NikoshBAN" pitchFamily="2" charset="0"/>
                    <a:cs typeface="NikoshBAN" pitchFamily="2" charset="0"/>
                  </a:rPr>
                  <a:t>cosA</a:t>
                </a:r>
                <a:r>
                  <a:rPr lang="en-US" b="1" dirty="0" smtClean="0">
                    <a:latin typeface="NikoshBAN" pitchFamily="2" charset="0"/>
                    <a:cs typeface="NikoshBAN" pitchFamily="2" charset="0"/>
                  </a:rPr>
                  <a:t> - </a:t>
                </a:r>
                <a:r>
                  <a:rPr lang="en-US" b="1" dirty="0" err="1" smtClean="0">
                    <a:latin typeface="NikoshBAN" pitchFamily="2" charset="0"/>
                    <a:cs typeface="NikoshBAN" pitchFamily="2" charset="0"/>
                  </a:rPr>
                  <a:t>cosA</a:t>
                </a:r>
                <a:endParaRPr lang="en-US" b="1" dirty="0">
                  <a:latin typeface="NikoshBAN" pitchFamily="2" charset="0"/>
                  <a:cs typeface="NikoshBAN" pitchFamily="2"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786244" y="1449768"/>
                <a:ext cx="4319156" cy="389979"/>
              </a:xfrm>
              <a:prstGeom prst="rect">
                <a:avLst/>
              </a:prstGeom>
              <a:blipFill rotWithShape="1">
                <a:blip r:embed="rId4"/>
                <a:stretch>
                  <a:fillRect t="-1563"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786244" y="1802288"/>
                <a:ext cx="4343319" cy="389979"/>
              </a:xfrm>
              <a:prstGeom prst="rect">
                <a:avLst/>
              </a:prstGeom>
              <a:noFill/>
            </p:spPr>
            <p:txBody>
              <a:bodyPr wrap="square" rtlCol="0">
                <a:spAutoFit/>
              </a:bodyPr>
              <a:lstStyle/>
              <a:p>
                <a:r>
                  <a:rPr lang="bn-BD" b="1" dirty="0" smtClean="0">
                    <a:latin typeface="NikoshBAN" pitchFamily="2" charset="0"/>
                    <a:cs typeface="NikoshBAN" pitchFamily="2" charset="0"/>
                  </a:rPr>
                  <a:t> বা,  </a:t>
                </a:r>
                <a14:m>
                  <m:oMath xmlns:m="http://schemas.openxmlformats.org/officeDocument/2006/math">
                    <m:r>
                      <a:rPr lang="bn-BD" b="1" i="1" smtClean="0">
                        <a:latin typeface="Cambria Math"/>
                        <a:ea typeface="Cambria Math"/>
                      </a:rPr>
                      <m:t>√</m:t>
                    </m:r>
                    <m:r>
                      <a:rPr lang="en-US" b="1" i="1" smtClean="0">
                        <a:latin typeface="Cambria Math"/>
                        <a:ea typeface="Cambria Math"/>
                      </a:rPr>
                      <m:t>𝟐</m:t>
                    </m:r>
                  </m:oMath>
                </a14:m>
                <a:r>
                  <a:rPr lang="bn-BD" b="1" dirty="0" smtClean="0">
                    <a:latin typeface="NikoshBAN" pitchFamily="2" charset="0"/>
                    <a:cs typeface="NikoshBAN" pitchFamily="2" charset="0"/>
                  </a:rPr>
                  <a:t> </a:t>
                </a:r>
                <a:r>
                  <a:rPr lang="en-US" b="1" dirty="0" err="1" smtClean="0">
                    <a:latin typeface="NikoshBAN" pitchFamily="2" charset="0"/>
                    <a:cs typeface="NikoshBAN" pitchFamily="2" charset="0"/>
                  </a:rPr>
                  <a:t>cosA</a:t>
                </a:r>
                <a:r>
                  <a:rPr lang="en-US" b="1" dirty="0" smtClean="0">
                    <a:latin typeface="NikoshBAN" pitchFamily="2" charset="0"/>
                    <a:cs typeface="NikoshBAN" pitchFamily="2" charset="0"/>
                  </a:rPr>
                  <a:t> – </a:t>
                </a:r>
                <a:r>
                  <a:rPr lang="en-US" b="1" dirty="0" err="1" smtClean="0">
                    <a:latin typeface="NikoshBAN" pitchFamily="2" charset="0"/>
                    <a:cs typeface="NikoshBAN" pitchFamily="2" charset="0"/>
                  </a:rPr>
                  <a:t>cosA</a:t>
                </a:r>
                <a:r>
                  <a:rPr lang="en-US" b="1" dirty="0" smtClean="0">
                    <a:latin typeface="NikoshBAN" pitchFamily="2" charset="0"/>
                    <a:cs typeface="NikoshBAN" pitchFamily="2" charset="0"/>
                  </a:rPr>
                  <a:t> = </a:t>
                </a:r>
                <a:r>
                  <a:rPr lang="en-US" b="1" dirty="0" err="1" smtClean="0">
                    <a:latin typeface="NikoshBAN" pitchFamily="2" charset="0"/>
                    <a:cs typeface="NikoshBAN" pitchFamily="2" charset="0"/>
                  </a:rPr>
                  <a:t>sinA</a:t>
                </a:r>
                <a:endParaRPr lang="en-US" b="1" dirty="0">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786244" y="1802288"/>
                <a:ext cx="4343319" cy="389979"/>
              </a:xfrm>
              <a:prstGeom prst="rect">
                <a:avLst/>
              </a:prstGeom>
              <a:blipFill rotWithShape="1">
                <a:blip r:embed="rId5"/>
                <a:stretch>
                  <a:fillRect l="-1264" t="-1563"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786244" y="2192267"/>
                <a:ext cx="4319157" cy="389979"/>
              </a:xfrm>
              <a:prstGeom prst="rect">
                <a:avLst/>
              </a:prstGeom>
              <a:noFill/>
            </p:spPr>
            <p:txBody>
              <a:bodyPr wrap="square" rtlCol="0">
                <a:spAutoFit/>
              </a:bodyPr>
              <a:lstStyle/>
              <a:p>
                <a:r>
                  <a:rPr lang="bn-BD" b="1" dirty="0">
                    <a:latin typeface="NikoshBAN" pitchFamily="2" charset="0"/>
                    <a:cs typeface="NikoshBAN" pitchFamily="2" charset="0"/>
                  </a:rPr>
                  <a:t> </a:t>
                </a:r>
                <a:r>
                  <a:rPr lang="bn-BD" b="1" dirty="0" smtClean="0">
                    <a:latin typeface="NikoshBAN" pitchFamily="2" charset="0"/>
                    <a:cs typeface="NikoshBAN" pitchFamily="2" charset="0"/>
                  </a:rPr>
                  <a:t>বা,</a:t>
                </a:r>
                <a:r>
                  <a:rPr lang="en-US" b="1" dirty="0" smtClean="0">
                    <a:latin typeface="NikoshBAN" pitchFamily="2" charset="0"/>
                    <a:cs typeface="NikoshBAN" pitchFamily="2" charset="0"/>
                  </a:rPr>
                  <a:t>  </a:t>
                </a:r>
                <a:r>
                  <a:rPr lang="en-US" b="1" dirty="0" err="1" smtClean="0">
                    <a:latin typeface="NikoshBAN" pitchFamily="2" charset="0"/>
                    <a:cs typeface="NikoshBAN" pitchFamily="2" charset="0"/>
                  </a:rPr>
                  <a:t>cosA</a:t>
                </a:r>
                <a:r>
                  <a:rPr lang="en-US" b="1" dirty="0" smtClean="0">
                    <a:latin typeface="NikoshBAN" pitchFamily="2" charset="0"/>
                    <a:cs typeface="NikoshBAN" pitchFamily="2" charset="0"/>
                  </a:rPr>
                  <a:t> ( </a:t>
                </a:r>
                <a14:m>
                  <m:oMath xmlns:m="http://schemas.openxmlformats.org/officeDocument/2006/math">
                    <m:r>
                      <a:rPr lang="en-US" b="1" i="1" smtClean="0">
                        <a:latin typeface="Cambria Math"/>
                        <a:ea typeface="Cambria Math"/>
                      </a:rPr>
                      <m:t>√</m:t>
                    </m:r>
                    <m:r>
                      <a:rPr lang="en-US" b="1" i="1" smtClean="0">
                        <a:latin typeface="Cambria Math"/>
                        <a:ea typeface="Cambria Math"/>
                      </a:rPr>
                      <m:t>𝟐</m:t>
                    </m:r>
                    <m:r>
                      <a:rPr lang="en-US" b="1" i="1" smtClean="0">
                        <a:latin typeface="Cambria Math"/>
                        <a:ea typeface="Cambria Math"/>
                      </a:rPr>
                      <m:t>−</m:t>
                    </m:r>
                    <m:r>
                      <a:rPr lang="en-US" b="1" i="1" smtClean="0">
                        <a:latin typeface="Cambria Math"/>
                        <a:ea typeface="Cambria Math"/>
                      </a:rPr>
                      <m:t>𝟏</m:t>
                    </m:r>
                    <m:r>
                      <a:rPr lang="en-US" b="1" i="1" smtClean="0">
                        <a:latin typeface="Cambria Math"/>
                        <a:ea typeface="Cambria Math"/>
                      </a:rPr>
                      <m:t>)=</m:t>
                    </m:r>
                    <m:r>
                      <a:rPr lang="en-US" b="1" i="1" smtClean="0">
                        <a:latin typeface="Cambria Math"/>
                        <a:ea typeface="Cambria Math"/>
                      </a:rPr>
                      <m:t>𝒔𝒊𝒏𝑨</m:t>
                    </m:r>
                  </m:oMath>
                </a14:m>
                <a:endParaRPr lang="en-US" b="1" dirty="0">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786244" y="2192267"/>
                <a:ext cx="4319157" cy="389979"/>
              </a:xfrm>
              <a:prstGeom prst="rect">
                <a:avLst/>
              </a:prstGeom>
              <a:blipFill rotWithShape="1">
                <a:blip r:embed="rId6"/>
                <a:stretch>
                  <a:fillRect l="-1269" t="-1563"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824180" y="2582622"/>
                <a:ext cx="4281219" cy="500778"/>
              </a:xfrm>
              <a:prstGeom prst="rect">
                <a:avLst/>
              </a:prstGeom>
              <a:noFill/>
            </p:spPr>
            <p:txBody>
              <a:bodyPr wrap="square" rtlCol="0">
                <a:spAutoFit/>
              </a:bodyPr>
              <a:lstStyle/>
              <a:p>
                <a:r>
                  <a:rPr lang="bn-BD" b="1" dirty="0" smtClean="0">
                    <a:latin typeface="NikoshBAN" pitchFamily="2" charset="0"/>
                    <a:cs typeface="NikoshBAN" pitchFamily="2" charset="0"/>
                  </a:rPr>
                  <a:t>বা,  </a:t>
                </a:r>
                <a:r>
                  <a:rPr lang="en-US" b="1" dirty="0" err="1" smtClean="0">
                    <a:latin typeface="NikoshBAN" pitchFamily="2" charset="0"/>
                    <a:cs typeface="NikoshBAN" pitchFamily="2" charset="0"/>
                  </a:rPr>
                  <a:t>cosA</a:t>
                </a:r>
                <a:r>
                  <a:rPr lang="en-US" b="1" dirty="0" smtClean="0">
                    <a:latin typeface="NikoshBAN" pitchFamily="2" charset="0"/>
                    <a:cs typeface="NikoshBAN" pitchFamily="2" charset="0"/>
                  </a:rPr>
                  <a:t> = </a:t>
                </a:r>
                <a14:m>
                  <m:oMath xmlns:m="http://schemas.openxmlformats.org/officeDocument/2006/math">
                    <m:f>
                      <m:fPr>
                        <m:ctrlPr>
                          <a:rPr lang="en-US" b="1" i="1" smtClean="0">
                            <a:latin typeface="Cambria Math"/>
                          </a:rPr>
                        </m:ctrlPr>
                      </m:fPr>
                      <m:num>
                        <m:r>
                          <a:rPr lang="en-US" b="1" i="1" smtClean="0">
                            <a:latin typeface="Cambria Math"/>
                          </a:rPr>
                          <m:t>𝒔𝒊𝒏𝑨</m:t>
                        </m:r>
                      </m:num>
                      <m:den>
                        <m:r>
                          <a:rPr lang="en-US" b="1" i="1" smtClean="0">
                            <a:latin typeface="Cambria Math"/>
                            <a:ea typeface="Cambria Math"/>
                          </a:rPr>
                          <m:t>√</m:t>
                        </m:r>
                        <m:r>
                          <a:rPr lang="en-US" b="1" i="1" smtClean="0">
                            <a:latin typeface="Cambria Math"/>
                            <a:ea typeface="Cambria Math"/>
                          </a:rPr>
                          <m:t>𝟐</m:t>
                        </m:r>
                        <m:r>
                          <a:rPr lang="en-US" b="1" i="1" smtClean="0">
                            <a:latin typeface="Cambria Math"/>
                            <a:ea typeface="Cambria Math"/>
                          </a:rPr>
                          <m:t>−</m:t>
                        </m:r>
                        <m:r>
                          <a:rPr lang="en-US" b="1" i="1" smtClean="0">
                            <a:latin typeface="Cambria Math"/>
                            <a:ea typeface="Cambria Math"/>
                          </a:rPr>
                          <m:t>𝟏</m:t>
                        </m:r>
                      </m:den>
                    </m:f>
                  </m:oMath>
                </a14:m>
                <a:endParaRPr lang="en-US" b="1" dirty="0">
                  <a:latin typeface="NikoshBAN" pitchFamily="2" charset="0"/>
                  <a:cs typeface="NikoshBAN" pitchFamily="2"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824180" y="2582622"/>
                <a:ext cx="4281219" cy="500778"/>
              </a:xfrm>
              <a:prstGeom prst="rect">
                <a:avLst/>
              </a:prstGeom>
              <a:blipFill rotWithShape="1">
                <a:blip r:embed="rId7"/>
                <a:stretch>
                  <a:fillRect l="-1140" b="-85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5119254" y="808474"/>
                <a:ext cx="4024745" cy="628377"/>
              </a:xfrm>
              <a:prstGeom prst="rect">
                <a:avLst/>
              </a:prstGeom>
              <a:noFill/>
            </p:spPr>
            <p:txBody>
              <a:bodyPr wrap="square" rtlCol="0">
                <a:spAutoFit/>
              </a:bodyPr>
              <a:lstStyle/>
              <a:p>
                <a:r>
                  <a:rPr lang="bn-BD" sz="2000" b="1" dirty="0" smtClean="0">
                    <a:latin typeface="NikoshBAN" pitchFamily="2" charset="0"/>
                    <a:cs typeface="NikoshBAN" pitchFamily="2" charset="0"/>
                  </a:rPr>
                  <a:t>বা,  </a:t>
                </a:r>
                <a:r>
                  <a:rPr lang="en-US" sz="2000" b="1" dirty="0" err="1" smtClean="0">
                    <a:latin typeface="NikoshBAN" pitchFamily="2" charset="0"/>
                    <a:cs typeface="NikoshBAN" pitchFamily="2" charset="0"/>
                  </a:rPr>
                  <a:t>cosA</a:t>
                </a:r>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rPr>
                        </m:ctrlPr>
                      </m:fPr>
                      <m:num>
                        <m:r>
                          <a:rPr lang="en-US" sz="2000" b="1" i="1" smtClean="0">
                            <a:latin typeface="Cambria Math"/>
                          </a:rPr>
                          <m:t>𝒔𝒊𝒏𝑨</m:t>
                        </m:r>
                        <m:r>
                          <a:rPr lang="en-US" sz="2000" b="1" i="1" smtClean="0">
                            <a:latin typeface="Cambria Math"/>
                          </a:rPr>
                          <m:t>(</m:t>
                        </m:r>
                        <m:rad>
                          <m:radPr>
                            <m:degHide m:val="on"/>
                            <m:ctrlPr>
                              <a:rPr lang="en-US" sz="2000" b="1" i="1" smtClean="0">
                                <a:latin typeface="Cambria Math"/>
                                <a:ea typeface="Cambria Math"/>
                              </a:rPr>
                            </m:ctrlPr>
                          </m:radPr>
                          <m:deg/>
                          <m:e>
                            <m:r>
                              <a:rPr lang="en-US" sz="2000" b="1" i="1" smtClean="0">
                                <a:latin typeface="Cambria Math"/>
                                <a:ea typeface="Cambria Math"/>
                              </a:rPr>
                              <m:t>𝟐</m:t>
                            </m:r>
                          </m:e>
                        </m:rad>
                        <m:r>
                          <a:rPr lang="en-US" sz="2000" b="1" i="1" smtClean="0">
                            <a:latin typeface="Cambria Math"/>
                            <a:ea typeface="Cambria Math"/>
                          </a:rPr>
                          <m:t>+</m:t>
                        </m:r>
                        <m:r>
                          <a:rPr lang="en-US" sz="2000" b="1" i="1" smtClean="0">
                            <a:latin typeface="Cambria Math"/>
                            <a:ea typeface="Cambria Math"/>
                          </a:rPr>
                          <m:t>𝟏</m:t>
                        </m:r>
                        <m:r>
                          <a:rPr lang="en-US" sz="2000" b="1" i="1" smtClean="0">
                            <a:latin typeface="Cambria Math"/>
                            <a:ea typeface="Cambria Math"/>
                          </a:rPr>
                          <m:t>)</m:t>
                        </m:r>
                      </m:num>
                      <m:den>
                        <m:r>
                          <a:rPr lang="en-US" sz="2000" b="1" i="1" smtClean="0">
                            <a:latin typeface="Cambria Math"/>
                          </a:rPr>
                          <m:t>(</m:t>
                        </m:r>
                        <m:rad>
                          <m:radPr>
                            <m:degHide m:val="on"/>
                            <m:ctrlPr>
                              <a:rPr lang="en-US" sz="2000" b="1" i="1" smtClean="0">
                                <a:latin typeface="Cambria Math"/>
                                <a:ea typeface="Cambria Math"/>
                              </a:rPr>
                            </m:ctrlPr>
                          </m:radPr>
                          <m:deg/>
                          <m:e>
                            <m:r>
                              <a:rPr lang="en-US" sz="2000" b="1" i="1" smtClean="0">
                                <a:latin typeface="Cambria Math"/>
                                <a:ea typeface="Cambria Math"/>
                              </a:rPr>
                              <m:t>𝟐</m:t>
                            </m:r>
                          </m:e>
                        </m:rad>
                        <m:r>
                          <a:rPr lang="en-US" sz="2000" b="1" i="1" smtClean="0">
                            <a:latin typeface="Cambria Math"/>
                            <a:ea typeface="Cambria Math"/>
                          </a:rPr>
                          <m:t>−</m:t>
                        </m:r>
                        <m:r>
                          <a:rPr lang="en-US" sz="2000" b="1" i="1" smtClean="0">
                            <a:latin typeface="Cambria Math"/>
                            <a:ea typeface="Cambria Math"/>
                          </a:rPr>
                          <m:t>𝟏</m:t>
                        </m:r>
                        <m:r>
                          <a:rPr lang="en-US" sz="2000" b="1" i="1" smtClean="0">
                            <a:latin typeface="Cambria Math"/>
                            <a:ea typeface="Cambria Math"/>
                          </a:rPr>
                          <m:t>)(</m:t>
                        </m:r>
                        <m:rad>
                          <m:radPr>
                            <m:degHide m:val="on"/>
                            <m:ctrlPr>
                              <a:rPr lang="en-US" sz="2000" b="1" i="1" smtClean="0">
                                <a:latin typeface="Cambria Math"/>
                                <a:ea typeface="Cambria Math"/>
                              </a:rPr>
                            </m:ctrlPr>
                          </m:radPr>
                          <m:deg/>
                          <m:e>
                            <m:r>
                              <a:rPr lang="en-US" sz="2000" b="1" i="1" smtClean="0">
                                <a:latin typeface="Cambria Math"/>
                                <a:ea typeface="Cambria Math"/>
                              </a:rPr>
                              <m:t>𝟐</m:t>
                            </m:r>
                          </m:e>
                        </m:rad>
                        <m:r>
                          <a:rPr lang="en-US" sz="2000" b="1" i="1" smtClean="0">
                            <a:latin typeface="Cambria Math"/>
                            <a:ea typeface="Cambria Math"/>
                          </a:rPr>
                          <m:t>+</m:t>
                        </m:r>
                        <m:r>
                          <a:rPr lang="en-US" sz="2000" b="1" i="1" smtClean="0">
                            <a:latin typeface="Cambria Math"/>
                            <a:ea typeface="Cambria Math"/>
                          </a:rPr>
                          <m:t>𝟏</m:t>
                        </m:r>
                        <m:r>
                          <a:rPr lang="en-US" sz="2000" b="1" i="1" smtClean="0">
                            <a:latin typeface="Cambria Math"/>
                            <a:ea typeface="Cambria Math"/>
                          </a:rPr>
                          <m:t>)</m:t>
                        </m:r>
                      </m:den>
                    </m:f>
                  </m:oMath>
                </a14:m>
                <a:endParaRPr lang="en-US" sz="2000" b="1" dirty="0">
                  <a:latin typeface="NikoshBAN" pitchFamily="2" charset="0"/>
                  <a:cs typeface="NikoshBAN" pitchFamily="2"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5119254" y="808474"/>
                <a:ext cx="4024745" cy="628377"/>
              </a:xfrm>
              <a:prstGeom prst="rect">
                <a:avLst/>
              </a:prstGeom>
              <a:blipFill rotWithShape="1">
                <a:blip r:embed="rId8"/>
                <a:stretch>
                  <a:fillRect l="-1667" b="-194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5129562" y="1449768"/>
                <a:ext cx="4014438" cy="545855"/>
              </a:xfrm>
              <a:prstGeom prst="rect">
                <a:avLst/>
              </a:prstGeom>
              <a:noFill/>
            </p:spPr>
            <p:txBody>
              <a:bodyPr wrap="square" rtlCol="0">
                <a:spAutoFit/>
              </a:bodyPr>
              <a:lstStyle/>
              <a:p>
                <a:r>
                  <a:rPr lang="bn-BD" b="1" dirty="0" smtClean="0">
                    <a:latin typeface="NikoshBAN" pitchFamily="2" charset="0"/>
                    <a:cs typeface="NikoshBAN" pitchFamily="2" charset="0"/>
                  </a:rPr>
                  <a:t>বা,  </a:t>
                </a:r>
                <a:r>
                  <a:rPr lang="en-US" b="1" dirty="0" err="1" smtClean="0">
                    <a:latin typeface="NikoshBAN" pitchFamily="2" charset="0"/>
                    <a:cs typeface="NikoshBAN" pitchFamily="2" charset="0"/>
                  </a:rPr>
                  <a:t>cosA</a:t>
                </a:r>
                <a:r>
                  <a:rPr lang="en-US" b="1" dirty="0" smtClean="0">
                    <a:latin typeface="NikoshBAN" pitchFamily="2" charset="0"/>
                    <a:cs typeface="NikoshBAN" pitchFamily="2" charset="0"/>
                  </a:rPr>
                  <a:t> = </a:t>
                </a:r>
                <a14:m>
                  <m:oMath xmlns:m="http://schemas.openxmlformats.org/officeDocument/2006/math">
                    <m:f>
                      <m:fPr>
                        <m:ctrlPr>
                          <a:rPr lang="en-US" b="1" i="1" smtClean="0">
                            <a:latin typeface="Cambria Math"/>
                          </a:rPr>
                        </m:ctrlPr>
                      </m:fPr>
                      <m:num>
                        <m:rad>
                          <m:radPr>
                            <m:degHide m:val="on"/>
                            <m:ctrlPr>
                              <a:rPr lang="en-US" b="1" i="1" smtClean="0">
                                <a:latin typeface="Cambria Math"/>
                                <a:ea typeface="Cambria Math"/>
                              </a:rPr>
                            </m:ctrlPr>
                          </m:radPr>
                          <m:deg/>
                          <m:e>
                            <m:r>
                              <a:rPr lang="en-US" b="1" i="1" smtClean="0">
                                <a:latin typeface="Cambria Math"/>
                                <a:ea typeface="Cambria Math"/>
                              </a:rPr>
                              <m:t>𝟐</m:t>
                            </m:r>
                          </m:e>
                        </m:rad>
                        <m:r>
                          <a:rPr lang="en-US" b="1" i="1" smtClean="0">
                            <a:latin typeface="Cambria Math"/>
                            <a:ea typeface="Cambria Math"/>
                          </a:rPr>
                          <m:t> </m:t>
                        </m:r>
                        <m:r>
                          <a:rPr lang="en-US" b="1" i="1" smtClean="0">
                            <a:latin typeface="Cambria Math"/>
                            <a:ea typeface="Cambria Math"/>
                          </a:rPr>
                          <m:t>𝒔𝒊𝒏𝑨</m:t>
                        </m:r>
                        <m:r>
                          <a:rPr lang="en-US" b="1" i="1" smtClean="0">
                            <a:latin typeface="Cambria Math"/>
                            <a:ea typeface="Cambria Math"/>
                          </a:rPr>
                          <m:t>+</m:t>
                        </m:r>
                        <m:r>
                          <a:rPr lang="en-US" b="1" i="1" smtClean="0">
                            <a:latin typeface="Cambria Math"/>
                            <a:ea typeface="Cambria Math"/>
                          </a:rPr>
                          <m:t>𝒔𝒊𝒏𝑨</m:t>
                        </m:r>
                      </m:num>
                      <m:den>
                        <m:r>
                          <a:rPr lang="en-US" b="1" i="1" smtClean="0">
                            <a:latin typeface="Cambria Math"/>
                          </a:rPr>
                          <m:t>𝟐</m:t>
                        </m:r>
                        <m:r>
                          <a:rPr lang="en-US" b="1" i="1" smtClean="0">
                            <a:latin typeface="Cambria Math"/>
                          </a:rPr>
                          <m:t>−</m:t>
                        </m:r>
                        <m:r>
                          <a:rPr lang="en-US" b="1" i="1" smtClean="0">
                            <a:latin typeface="Cambria Math"/>
                          </a:rPr>
                          <m:t>𝟏</m:t>
                        </m:r>
                      </m:den>
                    </m:f>
                  </m:oMath>
                </a14:m>
                <a:endParaRPr lang="en-US" b="1" dirty="0">
                  <a:latin typeface="NikoshBAN" pitchFamily="2" charset="0"/>
                  <a:cs typeface="NikoshBAN" pitchFamily="2"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5129562" y="1449768"/>
                <a:ext cx="4014438" cy="545855"/>
              </a:xfrm>
              <a:prstGeom prst="rect">
                <a:avLst/>
              </a:prstGeom>
              <a:blipFill rotWithShape="1">
                <a:blip r:embed="rId9"/>
                <a:stretch>
                  <a:fillRect l="-1214" b="-78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5119254" y="1955697"/>
                <a:ext cx="4024745" cy="389979"/>
              </a:xfrm>
              <a:prstGeom prst="rect">
                <a:avLst/>
              </a:prstGeom>
              <a:noFill/>
            </p:spPr>
            <p:txBody>
              <a:bodyPr wrap="square" rtlCol="0">
                <a:spAutoFit/>
              </a:bodyPr>
              <a:lstStyle/>
              <a:p>
                <a:r>
                  <a:rPr lang="bn-BD" b="1" dirty="0" smtClean="0">
                    <a:latin typeface="NikoshBAN" pitchFamily="2" charset="0"/>
                    <a:cs typeface="NikoshBAN" pitchFamily="2" charset="0"/>
                  </a:rPr>
                  <a:t>বা,  </a:t>
                </a:r>
                <a:r>
                  <a:rPr lang="en-US" b="1" dirty="0" err="1" smtClean="0">
                    <a:latin typeface="NikoshBAN" pitchFamily="2" charset="0"/>
                    <a:cs typeface="NikoshBAN" pitchFamily="2" charset="0"/>
                  </a:rPr>
                  <a:t>cosA</a:t>
                </a:r>
                <a:r>
                  <a:rPr lang="en-US" b="1" dirty="0" smtClean="0">
                    <a:latin typeface="NikoshBAN" pitchFamily="2" charset="0"/>
                    <a:cs typeface="NikoshBAN" pitchFamily="2" charset="0"/>
                  </a:rPr>
                  <a:t> = </a:t>
                </a:r>
                <a14:m>
                  <m:oMath xmlns:m="http://schemas.openxmlformats.org/officeDocument/2006/math">
                    <m:r>
                      <a:rPr lang="en-US" b="1" i="1" smtClean="0">
                        <a:latin typeface="Cambria Math"/>
                        <a:ea typeface="Cambria Math"/>
                        <a:cs typeface="NikoshBAN" pitchFamily="2" charset="0"/>
                      </a:rPr>
                      <m:t>√</m:t>
                    </m:r>
                    <m:r>
                      <a:rPr lang="en-US" b="1" i="1" smtClean="0">
                        <a:latin typeface="Cambria Math"/>
                        <a:ea typeface="Cambria Math"/>
                        <a:cs typeface="NikoshBAN" pitchFamily="2" charset="0"/>
                      </a:rPr>
                      <m:t>𝟐</m:t>
                    </m:r>
                  </m:oMath>
                </a14:m>
                <a:r>
                  <a:rPr lang="bn-BD" b="1" dirty="0" smtClean="0">
                    <a:latin typeface="NikoshBAN" pitchFamily="2" charset="0"/>
                    <a:cs typeface="NikoshBAN" pitchFamily="2" charset="0"/>
                  </a:rPr>
                  <a:t> </a:t>
                </a:r>
                <a:r>
                  <a:rPr lang="en-US" b="1" dirty="0" err="1" smtClean="0">
                    <a:latin typeface="NikoshBAN" pitchFamily="2" charset="0"/>
                    <a:cs typeface="NikoshBAN" pitchFamily="2" charset="0"/>
                  </a:rPr>
                  <a:t>sinA</a:t>
                </a:r>
                <a:r>
                  <a:rPr lang="en-US" b="1" dirty="0" smtClean="0">
                    <a:latin typeface="NikoshBAN" pitchFamily="2" charset="0"/>
                    <a:cs typeface="NikoshBAN" pitchFamily="2" charset="0"/>
                  </a:rPr>
                  <a:t> + </a:t>
                </a:r>
                <a:r>
                  <a:rPr lang="en-US" b="1" dirty="0" err="1" smtClean="0">
                    <a:latin typeface="NikoshBAN" pitchFamily="2" charset="0"/>
                    <a:cs typeface="NikoshBAN" pitchFamily="2" charset="0"/>
                  </a:rPr>
                  <a:t>sinA</a:t>
                </a:r>
                <a:endParaRPr lang="en-US" b="1" dirty="0">
                  <a:latin typeface="NikoshBAN" pitchFamily="2" charset="0"/>
                  <a:cs typeface="NikoshBAN" pitchFamily="2"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5119254" y="1955697"/>
                <a:ext cx="4024745" cy="389979"/>
              </a:xfrm>
              <a:prstGeom prst="rect">
                <a:avLst/>
              </a:prstGeom>
              <a:blipFill rotWithShape="1">
                <a:blip r:embed="rId10"/>
                <a:stretch>
                  <a:fillRect l="-1364" t="-1563"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5105401" y="2389909"/>
                <a:ext cx="4038598" cy="389979"/>
              </a:xfrm>
              <a:prstGeom prst="rect">
                <a:avLst/>
              </a:prstGeom>
              <a:noFill/>
            </p:spPr>
            <p:txBody>
              <a:bodyPr wrap="square" rtlCol="0">
                <a:spAutoFit/>
              </a:bodyPr>
              <a:lstStyle/>
              <a:p>
                <a:r>
                  <a:rPr lang="bn-BD" b="1" dirty="0" smtClean="0">
                    <a:latin typeface="NikoshBAN" pitchFamily="2" charset="0"/>
                    <a:cs typeface="NikoshBAN" pitchFamily="2" charset="0"/>
                  </a:rPr>
                  <a:t>বা,  </a:t>
                </a:r>
                <a:r>
                  <a:rPr lang="en-US" b="1" dirty="0" err="1" smtClean="0">
                    <a:latin typeface="NikoshBAN" pitchFamily="2" charset="0"/>
                    <a:cs typeface="NikoshBAN" pitchFamily="2" charset="0"/>
                  </a:rPr>
                  <a:t>cosA</a:t>
                </a:r>
                <a:r>
                  <a:rPr lang="en-US" b="1" dirty="0" smtClean="0">
                    <a:latin typeface="NikoshBAN" pitchFamily="2" charset="0"/>
                    <a:cs typeface="NikoshBAN" pitchFamily="2" charset="0"/>
                  </a:rPr>
                  <a:t>- </a:t>
                </a:r>
                <a:r>
                  <a:rPr lang="en-US" b="1" dirty="0" err="1" smtClean="0">
                    <a:latin typeface="NikoshBAN" pitchFamily="2" charset="0"/>
                    <a:cs typeface="NikoshBAN" pitchFamily="2" charset="0"/>
                  </a:rPr>
                  <a:t>sinA</a:t>
                </a:r>
                <a:r>
                  <a:rPr lang="en-US" b="1" dirty="0" smtClean="0">
                    <a:latin typeface="NikoshBAN" pitchFamily="2" charset="0"/>
                    <a:cs typeface="NikoshBAN" pitchFamily="2" charset="0"/>
                  </a:rPr>
                  <a:t> = </a:t>
                </a:r>
                <a14:m>
                  <m:oMath xmlns:m="http://schemas.openxmlformats.org/officeDocument/2006/math">
                    <m:r>
                      <a:rPr lang="en-US" b="1" i="1" smtClean="0">
                        <a:latin typeface="Cambria Math"/>
                        <a:ea typeface="Cambria Math"/>
                      </a:rPr>
                      <m:t>√</m:t>
                    </m:r>
                    <m:r>
                      <a:rPr lang="en-US" b="1" i="0" smtClean="0">
                        <a:latin typeface="Cambria Math"/>
                        <a:ea typeface="Cambria Math"/>
                      </a:rPr>
                      <m:t>𝟐</m:t>
                    </m:r>
                  </m:oMath>
                </a14:m>
                <a:r>
                  <a:rPr lang="en-US" b="1" dirty="0" smtClean="0">
                    <a:latin typeface="NikoshBAN" pitchFamily="2" charset="0"/>
                    <a:cs typeface="NikoshBAN" pitchFamily="2" charset="0"/>
                  </a:rPr>
                  <a:t> </a:t>
                </a:r>
                <a:r>
                  <a:rPr lang="en-US" b="1" dirty="0" err="1" smtClean="0">
                    <a:latin typeface="NikoshBAN" pitchFamily="2" charset="0"/>
                    <a:cs typeface="NikoshBAN" pitchFamily="2" charset="0"/>
                  </a:rPr>
                  <a:t>sinA</a:t>
                </a:r>
                <a:endParaRPr lang="en-US" b="1" dirty="0">
                  <a:latin typeface="NikoshBAN" pitchFamily="2" charset="0"/>
                  <a:cs typeface="NikoshBAN" pitchFamily="2"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5105401" y="2389909"/>
                <a:ext cx="4038598" cy="389979"/>
              </a:xfrm>
              <a:prstGeom prst="rect">
                <a:avLst/>
              </a:prstGeom>
              <a:blipFill rotWithShape="1">
                <a:blip r:embed="rId11"/>
                <a:stretch>
                  <a:fillRect l="-1360" t="-1563" b="-25000"/>
                </a:stretch>
              </a:blipFill>
            </p:spPr>
            <p:txBody>
              <a:bodyPr/>
              <a:lstStyle/>
              <a:p>
                <a:r>
                  <a:rPr lang="en-US">
                    <a:noFill/>
                  </a:rPr>
                  <a:t> </a:t>
                </a:r>
              </a:p>
            </p:txBody>
          </p:sp>
        </mc:Fallback>
      </mc:AlternateContent>
      <p:cxnSp>
        <p:nvCxnSpPr>
          <p:cNvPr id="15" name="Straight Connector 14"/>
          <p:cNvCxnSpPr/>
          <p:nvPr/>
        </p:nvCxnSpPr>
        <p:spPr>
          <a:xfrm>
            <a:off x="5105400" y="940544"/>
            <a:ext cx="0" cy="2031256"/>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733391" y="2771745"/>
            <a:ext cx="2227350" cy="400110"/>
          </a:xfrm>
          <a:prstGeom prst="rect">
            <a:avLst/>
          </a:prstGeom>
          <a:noFill/>
        </p:spPr>
        <p:txBody>
          <a:bodyPr wrap="square" rtlCol="0">
            <a:spAutoFit/>
          </a:bodyPr>
          <a:lstStyle/>
          <a:p>
            <a:r>
              <a:rPr lang="bn-BD" sz="2000" b="1" dirty="0" smtClean="0">
                <a:latin typeface="NikoshBAN" pitchFamily="2" charset="0"/>
                <a:cs typeface="NikoshBAN" pitchFamily="2" charset="0"/>
              </a:rPr>
              <a:t>প্রমাণিত।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9" name="TextBox 18"/>
              <p:cNvSpPr txBox="1"/>
              <p:nvPr/>
            </p:nvSpPr>
            <p:spPr>
              <a:xfrm>
                <a:off x="65726" y="2833011"/>
                <a:ext cx="8815354" cy="779124"/>
              </a:xfrm>
              <a:prstGeom prst="rect">
                <a:avLst/>
              </a:prstGeom>
              <a:noFill/>
            </p:spPr>
            <p:txBody>
              <a:bodyPr wrap="square" rtlCol="0">
                <a:spAutoFit/>
              </a:bodyPr>
              <a:lstStyle/>
              <a:p>
                <a:r>
                  <a:rPr lang="bn-BD" sz="2000" b="1" dirty="0" smtClean="0">
                    <a:solidFill>
                      <a:srgbClr val="00B050"/>
                    </a:solidFill>
                    <a:latin typeface="NikoshBAN" pitchFamily="2" charset="0"/>
                    <a:cs typeface="NikoshBAN" pitchFamily="2" charset="0"/>
                  </a:rPr>
                  <a:t>৬</a:t>
                </a:r>
                <a:r>
                  <a:rPr lang="en-US" sz="2000" b="1" dirty="0" smtClean="0">
                    <a:solidFill>
                      <a:srgbClr val="00B050"/>
                    </a:solidFill>
                    <a:latin typeface="NikoshBAN" pitchFamily="2" charset="0"/>
                    <a:cs typeface="NikoshBAN" pitchFamily="2" charset="0"/>
                  </a:rPr>
                  <a:t>.</a:t>
                </a:r>
                <a:r>
                  <a:rPr lang="bn-BD" sz="2000" b="1" dirty="0" smtClean="0">
                    <a:solidFill>
                      <a:srgbClr val="00B050"/>
                    </a:solidFill>
                    <a:latin typeface="NikoshBAN" pitchFamily="2" charset="0"/>
                    <a:cs typeface="NikoshBAN" pitchFamily="2" charset="0"/>
                  </a:rPr>
                  <a:t>বই-২২</a:t>
                </a:r>
                <a14:m>
                  <m:oMath xmlns:m="http://schemas.openxmlformats.org/officeDocument/2006/math">
                    <m:r>
                      <a:rPr lang="bn-BD" sz="2000" b="1" i="1" smtClean="0">
                        <a:solidFill>
                          <a:srgbClr val="00B050"/>
                        </a:solidFill>
                        <a:latin typeface="Cambria Math"/>
                        <a:ea typeface="Cambria Math"/>
                      </a:rPr>
                      <m:t>⦂</m:t>
                    </m:r>
                  </m:oMath>
                </a14:m>
                <a:r>
                  <a:rPr lang="bn-BD" sz="2000" b="1" dirty="0" smtClean="0">
                    <a:solidFill>
                      <a:srgbClr val="00B050"/>
                    </a:solidFill>
                    <a:latin typeface="NikoshBAN" pitchFamily="2" charset="0"/>
                    <a:cs typeface="NikoshBAN" pitchFamily="2" charset="0"/>
                  </a:rPr>
                  <a:t> যদি </a:t>
                </a:r>
                <a:r>
                  <a:rPr lang="en-US" sz="2000" b="1" dirty="0" err="1" smtClean="0">
                    <a:solidFill>
                      <a:srgbClr val="00B050"/>
                    </a:solidFill>
                    <a:latin typeface="NikoshBAN" pitchFamily="2" charset="0"/>
                    <a:cs typeface="NikoshBAN" pitchFamily="2" charset="0"/>
                  </a:rPr>
                  <a:t>tanA</a:t>
                </a:r>
                <a:r>
                  <a:rPr lang="en-US" sz="2000" b="1" dirty="0" smtClean="0">
                    <a:solidFill>
                      <a:srgbClr val="00B050"/>
                    </a:solidFill>
                    <a:latin typeface="NikoshBAN" pitchFamily="2" charset="0"/>
                    <a:cs typeface="NikoshBAN" pitchFamily="2" charset="0"/>
                  </a:rPr>
                  <a:t> = </a:t>
                </a:r>
                <a14:m>
                  <m:oMath xmlns:m="http://schemas.openxmlformats.org/officeDocument/2006/math">
                    <m:f>
                      <m:fPr>
                        <m:ctrlPr>
                          <a:rPr lang="en-US" sz="2000" b="1" i="1" smtClean="0">
                            <a:solidFill>
                              <a:srgbClr val="00B050"/>
                            </a:solidFill>
                            <a:latin typeface="Cambria Math"/>
                          </a:rPr>
                        </m:ctrlPr>
                      </m:fPr>
                      <m:num>
                        <m:r>
                          <a:rPr lang="en-US" sz="2000" b="1" i="1" smtClean="0">
                            <a:solidFill>
                              <a:srgbClr val="00B050"/>
                            </a:solidFill>
                            <a:latin typeface="Cambria Math"/>
                          </a:rPr>
                          <m:t>𝟏</m:t>
                        </m:r>
                      </m:num>
                      <m:den>
                        <m:r>
                          <a:rPr lang="en-US" sz="2000" b="1" i="1" smtClean="0">
                            <a:solidFill>
                              <a:srgbClr val="00B050"/>
                            </a:solidFill>
                            <a:latin typeface="Cambria Math"/>
                            <a:ea typeface="Cambria Math"/>
                          </a:rPr>
                          <m:t>√</m:t>
                        </m:r>
                        <m:r>
                          <a:rPr lang="en-US" sz="2000" b="1" i="1" smtClean="0">
                            <a:solidFill>
                              <a:srgbClr val="00B050"/>
                            </a:solidFill>
                            <a:latin typeface="Cambria Math"/>
                            <a:ea typeface="Cambria Math"/>
                          </a:rPr>
                          <m:t>𝟑</m:t>
                        </m:r>
                      </m:den>
                    </m:f>
                  </m:oMath>
                </a14:m>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হয়, তবে</a:t>
                </a:r>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 </a:t>
                </a:r>
                <a14:m>
                  <m:oMath xmlns:m="http://schemas.openxmlformats.org/officeDocument/2006/math">
                    <m:f>
                      <m:fPr>
                        <m:ctrlPr>
                          <a:rPr lang="bn-BD" sz="2800" b="1" i="1" smtClean="0">
                            <a:solidFill>
                              <a:srgbClr val="00B050"/>
                            </a:solidFill>
                            <a:latin typeface="Cambria Math"/>
                          </a:rPr>
                        </m:ctrlPr>
                      </m:fPr>
                      <m:num>
                        <m:sSup>
                          <m:sSupPr>
                            <m:ctrlPr>
                              <a:rPr lang="bn-BD" sz="2800" b="1" i="1" smtClean="0">
                                <a:solidFill>
                                  <a:srgbClr val="00B050"/>
                                </a:solidFill>
                                <a:latin typeface="Cambria Math"/>
                              </a:rPr>
                            </m:ctrlPr>
                          </m:sSupPr>
                          <m:e>
                            <m:r>
                              <a:rPr lang="en-US" sz="2800" b="1" i="1" smtClean="0">
                                <a:solidFill>
                                  <a:srgbClr val="00B050"/>
                                </a:solidFill>
                                <a:latin typeface="Cambria Math"/>
                              </a:rPr>
                              <m:t>𝒄𝒐𝒔𝒆𝒄</m:t>
                            </m:r>
                          </m:e>
                          <m:sup>
                            <m:r>
                              <a:rPr lang="en-US" sz="2800" b="1" i="1" smtClean="0">
                                <a:solidFill>
                                  <a:srgbClr val="00B050"/>
                                </a:solidFill>
                                <a:latin typeface="Cambria Math"/>
                              </a:rPr>
                              <m:t>𝟐</m:t>
                            </m:r>
                          </m:sup>
                        </m:sSup>
                        <m:r>
                          <a:rPr lang="en-US" sz="2800" b="1" i="1" smtClean="0">
                            <a:solidFill>
                              <a:srgbClr val="00B050"/>
                            </a:solidFill>
                            <a:latin typeface="Cambria Math"/>
                          </a:rPr>
                          <m:t>𝑨</m:t>
                        </m:r>
                        <m:r>
                          <a:rPr lang="en-US" sz="2800" b="1" i="1" smtClean="0">
                            <a:solidFill>
                              <a:srgbClr val="00B050"/>
                            </a:solidFill>
                            <a:latin typeface="Cambria Math"/>
                          </a:rPr>
                          <m:t> − </m:t>
                        </m:r>
                        <m:sSup>
                          <m:sSupPr>
                            <m:ctrlPr>
                              <a:rPr lang="en-US" sz="2800" b="1" i="1" smtClean="0">
                                <a:solidFill>
                                  <a:srgbClr val="00B050"/>
                                </a:solidFill>
                                <a:latin typeface="Cambria Math"/>
                              </a:rPr>
                            </m:ctrlPr>
                          </m:sSupPr>
                          <m:e>
                            <m:r>
                              <a:rPr lang="en-US" sz="2800" b="1" i="1" smtClean="0">
                                <a:solidFill>
                                  <a:srgbClr val="00B050"/>
                                </a:solidFill>
                                <a:latin typeface="Cambria Math"/>
                              </a:rPr>
                              <m:t>𝒔𝒆𝒄</m:t>
                            </m:r>
                          </m:e>
                          <m:sup>
                            <m:r>
                              <a:rPr lang="en-US" sz="2800" b="1" i="1" smtClean="0">
                                <a:solidFill>
                                  <a:srgbClr val="00B050"/>
                                </a:solidFill>
                                <a:latin typeface="Cambria Math"/>
                              </a:rPr>
                              <m:t>𝟐</m:t>
                            </m:r>
                          </m:sup>
                        </m:sSup>
                        <m:r>
                          <a:rPr lang="en-US" sz="2800" b="1" i="1" smtClean="0">
                            <a:solidFill>
                              <a:srgbClr val="00B050"/>
                            </a:solidFill>
                            <a:latin typeface="Cambria Math"/>
                          </a:rPr>
                          <m:t>𝑨</m:t>
                        </m:r>
                      </m:num>
                      <m:den>
                        <m:sSup>
                          <m:sSupPr>
                            <m:ctrlPr>
                              <a:rPr lang="bn-BD" sz="2800" b="1" i="1" smtClean="0">
                                <a:solidFill>
                                  <a:srgbClr val="00B050"/>
                                </a:solidFill>
                                <a:latin typeface="Cambria Math"/>
                              </a:rPr>
                            </m:ctrlPr>
                          </m:sSupPr>
                          <m:e>
                            <m:r>
                              <a:rPr lang="en-US" sz="2800" b="1" i="1" smtClean="0">
                                <a:solidFill>
                                  <a:srgbClr val="00B050"/>
                                </a:solidFill>
                                <a:latin typeface="Cambria Math"/>
                              </a:rPr>
                              <m:t>𝒄𝒐𝒔𝒆𝒄</m:t>
                            </m:r>
                          </m:e>
                          <m:sup>
                            <m:r>
                              <a:rPr lang="en-US" sz="2800" b="1" i="1" smtClean="0">
                                <a:solidFill>
                                  <a:srgbClr val="00B050"/>
                                </a:solidFill>
                                <a:latin typeface="Cambria Math"/>
                              </a:rPr>
                              <m:t>𝟐</m:t>
                            </m:r>
                          </m:sup>
                        </m:sSup>
                        <m:r>
                          <a:rPr lang="en-US" sz="2800" b="1" i="1" smtClean="0">
                            <a:solidFill>
                              <a:srgbClr val="00B050"/>
                            </a:solidFill>
                            <a:latin typeface="Cambria Math"/>
                          </a:rPr>
                          <m:t>𝑨</m:t>
                        </m:r>
                        <m:r>
                          <a:rPr lang="en-US" sz="2800" b="1" i="1" smtClean="0">
                            <a:solidFill>
                              <a:srgbClr val="00B050"/>
                            </a:solidFill>
                            <a:latin typeface="Cambria Math"/>
                          </a:rPr>
                          <m:t>+ </m:t>
                        </m:r>
                        <m:sSup>
                          <m:sSupPr>
                            <m:ctrlPr>
                              <a:rPr lang="en-US" sz="2800" b="1" i="1" smtClean="0">
                                <a:solidFill>
                                  <a:srgbClr val="00B050"/>
                                </a:solidFill>
                                <a:latin typeface="Cambria Math"/>
                              </a:rPr>
                            </m:ctrlPr>
                          </m:sSupPr>
                          <m:e>
                            <m:r>
                              <a:rPr lang="en-US" sz="2800" b="1" i="1" smtClean="0">
                                <a:solidFill>
                                  <a:srgbClr val="00B050"/>
                                </a:solidFill>
                                <a:latin typeface="Cambria Math"/>
                              </a:rPr>
                              <m:t>𝒔𝒆𝒄</m:t>
                            </m:r>
                          </m:e>
                          <m:sup>
                            <m:r>
                              <a:rPr lang="en-US" sz="2800" b="1" i="1" smtClean="0">
                                <a:solidFill>
                                  <a:srgbClr val="00B050"/>
                                </a:solidFill>
                                <a:latin typeface="Cambria Math"/>
                              </a:rPr>
                              <m:t>𝟐</m:t>
                            </m:r>
                          </m:sup>
                        </m:sSup>
                        <m:r>
                          <a:rPr lang="en-US" sz="2800" b="1" i="1" smtClean="0">
                            <a:solidFill>
                              <a:srgbClr val="00B050"/>
                            </a:solidFill>
                            <a:latin typeface="Cambria Math"/>
                          </a:rPr>
                          <m:t>𝑨</m:t>
                        </m:r>
                      </m:den>
                    </m:f>
                  </m:oMath>
                </a14:m>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এর মান নির্ণয় কর। </a:t>
                </a:r>
                <a:endParaRPr lang="en-US" sz="2000" b="1" dirty="0">
                  <a:solidFill>
                    <a:srgbClr val="00B050"/>
                  </a:solidFill>
                  <a:latin typeface="NikoshBAN" pitchFamily="2" charset="0"/>
                  <a:cs typeface="NikoshBAN" pitchFamily="2"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65726" y="2833011"/>
                <a:ext cx="8815354" cy="779124"/>
              </a:xfrm>
              <a:prstGeom prst="rect">
                <a:avLst/>
              </a:prstGeom>
              <a:blipFill rotWithShape="1">
                <a:blip r:embed="rId12"/>
                <a:stretch>
                  <a:fillRect l="-7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72653" y="3445880"/>
                <a:ext cx="3733800" cy="498085"/>
              </a:xfrm>
              <a:prstGeom prst="rect">
                <a:avLst/>
              </a:prstGeom>
              <a:noFill/>
            </p:spPr>
            <p:txBody>
              <a:bodyPr wrap="square" rtlCol="0">
                <a:spAutoFit/>
              </a:bodyPr>
              <a:lstStyle/>
              <a:p>
                <a:r>
                  <a:rPr lang="bn-BD" b="1" dirty="0" smtClean="0">
                    <a:latin typeface="NikoshBAN" pitchFamily="2" charset="0"/>
                    <a:cs typeface="NikoshBAN" pitchFamily="2" charset="0"/>
                  </a:rPr>
                  <a:t>৬</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বই-২২</a:t>
                </a:r>
                <a14:m>
                  <m:oMath xmlns:m="http://schemas.openxmlformats.org/officeDocument/2006/math">
                    <m:r>
                      <a:rPr lang="bn-BD" b="1" i="1" smtClean="0">
                        <a:latin typeface="Cambria Math"/>
                        <a:ea typeface="Cambria Math"/>
                      </a:rPr>
                      <m:t>⦂</m:t>
                    </m:r>
                  </m:oMath>
                </a14:m>
                <a:r>
                  <a:rPr lang="bn-BD" b="1" dirty="0" smtClean="0">
                    <a:latin typeface="NikoshBAN" pitchFamily="2" charset="0"/>
                    <a:cs typeface="NikoshBAN" pitchFamily="2" charset="0"/>
                  </a:rPr>
                  <a:t> সমাধানঃ এখানে, </a:t>
                </a:r>
                <a:r>
                  <a:rPr lang="en-US" b="1" dirty="0" err="1" smtClean="0">
                    <a:latin typeface="NikoshBAN" pitchFamily="2" charset="0"/>
                    <a:cs typeface="NikoshBAN" pitchFamily="2" charset="0"/>
                  </a:rPr>
                  <a:t>tanA</a:t>
                </a:r>
                <a:r>
                  <a:rPr lang="en-US" b="1" dirty="0" smtClean="0">
                    <a:latin typeface="NikoshBAN" pitchFamily="2" charset="0"/>
                    <a:cs typeface="NikoshBAN" pitchFamily="2" charset="0"/>
                  </a:rPr>
                  <a:t>= </a:t>
                </a:r>
                <a14:m>
                  <m:oMath xmlns:m="http://schemas.openxmlformats.org/officeDocument/2006/math">
                    <m:f>
                      <m:fPr>
                        <m:ctrlPr>
                          <a:rPr lang="en-US" b="1" i="1" smtClean="0">
                            <a:latin typeface="Cambria Math"/>
                            <a:cs typeface="NikoshBAN" pitchFamily="2" charset="0"/>
                          </a:rPr>
                        </m:ctrlPr>
                      </m:fPr>
                      <m:num>
                        <m:r>
                          <a:rPr lang="en-US" b="1" i="1" smtClean="0">
                            <a:latin typeface="Cambria Math"/>
                            <a:cs typeface="NikoshBAN" pitchFamily="2" charset="0"/>
                          </a:rPr>
                          <m:t>𝟏</m:t>
                        </m:r>
                      </m:num>
                      <m:den>
                        <m:r>
                          <a:rPr lang="en-US" b="1" i="1" smtClean="0">
                            <a:latin typeface="Cambria Math"/>
                            <a:ea typeface="Cambria Math"/>
                            <a:cs typeface="NikoshBAN" pitchFamily="2" charset="0"/>
                          </a:rPr>
                          <m:t>√</m:t>
                        </m:r>
                        <m:r>
                          <a:rPr lang="en-US" b="1" i="1" smtClean="0">
                            <a:latin typeface="Cambria Math"/>
                            <a:ea typeface="Cambria Math"/>
                            <a:cs typeface="NikoshBAN" pitchFamily="2" charset="0"/>
                          </a:rPr>
                          <m:t>𝟑</m:t>
                        </m:r>
                      </m:den>
                    </m:f>
                  </m:oMath>
                </a14:m>
                <a:endParaRPr lang="en-US" b="1" dirty="0">
                  <a:latin typeface="NikoshBAN" pitchFamily="2" charset="0"/>
                  <a:cs typeface="NikoshBAN" pitchFamily="2"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72653" y="3445880"/>
                <a:ext cx="3733800" cy="498085"/>
              </a:xfrm>
              <a:prstGeom prst="rect">
                <a:avLst/>
              </a:prstGeom>
              <a:blipFill rotWithShape="1">
                <a:blip r:embed="rId13"/>
                <a:stretch>
                  <a:fillRect l="-1471" b="-853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457200" y="3833634"/>
                <a:ext cx="2667000" cy="389979"/>
              </a:xfrm>
              <a:prstGeom prst="rect">
                <a:avLst/>
              </a:prstGeom>
              <a:noFill/>
            </p:spPr>
            <p:txBody>
              <a:bodyPr wrap="square" rtlCol="0">
                <a:spAutoFit/>
              </a:bodyPr>
              <a:lstStyle/>
              <a:p>
                <a14:m>
                  <m:oMath xmlns:m="http://schemas.openxmlformats.org/officeDocument/2006/math">
                    <m:r>
                      <a:rPr lang="en-US" b="1" i="1" smtClean="0">
                        <a:latin typeface="Cambria Math"/>
                        <a:ea typeface="Cambria Math"/>
                      </a:rPr>
                      <m:t>∴</m:t>
                    </m:r>
                  </m:oMath>
                </a14:m>
                <a:r>
                  <a:rPr lang="en-US" b="1" dirty="0" smtClean="0">
                    <a:latin typeface="NikoshBAN" pitchFamily="2" charset="0"/>
                    <a:cs typeface="NikoshBAN" pitchFamily="2" charset="0"/>
                  </a:rPr>
                  <a:t> </a:t>
                </a:r>
                <a:r>
                  <a:rPr lang="en-US" b="1" dirty="0" err="1" smtClean="0">
                    <a:latin typeface="NikoshBAN" pitchFamily="2" charset="0"/>
                    <a:cs typeface="NikoshBAN" pitchFamily="2" charset="0"/>
                  </a:rPr>
                  <a:t>cotA</a:t>
                </a:r>
                <a:r>
                  <a:rPr lang="en-US" b="1" dirty="0" smtClean="0">
                    <a:latin typeface="NikoshBAN" pitchFamily="2" charset="0"/>
                    <a:cs typeface="NikoshBAN" pitchFamily="2" charset="0"/>
                  </a:rPr>
                  <a:t> = </a:t>
                </a:r>
                <a14:m>
                  <m:oMath xmlns:m="http://schemas.openxmlformats.org/officeDocument/2006/math">
                    <m:r>
                      <a:rPr lang="en-US" b="1" i="1" smtClean="0">
                        <a:latin typeface="Cambria Math"/>
                        <a:ea typeface="Cambria Math"/>
                      </a:rPr>
                      <m:t>√</m:t>
                    </m:r>
                    <m:r>
                      <a:rPr lang="en-US" b="1" i="1" smtClean="0">
                        <a:latin typeface="Cambria Math"/>
                        <a:ea typeface="Cambria Math"/>
                      </a:rPr>
                      <m:t>𝟑</m:t>
                    </m:r>
                  </m:oMath>
                </a14:m>
                <a:endParaRPr lang="en-US" b="1" dirty="0">
                  <a:latin typeface="NikoshBAN" pitchFamily="2" charset="0"/>
                  <a:cs typeface="NikoshBAN" pitchFamily="2"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457200" y="3833634"/>
                <a:ext cx="2667000" cy="389979"/>
              </a:xfrm>
              <a:prstGeom prst="rect">
                <a:avLst/>
              </a:prstGeom>
              <a:blipFill rotWithShape="1">
                <a:blip r:embed="rId14"/>
                <a:stretch>
                  <a:fillRect t="-1563"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284018" y="4223613"/>
                <a:ext cx="4360674" cy="1587871"/>
              </a:xfrm>
              <a:prstGeom prst="rect">
                <a:avLst/>
              </a:prstGeom>
              <a:noFill/>
            </p:spPr>
            <p:txBody>
              <a:bodyPr wrap="square" rtlCol="0">
                <a:spAutoFit/>
              </a:bodyPr>
              <a:lstStyle/>
              <a:p>
                <a:r>
                  <a:rPr lang="bn-BD" b="1" dirty="0" smtClean="0">
                    <a:latin typeface="NikoshBAN" pitchFamily="2" charset="0"/>
                    <a:cs typeface="NikoshBAN" pitchFamily="2" charset="0"/>
                  </a:rPr>
                  <a:t>আমরা জানি,  </a:t>
                </a:r>
                <a14:m>
                  <m:oMath xmlns:m="http://schemas.openxmlformats.org/officeDocument/2006/math">
                    <m:sSup>
                      <m:sSupPr>
                        <m:ctrlPr>
                          <a:rPr lang="bn-BD" b="1" i="1" smtClean="0">
                            <a:latin typeface="Cambria Math"/>
                            <a:cs typeface="NikoshBAN" pitchFamily="2" charset="0"/>
                          </a:rPr>
                        </m:ctrlPr>
                      </m:sSupPr>
                      <m:e>
                        <m:r>
                          <a:rPr lang="en-US" b="1" i="1" smtClean="0">
                            <a:latin typeface="Cambria Math"/>
                            <a:cs typeface="NikoshBAN" pitchFamily="2" charset="0"/>
                          </a:rPr>
                          <m:t>𝒔𝒆𝒄</m:t>
                        </m:r>
                      </m:e>
                      <m:sup>
                        <m:r>
                          <a:rPr lang="en-US" b="1" i="1" smtClean="0">
                            <a:latin typeface="Cambria Math"/>
                            <a:cs typeface="NikoshBAN" pitchFamily="2" charset="0"/>
                          </a:rPr>
                          <m:t>𝟐</m:t>
                        </m:r>
                      </m:sup>
                    </m:sSup>
                  </m:oMath>
                </a14:m>
                <a:r>
                  <a:rPr lang="en-US" b="1" dirty="0" smtClean="0">
                    <a:latin typeface="NikoshBAN" pitchFamily="2" charset="0"/>
                    <a:cs typeface="NikoshBAN" pitchFamily="2" charset="0"/>
                  </a:rPr>
                  <a:t>A= </a:t>
                </a:r>
                <a14:m>
                  <m:oMath xmlns:m="http://schemas.openxmlformats.org/officeDocument/2006/math">
                    <m:r>
                      <a:rPr lang="en-US" b="1" i="1" smtClean="0">
                        <a:latin typeface="Cambria Math"/>
                        <a:cs typeface="NikoshBAN" pitchFamily="2" charset="0"/>
                      </a:rPr>
                      <m:t>𝟏</m:t>
                    </m:r>
                  </m:oMath>
                </a14:m>
                <a:r>
                  <a:rPr lang="en-US" b="1" dirty="0" smtClean="0">
                    <a:latin typeface="NikoshBAN" pitchFamily="2" charset="0"/>
                    <a:cs typeface="NikoshBAN" pitchFamily="2" charset="0"/>
                  </a:rPr>
                  <a:t> + </a:t>
                </a:r>
                <a14:m>
                  <m:oMath xmlns:m="http://schemas.openxmlformats.org/officeDocument/2006/math">
                    <m:sSup>
                      <m:sSupPr>
                        <m:ctrlPr>
                          <a:rPr lang="en-US" b="1" i="1" smtClean="0">
                            <a:latin typeface="Cambria Math"/>
                            <a:cs typeface="NikoshBAN" pitchFamily="2" charset="0"/>
                          </a:rPr>
                        </m:ctrlPr>
                      </m:sSupPr>
                      <m:e>
                        <m:r>
                          <a:rPr lang="en-US" b="1" i="1" smtClean="0">
                            <a:latin typeface="Cambria Math"/>
                            <a:cs typeface="NikoshBAN" pitchFamily="2" charset="0"/>
                          </a:rPr>
                          <m:t>𝒕𝒂𝒏</m:t>
                        </m:r>
                      </m:e>
                      <m:sup>
                        <m:r>
                          <a:rPr lang="en-US" b="1" i="1" smtClean="0">
                            <a:latin typeface="Cambria Math"/>
                            <a:cs typeface="NikoshBAN" pitchFamily="2" charset="0"/>
                          </a:rPr>
                          <m:t>𝟐</m:t>
                        </m:r>
                      </m:sup>
                    </m:sSup>
                  </m:oMath>
                </a14:m>
                <a:r>
                  <a:rPr lang="en-US" b="1" dirty="0" smtClean="0">
                    <a:latin typeface="NikoshBAN" pitchFamily="2" charset="0"/>
                    <a:cs typeface="NikoshBAN" pitchFamily="2" charset="0"/>
                  </a:rPr>
                  <a:t>A </a:t>
                </a:r>
              </a:p>
              <a:p>
                <a:r>
                  <a:rPr lang="en-US" b="1" dirty="0">
                    <a:latin typeface="NikoshBAN" pitchFamily="2" charset="0"/>
                    <a:cs typeface="NikoshBAN" pitchFamily="2" charset="0"/>
                  </a:rPr>
                  <a:t> </a:t>
                </a:r>
                <a:r>
                  <a:rPr lang="en-US" b="1" dirty="0" smtClean="0">
                    <a:latin typeface="NikoshBAN" pitchFamily="2" charset="0"/>
                    <a:cs typeface="NikoshBAN" pitchFamily="2" charset="0"/>
                  </a:rPr>
                  <a:t>                            = </a:t>
                </a:r>
                <a14:m>
                  <m:oMath xmlns:m="http://schemas.openxmlformats.org/officeDocument/2006/math">
                    <m:r>
                      <a:rPr lang="en-US" b="1" i="1" smtClean="0">
                        <a:latin typeface="Cambria Math"/>
                        <a:cs typeface="NikoshBAN" pitchFamily="2" charset="0"/>
                      </a:rPr>
                      <m:t>𝟏</m:t>
                    </m:r>
                  </m:oMath>
                </a14:m>
                <a:r>
                  <a:rPr lang="bn-BD" b="1" dirty="0" smtClean="0">
                    <a:latin typeface="NikoshBAN" pitchFamily="2" charset="0"/>
                    <a:cs typeface="NikoshBAN" pitchFamily="2" charset="0"/>
                  </a:rPr>
                  <a:t> </a:t>
                </a:r>
                <a:r>
                  <a:rPr lang="en-US" b="1" dirty="0" smtClean="0">
                    <a:latin typeface="NikoshBAN" pitchFamily="2" charset="0"/>
                    <a:cs typeface="NikoshBAN" pitchFamily="2" charset="0"/>
                  </a:rPr>
                  <a:t>+ </a:t>
                </a:r>
                <a14:m>
                  <m:oMath xmlns:m="http://schemas.openxmlformats.org/officeDocument/2006/math">
                    <m:sSup>
                      <m:sSupPr>
                        <m:ctrlPr>
                          <a:rPr lang="en-US" b="1" i="1" smtClean="0">
                            <a:latin typeface="Cambria Math"/>
                            <a:cs typeface="NikoshBAN" pitchFamily="2" charset="0"/>
                          </a:rPr>
                        </m:ctrlPr>
                      </m:sSupPr>
                      <m:e>
                        <m:r>
                          <a:rPr lang="en-US" b="1" i="1" smtClean="0">
                            <a:latin typeface="Cambria Math"/>
                            <a:cs typeface="NikoshBAN" pitchFamily="2" charset="0"/>
                          </a:rPr>
                          <m:t>(</m:t>
                        </m:r>
                        <m:f>
                          <m:fPr>
                            <m:ctrlPr>
                              <a:rPr lang="en-US" b="1" i="1" smtClean="0">
                                <a:latin typeface="Cambria Math"/>
                                <a:cs typeface="NikoshBAN" pitchFamily="2" charset="0"/>
                              </a:rPr>
                            </m:ctrlPr>
                          </m:fPr>
                          <m:num>
                            <m:r>
                              <a:rPr lang="en-US" b="1" i="1" smtClean="0">
                                <a:latin typeface="Cambria Math"/>
                                <a:cs typeface="NikoshBAN" pitchFamily="2" charset="0"/>
                              </a:rPr>
                              <m:t>𝟏</m:t>
                            </m:r>
                          </m:num>
                          <m:den>
                            <m:rad>
                              <m:radPr>
                                <m:degHide m:val="on"/>
                                <m:ctrlPr>
                                  <a:rPr lang="en-US" b="1" i="1" smtClean="0">
                                    <a:latin typeface="Cambria Math"/>
                                    <a:ea typeface="Cambria Math"/>
                                    <a:cs typeface="NikoshBAN" pitchFamily="2" charset="0"/>
                                  </a:rPr>
                                </m:ctrlPr>
                              </m:radPr>
                              <m:deg/>
                              <m:e>
                                <m:r>
                                  <a:rPr lang="en-US" b="1" i="1" smtClean="0">
                                    <a:latin typeface="Cambria Math"/>
                                    <a:ea typeface="Cambria Math"/>
                                    <a:cs typeface="NikoshBAN" pitchFamily="2" charset="0"/>
                                  </a:rPr>
                                  <m:t>𝟑</m:t>
                                </m:r>
                              </m:e>
                            </m:rad>
                          </m:den>
                        </m:f>
                        <m:r>
                          <a:rPr lang="en-US" b="1" i="1" smtClean="0">
                            <a:latin typeface="Cambria Math"/>
                            <a:cs typeface="NikoshBAN" pitchFamily="2" charset="0"/>
                          </a:rPr>
                          <m:t>)</m:t>
                        </m:r>
                      </m:e>
                      <m:sup>
                        <m:r>
                          <a:rPr lang="en-US" b="1" i="1" smtClean="0">
                            <a:latin typeface="Cambria Math"/>
                            <a:cs typeface="NikoshBAN" pitchFamily="2" charset="0"/>
                          </a:rPr>
                          <m:t>𝟐</m:t>
                        </m:r>
                      </m:sup>
                    </m:sSup>
                  </m:oMath>
                </a14:m>
                <a:r>
                  <a:rPr lang="en-US" b="1" dirty="0" smtClean="0">
                    <a:latin typeface="NikoshBAN" pitchFamily="2" charset="0"/>
                    <a:cs typeface="NikoshBAN" pitchFamily="2" charset="0"/>
                  </a:rPr>
                  <a:t> </a:t>
                </a:r>
              </a:p>
              <a:p>
                <a:r>
                  <a:rPr lang="en-US" b="1" dirty="0">
                    <a:latin typeface="NikoshBAN" pitchFamily="2" charset="0"/>
                    <a:cs typeface="NikoshBAN" pitchFamily="2" charset="0"/>
                  </a:rPr>
                  <a:t> </a:t>
                </a:r>
                <a:r>
                  <a:rPr lang="en-US" b="1" dirty="0" smtClean="0">
                    <a:latin typeface="NikoshBAN" pitchFamily="2" charset="0"/>
                    <a:cs typeface="NikoshBAN" pitchFamily="2" charset="0"/>
                  </a:rPr>
                  <a:t>                            = </a:t>
                </a:r>
                <a14:m>
                  <m:oMath xmlns:m="http://schemas.openxmlformats.org/officeDocument/2006/math">
                    <m:r>
                      <a:rPr lang="en-US" b="1" i="1" smtClean="0">
                        <a:latin typeface="Cambria Math"/>
                        <a:cs typeface="NikoshBAN" pitchFamily="2" charset="0"/>
                      </a:rPr>
                      <m:t>𝟏</m:t>
                    </m:r>
                  </m:oMath>
                </a14:m>
                <a:r>
                  <a:rPr lang="en-US" b="1" dirty="0" smtClean="0">
                    <a:latin typeface="NikoshBAN" pitchFamily="2" charset="0"/>
                    <a:cs typeface="NikoshBAN" pitchFamily="2" charset="0"/>
                  </a:rPr>
                  <a:t> + </a:t>
                </a:r>
                <a14:m>
                  <m:oMath xmlns:m="http://schemas.openxmlformats.org/officeDocument/2006/math">
                    <m:f>
                      <m:fPr>
                        <m:ctrlPr>
                          <a:rPr lang="en-US" b="1" i="1" smtClean="0">
                            <a:latin typeface="Cambria Math"/>
                            <a:cs typeface="NikoshBAN" pitchFamily="2" charset="0"/>
                          </a:rPr>
                        </m:ctrlPr>
                      </m:fPr>
                      <m:num>
                        <m:r>
                          <a:rPr lang="en-US" b="1" i="1" smtClean="0">
                            <a:latin typeface="Cambria Math"/>
                            <a:cs typeface="NikoshBAN" pitchFamily="2" charset="0"/>
                          </a:rPr>
                          <m:t>𝟏</m:t>
                        </m:r>
                      </m:num>
                      <m:den>
                        <m:r>
                          <a:rPr lang="en-US" b="1" i="1" smtClean="0">
                            <a:latin typeface="Cambria Math"/>
                            <a:cs typeface="NikoshBAN" pitchFamily="2" charset="0"/>
                          </a:rPr>
                          <m:t>𝟑</m:t>
                        </m:r>
                      </m:den>
                    </m:f>
                  </m:oMath>
                </a14:m>
                <a:r>
                  <a:rPr lang="en-US" b="1" dirty="0" smtClean="0">
                    <a:latin typeface="NikoshBAN" pitchFamily="2" charset="0"/>
                    <a:cs typeface="NikoshBAN" pitchFamily="2" charset="0"/>
                  </a:rPr>
                  <a:t>  </a:t>
                </a:r>
              </a:p>
              <a:p>
                <a:r>
                  <a:rPr lang="en-US" b="1" dirty="0">
                    <a:latin typeface="NikoshBAN" pitchFamily="2" charset="0"/>
                    <a:cs typeface="NikoshBAN" pitchFamily="2" charset="0"/>
                  </a:rPr>
                  <a:t> </a:t>
                </a:r>
                <a:r>
                  <a:rPr lang="en-US" b="1" dirty="0" smtClean="0">
                    <a:latin typeface="NikoshBAN" pitchFamily="2" charset="0"/>
                    <a:cs typeface="NikoshBAN" pitchFamily="2" charset="0"/>
                  </a:rPr>
                  <a:t>             </a:t>
                </a:r>
                <a:r>
                  <a:rPr lang="en-US" b="1" dirty="0" smtClean="0">
                    <a:latin typeface="Cambria Math"/>
                    <a:ea typeface="Cambria Math"/>
                    <a:cs typeface="NikoshBAN" pitchFamily="2" charset="0"/>
                  </a:rPr>
                  <a:t>∴</a:t>
                </a:r>
                <a:r>
                  <a:rPr lang="en-US" b="1" dirty="0" smtClean="0">
                    <a:latin typeface="NikoshBAN" pitchFamily="2" charset="0"/>
                    <a:cs typeface="NikoshBAN" pitchFamily="2" charset="0"/>
                  </a:rPr>
                  <a:t>   </a:t>
                </a:r>
                <a14:m>
                  <m:oMath xmlns:m="http://schemas.openxmlformats.org/officeDocument/2006/math">
                    <m:sSup>
                      <m:sSupPr>
                        <m:ctrlPr>
                          <a:rPr lang="en-US" b="1" i="1" smtClean="0">
                            <a:latin typeface="Cambria Math"/>
                            <a:cs typeface="NikoshBAN" pitchFamily="2" charset="0"/>
                          </a:rPr>
                        </m:ctrlPr>
                      </m:sSupPr>
                      <m:e>
                        <m:r>
                          <a:rPr lang="en-US" b="1" i="1" smtClean="0">
                            <a:latin typeface="Cambria Math"/>
                            <a:cs typeface="NikoshBAN" pitchFamily="2" charset="0"/>
                          </a:rPr>
                          <m:t>𝒔𝒆𝒄</m:t>
                        </m:r>
                      </m:e>
                      <m:sup>
                        <m:r>
                          <a:rPr lang="en-US" b="1" i="1" smtClean="0">
                            <a:latin typeface="Cambria Math"/>
                            <a:cs typeface="NikoshBAN" pitchFamily="2" charset="0"/>
                          </a:rPr>
                          <m:t>𝟐</m:t>
                        </m:r>
                      </m:sup>
                    </m:sSup>
                  </m:oMath>
                </a14:m>
                <a:r>
                  <a:rPr lang="en-US" b="1" dirty="0" smtClean="0">
                    <a:latin typeface="NikoshBAN" pitchFamily="2" charset="0"/>
                    <a:cs typeface="NikoshBAN" pitchFamily="2" charset="0"/>
                  </a:rPr>
                  <a:t>A = </a:t>
                </a:r>
                <a14:m>
                  <m:oMath xmlns:m="http://schemas.openxmlformats.org/officeDocument/2006/math">
                    <m:f>
                      <m:fPr>
                        <m:ctrlPr>
                          <a:rPr lang="en-US" b="1" i="1" smtClean="0">
                            <a:latin typeface="Cambria Math"/>
                            <a:cs typeface="NikoshBAN" pitchFamily="2" charset="0"/>
                          </a:rPr>
                        </m:ctrlPr>
                      </m:fPr>
                      <m:num>
                        <m:r>
                          <a:rPr lang="en-US" b="1" i="1" smtClean="0">
                            <a:latin typeface="Cambria Math"/>
                            <a:cs typeface="NikoshBAN" pitchFamily="2" charset="0"/>
                          </a:rPr>
                          <m:t>𝟒</m:t>
                        </m:r>
                      </m:num>
                      <m:den>
                        <m:r>
                          <a:rPr lang="en-US" b="1" i="1" smtClean="0">
                            <a:latin typeface="Cambria Math"/>
                            <a:cs typeface="NikoshBAN" pitchFamily="2" charset="0"/>
                          </a:rPr>
                          <m:t>𝟑</m:t>
                        </m:r>
                      </m:den>
                    </m:f>
                  </m:oMath>
                </a14:m>
                <a:r>
                  <a:rPr lang="en-US" b="1" dirty="0" smtClean="0">
                    <a:latin typeface="NikoshBAN" pitchFamily="2" charset="0"/>
                    <a:cs typeface="NikoshBAN" pitchFamily="2" charset="0"/>
                  </a:rPr>
                  <a:t> </a:t>
                </a:r>
              </a:p>
            </p:txBody>
          </p:sp>
        </mc:Choice>
        <mc:Fallback xmlns="">
          <p:sp>
            <p:nvSpPr>
              <p:cNvPr id="22" name="TextBox 21"/>
              <p:cNvSpPr txBox="1">
                <a:spLocks noRot="1" noChangeAspect="1" noMove="1" noResize="1" noEditPoints="1" noAdjustHandles="1" noChangeArrowheads="1" noChangeShapeType="1" noTextEdit="1"/>
              </p:cNvSpPr>
              <p:nvPr/>
            </p:nvSpPr>
            <p:spPr>
              <a:xfrm>
                <a:off x="284018" y="4223613"/>
                <a:ext cx="4360674" cy="1587871"/>
              </a:xfrm>
              <a:prstGeom prst="rect">
                <a:avLst/>
              </a:prstGeom>
              <a:blipFill rotWithShape="1">
                <a:blip r:embed="rId15"/>
                <a:stretch>
                  <a:fillRect l="-1259" t="-1154" b="-2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227069" y="5811484"/>
                <a:ext cx="4260189" cy="979307"/>
              </a:xfrm>
              <a:prstGeom prst="rect">
                <a:avLst/>
              </a:prstGeom>
              <a:noFill/>
            </p:spPr>
            <p:txBody>
              <a:bodyPr wrap="square" rtlCol="0">
                <a:spAutoFit/>
              </a:bodyPr>
              <a:lstStyle/>
              <a:p>
                <a:r>
                  <a:rPr lang="bn-BD" b="1" dirty="0" smtClean="0">
                    <a:latin typeface="NikoshBAN" pitchFamily="2" charset="0"/>
                    <a:cs typeface="NikoshBAN" pitchFamily="2" charset="0"/>
                  </a:rPr>
                  <a:t>আবার, </a:t>
                </a:r>
                <a14:m>
                  <m:oMath xmlns:m="http://schemas.openxmlformats.org/officeDocument/2006/math">
                    <m:sSup>
                      <m:sSupPr>
                        <m:ctrlPr>
                          <a:rPr lang="bn-BD" b="1" i="1" smtClean="0">
                            <a:latin typeface="Cambria Math"/>
                          </a:rPr>
                        </m:ctrlPr>
                      </m:sSupPr>
                      <m:e>
                        <m:r>
                          <a:rPr lang="en-US" b="1" i="1" smtClean="0">
                            <a:latin typeface="Cambria Math"/>
                          </a:rPr>
                          <m:t>𝒄𝒐𝒔𝒆𝒄</m:t>
                        </m:r>
                      </m:e>
                      <m:sup>
                        <m:r>
                          <a:rPr lang="en-US" b="1" i="1" smtClean="0">
                            <a:latin typeface="Cambria Math"/>
                          </a:rPr>
                          <m:t>𝟐</m:t>
                        </m:r>
                      </m:sup>
                    </m:sSup>
                  </m:oMath>
                </a14:m>
                <a:r>
                  <a:rPr lang="en-US" b="1" dirty="0" smtClean="0">
                    <a:latin typeface="NikoshBAN" pitchFamily="2" charset="0"/>
                    <a:cs typeface="NikoshBAN" pitchFamily="2" charset="0"/>
                  </a:rPr>
                  <a:t>A = </a:t>
                </a:r>
                <a14:m>
                  <m:oMath xmlns:m="http://schemas.openxmlformats.org/officeDocument/2006/math">
                    <m:r>
                      <a:rPr lang="en-US" b="1" i="1" smtClean="0">
                        <a:latin typeface="Cambria Math"/>
                      </a:rPr>
                      <m:t>𝟏</m:t>
                    </m:r>
                    <m:r>
                      <a:rPr lang="en-US" b="1" i="1" smtClean="0">
                        <a:latin typeface="Cambria Math"/>
                      </a:rPr>
                      <m:t> </m:t>
                    </m:r>
                  </m:oMath>
                </a14:m>
                <a:r>
                  <a:rPr lang="en-US" b="1" dirty="0" smtClean="0">
                    <a:latin typeface="NikoshBAN" pitchFamily="2" charset="0"/>
                    <a:cs typeface="NikoshBAN" pitchFamily="2" charset="0"/>
                  </a:rPr>
                  <a:t>+ </a:t>
                </a:r>
                <a14:m>
                  <m:oMath xmlns:m="http://schemas.openxmlformats.org/officeDocument/2006/math">
                    <m:sSup>
                      <m:sSupPr>
                        <m:ctrlPr>
                          <a:rPr lang="en-US" b="1" i="1" smtClean="0">
                            <a:latin typeface="Cambria Math"/>
                          </a:rPr>
                        </m:ctrlPr>
                      </m:sSupPr>
                      <m:e>
                        <m:r>
                          <a:rPr lang="en-US" b="1" i="1" smtClean="0">
                            <a:latin typeface="Cambria Math"/>
                          </a:rPr>
                          <m:t>𝒄𝒐𝒕</m:t>
                        </m:r>
                      </m:e>
                      <m:sup>
                        <m:r>
                          <a:rPr lang="en-US" b="1" i="1" smtClean="0">
                            <a:latin typeface="Cambria Math"/>
                          </a:rPr>
                          <m:t>𝟐</m:t>
                        </m:r>
                      </m:sup>
                    </m:sSup>
                  </m:oMath>
                </a14:m>
                <a:r>
                  <a:rPr lang="en-US" b="1" dirty="0" smtClean="0">
                    <a:latin typeface="NikoshBAN" pitchFamily="2" charset="0"/>
                    <a:cs typeface="NikoshBAN" pitchFamily="2" charset="0"/>
                  </a:rPr>
                  <a:t>A  </a:t>
                </a:r>
              </a:p>
              <a:p>
                <a:r>
                  <a:rPr lang="en-US" b="1" dirty="0">
                    <a:latin typeface="NikoshBAN" pitchFamily="2" charset="0"/>
                    <a:cs typeface="NikoshBAN" pitchFamily="2" charset="0"/>
                  </a:rPr>
                  <a:t> </a:t>
                </a:r>
                <a:r>
                  <a:rPr lang="en-US" b="1" dirty="0" smtClean="0">
                    <a:latin typeface="NikoshBAN" pitchFamily="2" charset="0"/>
                    <a:cs typeface="NikoshBAN" pitchFamily="2" charset="0"/>
                  </a:rPr>
                  <a:t>                    = </a:t>
                </a:r>
                <a14:m>
                  <m:oMath xmlns:m="http://schemas.openxmlformats.org/officeDocument/2006/math">
                    <m:r>
                      <a:rPr lang="en-US" b="1" i="1" smtClean="0">
                        <a:latin typeface="Cambria Math"/>
                        <a:cs typeface="NikoshBAN" pitchFamily="2" charset="0"/>
                      </a:rPr>
                      <m:t>𝟏</m:t>
                    </m:r>
                  </m:oMath>
                </a14:m>
                <a:r>
                  <a:rPr lang="en-US" b="1" dirty="0" smtClean="0">
                    <a:latin typeface="NikoshBAN" pitchFamily="2" charset="0"/>
                    <a:cs typeface="NikoshBAN" pitchFamily="2" charset="0"/>
                  </a:rPr>
                  <a:t> + </a:t>
                </a:r>
                <a14:m>
                  <m:oMath xmlns:m="http://schemas.openxmlformats.org/officeDocument/2006/math">
                    <m:sSup>
                      <m:sSupPr>
                        <m:ctrlPr>
                          <a:rPr lang="en-US" b="1" i="1" smtClean="0">
                            <a:latin typeface="Cambria Math"/>
                            <a:cs typeface="NikoshBAN" pitchFamily="2" charset="0"/>
                          </a:rPr>
                        </m:ctrlPr>
                      </m:sSupPr>
                      <m:e>
                        <m:r>
                          <a:rPr lang="en-US" b="1" i="1" smtClean="0">
                            <a:latin typeface="Cambria Math"/>
                            <a:cs typeface="NikoshBAN" pitchFamily="2" charset="0"/>
                          </a:rPr>
                          <m:t>(</m:t>
                        </m:r>
                        <m:rad>
                          <m:radPr>
                            <m:degHide m:val="on"/>
                            <m:ctrlPr>
                              <a:rPr lang="en-US" b="1" i="1" smtClean="0">
                                <a:latin typeface="Cambria Math"/>
                                <a:ea typeface="Cambria Math"/>
                                <a:cs typeface="NikoshBAN" pitchFamily="2" charset="0"/>
                              </a:rPr>
                            </m:ctrlPr>
                          </m:radPr>
                          <m:deg/>
                          <m:e>
                            <m:r>
                              <a:rPr lang="en-US" b="1" i="1" smtClean="0">
                                <a:latin typeface="Cambria Math"/>
                                <a:ea typeface="Cambria Math"/>
                                <a:cs typeface="NikoshBAN" pitchFamily="2" charset="0"/>
                              </a:rPr>
                              <m:t>𝟑</m:t>
                            </m:r>
                          </m:e>
                        </m:rad>
                        <m:r>
                          <a:rPr lang="en-US" b="1" i="1" smtClean="0">
                            <a:latin typeface="Cambria Math"/>
                            <a:ea typeface="Cambria Math"/>
                            <a:cs typeface="NikoshBAN" pitchFamily="2" charset="0"/>
                          </a:rPr>
                          <m:t>)</m:t>
                        </m:r>
                      </m:e>
                      <m:sup>
                        <m:r>
                          <a:rPr lang="en-US" b="1" i="1" smtClean="0">
                            <a:latin typeface="Cambria Math"/>
                            <a:cs typeface="NikoshBAN" pitchFamily="2" charset="0"/>
                          </a:rPr>
                          <m:t>𝟐</m:t>
                        </m:r>
                      </m:sup>
                    </m:sSup>
                  </m:oMath>
                </a14:m>
                <a:r>
                  <a:rPr lang="en-US" b="1" dirty="0" smtClean="0">
                    <a:latin typeface="NikoshBAN" pitchFamily="2" charset="0"/>
                    <a:cs typeface="NikoshBAN" pitchFamily="2" charset="0"/>
                  </a:rPr>
                  <a:t> </a:t>
                </a:r>
                <a:endParaRPr lang="bn-BD" b="1" dirty="0" smtClean="0">
                  <a:latin typeface="NikoshBAN" pitchFamily="2" charset="0"/>
                  <a:cs typeface="NikoshBAN" pitchFamily="2" charset="0"/>
                </a:endParaRPr>
              </a:p>
              <a:p>
                <a:r>
                  <a:rPr lang="bn-BD" b="1" dirty="0" smtClean="0">
                    <a:latin typeface="Cambria Math"/>
                    <a:ea typeface="Cambria Math"/>
                    <a:cs typeface="NikoshBAN" pitchFamily="2" charset="0"/>
                  </a:rPr>
                  <a:t>∴</a:t>
                </a:r>
                <a:r>
                  <a:rPr lang="bn-BD" b="1" dirty="0" smtClean="0">
                    <a:latin typeface="NikoshBAN" pitchFamily="2" charset="0"/>
                    <a:cs typeface="NikoshBAN" pitchFamily="2" charset="0"/>
                  </a:rPr>
                  <a:t>  </a:t>
                </a:r>
                <a14:m>
                  <m:oMath xmlns:m="http://schemas.openxmlformats.org/officeDocument/2006/math">
                    <m:sSup>
                      <m:sSupPr>
                        <m:ctrlPr>
                          <a:rPr lang="bn-BD" b="1" i="1" smtClean="0">
                            <a:latin typeface="Cambria Math"/>
                            <a:cs typeface="NikoshBAN" pitchFamily="2" charset="0"/>
                          </a:rPr>
                        </m:ctrlPr>
                      </m:sSupPr>
                      <m:e>
                        <m:r>
                          <a:rPr lang="en-US" b="1" i="1" smtClean="0">
                            <a:latin typeface="Cambria Math"/>
                            <a:cs typeface="NikoshBAN" pitchFamily="2" charset="0"/>
                          </a:rPr>
                          <m:t>𝒄𝒐𝒔𝒆𝒄</m:t>
                        </m:r>
                      </m:e>
                      <m:sup>
                        <m:r>
                          <a:rPr lang="en-US" b="1" i="1" smtClean="0">
                            <a:latin typeface="Cambria Math"/>
                            <a:cs typeface="NikoshBAN" pitchFamily="2" charset="0"/>
                          </a:rPr>
                          <m:t>𝟐</m:t>
                        </m:r>
                      </m:sup>
                    </m:sSup>
                  </m:oMath>
                </a14:m>
                <a:r>
                  <a:rPr lang="bn-BD" b="1" dirty="0" smtClean="0">
                    <a:latin typeface="NikoshBAN" pitchFamily="2" charset="0"/>
                    <a:cs typeface="NikoshBAN" pitchFamily="2" charset="0"/>
                  </a:rPr>
                  <a:t> </a:t>
                </a:r>
                <a:r>
                  <a:rPr lang="en-US" b="1" dirty="0" smtClean="0">
                    <a:latin typeface="NikoshBAN" pitchFamily="2" charset="0"/>
                    <a:cs typeface="NikoshBAN" pitchFamily="2" charset="0"/>
                  </a:rPr>
                  <a:t>A</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a:t>
                </a:r>
                <a14:m>
                  <m:oMath xmlns:m="http://schemas.openxmlformats.org/officeDocument/2006/math">
                    <m:r>
                      <a:rPr lang="en-US" b="1" i="0" smtClean="0">
                        <a:latin typeface="Cambria Math"/>
                        <a:cs typeface="NikoshBAN" pitchFamily="2" charset="0"/>
                      </a:rPr>
                      <m:t>𝟏</m:t>
                    </m:r>
                    <m:r>
                      <a:rPr lang="en-US" b="1" i="1" smtClean="0">
                        <a:latin typeface="Cambria Math"/>
                        <a:cs typeface="NikoshBAN" pitchFamily="2" charset="0"/>
                      </a:rPr>
                      <m:t>+</m:t>
                    </m:r>
                    <m:r>
                      <a:rPr lang="en-US" b="1" i="1" smtClean="0">
                        <a:latin typeface="Cambria Math"/>
                        <a:cs typeface="NikoshBAN" pitchFamily="2" charset="0"/>
                      </a:rPr>
                      <m:t>𝟑</m:t>
                    </m:r>
                  </m:oMath>
                </a14:m>
                <a:r>
                  <a:rPr lang="en-US" b="1" dirty="0" smtClean="0">
                    <a:cs typeface="NikoshBAN" pitchFamily="2" charset="0"/>
                  </a:rPr>
                  <a:t> </a:t>
                </a:r>
                <a14:m>
                  <m:oMath xmlns:m="http://schemas.openxmlformats.org/officeDocument/2006/math">
                    <m:r>
                      <a:rPr lang="en-US" b="1" i="1" smtClean="0">
                        <a:latin typeface="Cambria Math"/>
                        <a:cs typeface="NikoshBAN" pitchFamily="2" charset="0"/>
                      </a:rPr>
                      <m:t>=</m:t>
                    </m:r>
                    <m:r>
                      <a:rPr lang="en-US" b="1" i="1" smtClean="0">
                        <a:latin typeface="Cambria Math"/>
                        <a:cs typeface="NikoshBAN" pitchFamily="2" charset="0"/>
                      </a:rPr>
                      <m:t>𝟒</m:t>
                    </m:r>
                  </m:oMath>
                </a14:m>
                <a:r>
                  <a:rPr lang="en-US" b="1" dirty="0" smtClean="0">
                    <a:latin typeface="NikoshBAN" pitchFamily="2" charset="0"/>
                    <a:cs typeface="NikoshBAN" pitchFamily="2" charset="0"/>
                  </a:rPr>
                  <a:t> </a:t>
                </a:r>
              </a:p>
            </p:txBody>
          </p:sp>
        </mc:Choice>
        <mc:Fallback xmlns="">
          <p:sp>
            <p:nvSpPr>
              <p:cNvPr id="23" name="TextBox 22"/>
              <p:cNvSpPr txBox="1">
                <a:spLocks noRot="1" noChangeAspect="1" noMove="1" noResize="1" noEditPoints="1" noAdjustHandles="1" noChangeArrowheads="1" noChangeShapeType="1" noTextEdit="1"/>
              </p:cNvSpPr>
              <p:nvPr/>
            </p:nvSpPr>
            <p:spPr>
              <a:xfrm>
                <a:off x="227069" y="5811484"/>
                <a:ext cx="4260189" cy="979307"/>
              </a:xfrm>
              <a:prstGeom prst="rect">
                <a:avLst/>
              </a:prstGeom>
              <a:blipFill rotWithShape="1">
                <a:blip r:embed="rId16"/>
                <a:stretch>
                  <a:fillRect l="-1144" t="-1863" b="-7453"/>
                </a:stretch>
              </a:blipFill>
            </p:spPr>
            <p:txBody>
              <a:bodyPr/>
              <a:lstStyle/>
              <a:p>
                <a:r>
                  <a:rPr lang="en-US">
                    <a:noFill/>
                  </a:rPr>
                  <a:t> </a:t>
                </a:r>
              </a:p>
            </p:txBody>
          </p:sp>
        </mc:Fallback>
      </mc:AlternateContent>
      <p:cxnSp>
        <p:nvCxnSpPr>
          <p:cNvPr id="25" name="Straight Connector 24"/>
          <p:cNvCxnSpPr/>
          <p:nvPr/>
        </p:nvCxnSpPr>
        <p:spPr>
          <a:xfrm>
            <a:off x="4838700" y="3587425"/>
            <a:ext cx="0" cy="3041975"/>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p:cNvSpPr txBox="1"/>
              <p:nvPr/>
            </p:nvSpPr>
            <p:spPr>
              <a:xfrm>
                <a:off x="4838700" y="3607893"/>
                <a:ext cx="4447310" cy="1929054"/>
              </a:xfrm>
              <a:prstGeom prst="rect">
                <a:avLst/>
              </a:prstGeom>
              <a:noFill/>
            </p:spPr>
            <p:txBody>
              <a:bodyPr wrap="square" rtlCol="0">
                <a:spAutoFit/>
              </a:bodyPr>
              <a:lstStyle/>
              <a:p>
                <a:r>
                  <a:rPr lang="en-US" sz="2000" b="1" dirty="0" smtClean="0">
                    <a:solidFill>
                      <a:schemeClr val="tx1"/>
                    </a:solidFill>
                    <a:latin typeface="NikoshBAN" pitchFamily="2" charset="0"/>
                    <a:cs typeface="NikoshBAN" pitchFamily="2" charset="0"/>
                  </a:rPr>
                  <a:t> </a:t>
                </a:r>
                <a:r>
                  <a:rPr lang="en-US" sz="2000" b="1" dirty="0" smtClean="0">
                    <a:solidFill>
                      <a:schemeClr val="tx1"/>
                    </a:solidFill>
                    <a:latin typeface="Cambria Math"/>
                    <a:ea typeface="Cambria Math"/>
                    <a:cs typeface="NikoshBAN" pitchFamily="2" charset="0"/>
                  </a:rPr>
                  <a:t>∴</a:t>
                </a:r>
                <a:r>
                  <a:rPr lang="bn-BD" sz="2000" b="1" dirty="0" smtClean="0">
                    <a:solidFill>
                      <a:schemeClr val="tx1"/>
                    </a:solidFill>
                    <a:latin typeface="NikoshBAN" pitchFamily="2" charset="0"/>
                    <a:cs typeface="NikoshBAN" pitchFamily="2" charset="0"/>
                  </a:rPr>
                  <a:t>প্রদত্ত রাশি = </a:t>
                </a:r>
                <a:r>
                  <a:rPr lang="en-US" sz="2000" b="1" dirty="0" smtClean="0">
                    <a:solidFill>
                      <a:schemeClr val="tx1"/>
                    </a:solidFill>
                    <a:latin typeface="NikoshBAN" pitchFamily="2" charset="0"/>
                    <a:cs typeface="NikoshBAN" pitchFamily="2" charset="0"/>
                  </a:rPr>
                  <a:t>  </a:t>
                </a:r>
                <a14:m>
                  <m:oMath xmlns:m="http://schemas.openxmlformats.org/officeDocument/2006/math">
                    <m:f>
                      <m:fPr>
                        <m:ctrlPr>
                          <a:rPr lang="bn-BD" sz="2800" b="1" i="1" smtClean="0">
                            <a:solidFill>
                              <a:schemeClr val="tx1"/>
                            </a:solidFill>
                            <a:latin typeface="Cambria Math"/>
                          </a:rPr>
                        </m:ctrlPr>
                      </m:fPr>
                      <m:num>
                        <m:sSup>
                          <m:sSupPr>
                            <m:ctrlPr>
                              <a:rPr lang="bn-BD" sz="2800" b="1" i="1" smtClean="0">
                                <a:solidFill>
                                  <a:schemeClr val="tx1"/>
                                </a:solidFill>
                                <a:latin typeface="Cambria Math"/>
                              </a:rPr>
                            </m:ctrlPr>
                          </m:sSupPr>
                          <m:e>
                            <m:r>
                              <a:rPr lang="en-US" sz="2800" b="1" i="1" smtClean="0">
                                <a:solidFill>
                                  <a:schemeClr val="tx1"/>
                                </a:solidFill>
                                <a:latin typeface="Cambria Math"/>
                              </a:rPr>
                              <m:t>𝒄𝒐𝒔𝒆𝒄</m:t>
                            </m:r>
                          </m:e>
                          <m:sup>
                            <m:r>
                              <a:rPr lang="en-US" sz="2800" b="1" i="1" smtClean="0">
                                <a:solidFill>
                                  <a:schemeClr val="tx1"/>
                                </a:solidFill>
                                <a:latin typeface="Cambria Math"/>
                              </a:rPr>
                              <m:t>𝟐</m:t>
                            </m:r>
                          </m:sup>
                        </m:sSup>
                        <m:r>
                          <a:rPr lang="en-US" sz="2800" b="1" i="1" smtClean="0">
                            <a:solidFill>
                              <a:schemeClr val="tx1"/>
                            </a:solidFill>
                            <a:latin typeface="Cambria Math"/>
                          </a:rPr>
                          <m:t>𝑨</m:t>
                        </m:r>
                        <m:r>
                          <a:rPr lang="en-US" sz="2800" b="1" i="1" smtClean="0">
                            <a:solidFill>
                              <a:schemeClr val="tx1"/>
                            </a:solidFill>
                            <a:latin typeface="Cambria Math"/>
                          </a:rPr>
                          <m:t> − </m:t>
                        </m:r>
                        <m:sSup>
                          <m:sSupPr>
                            <m:ctrlPr>
                              <a:rPr lang="en-US" sz="2800" b="1" i="1" smtClean="0">
                                <a:solidFill>
                                  <a:schemeClr val="tx1"/>
                                </a:solidFill>
                                <a:latin typeface="Cambria Math"/>
                              </a:rPr>
                            </m:ctrlPr>
                          </m:sSupPr>
                          <m:e>
                            <m:r>
                              <a:rPr lang="en-US" sz="2800" b="1" i="1" smtClean="0">
                                <a:solidFill>
                                  <a:schemeClr val="tx1"/>
                                </a:solidFill>
                                <a:latin typeface="Cambria Math"/>
                              </a:rPr>
                              <m:t>𝒔𝒆𝒄</m:t>
                            </m:r>
                          </m:e>
                          <m:sup>
                            <m:r>
                              <a:rPr lang="en-US" sz="2800" b="1" i="1" smtClean="0">
                                <a:solidFill>
                                  <a:schemeClr val="tx1"/>
                                </a:solidFill>
                                <a:latin typeface="Cambria Math"/>
                              </a:rPr>
                              <m:t>𝟐</m:t>
                            </m:r>
                          </m:sup>
                        </m:sSup>
                        <m:r>
                          <a:rPr lang="en-US" sz="2800" b="1" i="1" smtClean="0">
                            <a:solidFill>
                              <a:schemeClr val="tx1"/>
                            </a:solidFill>
                            <a:latin typeface="Cambria Math"/>
                          </a:rPr>
                          <m:t>𝑨</m:t>
                        </m:r>
                      </m:num>
                      <m:den>
                        <m:sSup>
                          <m:sSupPr>
                            <m:ctrlPr>
                              <a:rPr lang="bn-BD" sz="2800" b="1" i="1" smtClean="0">
                                <a:solidFill>
                                  <a:schemeClr val="tx1"/>
                                </a:solidFill>
                                <a:latin typeface="Cambria Math"/>
                              </a:rPr>
                            </m:ctrlPr>
                          </m:sSupPr>
                          <m:e>
                            <m:r>
                              <a:rPr lang="en-US" sz="2800" b="1" i="1" smtClean="0">
                                <a:solidFill>
                                  <a:schemeClr val="tx1"/>
                                </a:solidFill>
                                <a:latin typeface="Cambria Math"/>
                              </a:rPr>
                              <m:t>𝒄𝒐𝒔𝒆𝒄</m:t>
                            </m:r>
                          </m:e>
                          <m:sup>
                            <m:r>
                              <a:rPr lang="en-US" sz="2800" b="1" i="1" smtClean="0">
                                <a:solidFill>
                                  <a:schemeClr val="tx1"/>
                                </a:solidFill>
                                <a:latin typeface="Cambria Math"/>
                              </a:rPr>
                              <m:t>𝟐</m:t>
                            </m:r>
                          </m:sup>
                        </m:sSup>
                        <m:r>
                          <a:rPr lang="en-US" sz="2800" b="1" i="1" smtClean="0">
                            <a:solidFill>
                              <a:schemeClr val="tx1"/>
                            </a:solidFill>
                            <a:latin typeface="Cambria Math"/>
                          </a:rPr>
                          <m:t>𝑨</m:t>
                        </m:r>
                        <m:r>
                          <a:rPr lang="en-US" sz="2800" b="1" i="1" smtClean="0">
                            <a:solidFill>
                              <a:schemeClr val="tx1"/>
                            </a:solidFill>
                            <a:latin typeface="Cambria Math"/>
                          </a:rPr>
                          <m:t>+ </m:t>
                        </m:r>
                        <m:sSup>
                          <m:sSupPr>
                            <m:ctrlPr>
                              <a:rPr lang="en-US" sz="2800" b="1" i="1" smtClean="0">
                                <a:solidFill>
                                  <a:schemeClr val="tx1"/>
                                </a:solidFill>
                                <a:latin typeface="Cambria Math"/>
                              </a:rPr>
                            </m:ctrlPr>
                          </m:sSupPr>
                          <m:e>
                            <m:r>
                              <a:rPr lang="en-US" sz="2800" b="1" i="1" smtClean="0">
                                <a:solidFill>
                                  <a:schemeClr val="tx1"/>
                                </a:solidFill>
                                <a:latin typeface="Cambria Math"/>
                              </a:rPr>
                              <m:t>𝒔𝒆𝒄</m:t>
                            </m:r>
                          </m:e>
                          <m:sup>
                            <m:r>
                              <a:rPr lang="en-US" sz="2800" b="1" i="1" smtClean="0">
                                <a:solidFill>
                                  <a:schemeClr val="tx1"/>
                                </a:solidFill>
                                <a:latin typeface="Cambria Math"/>
                              </a:rPr>
                              <m:t>𝟐</m:t>
                            </m:r>
                          </m:sup>
                        </m:sSup>
                        <m:r>
                          <a:rPr lang="en-US" sz="2800" b="1" i="1" smtClean="0">
                            <a:solidFill>
                              <a:schemeClr val="tx1"/>
                            </a:solidFill>
                            <a:latin typeface="Cambria Math"/>
                          </a:rPr>
                          <m:t>𝑨</m:t>
                        </m:r>
                      </m:den>
                    </m:f>
                  </m:oMath>
                </a14:m>
                <a:r>
                  <a:rPr lang="en-US" sz="2000" b="1" dirty="0" smtClean="0">
                    <a:solidFill>
                      <a:schemeClr val="tx1"/>
                    </a:solidFill>
                    <a:latin typeface="NikoshBAN" pitchFamily="2" charset="0"/>
                    <a:cs typeface="NikoshBAN" pitchFamily="2" charset="0"/>
                  </a:rPr>
                  <a:t> </a:t>
                </a:r>
                <a:r>
                  <a:rPr lang="bn-BD" sz="2000" b="1" dirty="0" smtClean="0">
                    <a:solidFill>
                      <a:schemeClr val="tx1"/>
                    </a:solidFill>
                    <a:latin typeface="NikoshBAN" pitchFamily="2" charset="0"/>
                    <a:cs typeface="NikoshBAN" pitchFamily="2" charset="0"/>
                  </a:rPr>
                  <a:t> </a:t>
                </a:r>
              </a:p>
              <a:p>
                <a:r>
                  <a:rPr lang="bn-BD" sz="2000" b="1" dirty="0">
                    <a:solidFill>
                      <a:schemeClr val="tx1"/>
                    </a:solidFill>
                    <a:latin typeface="NikoshBAN" pitchFamily="2" charset="0"/>
                    <a:cs typeface="NikoshBAN" pitchFamily="2" charset="0"/>
                  </a:rPr>
                  <a:t> </a:t>
                </a:r>
                <a:r>
                  <a:rPr lang="bn-BD" sz="2000" b="1" dirty="0" smtClean="0">
                    <a:solidFill>
                      <a:schemeClr val="tx1"/>
                    </a:solidFill>
                    <a:latin typeface="NikoshBAN" pitchFamily="2" charset="0"/>
                    <a:cs typeface="NikoshBAN" pitchFamily="2" charset="0"/>
                  </a:rPr>
                  <a:t>              = </a:t>
                </a:r>
                <a14:m>
                  <m:oMath xmlns:m="http://schemas.openxmlformats.org/officeDocument/2006/math">
                    <m:f>
                      <m:fPr>
                        <m:ctrlPr>
                          <a:rPr lang="bn-BD" sz="2000" b="1" i="1" smtClean="0">
                            <a:solidFill>
                              <a:schemeClr val="tx1"/>
                            </a:solidFill>
                            <a:latin typeface="Cambria Math"/>
                            <a:cs typeface="NikoshBAN" pitchFamily="2" charset="0"/>
                          </a:rPr>
                        </m:ctrlPr>
                      </m:fPr>
                      <m:num>
                        <m:r>
                          <a:rPr lang="en-US" sz="2000" b="1" i="1" smtClean="0">
                            <a:solidFill>
                              <a:schemeClr val="tx1"/>
                            </a:solidFill>
                            <a:latin typeface="Cambria Math"/>
                            <a:cs typeface="NikoshBAN" pitchFamily="2" charset="0"/>
                          </a:rPr>
                          <m:t>𝟒</m:t>
                        </m:r>
                        <m:r>
                          <a:rPr lang="en-US" sz="2000" b="1" i="1" smtClean="0">
                            <a:solidFill>
                              <a:schemeClr val="tx1"/>
                            </a:solidFill>
                            <a:latin typeface="Cambria Math"/>
                            <a:cs typeface="NikoshBAN" pitchFamily="2" charset="0"/>
                          </a:rPr>
                          <m:t>−</m:t>
                        </m:r>
                        <m:f>
                          <m:fPr>
                            <m:ctrlPr>
                              <a:rPr lang="en-US" sz="2000" b="1" i="1" smtClean="0">
                                <a:solidFill>
                                  <a:schemeClr val="tx1"/>
                                </a:solidFill>
                                <a:latin typeface="Cambria Math"/>
                                <a:cs typeface="NikoshBAN" pitchFamily="2" charset="0"/>
                              </a:rPr>
                            </m:ctrlPr>
                          </m:fPr>
                          <m:num>
                            <m:r>
                              <a:rPr lang="en-US" sz="2000" b="1" i="1" smtClean="0">
                                <a:solidFill>
                                  <a:schemeClr val="tx1"/>
                                </a:solidFill>
                                <a:latin typeface="Cambria Math"/>
                                <a:cs typeface="NikoshBAN" pitchFamily="2" charset="0"/>
                              </a:rPr>
                              <m:t>𝟒</m:t>
                            </m:r>
                          </m:num>
                          <m:den>
                            <m:r>
                              <a:rPr lang="en-US" sz="2000" b="1" i="1" smtClean="0">
                                <a:solidFill>
                                  <a:schemeClr val="tx1"/>
                                </a:solidFill>
                                <a:latin typeface="Cambria Math"/>
                                <a:cs typeface="NikoshBAN" pitchFamily="2" charset="0"/>
                              </a:rPr>
                              <m:t>𝟑</m:t>
                            </m:r>
                          </m:den>
                        </m:f>
                      </m:num>
                      <m:den>
                        <m:r>
                          <a:rPr lang="en-US" sz="2000" b="1" i="1" smtClean="0">
                            <a:solidFill>
                              <a:schemeClr val="tx1"/>
                            </a:solidFill>
                            <a:latin typeface="Cambria Math"/>
                            <a:cs typeface="NikoshBAN" pitchFamily="2" charset="0"/>
                          </a:rPr>
                          <m:t>𝟒</m:t>
                        </m:r>
                        <m:r>
                          <a:rPr lang="en-US" sz="2000" b="1" i="1" smtClean="0">
                            <a:solidFill>
                              <a:schemeClr val="tx1"/>
                            </a:solidFill>
                            <a:latin typeface="Cambria Math"/>
                            <a:cs typeface="NikoshBAN" pitchFamily="2" charset="0"/>
                          </a:rPr>
                          <m:t>+</m:t>
                        </m:r>
                        <m:f>
                          <m:fPr>
                            <m:ctrlPr>
                              <a:rPr lang="en-US" sz="2000" b="1" i="1" smtClean="0">
                                <a:solidFill>
                                  <a:schemeClr val="tx1"/>
                                </a:solidFill>
                                <a:latin typeface="Cambria Math"/>
                                <a:cs typeface="NikoshBAN" pitchFamily="2" charset="0"/>
                              </a:rPr>
                            </m:ctrlPr>
                          </m:fPr>
                          <m:num>
                            <m:r>
                              <a:rPr lang="en-US" sz="2000" b="1" i="1" smtClean="0">
                                <a:solidFill>
                                  <a:schemeClr val="tx1"/>
                                </a:solidFill>
                                <a:latin typeface="Cambria Math"/>
                                <a:cs typeface="NikoshBAN" pitchFamily="2" charset="0"/>
                              </a:rPr>
                              <m:t>𝟒</m:t>
                            </m:r>
                          </m:num>
                          <m:den>
                            <m:r>
                              <a:rPr lang="en-US" sz="2000" b="1" i="1" smtClean="0">
                                <a:solidFill>
                                  <a:schemeClr val="tx1"/>
                                </a:solidFill>
                                <a:latin typeface="Cambria Math"/>
                                <a:cs typeface="NikoshBAN" pitchFamily="2" charset="0"/>
                              </a:rPr>
                              <m:t>𝟑</m:t>
                            </m:r>
                          </m:den>
                        </m:f>
                      </m:den>
                    </m:f>
                  </m:oMath>
                </a14:m>
                <a:r>
                  <a:rPr lang="en-US" sz="2000" b="1" dirty="0" smtClean="0">
                    <a:solidFill>
                      <a:schemeClr val="tx1"/>
                    </a:solidFill>
                    <a:latin typeface="NikoshBAN" pitchFamily="2" charset="0"/>
                    <a:cs typeface="NikoshBAN" pitchFamily="2" charset="0"/>
                  </a:rPr>
                  <a:t>  =  </a:t>
                </a:r>
                <a14:m>
                  <m:oMath xmlns:m="http://schemas.openxmlformats.org/officeDocument/2006/math">
                    <m:f>
                      <m:fPr>
                        <m:ctrlPr>
                          <a:rPr lang="en-US" sz="2000" b="1" i="1" smtClean="0">
                            <a:solidFill>
                              <a:schemeClr val="tx1"/>
                            </a:solidFill>
                            <a:latin typeface="Cambria Math"/>
                            <a:cs typeface="NikoshBAN" pitchFamily="2" charset="0"/>
                          </a:rPr>
                        </m:ctrlPr>
                      </m:fPr>
                      <m:num>
                        <m:f>
                          <m:fPr>
                            <m:ctrlPr>
                              <a:rPr lang="en-US" sz="2000" b="1" i="1" smtClean="0">
                                <a:solidFill>
                                  <a:schemeClr val="tx1"/>
                                </a:solidFill>
                                <a:latin typeface="Cambria Math"/>
                                <a:cs typeface="NikoshBAN" pitchFamily="2" charset="0"/>
                              </a:rPr>
                            </m:ctrlPr>
                          </m:fPr>
                          <m:num>
                            <m:r>
                              <a:rPr lang="en-US" sz="2000" b="1" i="1" smtClean="0">
                                <a:solidFill>
                                  <a:schemeClr val="tx1"/>
                                </a:solidFill>
                                <a:latin typeface="Cambria Math"/>
                                <a:cs typeface="NikoshBAN" pitchFamily="2" charset="0"/>
                              </a:rPr>
                              <m:t>𝟖</m:t>
                            </m:r>
                          </m:num>
                          <m:den>
                            <m:r>
                              <a:rPr lang="en-US" sz="2000" b="1" i="1" smtClean="0">
                                <a:solidFill>
                                  <a:schemeClr val="tx1"/>
                                </a:solidFill>
                                <a:latin typeface="Cambria Math"/>
                                <a:cs typeface="NikoshBAN" pitchFamily="2" charset="0"/>
                              </a:rPr>
                              <m:t>𝟑</m:t>
                            </m:r>
                          </m:den>
                        </m:f>
                      </m:num>
                      <m:den>
                        <m:f>
                          <m:fPr>
                            <m:ctrlPr>
                              <a:rPr lang="en-US" sz="2000" b="1" i="1" smtClean="0">
                                <a:solidFill>
                                  <a:schemeClr val="tx1"/>
                                </a:solidFill>
                                <a:latin typeface="Cambria Math"/>
                                <a:cs typeface="NikoshBAN" pitchFamily="2" charset="0"/>
                              </a:rPr>
                            </m:ctrlPr>
                          </m:fPr>
                          <m:num>
                            <m:r>
                              <a:rPr lang="en-US" sz="2000" b="1" i="1" smtClean="0">
                                <a:solidFill>
                                  <a:schemeClr val="tx1"/>
                                </a:solidFill>
                                <a:latin typeface="Cambria Math"/>
                                <a:cs typeface="NikoshBAN" pitchFamily="2" charset="0"/>
                              </a:rPr>
                              <m:t>𝟏𝟔</m:t>
                            </m:r>
                          </m:num>
                          <m:den>
                            <m:r>
                              <a:rPr lang="en-US" sz="2000" b="1" i="1" smtClean="0">
                                <a:solidFill>
                                  <a:schemeClr val="tx1"/>
                                </a:solidFill>
                                <a:latin typeface="Cambria Math"/>
                                <a:cs typeface="NikoshBAN" pitchFamily="2" charset="0"/>
                              </a:rPr>
                              <m:t>𝟑</m:t>
                            </m:r>
                          </m:den>
                        </m:f>
                      </m:den>
                    </m:f>
                  </m:oMath>
                </a14:m>
                <a:r>
                  <a:rPr lang="en-US" sz="2000" b="1" dirty="0" smtClean="0">
                    <a:solidFill>
                      <a:schemeClr val="tx1"/>
                    </a:solidFill>
                    <a:latin typeface="NikoshBAN" pitchFamily="2" charset="0"/>
                    <a:cs typeface="NikoshBAN" pitchFamily="2" charset="0"/>
                  </a:rPr>
                  <a:t> </a:t>
                </a:r>
              </a:p>
              <a:p>
                <a:r>
                  <a:rPr lang="en-US" sz="2000" b="1" dirty="0">
                    <a:latin typeface="NikoshBAN" pitchFamily="2" charset="0"/>
                    <a:cs typeface="NikoshBAN" pitchFamily="2" charset="0"/>
                  </a:rPr>
                  <a:t> </a:t>
                </a:r>
                <a:r>
                  <a:rPr lang="en-US" sz="2000" b="1" dirty="0" smtClean="0">
                    <a:latin typeface="NikoshBAN" pitchFamily="2" charset="0"/>
                    <a:cs typeface="NikoshBAN" pitchFamily="2" charset="0"/>
                  </a:rPr>
                  <a:t>               </a:t>
                </a:r>
                <a:r>
                  <a:rPr lang="en-US" sz="2000" b="1" dirty="0" smtClean="0">
                    <a:solidFill>
                      <a:schemeClr val="tx1"/>
                    </a:solidFill>
                    <a:latin typeface="NikoshBAN" pitchFamily="2" charset="0"/>
                    <a:cs typeface="NikoshBAN" pitchFamily="2" charset="0"/>
                  </a:rPr>
                  <a:t>= </a:t>
                </a:r>
                <a14:m>
                  <m:oMath xmlns:m="http://schemas.openxmlformats.org/officeDocument/2006/math">
                    <m:f>
                      <m:fPr>
                        <m:ctrlPr>
                          <a:rPr lang="en-US" sz="2000" b="1" i="1" smtClean="0">
                            <a:solidFill>
                              <a:schemeClr val="tx1"/>
                            </a:solidFill>
                            <a:latin typeface="Cambria Math"/>
                            <a:cs typeface="NikoshBAN" pitchFamily="2" charset="0"/>
                          </a:rPr>
                        </m:ctrlPr>
                      </m:fPr>
                      <m:num>
                        <m:r>
                          <a:rPr lang="en-US" sz="2000" b="1" i="1" smtClean="0">
                            <a:solidFill>
                              <a:schemeClr val="tx1"/>
                            </a:solidFill>
                            <a:latin typeface="Cambria Math"/>
                            <a:cs typeface="NikoshBAN" pitchFamily="2" charset="0"/>
                          </a:rPr>
                          <m:t>𝟖</m:t>
                        </m:r>
                      </m:num>
                      <m:den>
                        <m:r>
                          <a:rPr lang="en-US" sz="2000" b="1" i="1" smtClean="0">
                            <a:solidFill>
                              <a:schemeClr val="tx1"/>
                            </a:solidFill>
                            <a:latin typeface="Cambria Math"/>
                            <a:cs typeface="NikoshBAN" pitchFamily="2" charset="0"/>
                          </a:rPr>
                          <m:t>𝟑</m:t>
                        </m:r>
                      </m:den>
                    </m:f>
                  </m:oMath>
                </a14:m>
                <a:r>
                  <a:rPr lang="en-US" sz="2000" b="1" dirty="0" smtClean="0">
                    <a:solidFill>
                      <a:schemeClr val="tx1"/>
                    </a:solidFill>
                    <a:latin typeface="NikoshBAN" pitchFamily="2" charset="0"/>
                    <a:cs typeface="NikoshBAN" pitchFamily="2" charset="0"/>
                  </a:rPr>
                  <a:t> </a:t>
                </a:r>
                <a14:m>
                  <m:oMath xmlns:m="http://schemas.openxmlformats.org/officeDocument/2006/math">
                    <m:r>
                      <a:rPr lang="en-US" sz="2000" b="1" i="1" dirty="0" smtClean="0">
                        <a:solidFill>
                          <a:schemeClr val="tx1"/>
                        </a:solidFill>
                        <a:latin typeface="Cambria Math"/>
                        <a:ea typeface="Cambria Math"/>
                        <a:cs typeface="NikoshBAN" pitchFamily="2" charset="0"/>
                      </a:rPr>
                      <m:t>×</m:t>
                    </m:r>
                    <m:f>
                      <m:fPr>
                        <m:ctrlPr>
                          <a:rPr lang="en-US" sz="2000" b="1" i="1" dirty="0" smtClean="0">
                            <a:solidFill>
                              <a:schemeClr val="tx1"/>
                            </a:solidFill>
                            <a:latin typeface="Cambria Math"/>
                            <a:ea typeface="Cambria Math"/>
                            <a:cs typeface="NikoshBAN" pitchFamily="2" charset="0"/>
                          </a:rPr>
                        </m:ctrlPr>
                      </m:fPr>
                      <m:num>
                        <m:r>
                          <a:rPr lang="en-US" sz="2000" b="1" i="1" dirty="0" smtClean="0">
                            <a:solidFill>
                              <a:schemeClr val="tx1"/>
                            </a:solidFill>
                            <a:latin typeface="Cambria Math"/>
                            <a:ea typeface="Cambria Math"/>
                            <a:cs typeface="NikoshBAN" pitchFamily="2" charset="0"/>
                          </a:rPr>
                          <m:t>𝟑</m:t>
                        </m:r>
                      </m:num>
                      <m:den>
                        <m:r>
                          <a:rPr lang="en-US" sz="2000" b="1" i="1" dirty="0" smtClean="0">
                            <a:solidFill>
                              <a:schemeClr val="tx1"/>
                            </a:solidFill>
                            <a:latin typeface="Cambria Math"/>
                            <a:ea typeface="Cambria Math"/>
                            <a:cs typeface="NikoshBAN" pitchFamily="2" charset="0"/>
                          </a:rPr>
                          <m:t>𝟏𝟔</m:t>
                        </m:r>
                      </m:den>
                    </m:f>
                  </m:oMath>
                </a14:m>
                <a:r>
                  <a:rPr lang="en-US" sz="2000" b="1" dirty="0" smtClean="0">
                    <a:solidFill>
                      <a:schemeClr val="tx1"/>
                    </a:solidFill>
                    <a:latin typeface="NikoshBAN" pitchFamily="2" charset="0"/>
                    <a:cs typeface="NikoshBAN" pitchFamily="2" charset="0"/>
                  </a:rPr>
                  <a:t> = </a:t>
                </a:r>
                <a14:m>
                  <m:oMath xmlns:m="http://schemas.openxmlformats.org/officeDocument/2006/math">
                    <m:f>
                      <m:fPr>
                        <m:ctrlPr>
                          <a:rPr lang="en-US" sz="2000" b="1" i="1" smtClean="0">
                            <a:solidFill>
                              <a:schemeClr val="tx1"/>
                            </a:solidFill>
                            <a:latin typeface="Cambria Math"/>
                            <a:cs typeface="NikoshBAN" pitchFamily="2" charset="0"/>
                          </a:rPr>
                        </m:ctrlPr>
                      </m:fPr>
                      <m:num>
                        <m:r>
                          <a:rPr lang="en-US" sz="2000" b="1" i="1" smtClean="0">
                            <a:solidFill>
                              <a:schemeClr val="tx1"/>
                            </a:solidFill>
                            <a:latin typeface="Cambria Math"/>
                            <a:cs typeface="NikoshBAN" pitchFamily="2" charset="0"/>
                          </a:rPr>
                          <m:t>𝟏</m:t>
                        </m:r>
                      </m:num>
                      <m:den>
                        <m:r>
                          <a:rPr lang="en-US" sz="2000" b="1" i="1" smtClean="0">
                            <a:solidFill>
                              <a:schemeClr val="tx1"/>
                            </a:solidFill>
                            <a:latin typeface="Cambria Math"/>
                            <a:cs typeface="NikoshBAN" pitchFamily="2" charset="0"/>
                          </a:rPr>
                          <m:t>𝟐</m:t>
                        </m:r>
                      </m:den>
                    </m:f>
                  </m:oMath>
                </a14:m>
                <a:r>
                  <a:rPr lang="en-US" sz="2000" b="1" dirty="0" smtClean="0">
                    <a:solidFill>
                      <a:schemeClr val="tx1"/>
                    </a:solidFill>
                    <a:latin typeface="NikoshBAN" pitchFamily="2" charset="0"/>
                    <a:cs typeface="NikoshBAN" pitchFamily="2" charset="0"/>
                  </a:rPr>
                  <a:t>   Ans. </a:t>
                </a:r>
              </a:p>
            </p:txBody>
          </p:sp>
        </mc:Choice>
        <mc:Fallback xmlns="">
          <p:sp>
            <p:nvSpPr>
              <p:cNvPr id="29" name="TextBox 28"/>
              <p:cNvSpPr txBox="1">
                <a:spLocks noRot="1" noChangeAspect="1" noMove="1" noResize="1" noEditPoints="1" noAdjustHandles="1" noChangeArrowheads="1" noChangeShapeType="1" noTextEdit="1"/>
              </p:cNvSpPr>
              <p:nvPr/>
            </p:nvSpPr>
            <p:spPr>
              <a:xfrm>
                <a:off x="4838700" y="3607893"/>
                <a:ext cx="4447310" cy="1929054"/>
              </a:xfrm>
              <a:prstGeom prst="rect">
                <a:avLst/>
              </a:prstGeom>
              <a:blipFill rotWithShape="1">
                <a:blip r:embed="rId17"/>
                <a:stretch>
                  <a:fillRect l="-1509" b="-2215"/>
                </a:stretch>
              </a:blipFill>
            </p:spPr>
            <p:txBody>
              <a:bodyPr/>
              <a:lstStyle/>
              <a:p>
                <a:r>
                  <a:rPr lang="en-US">
                    <a:noFill/>
                  </a:rPr>
                  <a:t> </a:t>
                </a:r>
              </a:p>
            </p:txBody>
          </p:sp>
        </mc:Fallback>
      </mc:AlternateContent>
    </p:spTree>
    <p:extLst>
      <p:ext uri="{BB962C8B-B14F-4D97-AF65-F5344CB8AC3E}">
        <p14:creationId xmlns:p14="http://schemas.microsoft.com/office/powerpoint/2010/main" val="2534203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additive="base">
                                        <p:cTn id="38" dur="500" fill="hold"/>
                                        <p:tgtEl>
                                          <p:spTgt spid="7"/>
                                        </p:tgtEl>
                                        <p:attrNameLst>
                                          <p:attrName>ppt_x</p:attrName>
                                        </p:attrNameLst>
                                      </p:cBhvr>
                                      <p:tavLst>
                                        <p:tav tm="0">
                                          <p:val>
                                            <p:strVal val="#ppt_x"/>
                                          </p:val>
                                        </p:tav>
                                        <p:tav tm="100000">
                                          <p:val>
                                            <p:strVal val="#ppt_x"/>
                                          </p:val>
                                        </p:tav>
                                      </p:tavLst>
                                    </p:anim>
                                    <p:anim calcmode="lin" valueType="num">
                                      <p:cBhvr additive="base">
                                        <p:cTn id="3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additive="base">
                                        <p:cTn id="44" dur="500" fill="hold"/>
                                        <p:tgtEl>
                                          <p:spTgt spid="8"/>
                                        </p:tgtEl>
                                        <p:attrNameLst>
                                          <p:attrName>ppt_x</p:attrName>
                                        </p:attrNameLst>
                                      </p:cBhvr>
                                      <p:tavLst>
                                        <p:tav tm="0">
                                          <p:val>
                                            <p:strVal val="#ppt_x"/>
                                          </p:val>
                                        </p:tav>
                                        <p:tav tm="100000">
                                          <p:val>
                                            <p:strVal val="#ppt_x"/>
                                          </p:val>
                                        </p:tav>
                                      </p:tavLst>
                                    </p:anim>
                                    <p:anim calcmode="lin" valueType="num">
                                      <p:cBhvr additive="base">
                                        <p:cTn id="4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additive="base">
                                        <p:cTn id="50" dur="500" fill="hold"/>
                                        <p:tgtEl>
                                          <p:spTgt spid="9"/>
                                        </p:tgtEl>
                                        <p:attrNameLst>
                                          <p:attrName>ppt_x</p:attrName>
                                        </p:attrNameLst>
                                      </p:cBhvr>
                                      <p:tavLst>
                                        <p:tav tm="0">
                                          <p:val>
                                            <p:strVal val="#ppt_x"/>
                                          </p:val>
                                        </p:tav>
                                        <p:tav tm="100000">
                                          <p:val>
                                            <p:strVal val="#ppt_x"/>
                                          </p:val>
                                        </p:tav>
                                      </p:tavLst>
                                    </p:anim>
                                    <p:anim calcmode="lin" valueType="num">
                                      <p:cBhvr additive="base">
                                        <p:cTn id="5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additive="base">
                                        <p:cTn id="56" dur="500" fill="hold"/>
                                        <p:tgtEl>
                                          <p:spTgt spid="15"/>
                                        </p:tgtEl>
                                        <p:attrNameLst>
                                          <p:attrName>ppt_x</p:attrName>
                                        </p:attrNameLst>
                                      </p:cBhvr>
                                      <p:tavLst>
                                        <p:tav tm="0">
                                          <p:val>
                                            <p:strVal val="#ppt_x"/>
                                          </p:val>
                                        </p:tav>
                                        <p:tav tm="100000">
                                          <p:val>
                                            <p:strVal val="#ppt_x"/>
                                          </p:val>
                                        </p:tav>
                                      </p:tavLst>
                                    </p:anim>
                                    <p:anim calcmode="lin" valueType="num">
                                      <p:cBhvr additive="base">
                                        <p:cTn id="5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 calcmode="lin" valueType="num">
                                      <p:cBhvr additive="base">
                                        <p:cTn id="62" dur="500" fill="hold"/>
                                        <p:tgtEl>
                                          <p:spTgt spid="10"/>
                                        </p:tgtEl>
                                        <p:attrNameLst>
                                          <p:attrName>ppt_x</p:attrName>
                                        </p:attrNameLst>
                                      </p:cBhvr>
                                      <p:tavLst>
                                        <p:tav tm="0">
                                          <p:val>
                                            <p:strVal val="#ppt_x"/>
                                          </p:val>
                                        </p:tav>
                                        <p:tav tm="100000">
                                          <p:val>
                                            <p:strVal val="#ppt_x"/>
                                          </p:val>
                                        </p:tav>
                                      </p:tavLst>
                                    </p:anim>
                                    <p:anim calcmode="lin" valueType="num">
                                      <p:cBhvr additive="base">
                                        <p:cTn id="6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1"/>
                                        </p:tgtEl>
                                        <p:attrNameLst>
                                          <p:attrName>style.visibility</p:attrName>
                                        </p:attrNameLst>
                                      </p:cBhvr>
                                      <p:to>
                                        <p:strVal val="visible"/>
                                      </p:to>
                                    </p:set>
                                    <p:anim calcmode="lin" valueType="num">
                                      <p:cBhvr additive="base">
                                        <p:cTn id="68" dur="500" fill="hold"/>
                                        <p:tgtEl>
                                          <p:spTgt spid="11"/>
                                        </p:tgtEl>
                                        <p:attrNameLst>
                                          <p:attrName>ppt_x</p:attrName>
                                        </p:attrNameLst>
                                      </p:cBhvr>
                                      <p:tavLst>
                                        <p:tav tm="0">
                                          <p:val>
                                            <p:strVal val="#ppt_x"/>
                                          </p:val>
                                        </p:tav>
                                        <p:tav tm="100000">
                                          <p:val>
                                            <p:strVal val="#ppt_x"/>
                                          </p:val>
                                        </p:tav>
                                      </p:tavLst>
                                    </p:anim>
                                    <p:anim calcmode="lin" valueType="num">
                                      <p:cBhvr additive="base">
                                        <p:cTn id="6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2"/>
                                        </p:tgtEl>
                                        <p:attrNameLst>
                                          <p:attrName>style.visibility</p:attrName>
                                        </p:attrNameLst>
                                      </p:cBhvr>
                                      <p:to>
                                        <p:strVal val="visible"/>
                                      </p:to>
                                    </p:set>
                                    <p:anim calcmode="lin" valueType="num">
                                      <p:cBhvr additive="base">
                                        <p:cTn id="74" dur="500" fill="hold"/>
                                        <p:tgtEl>
                                          <p:spTgt spid="12"/>
                                        </p:tgtEl>
                                        <p:attrNameLst>
                                          <p:attrName>ppt_x</p:attrName>
                                        </p:attrNameLst>
                                      </p:cBhvr>
                                      <p:tavLst>
                                        <p:tav tm="0">
                                          <p:val>
                                            <p:strVal val="#ppt_x"/>
                                          </p:val>
                                        </p:tav>
                                        <p:tav tm="100000">
                                          <p:val>
                                            <p:strVal val="#ppt_x"/>
                                          </p:val>
                                        </p:tav>
                                      </p:tavLst>
                                    </p:anim>
                                    <p:anim calcmode="lin" valueType="num">
                                      <p:cBhvr additive="base">
                                        <p:cTn id="7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3"/>
                                        </p:tgtEl>
                                        <p:attrNameLst>
                                          <p:attrName>style.visibility</p:attrName>
                                        </p:attrNameLst>
                                      </p:cBhvr>
                                      <p:to>
                                        <p:strVal val="visible"/>
                                      </p:to>
                                    </p:set>
                                    <p:anim calcmode="lin" valueType="num">
                                      <p:cBhvr additive="base">
                                        <p:cTn id="80" dur="500" fill="hold"/>
                                        <p:tgtEl>
                                          <p:spTgt spid="13"/>
                                        </p:tgtEl>
                                        <p:attrNameLst>
                                          <p:attrName>ppt_x</p:attrName>
                                        </p:attrNameLst>
                                      </p:cBhvr>
                                      <p:tavLst>
                                        <p:tav tm="0">
                                          <p:val>
                                            <p:strVal val="#ppt_x"/>
                                          </p:val>
                                        </p:tav>
                                        <p:tav tm="100000">
                                          <p:val>
                                            <p:strVal val="#ppt_x"/>
                                          </p:val>
                                        </p:tav>
                                      </p:tavLst>
                                    </p:anim>
                                    <p:anim calcmode="lin" valueType="num">
                                      <p:cBhvr additive="base">
                                        <p:cTn id="8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additive="base">
                                        <p:cTn id="86" dur="500" fill="hold"/>
                                        <p:tgtEl>
                                          <p:spTgt spid="18"/>
                                        </p:tgtEl>
                                        <p:attrNameLst>
                                          <p:attrName>ppt_x</p:attrName>
                                        </p:attrNameLst>
                                      </p:cBhvr>
                                      <p:tavLst>
                                        <p:tav tm="0">
                                          <p:val>
                                            <p:strVal val="#ppt_x"/>
                                          </p:val>
                                        </p:tav>
                                        <p:tav tm="100000">
                                          <p:val>
                                            <p:strVal val="#ppt_x"/>
                                          </p:val>
                                        </p:tav>
                                      </p:tavLst>
                                    </p:anim>
                                    <p:anim calcmode="lin" valueType="num">
                                      <p:cBhvr additive="base">
                                        <p:cTn id="8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19"/>
                                        </p:tgtEl>
                                        <p:attrNameLst>
                                          <p:attrName>style.visibility</p:attrName>
                                        </p:attrNameLst>
                                      </p:cBhvr>
                                      <p:to>
                                        <p:strVal val="visible"/>
                                      </p:to>
                                    </p:set>
                                    <p:anim calcmode="lin" valueType="num">
                                      <p:cBhvr>
                                        <p:cTn id="92" dur="500" fill="hold"/>
                                        <p:tgtEl>
                                          <p:spTgt spid="19"/>
                                        </p:tgtEl>
                                        <p:attrNameLst>
                                          <p:attrName>ppt_w</p:attrName>
                                        </p:attrNameLst>
                                      </p:cBhvr>
                                      <p:tavLst>
                                        <p:tav tm="0">
                                          <p:val>
                                            <p:fltVal val="0"/>
                                          </p:val>
                                        </p:tav>
                                        <p:tav tm="100000">
                                          <p:val>
                                            <p:strVal val="#ppt_w"/>
                                          </p:val>
                                        </p:tav>
                                      </p:tavLst>
                                    </p:anim>
                                    <p:anim calcmode="lin" valueType="num">
                                      <p:cBhvr>
                                        <p:cTn id="93" dur="500" fill="hold"/>
                                        <p:tgtEl>
                                          <p:spTgt spid="19"/>
                                        </p:tgtEl>
                                        <p:attrNameLst>
                                          <p:attrName>ppt_h</p:attrName>
                                        </p:attrNameLst>
                                      </p:cBhvr>
                                      <p:tavLst>
                                        <p:tav tm="0">
                                          <p:val>
                                            <p:fltVal val="0"/>
                                          </p:val>
                                        </p:tav>
                                        <p:tav tm="100000">
                                          <p:val>
                                            <p:strVal val="#ppt_h"/>
                                          </p:val>
                                        </p:tav>
                                      </p:tavLst>
                                    </p:anim>
                                    <p:animEffect transition="in" filter="fade">
                                      <p:cBhvr>
                                        <p:cTn id="94" dur="500"/>
                                        <p:tgtEl>
                                          <p:spTgt spid="19"/>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20"/>
                                        </p:tgtEl>
                                        <p:attrNameLst>
                                          <p:attrName>style.visibility</p:attrName>
                                        </p:attrNameLst>
                                      </p:cBhvr>
                                      <p:to>
                                        <p:strVal val="visible"/>
                                      </p:to>
                                    </p:set>
                                    <p:anim calcmode="lin" valueType="num">
                                      <p:cBhvr additive="base">
                                        <p:cTn id="99" dur="500" fill="hold"/>
                                        <p:tgtEl>
                                          <p:spTgt spid="20"/>
                                        </p:tgtEl>
                                        <p:attrNameLst>
                                          <p:attrName>ppt_x</p:attrName>
                                        </p:attrNameLst>
                                      </p:cBhvr>
                                      <p:tavLst>
                                        <p:tav tm="0">
                                          <p:val>
                                            <p:strVal val="#ppt_x"/>
                                          </p:val>
                                        </p:tav>
                                        <p:tav tm="100000">
                                          <p:val>
                                            <p:strVal val="#ppt_x"/>
                                          </p:val>
                                        </p:tav>
                                      </p:tavLst>
                                    </p:anim>
                                    <p:anim calcmode="lin" valueType="num">
                                      <p:cBhvr additive="base">
                                        <p:cTn id="10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21"/>
                                        </p:tgtEl>
                                        <p:attrNameLst>
                                          <p:attrName>style.visibility</p:attrName>
                                        </p:attrNameLst>
                                      </p:cBhvr>
                                      <p:to>
                                        <p:strVal val="visible"/>
                                      </p:to>
                                    </p:set>
                                    <p:anim calcmode="lin" valueType="num">
                                      <p:cBhvr additive="base">
                                        <p:cTn id="105" dur="500" fill="hold"/>
                                        <p:tgtEl>
                                          <p:spTgt spid="21"/>
                                        </p:tgtEl>
                                        <p:attrNameLst>
                                          <p:attrName>ppt_x</p:attrName>
                                        </p:attrNameLst>
                                      </p:cBhvr>
                                      <p:tavLst>
                                        <p:tav tm="0">
                                          <p:val>
                                            <p:strVal val="#ppt_x"/>
                                          </p:val>
                                        </p:tav>
                                        <p:tav tm="100000">
                                          <p:val>
                                            <p:strVal val="#ppt_x"/>
                                          </p:val>
                                        </p:tav>
                                      </p:tavLst>
                                    </p:anim>
                                    <p:anim calcmode="lin" valueType="num">
                                      <p:cBhvr additive="base">
                                        <p:cTn id="10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53" presetClass="entr" presetSubtype="16" fill="hold" grpId="0" nodeType="clickEffect">
                                  <p:stCondLst>
                                    <p:cond delay="0"/>
                                  </p:stCondLst>
                                  <p:childTnLst>
                                    <p:set>
                                      <p:cBhvr>
                                        <p:cTn id="110" dur="1" fill="hold">
                                          <p:stCondLst>
                                            <p:cond delay="0"/>
                                          </p:stCondLst>
                                        </p:cTn>
                                        <p:tgtEl>
                                          <p:spTgt spid="22"/>
                                        </p:tgtEl>
                                        <p:attrNameLst>
                                          <p:attrName>style.visibility</p:attrName>
                                        </p:attrNameLst>
                                      </p:cBhvr>
                                      <p:to>
                                        <p:strVal val="visible"/>
                                      </p:to>
                                    </p:set>
                                    <p:anim calcmode="lin" valueType="num">
                                      <p:cBhvr>
                                        <p:cTn id="111" dur="500" fill="hold"/>
                                        <p:tgtEl>
                                          <p:spTgt spid="22"/>
                                        </p:tgtEl>
                                        <p:attrNameLst>
                                          <p:attrName>ppt_w</p:attrName>
                                        </p:attrNameLst>
                                      </p:cBhvr>
                                      <p:tavLst>
                                        <p:tav tm="0">
                                          <p:val>
                                            <p:fltVal val="0"/>
                                          </p:val>
                                        </p:tav>
                                        <p:tav tm="100000">
                                          <p:val>
                                            <p:strVal val="#ppt_w"/>
                                          </p:val>
                                        </p:tav>
                                      </p:tavLst>
                                    </p:anim>
                                    <p:anim calcmode="lin" valueType="num">
                                      <p:cBhvr>
                                        <p:cTn id="112" dur="500" fill="hold"/>
                                        <p:tgtEl>
                                          <p:spTgt spid="22"/>
                                        </p:tgtEl>
                                        <p:attrNameLst>
                                          <p:attrName>ppt_h</p:attrName>
                                        </p:attrNameLst>
                                      </p:cBhvr>
                                      <p:tavLst>
                                        <p:tav tm="0">
                                          <p:val>
                                            <p:fltVal val="0"/>
                                          </p:val>
                                        </p:tav>
                                        <p:tav tm="100000">
                                          <p:val>
                                            <p:strVal val="#ppt_h"/>
                                          </p:val>
                                        </p:tav>
                                      </p:tavLst>
                                    </p:anim>
                                    <p:animEffect transition="in" filter="fade">
                                      <p:cBhvr>
                                        <p:cTn id="113" dur="500"/>
                                        <p:tgtEl>
                                          <p:spTgt spid="22"/>
                                        </p:tgtEl>
                                      </p:cBhvr>
                                    </p:animEffect>
                                  </p:childTnLst>
                                </p:cTn>
                              </p:par>
                            </p:childTnLst>
                          </p:cTn>
                        </p:par>
                      </p:childTnLst>
                    </p:cTn>
                  </p:par>
                  <p:par>
                    <p:cTn id="114" fill="hold">
                      <p:stCondLst>
                        <p:cond delay="indefinite"/>
                      </p:stCondLst>
                      <p:childTnLst>
                        <p:par>
                          <p:cTn id="115" fill="hold">
                            <p:stCondLst>
                              <p:cond delay="0"/>
                            </p:stCondLst>
                            <p:childTnLst>
                              <p:par>
                                <p:cTn id="116" presetID="53" presetClass="entr" presetSubtype="16" fill="hold" grpId="0" nodeType="clickEffect">
                                  <p:stCondLst>
                                    <p:cond delay="0"/>
                                  </p:stCondLst>
                                  <p:childTnLst>
                                    <p:set>
                                      <p:cBhvr>
                                        <p:cTn id="117" dur="1" fill="hold">
                                          <p:stCondLst>
                                            <p:cond delay="0"/>
                                          </p:stCondLst>
                                        </p:cTn>
                                        <p:tgtEl>
                                          <p:spTgt spid="23"/>
                                        </p:tgtEl>
                                        <p:attrNameLst>
                                          <p:attrName>style.visibility</p:attrName>
                                        </p:attrNameLst>
                                      </p:cBhvr>
                                      <p:to>
                                        <p:strVal val="visible"/>
                                      </p:to>
                                    </p:set>
                                    <p:anim calcmode="lin" valueType="num">
                                      <p:cBhvr>
                                        <p:cTn id="118" dur="500" fill="hold"/>
                                        <p:tgtEl>
                                          <p:spTgt spid="23"/>
                                        </p:tgtEl>
                                        <p:attrNameLst>
                                          <p:attrName>ppt_w</p:attrName>
                                        </p:attrNameLst>
                                      </p:cBhvr>
                                      <p:tavLst>
                                        <p:tav tm="0">
                                          <p:val>
                                            <p:fltVal val="0"/>
                                          </p:val>
                                        </p:tav>
                                        <p:tav tm="100000">
                                          <p:val>
                                            <p:strVal val="#ppt_w"/>
                                          </p:val>
                                        </p:tav>
                                      </p:tavLst>
                                    </p:anim>
                                    <p:anim calcmode="lin" valueType="num">
                                      <p:cBhvr>
                                        <p:cTn id="119" dur="500" fill="hold"/>
                                        <p:tgtEl>
                                          <p:spTgt spid="23"/>
                                        </p:tgtEl>
                                        <p:attrNameLst>
                                          <p:attrName>ppt_h</p:attrName>
                                        </p:attrNameLst>
                                      </p:cBhvr>
                                      <p:tavLst>
                                        <p:tav tm="0">
                                          <p:val>
                                            <p:fltVal val="0"/>
                                          </p:val>
                                        </p:tav>
                                        <p:tav tm="100000">
                                          <p:val>
                                            <p:strVal val="#ppt_h"/>
                                          </p:val>
                                        </p:tav>
                                      </p:tavLst>
                                    </p:anim>
                                    <p:animEffect transition="in" filter="fade">
                                      <p:cBhvr>
                                        <p:cTn id="120" dur="500"/>
                                        <p:tgtEl>
                                          <p:spTgt spid="23"/>
                                        </p:tgtEl>
                                      </p:cBhvr>
                                    </p:animEffect>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nodeType="clickEffect">
                                  <p:stCondLst>
                                    <p:cond delay="0"/>
                                  </p:stCondLst>
                                  <p:childTnLst>
                                    <p:set>
                                      <p:cBhvr>
                                        <p:cTn id="124" dur="1" fill="hold">
                                          <p:stCondLst>
                                            <p:cond delay="0"/>
                                          </p:stCondLst>
                                        </p:cTn>
                                        <p:tgtEl>
                                          <p:spTgt spid="25"/>
                                        </p:tgtEl>
                                        <p:attrNameLst>
                                          <p:attrName>style.visibility</p:attrName>
                                        </p:attrNameLst>
                                      </p:cBhvr>
                                      <p:to>
                                        <p:strVal val="visible"/>
                                      </p:to>
                                    </p:set>
                                    <p:anim calcmode="lin" valueType="num">
                                      <p:cBhvr additive="base">
                                        <p:cTn id="125" dur="500" fill="hold"/>
                                        <p:tgtEl>
                                          <p:spTgt spid="25"/>
                                        </p:tgtEl>
                                        <p:attrNameLst>
                                          <p:attrName>ppt_x</p:attrName>
                                        </p:attrNameLst>
                                      </p:cBhvr>
                                      <p:tavLst>
                                        <p:tav tm="0">
                                          <p:val>
                                            <p:strVal val="#ppt_x"/>
                                          </p:val>
                                        </p:tav>
                                        <p:tav tm="100000">
                                          <p:val>
                                            <p:strVal val="#ppt_x"/>
                                          </p:val>
                                        </p:tav>
                                      </p:tavLst>
                                    </p:anim>
                                    <p:anim calcmode="lin" valueType="num">
                                      <p:cBhvr additive="base">
                                        <p:cTn id="1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53" presetClass="entr" presetSubtype="16" fill="hold" grpId="0" nodeType="clickEffect">
                                  <p:stCondLst>
                                    <p:cond delay="0"/>
                                  </p:stCondLst>
                                  <p:childTnLst>
                                    <p:set>
                                      <p:cBhvr>
                                        <p:cTn id="130" dur="1" fill="hold">
                                          <p:stCondLst>
                                            <p:cond delay="0"/>
                                          </p:stCondLst>
                                        </p:cTn>
                                        <p:tgtEl>
                                          <p:spTgt spid="29"/>
                                        </p:tgtEl>
                                        <p:attrNameLst>
                                          <p:attrName>style.visibility</p:attrName>
                                        </p:attrNameLst>
                                      </p:cBhvr>
                                      <p:to>
                                        <p:strVal val="visible"/>
                                      </p:to>
                                    </p:set>
                                    <p:anim calcmode="lin" valueType="num">
                                      <p:cBhvr>
                                        <p:cTn id="131" dur="500" fill="hold"/>
                                        <p:tgtEl>
                                          <p:spTgt spid="29"/>
                                        </p:tgtEl>
                                        <p:attrNameLst>
                                          <p:attrName>ppt_w</p:attrName>
                                        </p:attrNameLst>
                                      </p:cBhvr>
                                      <p:tavLst>
                                        <p:tav tm="0">
                                          <p:val>
                                            <p:fltVal val="0"/>
                                          </p:val>
                                        </p:tav>
                                        <p:tav tm="100000">
                                          <p:val>
                                            <p:strVal val="#ppt_w"/>
                                          </p:val>
                                        </p:tav>
                                      </p:tavLst>
                                    </p:anim>
                                    <p:anim calcmode="lin" valueType="num">
                                      <p:cBhvr>
                                        <p:cTn id="132" dur="500" fill="hold"/>
                                        <p:tgtEl>
                                          <p:spTgt spid="29"/>
                                        </p:tgtEl>
                                        <p:attrNameLst>
                                          <p:attrName>ppt_h</p:attrName>
                                        </p:attrNameLst>
                                      </p:cBhvr>
                                      <p:tavLst>
                                        <p:tav tm="0">
                                          <p:val>
                                            <p:fltVal val="0"/>
                                          </p:val>
                                        </p:tav>
                                        <p:tav tm="100000">
                                          <p:val>
                                            <p:strVal val="#ppt_h"/>
                                          </p:val>
                                        </p:tav>
                                      </p:tavLst>
                                    </p:anim>
                                    <p:animEffect transition="in" filter="fade">
                                      <p:cBhvr>
                                        <p:cTn id="13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p:bldP spid="13" grpId="0"/>
      <p:bldP spid="18" grpId="0"/>
      <p:bldP spid="19" grpId="0"/>
      <p:bldP spid="20" grpId="0"/>
      <p:bldP spid="21" grpId="0"/>
      <p:bldP spid="22" grpId="0"/>
      <p:bldP spid="23" grpId="0"/>
      <p:bldP spid="2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426" y="51885"/>
            <a:ext cx="8805527" cy="584775"/>
          </a:xfrm>
          <a:prstGeom prst="rect">
            <a:avLst/>
          </a:prstGeom>
          <a:noFill/>
        </p:spPr>
        <p:txBody>
          <a:bodyPr wrap="square" rtlCol="0">
            <a:spAutoFit/>
          </a:bodyPr>
          <a:lstStyle/>
          <a:p>
            <a:r>
              <a:rPr lang="bn-BD" sz="3200" b="1" dirty="0" smtClean="0">
                <a:solidFill>
                  <a:srgbClr val="FF0000"/>
                </a:solidFill>
                <a:latin typeface="NikoshBAN" pitchFamily="2" charset="0"/>
                <a:cs typeface="NikoshBAN" pitchFamily="2" charset="0"/>
              </a:rPr>
              <a:t>জোড়ায় কাজের সমাধানঃ  </a:t>
            </a:r>
            <a:endParaRPr lang="en-US" sz="3200" b="1" dirty="0">
              <a:solidFill>
                <a:srgbClr val="FF0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 name="TextBox 2"/>
              <p:cNvSpPr txBox="1"/>
              <p:nvPr/>
            </p:nvSpPr>
            <p:spPr>
              <a:xfrm>
                <a:off x="238426" y="528852"/>
                <a:ext cx="8905574" cy="536109"/>
              </a:xfrm>
              <a:prstGeom prst="rect">
                <a:avLst/>
              </a:prstGeom>
              <a:noFill/>
            </p:spPr>
            <p:txBody>
              <a:bodyPr wrap="square" rtlCol="0">
                <a:spAutoFit/>
              </a:bodyPr>
              <a:lstStyle/>
              <a:p>
                <a:r>
                  <a:rPr lang="bn-BD" sz="2000" b="1" dirty="0" smtClean="0">
                    <a:solidFill>
                      <a:srgbClr val="00B050"/>
                    </a:solidFill>
                    <a:latin typeface="NikoshBAN" pitchFamily="2" charset="0"/>
                    <a:cs typeface="NikoshBAN" pitchFamily="2" charset="0"/>
                  </a:rPr>
                  <a:t>৭</a:t>
                </a:r>
                <a:r>
                  <a:rPr lang="en-US" sz="2000" b="1" dirty="0" smtClean="0">
                    <a:solidFill>
                      <a:srgbClr val="00B050"/>
                    </a:solidFill>
                    <a:latin typeface="NikoshBAN" pitchFamily="2" charset="0"/>
                    <a:cs typeface="NikoshBAN" pitchFamily="2" charset="0"/>
                  </a:rPr>
                  <a:t>.</a:t>
                </a:r>
                <a:r>
                  <a:rPr lang="bn-BD" sz="2000" b="1" dirty="0" smtClean="0">
                    <a:solidFill>
                      <a:srgbClr val="00B050"/>
                    </a:solidFill>
                    <a:latin typeface="NikoshBAN" pitchFamily="2" charset="0"/>
                    <a:cs typeface="NikoshBAN" pitchFamily="2" charset="0"/>
                  </a:rPr>
                  <a:t>বই-২৩</a:t>
                </a:r>
                <a:r>
                  <a:rPr lang="en-US" sz="2000" b="1" dirty="0" smtClean="0">
                    <a:solidFill>
                      <a:srgbClr val="00B050"/>
                    </a:solidFill>
                    <a:latin typeface="NikoshBAN" pitchFamily="2" charset="0"/>
                    <a:cs typeface="NikoshBAN" pitchFamily="2" charset="0"/>
                  </a:rPr>
                  <a:t> </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a:t>
                </a:r>
                <a:r>
                  <a:rPr lang="en-US"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cosecA</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r>
                      <a:rPr lang="en-US" sz="2000" b="1" i="1" smtClean="0">
                        <a:solidFill>
                          <a:srgbClr val="00B050"/>
                        </a:solidFill>
                        <a:latin typeface="Cambria Math"/>
                        <a:ea typeface="Cambria Math"/>
                      </a:rPr>
                      <m:t>−</m:t>
                    </m:r>
                  </m:oMath>
                </a14:m>
                <a:r>
                  <a:rPr lang="en-US" sz="2000" b="1" dirty="0" smtClean="0">
                    <a:solidFill>
                      <a:srgbClr val="00B050"/>
                    </a:solidFill>
                    <a:latin typeface="NikoshBAN" pitchFamily="2" charset="0"/>
                    <a:ea typeface="Cambria Math"/>
                    <a:cs typeface="NikoshBAN" pitchFamily="2" charset="0"/>
                  </a:rPr>
                  <a:t> cotA = </a:t>
                </a:r>
                <a14:m>
                  <m:oMath xmlns:m="http://schemas.openxmlformats.org/officeDocument/2006/math">
                    <m:f>
                      <m:fPr>
                        <m:ctrlPr>
                          <a:rPr lang="en-US" sz="2000" b="1" i="1" smtClean="0">
                            <a:solidFill>
                              <a:srgbClr val="00B050"/>
                            </a:solidFill>
                            <a:latin typeface="Cambria Math"/>
                            <a:ea typeface="Cambria Math"/>
                          </a:rPr>
                        </m:ctrlPr>
                      </m:fPr>
                      <m:num>
                        <m:r>
                          <a:rPr lang="en-US" sz="2000" b="1" i="1" smtClean="0">
                            <a:solidFill>
                              <a:srgbClr val="00B050"/>
                            </a:solidFill>
                            <a:latin typeface="Cambria Math"/>
                            <a:ea typeface="Cambria Math"/>
                          </a:rPr>
                          <m:t>𝟒</m:t>
                        </m:r>
                      </m:num>
                      <m:den>
                        <m:r>
                          <a:rPr lang="en-US" sz="2000" b="1" i="1" smtClean="0">
                            <a:solidFill>
                              <a:srgbClr val="00B050"/>
                            </a:solidFill>
                            <a:latin typeface="Cambria Math"/>
                            <a:ea typeface="Cambria Math"/>
                          </a:rPr>
                          <m:t>𝟑</m:t>
                        </m:r>
                      </m:den>
                    </m:f>
                  </m:oMath>
                </a14:m>
                <a:r>
                  <a:rPr lang="bn-BD" sz="2000" b="1" dirty="0" smtClean="0">
                    <a:solidFill>
                      <a:srgbClr val="00B050"/>
                    </a:solidFill>
                    <a:latin typeface="NikoshBAN" pitchFamily="2" charset="0"/>
                    <a:ea typeface="Cambria Math"/>
                    <a:cs typeface="NikoshBAN" pitchFamily="2" charset="0"/>
                  </a:rPr>
                  <a:t>  হলে, </a:t>
                </a:r>
                <a:r>
                  <a:rPr lang="en-US"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cosecA</a:t>
                </a:r>
                <a:r>
                  <a:rPr lang="en-US" sz="2000" b="1" dirty="0" smtClean="0">
                    <a:solidFill>
                      <a:srgbClr val="00B050"/>
                    </a:solidFill>
                    <a:latin typeface="NikoshBAN" pitchFamily="2" charset="0"/>
                    <a:ea typeface="Cambria Math"/>
                    <a:cs typeface="NikoshBAN" pitchFamily="2" charset="0"/>
                  </a:rPr>
                  <a:t> + </a:t>
                </a:r>
                <a:r>
                  <a:rPr lang="en-US" sz="2000" b="1" dirty="0" err="1" smtClean="0">
                    <a:solidFill>
                      <a:srgbClr val="00B050"/>
                    </a:solidFill>
                    <a:latin typeface="NikoshBAN" pitchFamily="2" charset="0"/>
                    <a:ea typeface="Cambria Math"/>
                    <a:cs typeface="NikoshBAN" pitchFamily="2" charset="0"/>
                  </a:rPr>
                  <a:t>cotA</a:t>
                </a:r>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এর </a:t>
                </a:r>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মান কত ?                                                                                        </a:t>
                </a:r>
                <a:endParaRPr lang="en-US" sz="2000" b="1" dirty="0">
                  <a:solidFill>
                    <a:srgbClr val="00B050"/>
                  </a:solidFill>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238426" y="528852"/>
                <a:ext cx="8905574" cy="536109"/>
              </a:xfrm>
              <a:prstGeom prst="rect">
                <a:avLst/>
              </a:prstGeom>
              <a:blipFill rotWithShape="1">
                <a:blip r:embed="rId2"/>
                <a:stretch>
                  <a:fillRect l="-684" r="-41342" b="-10227"/>
                </a:stretch>
              </a:blipFill>
            </p:spPr>
            <p:txBody>
              <a:bodyPr/>
              <a:lstStyle/>
              <a:p>
                <a:r>
                  <a:rPr lang="en-US">
                    <a:noFill/>
                  </a:rPr>
                  <a:t> </a:t>
                </a:r>
              </a:p>
            </p:txBody>
          </p:sp>
        </mc:Fallback>
      </mc:AlternateContent>
      <p:sp>
        <p:nvSpPr>
          <p:cNvPr id="4" name="TextBox 3"/>
          <p:cNvSpPr txBox="1"/>
          <p:nvPr/>
        </p:nvSpPr>
        <p:spPr>
          <a:xfrm>
            <a:off x="263826" y="973154"/>
            <a:ext cx="4960013" cy="400110"/>
          </a:xfrm>
          <a:prstGeom prst="rect">
            <a:avLst/>
          </a:prstGeom>
          <a:noFill/>
        </p:spPr>
        <p:txBody>
          <a:bodyPr wrap="square" rtlCol="0">
            <a:spAutoFit/>
          </a:bodyPr>
          <a:lstStyle/>
          <a:p>
            <a:r>
              <a:rPr lang="bn-BD" sz="2000" b="1" dirty="0">
                <a:latin typeface="NikoshBAN" pitchFamily="2" charset="0"/>
                <a:cs typeface="NikoshBAN" pitchFamily="2" charset="0"/>
              </a:rPr>
              <a:t>৭</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বই-২৩ </a:t>
            </a:r>
            <a:r>
              <a:rPr lang="en-US" sz="2000" b="1" dirty="0" smtClean="0">
                <a:latin typeface="NikoshBAN" pitchFamily="2" charset="0"/>
                <a:ea typeface="Cambria Math"/>
                <a:cs typeface="NikoshBAN" pitchFamily="2" charset="0"/>
              </a:rPr>
              <a:t>⦂</a:t>
            </a:r>
            <a:r>
              <a:rPr lang="bn-BD" sz="2000" b="1" dirty="0" smtClean="0">
                <a:latin typeface="NikoshBAN" pitchFamily="2" charset="0"/>
                <a:cs typeface="NikoshBAN" pitchFamily="2" charset="0"/>
              </a:rPr>
              <a:t> সমাধানঃ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5" name="TextBox 4"/>
              <p:cNvSpPr txBox="1"/>
              <p:nvPr/>
            </p:nvSpPr>
            <p:spPr>
              <a:xfrm>
                <a:off x="2133600" y="911945"/>
                <a:ext cx="6903096" cy="491738"/>
              </a:xfrm>
              <a:prstGeom prst="rect">
                <a:avLst/>
              </a:prstGeom>
              <a:noFill/>
            </p:spPr>
            <p:txBody>
              <a:bodyPr wrap="square" rtlCol="0">
                <a:spAutoFit/>
              </a:bodyPr>
              <a:lstStyle/>
              <a:p>
                <a:r>
                  <a:rPr lang="bn-BD" b="1" dirty="0" smtClean="0">
                    <a:latin typeface="NikoshBAN" pitchFamily="2" charset="0"/>
                    <a:cs typeface="NikoshBAN" pitchFamily="2" charset="0"/>
                  </a:rPr>
                  <a:t>দেওয়া আছে, </a:t>
                </a:r>
                <a:r>
                  <a:rPr lang="en-US" b="1" dirty="0" err="1" smtClean="0">
                    <a:latin typeface="NikoshBAN" pitchFamily="2" charset="0"/>
                    <a:cs typeface="NikoshBAN" pitchFamily="2" charset="0"/>
                  </a:rPr>
                  <a:t>cosecA</a:t>
                </a:r>
                <a:r>
                  <a:rPr lang="en-US" b="1" dirty="0" smtClean="0">
                    <a:latin typeface="NikoshBAN" pitchFamily="2" charset="0"/>
                    <a:cs typeface="NikoshBAN" pitchFamily="2" charset="0"/>
                  </a:rPr>
                  <a:t> – </a:t>
                </a:r>
                <a:r>
                  <a:rPr lang="en-US" b="1" dirty="0" err="1" smtClean="0">
                    <a:latin typeface="NikoshBAN" pitchFamily="2" charset="0"/>
                    <a:cs typeface="NikoshBAN" pitchFamily="2" charset="0"/>
                  </a:rPr>
                  <a:t>cotA</a:t>
                </a:r>
                <a:r>
                  <a:rPr lang="en-US" b="1" dirty="0" smtClean="0">
                    <a:latin typeface="NikoshBAN" pitchFamily="2" charset="0"/>
                    <a:cs typeface="NikoshBAN" pitchFamily="2" charset="0"/>
                  </a:rPr>
                  <a:t> = </a:t>
                </a:r>
                <a14:m>
                  <m:oMath xmlns:m="http://schemas.openxmlformats.org/officeDocument/2006/math">
                    <m:f>
                      <m:fPr>
                        <m:ctrlPr>
                          <a:rPr lang="en-US" b="1" i="1" smtClean="0">
                            <a:latin typeface="Cambria Math"/>
                          </a:rPr>
                        </m:ctrlPr>
                      </m:fPr>
                      <m:num>
                        <m:r>
                          <a:rPr lang="en-US" b="1" i="1" smtClean="0">
                            <a:latin typeface="Cambria Math"/>
                          </a:rPr>
                          <m:t>𝟒</m:t>
                        </m:r>
                      </m:num>
                      <m:den>
                        <m:r>
                          <a:rPr lang="en-US" b="1" i="1" smtClean="0">
                            <a:latin typeface="Cambria Math"/>
                          </a:rPr>
                          <m:t>𝟑</m:t>
                        </m:r>
                      </m:den>
                    </m:f>
                  </m:oMath>
                </a14:m>
                <a:r>
                  <a:rPr lang="en-US" b="1" dirty="0" smtClean="0">
                    <a:latin typeface="NikoshBAN" pitchFamily="2" charset="0"/>
                    <a:cs typeface="NikoshBAN" pitchFamily="2" charset="0"/>
                  </a:rPr>
                  <a:t>   ………..  ( 1) </a:t>
                </a:r>
                <a:endParaRPr lang="en-US" b="1" dirty="0">
                  <a:latin typeface="NikoshBAN" pitchFamily="2" charset="0"/>
                  <a:cs typeface="NikoshBAN" pitchFamily="2"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2133600" y="911945"/>
                <a:ext cx="6903096" cy="491738"/>
              </a:xfrm>
              <a:prstGeom prst="rect">
                <a:avLst/>
              </a:prstGeom>
              <a:blipFill rotWithShape="1">
                <a:blip r:embed="rId3"/>
                <a:stretch>
                  <a:fillRect l="-707" b="-112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2133599" y="1347082"/>
                <a:ext cx="6952343" cy="407099"/>
              </a:xfrm>
              <a:prstGeom prst="rect">
                <a:avLst/>
              </a:prstGeom>
              <a:noFill/>
            </p:spPr>
            <p:txBody>
              <a:bodyPr wrap="square" rtlCol="0">
                <a:spAutoFit/>
              </a:bodyPr>
              <a:lstStyle/>
              <a:p>
                <a:r>
                  <a:rPr lang="bn-BD" sz="2000" b="1" dirty="0" smtClean="0">
                    <a:latin typeface="NikoshBAN" pitchFamily="2" charset="0"/>
                    <a:cs typeface="NikoshBAN" pitchFamily="2" charset="0"/>
                  </a:rPr>
                  <a:t>আমরা জানি, </a:t>
                </a:r>
                <a14:m>
                  <m:oMath xmlns:m="http://schemas.openxmlformats.org/officeDocument/2006/math">
                    <m:sSup>
                      <m:sSupPr>
                        <m:ctrlPr>
                          <a:rPr lang="bn-BD" sz="2000" b="1" i="1" smtClean="0">
                            <a:latin typeface="Cambria Math"/>
                          </a:rPr>
                        </m:ctrlPr>
                      </m:sSupPr>
                      <m:e>
                        <m:r>
                          <a:rPr lang="en-US" sz="2000" b="1" i="1" smtClean="0">
                            <a:latin typeface="Cambria Math"/>
                          </a:rPr>
                          <m:t>𝒄𝒐𝒔𝒆𝒄</m:t>
                        </m:r>
                      </m:e>
                      <m:sup>
                        <m:r>
                          <a:rPr lang="en-US" sz="2000" b="1" i="1" smtClean="0">
                            <a:latin typeface="Cambria Math"/>
                          </a:rPr>
                          <m:t>𝟐</m:t>
                        </m:r>
                      </m:sup>
                    </m:sSup>
                  </m:oMath>
                </a14:m>
                <a:r>
                  <a:rPr lang="en-US" sz="2000" b="1" dirty="0" smtClean="0">
                    <a:latin typeface="NikoshBAN" pitchFamily="2" charset="0"/>
                    <a:cs typeface="NikoshBAN" pitchFamily="2" charset="0"/>
                  </a:rPr>
                  <a:t>A - </a:t>
                </a:r>
                <a14:m>
                  <m:oMath xmlns:m="http://schemas.openxmlformats.org/officeDocument/2006/math">
                    <m:sSup>
                      <m:sSupPr>
                        <m:ctrlPr>
                          <a:rPr lang="en-US" sz="2000" b="1" i="1" smtClean="0">
                            <a:latin typeface="Cambria Math"/>
                          </a:rPr>
                        </m:ctrlPr>
                      </m:sSupPr>
                      <m:e>
                        <m:r>
                          <a:rPr lang="en-US" sz="2000" b="1" i="1" smtClean="0">
                            <a:latin typeface="Cambria Math"/>
                          </a:rPr>
                          <m:t>𝒄𝒐𝒕</m:t>
                        </m:r>
                      </m:e>
                      <m:sup>
                        <m:r>
                          <a:rPr lang="en-US" sz="2000" b="1" i="1" smtClean="0">
                            <a:latin typeface="Cambria Math"/>
                          </a:rPr>
                          <m:t>𝟐</m:t>
                        </m:r>
                      </m:sup>
                    </m:sSup>
                  </m:oMath>
                </a14:m>
                <a:r>
                  <a:rPr lang="en-US" sz="2000" b="1" dirty="0" smtClean="0">
                    <a:latin typeface="NikoshBAN" pitchFamily="2" charset="0"/>
                    <a:cs typeface="NikoshBAN" pitchFamily="2" charset="0"/>
                  </a:rPr>
                  <a:t>A = </a:t>
                </a:r>
                <a14:m>
                  <m:oMath xmlns:m="http://schemas.openxmlformats.org/officeDocument/2006/math">
                    <m:r>
                      <a:rPr lang="en-US" sz="2000" b="1" i="1" smtClean="0">
                        <a:latin typeface="Cambria Math"/>
                      </a:rPr>
                      <m:t>𝟏</m:t>
                    </m:r>
                  </m:oMath>
                </a14:m>
                <a:endParaRPr lang="en-US" sz="2000" b="1" dirty="0">
                  <a:latin typeface="NikoshBAN" pitchFamily="2" charset="0"/>
                  <a:cs typeface="NikoshBAN" pitchFamily="2"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133599" y="1347082"/>
                <a:ext cx="6952343" cy="407099"/>
              </a:xfrm>
              <a:prstGeom prst="rect">
                <a:avLst/>
              </a:prstGeom>
              <a:blipFill rotWithShape="1">
                <a:blip r:embed="rId4"/>
                <a:stretch>
                  <a:fillRect l="-877" t="-4478" b="-2686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133600" y="1754181"/>
                <a:ext cx="7010400" cy="369332"/>
              </a:xfrm>
              <a:prstGeom prst="rect">
                <a:avLst/>
              </a:prstGeom>
              <a:noFill/>
            </p:spPr>
            <p:txBody>
              <a:bodyPr wrap="square" rtlCol="0">
                <a:spAutoFit/>
              </a:bodyPr>
              <a:lstStyle/>
              <a:p>
                <a:r>
                  <a:rPr lang="bn-BD" b="1" dirty="0" smtClean="0">
                    <a:latin typeface="NikoshBAN" pitchFamily="2" charset="0"/>
                    <a:cs typeface="NikoshBAN" pitchFamily="2" charset="0"/>
                  </a:rPr>
                  <a:t>বা, </a:t>
                </a:r>
                <a:r>
                  <a:rPr lang="en-US" b="1" dirty="0" smtClean="0">
                    <a:latin typeface="NikoshBAN" pitchFamily="2" charset="0"/>
                    <a:cs typeface="NikoshBAN" pitchFamily="2" charset="0"/>
                  </a:rPr>
                  <a:t>(</a:t>
                </a:r>
                <a:r>
                  <a:rPr lang="en-US" b="1" dirty="0" err="1" smtClean="0">
                    <a:latin typeface="NikoshBAN" pitchFamily="2" charset="0"/>
                    <a:cs typeface="NikoshBAN" pitchFamily="2" charset="0"/>
                  </a:rPr>
                  <a:t>cosecA</a:t>
                </a:r>
                <a:r>
                  <a:rPr lang="en-US" b="1" dirty="0" smtClean="0">
                    <a:latin typeface="NikoshBAN" pitchFamily="2" charset="0"/>
                    <a:cs typeface="NikoshBAN" pitchFamily="2" charset="0"/>
                  </a:rPr>
                  <a:t> – </a:t>
                </a:r>
                <a:r>
                  <a:rPr lang="en-US" b="1" dirty="0" err="1" smtClean="0">
                    <a:latin typeface="NikoshBAN" pitchFamily="2" charset="0"/>
                    <a:cs typeface="NikoshBAN" pitchFamily="2" charset="0"/>
                  </a:rPr>
                  <a:t>cotA</a:t>
                </a:r>
                <a:r>
                  <a:rPr lang="en-US" b="1" dirty="0" smtClean="0">
                    <a:latin typeface="NikoshBAN" pitchFamily="2" charset="0"/>
                    <a:cs typeface="NikoshBAN" pitchFamily="2" charset="0"/>
                  </a:rPr>
                  <a:t>)(cosec+ </a:t>
                </a:r>
                <a:r>
                  <a:rPr lang="en-US" b="1" dirty="0" err="1" smtClean="0">
                    <a:latin typeface="NikoshBAN" pitchFamily="2" charset="0"/>
                    <a:cs typeface="NikoshBAN" pitchFamily="2" charset="0"/>
                  </a:rPr>
                  <a:t>cotA</a:t>
                </a:r>
                <a:r>
                  <a:rPr lang="en-US" b="1" dirty="0" smtClean="0">
                    <a:latin typeface="NikoshBAN" pitchFamily="2" charset="0"/>
                    <a:cs typeface="NikoshBAN" pitchFamily="2" charset="0"/>
                  </a:rPr>
                  <a:t>) = </a:t>
                </a:r>
                <a14:m>
                  <m:oMath xmlns:m="http://schemas.openxmlformats.org/officeDocument/2006/math">
                    <m:r>
                      <a:rPr lang="en-US" b="1" i="1" smtClean="0">
                        <a:latin typeface="Cambria Math"/>
                      </a:rPr>
                      <m:t>𝟏</m:t>
                    </m:r>
                  </m:oMath>
                </a14:m>
                <a:endParaRPr lang="en-US" b="1" dirty="0">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133600" y="1754181"/>
                <a:ext cx="7010400" cy="369332"/>
              </a:xfrm>
              <a:prstGeom prst="rect">
                <a:avLst/>
              </a:prstGeom>
              <a:blipFill rotWithShape="1">
                <a:blip r:embed="rId5"/>
                <a:stretch>
                  <a:fillRect l="-696" t="-6667" b="-2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2133600" y="2081670"/>
                <a:ext cx="7010400" cy="491738"/>
              </a:xfrm>
              <a:prstGeom prst="rect">
                <a:avLst/>
              </a:prstGeom>
              <a:noFill/>
            </p:spPr>
            <p:txBody>
              <a:bodyPr wrap="square" rtlCol="0">
                <a:spAutoFit/>
              </a:bodyPr>
              <a:lstStyle/>
              <a:p>
                <a:r>
                  <a:rPr lang="bn-BD" b="1" dirty="0" smtClean="0">
                    <a:latin typeface="NikoshBAN" pitchFamily="2" charset="0"/>
                    <a:cs typeface="NikoshBAN" pitchFamily="2" charset="0"/>
                  </a:rPr>
                  <a:t>বা, </a:t>
                </a:r>
                <a14:m>
                  <m:oMath xmlns:m="http://schemas.openxmlformats.org/officeDocument/2006/math">
                    <m:f>
                      <m:fPr>
                        <m:ctrlPr>
                          <a:rPr lang="bn-BD" b="1" i="1" smtClean="0">
                            <a:latin typeface="Cambria Math"/>
                          </a:rPr>
                        </m:ctrlPr>
                      </m:fPr>
                      <m:num>
                        <m:r>
                          <a:rPr lang="en-US" b="1" i="1" smtClean="0">
                            <a:latin typeface="Cambria Math"/>
                          </a:rPr>
                          <m:t>𝟒</m:t>
                        </m:r>
                      </m:num>
                      <m:den>
                        <m:r>
                          <a:rPr lang="en-US" b="1" i="1" smtClean="0">
                            <a:latin typeface="Cambria Math"/>
                          </a:rPr>
                          <m:t>𝟑</m:t>
                        </m:r>
                      </m:den>
                    </m:f>
                  </m:oMath>
                </a14:m>
                <a:r>
                  <a:rPr lang="bn-BD" b="1" dirty="0" smtClean="0">
                    <a:latin typeface="NikoshBAN" pitchFamily="2" charset="0"/>
                    <a:cs typeface="NikoshBAN" pitchFamily="2" charset="0"/>
                  </a:rPr>
                  <a:t> </a:t>
                </a:r>
                <a14:m>
                  <m:oMath xmlns:m="http://schemas.openxmlformats.org/officeDocument/2006/math">
                    <m:r>
                      <a:rPr lang="bn-BD" b="1" i="1" dirty="0" smtClean="0">
                        <a:latin typeface="Cambria Math"/>
                        <a:ea typeface="Cambria Math"/>
                      </a:rPr>
                      <m:t>×</m:t>
                    </m:r>
                  </m:oMath>
                </a14:m>
                <a:r>
                  <a:rPr lang="bn-BD" b="1" dirty="0" smtClean="0">
                    <a:latin typeface="NikoshBAN" pitchFamily="2" charset="0"/>
                    <a:cs typeface="NikoshBAN" pitchFamily="2" charset="0"/>
                  </a:rPr>
                  <a:t> (</a:t>
                </a:r>
                <a:r>
                  <a:rPr lang="en-US" b="1" dirty="0" err="1" smtClean="0">
                    <a:latin typeface="NikoshBAN" pitchFamily="2" charset="0"/>
                    <a:cs typeface="NikoshBAN" pitchFamily="2" charset="0"/>
                  </a:rPr>
                  <a:t>cosecA</a:t>
                </a:r>
                <a:r>
                  <a:rPr lang="en-US" b="1" dirty="0" smtClean="0">
                    <a:latin typeface="NikoshBAN" pitchFamily="2" charset="0"/>
                    <a:cs typeface="NikoshBAN" pitchFamily="2" charset="0"/>
                  </a:rPr>
                  <a:t> + </a:t>
                </a:r>
                <a:r>
                  <a:rPr lang="en-US" b="1" dirty="0" err="1" smtClean="0">
                    <a:latin typeface="NikoshBAN" pitchFamily="2" charset="0"/>
                    <a:cs typeface="NikoshBAN" pitchFamily="2" charset="0"/>
                  </a:rPr>
                  <a:t>cotA</a:t>
                </a:r>
                <a:r>
                  <a:rPr lang="en-US" b="1" dirty="0" smtClean="0">
                    <a:latin typeface="NikoshBAN" pitchFamily="2" charset="0"/>
                    <a:cs typeface="NikoshBAN" pitchFamily="2" charset="0"/>
                  </a:rPr>
                  <a:t>) = </a:t>
                </a:r>
                <a14:m>
                  <m:oMath xmlns:m="http://schemas.openxmlformats.org/officeDocument/2006/math">
                    <m:r>
                      <a:rPr lang="en-US" b="1" i="1" smtClean="0">
                        <a:latin typeface="Cambria Math"/>
                      </a:rPr>
                      <m:t>𝟏</m:t>
                    </m:r>
                  </m:oMath>
                </a14:m>
                <a:r>
                  <a:rPr lang="en-US" b="1" dirty="0" smtClean="0">
                    <a:latin typeface="NikoshBAN" pitchFamily="2" charset="0"/>
                    <a:cs typeface="NikoshBAN" pitchFamily="2" charset="0"/>
                  </a:rPr>
                  <a:t>     [  </a:t>
                </a:r>
                <a:r>
                  <a:rPr lang="bn-BD" b="1" dirty="0" smtClean="0">
                    <a:latin typeface="NikoshBAN" pitchFamily="2" charset="0"/>
                    <a:cs typeface="NikoshBAN" pitchFamily="2" charset="0"/>
                  </a:rPr>
                  <a:t>সমীকরণ  ( ১) হতে   ]</a:t>
                </a:r>
                <a:endParaRPr lang="en-US" b="1" dirty="0">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2133600" y="2081670"/>
                <a:ext cx="7010400" cy="491738"/>
              </a:xfrm>
              <a:prstGeom prst="rect">
                <a:avLst/>
              </a:prstGeom>
              <a:blipFill rotWithShape="1">
                <a:blip r:embed="rId6"/>
                <a:stretch>
                  <a:fillRect l="-696" b="-98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2115458" y="2438400"/>
                <a:ext cx="6921238" cy="491096"/>
              </a:xfrm>
              <a:prstGeom prst="rect">
                <a:avLst/>
              </a:prstGeom>
              <a:noFill/>
            </p:spPr>
            <p:txBody>
              <a:bodyPr wrap="square" rtlCol="0">
                <a:spAutoFit/>
              </a:bodyPr>
              <a:lstStyle/>
              <a:p>
                <a:r>
                  <a:rPr lang="bn-BD" b="1" dirty="0" smtClean="0">
                    <a:latin typeface="NikoshBAN" pitchFamily="2" charset="0"/>
                    <a:cs typeface="NikoshBAN" pitchFamily="2" charset="0"/>
                  </a:rPr>
                  <a:t>বা, </a:t>
                </a:r>
                <a:r>
                  <a:rPr lang="en-US" b="1" dirty="0" err="1" smtClean="0">
                    <a:latin typeface="NikoshBAN" pitchFamily="2" charset="0"/>
                    <a:cs typeface="NikoshBAN" pitchFamily="2" charset="0"/>
                  </a:rPr>
                  <a:t>cosecA</a:t>
                </a:r>
                <a:r>
                  <a:rPr lang="en-US" b="1" dirty="0" smtClean="0">
                    <a:latin typeface="NikoshBAN" pitchFamily="2" charset="0"/>
                    <a:cs typeface="NikoshBAN" pitchFamily="2" charset="0"/>
                  </a:rPr>
                  <a:t> + </a:t>
                </a:r>
                <a:r>
                  <a:rPr lang="en-US" b="1" dirty="0" err="1" smtClean="0">
                    <a:latin typeface="NikoshBAN" pitchFamily="2" charset="0"/>
                    <a:cs typeface="NikoshBAN" pitchFamily="2" charset="0"/>
                  </a:rPr>
                  <a:t>cotA</a:t>
                </a:r>
                <a:r>
                  <a:rPr lang="en-US" b="1" dirty="0" smtClean="0">
                    <a:latin typeface="NikoshBAN" pitchFamily="2" charset="0"/>
                    <a:cs typeface="NikoshBAN" pitchFamily="2" charset="0"/>
                  </a:rPr>
                  <a:t> =   </a:t>
                </a:r>
                <a14:m>
                  <m:oMath xmlns:m="http://schemas.openxmlformats.org/officeDocument/2006/math">
                    <m:f>
                      <m:fPr>
                        <m:ctrlPr>
                          <a:rPr lang="en-US" b="1" i="1" smtClean="0">
                            <a:latin typeface="Cambria Math"/>
                          </a:rPr>
                        </m:ctrlPr>
                      </m:fPr>
                      <m:num>
                        <m:r>
                          <a:rPr lang="en-US" b="1" i="1" smtClean="0">
                            <a:latin typeface="Cambria Math"/>
                          </a:rPr>
                          <m:t>𝟑</m:t>
                        </m:r>
                      </m:num>
                      <m:den>
                        <m:r>
                          <a:rPr lang="en-US" b="1" i="1" smtClean="0">
                            <a:latin typeface="Cambria Math"/>
                          </a:rPr>
                          <m:t>𝟒</m:t>
                        </m:r>
                      </m:den>
                    </m:f>
                  </m:oMath>
                </a14:m>
                <a:r>
                  <a:rPr lang="en-US" b="1" dirty="0" smtClean="0">
                    <a:latin typeface="NikoshBAN" pitchFamily="2" charset="0"/>
                    <a:cs typeface="NikoshBAN" pitchFamily="2" charset="0"/>
                  </a:rPr>
                  <a:t>     Ans.           </a:t>
                </a:r>
                <a:endParaRPr lang="en-US" b="1" dirty="0">
                  <a:latin typeface="NikoshBAN" pitchFamily="2" charset="0"/>
                  <a:cs typeface="NikoshBAN" pitchFamily="2"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2115458" y="2438400"/>
                <a:ext cx="6921238" cy="491096"/>
              </a:xfrm>
              <a:prstGeom prst="rect">
                <a:avLst/>
              </a:prstGeom>
              <a:blipFill rotWithShape="1">
                <a:blip r:embed="rId7"/>
                <a:stretch>
                  <a:fillRect l="-705" b="-98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216655" y="2841943"/>
                <a:ext cx="8869288" cy="721288"/>
              </a:xfrm>
              <a:prstGeom prst="rect">
                <a:avLst/>
              </a:prstGeom>
              <a:noFill/>
            </p:spPr>
            <p:txBody>
              <a:bodyPr wrap="square" rtlCol="0">
                <a:spAutoFit/>
              </a:bodyPr>
              <a:lstStyle/>
              <a:p>
                <a:r>
                  <a:rPr lang="bn-BD" sz="2000" b="1" dirty="0" smtClean="0">
                    <a:solidFill>
                      <a:srgbClr val="00B050"/>
                    </a:solidFill>
                    <a:latin typeface="NikoshBAN" pitchFamily="2" charset="0"/>
                    <a:cs typeface="NikoshBAN" pitchFamily="2" charset="0"/>
                  </a:rPr>
                  <a:t>৮</a:t>
                </a:r>
                <a:r>
                  <a:rPr lang="en-US" sz="2000" b="1" dirty="0" smtClean="0">
                    <a:solidFill>
                      <a:srgbClr val="00B050"/>
                    </a:solidFill>
                    <a:latin typeface="NikoshBAN" pitchFamily="2" charset="0"/>
                    <a:cs typeface="NikoshBAN" pitchFamily="2" charset="0"/>
                  </a:rPr>
                  <a:t>.</a:t>
                </a:r>
                <a:r>
                  <a:rPr lang="bn-BD" sz="2000" b="1" dirty="0" smtClean="0">
                    <a:solidFill>
                      <a:srgbClr val="00B050"/>
                    </a:solidFill>
                    <a:latin typeface="NikoshBAN" pitchFamily="2" charset="0"/>
                    <a:cs typeface="NikoshBAN" pitchFamily="2" charset="0"/>
                  </a:rPr>
                  <a:t>বই-২৪</a:t>
                </a:r>
                <a:r>
                  <a:rPr lang="en-US" sz="2000" b="1" dirty="0" smtClean="0">
                    <a:solidFill>
                      <a:srgbClr val="00B050"/>
                    </a:solidFill>
                    <a:latin typeface="NikoshBAN" pitchFamily="2" charset="0"/>
                    <a:cs typeface="NikoshBAN" pitchFamily="2" charset="0"/>
                  </a:rPr>
                  <a:t> </a:t>
                </a:r>
                <a:r>
                  <a:rPr lang="en-US" sz="2000" b="1" dirty="0" smtClean="0">
                    <a:solidFill>
                      <a:srgbClr val="00B050"/>
                    </a:solidFill>
                    <a:latin typeface="NikoshBAN" pitchFamily="2" charset="0"/>
                    <a:ea typeface="Cambria Math"/>
                    <a:cs typeface="NikoshBAN" pitchFamily="2" charset="0"/>
                  </a:rPr>
                  <a:t>⦂</a:t>
                </a:r>
                <a:r>
                  <a:rPr lang="bn-BD" sz="2000" b="1" dirty="0" smtClean="0">
                    <a:solidFill>
                      <a:srgbClr val="00B050"/>
                    </a:solidFill>
                    <a:latin typeface="NikoshBAN" pitchFamily="2" charset="0"/>
                    <a:ea typeface="Cambria Math"/>
                    <a:cs typeface="NikoshBAN" pitchFamily="2" charset="0"/>
                  </a:rPr>
                  <a:t> </a:t>
                </a:r>
                <a:r>
                  <a:rPr lang="en-US" sz="2000" b="1" dirty="0" err="1" smtClean="0">
                    <a:solidFill>
                      <a:srgbClr val="00B050"/>
                    </a:solidFill>
                    <a:latin typeface="NikoshBAN" pitchFamily="2" charset="0"/>
                    <a:ea typeface="Cambria Math"/>
                    <a:cs typeface="NikoshBAN" pitchFamily="2" charset="0"/>
                  </a:rPr>
                  <a:t>cotA</a:t>
                </a:r>
                <a:r>
                  <a:rPr lang="en-US" sz="2000" b="1" dirty="0" smtClean="0">
                    <a:solidFill>
                      <a:srgbClr val="00B050"/>
                    </a:solidFill>
                    <a:latin typeface="NikoshBAN" pitchFamily="2" charset="0"/>
                    <a:ea typeface="Cambria Math"/>
                    <a:cs typeface="NikoshBAN" pitchFamily="2" charset="0"/>
                  </a:rPr>
                  <a:t>  = </a:t>
                </a:r>
                <a14:m>
                  <m:oMath xmlns:m="http://schemas.openxmlformats.org/officeDocument/2006/math">
                    <m:f>
                      <m:fPr>
                        <m:ctrlPr>
                          <a:rPr lang="en-US" sz="2000" b="1" i="1" smtClean="0">
                            <a:solidFill>
                              <a:srgbClr val="00B050"/>
                            </a:solidFill>
                            <a:latin typeface="Cambria Math"/>
                            <a:ea typeface="Cambria Math"/>
                          </a:rPr>
                        </m:ctrlPr>
                      </m:fPr>
                      <m:num>
                        <m:r>
                          <a:rPr lang="en-US" sz="2000" b="1" i="1" smtClean="0">
                            <a:solidFill>
                              <a:srgbClr val="00B050"/>
                            </a:solidFill>
                            <a:latin typeface="Cambria Math"/>
                            <a:ea typeface="Cambria Math"/>
                          </a:rPr>
                          <m:t>𝒃</m:t>
                        </m:r>
                      </m:num>
                      <m:den>
                        <m:r>
                          <a:rPr lang="en-US" sz="2000" b="1" i="1" smtClean="0">
                            <a:solidFill>
                              <a:srgbClr val="00B050"/>
                            </a:solidFill>
                            <a:latin typeface="Cambria Math"/>
                            <a:ea typeface="Cambria Math"/>
                          </a:rPr>
                          <m:t>𝒂</m:t>
                        </m:r>
                      </m:den>
                    </m:f>
                  </m:oMath>
                </a14:m>
                <a:r>
                  <a:rPr lang="en-US" sz="2000" b="1" dirty="0" smtClean="0">
                    <a:solidFill>
                      <a:srgbClr val="00B050"/>
                    </a:solidFill>
                    <a:latin typeface="NikoshBAN" pitchFamily="2" charset="0"/>
                    <a:ea typeface="Cambria Math"/>
                    <a:cs typeface="NikoshBAN" pitchFamily="2" charset="0"/>
                  </a:rPr>
                  <a:t>   </a:t>
                </a:r>
                <a:r>
                  <a:rPr lang="bn-BD" sz="2000" b="1" dirty="0" smtClean="0">
                    <a:solidFill>
                      <a:srgbClr val="00B050"/>
                    </a:solidFill>
                    <a:latin typeface="NikoshBAN" pitchFamily="2" charset="0"/>
                    <a:ea typeface="Cambria Math"/>
                    <a:cs typeface="NikoshBAN" pitchFamily="2" charset="0"/>
                  </a:rPr>
                  <a:t>হলে, </a:t>
                </a:r>
                <a:r>
                  <a:rPr lang="en-US" sz="2000" b="1" dirty="0" smtClean="0">
                    <a:solidFill>
                      <a:srgbClr val="00B050"/>
                    </a:solidFill>
                    <a:latin typeface="NikoshBAN" pitchFamily="2" charset="0"/>
                    <a:ea typeface="Cambria Math"/>
                    <a:cs typeface="NikoshBAN" pitchFamily="2" charset="0"/>
                  </a:rPr>
                  <a:t> </a:t>
                </a:r>
                <a14:m>
                  <m:oMath xmlns:m="http://schemas.openxmlformats.org/officeDocument/2006/math">
                    <m:f>
                      <m:fPr>
                        <m:ctrlPr>
                          <a:rPr lang="bn-BD" sz="2800" b="1" i="1" smtClean="0">
                            <a:solidFill>
                              <a:srgbClr val="00B050"/>
                            </a:solidFill>
                            <a:latin typeface="Cambria Math"/>
                            <a:ea typeface="Cambria Math"/>
                          </a:rPr>
                        </m:ctrlPr>
                      </m:fPr>
                      <m:num>
                        <m:r>
                          <a:rPr lang="en-US" sz="2800" b="1" i="1" smtClean="0">
                            <a:solidFill>
                              <a:srgbClr val="00B050"/>
                            </a:solidFill>
                            <a:latin typeface="Cambria Math"/>
                            <a:ea typeface="Cambria Math"/>
                          </a:rPr>
                          <m:t>𝒂</m:t>
                        </m:r>
                        <m:r>
                          <a:rPr lang="en-US" sz="2800" b="1" i="1" smtClean="0">
                            <a:solidFill>
                              <a:srgbClr val="00B050"/>
                            </a:solidFill>
                            <a:latin typeface="Cambria Math"/>
                            <a:ea typeface="Cambria Math"/>
                          </a:rPr>
                          <m:t> </m:t>
                        </m:r>
                        <m:r>
                          <a:rPr lang="en-US" sz="2800" b="1" i="1" smtClean="0">
                            <a:solidFill>
                              <a:srgbClr val="00B050"/>
                            </a:solidFill>
                            <a:latin typeface="Cambria Math"/>
                            <a:ea typeface="Cambria Math"/>
                          </a:rPr>
                          <m:t>𝒔𝒊𝒏𝑨</m:t>
                        </m:r>
                        <m:r>
                          <a:rPr lang="en-US" sz="2800" b="1" i="1" smtClean="0">
                            <a:solidFill>
                              <a:srgbClr val="00B050"/>
                            </a:solidFill>
                            <a:latin typeface="Cambria Math"/>
                            <a:ea typeface="Cambria Math"/>
                          </a:rPr>
                          <m:t>−</m:t>
                        </m:r>
                        <m:r>
                          <a:rPr lang="en-US" sz="2800" b="1" i="1" smtClean="0">
                            <a:solidFill>
                              <a:srgbClr val="00B050"/>
                            </a:solidFill>
                            <a:latin typeface="Cambria Math"/>
                            <a:ea typeface="Cambria Math"/>
                          </a:rPr>
                          <m:t>𝒃</m:t>
                        </m:r>
                        <m:r>
                          <a:rPr lang="en-US" sz="2800" b="1" i="1" smtClean="0">
                            <a:solidFill>
                              <a:srgbClr val="00B050"/>
                            </a:solidFill>
                            <a:latin typeface="Cambria Math"/>
                            <a:ea typeface="Cambria Math"/>
                          </a:rPr>
                          <m:t> </m:t>
                        </m:r>
                        <m:r>
                          <a:rPr lang="en-US" sz="2800" b="1" i="1" smtClean="0">
                            <a:solidFill>
                              <a:srgbClr val="00B050"/>
                            </a:solidFill>
                            <a:latin typeface="Cambria Math"/>
                            <a:ea typeface="Cambria Math"/>
                          </a:rPr>
                          <m:t>𝒄𝒐𝒔𝑨</m:t>
                        </m:r>
                      </m:num>
                      <m:den>
                        <m:r>
                          <a:rPr lang="en-US" sz="2800" b="1" i="1" smtClean="0">
                            <a:solidFill>
                              <a:srgbClr val="00B050"/>
                            </a:solidFill>
                            <a:latin typeface="Cambria Math"/>
                            <a:ea typeface="Cambria Math"/>
                          </a:rPr>
                          <m:t>𝒂𝒔𝒊𝒏𝑨</m:t>
                        </m:r>
                        <m:r>
                          <a:rPr lang="en-US" sz="2800" b="1" i="1" smtClean="0">
                            <a:solidFill>
                              <a:srgbClr val="00B050"/>
                            </a:solidFill>
                            <a:latin typeface="Cambria Math"/>
                            <a:ea typeface="Cambria Math"/>
                          </a:rPr>
                          <m:t>+</m:t>
                        </m:r>
                        <m:r>
                          <a:rPr lang="en-US" sz="2800" b="1" i="1" smtClean="0">
                            <a:solidFill>
                              <a:srgbClr val="00B050"/>
                            </a:solidFill>
                            <a:latin typeface="Cambria Math"/>
                            <a:ea typeface="Cambria Math"/>
                          </a:rPr>
                          <m:t>𝒃𝒄𝒐𝒔𝑨</m:t>
                        </m:r>
                        <m:r>
                          <a:rPr lang="en-US" sz="2800" b="1" i="1" smtClean="0">
                            <a:solidFill>
                              <a:srgbClr val="00B050"/>
                            </a:solidFill>
                            <a:latin typeface="Cambria Math"/>
                            <a:ea typeface="Cambria Math"/>
                          </a:rPr>
                          <m:t> </m:t>
                        </m:r>
                      </m:den>
                    </m:f>
                  </m:oMath>
                </a14:m>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এর </a:t>
                </a:r>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মান </a:t>
                </a:r>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নির্ণয়</a:t>
                </a:r>
                <a:r>
                  <a:rPr lang="en-US" sz="2000" b="1" dirty="0" smtClean="0">
                    <a:solidFill>
                      <a:srgbClr val="00B050"/>
                    </a:solidFill>
                    <a:latin typeface="NikoshBAN" pitchFamily="2" charset="0"/>
                    <a:cs typeface="NikoshBAN" pitchFamily="2" charset="0"/>
                  </a:rPr>
                  <a:t> </a:t>
                </a:r>
                <a:r>
                  <a:rPr lang="bn-BD" sz="2000" b="1" dirty="0" smtClean="0">
                    <a:solidFill>
                      <a:srgbClr val="00B050"/>
                    </a:solidFill>
                    <a:latin typeface="NikoshBAN" pitchFamily="2" charset="0"/>
                    <a:cs typeface="NikoshBAN" pitchFamily="2" charset="0"/>
                  </a:rPr>
                  <a:t> কর। </a:t>
                </a:r>
                <a:endParaRPr lang="en-US" sz="2000" b="1" dirty="0">
                  <a:solidFill>
                    <a:srgbClr val="00B050"/>
                  </a:solidFill>
                  <a:latin typeface="NikoshBAN" pitchFamily="2" charset="0"/>
                  <a:cs typeface="NikoshBAN" pitchFamily="2"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216655" y="2841943"/>
                <a:ext cx="8869288" cy="721288"/>
              </a:xfrm>
              <a:prstGeom prst="rect">
                <a:avLst/>
              </a:prstGeom>
              <a:blipFill rotWithShape="1">
                <a:blip r:embed="rId8"/>
                <a:stretch>
                  <a:fillRect l="-757"/>
                </a:stretch>
              </a:blipFill>
            </p:spPr>
            <p:txBody>
              <a:bodyPr/>
              <a:lstStyle/>
              <a:p>
                <a:r>
                  <a:rPr lang="en-US">
                    <a:noFill/>
                  </a:rPr>
                  <a:t> </a:t>
                </a:r>
              </a:p>
            </p:txBody>
          </p:sp>
        </mc:Fallback>
      </mc:AlternateContent>
      <p:sp>
        <p:nvSpPr>
          <p:cNvPr id="14" name="TextBox 13"/>
          <p:cNvSpPr txBox="1"/>
          <p:nvPr/>
        </p:nvSpPr>
        <p:spPr>
          <a:xfrm>
            <a:off x="194885" y="3563231"/>
            <a:ext cx="2319715" cy="400110"/>
          </a:xfrm>
          <a:prstGeom prst="rect">
            <a:avLst/>
          </a:prstGeom>
          <a:noFill/>
        </p:spPr>
        <p:txBody>
          <a:bodyPr wrap="square" rtlCol="0">
            <a:spAutoFit/>
          </a:bodyPr>
          <a:lstStyle/>
          <a:p>
            <a:r>
              <a:rPr lang="bn-BD" sz="2000" b="1" dirty="0" smtClean="0">
                <a:latin typeface="NikoshBAN" pitchFamily="2" charset="0"/>
                <a:cs typeface="NikoshBAN" pitchFamily="2" charset="0"/>
              </a:rPr>
              <a:t>৮</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বই-২৪</a:t>
            </a:r>
            <a:r>
              <a:rPr lang="en-US" sz="2000" b="1" dirty="0" smtClean="0">
                <a:latin typeface="NikoshBAN" pitchFamily="2" charset="0"/>
                <a:cs typeface="NikoshBAN" pitchFamily="2" charset="0"/>
              </a:rPr>
              <a:t> </a:t>
            </a:r>
            <a:r>
              <a:rPr lang="en-US" sz="2000" b="1" dirty="0" smtClean="0">
                <a:latin typeface="NikoshBAN" pitchFamily="2" charset="0"/>
                <a:ea typeface="Cambria Math"/>
                <a:cs typeface="NikoshBAN" pitchFamily="2" charset="0"/>
              </a:rPr>
              <a:t>⦂</a:t>
            </a:r>
            <a:r>
              <a:rPr lang="bn-BD" sz="2000" b="1" dirty="0" smtClean="0">
                <a:latin typeface="NikoshBAN" pitchFamily="2" charset="0"/>
                <a:ea typeface="Cambria Math"/>
                <a:cs typeface="NikoshBAN" pitchFamily="2" charset="0"/>
              </a:rPr>
              <a:t> সমাধান </a:t>
            </a:r>
            <a:r>
              <a:rPr lang="en-US" sz="2000" b="1" dirty="0" smtClean="0">
                <a:latin typeface="Cambria Math"/>
                <a:ea typeface="Cambria Math"/>
                <a:cs typeface="NikoshBAN" pitchFamily="2" charset="0"/>
              </a:rPr>
              <a:t>⦂</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5" name="TextBox 14"/>
              <p:cNvSpPr txBox="1"/>
              <p:nvPr/>
            </p:nvSpPr>
            <p:spPr>
              <a:xfrm>
                <a:off x="2432815" y="3492474"/>
                <a:ext cx="6611139" cy="541623"/>
              </a:xfrm>
              <a:prstGeom prst="rect">
                <a:avLst/>
              </a:prstGeom>
              <a:noFill/>
            </p:spPr>
            <p:txBody>
              <a:bodyPr wrap="square" rtlCol="0">
                <a:spAutoFit/>
              </a:bodyPr>
              <a:lstStyle/>
              <a:p>
                <a:r>
                  <a:rPr lang="bn-BD" sz="2000" b="1" dirty="0" smtClean="0">
                    <a:latin typeface="NikoshBAN" pitchFamily="2" charset="0"/>
                    <a:ea typeface="Cambria Math"/>
                    <a:cs typeface="NikoshBAN" pitchFamily="2" charset="0"/>
                  </a:rPr>
                  <a:t> দেওয়া আছে,  </a:t>
                </a:r>
                <a:r>
                  <a:rPr lang="en-US" sz="2000" b="1" dirty="0" err="1" smtClean="0">
                    <a:latin typeface="NikoshBAN" pitchFamily="2" charset="0"/>
                    <a:ea typeface="Cambria Math"/>
                    <a:cs typeface="NikoshBAN" pitchFamily="2" charset="0"/>
                  </a:rPr>
                  <a:t>cotA</a:t>
                </a:r>
                <a:r>
                  <a:rPr lang="en-US" sz="2000" b="1" dirty="0" smtClean="0">
                    <a:latin typeface="NikoshBAN" pitchFamily="2" charset="0"/>
                    <a:ea typeface="Cambria Math"/>
                    <a:cs typeface="NikoshBAN" pitchFamily="2" charset="0"/>
                  </a:rPr>
                  <a:t>  = </a:t>
                </a:r>
                <a14:m>
                  <m:oMath xmlns:m="http://schemas.openxmlformats.org/officeDocument/2006/math">
                    <m:f>
                      <m:fPr>
                        <m:ctrlPr>
                          <a:rPr lang="en-US" sz="2000" b="1" i="1" smtClean="0">
                            <a:latin typeface="Cambria Math"/>
                            <a:ea typeface="Cambria Math"/>
                          </a:rPr>
                        </m:ctrlPr>
                      </m:fPr>
                      <m:num>
                        <m:r>
                          <a:rPr lang="en-US" sz="2000" b="1" i="1" smtClean="0">
                            <a:latin typeface="Cambria Math"/>
                            <a:ea typeface="Cambria Math"/>
                          </a:rPr>
                          <m:t>𝒃</m:t>
                        </m:r>
                      </m:num>
                      <m:den>
                        <m:r>
                          <a:rPr lang="en-US" sz="2000" b="1" i="1" smtClean="0">
                            <a:latin typeface="Cambria Math"/>
                            <a:ea typeface="Cambria Math"/>
                          </a:rPr>
                          <m:t>𝒂</m:t>
                        </m:r>
                      </m:den>
                    </m:f>
                  </m:oMath>
                </a14:m>
                <a:r>
                  <a:rPr lang="en-US" sz="2000" b="1" dirty="0" smtClean="0">
                    <a:latin typeface="NikoshBAN" pitchFamily="2" charset="0"/>
                    <a:ea typeface="Cambria Math"/>
                    <a:cs typeface="NikoshBAN" pitchFamily="2" charset="0"/>
                  </a:rPr>
                  <a:t>   </a:t>
                </a:r>
                <a:endParaRPr lang="en-US" sz="2000" b="1" dirty="0">
                  <a:latin typeface="NikoshBAN" pitchFamily="2" charset="0"/>
                  <a:cs typeface="NikoshBAN" pitchFamily="2"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2432815" y="3492474"/>
                <a:ext cx="6611139" cy="541623"/>
              </a:xfrm>
              <a:prstGeom prst="rect">
                <a:avLst/>
              </a:prstGeom>
              <a:blipFill rotWithShape="1">
                <a:blip r:embed="rId9"/>
                <a:stretch>
                  <a:fillRect l="-922" b="-1011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2293257" y="3959468"/>
                <a:ext cx="6792686" cy="541623"/>
              </a:xfrm>
              <a:prstGeom prst="rect">
                <a:avLst/>
              </a:prstGeom>
              <a:noFill/>
            </p:spPr>
            <p:txBody>
              <a:bodyPr wrap="square" rtlCol="0">
                <a:spAutoFit/>
              </a:bodyPr>
              <a:lstStyle/>
              <a:p>
                <a:r>
                  <a:rPr lang="bn-BD" sz="2000" b="1" dirty="0" smtClean="0">
                    <a:latin typeface="NikoshBAN" pitchFamily="2" charset="0"/>
                    <a:ea typeface="Cambria Math"/>
                    <a:cs typeface="NikoshBAN" pitchFamily="2" charset="0"/>
                  </a:rPr>
                  <a:t>বা, </a:t>
                </a:r>
                <a:r>
                  <a:rPr lang="en-US" sz="2000" b="1" dirty="0" smtClean="0">
                    <a:latin typeface="NikoshBAN" pitchFamily="2" charset="0"/>
                    <a:ea typeface="Cambria Math"/>
                    <a:cs typeface="NikoshBAN" pitchFamily="2" charset="0"/>
                  </a:rPr>
                  <a:t> </a:t>
                </a:r>
                <a14:m>
                  <m:oMath xmlns:m="http://schemas.openxmlformats.org/officeDocument/2006/math">
                    <m:f>
                      <m:fPr>
                        <m:ctrlPr>
                          <a:rPr lang="en-US" sz="2000" b="1" i="1" smtClean="0">
                            <a:latin typeface="Cambria Math"/>
                            <a:ea typeface="Cambria Math"/>
                          </a:rPr>
                        </m:ctrlPr>
                      </m:fPr>
                      <m:num>
                        <m:r>
                          <a:rPr lang="en-US" sz="2000" b="1" i="1" smtClean="0">
                            <a:latin typeface="Cambria Math"/>
                            <a:ea typeface="Cambria Math"/>
                          </a:rPr>
                          <m:t>𝒄𝒐𝒔𝑨</m:t>
                        </m:r>
                      </m:num>
                      <m:den>
                        <m:r>
                          <a:rPr lang="en-US" sz="2000" b="1" i="1" smtClean="0">
                            <a:latin typeface="Cambria Math"/>
                            <a:ea typeface="Cambria Math"/>
                          </a:rPr>
                          <m:t>𝒔𝒊𝒏𝑨</m:t>
                        </m:r>
                      </m:den>
                    </m:f>
                  </m:oMath>
                </a14:m>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rPr>
                        </m:ctrlPr>
                      </m:fPr>
                      <m:num>
                        <m:r>
                          <a:rPr lang="en-US" sz="2000" b="1" i="1" smtClean="0">
                            <a:latin typeface="Cambria Math"/>
                          </a:rPr>
                          <m:t>𝒃</m:t>
                        </m:r>
                      </m:num>
                      <m:den>
                        <m:r>
                          <a:rPr lang="en-US" sz="2000" b="1" i="1" smtClean="0">
                            <a:latin typeface="Cambria Math"/>
                          </a:rPr>
                          <m:t>𝒂</m:t>
                        </m:r>
                      </m:den>
                    </m:f>
                  </m:oMath>
                </a14:m>
                <a:r>
                  <a:rPr lang="en-US"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2293257" y="3959468"/>
                <a:ext cx="6792686" cy="541623"/>
              </a:xfrm>
              <a:prstGeom prst="rect">
                <a:avLst/>
              </a:prstGeom>
              <a:blipFill rotWithShape="1">
                <a:blip r:embed="rId10"/>
                <a:stretch>
                  <a:fillRect l="-898" b="-1136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2210313" y="4476920"/>
                <a:ext cx="6875630" cy="537840"/>
              </a:xfrm>
              <a:prstGeom prst="rect">
                <a:avLst/>
              </a:prstGeom>
              <a:noFill/>
            </p:spPr>
            <p:txBody>
              <a:bodyPr wrap="square" rtlCol="0">
                <a:spAutoFit/>
              </a:bodyPr>
              <a:lstStyle/>
              <a:p>
                <a:r>
                  <a:rPr lang="bn-BD" sz="2000" b="1" dirty="0" smtClean="0">
                    <a:latin typeface="NikoshBAN" pitchFamily="2" charset="0"/>
                    <a:cs typeface="NikoshBAN" pitchFamily="2" charset="0"/>
                  </a:rPr>
                  <a:t> বা, </a:t>
                </a:r>
                <a14:m>
                  <m:oMath xmlns:m="http://schemas.openxmlformats.org/officeDocument/2006/math">
                    <m:f>
                      <m:fPr>
                        <m:ctrlPr>
                          <a:rPr lang="bn-BD" sz="2000" b="1" i="1" smtClean="0">
                            <a:latin typeface="Cambria Math"/>
                          </a:rPr>
                        </m:ctrlPr>
                      </m:fPr>
                      <m:num>
                        <m:r>
                          <a:rPr lang="en-US" sz="2000" b="1" i="1" smtClean="0">
                            <a:latin typeface="Cambria Math"/>
                          </a:rPr>
                          <m:t>𝒔𝒊𝒏𝑨</m:t>
                        </m:r>
                      </m:num>
                      <m:den>
                        <m:r>
                          <a:rPr lang="en-US" sz="2000" b="1" i="1" smtClean="0">
                            <a:latin typeface="Cambria Math"/>
                          </a:rPr>
                          <m:t>𝒄𝒐𝒔𝑨</m:t>
                        </m:r>
                      </m:den>
                    </m:f>
                  </m:oMath>
                </a14:m>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 </a:t>
                </a:r>
                <a14:m>
                  <m:oMath xmlns:m="http://schemas.openxmlformats.org/officeDocument/2006/math">
                    <m:f>
                      <m:fPr>
                        <m:ctrlPr>
                          <a:rPr lang="en-US" sz="2000" b="1" i="1" smtClean="0">
                            <a:latin typeface="Cambria Math"/>
                          </a:rPr>
                        </m:ctrlPr>
                      </m:fPr>
                      <m:num>
                        <m:r>
                          <a:rPr lang="en-US" sz="2000" b="1" i="1" smtClean="0">
                            <a:latin typeface="Cambria Math"/>
                          </a:rPr>
                          <m:t>𝒂</m:t>
                        </m:r>
                      </m:num>
                      <m:den>
                        <m:r>
                          <a:rPr lang="en-US" sz="2000" b="1" i="1" smtClean="0">
                            <a:latin typeface="Cambria Math"/>
                          </a:rPr>
                          <m:t>𝒃</m:t>
                        </m:r>
                      </m:den>
                    </m:f>
                  </m:oMath>
                </a14:m>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ব্যস্তকরণ  ]                                                </a:t>
                </a:r>
                <a:endParaRPr lang="en-US" sz="2000" b="1" dirty="0">
                  <a:latin typeface="NikoshBAN" pitchFamily="2" charset="0"/>
                  <a:cs typeface="NikoshBAN" pitchFamily="2"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2210313" y="4476920"/>
                <a:ext cx="6875630" cy="537840"/>
              </a:xfrm>
              <a:prstGeom prst="rect">
                <a:avLst/>
              </a:prstGeom>
              <a:blipFill rotWithShape="1">
                <a:blip r:embed="rId11"/>
                <a:stretch>
                  <a:fillRect l="-976" b="-89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2293258" y="4972184"/>
                <a:ext cx="6850742" cy="493277"/>
              </a:xfrm>
              <a:prstGeom prst="rect">
                <a:avLst/>
              </a:prstGeom>
              <a:noFill/>
            </p:spPr>
            <p:txBody>
              <a:bodyPr wrap="square" rtlCol="0">
                <a:spAutoFit/>
              </a:bodyPr>
              <a:lstStyle/>
              <a:p>
                <a:r>
                  <a:rPr lang="bn-BD" b="1" dirty="0" smtClean="0">
                    <a:latin typeface="NikoshBAN" pitchFamily="2" charset="0"/>
                    <a:cs typeface="NikoshBAN" pitchFamily="2" charset="0"/>
                  </a:rPr>
                  <a:t>বা,  </a:t>
                </a:r>
                <a14:m>
                  <m:oMath xmlns:m="http://schemas.openxmlformats.org/officeDocument/2006/math">
                    <m:f>
                      <m:fPr>
                        <m:ctrlPr>
                          <a:rPr lang="bn-BD" b="1" i="1" smtClean="0">
                            <a:latin typeface="Cambria Math"/>
                          </a:rPr>
                        </m:ctrlPr>
                      </m:fPr>
                      <m:num>
                        <m:r>
                          <a:rPr lang="en-US" b="1" i="1" smtClean="0">
                            <a:latin typeface="Cambria Math"/>
                          </a:rPr>
                          <m:t>𝒂</m:t>
                        </m:r>
                      </m:num>
                      <m:den>
                        <m:r>
                          <a:rPr lang="en-US" b="1" i="1" smtClean="0">
                            <a:latin typeface="Cambria Math"/>
                          </a:rPr>
                          <m:t>𝒃</m:t>
                        </m:r>
                      </m:den>
                    </m:f>
                  </m:oMath>
                </a14:m>
                <a:r>
                  <a:rPr lang="bn-BD" b="1" dirty="0" smtClean="0">
                    <a:latin typeface="NikoshBAN" pitchFamily="2" charset="0"/>
                    <a:cs typeface="NikoshBAN" pitchFamily="2" charset="0"/>
                  </a:rPr>
                  <a:t> </a:t>
                </a:r>
                <a14:m>
                  <m:oMath xmlns:m="http://schemas.openxmlformats.org/officeDocument/2006/math">
                    <m:r>
                      <a:rPr lang="bn-BD" b="1" i="1" dirty="0" smtClean="0">
                        <a:latin typeface="Cambria Math"/>
                        <a:ea typeface="Cambria Math"/>
                      </a:rPr>
                      <m:t>×</m:t>
                    </m:r>
                  </m:oMath>
                </a14:m>
                <a:r>
                  <a:rPr lang="bn-BD" b="1" dirty="0" smtClean="0">
                    <a:latin typeface="NikoshBAN" pitchFamily="2" charset="0"/>
                    <a:cs typeface="NikoshBAN" pitchFamily="2" charset="0"/>
                  </a:rPr>
                  <a:t> </a:t>
                </a:r>
                <a14:m>
                  <m:oMath xmlns:m="http://schemas.openxmlformats.org/officeDocument/2006/math">
                    <m:f>
                      <m:fPr>
                        <m:ctrlPr>
                          <a:rPr lang="bn-BD" b="1" i="1" dirty="0" smtClean="0">
                            <a:latin typeface="Cambria Math"/>
                          </a:rPr>
                        </m:ctrlPr>
                      </m:fPr>
                      <m:num>
                        <m:r>
                          <a:rPr lang="en-US" b="1" i="1" dirty="0" smtClean="0">
                            <a:latin typeface="Cambria Math"/>
                          </a:rPr>
                          <m:t>𝒔𝒊𝒏𝑨</m:t>
                        </m:r>
                      </m:num>
                      <m:den>
                        <m:r>
                          <a:rPr lang="en-US" b="1" i="1" dirty="0" smtClean="0">
                            <a:latin typeface="Cambria Math"/>
                          </a:rPr>
                          <m:t>𝒄𝒐𝒔𝑨</m:t>
                        </m:r>
                      </m:den>
                    </m:f>
                  </m:oMath>
                </a14:m>
                <a:r>
                  <a:rPr lang="bn-BD" b="1" dirty="0" smtClean="0">
                    <a:latin typeface="NikoshBAN" pitchFamily="2" charset="0"/>
                    <a:cs typeface="NikoshBAN" pitchFamily="2" charset="0"/>
                  </a:rPr>
                  <a:t> </a:t>
                </a:r>
                <a:r>
                  <a:rPr lang="en-US" b="1" dirty="0" smtClean="0">
                    <a:latin typeface="NikoshBAN" pitchFamily="2" charset="0"/>
                    <a:cs typeface="NikoshBAN" pitchFamily="2" charset="0"/>
                  </a:rPr>
                  <a:t>= </a:t>
                </a:r>
                <a14:m>
                  <m:oMath xmlns:m="http://schemas.openxmlformats.org/officeDocument/2006/math">
                    <m:f>
                      <m:fPr>
                        <m:ctrlPr>
                          <a:rPr lang="en-US" b="1" i="1" smtClean="0">
                            <a:latin typeface="Cambria Math"/>
                          </a:rPr>
                        </m:ctrlPr>
                      </m:fPr>
                      <m:num>
                        <m:r>
                          <a:rPr lang="en-US" b="1" i="1" smtClean="0">
                            <a:latin typeface="Cambria Math"/>
                          </a:rPr>
                          <m:t>𝒂</m:t>
                        </m:r>
                      </m:num>
                      <m:den>
                        <m:r>
                          <a:rPr lang="en-US" b="1" i="1" smtClean="0">
                            <a:latin typeface="Cambria Math"/>
                          </a:rPr>
                          <m:t>𝒃</m:t>
                        </m:r>
                      </m:den>
                    </m:f>
                  </m:oMath>
                </a14:m>
                <a:r>
                  <a:rPr lang="bn-BD" b="1" dirty="0" smtClean="0">
                    <a:latin typeface="NikoshBAN" pitchFamily="2" charset="0"/>
                    <a:cs typeface="NikoshBAN" pitchFamily="2" charset="0"/>
                  </a:rPr>
                  <a:t> </a:t>
                </a:r>
                <a14:m>
                  <m:oMath xmlns:m="http://schemas.openxmlformats.org/officeDocument/2006/math">
                    <m:r>
                      <a:rPr lang="bn-BD" b="1" i="1" dirty="0" smtClean="0">
                        <a:latin typeface="Cambria Math"/>
                        <a:ea typeface="Cambria Math"/>
                      </a:rPr>
                      <m:t>×</m:t>
                    </m:r>
                  </m:oMath>
                </a14:m>
                <a:r>
                  <a:rPr lang="bn-BD" b="1" dirty="0" smtClean="0">
                    <a:latin typeface="NikoshBAN" pitchFamily="2" charset="0"/>
                    <a:cs typeface="NikoshBAN" pitchFamily="2" charset="0"/>
                  </a:rPr>
                  <a:t> </a:t>
                </a:r>
                <a14:m>
                  <m:oMath xmlns:m="http://schemas.openxmlformats.org/officeDocument/2006/math">
                    <m:f>
                      <m:fPr>
                        <m:ctrlPr>
                          <a:rPr lang="bn-BD" b="1" i="1" dirty="0" smtClean="0">
                            <a:latin typeface="Cambria Math"/>
                          </a:rPr>
                        </m:ctrlPr>
                      </m:fPr>
                      <m:num>
                        <m:r>
                          <a:rPr lang="en-US" b="1" i="1" dirty="0" smtClean="0">
                            <a:latin typeface="Cambria Math"/>
                          </a:rPr>
                          <m:t>𝒂</m:t>
                        </m:r>
                      </m:num>
                      <m:den>
                        <m:r>
                          <a:rPr lang="en-US" b="1" i="1" dirty="0" smtClean="0">
                            <a:latin typeface="Cambria Math"/>
                          </a:rPr>
                          <m:t>𝒃</m:t>
                        </m:r>
                      </m:den>
                    </m:f>
                  </m:oMath>
                </a14:m>
                <a:r>
                  <a:rPr lang="bn-BD" b="1" dirty="0" smtClean="0">
                    <a:latin typeface="NikoshBAN" pitchFamily="2" charset="0"/>
                    <a:cs typeface="NikoshBAN" pitchFamily="2" charset="0"/>
                  </a:rPr>
                  <a:t>    </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উভয় পক্ষকে  </a:t>
                </a:r>
                <a14:m>
                  <m:oMath xmlns:m="http://schemas.openxmlformats.org/officeDocument/2006/math">
                    <m:f>
                      <m:fPr>
                        <m:ctrlPr>
                          <a:rPr lang="bn-BD" b="1" i="1" smtClean="0">
                            <a:latin typeface="Cambria Math"/>
                          </a:rPr>
                        </m:ctrlPr>
                      </m:fPr>
                      <m:num>
                        <m:r>
                          <a:rPr lang="en-US" b="1" i="1" smtClean="0">
                            <a:latin typeface="Cambria Math"/>
                          </a:rPr>
                          <m:t>𝒂</m:t>
                        </m:r>
                      </m:num>
                      <m:den>
                        <m:r>
                          <a:rPr lang="en-US" b="1" i="1" smtClean="0">
                            <a:latin typeface="Cambria Math"/>
                          </a:rPr>
                          <m:t>𝒃</m:t>
                        </m:r>
                      </m:den>
                    </m:f>
                  </m:oMath>
                </a14:m>
                <a:r>
                  <a:rPr lang="bn-BD" b="1" dirty="0" smtClean="0">
                    <a:latin typeface="NikoshBAN" pitchFamily="2" charset="0"/>
                    <a:cs typeface="NikoshBAN" pitchFamily="2" charset="0"/>
                  </a:rPr>
                  <a:t> দ্বারা গুণকরে ]                                                                          </a:t>
                </a:r>
                <a:endParaRPr lang="en-US" b="1" dirty="0">
                  <a:latin typeface="NikoshBAN" pitchFamily="2" charset="0"/>
                  <a:cs typeface="NikoshBAN" pitchFamily="2"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2293258" y="4972184"/>
                <a:ext cx="6850742" cy="493277"/>
              </a:xfrm>
              <a:prstGeom prst="rect">
                <a:avLst/>
              </a:prstGeom>
              <a:blipFill rotWithShape="1">
                <a:blip r:embed="rId12"/>
                <a:stretch>
                  <a:fillRect l="-712" r="-26068" b="-98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2304143" y="5467448"/>
                <a:ext cx="6839857" cy="533672"/>
              </a:xfrm>
              <a:prstGeom prst="rect">
                <a:avLst/>
              </a:prstGeom>
              <a:noFill/>
            </p:spPr>
            <p:txBody>
              <a:bodyPr wrap="square" rtlCol="0">
                <a:spAutoFit/>
              </a:bodyPr>
              <a:lstStyle/>
              <a:p>
                <a:r>
                  <a:rPr lang="bn-BD" b="1" dirty="0" smtClean="0">
                    <a:latin typeface="NikoshBAN" pitchFamily="2" charset="0"/>
                    <a:cs typeface="NikoshBAN" pitchFamily="2" charset="0"/>
                  </a:rPr>
                  <a:t>বা, </a:t>
                </a:r>
                <a14:m>
                  <m:oMath xmlns:m="http://schemas.openxmlformats.org/officeDocument/2006/math">
                    <m:f>
                      <m:fPr>
                        <m:ctrlPr>
                          <a:rPr lang="bn-BD" b="1" i="1" dirty="0" smtClean="0">
                            <a:latin typeface="Cambria Math"/>
                          </a:rPr>
                        </m:ctrlPr>
                      </m:fPr>
                      <m:num>
                        <m:r>
                          <a:rPr lang="en-US" b="1" i="1" dirty="0" smtClean="0">
                            <a:latin typeface="Cambria Math"/>
                          </a:rPr>
                          <m:t>𝒂𝒔𝒊𝒏𝑨</m:t>
                        </m:r>
                      </m:num>
                      <m:den>
                        <m:r>
                          <a:rPr lang="en-US" b="1" i="1" dirty="0" smtClean="0">
                            <a:latin typeface="Cambria Math"/>
                          </a:rPr>
                          <m:t>𝒃𝒄𝒐𝒔𝑨</m:t>
                        </m:r>
                      </m:den>
                    </m:f>
                  </m:oMath>
                </a14:m>
                <a:r>
                  <a:rPr lang="bn-BD" b="1" dirty="0" smtClean="0">
                    <a:latin typeface="NikoshBAN" pitchFamily="2" charset="0"/>
                    <a:cs typeface="NikoshBAN" pitchFamily="2" charset="0"/>
                  </a:rPr>
                  <a:t> </a:t>
                </a:r>
                <a:r>
                  <a:rPr lang="en-US" b="1" dirty="0" smtClean="0">
                    <a:latin typeface="NikoshBAN" pitchFamily="2" charset="0"/>
                    <a:cs typeface="NikoshBAN" pitchFamily="2" charset="0"/>
                  </a:rPr>
                  <a:t>=    </a:t>
                </a:r>
                <a14:m>
                  <m:oMath xmlns:m="http://schemas.openxmlformats.org/officeDocument/2006/math">
                    <m:f>
                      <m:fPr>
                        <m:ctrlPr>
                          <a:rPr lang="en-US" b="1" i="1" smtClean="0">
                            <a:latin typeface="Cambria Math"/>
                          </a:rPr>
                        </m:ctrlPr>
                      </m:fPr>
                      <m:num>
                        <m:sSup>
                          <m:sSupPr>
                            <m:ctrlPr>
                              <a:rPr lang="en-US" b="1" i="1" smtClean="0">
                                <a:latin typeface="Cambria Math"/>
                              </a:rPr>
                            </m:ctrlPr>
                          </m:sSupPr>
                          <m:e>
                            <m:r>
                              <a:rPr lang="en-US" b="1" i="1" smtClean="0">
                                <a:latin typeface="Cambria Math"/>
                              </a:rPr>
                              <m:t>𝒂</m:t>
                            </m:r>
                          </m:e>
                          <m:sup>
                            <m:r>
                              <a:rPr lang="en-US" b="1" i="1" smtClean="0">
                                <a:latin typeface="Cambria Math"/>
                              </a:rPr>
                              <m:t>𝟐</m:t>
                            </m:r>
                          </m:sup>
                        </m:sSup>
                      </m:num>
                      <m:den>
                        <m:sSup>
                          <m:sSupPr>
                            <m:ctrlPr>
                              <a:rPr lang="en-US" b="1" i="1" smtClean="0">
                                <a:latin typeface="Cambria Math"/>
                              </a:rPr>
                            </m:ctrlPr>
                          </m:sSupPr>
                          <m:e>
                            <m:r>
                              <a:rPr lang="en-US" b="1" i="1" smtClean="0">
                                <a:latin typeface="Cambria Math"/>
                              </a:rPr>
                              <m:t>𝒃</m:t>
                            </m:r>
                          </m:e>
                          <m:sup>
                            <m:r>
                              <a:rPr lang="en-US" b="1" i="1" smtClean="0">
                                <a:latin typeface="Cambria Math"/>
                              </a:rPr>
                              <m:t>𝟐</m:t>
                            </m:r>
                          </m:sup>
                        </m:sSup>
                      </m:den>
                    </m:f>
                  </m:oMath>
                </a14:m>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2304143" y="5467448"/>
                <a:ext cx="6839857" cy="533672"/>
              </a:xfrm>
              <a:prstGeom prst="rect">
                <a:avLst/>
              </a:prstGeom>
              <a:blipFill rotWithShape="1">
                <a:blip r:embed="rId13"/>
                <a:stretch>
                  <a:fillRect l="-802" b="-103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1219200" y="6022291"/>
                <a:ext cx="7924800" cy="631520"/>
              </a:xfrm>
              <a:prstGeom prst="rect">
                <a:avLst/>
              </a:prstGeom>
              <a:noFill/>
            </p:spPr>
            <p:txBody>
              <a:bodyPr wrap="square" rtlCol="0">
                <a:spAutoFit/>
              </a:bodyPr>
              <a:lstStyle/>
              <a:p>
                <a:r>
                  <a:rPr lang="bn-BD" b="1" dirty="0" smtClean="0">
                    <a:solidFill>
                      <a:schemeClr val="tx1"/>
                    </a:solidFill>
                    <a:latin typeface="NikoshBAN" pitchFamily="2" charset="0"/>
                    <a:cs typeface="NikoshBAN" pitchFamily="2" charset="0"/>
                  </a:rPr>
                  <a:t> বা,   </a:t>
                </a:r>
                <a14:m>
                  <m:oMath xmlns:m="http://schemas.openxmlformats.org/officeDocument/2006/math">
                    <m:f>
                      <m:fPr>
                        <m:ctrlPr>
                          <a:rPr lang="bn-BD" sz="2400" b="1" i="1" smtClean="0">
                            <a:solidFill>
                              <a:schemeClr val="tx1"/>
                            </a:solidFill>
                            <a:latin typeface="Cambria Math"/>
                            <a:ea typeface="Cambria Math"/>
                          </a:rPr>
                        </m:ctrlPr>
                      </m:fPr>
                      <m:num>
                        <m:r>
                          <a:rPr lang="en-US" sz="2400" b="1" i="1" smtClean="0">
                            <a:solidFill>
                              <a:schemeClr val="tx1"/>
                            </a:solidFill>
                            <a:latin typeface="Cambria Math"/>
                            <a:ea typeface="Cambria Math"/>
                          </a:rPr>
                          <m:t>𝒂</m:t>
                        </m:r>
                        <m:r>
                          <a:rPr lang="en-US" sz="2400" b="1" i="1" smtClean="0">
                            <a:solidFill>
                              <a:schemeClr val="tx1"/>
                            </a:solidFill>
                            <a:latin typeface="Cambria Math"/>
                            <a:ea typeface="Cambria Math"/>
                          </a:rPr>
                          <m:t> </m:t>
                        </m:r>
                        <m:r>
                          <a:rPr lang="en-US" sz="2400" b="1" i="1" smtClean="0">
                            <a:solidFill>
                              <a:schemeClr val="tx1"/>
                            </a:solidFill>
                            <a:latin typeface="Cambria Math"/>
                            <a:ea typeface="Cambria Math"/>
                          </a:rPr>
                          <m:t>𝒔𝒊𝒏𝑨</m:t>
                        </m:r>
                        <m:r>
                          <a:rPr lang="en-US" sz="2400" b="1" i="1" smtClean="0">
                            <a:solidFill>
                              <a:schemeClr val="tx1"/>
                            </a:solidFill>
                            <a:latin typeface="Cambria Math"/>
                            <a:ea typeface="Cambria Math"/>
                          </a:rPr>
                          <m:t>−</m:t>
                        </m:r>
                        <m:r>
                          <a:rPr lang="en-US" sz="2400" b="1" i="1" smtClean="0">
                            <a:solidFill>
                              <a:schemeClr val="tx1"/>
                            </a:solidFill>
                            <a:latin typeface="Cambria Math"/>
                            <a:ea typeface="Cambria Math"/>
                          </a:rPr>
                          <m:t>𝒃</m:t>
                        </m:r>
                        <m:r>
                          <a:rPr lang="en-US" sz="2400" b="1" i="1" smtClean="0">
                            <a:solidFill>
                              <a:schemeClr val="tx1"/>
                            </a:solidFill>
                            <a:latin typeface="Cambria Math"/>
                            <a:ea typeface="Cambria Math"/>
                          </a:rPr>
                          <m:t> </m:t>
                        </m:r>
                        <m:r>
                          <a:rPr lang="en-US" sz="2400" b="1" i="1" smtClean="0">
                            <a:solidFill>
                              <a:schemeClr val="tx1"/>
                            </a:solidFill>
                            <a:latin typeface="Cambria Math"/>
                            <a:ea typeface="Cambria Math"/>
                          </a:rPr>
                          <m:t>𝒄𝒐𝒔𝑨</m:t>
                        </m:r>
                      </m:num>
                      <m:den>
                        <m:r>
                          <a:rPr lang="en-US" sz="2400" b="1" i="1" smtClean="0">
                            <a:solidFill>
                              <a:schemeClr val="tx1"/>
                            </a:solidFill>
                            <a:latin typeface="Cambria Math"/>
                            <a:ea typeface="Cambria Math"/>
                          </a:rPr>
                          <m:t>𝒂𝒔𝒊𝒏𝑨</m:t>
                        </m:r>
                        <m:r>
                          <a:rPr lang="en-US" sz="2400" b="1" i="1" smtClean="0">
                            <a:solidFill>
                              <a:schemeClr val="tx1"/>
                            </a:solidFill>
                            <a:latin typeface="Cambria Math"/>
                            <a:ea typeface="Cambria Math"/>
                          </a:rPr>
                          <m:t>+</m:t>
                        </m:r>
                        <m:r>
                          <a:rPr lang="en-US" sz="2400" b="1" i="1" smtClean="0">
                            <a:solidFill>
                              <a:schemeClr val="tx1"/>
                            </a:solidFill>
                            <a:latin typeface="Cambria Math"/>
                            <a:ea typeface="Cambria Math"/>
                          </a:rPr>
                          <m:t>𝒃𝒄𝒐𝒔𝑨</m:t>
                        </m:r>
                        <m:r>
                          <a:rPr lang="en-US" sz="2400" b="1" i="1" smtClean="0">
                            <a:solidFill>
                              <a:schemeClr val="tx1"/>
                            </a:solidFill>
                            <a:latin typeface="Cambria Math"/>
                            <a:ea typeface="Cambria Math"/>
                          </a:rPr>
                          <m:t> </m:t>
                        </m:r>
                      </m:den>
                    </m:f>
                  </m:oMath>
                </a14:m>
                <a:r>
                  <a:rPr lang="en-US" b="1" dirty="0" smtClean="0">
                    <a:solidFill>
                      <a:schemeClr val="tx1"/>
                    </a:solidFill>
                    <a:latin typeface="NikoshBAN" pitchFamily="2" charset="0"/>
                    <a:cs typeface="NikoshBAN" pitchFamily="2" charset="0"/>
                  </a:rPr>
                  <a:t> </a:t>
                </a:r>
                <a:r>
                  <a:rPr lang="bn-BD" b="1" dirty="0" smtClean="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a:t>
                </a:r>
                <a14:m>
                  <m:oMath xmlns:m="http://schemas.openxmlformats.org/officeDocument/2006/math">
                    <m:f>
                      <m:fPr>
                        <m:ctrlPr>
                          <a:rPr lang="en-US" b="1" i="1" smtClean="0">
                            <a:solidFill>
                              <a:schemeClr val="tx1"/>
                            </a:solidFill>
                            <a:latin typeface="Cambria Math"/>
                            <a:cs typeface="NikoshBAN" pitchFamily="2" charset="0"/>
                          </a:rPr>
                        </m:ctrlPr>
                      </m:fPr>
                      <m:num>
                        <m:sSup>
                          <m:sSupPr>
                            <m:ctrlPr>
                              <a:rPr lang="en-US" b="1" i="1" smtClean="0">
                                <a:solidFill>
                                  <a:schemeClr val="tx1"/>
                                </a:solidFill>
                                <a:latin typeface="Cambria Math"/>
                                <a:cs typeface="NikoshBAN" pitchFamily="2" charset="0"/>
                              </a:rPr>
                            </m:ctrlPr>
                          </m:sSupPr>
                          <m:e>
                            <m:r>
                              <a:rPr lang="en-US" b="1" i="1" smtClean="0">
                                <a:solidFill>
                                  <a:schemeClr val="tx1"/>
                                </a:solidFill>
                                <a:latin typeface="Cambria Math"/>
                                <a:cs typeface="NikoshBAN" pitchFamily="2" charset="0"/>
                              </a:rPr>
                              <m:t>𝒂</m:t>
                            </m:r>
                          </m:e>
                          <m:sup>
                            <m:r>
                              <a:rPr lang="en-US" b="1" i="1" smtClean="0">
                                <a:solidFill>
                                  <a:schemeClr val="tx1"/>
                                </a:solidFill>
                                <a:latin typeface="Cambria Math"/>
                                <a:cs typeface="NikoshBAN" pitchFamily="2" charset="0"/>
                              </a:rPr>
                              <m:t>𝟐</m:t>
                            </m:r>
                          </m:sup>
                        </m:sSup>
                        <m:r>
                          <a:rPr lang="en-US" b="1" i="1">
                            <a:solidFill>
                              <a:schemeClr val="tx1"/>
                            </a:solidFill>
                            <a:latin typeface="Cambria Math"/>
                            <a:ea typeface="Cambria Math"/>
                            <a:cs typeface="NikoshBAN" pitchFamily="2" charset="0"/>
                          </a:rPr>
                          <m:t>−</m:t>
                        </m:r>
                        <m:sSup>
                          <m:sSupPr>
                            <m:ctrlPr>
                              <a:rPr lang="en-US" b="1" i="1" smtClean="0">
                                <a:solidFill>
                                  <a:schemeClr val="tx1"/>
                                </a:solidFill>
                                <a:latin typeface="Cambria Math"/>
                                <a:cs typeface="NikoshBAN" pitchFamily="2" charset="0"/>
                              </a:rPr>
                            </m:ctrlPr>
                          </m:sSupPr>
                          <m:e>
                            <m:r>
                              <a:rPr lang="en-US" b="1" i="1" smtClean="0">
                                <a:solidFill>
                                  <a:schemeClr val="tx1"/>
                                </a:solidFill>
                                <a:latin typeface="Cambria Math"/>
                                <a:cs typeface="NikoshBAN" pitchFamily="2" charset="0"/>
                              </a:rPr>
                              <m:t>𝒃</m:t>
                            </m:r>
                          </m:e>
                          <m:sup>
                            <m:r>
                              <a:rPr lang="en-US" b="1" i="1" smtClean="0">
                                <a:solidFill>
                                  <a:schemeClr val="tx1"/>
                                </a:solidFill>
                                <a:latin typeface="Cambria Math"/>
                                <a:cs typeface="NikoshBAN" pitchFamily="2" charset="0"/>
                              </a:rPr>
                              <m:t>𝟐</m:t>
                            </m:r>
                          </m:sup>
                        </m:sSup>
                      </m:num>
                      <m:den>
                        <m:sSup>
                          <m:sSupPr>
                            <m:ctrlPr>
                              <a:rPr lang="en-US" b="1" i="1" smtClean="0">
                                <a:solidFill>
                                  <a:schemeClr val="tx1"/>
                                </a:solidFill>
                                <a:latin typeface="Cambria Math"/>
                                <a:cs typeface="NikoshBAN" pitchFamily="2" charset="0"/>
                              </a:rPr>
                            </m:ctrlPr>
                          </m:sSupPr>
                          <m:e>
                            <m:r>
                              <a:rPr lang="en-US" b="1" i="1" smtClean="0">
                                <a:solidFill>
                                  <a:schemeClr val="tx1"/>
                                </a:solidFill>
                                <a:latin typeface="Cambria Math"/>
                                <a:cs typeface="NikoshBAN" pitchFamily="2" charset="0"/>
                              </a:rPr>
                              <m:t>𝒂</m:t>
                            </m:r>
                          </m:e>
                          <m:sup>
                            <m:r>
                              <a:rPr lang="en-US" b="1" i="1" smtClean="0">
                                <a:solidFill>
                                  <a:schemeClr val="tx1"/>
                                </a:solidFill>
                                <a:latin typeface="Cambria Math"/>
                                <a:cs typeface="NikoshBAN" pitchFamily="2" charset="0"/>
                              </a:rPr>
                              <m:t>𝟐</m:t>
                            </m:r>
                          </m:sup>
                        </m:sSup>
                        <m:r>
                          <a:rPr lang="en-US" b="1" i="1" smtClean="0">
                            <a:solidFill>
                              <a:schemeClr val="tx1"/>
                            </a:solidFill>
                            <a:latin typeface="Cambria Math"/>
                            <a:cs typeface="NikoshBAN" pitchFamily="2" charset="0"/>
                          </a:rPr>
                          <m:t>+</m:t>
                        </m:r>
                        <m:sSup>
                          <m:sSupPr>
                            <m:ctrlPr>
                              <a:rPr lang="en-US" b="1" i="1" smtClean="0">
                                <a:solidFill>
                                  <a:schemeClr val="tx1"/>
                                </a:solidFill>
                                <a:latin typeface="Cambria Math"/>
                                <a:cs typeface="NikoshBAN" pitchFamily="2" charset="0"/>
                              </a:rPr>
                            </m:ctrlPr>
                          </m:sSupPr>
                          <m:e>
                            <m:r>
                              <a:rPr lang="en-US" b="1" i="1" smtClean="0">
                                <a:solidFill>
                                  <a:schemeClr val="tx1"/>
                                </a:solidFill>
                                <a:latin typeface="Cambria Math"/>
                                <a:cs typeface="NikoshBAN" pitchFamily="2" charset="0"/>
                              </a:rPr>
                              <m:t>𝒃</m:t>
                            </m:r>
                          </m:e>
                          <m:sup>
                            <m:r>
                              <a:rPr lang="en-US" b="1" i="1" smtClean="0">
                                <a:solidFill>
                                  <a:schemeClr val="tx1"/>
                                </a:solidFill>
                                <a:latin typeface="Cambria Math"/>
                                <a:cs typeface="NikoshBAN" pitchFamily="2" charset="0"/>
                              </a:rPr>
                              <m:t>𝟐</m:t>
                            </m:r>
                          </m:sup>
                        </m:sSup>
                      </m:den>
                    </m:f>
                  </m:oMath>
                </a14:m>
                <a:r>
                  <a:rPr lang="en-US" b="1" dirty="0" smtClean="0">
                    <a:solidFill>
                      <a:schemeClr val="tx1"/>
                    </a:solidFill>
                    <a:latin typeface="NikoshBAN" pitchFamily="2" charset="0"/>
                    <a:cs typeface="NikoshBAN" pitchFamily="2" charset="0"/>
                  </a:rPr>
                  <a:t>   [ </a:t>
                </a:r>
                <a:r>
                  <a:rPr lang="bn-BD" b="1" dirty="0" smtClean="0">
                    <a:solidFill>
                      <a:schemeClr val="tx1"/>
                    </a:solidFill>
                    <a:latin typeface="NikoshBAN" pitchFamily="2" charset="0"/>
                    <a:cs typeface="NikoshBAN" pitchFamily="2" charset="0"/>
                  </a:rPr>
                  <a:t>বিয়োজন-যোজন করে  ] </a:t>
                </a:r>
                <a:r>
                  <a:rPr lang="en-US" b="1" dirty="0" smtClean="0">
                    <a:solidFill>
                      <a:schemeClr val="tx1"/>
                    </a:solidFill>
                    <a:latin typeface="NikoshBAN" pitchFamily="2" charset="0"/>
                    <a:cs typeface="NikoshBAN" pitchFamily="2" charset="0"/>
                  </a:rPr>
                  <a:t>Ans. </a:t>
                </a:r>
                <a:endParaRPr lang="en-US" b="1" dirty="0">
                  <a:solidFill>
                    <a:schemeClr val="tx1"/>
                  </a:solidFill>
                  <a:latin typeface="NikoshBAN" pitchFamily="2" charset="0"/>
                  <a:cs typeface="NikoshBAN" pitchFamily="2"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1219200" y="6022291"/>
                <a:ext cx="7924800" cy="631520"/>
              </a:xfrm>
              <a:prstGeom prst="rect">
                <a:avLst/>
              </a:prstGeom>
              <a:blipFill rotWithShape="1">
                <a:blip r:embed="rId14"/>
                <a:stretch>
                  <a:fillRect l="-615" b="-962"/>
                </a:stretch>
              </a:blipFill>
            </p:spPr>
            <p:txBody>
              <a:bodyPr/>
              <a:lstStyle/>
              <a:p>
                <a:r>
                  <a:rPr lang="en-US">
                    <a:noFill/>
                  </a:rPr>
                  <a:t> </a:t>
                </a:r>
              </a:p>
            </p:txBody>
          </p:sp>
        </mc:Fallback>
      </mc:AlternateContent>
    </p:spTree>
    <p:extLst>
      <p:ext uri="{BB962C8B-B14F-4D97-AF65-F5344CB8AC3E}">
        <p14:creationId xmlns:p14="http://schemas.microsoft.com/office/powerpoint/2010/main" val="424871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additive="base">
                                        <p:cTn id="38" dur="500" fill="hold"/>
                                        <p:tgtEl>
                                          <p:spTgt spid="7"/>
                                        </p:tgtEl>
                                        <p:attrNameLst>
                                          <p:attrName>ppt_x</p:attrName>
                                        </p:attrNameLst>
                                      </p:cBhvr>
                                      <p:tavLst>
                                        <p:tav tm="0">
                                          <p:val>
                                            <p:strVal val="#ppt_x"/>
                                          </p:val>
                                        </p:tav>
                                        <p:tav tm="100000">
                                          <p:val>
                                            <p:strVal val="#ppt_x"/>
                                          </p:val>
                                        </p:tav>
                                      </p:tavLst>
                                    </p:anim>
                                    <p:anim calcmode="lin" valueType="num">
                                      <p:cBhvr additive="base">
                                        <p:cTn id="3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additive="base">
                                        <p:cTn id="44" dur="500" fill="hold"/>
                                        <p:tgtEl>
                                          <p:spTgt spid="8"/>
                                        </p:tgtEl>
                                        <p:attrNameLst>
                                          <p:attrName>ppt_x</p:attrName>
                                        </p:attrNameLst>
                                      </p:cBhvr>
                                      <p:tavLst>
                                        <p:tav tm="0">
                                          <p:val>
                                            <p:strVal val="#ppt_x"/>
                                          </p:val>
                                        </p:tav>
                                        <p:tav tm="100000">
                                          <p:val>
                                            <p:strVal val="#ppt_x"/>
                                          </p:val>
                                        </p:tav>
                                      </p:tavLst>
                                    </p:anim>
                                    <p:anim calcmode="lin" valueType="num">
                                      <p:cBhvr additive="base">
                                        <p:cTn id="4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additive="base">
                                        <p:cTn id="50" dur="500" fill="hold"/>
                                        <p:tgtEl>
                                          <p:spTgt spid="9"/>
                                        </p:tgtEl>
                                        <p:attrNameLst>
                                          <p:attrName>ppt_x</p:attrName>
                                        </p:attrNameLst>
                                      </p:cBhvr>
                                      <p:tavLst>
                                        <p:tav tm="0">
                                          <p:val>
                                            <p:strVal val="#ppt_x"/>
                                          </p:val>
                                        </p:tav>
                                        <p:tav tm="100000">
                                          <p:val>
                                            <p:strVal val="#ppt_x"/>
                                          </p:val>
                                        </p:tav>
                                      </p:tavLst>
                                    </p:anim>
                                    <p:anim calcmode="lin" valueType="num">
                                      <p:cBhvr additive="base">
                                        <p:cTn id="5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additive="base">
                                        <p:cTn id="56" dur="500" fill="hold"/>
                                        <p:tgtEl>
                                          <p:spTgt spid="13"/>
                                        </p:tgtEl>
                                        <p:attrNameLst>
                                          <p:attrName>ppt_x</p:attrName>
                                        </p:attrNameLst>
                                      </p:cBhvr>
                                      <p:tavLst>
                                        <p:tav tm="0">
                                          <p:val>
                                            <p:strVal val="#ppt_x"/>
                                          </p:val>
                                        </p:tav>
                                        <p:tav tm="100000">
                                          <p:val>
                                            <p:strVal val="#ppt_x"/>
                                          </p:val>
                                        </p:tav>
                                      </p:tavLst>
                                    </p:anim>
                                    <p:anim calcmode="lin" valueType="num">
                                      <p:cBhvr additive="base">
                                        <p:cTn id="5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calcmode="lin" valueType="num">
                                      <p:cBhvr additive="base">
                                        <p:cTn id="62" dur="500" fill="hold"/>
                                        <p:tgtEl>
                                          <p:spTgt spid="14"/>
                                        </p:tgtEl>
                                        <p:attrNameLst>
                                          <p:attrName>ppt_x</p:attrName>
                                        </p:attrNameLst>
                                      </p:cBhvr>
                                      <p:tavLst>
                                        <p:tav tm="0">
                                          <p:val>
                                            <p:strVal val="#ppt_x"/>
                                          </p:val>
                                        </p:tav>
                                        <p:tav tm="100000">
                                          <p:val>
                                            <p:strVal val="#ppt_x"/>
                                          </p:val>
                                        </p:tav>
                                      </p:tavLst>
                                    </p:anim>
                                    <p:anim calcmode="lin" valueType="num">
                                      <p:cBhvr additive="base">
                                        <p:cTn id="6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 calcmode="lin" valueType="num">
                                      <p:cBhvr additive="base">
                                        <p:cTn id="68" dur="500" fill="hold"/>
                                        <p:tgtEl>
                                          <p:spTgt spid="15"/>
                                        </p:tgtEl>
                                        <p:attrNameLst>
                                          <p:attrName>ppt_x</p:attrName>
                                        </p:attrNameLst>
                                      </p:cBhvr>
                                      <p:tavLst>
                                        <p:tav tm="0">
                                          <p:val>
                                            <p:strVal val="#ppt_x"/>
                                          </p:val>
                                        </p:tav>
                                        <p:tav tm="100000">
                                          <p:val>
                                            <p:strVal val="#ppt_x"/>
                                          </p:val>
                                        </p:tav>
                                      </p:tavLst>
                                    </p:anim>
                                    <p:anim calcmode="lin" valueType="num">
                                      <p:cBhvr additive="base">
                                        <p:cTn id="6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 calcmode="lin" valueType="num">
                                      <p:cBhvr additive="base">
                                        <p:cTn id="74" dur="500" fill="hold"/>
                                        <p:tgtEl>
                                          <p:spTgt spid="16"/>
                                        </p:tgtEl>
                                        <p:attrNameLst>
                                          <p:attrName>ppt_x</p:attrName>
                                        </p:attrNameLst>
                                      </p:cBhvr>
                                      <p:tavLst>
                                        <p:tav tm="0">
                                          <p:val>
                                            <p:strVal val="#ppt_x"/>
                                          </p:val>
                                        </p:tav>
                                        <p:tav tm="100000">
                                          <p:val>
                                            <p:strVal val="#ppt_x"/>
                                          </p:val>
                                        </p:tav>
                                      </p:tavLst>
                                    </p:anim>
                                    <p:anim calcmode="lin" valueType="num">
                                      <p:cBhvr additive="base">
                                        <p:cTn id="7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7"/>
                                        </p:tgtEl>
                                        <p:attrNameLst>
                                          <p:attrName>style.visibility</p:attrName>
                                        </p:attrNameLst>
                                      </p:cBhvr>
                                      <p:to>
                                        <p:strVal val="visible"/>
                                      </p:to>
                                    </p:set>
                                    <p:anim calcmode="lin" valueType="num">
                                      <p:cBhvr additive="base">
                                        <p:cTn id="80" dur="500" fill="hold"/>
                                        <p:tgtEl>
                                          <p:spTgt spid="17"/>
                                        </p:tgtEl>
                                        <p:attrNameLst>
                                          <p:attrName>ppt_x</p:attrName>
                                        </p:attrNameLst>
                                      </p:cBhvr>
                                      <p:tavLst>
                                        <p:tav tm="0">
                                          <p:val>
                                            <p:strVal val="#ppt_x"/>
                                          </p:val>
                                        </p:tav>
                                        <p:tav tm="100000">
                                          <p:val>
                                            <p:strVal val="#ppt_x"/>
                                          </p:val>
                                        </p:tav>
                                      </p:tavLst>
                                    </p:anim>
                                    <p:anim calcmode="lin" valueType="num">
                                      <p:cBhvr additive="base">
                                        <p:cTn id="8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additive="base">
                                        <p:cTn id="86" dur="500" fill="hold"/>
                                        <p:tgtEl>
                                          <p:spTgt spid="18"/>
                                        </p:tgtEl>
                                        <p:attrNameLst>
                                          <p:attrName>ppt_x</p:attrName>
                                        </p:attrNameLst>
                                      </p:cBhvr>
                                      <p:tavLst>
                                        <p:tav tm="0">
                                          <p:val>
                                            <p:strVal val="#ppt_x"/>
                                          </p:val>
                                        </p:tav>
                                        <p:tav tm="100000">
                                          <p:val>
                                            <p:strVal val="#ppt_x"/>
                                          </p:val>
                                        </p:tav>
                                      </p:tavLst>
                                    </p:anim>
                                    <p:anim calcmode="lin" valueType="num">
                                      <p:cBhvr additive="base">
                                        <p:cTn id="8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19"/>
                                        </p:tgtEl>
                                        <p:attrNameLst>
                                          <p:attrName>style.visibility</p:attrName>
                                        </p:attrNameLst>
                                      </p:cBhvr>
                                      <p:to>
                                        <p:strVal val="visible"/>
                                      </p:to>
                                    </p:set>
                                    <p:anim calcmode="lin" valueType="num">
                                      <p:cBhvr additive="base">
                                        <p:cTn id="92" dur="500" fill="hold"/>
                                        <p:tgtEl>
                                          <p:spTgt spid="19"/>
                                        </p:tgtEl>
                                        <p:attrNameLst>
                                          <p:attrName>ppt_x</p:attrName>
                                        </p:attrNameLst>
                                      </p:cBhvr>
                                      <p:tavLst>
                                        <p:tav tm="0">
                                          <p:val>
                                            <p:strVal val="#ppt_x"/>
                                          </p:val>
                                        </p:tav>
                                        <p:tav tm="100000">
                                          <p:val>
                                            <p:strVal val="#ppt_x"/>
                                          </p:val>
                                        </p:tav>
                                      </p:tavLst>
                                    </p:anim>
                                    <p:anim calcmode="lin" valueType="num">
                                      <p:cBhvr additive="base">
                                        <p:cTn id="9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21"/>
                                        </p:tgtEl>
                                        <p:attrNameLst>
                                          <p:attrName>style.visibility</p:attrName>
                                        </p:attrNameLst>
                                      </p:cBhvr>
                                      <p:to>
                                        <p:strVal val="visible"/>
                                      </p:to>
                                    </p:set>
                                    <p:anim calcmode="lin" valueType="num">
                                      <p:cBhvr additive="base">
                                        <p:cTn id="98" dur="500" fill="hold"/>
                                        <p:tgtEl>
                                          <p:spTgt spid="21"/>
                                        </p:tgtEl>
                                        <p:attrNameLst>
                                          <p:attrName>ppt_x</p:attrName>
                                        </p:attrNameLst>
                                      </p:cBhvr>
                                      <p:tavLst>
                                        <p:tav tm="0">
                                          <p:val>
                                            <p:strVal val="#ppt_x"/>
                                          </p:val>
                                        </p:tav>
                                        <p:tav tm="100000">
                                          <p:val>
                                            <p:strVal val="#ppt_x"/>
                                          </p:val>
                                        </p:tav>
                                      </p:tavLst>
                                    </p:anim>
                                    <p:anim calcmode="lin" valueType="num">
                                      <p:cBhvr additive="base">
                                        <p:cTn id="9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3" grpId="0"/>
      <p:bldP spid="14" grpId="0"/>
      <p:bldP spid="15" grpId="0"/>
      <p:bldP spid="16" grpId="0"/>
      <p:bldP spid="17" grpId="0"/>
      <p:bldP spid="18" grpId="0"/>
      <p:bldP spid="19" grpId="0"/>
      <p:bldP spid="2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2118" y="31752"/>
            <a:ext cx="8821882" cy="523220"/>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একক কাজঃ নিচের অভেদ গুলো প্রমাণ কর </a:t>
            </a:r>
            <a:endParaRPr lang="en-US" sz="2800" b="1" dirty="0">
              <a:solidFill>
                <a:srgbClr val="FFC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4" name="TextBox 3"/>
              <p:cNvSpPr txBox="1"/>
              <p:nvPr/>
            </p:nvSpPr>
            <p:spPr>
              <a:xfrm>
                <a:off x="353290" y="479161"/>
                <a:ext cx="8821881" cy="625812"/>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১</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বই-৬(ক)</a:t>
                </a:r>
                <a:r>
                  <a:rPr lang="en-US" sz="2400" b="1" dirty="0" smtClean="0">
                    <a:solidFill>
                      <a:srgbClr val="0070C0"/>
                    </a:solidFill>
                    <a:latin typeface="NikoshBAN" pitchFamily="2" charset="0"/>
                    <a:cs typeface="NikoshBAN" pitchFamily="2" charset="0"/>
                  </a:rPr>
                  <a:t> </a:t>
                </a:r>
                <a:r>
                  <a:rPr lang="en-US" sz="2400" b="1" dirty="0" smtClean="0">
                    <a:solidFill>
                      <a:srgbClr val="0070C0"/>
                    </a:solidFill>
                    <a:latin typeface="NikoshBAN" pitchFamily="2" charset="0"/>
                    <a:ea typeface="Cambria Math"/>
                    <a:cs typeface="NikoshBAN" pitchFamily="2" charset="0"/>
                  </a:rPr>
                  <a:t>⦂ </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𝟏</m:t>
                        </m:r>
                      </m:num>
                      <m:den>
                        <m:sSup>
                          <m:sSupPr>
                            <m:ctrlPr>
                              <a:rPr lang="bn-BD" sz="2400" b="1" i="1" smtClean="0">
                                <a:solidFill>
                                  <a:srgbClr val="0070C0"/>
                                </a:solidFill>
                                <a:latin typeface="Cambria Math"/>
                                <a:ea typeface="Cambria Math"/>
                              </a:rPr>
                            </m:ctrlPr>
                          </m:sSupPr>
                          <m:e>
                            <m:r>
                              <a:rPr lang="en-US" sz="2400" b="1" i="1" smtClean="0">
                                <a:solidFill>
                                  <a:srgbClr val="0070C0"/>
                                </a:solidFill>
                                <a:latin typeface="Cambria Math"/>
                                <a:ea typeface="Cambria Math"/>
                              </a:rPr>
                              <m:t>𝒔𝒆𝒄</m:t>
                            </m:r>
                          </m:e>
                          <m:sup>
                            <m:r>
                              <a:rPr lang="en-US" sz="2400" b="1" i="1" smtClean="0">
                                <a:solidFill>
                                  <a:srgbClr val="0070C0"/>
                                </a:solidFill>
                                <a:latin typeface="Cambria Math"/>
                                <a:ea typeface="Cambria Math"/>
                              </a:rPr>
                              <m:t>𝟐</m:t>
                            </m:r>
                          </m:sup>
                        </m:sSup>
                        <m:r>
                          <a:rPr lang="en-US" sz="2400" b="1" i="1" smtClean="0">
                            <a:solidFill>
                              <a:srgbClr val="0070C0"/>
                            </a:solidFill>
                            <a:latin typeface="Cambria Math"/>
                            <a:ea typeface="Cambria Math"/>
                          </a:rPr>
                          <m:t>𝑨</m:t>
                        </m:r>
                      </m:den>
                    </m:f>
                  </m:oMath>
                </a14:m>
                <a:r>
                  <a:rPr lang="bn-BD" sz="2400" b="1" dirty="0" smtClean="0">
                    <a:solidFill>
                      <a:srgbClr val="0070C0"/>
                    </a:solidFill>
                    <a:latin typeface="NikoshBAN" pitchFamily="2" charset="0"/>
                    <a:ea typeface="Cambria Math"/>
                    <a:cs typeface="NikoshBAN" pitchFamily="2" charset="0"/>
                  </a:rPr>
                  <a:t>  +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𝟏</m:t>
                        </m:r>
                      </m:num>
                      <m:den>
                        <m:sSup>
                          <m:sSupPr>
                            <m:ctrlPr>
                              <a:rPr lang="bn-BD" sz="2400" b="1" i="1" smtClean="0">
                                <a:solidFill>
                                  <a:srgbClr val="0070C0"/>
                                </a:solidFill>
                                <a:latin typeface="Cambria Math"/>
                                <a:ea typeface="Cambria Math"/>
                              </a:rPr>
                            </m:ctrlPr>
                          </m:sSupPr>
                          <m:e>
                            <m:r>
                              <a:rPr lang="en-US" sz="2400" b="1" i="1" smtClean="0">
                                <a:solidFill>
                                  <a:srgbClr val="0070C0"/>
                                </a:solidFill>
                                <a:latin typeface="Cambria Math"/>
                                <a:ea typeface="Cambria Math"/>
                              </a:rPr>
                              <m:t>𝒄𝒐𝒔𝒆𝒄</m:t>
                            </m:r>
                          </m:e>
                          <m:sup>
                            <m:r>
                              <a:rPr lang="en-US" sz="2400" b="1" i="1" smtClean="0">
                                <a:solidFill>
                                  <a:srgbClr val="0070C0"/>
                                </a:solidFill>
                                <a:latin typeface="Cambria Math"/>
                                <a:ea typeface="Cambria Math"/>
                              </a:rPr>
                              <m:t>𝟐</m:t>
                            </m:r>
                          </m:sup>
                        </m:sSup>
                        <m:r>
                          <a:rPr lang="en-US" sz="2400" b="1" i="1" smtClean="0">
                            <a:solidFill>
                              <a:srgbClr val="0070C0"/>
                            </a:solidFill>
                            <a:latin typeface="Cambria Math"/>
                            <a:ea typeface="Cambria Math"/>
                          </a:rPr>
                          <m:t>𝑨</m:t>
                        </m:r>
                      </m:den>
                    </m:f>
                  </m:oMath>
                </a14:m>
                <a:r>
                  <a:rPr lang="bn-BD" sz="2400" b="1" dirty="0" smtClean="0">
                    <a:solidFill>
                      <a:srgbClr val="0070C0"/>
                    </a:solidFill>
                    <a:latin typeface="NikoshBAN" pitchFamily="2" charset="0"/>
                    <a:ea typeface="Cambria Math"/>
                    <a:cs typeface="NikoshBAN" pitchFamily="2" charset="0"/>
                  </a:rPr>
                  <a:t>  = </a:t>
                </a:r>
                <a14:m>
                  <m:oMath xmlns:m="http://schemas.openxmlformats.org/officeDocument/2006/math">
                    <m:r>
                      <a:rPr lang="en-US" sz="2400" b="1" i="1" smtClean="0">
                        <a:solidFill>
                          <a:srgbClr val="0070C0"/>
                        </a:solidFill>
                        <a:latin typeface="Cambria Math"/>
                        <a:ea typeface="Cambria Math"/>
                      </a:rPr>
                      <m:t>𝟏</m:t>
                    </m:r>
                  </m:oMath>
                </a14:m>
                <a:r>
                  <a:rPr lang="bn-BD" sz="2400" b="1" dirty="0" smtClean="0">
                    <a:solidFill>
                      <a:srgbClr val="0070C0"/>
                    </a:solidFill>
                    <a:latin typeface="NikoshBAN" pitchFamily="2" charset="0"/>
                    <a:ea typeface="Cambria Math"/>
                    <a:cs typeface="NikoshBAN" pitchFamily="2" charset="0"/>
                  </a:rPr>
                  <a:t> </a:t>
                </a:r>
                <a:endParaRPr lang="en-US" sz="2400" b="1" dirty="0">
                  <a:solidFill>
                    <a:srgbClr val="0070C0"/>
                  </a:solidFill>
                  <a:latin typeface="NikoshBAN" pitchFamily="2" charset="0"/>
                  <a:cs typeface="NikoshBAN" pitchFamily="2"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53290" y="479161"/>
                <a:ext cx="8821881" cy="625812"/>
              </a:xfrm>
              <a:prstGeom prst="rect">
                <a:avLst/>
              </a:prstGeom>
              <a:blipFill rotWithShape="1">
                <a:blip r:embed="rId2"/>
                <a:stretch>
                  <a:fillRect l="-1106" b="-127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322118" y="1053972"/>
                <a:ext cx="8821881" cy="625941"/>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২</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বই-৭(গ)</a:t>
                </a:r>
                <a:r>
                  <a:rPr lang="en-US" sz="2400" b="1" dirty="0" smtClean="0">
                    <a:solidFill>
                      <a:srgbClr val="0070C0"/>
                    </a:solidFill>
                    <a:latin typeface="NikoshBAN" pitchFamily="2" charset="0"/>
                    <a:cs typeface="NikoshBAN" pitchFamily="2" charset="0"/>
                  </a:rPr>
                  <a:t> </a:t>
                </a:r>
                <a:r>
                  <a:rPr lang="en-US" sz="2400" b="1" dirty="0" smtClean="0">
                    <a:solidFill>
                      <a:srgbClr val="0070C0"/>
                    </a:solidFill>
                    <a:latin typeface="NikoshBAN" pitchFamily="2" charset="0"/>
                    <a:ea typeface="Cambria Math"/>
                    <a:cs typeface="NikoshBAN" pitchFamily="2" charset="0"/>
                  </a:rPr>
                  <a:t>⦂ </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𝟏</m:t>
                        </m:r>
                      </m:num>
                      <m:den>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 </m:t>
                        </m:r>
                        <m:sSup>
                          <m:sSupPr>
                            <m:ctrlPr>
                              <a:rPr lang="en-US" sz="2400" b="1" i="1" smtClean="0">
                                <a:solidFill>
                                  <a:srgbClr val="0070C0"/>
                                </a:solidFill>
                                <a:latin typeface="Cambria Math"/>
                                <a:ea typeface="Cambria Math"/>
                              </a:rPr>
                            </m:ctrlPr>
                          </m:sSupPr>
                          <m:e>
                            <m:r>
                              <a:rPr lang="en-US" sz="2400" b="1" i="1" smtClean="0">
                                <a:solidFill>
                                  <a:srgbClr val="0070C0"/>
                                </a:solidFill>
                                <a:latin typeface="Cambria Math"/>
                                <a:ea typeface="Cambria Math"/>
                              </a:rPr>
                              <m:t>𝒔𝒊𝒏</m:t>
                            </m:r>
                          </m:e>
                          <m:sup>
                            <m:r>
                              <a:rPr lang="en-US" sz="2400" b="1" i="1" smtClean="0">
                                <a:solidFill>
                                  <a:srgbClr val="0070C0"/>
                                </a:solidFill>
                                <a:latin typeface="Cambria Math"/>
                                <a:ea typeface="Cambria Math"/>
                              </a:rPr>
                              <m:t>𝟐</m:t>
                            </m:r>
                          </m:sup>
                        </m:sSup>
                        <m:r>
                          <a:rPr lang="en-US" sz="2400" b="1" i="1" smtClean="0">
                            <a:solidFill>
                              <a:srgbClr val="0070C0"/>
                            </a:solidFill>
                            <a:latin typeface="Cambria Math"/>
                            <a:ea typeface="Cambria Math"/>
                          </a:rPr>
                          <m:t>𝑨</m:t>
                        </m:r>
                      </m:den>
                    </m:f>
                  </m:oMath>
                </a14:m>
                <a:r>
                  <a:rPr lang="bn-BD" sz="2400" b="1" dirty="0" smtClean="0">
                    <a:solidFill>
                      <a:srgbClr val="0070C0"/>
                    </a:solidFill>
                    <a:latin typeface="NikoshBAN" pitchFamily="2" charset="0"/>
                    <a:ea typeface="Cambria Math"/>
                    <a:cs typeface="NikoshBAN" pitchFamily="2" charset="0"/>
                  </a:rPr>
                  <a:t>  +</a:t>
                </a:r>
                <a:r>
                  <a:rPr lang="en-US" sz="2400" b="1" dirty="0" smtClean="0">
                    <a:solidFill>
                      <a:srgbClr val="0070C0"/>
                    </a:solidFill>
                    <a:latin typeface="NikoshBAN" pitchFamily="2" charset="0"/>
                    <a:ea typeface="Cambria Math"/>
                    <a:cs typeface="NikoshBAN" pitchFamily="2" charset="0"/>
                  </a:rPr>
                  <a:t> </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𝟏</m:t>
                        </m:r>
                      </m:num>
                      <m:den>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 </m:t>
                        </m:r>
                        <m:sSup>
                          <m:sSupPr>
                            <m:ctrlPr>
                              <a:rPr lang="en-US" sz="2400" b="1" i="1" smtClean="0">
                                <a:solidFill>
                                  <a:srgbClr val="0070C0"/>
                                </a:solidFill>
                                <a:latin typeface="Cambria Math"/>
                                <a:ea typeface="Cambria Math"/>
                              </a:rPr>
                            </m:ctrlPr>
                          </m:sSupPr>
                          <m:e>
                            <m:r>
                              <a:rPr lang="en-US" sz="2400" b="1" i="1" smtClean="0">
                                <a:solidFill>
                                  <a:srgbClr val="0070C0"/>
                                </a:solidFill>
                                <a:latin typeface="Cambria Math"/>
                                <a:ea typeface="Cambria Math"/>
                              </a:rPr>
                              <m:t>𝒄𝒐𝒔𝒆𝒄</m:t>
                            </m:r>
                          </m:e>
                          <m:sup>
                            <m:r>
                              <a:rPr lang="en-US" sz="2400" b="1" i="1" smtClean="0">
                                <a:solidFill>
                                  <a:srgbClr val="0070C0"/>
                                </a:solidFill>
                                <a:latin typeface="Cambria Math"/>
                                <a:ea typeface="Cambria Math"/>
                              </a:rPr>
                              <m:t>𝟐</m:t>
                            </m:r>
                          </m:sup>
                        </m:sSup>
                        <m:r>
                          <a:rPr lang="en-US" sz="2400" b="1" i="1" smtClean="0">
                            <a:solidFill>
                              <a:srgbClr val="0070C0"/>
                            </a:solidFill>
                            <a:latin typeface="Cambria Math"/>
                            <a:ea typeface="Cambria Math"/>
                          </a:rPr>
                          <m:t>𝑨</m:t>
                        </m:r>
                      </m:den>
                    </m:f>
                  </m:oMath>
                </a14:m>
                <a:r>
                  <a:rPr lang="bn-BD" sz="2400" b="1" dirty="0" smtClean="0">
                    <a:solidFill>
                      <a:srgbClr val="0070C0"/>
                    </a:solidFill>
                    <a:latin typeface="NikoshBAN" pitchFamily="2" charset="0"/>
                    <a:ea typeface="Cambria Math"/>
                    <a:cs typeface="NikoshBAN" pitchFamily="2" charset="0"/>
                  </a:rPr>
                  <a:t>   = </a:t>
                </a:r>
                <a14:m>
                  <m:oMath xmlns:m="http://schemas.openxmlformats.org/officeDocument/2006/math">
                    <m:r>
                      <a:rPr lang="en-US" sz="2400" b="1" i="1" smtClean="0">
                        <a:solidFill>
                          <a:srgbClr val="0070C0"/>
                        </a:solidFill>
                        <a:latin typeface="Cambria Math"/>
                        <a:ea typeface="Cambria Math"/>
                      </a:rPr>
                      <m:t>𝟏</m:t>
                    </m:r>
                  </m:oMath>
                </a14:m>
                <a:endParaRPr lang="en-US" sz="2400" b="1" dirty="0">
                  <a:solidFill>
                    <a:srgbClr val="0070C0"/>
                  </a:solidFill>
                  <a:latin typeface="NikoshBAN" pitchFamily="2" charset="0"/>
                  <a:cs typeface="NikoshBAN" pitchFamily="2"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322118" y="1053972"/>
                <a:ext cx="8821881" cy="625941"/>
              </a:xfrm>
              <a:prstGeom prst="rect">
                <a:avLst/>
              </a:prstGeom>
              <a:blipFill rotWithShape="1">
                <a:blip r:embed="rId3"/>
                <a:stretch>
                  <a:fillRect l="-1106" b="-116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322118" y="1679913"/>
                <a:ext cx="8821882" cy="624786"/>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৩</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বই-৮(ক)</a:t>
                </a:r>
                <a:r>
                  <a:rPr lang="en-US" sz="2400" b="1" dirty="0" smtClean="0">
                    <a:solidFill>
                      <a:srgbClr val="0070C0"/>
                    </a:solidFill>
                    <a:latin typeface="NikoshBAN" pitchFamily="2" charset="0"/>
                    <a:ea typeface="Cambria Math"/>
                    <a:cs typeface="NikoshBAN" pitchFamily="2" charset="0"/>
                  </a:rPr>
                  <a:t>⦂</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𝒕𝒂𝒏𝑨</m:t>
                        </m:r>
                      </m:num>
                      <m:den>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 −  </m:t>
                        </m:r>
                        <m:r>
                          <a:rPr lang="en-US" sz="2400" b="1" i="1" smtClean="0">
                            <a:solidFill>
                              <a:srgbClr val="0070C0"/>
                            </a:solidFill>
                            <a:latin typeface="Cambria Math"/>
                            <a:ea typeface="Cambria Math"/>
                          </a:rPr>
                          <m:t>𝒄𝒐𝒕𝑨</m:t>
                        </m:r>
                      </m:den>
                    </m:f>
                  </m:oMath>
                </a14:m>
                <a:r>
                  <a:rPr lang="bn-BD" sz="2400" b="1" dirty="0" smtClean="0">
                    <a:solidFill>
                      <a:srgbClr val="0070C0"/>
                    </a:solidFill>
                    <a:latin typeface="NikoshBAN" pitchFamily="2" charset="0"/>
                    <a:ea typeface="Cambria Math"/>
                    <a:cs typeface="NikoshBAN" pitchFamily="2" charset="0"/>
                  </a:rPr>
                  <a:t> +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𝒄𝒐𝒕𝑨</m:t>
                        </m:r>
                      </m:num>
                      <m:den>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 −</m:t>
                        </m:r>
                        <m:r>
                          <a:rPr lang="en-US" sz="2400" b="1" i="1" smtClean="0">
                            <a:solidFill>
                              <a:srgbClr val="0070C0"/>
                            </a:solidFill>
                            <a:latin typeface="Cambria Math"/>
                            <a:ea typeface="Cambria Math"/>
                          </a:rPr>
                          <m:t>𝒕𝒂𝒏𝑨</m:t>
                        </m:r>
                      </m:den>
                    </m:f>
                  </m:oMath>
                </a14:m>
                <a:r>
                  <a:rPr lang="bn-BD" sz="2400" b="1" dirty="0" smtClean="0">
                    <a:solidFill>
                      <a:srgbClr val="0070C0"/>
                    </a:solidFill>
                    <a:latin typeface="NikoshBAN" pitchFamily="2" charset="0"/>
                    <a:ea typeface="Cambria Math"/>
                    <a:cs typeface="NikoshBAN" pitchFamily="2" charset="0"/>
                  </a:rPr>
                  <a:t>  = </a:t>
                </a:r>
                <a:r>
                  <a:rPr lang="en-US" sz="1600" b="1" dirty="0" err="1" smtClean="0">
                    <a:solidFill>
                      <a:srgbClr val="0070C0"/>
                    </a:solidFill>
                    <a:latin typeface="NikoshBAN" pitchFamily="2" charset="0"/>
                    <a:ea typeface="Cambria Math"/>
                    <a:cs typeface="NikoshBAN" pitchFamily="2" charset="0"/>
                  </a:rPr>
                  <a:t>secA.cosecA</a:t>
                </a:r>
                <a:r>
                  <a:rPr lang="en-US" sz="2000" b="1" dirty="0" smtClean="0">
                    <a:solidFill>
                      <a:srgbClr val="0070C0"/>
                    </a:solidFill>
                    <a:latin typeface="NikoshBAN" pitchFamily="2" charset="0"/>
                    <a:ea typeface="Cambria Math"/>
                    <a:cs typeface="NikoshBAN" pitchFamily="2" charset="0"/>
                  </a:rPr>
                  <a:t> </a:t>
                </a:r>
                <a:r>
                  <a:rPr lang="en-US" sz="2400" b="1" dirty="0" smtClean="0">
                    <a:solidFill>
                      <a:srgbClr val="0070C0"/>
                    </a:solidFill>
                    <a:latin typeface="NikoshBAN" pitchFamily="2" charset="0"/>
                    <a:ea typeface="Cambria Math"/>
                    <a:cs typeface="NikoshBAN" pitchFamily="2" charset="0"/>
                  </a:rPr>
                  <a:t> + </a:t>
                </a:r>
                <a14:m>
                  <m:oMath xmlns:m="http://schemas.openxmlformats.org/officeDocument/2006/math">
                    <m:r>
                      <a:rPr lang="en-US" sz="2400" b="1" i="1" smtClean="0">
                        <a:solidFill>
                          <a:srgbClr val="0070C0"/>
                        </a:solidFill>
                        <a:latin typeface="Cambria Math"/>
                        <a:ea typeface="Cambria Math"/>
                      </a:rPr>
                      <m:t>𝟏</m:t>
                    </m:r>
                  </m:oMath>
                </a14:m>
                <a:endParaRPr lang="en-US" sz="2400" b="1" dirty="0">
                  <a:solidFill>
                    <a:srgbClr val="0070C0"/>
                  </a:solidFill>
                  <a:latin typeface="NikoshBAN" pitchFamily="2" charset="0"/>
                  <a:cs typeface="NikoshBAN" pitchFamily="2"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322118" y="1679913"/>
                <a:ext cx="8821882" cy="624786"/>
              </a:xfrm>
              <a:prstGeom prst="rect">
                <a:avLst/>
              </a:prstGeom>
              <a:blipFill rotWithShape="1">
                <a:blip r:embed="rId4"/>
                <a:stretch>
                  <a:fillRect l="-1106" b="-127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322118" y="2304699"/>
                <a:ext cx="8821881" cy="626903"/>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৪</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বই-৯ </a:t>
                </a:r>
                <a:r>
                  <a:rPr lang="en-US" sz="2400" b="1" dirty="0" smtClean="0">
                    <a:solidFill>
                      <a:srgbClr val="0070C0"/>
                    </a:solidFill>
                    <a:latin typeface="NikoshBAN" pitchFamily="2" charset="0"/>
                    <a:ea typeface="Cambria Math"/>
                    <a:cs typeface="NikoshBAN" pitchFamily="2" charset="0"/>
                  </a:rPr>
                  <a:t>⦂</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𝒄𝒐𝒔𝑨</m:t>
                        </m:r>
                      </m:num>
                      <m:den>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 −</m:t>
                        </m:r>
                        <m:r>
                          <a:rPr lang="en-US" sz="2400" b="1" i="1" smtClean="0">
                            <a:solidFill>
                              <a:srgbClr val="0070C0"/>
                            </a:solidFill>
                            <a:latin typeface="Cambria Math"/>
                            <a:ea typeface="Cambria Math"/>
                          </a:rPr>
                          <m:t>𝒕𝒂𝒏𝑨</m:t>
                        </m:r>
                      </m:den>
                    </m:f>
                  </m:oMath>
                </a14:m>
                <a:r>
                  <a:rPr lang="bn-BD" sz="2400" b="1" dirty="0" smtClean="0">
                    <a:solidFill>
                      <a:srgbClr val="0070C0"/>
                    </a:solidFill>
                    <a:latin typeface="NikoshBAN" pitchFamily="2" charset="0"/>
                    <a:ea typeface="Cambria Math"/>
                    <a:cs typeface="NikoshBAN" pitchFamily="2" charset="0"/>
                  </a:rPr>
                  <a:t> + </a:t>
                </a:r>
                <a:r>
                  <a:rPr lang="en-US"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𝒔𝒊𝒏𝑨</m:t>
                        </m:r>
                      </m:num>
                      <m:den>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 −</m:t>
                        </m:r>
                        <m:r>
                          <a:rPr lang="en-US" sz="2400" b="1" i="1" smtClean="0">
                            <a:solidFill>
                              <a:srgbClr val="0070C0"/>
                            </a:solidFill>
                            <a:latin typeface="Cambria Math"/>
                            <a:ea typeface="Cambria Math"/>
                          </a:rPr>
                          <m:t>𝒄𝒐𝒕𝑨</m:t>
                        </m:r>
                      </m:den>
                    </m:f>
                  </m:oMath>
                </a14:m>
                <a:r>
                  <a:rPr lang="bn-BD" sz="2400" b="1" dirty="0" smtClean="0">
                    <a:solidFill>
                      <a:srgbClr val="0070C0"/>
                    </a:solidFill>
                    <a:latin typeface="NikoshBAN" pitchFamily="2" charset="0"/>
                    <a:ea typeface="Cambria Math"/>
                    <a:cs typeface="NikoshBAN" pitchFamily="2" charset="0"/>
                  </a:rPr>
                  <a:t>  = </a:t>
                </a:r>
                <a:r>
                  <a:rPr lang="en-US" sz="1600" b="1" dirty="0" err="1" smtClean="0">
                    <a:solidFill>
                      <a:srgbClr val="0070C0"/>
                    </a:solidFill>
                    <a:latin typeface="NikoshBAN" pitchFamily="2" charset="0"/>
                    <a:ea typeface="Cambria Math"/>
                    <a:cs typeface="NikoshBAN" pitchFamily="2" charset="0"/>
                  </a:rPr>
                  <a:t>sinA</a:t>
                </a:r>
                <a:r>
                  <a:rPr lang="en-US" sz="1600" b="1" dirty="0" smtClean="0">
                    <a:solidFill>
                      <a:srgbClr val="0070C0"/>
                    </a:solidFill>
                    <a:latin typeface="NikoshBAN" pitchFamily="2" charset="0"/>
                    <a:ea typeface="Cambria Math"/>
                    <a:cs typeface="NikoshBAN" pitchFamily="2" charset="0"/>
                  </a:rPr>
                  <a:t> + </a:t>
                </a:r>
                <a:r>
                  <a:rPr lang="en-US" sz="1600" b="1" dirty="0" err="1" smtClean="0">
                    <a:solidFill>
                      <a:srgbClr val="0070C0"/>
                    </a:solidFill>
                    <a:latin typeface="NikoshBAN" pitchFamily="2" charset="0"/>
                    <a:ea typeface="Cambria Math"/>
                    <a:cs typeface="NikoshBAN" pitchFamily="2" charset="0"/>
                  </a:rPr>
                  <a:t>cosA</a:t>
                </a:r>
                <a:endParaRPr lang="en-US" sz="2000" b="1" dirty="0">
                  <a:solidFill>
                    <a:srgbClr val="0070C0"/>
                  </a:solidFill>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322118" y="2304699"/>
                <a:ext cx="8821881" cy="626903"/>
              </a:xfrm>
              <a:prstGeom prst="rect">
                <a:avLst/>
              </a:prstGeom>
              <a:blipFill rotWithShape="1">
                <a:blip r:embed="rId5"/>
                <a:stretch>
                  <a:fillRect l="-1106" b="-11650"/>
                </a:stretch>
              </a:blipFill>
            </p:spPr>
            <p:txBody>
              <a:bodyPr/>
              <a:lstStyle/>
              <a:p>
                <a:r>
                  <a:rPr lang="en-US">
                    <a:noFill/>
                  </a:rPr>
                  <a:t> </a:t>
                </a:r>
              </a:p>
            </p:txBody>
          </p:sp>
        </mc:Fallback>
      </mc:AlternateContent>
      <p:grpSp>
        <p:nvGrpSpPr>
          <p:cNvPr id="13" name="Group 12"/>
          <p:cNvGrpSpPr/>
          <p:nvPr/>
        </p:nvGrpSpPr>
        <p:grpSpPr>
          <a:xfrm>
            <a:off x="322120" y="2853976"/>
            <a:ext cx="4010971" cy="461665"/>
            <a:chOff x="426053" y="3645948"/>
            <a:chExt cx="3008278" cy="461665"/>
          </a:xfrm>
        </p:grpSpPr>
        <mc:AlternateContent xmlns:mc="http://schemas.openxmlformats.org/markup-compatibility/2006" xmlns:a14="http://schemas.microsoft.com/office/drawing/2010/main">
          <mc:Choice Requires="a14">
            <p:sp>
              <p:nvSpPr>
                <p:cNvPr id="8" name="TextBox 7"/>
                <p:cNvSpPr txBox="1"/>
                <p:nvPr/>
              </p:nvSpPr>
              <p:spPr>
                <a:xfrm>
                  <a:off x="426053" y="3645948"/>
                  <a:ext cx="3008278" cy="461665"/>
                </a:xfrm>
                <a:prstGeom prst="rect">
                  <a:avLst/>
                </a:prstGeom>
                <a:noFill/>
              </p:spPr>
              <p:txBody>
                <a:bodyPr wrap="none" rtlCol="0">
                  <a:spAutoFit/>
                </a:bodyPr>
                <a:lstStyle/>
                <a:p>
                  <a:r>
                    <a:rPr lang="bn-BD" sz="2400" b="1" dirty="0" smtClean="0">
                      <a:solidFill>
                        <a:srgbClr val="0070C0"/>
                      </a:solidFill>
                      <a:latin typeface="NikoshBAN" pitchFamily="2" charset="0"/>
                      <a:cs typeface="NikoshBAN" pitchFamily="2" charset="0"/>
                    </a:rPr>
                    <a:t>৫</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বই-১০ </a:t>
                  </a:r>
                  <a:r>
                    <a:rPr lang="en-US" b="1" dirty="0" smtClean="0">
                      <a:solidFill>
                        <a:srgbClr val="0070C0"/>
                      </a:solidFill>
                      <a:latin typeface="NikoshBAN" pitchFamily="2" charset="0"/>
                      <a:ea typeface="Cambria Math"/>
                      <a:cs typeface="NikoshBAN" pitchFamily="2" charset="0"/>
                    </a:rPr>
                    <a:t>⦂</a:t>
                  </a:r>
                  <a:r>
                    <a:rPr lang="bn-BD" b="1" dirty="0" smtClean="0">
                      <a:solidFill>
                        <a:srgbClr val="0070C0"/>
                      </a:solidFill>
                      <a:latin typeface="NikoshBAN" pitchFamily="2" charset="0"/>
                      <a:ea typeface="Cambria Math"/>
                      <a:cs typeface="NikoshBAN" pitchFamily="2" charset="0"/>
                    </a:rPr>
                    <a:t> </a:t>
                  </a:r>
                  <a:r>
                    <a:rPr lang="en-US" b="1" dirty="0" err="1" smtClean="0">
                      <a:solidFill>
                        <a:srgbClr val="0070C0"/>
                      </a:solidFill>
                      <a:latin typeface="NikoshBAN" pitchFamily="2" charset="0"/>
                      <a:ea typeface="Cambria Math"/>
                      <a:cs typeface="NikoshBAN" pitchFamily="2" charset="0"/>
                    </a:rPr>
                    <a:t>tanA</a:t>
                  </a:r>
                  <a14:m>
                    <m:oMath xmlns:m="http://schemas.openxmlformats.org/officeDocument/2006/math">
                      <m:r>
                        <a:rPr lang="en-US" b="1" i="1" smtClean="0">
                          <a:solidFill>
                            <a:srgbClr val="0070C0"/>
                          </a:solidFill>
                          <a:latin typeface="Cambria Math"/>
                          <a:ea typeface="Cambria Math"/>
                        </a:rPr>
                        <m:t>√</m:t>
                      </m:r>
                      <m:sSup>
                        <m:sSupPr>
                          <m:ctrlPr>
                            <a:rPr lang="en-US" b="1" i="1" smtClean="0">
                              <a:solidFill>
                                <a:srgbClr val="0070C0"/>
                              </a:solidFill>
                              <a:latin typeface="Cambria Math"/>
                              <a:ea typeface="Cambria Math"/>
                            </a:rPr>
                          </m:ctrlPr>
                        </m:sSupPr>
                        <m:e>
                          <m:r>
                            <a:rPr lang="en-US" b="1" i="1">
                              <a:solidFill>
                                <a:srgbClr val="0070C0"/>
                              </a:solidFill>
                              <a:latin typeface="Cambria Math"/>
                              <a:ea typeface="Cambria Math"/>
                            </a:rPr>
                            <m:t>𝟏</m:t>
                          </m:r>
                          <m:r>
                            <a:rPr lang="en-US" b="1" i="1">
                              <a:solidFill>
                                <a:srgbClr val="0070C0"/>
                              </a:solidFill>
                              <a:latin typeface="Cambria Math"/>
                              <a:ea typeface="Cambria Math"/>
                            </a:rPr>
                            <m:t>−</m:t>
                          </m:r>
                          <m:r>
                            <a:rPr lang="en-US" b="1" i="1" smtClean="0">
                              <a:solidFill>
                                <a:srgbClr val="0070C0"/>
                              </a:solidFill>
                              <a:latin typeface="Cambria Math"/>
                              <a:ea typeface="Cambria Math"/>
                            </a:rPr>
                            <m:t>𝒔𝒊𝒏</m:t>
                          </m:r>
                        </m:e>
                        <m:sup>
                          <m:r>
                            <a:rPr lang="en-US" b="1" i="1" smtClean="0">
                              <a:solidFill>
                                <a:srgbClr val="0070C0"/>
                              </a:solidFill>
                              <a:latin typeface="Cambria Math"/>
                              <a:ea typeface="Cambria Math"/>
                            </a:rPr>
                            <m:t>𝟐</m:t>
                          </m:r>
                        </m:sup>
                      </m:sSup>
                    </m:oMath>
                  </a14:m>
                  <a:r>
                    <a:rPr lang="en-US" b="1" dirty="0" smtClean="0">
                      <a:solidFill>
                        <a:srgbClr val="0070C0"/>
                      </a:solidFill>
                      <a:latin typeface="NikoshBAN" pitchFamily="2" charset="0"/>
                      <a:ea typeface="Cambria Math"/>
                      <a:cs typeface="NikoshBAN" pitchFamily="2" charset="0"/>
                    </a:rPr>
                    <a:t>A</a:t>
                  </a:r>
                  <a:r>
                    <a:rPr lang="bn-BD" b="1" dirty="0" smtClean="0">
                      <a:solidFill>
                        <a:srgbClr val="0070C0"/>
                      </a:solidFill>
                      <a:latin typeface="NikoshBAN" pitchFamily="2" charset="0"/>
                      <a:ea typeface="Cambria Math"/>
                      <a:cs typeface="NikoshBAN" pitchFamily="2" charset="0"/>
                    </a:rPr>
                    <a:t>   </a:t>
                  </a:r>
                  <a:r>
                    <a:rPr lang="bn-BD" sz="2400" b="1" dirty="0" smtClean="0">
                      <a:solidFill>
                        <a:srgbClr val="0070C0"/>
                      </a:solidFill>
                      <a:latin typeface="NikoshBAN" pitchFamily="2" charset="0"/>
                      <a:ea typeface="Cambria Math"/>
                      <a:cs typeface="NikoshBAN" pitchFamily="2" charset="0"/>
                    </a:rPr>
                    <a:t>= </a:t>
                  </a:r>
                  <a:r>
                    <a:rPr lang="en-US" b="1" dirty="0" err="1" smtClean="0">
                      <a:solidFill>
                        <a:srgbClr val="0070C0"/>
                      </a:solidFill>
                      <a:latin typeface="NikoshBAN" pitchFamily="2" charset="0"/>
                      <a:ea typeface="Cambria Math"/>
                      <a:cs typeface="NikoshBAN" pitchFamily="2" charset="0"/>
                    </a:rPr>
                    <a:t>sinA</a:t>
                  </a:r>
                  <a:r>
                    <a:rPr lang="en-US" sz="2400" b="1" dirty="0" smtClean="0">
                      <a:solidFill>
                        <a:srgbClr val="0070C0"/>
                      </a:solidFill>
                      <a:latin typeface="NikoshBAN" pitchFamily="2" charset="0"/>
                      <a:ea typeface="Cambria Math"/>
                      <a:cs typeface="NikoshBAN" pitchFamily="2" charset="0"/>
                    </a:rPr>
                    <a:t> </a:t>
                  </a:r>
                  <a:endParaRPr lang="en-US" sz="2400" b="1" dirty="0">
                    <a:solidFill>
                      <a:srgbClr val="0070C0"/>
                    </a:solidFill>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26053" y="3645948"/>
                  <a:ext cx="3008278" cy="461665"/>
                </a:xfrm>
                <a:prstGeom prst="rect">
                  <a:avLst/>
                </a:prstGeom>
                <a:blipFill rotWithShape="1">
                  <a:blip r:embed="rId6"/>
                  <a:stretch>
                    <a:fillRect l="-2432" t="-10526" b="-28947"/>
                  </a:stretch>
                </a:blipFill>
              </p:spPr>
              <p:txBody>
                <a:bodyPr/>
                <a:lstStyle/>
                <a:p>
                  <a:r>
                    <a:rPr lang="en-US">
                      <a:noFill/>
                    </a:rPr>
                    <a:t> </a:t>
                  </a:r>
                </a:p>
              </p:txBody>
            </p:sp>
          </mc:Fallback>
        </mc:AlternateContent>
        <p:cxnSp>
          <p:nvCxnSpPr>
            <p:cNvPr id="10" name="Straight Connector 9"/>
            <p:cNvCxnSpPr/>
            <p:nvPr/>
          </p:nvCxnSpPr>
          <p:spPr>
            <a:xfrm>
              <a:off x="1926167" y="3731867"/>
              <a:ext cx="848341" cy="0"/>
            </a:xfrm>
            <a:prstGeom prst="line">
              <a:avLst/>
            </a:prstGeom>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4" name="TextBox 13"/>
              <p:cNvSpPr txBox="1"/>
              <p:nvPr/>
            </p:nvSpPr>
            <p:spPr>
              <a:xfrm>
                <a:off x="322119" y="3271874"/>
                <a:ext cx="8849590" cy="624915"/>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৬</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বই-১১ </a:t>
                </a:r>
                <a:r>
                  <a:rPr lang="en-US" sz="2400" b="1" dirty="0" smtClean="0">
                    <a:solidFill>
                      <a:srgbClr val="0070C0"/>
                    </a:solidFill>
                    <a:latin typeface="NikoshBAN" pitchFamily="2" charset="0"/>
                    <a:ea typeface="Cambria Math"/>
                    <a:cs typeface="NikoshBAN" pitchFamily="2" charset="0"/>
                  </a:rPr>
                  <a:t>⦂</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𝒔𝒆𝒄𝑨</m:t>
                        </m:r>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𝒕𝒂𝒏𝑨</m:t>
                        </m:r>
                      </m:num>
                      <m:den>
                        <m:r>
                          <a:rPr lang="en-US" sz="2400" b="1" i="1" smtClean="0">
                            <a:solidFill>
                              <a:srgbClr val="0070C0"/>
                            </a:solidFill>
                            <a:latin typeface="Cambria Math"/>
                            <a:ea typeface="Cambria Math"/>
                          </a:rPr>
                          <m:t>𝒄𝒐𝒔𝒆𝒄𝑨</m:t>
                        </m:r>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𝒄𝒐𝒕𝑨</m:t>
                        </m:r>
                      </m:den>
                    </m:f>
                  </m:oMath>
                </a14:m>
                <a:r>
                  <a:rPr lang="bn-BD" sz="2400" b="1" dirty="0" smtClean="0">
                    <a:solidFill>
                      <a:srgbClr val="0070C0"/>
                    </a:solidFill>
                    <a:latin typeface="NikoshBAN" pitchFamily="2" charset="0"/>
                    <a:ea typeface="Cambria Math"/>
                    <a:cs typeface="NikoshBAN" pitchFamily="2" charset="0"/>
                  </a:rPr>
                  <a:t>      =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𝒄𝒐𝒔𝒆𝒄𝑨</m:t>
                        </m:r>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𝒄𝒐𝒕𝑨</m:t>
                        </m:r>
                      </m:num>
                      <m:den>
                        <m:r>
                          <a:rPr lang="en-US" sz="2400" b="1" i="1" smtClean="0">
                            <a:solidFill>
                              <a:srgbClr val="0070C0"/>
                            </a:solidFill>
                            <a:latin typeface="Cambria Math"/>
                            <a:ea typeface="Cambria Math"/>
                          </a:rPr>
                          <m:t>𝒔𝒆𝒄𝑨</m:t>
                        </m:r>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𝒕𝒂𝒏𝑨</m:t>
                        </m:r>
                      </m:den>
                    </m:f>
                  </m:oMath>
                </a14:m>
                <a:r>
                  <a:rPr lang="bn-BD" sz="2400" b="1" dirty="0" smtClean="0">
                    <a:solidFill>
                      <a:srgbClr val="0070C0"/>
                    </a:solidFill>
                    <a:latin typeface="NikoshBAN" pitchFamily="2" charset="0"/>
                    <a:ea typeface="Cambria Math"/>
                    <a:cs typeface="NikoshBAN" pitchFamily="2" charset="0"/>
                  </a:rPr>
                  <a:t>           </a:t>
                </a:r>
                <a:endParaRPr lang="en-US" sz="2400" b="1" dirty="0">
                  <a:solidFill>
                    <a:srgbClr val="0070C0"/>
                  </a:solidFill>
                  <a:latin typeface="NikoshBAN" pitchFamily="2" charset="0"/>
                  <a:cs typeface="NikoshBAN" pitchFamily="2"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322119" y="3271874"/>
                <a:ext cx="8849590" cy="624915"/>
              </a:xfrm>
              <a:prstGeom prst="rect">
                <a:avLst/>
              </a:prstGeom>
              <a:blipFill rotWithShape="1">
                <a:blip r:embed="rId7"/>
                <a:stretch>
                  <a:fillRect l="-1102" b="-127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22118" y="3877467"/>
                <a:ext cx="8821881" cy="624915"/>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৭</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বই-১২ </a:t>
                </a:r>
                <a:r>
                  <a:rPr lang="en-US" sz="2400" b="1" dirty="0" smtClean="0">
                    <a:solidFill>
                      <a:srgbClr val="0070C0"/>
                    </a:solidFill>
                    <a:latin typeface="NikoshBAN" pitchFamily="2" charset="0"/>
                    <a:ea typeface="Cambria Math"/>
                    <a:cs typeface="NikoshBAN" pitchFamily="2" charset="0"/>
                  </a:rPr>
                  <a:t>⦂</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𝒄𝒐𝒔𝒆𝒄𝑨</m:t>
                        </m:r>
                      </m:num>
                      <m:den>
                        <m:r>
                          <a:rPr lang="en-US" sz="2400" b="1" i="1" smtClean="0">
                            <a:solidFill>
                              <a:srgbClr val="0070C0"/>
                            </a:solidFill>
                            <a:latin typeface="Cambria Math"/>
                            <a:ea typeface="Cambria Math"/>
                          </a:rPr>
                          <m:t>𝒄𝒐𝒔𝒆𝒄𝑨</m:t>
                        </m:r>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𝟏</m:t>
                        </m:r>
                      </m:den>
                    </m:f>
                  </m:oMath>
                </a14:m>
                <a:r>
                  <a:rPr lang="bn-BD" sz="2400" b="1" dirty="0" smtClean="0">
                    <a:solidFill>
                      <a:srgbClr val="0070C0"/>
                    </a:solidFill>
                    <a:latin typeface="NikoshBAN" pitchFamily="2" charset="0"/>
                    <a:ea typeface="Cambria Math"/>
                    <a:cs typeface="NikoshBAN" pitchFamily="2" charset="0"/>
                  </a:rPr>
                  <a:t> +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𝒄𝒐𝒔𝒆𝒄𝑨</m:t>
                        </m:r>
                      </m:num>
                      <m:den>
                        <m:r>
                          <a:rPr lang="en-US" sz="2400" b="1" i="1" smtClean="0">
                            <a:solidFill>
                              <a:srgbClr val="0070C0"/>
                            </a:solidFill>
                            <a:latin typeface="Cambria Math"/>
                            <a:ea typeface="Cambria Math"/>
                          </a:rPr>
                          <m:t>𝒄𝒐𝒔𝒆𝒄𝑨</m:t>
                        </m:r>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𝟏</m:t>
                        </m:r>
                      </m:den>
                    </m:f>
                  </m:oMath>
                </a14:m>
                <a:r>
                  <a:rPr lang="bn-BD" sz="2400" b="1" dirty="0" smtClean="0">
                    <a:solidFill>
                      <a:srgbClr val="0070C0"/>
                    </a:solidFill>
                    <a:latin typeface="NikoshBAN" pitchFamily="2" charset="0"/>
                    <a:ea typeface="Cambria Math"/>
                    <a:cs typeface="NikoshBAN" pitchFamily="2" charset="0"/>
                  </a:rPr>
                  <a:t> = </a:t>
                </a:r>
                <a14:m>
                  <m:oMath xmlns:m="http://schemas.openxmlformats.org/officeDocument/2006/math">
                    <m:r>
                      <a:rPr lang="en-US" sz="2000" b="1" i="0" smtClean="0">
                        <a:solidFill>
                          <a:srgbClr val="0070C0"/>
                        </a:solidFill>
                        <a:latin typeface="Cambria Math"/>
                        <a:ea typeface="Cambria Math"/>
                      </a:rPr>
                      <m:t>𝟐</m:t>
                    </m:r>
                    <m:sSup>
                      <m:sSupPr>
                        <m:ctrlPr>
                          <a:rPr lang="bn-BD" sz="2000" b="1" i="1" smtClean="0">
                            <a:solidFill>
                              <a:srgbClr val="0070C0"/>
                            </a:solidFill>
                            <a:latin typeface="Cambria Math"/>
                            <a:ea typeface="Cambria Math"/>
                          </a:rPr>
                        </m:ctrlPr>
                      </m:sSupPr>
                      <m:e>
                        <m:r>
                          <a:rPr lang="en-US" sz="2000" b="1" i="1" smtClean="0">
                            <a:solidFill>
                              <a:srgbClr val="0070C0"/>
                            </a:solidFill>
                            <a:latin typeface="Cambria Math"/>
                            <a:ea typeface="Cambria Math"/>
                          </a:rPr>
                          <m:t>𝒔𝒆𝒄</m:t>
                        </m:r>
                      </m:e>
                      <m:sup>
                        <m:r>
                          <a:rPr lang="en-US" sz="2000" b="1" i="1" smtClean="0">
                            <a:solidFill>
                              <a:srgbClr val="0070C0"/>
                            </a:solidFill>
                            <a:latin typeface="Cambria Math"/>
                            <a:ea typeface="Cambria Math"/>
                          </a:rPr>
                          <m:t>𝟐</m:t>
                        </m:r>
                      </m:sup>
                    </m:sSup>
                    <m:r>
                      <a:rPr lang="en-US" sz="2000" b="1" i="1" smtClean="0">
                        <a:solidFill>
                          <a:srgbClr val="0070C0"/>
                        </a:solidFill>
                        <a:latin typeface="Cambria Math"/>
                        <a:ea typeface="Cambria Math"/>
                      </a:rPr>
                      <m:t>𝑨</m:t>
                    </m:r>
                  </m:oMath>
                </a14:m>
                <a:endParaRPr lang="en-US" sz="2000" b="1" dirty="0">
                  <a:solidFill>
                    <a:srgbClr val="0070C0"/>
                  </a:solidFill>
                  <a:latin typeface="NikoshBAN" pitchFamily="2" charset="0"/>
                  <a:cs typeface="NikoshBAN" pitchFamily="2"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322118" y="3877467"/>
                <a:ext cx="8821881" cy="624915"/>
              </a:xfrm>
              <a:prstGeom prst="rect">
                <a:avLst/>
              </a:prstGeom>
              <a:blipFill rotWithShape="1">
                <a:blip r:embed="rId8"/>
                <a:stretch>
                  <a:fillRect l="-1106" b="-116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322117" y="4502382"/>
                <a:ext cx="8821881" cy="625941"/>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৮</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বই-১৩ </a:t>
                </a:r>
                <a:r>
                  <a:rPr lang="en-US" sz="2400" b="1" dirty="0" smtClean="0">
                    <a:solidFill>
                      <a:srgbClr val="0070C0"/>
                    </a:solidFill>
                    <a:latin typeface="NikoshBAN" pitchFamily="2" charset="0"/>
                    <a:ea typeface="Cambria Math"/>
                    <a:cs typeface="NikoshBAN" pitchFamily="2" charset="0"/>
                  </a:rPr>
                  <a:t>⦂</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𝟏</m:t>
                        </m:r>
                      </m:num>
                      <m:den>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𝒔𝒊𝒏𝑨</m:t>
                        </m:r>
                      </m:den>
                    </m:f>
                  </m:oMath>
                </a14:m>
                <a:r>
                  <a:rPr lang="bn-BD" sz="2400" b="1" dirty="0" smtClean="0">
                    <a:solidFill>
                      <a:srgbClr val="0070C0"/>
                    </a:solidFill>
                    <a:latin typeface="NikoshBAN" pitchFamily="2" charset="0"/>
                    <a:ea typeface="Cambria Math"/>
                    <a:cs typeface="NikoshBAN" pitchFamily="2" charset="0"/>
                  </a:rPr>
                  <a:t> +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𝟏</m:t>
                        </m:r>
                      </m:num>
                      <m:den>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𝒔𝒊𝒏𝑨</m:t>
                        </m:r>
                      </m:den>
                    </m:f>
                  </m:oMath>
                </a14:m>
                <a:r>
                  <a:rPr lang="bn-BD" sz="2400" b="1" dirty="0" smtClean="0">
                    <a:solidFill>
                      <a:srgbClr val="0070C0"/>
                    </a:solidFill>
                    <a:latin typeface="NikoshBAN" pitchFamily="2" charset="0"/>
                    <a:ea typeface="Cambria Math"/>
                    <a:cs typeface="NikoshBAN" pitchFamily="2" charset="0"/>
                  </a:rPr>
                  <a:t> </a:t>
                </a:r>
                <a:r>
                  <a:rPr lang="bn-BD" sz="2000" b="1" dirty="0" smtClean="0">
                    <a:solidFill>
                      <a:srgbClr val="0070C0"/>
                    </a:solidFill>
                    <a:latin typeface="NikoshBAN" pitchFamily="2" charset="0"/>
                    <a:ea typeface="Cambria Math"/>
                    <a:cs typeface="NikoshBAN" pitchFamily="2" charset="0"/>
                  </a:rPr>
                  <a:t>= </a:t>
                </a:r>
                <a14:m>
                  <m:oMath xmlns:m="http://schemas.openxmlformats.org/officeDocument/2006/math">
                    <m:sSup>
                      <m:sSupPr>
                        <m:ctrlPr>
                          <a:rPr lang="bn-BD" sz="2000" b="1" i="1" smtClean="0">
                            <a:solidFill>
                              <a:srgbClr val="0070C0"/>
                            </a:solidFill>
                            <a:latin typeface="Cambria Math"/>
                            <a:ea typeface="Cambria Math"/>
                          </a:rPr>
                        </m:ctrlPr>
                      </m:sSupPr>
                      <m:e>
                        <m:r>
                          <a:rPr lang="en-US" sz="2000" b="1" i="1" smtClean="0">
                            <a:solidFill>
                              <a:srgbClr val="0070C0"/>
                            </a:solidFill>
                            <a:latin typeface="Cambria Math"/>
                            <a:ea typeface="Cambria Math"/>
                          </a:rPr>
                          <m:t>𝟐</m:t>
                        </m:r>
                        <m:r>
                          <a:rPr lang="en-US" sz="2000" b="1" i="1" smtClean="0">
                            <a:solidFill>
                              <a:srgbClr val="0070C0"/>
                            </a:solidFill>
                            <a:latin typeface="Cambria Math"/>
                            <a:ea typeface="Cambria Math"/>
                          </a:rPr>
                          <m:t>𝒔𝒆𝒄</m:t>
                        </m:r>
                      </m:e>
                      <m:sup>
                        <m:r>
                          <a:rPr lang="en-US" sz="2000" b="1" i="1" smtClean="0">
                            <a:solidFill>
                              <a:srgbClr val="0070C0"/>
                            </a:solidFill>
                            <a:latin typeface="Cambria Math"/>
                            <a:ea typeface="Cambria Math"/>
                          </a:rPr>
                          <m:t>𝟐</m:t>
                        </m:r>
                      </m:sup>
                    </m:sSup>
                  </m:oMath>
                </a14:m>
                <a:r>
                  <a:rPr lang="en-US" sz="2000" b="1" dirty="0" smtClean="0">
                    <a:solidFill>
                      <a:srgbClr val="0070C0"/>
                    </a:solidFill>
                    <a:latin typeface="NikoshBAN" pitchFamily="2" charset="0"/>
                    <a:cs typeface="NikoshBAN" pitchFamily="2" charset="0"/>
                  </a:rPr>
                  <a:t>A</a:t>
                </a:r>
                <a:endParaRPr lang="en-US" sz="2000" b="1" dirty="0">
                  <a:solidFill>
                    <a:srgbClr val="0070C0"/>
                  </a:solidFill>
                  <a:latin typeface="NikoshBAN" pitchFamily="2" charset="0"/>
                  <a:cs typeface="NikoshBAN" pitchFamily="2"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322117" y="4502382"/>
                <a:ext cx="8821881" cy="625941"/>
              </a:xfrm>
              <a:prstGeom prst="rect">
                <a:avLst/>
              </a:prstGeom>
              <a:blipFill rotWithShape="1">
                <a:blip r:embed="rId9"/>
                <a:stretch>
                  <a:fillRect l="-1106" b="-127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322118" y="5128323"/>
                <a:ext cx="8821880" cy="625941"/>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৯</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বই-১৪ </a:t>
                </a:r>
                <a:r>
                  <a:rPr lang="en-US" sz="2400" b="1" dirty="0" smtClean="0">
                    <a:solidFill>
                      <a:srgbClr val="0070C0"/>
                    </a:solidFill>
                    <a:latin typeface="NikoshBAN" pitchFamily="2" charset="0"/>
                    <a:ea typeface="Cambria Math"/>
                    <a:cs typeface="NikoshBAN" pitchFamily="2" charset="0"/>
                  </a:rPr>
                  <a:t>⦂</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𝟏</m:t>
                        </m:r>
                      </m:num>
                      <m:den>
                        <m:r>
                          <a:rPr lang="en-US" sz="2400" b="1" i="1" smtClean="0">
                            <a:solidFill>
                              <a:srgbClr val="0070C0"/>
                            </a:solidFill>
                            <a:latin typeface="Cambria Math"/>
                            <a:ea typeface="Cambria Math"/>
                          </a:rPr>
                          <m:t>𝒄𝒐𝒔𝒆𝒄𝑨</m:t>
                        </m:r>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𝟏</m:t>
                        </m:r>
                      </m:den>
                    </m:f>
                  </m:oMath>
                </a14:m>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r>
                      <a:rPr lang="bn-BD" sz="2400" b="1" i="1" smtClean="0">
                        <a:solidFill>
                          <a:srgbClr val="0070C0"/>
                        </a:solidFill>
                        <a:latin typeface="Cambria Math"/>
                        <a:ea typeface="Cambria Math"/>
                      </a:rPr>
                      <m:t>−</m:t>
                    </m:r>
                  </m:oMath>
                </a14:m>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dirty="0" smtClean="0">
                            <a:solidFill>
                              <a:srgbClr val="0070C0"/>
                            </a:solidFill>
                            <a:latin typeface="Cambria Math"/>
                            <a:ea typeface="Cambria Math"/>
                          </a:rPr>
                        </m:ctrlPr>
                      </m:fPr>
                      <m:num>
                        <m:r>
                          <a:rPr lang="en-US" sz="2400" b="1" i="1" dirty="0" smtClean="0">
                            <a:solidFill>
                              <a:srgbClr val="0070C0"/>
                            </a:solidFill>
                            <a:latin typeface="Cambria Math"/>
                            <a:ea typeface="Cambria Math"/>
                          </a:rPr>
                          <m:t>𝟏</m:t>
                        </m:r>
                      </m:num>
                      <m:den>
                        <m:r>
                          <a:rPr lang="en-US" sz="2400" b="1" i="1" dirty="0" smtClean="0">
                            <a:solidFill>
                              <a:srgbClr val="0070C0"/>
                            </a:solidFill>
                            <a:latin typeface="Cambria Math"/>
                            <a:ea typeface="Cambria Math"/>
                          </a:rPr>
                          <m:t>𝒄𝒐𝒔𝒆𝒄𝑨</m:t>
                        </m:r>
                        <m:r>
                          <a:rPr lang="en-US" sz="2400" b="1" i="1" dirty="0" smtClean="0">
                            <a:solidFill>
                              <a:srgbClr val="0070C0"/>
                            </a:solidFill>
                            <a:latin typeface="Cambria Math"/>
                            <a:ea typeface="Cambria Math"/>
                          </a:rPr>
                          <m:t>+</m:t>
                        </m:r>
                        <m:r>
                          <a:rPr lang="en-US" sz="2400" b="1" i="1" dirty="0" smtClean="0">
                            <a:solidFill>
                              <a:srgbClr val="0070C0"/>
                            </a:solidFill>
                            <a:latin typeface="Cambria Math"/>
                            <a:ea typeface="Cambria Math"/>
                          </a:rPr>
                          <m:t>𝟏</m:t>
                        </m:r>
                      </m:den>
                    </m:f>
                  </m:oMath>
                </a14:m>
                <a:r>
                  <a:rPr lang="bn-BD" sz="2400" b="1" dirty="0" smtClean="0">
                    <a:solidFill>
                      <a:srgbClr val="0070C0"/>
                    </a:solidFill>
                    <a:latin typeface="NikoshBAN" pitchFamily="2" charset="0"/>
                    <a:ea typeface="Cambria Math"/>
                    <a:cs typeface="NikoshBAN" pitchFamily="2" charset="0"/>
                  </a:rPr>
                  <a:t>  = </a:t>
                </a:r>
                <a14:m>
                  <m:oMath xmlns:m="http://schemas.openxmlformats.org/officeDocument/2006/math">
                    <m:sSup>
                      <m:sSupPr>
                        <m:ctrlPr>
                          <a:rPr lang="bn-BD" b="1" i="1" smtClean="0">
                            <a:solidFill>
                              <a:srgbClr val="0070C0"/>
                            </a:solidFill>
                            <a:latin typeface="Cambria Math"/>
                            <a:ea typeface="Cambria Math"/>
                          </a:rPr>
                        </m:ctrlPr>
                      </m:sSupPr>
                      <m:e>
                        <m:r>
                          <a:rPr lang="en-US" b="1" i="1" smtClean="0">
                            <a:solidFill>
                              <a:srgbClr val="0070C0"/>
                            </a:solidFill>
                            <a:latin typeface="Cambria Math"/>
                            <a:ea typeface="Cambria Math"/>
                          </a:rPr>
                          <m:t>𝟐</m:t>
                        </m:r>
                        <m:r>
                          <a:rPr lang="en-US" b="1" i="1" smtClean="0">
                            <a:solidFill>
                              <a:srgbClr val="0070C0"/>
                            </a:solidFill>
                            <a:latin typeface="Cambria Math"/>
                            <a:ea typeface="Cambria Math"/>
                          </a:rPr>
                          <m:t>𝒕𝒂𝒏</m:t>
                        </m:r>
                      </m:e>
                      <m:sup>
                        <m:r>
                          <a:rPr lang="en-US" b="1" i="1" smtClean="0">
                            <a:solidFill>
                              <a:srgbClr val="0070C0"/>
                            </a:solidFill>
                            <a:latin typeface="Cambria Math"/>
                            <a:ea typeface="Cambria Math"/>
                          </a:rPr>
                          <m:t>𝟐</m:t>
                        </m:r>
                      </m:sup>
                    </m:sSup>
                  </m:oMath>
                </a14:m>
                <a:r>
                  <a:rPr lang="en-US" b="1" dirty="0" smtClean="0">
                    <a:solidFill>
                      <a:srgbClr val="0070C0"/>
                    </a:solidFill>
                    <a:latin typeface="NikoshBAN" pitchFamily="2" charset="0"/>
                    <a:cs typeface="NikoshBAN" pitchFamily="2" charset="0"/>
                  </a:rPr>
                  <a:t>A</a:t>
                </a:r>
                <a:endParaRPr lang="en-US" b="1" dirty="0">
                  <a:solidFill>
                    <a:srgbClr val="0070C0"/>
                  </a:solidFill>
                  <a:latin typeface="NikoshBAN" pitchFamily="2" charset="0"/>
                  <a:cs typeface="NikoshBAN" pitchFamily="2"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322118" y="5128323"/>
                <a:ext cx="8821880" cy="625941"/>
              </a:xfrm>
              <a:prstGeom prst="rect">
                <a:avLst/>
              </a:prstGeom>
              <a:blipFill rotWithShape="1">
                <a:blip r:embed="rId10"/>
                <a:stretch>
                  <a:fillRect l="-1106" b="-116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322118" y="5839691"/>
                <a:ext cx="8821879" cy="626903"/>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১০</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বই-১৫ </a:t>
                </a:r>
                <a:r>
                  <a:rPr lang="en-US" sz="2400" b="1" dirty="0" smtClean="0">
                    <a:solidFill>
                      <a:srgbClr val="0070C0"/>
                    </a:solidFill>
                    <a:latin typeface="NikoshBAN" pitchFamily="2" charset="0"/>
                    <a:ea typeface="Cambria Math"/>
                    <a:cs typeface="NikoshBAN" pitchFamily="2" charset="0"/>
                  </a:rPr>
                  <a:t>⦂</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𝒔𝒊𝒏𝑨</m:t>
                        </m:r>
                      </m:num>
                      <m:den>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𝒄𝒐𝒔𝑨</m:t>
                        </m:r>
                      </m:den>
                    </m:f>
                  </m:oMath>
                </a14:m>
                <a:r>
                  <a:rPr lang="bn-BD" sz="2400" b="1" dirty="0" smtClean="0">
                    <a:solidFill>
                      <a:srgbClr val="0070C0"/>
                    </a:solidFill>
                    <a:latin typeface="NikoshBAN" pitchFamily="2" charset="0"/>
                    <a:ea typeface="Cambria Math"/>
                    <a:cs typeface="NikoshBAN" pitchFamily="2" charset="0"/>
                  </a:rPr>
                  <a:t> +</a:t>
                </a:r>
                <a:r>
                  <a:rPr lang="en-US" sz="2400" b="1" dirty="0" smtClean="0">
                    <a:solidFill>
                      <a:srgbClr val="0070C0"/>
                    </a:solidFill>
                    <a:latin typeface="NikoshBAN" pitchFamily="2" charset="0"/>
                    <a:ea typeface="Cambria Math"/>
                    <a:cs typeface="NikoshBAN" pitchFamily="2" charset="0"/>
                  </a:rPr>
                  <a:t> </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𝒄𝒐𝒔𝑨</m:t>
                        </m:r>
                      </m:num>
                      <m:den>
                        <m:r>
                          <a:rPr lang="en-US" sz="2400" b="1" i="1" smtClean="0">
                            <a:solidFill>
                              <a:srgbClr val="0070C0"/>
                            </a:solidFill>
                            <a:latin typeface="Cambria Math"/>
                            <a:ea typeface="Cambria Math"/>
                          </a:rPr>
                          <m:t>𝒔𝒊𝒏𝑨</m:t>
                        </m:r>
                      </m:den>
                    </m:f>
                  </m:oMath>
                </a14:m>
                <a:r>
                  <a:rPr lang="bn-BD" sz="2400" b="1" dirty="0" smtClean="0">
                    <a:solidFill>
                      <a:srgbClr val="0070C0"/>
                    </a:solidFill>
                    <a:latin typeface="NikoshBAN" pitchFamily="2" charset="0"/>
                    <a:ea typeface="Cambria Math"/>
                    <a:cs typeface="NikoshBAN" pitchFamily="2" charset="0"/>
                  </a:rPr>
                  <a:t>  = </a:t>
                </a:r>
                <a:r>
                  <a:rPr lang="en-US" sz="2400" b="1" dirty="0" smtClean="0">
                    <a:solidFill>
                      <a:srgbClr val="0070C0"/>
                    </a:solidFill>
                    <a:latin typeface="NikoshBAN" pitchFamily="2" charset="0"/>
                    <a:ea typeface="Cambria Math"/>
                    <a:cs typeface="NikoshBAN" pitchFamily="2" charset="0"/>
                  </a:rPr>
                  <a:t> </a:t>
                </a:r>
                <a14:m>
                  <m:oMath xmlns:m="http://schemas.openxmlformats.org/officeDocument/2006/math">
                    <m:r>
                      <a:rPr lang="en-US" b="1" i="1" smtClean="0">
                        <a:solidFill>
                          <a:srgbClr val="0070C0"/>
                        </a:solidFill>
                        <a:latin typeface="Cambria Math"/>
                        <a:ea typeface="Cambria Math"/>
                      </a:rPr>
                      <m:t>𝟐</m:t>
                    </m:r>
                  </m:oMath>
                </a14:m>
                <a:r>
                  <a:rPr lang="en-US" b="1" dirty="0" err="1" smtClean="0">
                    <a:solidFill>
                      <a:srgbClr val="0070C0"/>
                    </a:solidFill>
                    <a:latin typeface="NikoshBAN" pitchFamily="2" charset="0"/>
                    <a:ea typeface="Cambria Math"/>
                    <a:cs typeface="NikoshBAN" pitchFamily="2" charset="0"/>
                  </a:rPr>
                  <a:t>cosecA</a:t>
                </a:r>
                <a:endParaRPr lang="en-US" b="1" dirty="0">
                  <a:solidFill>
                    <a:srgbClr val="0070C0"/>
                  </a:solidFill>
                  <a:latin typeface="NikoshBAN" pitchFamily="2" charset="0"/>
                  <a:cs typeface="NikoshBAN" pitchFamily="2"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322118" y="5839691"/>
                <a:ext cx="8821879" cy="626903"/>
              </a:xfrm>
              <a:prstGeom prst="rect">
                <a:avLst/>
              </a:prstGeom>
              <a:blipFill rotWithShape="1">
                <a:blip r:embed="rId11"/>
                <a:stretch>
                  <a:fillRect l="-1106" b="-11650"/>
                </a:stretch>
              </a:blipFill>
            </p:spPr>
            <p:txBody>
              <a:bodyPr/>
              <a:lstStyle/>
              <a:p>
                <a:r>
                  <a:rPr lang="en-US">
                    <a:noFill/>
                  </a:rPr>
                  <a:t> </a:t>
                </a:r>
              </a:p>
            </p:txBody>
          </p:sp>
        </mc:Fallback>
      </mc:AlternateContent>
    </p:spTree>
    <p:extLst>
      <p:ext uri="{BB962C8B-B14F-4D97-AF65-F5344CB8AC3E}">
        <p14:creationId xmlns:p14="http://schemas.microsoft.com/office/powerpoint/2010/main" val="3582096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ppt_x"/>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additive="base">
                                        <p:cTn id="44" dur="500" fill="hold"/>
                                        <p:tgtEl>
                                          <p:spTgt spid="14"/>
                                        </p:tgtEl>
                                        <p:attrNameLst>
                                          <p:attrName>ppt_x</p:attrName>
                                        </p:attrNameLst>
                                      </p:cBhvr>
                                      <p:tavLst>
                                        <p:tav tm="0">
                                          <p:val>
                                            <p:strVal val="#ppt_x"/>
                                          </p:val>
                                        </p:tav>
                                        <p:tav tm="100000">
                                          <p:val>
                                            <p:strVal val="#ppt_x"/>
                                          </p:val>
                                        </p:tav>
                                      </p:tavLst>
                                    </p:anim>
                                    <p:anim calcmode="lin" valueType="num">
                                      <p:cBhvr additive="base">
                                        <p:cTn id="4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ppt_x"/>
                                          </p:val>
                                        </p:tav>
                                        <p:tav tm="100000">
                                          <p:val>
                                            <p:strVal val="#ppt_x"/>
                                          </p:val>
                                        </p:tav>
                                      </p:tavLst>
                                    </p:anim>
                                    <p:anim calcmode="lin" valueType="num">
                                      <p:cBhvr additive="base">
                                        <p:cTn id="5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additive="base">
                                        <p:cTn id="56" dur="500" fill="hold"/>
                                        <p:tgtEl>
                                          <p:spTgt spid="16"/>
                                        </p:tgtEl>
                                        <p:attrNameLst>
                                          <p:attrName>ppt_x</p:attrName>
                                        </p:attrNameLst>
                                      </p:cBhvr>
                                      <p:tavLst>
                                        <p:tav tm="0">
                                          <p:val>
                                            <p:strVal val="#ppt_x"/>
                                          </p:val>
                                        </p:tav>
                                        <p:tav tm="100000">
                                          <p:val>
                                            <p:strVal val="#ppt_x"/>
                                          </p:val>
                                        </p:tav>
                                      </p:tavLst>
                                    </p:anim>
                                    <p:anim calcmode="lin" valueType="num">
                                      <p:cBhvr additive="base">
                                        <p:cTn id="5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 calcmode="lin" valueType="num">
                                      <p:cBhvr additive="base">
                                        <p:cTn id="62" dur="500" fill="hold"/>
                                        <p:tgtEl>
                                          <p:spTgt spid="17"/>
                                        </p:tgtEl>
                                        <p:attrNameLst>
                                          <p:attrName>ppt_x</p:attrName>
                                        </p:attrNameLst>
                                      </p:cBhvr>
                                      <p:tavLst>
                                        <p:tav tm="0">
                                          <p:val>
                                            <p:strVal val="#ppt_x"/>
                                          </p:val>
                                        </p:tav>
                                        <p:tav tm="100000">
                                          <p:val>
                                            <p:strVal val="#ppt_x"/>
                                          </p:val>
                                        </p:tav>
                                      </p:tavLst>
                                    </p:anim>
                                    <p:anim calcmode="lin" valueType="num">
                                      <p:cBhvr additive="base">
                                        <p:cTn id="6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8"/>
                                        </p:tgtEl>
                                        <p:attrNameLst>
                                          <p:attrName>style.visibility</p:attrName>
                                        </p:attrNameLst>
                                      </p:cBhvr>
                                      <p:to>
                                        <p:strVal val="visible"/>
                                      </p:to>
                                    </p:set>
                                    <p:anim calcmode="lin" valueType="num">
                                      <p:cBhvr additive="base">
                                        <p:cTn id="68" dur="500" fill="hold"/>
                                        <p:tgtEl>
                                          <p:spTgt spid="18"/>
                                        </p:tgtEl>
                                        <p:attrNameLst>
                                          <p:attrName>ppt_x</p:attrName>
                                        </p:attrNameLst>
                                      </p:cBhvr>
                                      <p:tavLst>
                                        <p:tav tm="0">
                                          <p:val>
                                            <p:strVal val="#ppt_x"/>
                                          </p:val>
                                        </p:tav>
                                        <p:tav tm="100000">
                                          <p:val>
                                            <p:strVal val="#ppt_x"/>
                                          </p:val>
                                        </p:tav>
                                      </p:tavLst>
                                    </p:anim>
                                    <p:anim calcmode="lin" valueType="num">
                                      <p:cBhvr additive="base">
                                        <p:cTn id="6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14" grpId="0"/>
      <p:bldP spid="15" grpId="0"/>
      <p:bldP spid="16" grpId="0"/>
      <p:bldP spid="17" grpId="0"/>
      <p:bldP spid="1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389197" y="554972"/>
                <a:ext cx="8349555" cy="714683"/>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১১</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বই-১৬ </a:t>
                </a:r>
                <a:r>
                  <a:rPr lang="en-US" sz="2800" b="1" dirty="0" smtClean="0">
                    <a:solidFill>
                      <a:srgbClr val="0070C0"/>
                    </a:solidFill>
                    <a:latin typeface="NikoshBAN" pitchFamily="2" charset="0"/>
                    <a:ea typeface="Cambria Math"/>
                    <a:cs typeface="NikoshBAN" pitchFamily="2" charset="0"/>
                  </a:rPr>
                  <a:t>⦂</a:t>
                </a:r>
                <a:r>
                  <a:rPr lang="bn-BD" sz="2800" b="1" dirty="0" smtClean="0">
                    <a:solidFill>
                      <a:srgbClr val="0070C0"/>
                    </a:solidFill>
                    <a:latin typeface="NikoshBAN" pitchFamily="2" charset="0"/>
                    <a:ea typeface="Cambria Math"/>
                    <a:cs typeface="NikoshBAN" pitchFamily="2" charset="0"/>
                  </a:rPr>
                  <a:t> </a:t>
                </a:r>
                <a:r>
                  <a:rPr lang="en-US" sz="28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800" b="1" i="1" smtClean="0">
                            <a:solidFill>
                              <a:srgbClr val="0070C0"/>
                            </a:solidFill>
                            <a:latin typeface="Cambria Math"/>
                            <a:ea typeface="Cambria Math"/>
                          </a:rPr>
                        </m:ctrlPr>
                      </m:fPr>
                      <m:num>
                        <m:r>
                          <a:rPr lang="en-US" sz="2800" b="1" i="1" smtClean="0">
                            <a:solidFill>
                              <a:srgbClr val="0070C0"/>
                            </a:solidFill>
                            <a:latin typeface="Cambria Math"/>
                            <a:ea typeface="Cambria Math"/>
                          </a:rPr>
                          <m:t>𝒕𝒂𝒏𝑨</m:t>
                        </m:r>
                      </m:num>
                      <m:den>
                        <m:r>
                          <a:rPr lang="en-US" sz="2800" b="1" i="1" smtClean="0">
                            <a:solidFill>
                              <a:srgbClr val="0070C0"/>
                            </a:solidFill>
                            <a:latin typeface="Cambria Math"/>
                            <a:ea typeface="Cambria Math"/>
                          </a:rPr>
                          <m:t>𝒔𝒆𝒄𝑨</m:t>
                        </m:r>
                        <m:r>
                          <a:rPr lang="en-US" sz="2800" b="1" i="1" smtClean="0">
                            <a:solidFill>
                              <a:srgbClr val="0070C0"/>
                            </a:solidFill>
                            <a:latin typeface="Cambria Math"/>
                            <a:ea typeface="Cambria Math"/>
                          </a:rPr>
                          <m:t>+</m:t>
                        </m:r>
                        <m:r>
                          <a:rPr lang="en-US" sz="2800" b="1" i="1" smtClean="0">
                            <a:solidFill>
                              <a:srgbClr val="0070C0"/>
                            </a:solidFill>
                            <a:latin typeface="Cambria Math"/>
                            <a:ea typeface="Cambria Math"/>
                          </a:rPr>
                          <m:t>𝟏</m:t>
                        </m:r>
                      </m:den>
                    </m:f>
                  </m:oMath>
                </a14:m>
                <a:r>
                  <a:rPr lang="bn-BD" sz="2800" b="1" dirty="0" smtClean="0">
                    <a:solidFill>
                      <a:srgbClr val="0070C0"/>
                    </a:solidFill>
                    <a:latin typeface="NikoshBAN" pitchFamily="2" charset="0"/>
                    <a:ea typeface="Cambria Math"/>
                    <a:cs typeface="NikoshBAN" pitchFamily="2" charset="0"/>
                  </a:rPr>
                  <a:t> </a:t>
                </a:r>
                <a14:m>
                  <m:oMath xmlns:m="http://schemas.openxmlformats.org/officeDocument/2006/math">
                    <m:r>
                      <a:rPr lang="bn-BD" sz="2800" b="1" i="1" smtClean="0">
                        <a:solidFill>
                          <a:srgbClr val="0070C0"/>
                        </a:solidFill>
                        <a:latin typeface="Cambria Math"/>
                        <a:ea typeface="Cambria Math"/>
                      </a:rPr>
                      <m:t>−</m:t>
                    </m:r>
                  </m:oMath>
                </a14:m>
                <a:r>
                  <a:rPr lang="bn-BD" sz="28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800" b="1" i="1" dirty="0" smtClean="0">
                            <a:solidFill>
                              <a:srgbClr val="0070C0"/>
                            </a:solidFill>
                            <a:latin typeface="Cambria Math"/>
                            <a:ea typeface="Cambria Math"/>
                          </a:rPr>
                        </m:ctrlPr>
                      </m:fPr>
                      <m:num>
                        <m:r>
                          <a:rPr lang="en-US" sz="2800" b="1" i="1" dirty="0" smtClean="0">
                            <a:solidFill>
                              <a:srgbClr val="0070C0"/>
                            </a:solidFill>
                            <a:latin typeface="Cambria Math"/>
                            <a:ea typeface="Cambria Math"/>
                          </a:rPr>
                          <m:t>𝒔𝒆𝒄𝑨</m:t>
                        </m:r>
                        <m:r>
                          <a:rPr lang="en-US" sz="2800" b="1" i="1" dirty="0" smtClean="0">
                            <a:solidFill>
                              <a:srgbClr val="0070C0"/>
                            </a:solidFill>
                            <a:latin typeface="Cambria Math"/>
                            <a:ea typeface="Cambria Math"/>
                          </a:rPr>
                          <m:t>−</m:t>
                        </m:r>
                        <m:r>
                          <a:rPr lang="en-US" sz="2800" b="1" i="1" dirty="0" smtClean="0">
                            <a:solidFill>
                              <a:srgbClr val="0070C0"/>
                            </a:solidFill>
                            <a:latin typeface="Cambria Math"/>
                            <a:ea typeface="Cambria Math"/>
                          </a:rPr>
                          <m:t>𝟏</m:t>
                        </m:r>
                      </m:num>
                      <m:den>
                        <m:r>
                          <a:rPr lang="en-US" sz="2800" b="1" i="1" dirty="0" smtClean="0">
                            <a:solidFill>
                              <a:srgbClr val="0070C0"/>
                            </a:solidFill>
                            <a:latin typeface="Cambria Math"/>
                            <a:ea typeface="Cambria Math"/>
                          </a:rPr>
                          <m:t>𝒕𝒂𝒏𝑨</m:t>
                        </m:r>
                      </m:den>
                    </m:f>
                  </m:oMath>
                </a14:m>
                <a:r>
                  <a:rPr lang="bn-BD" sz="2400" b="1" dirty="0" smtClean="0">
                    <a:solidFill>
                      <a:srgbClr val="0070C0"/>
                    </a:solidFill>
                    <a:latin typeface="NikoshBAN" pitchFamily="2" charset="0"/>
                    <a:ea typeface="Cambria Math"/>
                    <a:cs typeface="NikoshBAN" pitchFamily="2" charset="0"/>
                  </a:rPr>
                  <a:t>  = ০</a:t>
                </a:r>
                <a:endParaRPr lang="en-US" sz="2400" b="1" dirty="0">
                  <a:solidFill>
                    <a:srgbClr val="0070C0"/>
                  </a:solidFill>
                  <a:latin typeface="NikoshBAN" pitchFamily="2" charset="0"/>
                  <a:cs typeface="NikoshBAN" pitchFamily="2"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89197" y="554972"/>
                <a:ext cx="8349555" cy="714683"/>
              </a:xfrm>
              <a:prstGeom prst="rect">
                <a:avLst/>
              </a:prstGeom>
              <a:blipFill rotWithShape="1">
                <a:blip r:embed="rId2"/>
                <a:stretch>
                  <a:fillRect l="-1168" b="-136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396124" y="1139407"/>
                <a:ext cx="7816155" cy="717376"/>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১২</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বই-১৭ </a:t>
                </a:r>
                <a:r>
                  <a:rPr lang="en-US" sz="2800" b="1" dirty="0" smtClean="0">
                    <a:solidFill>
                      <a:srgbClr val="0070C0"/>
                    </a:solidFill>
                    <a:latin typeface="NikoshBAN" pitchFamily="2" charset="0"/>
                    <a:ea typeface="Cambria Math"/>
                    <a:cs typeface="NikoshBAN" pitchFamily="2" charset="0"/>
                  </a:rPr>
                  <a:t>⦂</a:t>
                </a:r>
                <a:r>
                  <a:rPr lang="bn-BD" sz="2800" b="1" dirty="0" smtClean="0">
                    <a:solidFill>
                      <a:srgbClr val="0070C0"/>
                    </a:solidFill>
                    <a:latin typeface="NikoshBAN" pitchFamily="2" charset="0"/>
                    <a:ea typeface="Cambria Math"/>
                    <a:cs typeface="NikoshBAN" pitchFamily="2" charset="0"/>
                  </a:rPr>
                  <a:t> </a:t>
                </a:r>
                <a:r>
                  <a:rPr lang="en-US" sz="2800" b="1" dirty="0" smtClean="0">
                    <a:solidFill>
                      <a:srgbClr val="0070C0"/>
                    </a:solidFill>
                    <a:latin typeface="NikoshBAN" pitchFamily="2" charset="0"/>
                    <a:ea typeface="Cambria Math"/>
                    <a:cs typeface="NikoshBAN" pitchFamily="2" charset="0"/>
                  </a:rPr>
                  <a:t> </a:t>
                </a:r>
                <a14:m>
                  <m:oMath xmlns:m="http://schemas.openxmlformats.org/officeDocument/2006/math">
                    <m:sSup>
                      <m:sSupPr>
                        <m:ctrlPr>
                          <a:rPr lang="bn-BD" sz="2400" b="1" i="1" smtClean="0">
                            <a:solidFill>
                              <a:srgbClr val="0070C0"/>
                            </a:solidFill>
                            <a:latin typeface="Cambria Math"/>
                            <a:ea typeface="Cambria Math"/>
                          </a:rPr>
                        </m:ctrlPr>
                      </m:sSupPr>
                      <m:e>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𝒕𝒂𝒏</m:t>
                        </m:r>
                        <m:r>
                          <a:rPr lang="en-US" sz="2400" b="1" i="1" smtClean="0">
                            <a:solidFill>
                              <a:srgbClr val="0070C0"/>
                            </a:solidFill>
                            <a:latin typeface="Cambria Math"/>
                            <a:ea typeface="Cambria Math"/>
                          </a:rPr>
                          <m:t>𝜽</m:t>
                        </m:r>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𝒔𝒆𝒄</m:t>
                        </m:r>
                        <m:r>
                          <a:rPr lang="en-US" sz="2400" b="1" i="1" smtClean="0">
                            <a:solidFill>
                              <a:srgbClr val="0070C0"/>
                            </a:solidFill>
                            <a:latin typeface="Cambria Math"/>
                            <a:ea typeface="Cambria Math"/>
                          </a:rPr>
                          <m:t>𝜽</m:t>
                        </m:r>
                        <m:r>
                          <a:rPr lang="en-US" sz="2400" b="1" i="1" smtClean="0">
                            <a:solidFill>
                              <a:srgbClr val="0070C0"/>
                            </a:solidFill>
                            <a:latin typeface="Cambria Math"/>
                            <a:ea typeface="Cambria Math"/>
                          </a:rPr>
                          <m:t>)</m:t>
                        </m:r>
                      </m:e>
                      <m:sup>
                        <m:r>
                          <a:rPr lang="en-US" sz="2400" b="1" i="1" smtClean="0">
                            <a:solidFill>
                              <a:srgbClr val="0070C0"/>
                            </a:solidFill>
                            <a:latin typeface="Cambria Math"/>
                            <a:ea typeface="Cambria Math"/>
                          </a:rPr>
                          <m:t>𝟐</m:t>
                        </m:r>
                      </m:sup>
                    </m:sSup>
                  </m:oMath>
                </a14:m>
                <a:r>
                  <a:rPr lang="bn-BD" sz="2800" b="1" dirty="0" smtClean="0">
                    <a:solidFill>
                      <a:srgbClr val="0070C0"/>
                    </a:solidFill>
                    <a:latin typeface="NikoshBAN" pitchFamily="2" charset="0"/>
                    <a:ea typeface="Cambria Math"/>
                    <a:cs typeface="NikoshBAN" pitchFamily="2" charset="0"/>
                  </a:rPr>
                  <a:t>  = </a:t>
                </a:r>
                <a:r>
                  <a:rPr lang="en-US" sz="28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800" b="1" i="1" smtClean="0">
                            <a:solidFill>
                              <a:srgbClr val="0070C0"/>
                            </a:solidFill>
                            <a:latin typeface="Cambria Math"/>
                            <a:ea typeface="Cambria Math"/>
                          </a:rPr>
                        </m:ctrlPr>
                      </m:fPr>
                      <m:num>
                        <m:r>
                          <a:rPr lang="en-US" sz="2800" b="1" i="1" smtClean="0">
                            <a:solidFill>
                              <a:srgbClr val="0070C0"/>
                            </a:solidFill>
                            <a:latin typeface="Cambria Math"/>
                            <a:ea typeface="Cambria Math"/>
                          </a:rPr>
                          <m:t>𝟏</m:t>
                        </m:r>
                        <m:r>
                          <a:rPr lang="en-US" sz="2800" b="1" i="1" smtClean="0">
                            <a:solidFill>
                              <a:srgbClr val="0070C0"/>
                            </a:solidFill>
                            <a:latin typeface="Cambria Math"/>
                            <a:ea typeface="Cambria Math"/>
                          </a:rPr>
                          <m:t>+</m:t>
                        </m:r>
                        <m:r>
                          <a:rPr lang="en-US" sz="2800" b="1" i="1" smtClean="0">
                            <a:solidFill>
                              <a:srgbClr val="0070C0"/>
                            </a:solidFill>
                            <a:latin typeface="Cambria Math"/>
                            <a:ea typeface="Cambria Math"/>
                          </a:rPr>
                          <m:t>𝒔𝒊𝒏</m:t>
                        </m:r>
                        <m:r>
                          <a:rPr lang="en-US" sz="2800" b="1" i="1" smtClean="0">
                            <a:solidFill>
                              <a:srgbClr val="0070C0"/>
                            </a:solidFill>
                            <a:latin typeface="Cambria Math"/>
                            <a:ea typeface="Cambria Math"/>
                          </a:rPr>
                          <m:t>𝜽</m:t>
                        </m:r>
                      </m:num>
                      <m:den>
                        <m:r>
                          <a:rPr lang="en-US" sz="2800" b="1" i="1" smtClean="0">
                            <a:solidFill>
                              <a:srgbClr val="0070C0"/>
                            </a:solidFill>
                            <a:latin typeface="Cambria Math"/>
                            <a:ea typeface="Cambria Math"/>
                          </a:rPr>
                          <m:t>𝟏</m:t>
                        </m:r>
                        <m:r>
                          <a:rPr lang="en-US" sz="2800" b="1" i="1" smtClean="0">
                            <a:solidFill>
                              <a:srgbClr val="0070C0"/>
                            </a:solidFill>
                            <a:latin typeface="Cambria Math"/>
                            <a:ea typeface="Cambria Math"/>
                          </a:rPr>
                          <m:t>−</m:t>
                        </m:r>
                        <m:r>
                          <a:rPr lang="en-US" sz="2800" b="1" i="1" smtClean="0">
                            <a:solidFill>
                              <a:srgbClr val="0070C0"/>
                            </a:solidFill>
                            <a:latin typeface="Cambria Math"/>
                            <a:ea typeface="Cambria Math"/>
                          </a:rPr>
                          <m:t>𝒔𝒊𝒏</m:t>
                        </m:r>
                        <m:r>
                          <a:rPr lang="en-US" sz="2800" b="1" i="1" smtClean="0">
                            <a:solidFill>
                              <a:srgbClr val="0070C0"/>
                            </a:solidFill>
                            <a:latin typeface="Cambria Math"/>
                            <a:ea typeface="Cambria Math"/>
                          </a:rPr>
                          <m:t>𝜽</m:t>
                        </m:r>
                      </m:den>
                    </m:f>
                  </m:oMath>
                </a14:m>
                <a:r>
                  <a:rPr lang="bn-BD" sz="2800" b="1" dirty="0" smtClean="0">
                    <a:solidFill>
                      <a:srgbClr val="0070C0"/>
                    </a:solidFill>
                    <a:latin typeface="NikoshBAN" pitchFamily="2" charset="0"/>
                    <a:ea typeface="Cambria Math"/>
                    <a:cs typeface="NikoshBAN" pitchFamily="2" charset="0"/>
                  </a:rPr>
                  <a:t>             </a:t>
                </a:r>
                <a:endParaRPr lang="en-US" sz="2800" b="1" dirty="0">
                  <a:solidFill>
                    <a:srgbClr val="0070C0"/>
                  </a:solidFill>
                  <a:latin typeface="NikoshBAN" pitchFamily="2" charset="0"/>
                  <a:cs typeface="NikoshBAN" pitchFamily="2"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396124" y="1139407"/>
                <a:ext cx="7816155" cy="717376"/>
              </a:xfrm>
              <a:prstGeom prst="rect">
                <a:avLst/>
              </a:prstGeom>
              <a:blipFill rotWithShape="1">
                <a:blip r:embed="rId3"/>
                <a:stretch>
                  <a:fillRect l="-1248" b="-1355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86179" y="1697241"/>
                <a:ext cx="7712245" cy="713657"/>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১৩</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বই-১৮</a:t>
                </a:r>
                <a:r>
                  <a:rPr lang="en-US" sz="2400" b="1" dirty="0" smtClean="0">
                    <a:solidFill>
                      <a:srgbClr val="0070C0"/>
                    </a:solidFill>
                    <a:latin typeface="NikoshBAN" pitchFamily="2" charset="0"/>
                    <a:ea typeface="Cambria Math"/>
                    <a:cs typeface="NikoshBAN" pitchFamily="2" charset="0"/>
                  </a:rPr>
                  <a:t>⦂</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800" b="1" i="1" smtClean="0">
                            <a:solidFill>
                              <a:srgbClr val="0070C0"/>
                            </a:solidFill>
                            <a:latin typeface="Cambria Math"/>
                            <a:ea typeface="Cambria Math"/>
                          </a:rPr>
                        </m:ctrlPr>
                      </m:fPr>
                      <m:num>
                        <m:r>
                          <a:rPr lang="en-US" sz="2800" b="1" i="1" smtClean="0">
                            <a:solidFill>
                              <a:srgbClr val="0070C0"/>
                            </a:solidFill>
                            <a:latin typeface="Cambria Math"/>
                            <a:ea typeface="Cambria Math"/>
                          </a:rPr>
                          <m:t>𝒄𝒐𝒕𝑨</m:t>
                        </m:r>
                        <m:r>
                          <a:rPr lang="en-US" sz="2800" b="1" i="1" smtClean="0">
                            <a:solidFill>
                              <a:srgbClr val="0070C0"/>
                            </a:solidFill>
                            <a:latin typeface="Cambria Math"/>
                            <a:ea typeface="Cambria Math"/>
                          </a:rPr>
                          <m:t>+</m:t>
                        </m:r>
                        <m:r>
                          <a:rPr lang="en-US" sz="2800" b="1" i="1" smtClean="0">
                            <a:solidFill>
                              <a:srgbClr val="0070C0"/>
                            </a:solidFill>
                            <a:latin typeface="Cambria Math"/>
                            <a:ea typeface="Cambria Math"/>
                          </a:rPr>
                          <m:t>𝒕𝒂𝒏𝑩</m:t>
                        </m:r>
                      </m:num>
                      <m:den>
                        <m:r>
                          <a:rPr lang="en-US" sz="2800" b="1" i="1" smtClean="0">
                            <a:solidFill>
                              <a:srgbClr val="0070C0"/>
                            </a:solidFill>
                            <a:latin typeface="Cambria Math"/>
                            <a:ea typeface="Cambria Math"/>
                          </a:rPr>
                          <m:t>𝒄𝒐𝒕𝑩</m:t>
                        </m:r>
                        <m:r>
                          <a:rPr lang="en-US" sz="2800" b="1" i="1" smtClean="0">
                            <a:solidFill>
                              <a:srgbClr val="0070C0"/>
                            </a:solidFill>
                            <a:latin typeface="Cambria Math"/>
                            <a:ea typeface="Cambria Math"/>
                          </a:rPr>
                          <m:t>+</m:t>
                        </m:r>
                        <m:r>
                          <a:rPr lang="en-US" sz="2800" b="1" i="1" smtClean="0">
                            <a:solidFill>
                              <a:srgbClr val="0070C0"/>
                            </a:solidFill>
                            <a:latin typeface="Cambria Math"/>
                            <a:ea typeface="Cambria Math"/>
                          </a:rPr>
                          <m:t>𝒕𝒂𝒏𝑨</m:t>
                        </m:r>
                      </m:den>
                    </m:f>
                  </m:oMath>
                </a14:m>
                <a:r>
                  <a:rPr lang="bn-BD" sz="2400" b="1" dirty="0" smtClean="0">
                    <a:solidFill>
                      <a:srgbClr val="0070C0"/>
                    </a:solidFill>
                    <a:latin typeface="NikoshBAN" pitchFamily="2" charset="0"/>
                    <a:ea typeface="Cambria Math"/>
                    <a:cs typeface="NikoshBAN" pitchFamily="2" charset="0"/>
                  </a:rPr>
                  <a:t>  = </a:t>
                </a:r>
                <a:r>
                  <a:rPr lang="en-US" b="1" dirty="0" err="1" smtClean="0">
                    <a:solidFill>
                      <a:srgbClr val="0070C0"/>
                    </a:solidFill>
                    <a:latin typeface="NikoshBAN" pitchFamily="2" charset="0"/>
                    <a:ea typeface="Cambria Math"/>
                    <a:cs typeface="NikoshBAN" pitchFamily="2" charset="0"/>
                  </a:rPr>
                  <a:t>cotA.tanB</a:t>
                </a:r>
                <a:r>
                  <a:rPr lang="en-US" sz="2400" b="1" dirty="0" smtClean="0">
                    <a:solidFill>
                      <a:srgbClr val="0070C0"/>
                    </a:solidFill>
                    <a:latin typeface="NikoshBAN" pitchFamily="2" charset="0"/>
                    <a:ea typeface="Cambria Math"/>
                    <a:cs typeface="NikoshBAN" pitchFamily="2" charset="0"/>
                  </a:rPr>
                  <a:t> </a:t>
                </a:r>
                <a:endParaRPr lang="en-US" sz="2400" b="1" dirty="0">
                  <a:solidFill>
                    <a:srgbClr val="0070C0"/>
                  </a:solidFill>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486179" y="1697241"/>
                <a:ext cx="7712245" cy="713657"/>
              </a:xfrm>
              <a:prstGeom prst="rect">
                <a:avLst/>
              </a:prstGeom>
              <a:blipFill rotWithShape="1">
                <a:blip r:embed="rId4"/>
                <a:stretch>
                  <a:fillRect l="-1265" b="-6838"/>
                </a:stretch>
              </a:blipFill>
            </p:spPr>
            <p:txBody>
              <a:bodyPr/>
              <a:lstStyle/>
              <a:p>
                <a:r>
                  <a:rPr lang="en-US">
                    <a:noFill/>
                  </a:rPr>
                  <a:t> </a:t>
                </a:r>
              </a:p>
            </p:txBody>
          </p:sp>
        </mc:Fallback>
      </mc:AlternateContent>
      <p:grpSp>
        <p:nvGrpSpPr>
          <p:cNvPr id="21" name="Group 20"/>
          <p:cNvGrpSpPr/>
          <p:nvPr/>
        </p:nvGrpSpPr>
        <p:grpSpPr>
          <a:xfrm>
            <a:off x="431570" y="2362200"/>
            <a:ext cx="6463145" cy="716093"/>
            <a:chOff x="609600" y="3886200"/>
            <a:chExt cx="6629400" cy="716093"/>
          </a:xfrm>
        </p:grpSpPr>
        <mc:AlternateContent xmlns:mc="http://schemas.openxmlformats.org/markup-compatibility/2006" xmlns:a14="http://schemas.microsoft.com/office/drawing/2010/main">
          <mc:Choice Requires="a14">
            <p:sp>
              <p:nvSpPr>
                <p:cNvPr id="8" name="TextBox 7"/>
                <p:cNvSpPr txBox="1"/>
                <p:nvPr/>
              </p:nvSpPr>
              <p:spPr>
                <a:xfrm>
                  <a:off x="609600" y="3886200"/>
                  <a:ext cx="6629400" cy="716093"/>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১৪</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বই-১৯ </a:t>
                  </a:r>
                  <a:r>
                    <a:rPr lang="en-US" sz="2400" b="1" dirty="0" smtClean="0">
                      <a:solidFill>
                        <a:srgbClr val="0070C0"/>
                      </a:solidFill>
                      <a:latin typeface="NikoshBAN" pitchFamily="2" charset="0"/>
                      <a:ea typeface="Cambria Math"/>
                      <a:cs typeface="NikoshBAN" pitchFamily="2" charset="0"/>
                    </a:rPr>
                    <a:t>⦂</a:t>
                  </a:r>
                  <a:r>
                    <a:rPr lang="bn-BD" sz="2400" b="1" dirty="0" smtClean="0">
                      <a:solidFill>
                        <a:srgbClr val="0070C0"/>
                      </a:solidFill>
                      <a:latin typeface="NikoshBAN" pitchFamily="2" charset="0"/>
                      <a:ea typeface="Cambria Math"/>
                      <a:cs typeface="NikoshBAN" pitchFamily="2" charset="0"/>
                    </a:rPr>
                    <a:t> </a:t>
                  </a:r>
                  <a:r>
                    <a:rPr lang="en-US"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en-US" sz="2800" b="1" i="1" smtClean="0">
                              <a:solidFill>
                                <a:srgbClr val="0070C0"/>
                              </a:solidFill>
                              <a:latin typeface="Cambria Math"/>
                              <a:ea typeface="Cambria Math"/>
                            </a:rPr>
                          </m:ctrlPr>
                        </m:fPr>
                        <m:num>
                          <m:r>
                            <a:rPr lang="en-US" sz="2800" b="1" i="1" smtClean="0">
                              <a:solidFill>
                                <a:srgbClr val="0070C0"/>
                              </a:solidFill>
                              <a:latin typeface="Cambria Math"/>
                              <a:ea typeface="Cambria Math"/>
                            </a:rPr>
                            <m:t>𝟏</m:t>
                          </m:r>
                          <m:r>
                            <a:rPr lang="en-US" sz="2800" b="1" i="1" smtClean="0">
                              <a:solidFill>
                                <a:srgbClr val="0070C0"/>
                              </a:solidFill>
                              <a:latin typeface="Cambria Math"/>
                              <a:ea typeface="Cambria Math"/>
                            </a:rPr>
                            <m:t>−</m:t>
                          </m:r>
                          <m:r>
                            <a:rPr lang="en-US" sz="2800" b="1" i="1" smtClean="0">
                              <a:solidFill>
                                <a:srgbClr val="0070C0"/>
                              </a:solidFill>
                              <a:latin typeface="Cambria Math"/>
                              <a:ea typeface="Cambria Math"/>
                            </a:rPr>
                            <m:t>𝒔𝒊𝒏𝑨</m:t>
                          </m:r>
                        </m:num>
                        <m:den>
                          <m:r>
                            <a:rPr lang="en-US" sz="2800" b="1" i="1" smtClean="0">
                              <a:solidFill>
                                <a:srgbClr val="0070C0"/>
                              </a:solidFill>
                              <a:latin typeface="Cambria Math"/>
                              <a:ea typeface="Cambria Math"/>
                            </a:rPr>
                            <m:t>𝟏</m:t>
                          </m:r>
                          <m:r>
                            <a:rPr lang="en-US" sz="2800" b="1" i="1" smtClean="0">
                              <a:solidFill>
                                <a:srgbClr val="0070C0"/>
                              </a:solidFill>
                              <a:latin typeface="Cambria Math"/>
                              <a:ea typeface="Cambria Math"/>
                            </a:rPr>
                            <m:t>+</m:t>
                          </m:r>
                          <m:r>
                            <a:rPr lang="en-US" sz="2800" b="1" i="1" smtClean="0">
                              <a:solidFill>
                                <a:srgbClr val="0070C0"/>
                              </a:solidFill>
                              <a:latin typeface="Cambria Math"/>
                              <a:ea typeface="Cambria Math"/>
                            </a:rPr>
                            <m:t>𝒔𝒊𝒏𝑨</m:t>
                          </m:r>
                        </m:den>
                      </m:f>
                    </m:oMath>
                  </a14:m>
                  <a:r>
                    <a:rPr lang="en-US" sz="2400" b="1" dirty="0" smtClean="0">
                      <a:solidFill>
                        <a:srgbClr val="0070C0"/>
                      </a:solidFill>
                      <a:latin typeface="NikoshBAN" pitchFamily="2" charset="0"/>
                      <a:ea typeface="Cambria Math"/>
                      <a:cs typeface="NikoshBAN" pitchFamily="2" charset="0"/>
                    </a:rPr>
                    <a:t>     </a:t>
                  </a:r>
                  <a:r>
                    <a:rPr lang="bn-BD" sz="2400" b="1" dirty="0" smtClean="0">
                      <a:solidFill>
                        <a:srgbClr val="0070C0"/>
                      </a:solidFill>
                      <a:latin typeface="NikoshBAN" pitchFamily="2" charset="0"/>
                      <a:ea typeface="Cambria Math"/>
                      <a:cs typeface="NikoshBAN" pitchFamily="2" charset="0"/>
                    </a:rPr>
                    <a:t>= </a:t>
                  </a:r>
                  <a:r>
                    <a:rPr lang="en-US" sz="2400" b="1" dirty="0" smtClean="0">
                      <a:solidFill>
                        <a:srgbClr val="0070C0"/>
                      </a:solidFill>
                      <a:latin typeface="NikoshBAN" pitchFamily="2" charset="0"/>
                      <a:ea typeface="Cambria Math"/>
                      <a:cs typeface="NikoshBAN" pitchFamily="2" charset="0"/>
                    </a:rPr>
                    <a:t> </a:t>
                  </a:r>
                  <a:r>
                    <a:rPr lang="en-US" sz="2000" b="1" dirty="0" err="1" smtClean="0">
                      <a:solidFill>
                        <a:srgbClr val="0070C0"/>
                      </a:solidFill>
                      <a:latin typeface="NikoshBAN" pitchFamily="2" charset="0"/>
                      <a:ea typeface="Cambria Math"/>
                      <a:cs typeface="NikoshBAN" pitchFamily="2" charset="0"/>
                    </a:rPr>
                    <a:t>secA</a:t>
                  </a:r>
                  <a:r>
                    <a:rPr lang="en-US" sz="2000" b="1" dirty="0" smtClean="0">
                      <a:solidFill>
                        <a:srgbClr val="0070C0"/>
                      </a:solidFill>
                      <a:latin typeface="NikoshBAN" pitchFamily="2" charset="0"/>
                      <a:ea typeface="Cambria Math"/>
                      <a:cs typeface="NikoshBAN" pitchFamily="2" charset="0"/>
                    </a:rPr>
                    <a:t> </a:t>
                  </a:r>
                  <a14:m>
                    <m:oMath xmlns:m="http://schemas.openxmlformats.org/officeDocument/2006/math">
                      <m:r>
                        <a:rPr lang="en-US" sz="2000" b="1" i="1" smtClean="0">
                          <a:solidFill>
                            <a:srgbClr val="0070C0"/>
                          </a:solidFill>
                          <a:latin typeface="Cambria Math"/>
                          <a:ea typeface="Cambria Math"/>
                        </a:rPr>
                        <m:t>−</m:t>
                      </m:r>
                    </m:oMath>
                  </a14:m>
                  <a:r>
                    <a:rPr lang="en-US" sz="2000" b="1" dirty="0" smtClean="0">
                      <a:solidFill>
                        <a:srgbClr val="0070C0"/>
                      </a:solidFill>
                      <a:latin typeface="NikoshBAN" pitchFamily="2" charset="0"/>
                      <a:ea typeface="Cambria Math"/>
                      <a:cs typeface="NikoshBAN" pitchFamily="2" charset="0"/>
                    </a:rPr>
                    <a:t>  </a:t>
                  </a:r>
                  <a:r>
                    <a:rPr lang="en-US" sz="2000" b="1" dirty="0" err="1" smtClean="0">
                      <a:solidFill>
                        <a:srgbClr val="0070C0"/>
                      </a:solidFill>
                      <a:latin typeface="NikoshBAN" pitchFamily="2" charset="0"/>
                      <a:ea typeface="Cambria Math"/>
                      <a:cs typeface="NikoshBAN" pitchFamily="2" charset="0"/>
                    </a:rPr>
                    <a:t>tanA</a:t>
                  </a:r>
                  <a:endParaRPr lang="en-US" sz="2400" b="1" dirty="0">
                    <a:solidFill>
                      <a:srgbClr val="0070C0"/>
                    </a:solidFill>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609600" y="3886200"/>
                  <a:ext cx="6629400" cy="716093"/>
                </a:xfrm>
                <a:prstGeom prst="rect">
                  <a:avLst/>
                </a:prstGeom>
                <a:blipFill rotWithShape="1">
                  <a:blip r:embed="rId5"/>
                  <a:stretch>
                    <a:fillRect l="-1414" b="-6780"/>
                  </a:stretch>
                </a:blipFill>
              </p:spPr>
              <p:txBody>
                <a:bodyPr/>
                <a:lstStyle/>
                <a:p>
                  <a:r>
                    <a:rPr lang="en-US">
                      <a:noFill/>
                    </a:rPr>
                    <a:t> </a:t>
                  </a:r>
                </a:p>
              </p:txBody>
            </p:sp>
          </mc:Fallback>
        </mc:AlternateContent>
        <p:grpSp>
          <p:nvGrpSpPr>
            <p:cNvPr id="20" name="Group 19"/>
            <p:cNvGrpSpPr/>
            <p:nvPr/>
          </p:nvGrpSpPr>
          <p:grpSpPr>
            <a:xfrm>
              <a:off x="1908462" y="3934898"/>
              <a:ext cx="1215738" cy="624540"/>
              <a:chOff x="1960417" y="3934898"/>
              <a:chExt cx="1215738" cy="624540"/>
            </a:xfrm>
          </p:grpSpPr>
          <p:cxnSp>
            <p:nvCxnSpPr>
              <p:cNvPr id="10" name="Straight Connector 9"/>
              <p:cNvCxnSpPr/>
              <p:nvPr/>
            </p:nvCxnSpPr>
            <p:spPr>
              <a:xfrm flipV="1">
                <a:off x="2036617" y="3934898"/>
                <a:ext cx="152400" cy="6245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960417" y="4247168"/>
                <a:ext cx="114301" cy="3122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89017" y="3934898"/>
                <a:ext cx="987138" cy="0"/>
              </a:xfrm>
              <a:prstGeom prst="line">
                <a:avLst/>
              </a:prstGeom>
              <a:ln w="28575"/>
            </p:spPr>
            <p:style>
              <a:lnRef idx="1">
                <a:schemeClr val="accent1"/>
              </a:lnRef>
              <a:fillRef idx="0">
                <a:schemeClr val="accent1"/>
              </a:fillRef>
              <a:effectRef idx="0">
                <a:schemeClr val="accent1"/>
              </a:effectRef>
              <a:fontRef idx="minor">
                <a:schemeClr val="tx1"/>
              </a:fontRef>
            </p:style>
          </p:cxnSp>
        </p:grpSp>
      </p:grpSp>
      <p:grpSp>
        <p:nvGrpSpPr>
          <p:cNvPr id="40" name="Group 39"/>
          <p:cNvGrpSpPr/>
          <p:nvPr/>
        </p:nvGrpSpPr>
        <p:grpSpPr>
          <a:xfrm>
            <a:off x="419078" y="3078293"/>
            <a:ext cx="5421677" cy="814542"/>
            <a:chOff x="496572" y="4616440"/>
            <a:chExt cx="5421677" cy="814542"/>
          </a:xfrm>
        </p:grpSpPr>
        <mc:AlternateContent xmlns:mc="http://schemas.openxmlformats.org/markup-compatibility/2006" xmlns:a14="http://schemas.microsoft.com/office/drawing/2010/main">
          <mc:Choice Requires="a14">
            <p:sp>
              <p:nvSpPr>
                <p:cNvPr id="26" name="TextBox 25"/>
                <p:cNvSpPr txBox="1"/>
                <p:nvPr/>
              </p:nvSpPr>
              <p:spPr>
                <a:xfrm>
                  <a:off x="496572" y="4616440"/>
                  <a:ext cx="5421677" cy="714683"/>
                </a:xfrm>
                <a:prstGeom prst="rect">
                  <a:avLst/>
                </a:prstGeom>
                <a:noFill/>
              </p:spPr>
              <p:txBody>
                <a:bodyPr wrap="none" rtlCol="0">
                  <a:spAutoFit/>
                </a:bodyPr>
                <a:lstStyle/>
                <a:p>
                  <a:r>
                    <a:rPr lang="bn-BD" sz="2400" b="1" dirty="0" smtClean="0">
                      <a:solidFill>
                        <a:srgbClr val="0070C0"/>
                      </a:solidFill>
                      <a:latin typeface="NikoshBAN" pitchFamily="2" charset="0"/>
                      <a:cs typeface="NikoshBAN" pitchFamily="2" charset="0"/>
                    </a:rPr>
                    <a:t>১৫</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বই-২০ </a:t>
                  </a:r>
                  <a:r>
                    <a:rPr lang="en-US" sz="2800" b="1" dirty="0" smtClean="0">
                      <a:solidFill>
                        <a:srgbClr val="0070C0"/>
                      </a:solidFill>
                      <a:latin typeface="NikoshBAN" pitchFamily="2" charset="0"/>
                      <a:ea typeface="Cambria Math"/>
                      <a:cs typeface="NikoshBAN" pitchFamily="2" charset="0"/>
                    </a:rPr>
                    <a:t>⦂</a:t>
                  </a:r>
                  <a:r>
                    <a:rPr lang="bn-BD" sz="2800" b="1" dirty="0" smtClean="0">
                      <a:solidFill>
                        <a:srgbClr val="0070C0"/>
                      </a:solidFill>
                      <a:latin typeface="NikoshBAN" pitchFamily="2" charset="0"/>
                      <a:ea typeface="Cambria Math"/>
                      <a:cs typeface="NikoshBAN" pitchFamily="2" charset="0"/>
                    </a:rPr>
                    <a:t>  </a:t>
                  </a:r>
                  <a:r>
                    <a:rPr lang="en-US" sz="28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800" b="1" i="1" smtClean="0">
                              <a:solidFill>
                                <a:srgbClr val="0070C0"/>
                              </a:solidFill>
                              <a:latin typeface="Cambria Math"/>
                              <a:ea typeface="Cambria Math"/>
                            </a:rPr>
                          </m:ctrlPr>
                        </m:fPr>
                        <m:num>
                          <m:r>
                            <a:rPr lang="en-US" sz="2800" b="1" i="1" smtClean="0">
                              <a:solidFill>
                                <a:srgbClr val="0070C0"/>
                              </a:solidFill>
                              <a:latin typeface="Cambria Math"/>
                              <a:ea typeface="Cambria Math"/>
                            </a:rPr>
                            <m:t>𝒔𝒆𝒄𝑨</m:t>
                          </m:r>
                          <m:r>
                            <a:rPr lang="en-US" sz="2800" b="1" i="1" smtClean="0">
                              <a:solidFill>
                                <a:srgbClr val="0070C0"/>
                              </a:solidFill>
                              <a:latin typeface="Cambria Math"/>
                              <a:ea typeface="Cambria Math"/>
                            </a:rPr>
                            <m:t>+</m:t>
                          </m:r>
                          <m:r>
                            <a:rPr lang="en-US" sz="2800" b="1" i="1" smtClean="0">
                              <a:solidFill>
                                <a:srgbClr val="0070C0"/>
                              </a:solidFill>
                              <a:latin typeface="Cambria Math"/>
                              <a:ea typeface="Cambria Math"/>
                            </a:rPr>
                            <m:t>𝟏</m:t>
                          </m:r>
                        </m:num>
                        <m:den>
                          <m:r>
                            <a:rPr lang="en-US" sz="2800" b="1" i="1" smtClean="0">
                              <a:solidFill>
                                <a:srgbClr val="0070C0"/>
                              </a:solidFill>
                              <a:latin typeface="Cambria Math"/>
                              <a:ea typeface="Cambria Math"/>
                            </a:rPr>
                            <m:t>𝒔𝒆𝒄𝑨</m:t>
                          </m:r>
                          <m:r>
                            <a:rPr lang="en-US" sz="2800" b="1" i="1" smtClean="0">
                              <a:solidFill>
                                <a:srgbClr val="0070C0"/>
                              </a:solidFill>
                              <a:latin typeface="Cambria Math"/>
                              <a:ea typeface="Cambria Math"/>
                            </a:rPr>
                            <m:t>−</m:t>
                          </m:r>
                          <m:r>
                            <a:rPr lang="en-US" sz="2800" b="1" i="1" smtClean="0">
                              <a:solidFill>
                                <a:srgbClr val="0070C0"/>
                              </a:solidFill>
                              <a:latin typeface="Cambria Math"/>
                              <a:ea typeface="Cambria Math"/>
                            </a:rPr>
                            <m:t>𝟏</m:t>
                          </m:r>
                        </m:den>
                      </m:f>
                    </m:oMath>
                  </a14:m>
                  <a:r>
                    <a:rPr lang="bn-BD" sz="2400" b="1" dirty="0" smtClean="0">
                      <a:solidFill>
                        <a:srgbClr val="0070C0"/>
                      </a:solidFill>
                      <a:latin typeface="NikoshBAN" pitchFamily="2" charset="0"/>
                      <a:ea typeface="Cambria Math"/>
                      <a:cs typeface="NikoshBAN" pitchFamily="2" charset="0"/>
                    </a:rPr>
                    <a:t>    = </a:t>
                  </a:r>
                  <a:r>
                    <a:rPr lang="en-US" sz="2400" b="1" dirty="0" smtClean="0">
                      <a:solidFill>
                        <a:srgbClr val="0070C0"/>
                      </a:solidFill>
                      <a:latin typeface="NikoshBAN" pitchFamily="2" charset="0"/>
                      <a:ea typeface="Cambria Math"/>
                      <a:cs typeface="NikoshBAN" pitchFamily="2" charset="0"/>
                    </a:rPr>
                    <a:t> </a:t>
                  </a:r>
                  <a:r>
                    <a:rPr lang="en-US" sz="2000" b="1" dirty="0" err="1" smtClean="0">
                      <a:solidFill>
                        <a:srgbClr val="0070C0"/>
                      </a:solidFill>
                      <a:latin typeface="NikoshBAN" pitchFamily="2" charset="0"/>
                      <a:ea typeface="Cambria Math"/>
                      <a:cs typeface="NikoshBAN" pitchFamily="2" charset="0"/>
                    </a:rPr>
                    <a:t>cotA+cosecA</a:t>
                  </a:r>
                  <a:r>
                    <a:rPr lang="bn-BD" sz="2400" b="1" dirty="0" smtClean="0">
                      <a:solidFill>
                        <a:srgbClr val="0070C0"/>
                      </a:solidFill>
                      <a:latin typeface="NikoshBAN" pitchFamily="2" charset="0"/>
                      <a:ea typeface="Cambria Math"/>
                      <a:cs typeface="NikoshBAN" pitchFamily="2" charset="0"/>
                    </a:rPr>
                    <a:t>     </a:t>
                  </a:r>
                  <a:endParaRPr lang="en-US" sz="2400" b="1" dirty="0">
                    <a:solidFill>
                      <a:srgbClr val="0070C0"/>
                    </a:solidFill>
                    <a:latin typeface="NikoshBAN" pitchFamily="2" charset="0"/>
                    <a:cs typeface="NikoshBAN" pitchFamily="2" charset="0"/>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496572" y="4616440"/>
                  <a:ext cx="5421677" cy="714683"/>
                </a:xfrm>
                <a:prstGeom prst="rect">
                  <a:avLst/>
                </a:prstGeom>
                <a:blipFill rotWithShape="1">
                  <a:blip r:embed="rId6"/>
                  <a:stretch>
                    <a:fillRect l="-1685" r="-787" b="-13675"/>
                  </a:stretch>
                </a:blipFill>
              </p:spPr>
              <p:txBody>
                <a:bodyPr/>
                <a:lstStyle/>
                <a:p>
                  <a:r>
                    <a:rPr lang="en-US">
                      <a:noFill/>
                    </a:rPr>
                    <a:t> </a:t>
                  </a:r>
                </a:p>
              </p:txBody>
            </p:sp>
          </mc:Fallback>
        </mc:AlternateContent>
        <p:grpSp>
          <p:nvGrpSpPr>
            <p:cNvPr id="38" name="Group 37"/>
            <p:cNvGrpSpPr/>
            <p:nvPr/>
          </p:nvGrpSpPr>
          <p:grpSpPr>
            <a:xfrm>
              <a:off x="1669770" y="4668982"/>
              <a:ext cx="1378230" cy="762000"/>
              <a:chOff x="3429000" y="5410200"/>
              <a:chExt cx="1378230" cy="762000"/>
            </a:xfrm>
          </p:grpSpPr>
          <p:cxnSp>
            <p:nvCxnSpPr>
              <p:cNvPr id="28" name="Straight Connector 27"/>
              <p:cNvCxnSpPr/>
              <p:nvPr/>
            </p:nvCxnSpPr>
            <p:spPr>
              <a:xfrm>
                <a:off x="3429000" y="5715000"/>
                <a:ext cx="15240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3581400" y="5410200"/>
                <a:ext cx="228600" cy="76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810000" y="5410200"/>
                <a:ext cx="997230" cy="0"/>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19" name="TextBox 18"/>
          <p:cNvSpPr txBox="1"/>
          <p:nvPr/>
        </p:nvSpPr>
        <p:spPr>
          <a:xfrm>
            <a:off x="322118" y="31752"/>
            <a:ext cx="8821882" cy="523220"/>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একক কাজঃ নিচের অভেদ গুলো প্রমাণ কর </a:t>
            </a:r>
            <a:endParaRPr lang="en-US" sz="2800" b="1" dirty="0">
              <a:solidFill>
                <a:srgbClr val="FFC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 name="TextBox 1"/>
              <p:cNvSpPr txBox="1"/>
              <p:nvPr/>
            </p:nvSpPr>
            <p:spPr>
              <a:xfrm>
                <a:off x="431570" y="3792976"/>
                <a:ext cx="8670866" cy="461665"/>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১৬</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বই-২৫ </a:t>
                </a:r>
                <a14:m>
                  <m:oMath xmlns:m="http://schemas.openxmlformats.org/officeDocument/2006/math">
                    <m:r>
                      <a:rPr lang="bn-BD" sz="2400" b="1" i="1" smtClean="0">
                        <a:solidFill>
                          <a:srgbClr val="0070C0"/>
                        </a:solidFill>
                        <a:latin typeface="Cambria Math"/>
                        <a:ea typeface="Cambria Math"/>
                      </a:rPr>
                      <m:t>⦂</m:t>
                    </m:r>
                  </m:oMath>
                </a14:m>
                <a:r>
                  <a:rPr lang="bn-BD" sz="2400" b="1" dirty="0" smtClean="0">
                    <a:solidFill>
                      <a:srgbClr val="0070C0"/>
                    </a:solidFill>
                    <a:latin typeface="NikoshBAN" pitchFamily="2" charset="0"/>
                    <a:cs typeface="NikoshBAN" pitchFamily="2" charset="0"/>
                  </a:rPr>
                  <a:t> সৃজিনশীলঃ               </a:t>
                </a:r>
                <a:endParaRPr lang="en-US" sz="2400" b="1" dirty="0">
                  <a:solidFill>
                    <a:srgbClr val="0070C0"/>
                  </a:solidFill>
                  <a:latin typeface="NikoshBAN" pitchFamily="2" charset="0"/>
                  <a:cs typeface="NikoshBAN" pitchFamily="2"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431570" y="3792976"/>
                <a:ext cx="8670866" cy="461665"/>
              </a:xfrm>
              <a:prstGeom prst="rect">
                <a:avLst/>
              </a:prstGeom>
              <a:blipFill rotWithShape="1">
                <a:blip r:embed="rId7"/>
                <a:stretch>
                  <a:fillRect l="-1125" t="-9211" b="-30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1328331" y="4254641"/>
                <a:ext cx="7741049" cy="492443"/>
              </a:xfrm>
              <a:prstGeom prst="rect">
                <a:avLst/>
              </a:prstGeom>
              <a:noFill/>
            </p:spPr>
            <p:txBody>
              <a:bodyPr wrap="square" rtlCol="0">
                <a:spAutoFit/>
              </a:bodyPr>
              <a:lstStyle/>
              <a:p>
                <a:r>
                  <a:rPr lang="en-US" b="1" dirty="0" smtClean="0">
                    <a:solidFill>
                      <a:srgbClr val="0070C0"/>
                    </a:solidFill>
                    <a:latin typeface="NikoshBAN" pitchFamily="2" charset="0"/>
                    <a:cs typeface="NikoshBAN" pitchFamily="2" charset="0"/>
                  </a:rPr>
                  <a:t>cosecA</a:t>
                </a:r>
                <a:r>
                  <a:rPr lang="en-US" b="1" dirty="0">
                    <a:solidFill>
                      <a:srgbClr val="0070C0"/>
                    </a:solidFill>
                    <a:latin typeface="NikoshBAN" pitchFamily="2" charset="0"/>
                    <a:cs typeface="NikoshBAN" pitchFamily="2" charset="0"/>
                  </a:rPr>
                  <a:t> </a:t>
                </a:r>
                <a14:m>
                  <m:oMath xmlns:m="http://schemas.openxmlformats.org/officeDocument/2006/math">
                    <m:r>
                      <a:rPr lang="en-US" b="1" i="1" smtClean="0">
                        <a:solidFill>
                          <a:srgbClr val="0070C0"/>
                        </a:solidFill>
                        <a:latin typeface="Cambria Math"/>
                        <a:ea typeface="Cambria Math"/>
                      </a:rPr>
                      <m:t>−</m:t>
                    </m:r>
                  </m:oMath>
                </a14:m>
                <a:r>
                  <a:rPr lang="en-US" b="1" dirty="0" smtClean="0">
                    <a:solidFill>
                      <a:srgbClr val="0070C0"/>
                    </a:solidFill>
                    <a:latin typeface="NikoshBAN" pitchFamily="2" charset="0"/>
                    <a:cs typeface="NikoshBAN" pitchFamily="2" charset="0"/>
                  </a:rPr>
                  <a:t> </a:t>
                </a:r>
                <a:r>
                  <a:rPr lang="en-US" b="1" dirty="0" err="1" smtClean="0">
                    <a:solidFill>
                      <a:srgbClr val="0070C0"/>
                    </a:solidFill>
                    <a:latin typeface="NikoshBAN" pitchFamily="2" charset="0"/>
                    <a:cs typeface="NikoshBAN" pitchFamily="2" charset="0"/>
                  </a:rPr>
                  <a:t>cotA</a:t>
                </a:r>
                <a:r>
                  <a:rPr lang="en-US" b="1" dirty="0" smtClean="0">
                    <a:solidFill>
                      <a:srgbClr val="0070C0"/>
                    </a:solidFill>
                    <a:latin typeface="NikoshBAN" pitchFamily="2" charset="0"/>
                    <a:cs typeface="NikoshBAN" pitchFamily="2" charset="0"/>
                  </a:rPr>
                  <a:t>= </a:t>
                </a:r>
                <a14:m>
                  <m:oMath xmlns:m="http://schemas.openxmlformats.org/officeDocument/2006/math">
                    <m:f>
                      <m:fPr>
                        <m:ctrlPr>
                          <a:rPr lang="en-US" b="1" i="1" smtClean="0">
                            <a:solidFill>
                              <a:srgbClr val="0070C0"/>
                            </a:solidFill>
                            <a:latin typeface="Cambria Math"/>
                          </a:rPr>
                        </m:ctrlPr>
                      </m:fPr>
                      <m:num>
                        <m:r>
                          <a:rPr lang="en-US" b="1" i="1" smtClean="0">
                            <a:solidFill>
                              <a:srgbClr val="0070C0"/>
                            </a:solidFill>
                            <a:latin typeface="Cambria Math"/>
                          </a:rPr>
                          <m:t>𝟏</m:t>
                        </m:r>
                      </m:num>
                      <m:den>
                        <m:r>
                          <a:rPr lang="en-US" b="1" i="1" smtClean="0">
                            <a:solidFill>
                              <a:srgbClr val="0070C0"/>
                            </a:solidFill>
                            <a:latin typeface="Cambria Math"/>
                          </a:rPr>
                          <m:t>𝒙</m:t>
                        </m:r>
                      </m:den>
                    </m:f>
                  </m:oMath>
                </a14:m>
                <a:r>
                  <a:rPr lang="en-US" b="1" dirty="0" smtClean="0">
                    <a:solidFill>
                      <a:srgbClr val="0070C0"/>
                    </a:solidFill>
                    <a:latin typeface="NikoshBAN" pitchFamily="2" charset="0"/>
                    <a:cs typeface="NikoshBAN" pitchFamily="2" charset="0"/>
                  </a:rPr>
                  <a:t>  </a:t>
                </a:r>
                <a:r>
                  <a:rPr lang="bn-BD" b="1" dirty="0" smtClean="0">
                    <a:solidFill>
                      <a:srgbClr val="0070C0"/>
                    </a:solidFill>
                    <a:latin typeface="NikoshBAN" pitchFamily="2" charset="0"/>
                    <a:cs typeface="NikoshBAN" pitchFamily="2" charset="0"/>
                  </a:rPr>
                  <a:t>হলে, </a:t>
                </a:r>
                <a:r>
                  <a:rPr lang="en-US" b="1" dirty="0" smtClean="0">
                    <a:solidFill>
                      <a:srgbClr val="0070C0"/>
                    </a:solidFill>
                    <a:latin typeface="NikoshBAN" pitchFamily="2" charset="0"/>
                    <a:cs typeface="NikoshBAN" pitchFamily="2" charset="0"/>
                  </a:rPr>
                  <a:t>                              </a:t>
                </a:r>
                <a:endParaRPr lang="en-US" b="1" dirty="0">
                  <a:solidFill>
                    <a:srgbClr val="0070C0"/>
                  </a:solidFill>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328331" y="4254641"/>
                <a:ext cx="7741049" cy="492443"/>
              </a:xfrm>
              <a:prstGeom prst="rect">
                <a:avLst/>
              </a:prstGeom>
              <a:blipFill rotWithShape="1">
                <a:blip r:embed="rId8"/>
                <a:stretch>
                  <a:fillRect l="-709" b="-9877"/>
                </a:stretch>
              </a:blipFill>
            </p:spPr>
            <p:txBody>
              <a:bodyPr/>
              <a:lstStyle/>
              <a:p>
                <a:r>
                  <a:rPr lang="en-US">
                    <a:noFill/>
                  </a:rPr>
                  <a:t> </a:t>
                </a:r>
              </a:p>
            </p:txBody>
          </p:sp>
        </mc:Fallback>
      </mc:AlternateContent>
      <p:sp>
        <p:nvSpPr>
          <p:cNvPr id="6" name="TextBox 5"/>
          <p:cNvSpPr txBox="1"/>
          <p:nvPr/>
        </p:nvSpPr>
        <p:spPr>
          <a:xfrm>
            <a:off x="1200134" y="4867873"/>
            <a:ext cx="7869246" cy="369332"/>
          </a:xfrm>
          <a:prstGeom prst="rect">
            <a:avLst/>
          </a:prstGeom>
          <a:noFill/>
        </p:spPr>
        <p:txBody>
          <a:bodyPr wrap="square" rtlCol="0">
            <a:spAutoFit/>
          </a:bodyPr>
          <a:lstStyle/>
          <a:p>
            <a:r>
              <a:rPr lang="bn-BD" b="1" dirty="0" smtClean="0">
                <a:solidFill>
                  <a:srgbClr val="0070C0"/>
                </a:solidFill>
                <a:latin typeface="NikoshBAN" pitchFamily="2" charset="0"/>
                <a:cs typeface="NikoshBAN" pitchFamily="2" charset="0"/>
              </a:rPr>
              <a:t> (ক)   </a:t>
            </a:r>
            <a:r>
              <a:rPr lang="en-US" b="1" dirty="0" err="1" smtClean="0">
                <a:solidFill>
                  <a:srgbClr val="0070C0"/>
                </a:solidFill>
                <a:latin typeface="NikoshBAN" pitchFamily="2" charset="0"/>
                <a:cs typeface="NikoshBAN" pitchFamily="2" charset="0"/>
              </a:rPr>
              <a:t>cosecA+cotA</a:t>
            </a:r>
            <a:r>
              <a:rPr lang="en-US" b="1" dirty="0" smtClean="0">
                <a:solidFill>
                  <a:srgbClr val="0070C0"/>
                </a:solidFill>
                <a:latin typeface="NikoshBAN" pitchFamily="2" charset="0"/>
                <a:cs typeface="NikoshBAN" pitchFamily="2" charset="0"/>
              </a:rPr>
              <a:t> </a:t>
            </a:r>
            <a:r>
              <a:rPr lang="bn-BD" b="1" dirty="0" smtClean="0">
                <a:solidFill>
                  <a:srgbClr val="0070C0"/>
                </a:solidFill>
                <a:latin typeface="NikoshBAN" pitchFamily="2" charset="0"/>
                <a:cs typeface="NikoshBAN" pitchFamily="2" charset="0"/>
              </a:rPr>
              <a:t>এর মান নির্ণয় কর।            </a:t>
            </a:r>
            <a:endParaRPr lang="en-US" b="1" dirty="0">
              <a:solidFill>
                <a:srgbClr val="0070C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9" name="TextBox 8"/>
              <p:cNvSpPr txBox="1"/>
              <p:nvPr/>
            </p:nvSpPr>
            <p:spPr>
              <a:xfrm>
                <a:off x="1166246" y="5305199"/>
                <a:ext cx="7903134" cy="533736"/>
              </a:xfrm>
              <a:prstGeom prst="rect">
                <a:avLst/>
              </a:prstGeom>
              <a:noFill/>
            </p:spPr>
            <p:txBody>
              <a:bodyPr wrap="square" rtlCol="0">
                <a:spAutoFit/>
              </a:bodyPr>
              <a:lstStyle/>
              <a:p>
                <a:r>
                  <a:rPr lang="bn-BD" b="1" dirty="0" smtClean="0">
                    <a:solidFill>
                      <a:srgbClr val="0070C0"/>
                    </a:solidFill>
                    <a:latin typeface="NikoshBAN" pitchFamily="2" charset="0"/>
                    <a:cs typeface="NikoshBAN" pitchFamily="2" charset="0"/>
                  </a:rPr>
                  <a:t> (খ)  দেখাও যে, </a:t>
                </a:r>
                <a:r>
                  <a:rPr lang="en-US" b="1" dirty="0" err="1" smtClean="0">
                    <a:solidFill>
                      <a:srgbClr val="0070C0"/>
                    </a:solidFill>
                    <a:latin typeface="NikoshBAN" pitchFamily="2" charset="0"/>
                    <a:cs typeface="NikoshBAN" pitchFamily="2" charset="0"/>
                  </a:rPr>
                  <a:t>secA</a:t>
                </a:r>
                <a:r>
                  <a:rPr lang="en-US" b="1" dirty="0" smtClean="0">
                    <a:solidFill>
                      <a:srgbClr val="0070C0"/>
                    </a:solidFill>
                    <a:latin typeface="NikoshBAN" pitchFamily="2" charset="0"/>
                    <a:cs typeface="NikoshBAN" pitchFamily="2" charset="0"/>
                  </a:rPr>
                  <a:t>= </a:t>
                </a:r>
                <a14:m>
                  <m:oMath xmlns:m="http://schemas.openxmlformats.org/officeDocument/2006/math">
                    <m:f>
                      <m:fPr>
                        <m:ctrlPr>
                          <a:rPr lang="en-US" b="1" i="1" smtClean="0">
                            <a:solidFill>
                              <a:srgbClr val="0070C0"/>
                            </a:solidFill>
                            <a:latin typeface="Cambria Math"/>
                          </a:rPr>
                        </m:ctrlPr>
                      </m:fPr>
                      <m:num>
                        <m:sSup>
                          <m:sSupPr>
                            <m:ctrlPr>
                              <a:rPr lang="en-US" b="1" i="1" smtClean="0">
                                <a:solidFill>
                                  <a:srgbClr val="0070C0"/>
                                </a:solidFill>
                                <a:latin typeface="Cambria Math"/>
                              </a:rPr>
                            </m:ctrlPr>
                          </m:sSupPr>
                          <m:e>
                            <m:r>
                              <a:rPr lang="en-US" b="1" i="1" smtClean="0">
                                <a:solidFill>
                                  <a:srgbClr val="0070C0"/>
                                </a:solidFill>
                                <a:latin typeface="Cambria Math"/>
                              </a:rPr>
                              <m:t>𝒙</m:t>
                            </m:r>
                          </m:e>
                          <m:sup>
                            <m:r>
                              <a:rPr lang="en-US" b="1" i="1" smtClean="0">
                                <a:solidFill>
                                  <a:srgbClr val="0070C0"/>
                                </a:solidFill>
                                <a:latin typeface="Cambria Math"/>
                              </a:rPr>
                              <m:t>𝟐</m:t>
                            </m:r>
                          </m:sup>
                        </m:sSup>
                        <m:r>
                          <a:rPr lang="en-US" b="1" i="1" smtClean="0">
                            <a:solidFill>
                              <a:srgbClr val="0070C0"/>
                            </a:solidFill>
                            <a:latin typeface="Cambria Math"/>
                          </a:rPr>
                          <m:t>+</m:t>
                        </m:r>
                        <m:r>
                          <a:rPr lang="en-US" b="1" i="1" smtClean="0">
                            <a:solidFill>
                              <a:srgbClr val="0070C0"/>
                            </a:solidFill>
                            <a:latin typeface="Cambria Math"/>
                          </a:rPr>
                          <m:t>𝟏</m:t>
                        </m:r>
                      </m:num>
                      <m:den>
                        <m:sSup>
                          <m:sSupPr>
                            <m:ctrlPr>
                              <a:rPr lang="en-US" b="1" i="1" smtClean="0">
                                <a:solidFill>
                                  <a:srgbClr val="0070C0"/>
                                </a:solidFill>
                                <a:latin typeface="Cambria Math"/>
                              </a:rPr>
                            </m:ctrlPr>
                          </m:sSupPr>
                          <m:e>
                            <m:r>
                              <a:rPr lang="en-US" b="1" i="1" smtClean="0">
                                <a:solidFill>
                                  <a:srgbClr val="0070C0"/>
                                </a:solidFill>
                                <a:latin typeface="Cambria Math"/>
                              </a:rPr>
                              <m:t>𝒙</m:t>
                            </m:r>
                          </m:e>
                          <m:sup>
                            <m:r>
                              <a:rPr lang="en-US" b="1" i="1" smtClean="0">
                                <a:solidFill>
                                  <a:srgbClr val="0070C0"/>
                                </a:solidFill>
                                <a:latin typeface="Cambria Math"/>
                              </a:rPr>
                              <m:t>𝟐</m:t>
                            </m:r>
                          </m:sup>
                        </m:sSup>
                        <m:r>
                          <a:rPr lang="en-US" b="1" i="1" smtClean="0">
                            <a:solidFill>
                              <a:srgbClr val="0070C0"/>
                            </a:solidFill>
                            <a:latin typeface="Cambria Math"/>
                          </a:rPr>
                          <m:t>−</m:t>
                        </m:r>
                        <m:r>
                          <a:rPr lang="en-US" b="1" i="1" smtClean="0">
                            <a:solidFill>
                              <a:srgbClr val="0070C0"/>
                            </a:solidFill>
                            <a:latin typeface="Cambria Math"/>
                          </a:rPr>
                          <m:t>𝟏</m:t>
                        </m:r>
                      </m:den>
                    </m:f>
                  </m:oMath>
                </a14:m>
                <a:r>
                  <a:rPr lang="bn-BD" b="1" dirty="0" smtClean="0">
                    <a:solidFill>
                      <a:srgbClr val="0070C0"/>
                    </a:solidFill>
                    <a:latin typeface="NikoshBAN" pitchFamily="2" charset="0"/>
                    <a:cs typeface="NikoshBAN" pitchFamily="2" charset="0"/>
                  </a:rPr>
                  <a:t>                   </a:t>
                </a:r>
                <a:endParaRPr lang="en-US" b="1" dirty="0">
                  <a:solidFill>
                    <a:srgbClr val="0070C0"/>
                  </a:solidFill>
                  <a:latin typeface="NikoshBAN" pitchFamily="2" charset="0"/>
                  <a:cs typeface="NikoshBAN" pitchFamily="2"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166246" y="5305199"/>
                <a:ext cx="7903134" cy="533736"/>
              </a:xfrm>
              <a:prstGeom prst="rect">
                <a:avLst/>
              </a:prstGeom>
              <a:blipFill rotWithShape="1">
                <a:blip r:embed="rId9"/>
                <a:stretch>
                  <a:fillRect l="-617" b="-9091"/>
                </a:stretch>
              </a:blipFill>
            </p:spPr>
            <p:txBody>
              <a:bodyPr/>
              <a:lstStyle/>
              <a:p>
                <a:r>
                  <a:rPr lang="en-US">
                    <a:noFill/>
                  </a:rPr>
                  <a:t> </a:t>
                </a:r>
              </a:p>
            </p:txBody>
          </p:sp>
        </mc:Fallback>
      </mc:AlternateContent>
      <p:sp>
        <p:nvSpPr>
          <p:cNvPr id="11" name="TextBox 10"/>
          <p:cNvSpPr txBox="1"/>
          <p:nvPr/>
        </p:nvSpPr>
        <p:spPr>
          <a:xfrm>
            <a:off x="1213989" y="5838935"/>
            <a:ext cx="7855391" cy="369332"/>
          </a:xfrm>
          <a:prstGeom prst="rect">
            <a:avLst/>
          </a:prstGeom>
          <a:noFill/>
        </p:spPr>
        <p:txBody>
          <a:bodyPr wrap="square" rtlCol="0">
            <a:spAutoFit/>
          </a:bodyPr>
          <a:lstStyle/>
          <a:p>
            <a:r>
              <a:rPr lang="bn-BD" b="1" dirty="0" smtClean="0">
                <a:solidFill>
                  <a:srgbClr val="0070C0"/>
                </a:solidFill>
                <a:latin typeface="NikoshBAN" pitchFamily="2" charset="0"/>
                <a:cs typeface="NikoshBAN" pitchFamily="2" charset="0"/>
              </a:rPr>
              <a:t>(গ) </a:t>
            </a:r>
            <a:r>
              <a:rPr lang="en-US" b="1" dirty="0" smtClean="0">
                <a:solidFill>
                  <a:srgbClr val="0070C0"/>
                </a:solidFill>
                <a:latin typeface="NikoshBAN" pitchFamily="2" charset="0"/>
                <a:cs typeface="NikoshBAN" pitchFamily="2" charset="0"/>
              </a:rPr>
              <a:t> </a:t>
            </a:r>
            <a:r>
              <a:rPr lang="bn-BD" b="1" dirty="0" smtClean="0">
                <a:solidFill>
                  <a:srgbClr val="0070C0"/>
                </a:solidFill>
                <a:latin typeface="NikoshBAN" pitchFamily="2" charset="0"/>
                <a:cs typeface="NikoshBAN" pitchFamily="2" charset="0"/>
              </a:rPr>
              <a:t>উদ্দীপকের আলোকে প্রমাণ কর যে, </a:t>
            </a:r>
            <a:r>
              <a:rPr lang="en-US" b="1" dirty="0" err="1" smtClean="0">
                <a:solidFill>
                  <a:srgbClr val="0070C0"/>
                </a:solidFill>
                <a:latin typeface="NikoshBAN" pitchFamily="2" charset="0"/>
                <a:cs typeface="NikoshBAN" pitchFamily="2" charset="0"/>
              </a:rPr>
              <a:t>tanA+cotA</a:t>
            </a:r>
            <a:r>
              <a:rPr lang="en-US" b="1" dirty="0" smtClean="0">
                <a:solidFill>
                  <a:srgbClr val="0070C0"/>
                </a:solidFill>
                <a:latin typeface="NikoshBAN" pitchFamily="2" charset="0"/>
                <a:cs typeface="NikoshBAN" pitchFamily="2" charset="0"/>
              </a:rPr>
              <a:t>=</a:t>
            </a:r>
            <a:r>
              <a:rPr lang="en-US" b="1" dirty="0" err="1" smtClean="0">
                <a:solidFill>
                  <a:srgbClr val="0070C0"/>
                </a:solidFill>
                <a:latin typeface="NikoshBAN" pitchFamily="2" charset="0"/>
                <a:cs typeface="NikoshBAN" pitchFamily="2" charset="0"/>
              </a:rPr>
              <a:t>secA.cosecA</a:t>
            </a:r>
            <a:r>
              <a:rPr lang="en-US" b="1" dirty="0" smtClean="0">
                <a:solidFill>
                  <a:srgbClr val="0070C0"/>
                </a:solidFill>
                <a:latin typeface="NikoshBAN" pitchFamily="2" charset="0"/>
                <a:cs typeface="NikoshBAN" pitchFamily="2" charset="0"/>
              </a:rPr>
              <a:t>                          </a:t>
            </a:r>
            <a:endParaRPr lang="en-US" b="1" dirty="0">
              <a:solidFill>
                <a:srgbClr val="0070C0"/>
              </a:solidFill>
              <a:latin typeface="NikoshBAN" pitchFamily="2" charset="0"/>
              <a:cs typeface="NikoshBAN" pitchFamily="2" charset="0"/>
            </a:endParaRPr>
          </a:p>
        </p:txBody>
      </p:sp>
    </p:spTree>
    <p:extLst>
      <p:ext uri="{BB962C8B-B14F-4D97-AF65-F5344CB8AC3E}">
        <p14:creationId xmlns:p14="http://schemas.microsoft.com/office/powerpoint/2010/main" val="103210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fill="hold"/>
                                        <p:tgtEl>
                                          <p:spTgt spid="21"/>
                                        </p:tgtEl>
                                        <p:attrNameLst>
                                          <p:attrName>ppt_x</p:attrName>
                                        </p:attrNameLst>
                                      </p:cBhvr>
                                      <p:tavLst>
                                        <p:tav tm="0">
                                          <p:val>
                                            <p:strVal val="#ppt_x"/>
                                          </p:val>
                                        </p:tav>
                                        <p:tav tm="100000">
                                          <p:val>
                                            <p:strVal val="#ppt_x"/>
                                          </p:val>
                                        </p:tav>
                                      </p:tavLst>
                                    </p:anim>
                                    <p:anim calcmode="lin" valueType="num">
                                      <p:cBhvr additive="base">
                                        <p:cTn id="3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500" fill="hold"/>
                                        <p:tgtEl>
                                          <p:spTgt spid="40"/>
                                        </p:tgtEl>
                                        <p:attrNameLst>
                                          <p:attrName>ppt_x</p:attrName>
                                        </p:attrNameLst>
                                      </p:cBhvr>
                                      <p:tavLst>
                                        <p:tav tm="0">
                                          <p:val>
                                            <p:strVal val="#ppt_x"/>
                                          </p:val>
                                        </p:tav>
                                        <p:tav tm="100000">
                                          <p:val>
                                            <p:strVal val="#ppt_x"/>
                                          </p:val>
                                        </p:tav>
                                      </p:tavLst>
                                    </p:anim>
                                    <p:anim calcmode="lin" valueType="num">
                                      <p:cBhvr additive="base">
                                        <p:cTn id="39"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2"/>
                                        </p:tgtEl>
                                        <p:attrNameLst>
                                          <p:attrName>style.visibility</p:attrName>
                                        </p:attrNameLst>
                                      </p:cBhvr>
                                      <p:to>
                                        <p:strVal val="visible"/>
                                      </p:to>
                                    </p:set>
                                    <p:anim calcmode="lin" valueType="num">
                                      <p:cBhvr>
                                        <p:cTn id="44" dur="500" fill="hold"/>
                                        <p:tgtEl>
                                          <p:spTgt spid="2"/>
                                        </p:tgtEl>
                                        <p:attrNameLst>
                                          <p:attrName>ppt_w</p:attrName>
                                        </p:attrNameLst>
                                      </p:cBhvr>
                                      <p:tavLst>
                                        <p:tav tm="0">
                                          <p:val>
                                            <p:fltVal val="0"/>
                                          </p:val>
                                        </p:tav>
                                        <p:tav tm="100000">
                                          <p:val>
                                            <p:strVal val="#ppt_w"/>
                                          </p:val>
                                        </p:tav>
                                      </p:tavLst>
                                    </p:anim>
                                    <p:anim calcmode="lin" valueType="num">
                                      <p:cBhvr>
                                        <p:cTn id="45" dur="500" fill="hold"/>
                                        <p:tgtEl>
                                          <p:spTgt spid="2"/>
                                        </p:tgtEl>
                                        <p:attrNameLst>
                                          <p:attrName>ppt_h</p:attrName>
                                        </p:attrNameLst>
                                      </p:cBhvr>
                                      <p:tavLst>
                                        <p:tav tm="0">
                                          <p:val>
                                            <p:fltVal val="0"/>
                                          </p:val>
                                        </p:tav>
                                        <p:tav tm="100000">
                                          <p:val>
                                            <p:strVal val="#ppt_h"/>
                                          </p:val>
                                        </p:tav>
                                      </p:tavLst>
                                    </p:anim>
                                    <p:animEffect transition="in" filter="fade">
                                      <p:cBhvr>
                                        <p:cTn id="46" dur="500"/>
                                        <p:tgtEl>
                                          <p:spTgt spid="2"/>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3"/>
                                        </p:tgtEl>
                                        <p:attrNameLst>
                                          <p:attrName>style.visibility</p:attrName>
                                        </p:attrNameLst>
                                      </p:cBhvr>
                                      <p:to>
                                        <p:strVal val="visible"/>
                                      </p:to>
                                    </p:set>
                                    <p:anim calcmode="lin" valueType="num">
                                      <p:cBhvr additive="base">
                                        <p:cTn id="51" dur="500" fill="hold"/>
                                        <p:tgtEl>
                                          <p:spTgt spid="3"/>
                                        </p:tgtEl>
                                        <p:attrNameLst>
                                          <p:attrName>ppt_x</p:attrName>
                                        </p:attrNameLst>
                                      </p:cBhvr>
                                      <p:tavLst>
                                        <p:tav tm="0">
                                          <p:val>
                                            <p:strVal val="#ppt_x"/>
                                          </p:val>
                                        </p:tav>
                                        <p:tav tm="100000">
                                          <p:val>
                                            <p:strVal val="#ppt_x"/>
                                          </p:val>
                                        </p:tav>
                                      </p:tavLst>
                                    </p:anim>
                                    <p:anim calcmode="lin" valueType="num">
                                      <p:cBhvr additive="base">
                                        <p:cTn id="5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 calcmode="lin" valueType="num">
                                      <p:cBhvr additive="base">
                                        <p:cTn id="57" dur="500" fill="hold"/>
                                        <p:tgtEl>
                                          <p:spTgt spid="6"/>
                                        </p:tgtEl>
                                        <p:attrNameLst>
                                          <p:attrName>ppt_x</p:attrName>
                                        </p:attrNameLst>
                                      </p:cBhvr>
                                      <p:tavLst>
                                        <p:tav tm="0">
                                          <p:val>
                                            <p:strVal val="#ppt_x"/>
                                          </p:val>
                                        </p:tav>
                                        <p:tav tm="100000">
                                          <p:val>
                                            <p:strVal val="#ppt_x"/>
                                          </p:val>
                                        </p:tav>
                                      </p:tavLst>
                                    </p:anim>
                                    <p:anim calcmode="lin" valueType="num">
                                      <p:cBhvr additive="base">
                                        <p:cTn id="5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additive="base">
                                        <p:cTn id="63" dur="500" fill="hold"/>
                                        <p:tgtEl>
                                          <p:spTgt spid="9"/>
                                        </p:tgtEl>
                                        <p:attrNameLst>
                                          <p:attrName>ppt_x</p:attrName>
                                        </p:attrNameLst>
                                      </p:cBhvr>
                                      <p:tavLst>
                                        <p:tav tm="0">
                                          <p:val>
                                            <p:strVal val="#ppt_x"/>
                                          </p:val>
                                        </p:tav>
                                        <p:tav tm="100000">
                                          <p:val>
                                            <p:strVal val="#ppt_x"/>
                                          </p:val>
                                        </p:tav>
                                      </p:tavLst>
                                    </p:anim>
                                    <p:anim calcmode="lin" valueType="num">
                                      <p:cBhvr additive="base">
                                        <p:cTn id="6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1"/>
                                        </p:tgtEl>
                                        <p:attrNameLst>
                                          <p:attrName>style.visibility</p:attrName>
                                        </p:attrNameLst>
                                      </p:cBhvr>
                                      <p:to>
                                        <p:strVal val="visible"/>
                                      </p:to>
                                    </p:set>
                                    <p:anim calcmode="lin" valueType="num">
                                      <p:cBhvr additive="base">
                                        <p:cTn id="69" dur="500" fill="hold"/>
                                        <p:tgtEl>
                                          <p:spTgt spid="11"/>
                                        </p:tgtEl>
                                        <p:attrNameLst>
                                          <p:attrName>ppt_x</p:attrName>
                                        </p:attrNameLst>
                                      </p:cBhvr>
                                      <p:tavLst>
                                        <p:tav tm="0">
                                          <p:val>
                                            <p:strVal val="#ppt_x"/>
                                          </p:val>
                                        </p:tav>
                                        <p:tav tm="100000">
                                          <p:val>
                                            <p:strVal val="#ppt_x"/>
                                          </p:val>
                                        </p:tav>
                                      </p:tavLst>
                                    </p:anim>
                                    <p:anim calcmode="lin" valueType="num">
                                      <p:cBhvr additive="base">
                                        <p:cTn id="7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19" grpId="0"/>
      <p:bldP spid="2" grpId="0"/>
      <p:bldP spid="3" grpId="0"/>
      <p:bldP spid="6" grpId="0"/>
      <p:bldP spid="9"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p:cNvCxnSpPr/>
          <p:nvPr/>
        </p:nvCxnSpPr>
        <p:spPr>
          <a:xfrm>
            <a:off x="889099" y="610543"/>
            <a:ext cx="2819400" cy="1586736"/>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129182" y="122727"/>
            <a:ext cx="7950200" cy="461665"/>
          </a:xfrm>
          <a:prstGeom prst="rect">
            <a:avLst/>
          </a:prstGeom>
          <a:noFill/>
        </p:spPr>
        <p:txBody>
          <a:bodyPr wrap="square" rtlCol="0">
            <a:spAutoFit/>
          </a:bodyPr>
          <a:lstStyle/>
          <a:p>
            <a:r>
              <a:rPr lang="bn-BD" sz="2400" b="1" dirty="0" smtClean="0">
                <a:latin typeface="NikoshBAN" pitchFamily="2" charset="0"/>
                <a:cs typeface="NikoshBAN" pitchFamily="2" charset="0"/>
              </a:rPr>
              <a:t>চিত্র দেখে নিচের প্রশ্নোগুলোর উতর দাও </a:t>
            </a:r>
            <a:endParaRPr lang="en-US" sz="2400" b="1" dirty="0">
              <a:latin typeface="NikoshBAN" pitchFamily="2" charset="0"/>
              <a:cs typeface="NikoshBAN" pitchFamily="2" charset="0"/>
            </a:endParaRPr>
          </a:p>
        </p:txBody>
      </p:sp>
      <p:grpSp>
        <p:nvGrpSpPr>
          <p:cNvPr id="23" name="Group 22"/>
          <p:cNvGrpSpPr/>
          <p:nvPr/>
        </p:nvGrpSpPr>
        <p:grpSpPr>
          <a:xfrm>
            <a:off x="424570" y="438854"/>
            <a:ext cx="3269672" cy="2221192"/>
            <a:chOff x="1345871" y="614065"/>
            <a:chExt cx="3269672" cy="2221192"/>
          </a:xfrm>
        </p:grpSpPr>
        <p:sp>
          <p:nvSpPr>
            <p:cNvPr id="11" name="TextBox 10"/>
            <p:cNvSpPr txBox="1"/>
            <p:nvPr/>
          </p:nvSpPr>
          <p:spPr>
            <a:xfrm>
              <a:off x="1447800" y="2253734"/>
              <a:ext cx="362600" cy="369332"/>
            </a:xfrm>
            <a:prstGeom prst="rect">
              <a:avLst/>
            </a:prstGeom>
            <a:noFill/>
          </p:spPr>
          <p:txBody>
            <a:bodyPr wrap="none" rtlCol="0">
              <a:spAutoFit/>
            </a:bodyPr>
            <a:lstStyle/>
            <a:p>
              <a:r>
                <a:rPr lang="en-US" dirty="0" smtClean="0"/>
                <a:t>B </a:t>
              </a:r>
              <a:endParaRPr lang="en-US" dirty="0"/>
            </a:p>
          </p:txBody>
        </p:sp>
        <p:grpSp>
          <p:nvGrpSpPr>
            <p:cNvPr id="6" name="Group 5"/>
            <p:cNvGrpSpPr/>
            <p:nvPr/>
          </p:nvGrpSpPr>
          <p:grpSpPr>
            <a:xfrm>
              <a:off x="1345871" y="614065"/>
              <a:ext cx="3269672" cy="2221192"/>
              <a:chOff x="997528" y="450273"/>
              <a:chExt cx="3269672" cy="2221192"/>
            </a:xfrm>
          </p:grpSpPr>
          <p:cxnSp>
            <p:nvCxnSpPr>
              <p:cNvPr id="5" name="Straight Connector 4"/>
              <p:cNvCxnSpPr/>
              <p:nvPr/>
            </p:nvCxnSpPr>
            <p:spPr>
              <a:xfrm>
                <a:off x="1447800" y="2209800"/>
                <a:ext cx="2819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447800" y="609600"/>
                <a:ext cx="0" cy="160020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906204" y="2228119"/>
                <a:ext cx="360996" cy="369332"/>
              </a:xfrm>
              <a:prstGeom prst="rect">
                <a:avLst/>
              </a:prstGeom>
              <a:noFill/>
            </p:spPr>
            <p:txBody>
              <a:bodyPr wrap="none" rtlCol="0">
                <a:spAutoFit/>
              </a:bodyPr>
              <a:lstStyle/>
              <a:p>
                <a:r>
                  <a:rPr lang="en-US" dirty="0" smtClean="0"/>
                  <a:t>C </a:t>
                </a:r>
                <a:endParaRPr lang="en-US" dirty="0"/>
              </a:p>
            </p:txBody>
          </p:sp>
          <p:sp>
            <p:nvSpPr>
              <p:cNvPr id="13" name="TextBox 12"/>
              <p:cNvSpPr txBox="1"/>
              <p:nvPr/>
            </p:nvSpPr>
            <p:spPr>
              <a:xfrm>
                <a:off x="997528" y="450273"/>
                <a:ext cx="370614" cy="369332"/>
              </a:xfrm>
              <a:prstGeom prst="rect">
                <a:avLst/>
              </a:prstGeom>
              <a:noFill/>
            </p:spPr>
            <p:txBody>
              <a:bodyPr wrap="none" rtlCol="0">
                <a:spAutoFit/>
              </a:bodyPr>
              <a:lstStyle/>
              <a:p>
                <a:r>
                  <a:rPr lang="en-US" dirty="0" smtClean="0"/>
                  <a:t>A </a:t>
                </a:r>
                <a:endParaRPr lang="en-US" dirty="0"/>
              </a:p>
            </p:txBody>
          </p:sp>
          <p:sp>
            <p:nvSpPr>
              <p:cNvPr id="10" name="TextBox 9"/>
              <p:cNvSpPr txBox="1"/>
              <p:nvPr/>
            </p:nvSpPr>
            <p:spPr>
              <a:xfrm>
                <a:off x="1129443" y="1748135"/>
                <a:ext cx="636713" cy="923330"/>
              </a:xfrm>
              <a:prstGeom prst="rect">
                <a:avLst/>
              </a:prstGeom>
              <a:noFill/>
            </p:spPr>
            <p:txBody>
              <a:bodyPr wrap="none" rtlCol="0">
                <a:spAutoFit/>
              </a:bodyPr>
              <a:lstStyle/>
              <a:p>
                <a:r>
                  <a:rPr lang="en-US" sz="5400" b="1" dirty="0" smtClean="0">
                    <a:latin typeface="Cambria Math"/>
                    <a:ea typeface="Cambria Math"/>
                  </a:rPr>
                  <a:t>⌝</a:t>
                </a:r>
                <a:endParaRPr lang="en-US" sz="5400" b="1" dirty="0"/>
              </a:p>
            </p:txBody>
          </p:sp>
        </p:grpSp>
      </p:grpSp>
      <p:sp>
        <p:nvSpPr>
          <p:cNvPr id="25" name="TextBox 24"/>
          <p:cNvSpPr txBox="1"/>
          <p:nvPr/>
        </p:nvSpPr>
        <p:spPr>
          <a:xfrm>
            <a:off x="3886200" y="696025"/>
            <a:ext cx="5193182" cy="707886"/>
          </a:xfrm>
          <a:prstGeom prst="rect">
            <a:avLst/>
          </a:prstGeom>
          <a:noFill/>
        </p:spPr>
        <p:txBody>
          <a:bodyPr wrap="square" rtlCol="0">
            <a:spAutoFit/>
          </a:bodyPr>
          <a:lstStyle/>
          <a:p>
            <a:r>
              <a:rPr lang="bn-BD" sz="2000" b="1" dirty="0" smtClean="0">
                <a:latin typeface="NikoshBAN" pitchFamily="2" charset="0"/>
                <a:cs typeface="NikoshBAN" pitchFamily="2" charset="0"/>
              </a:rPr>
              <a:t>প্রশ্নঃ এবার বলতো </a:t>
            </a:r>
            <a:r>
              <a:rPr lang="en-US" sz="2000" b="1" dirty="0" smtClean="0">
                <a:latin typeface="NikoshBAN" pitchFamily="2" charset="0"/>
                <a:cs typeface="NikoshBAN" pitchFamily="2" charset="0"/>
              </a:rPr>
              <a:t>A</a:t>
            </a:r>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 </a:t>
            </a:r>
            <a:r>
              <a:rPr lang="en-US" sz="2000" b="1" dirty="0" smtClean="0">
                <a:latin typeface="NikoshBAN" pitchFamily="2" charset="0"/>
                <a:cs typeface="NikoshBAN" pitchFamily="2" charset="0"/>
              </a:rPr>
              <a:t>C </a:t>
            </a:r>
            <a:r>
              <a:rPr lang="bn-BD" sz="2000" b="1" dirty="0" smtClean="0">
                <a:latin typeface="NikoshBAN" pitchFamily="2" charset="0"/>
                <a:cs typeface="NikoshBAN" pitchFamily="2" charset="0"/>
              </a:rPr>
              <a:t>যোগ করলে কি উৎপন্ন হয় এবং একে কী প্রতীক দ্বারা প্রকাশ করা হয়? </a:t>
            </a:r>
            <a:endParaRPr lang="en-US" sz="2000" b="1" dirty="0">
              <a:latin typeface="NikoshBAN" pitchFamily="2" charset="0"/>
              <a:cs typeface="NikoshBAN" pitchFamily="2" charset="0"/>
            </a:endParaRPr>
          </a:p>
        </p:txBody>
      </p:sp>
      <p:sp>
        <p:nvSpPr>
          <p:cNvPr id="27" name="TextBox 26"/>
          <p:cNvSpPr txBox="1"/>
          <p:nvPr/>
        </p:nvSpPr>
        <p:spPr>
          <a:xfrm>
            <a:off x="3886200" y="1561044"/>
            <a:ext cx="5257800" cy="830997"/>
          </a:xfrm>
          <a:prstGeom prst="rect">
            <a:avLst/>
          </a:prstGeom>
          <a:noFill/>
        </p:spPr>
        <p:txBody>
          <a:bodyPr wrap="square" rtlCol="0">
            <a:spAutoFit/>
          </a:bodyPr>
          <a:lstStyle/>
          <a:p>
            <a:r>
              <a:rPr lang="bn-BD" sz="2400" b="1" dirty="0" smtClean="0">
                <a:latin typeface="NikoshBAN" pitchFamily="2" charset="0"/>
                <a:cs typeface="NikoshBAN" pitchFamily="2" charset="0"/>
              </a:rPr>
              <a:t>উত্তরঃ </a:t>
            </a:r>
            <a:r>
              <a:rPr lang="en-US" b="1" dirty="0" smtClean="0">
                <a:latin typeface="NikoshBAN" pitchFamily="2" charset="0"/>
                <a:cs typeface="NikoshBAN" pitchFamily="2" charset="0"/>
              </a:rPr>
              <a:t>ABC</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ত্রিভুজ উৎপন্ন হয় এবং একে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ABC</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প্রতীক দ্বারা প্রকাশ করা হয়। </a:t>
            </a:r>
            <a:endParaRPr lang="en-US" sz="2400" b="1" dirty="0">
              <a:latin typeface="NikoshBAN" pitchFamily="2" charset="0"/>
              <a:cs typeface="NikoshBAN" pitchFamily="2" charset="0"/>
            </a:endParaRPr>
          </a:p>
        </p:txBody>
      </p:sp>
      <p:sp>
        <p:nvSpPr>
          <p:cNvPr id="28" name="TextBox 27"/>
          <p:cNvSpPr txBox="1"/>
          <p:nvPr/>
        </p:nvSpPr>
        <p:spPr>
          <a:xfrm>
            <a:off x="302490" y="2585104"/>
            <a:ext cx="8841509"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ABC </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 সমকোণের তুলনায়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A</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C  </a:t>
            </a:r>
            <a:r>
              <a:rPr lang="bn-BD" sz="2400" b="1" dirty="0" smtClean="0">
                <a:latin typeface="NikoshBAN" pitchFamily="2" charset="0"/>
                <a:ea typeface="Cambria Math"/>
                <a:cs typeface="NikoshBAN" pitchFamily="2" charset="0"/>
              </a:rPr>
              <a:t>বড় না ছোট? </a:t>
            </a:r>
            <a:endParaRPr lang="en-US" sz="24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9" name="TextBox 28"/>
              <p:cNvSpPr txBox="1"/>
              <p:nvPr/>
            </p:nvSpPr>
            <p:spPr>
              <a:xfrm>
                <a:off x="274781" y="3323768"/>
                <a:ext cx="8890002" cy="470000"/>
              </a:xfrm>
              <a:prstGeom prst="rect">
                <a:avLst/>
              </a:prstGeom>
              <a:noFill/>
            </p:spPr>
            <p:txBody>
              <a:bodyPr wrap="square" rtlCol="0">
                <a:spAutoFit/>
              </a:bodyPr>
              <a:lstStyle/>
              <a:p>
                <a:r>
                  <a:rPr lang="bn-BD" sz="2400" b="1" dirty="0" smtClean="0">
                    <a:latin typeface="NikoshBAN" pitchFamily="2" charset="0"/>
                    <a:cs typeface="NikoshBAN" pitchFamily="2" charset="0"/>
                  </a:rPr>
                  <a:t>উত্তরঃ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A</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এবং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C</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 উভই</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সমকোণ বা </a:t>
                </a:r>
                <a14:m>
                  <m:oMath xmlns:m="http://schemas.openxmlformats.org/officeDocument/2006/math">
                    <m:sSup>
                      <m:sSupPr>
                        <m:ctrlPr>
                          <a:rPr lang="bn-BD" sz="2400" b="1" i="1" smtClean="0">
                            <a:latin typeface="Cambria Math"/>
                            <a:ea typeface="Cambria Math"/>
                          </a:rPr>
                        </m:ctrlPr>
                      </m:sSupPr>
                      <m:e>
                        <m:r>
                          <a:rPr lang="en-US" sz="2400" b="1" i="1" smtClean="0">
                            <a:latin typeface="Cambria Math"/>
                            <a:ea typeface="Cambria Math"/>
                          </a:rPr>
                          <m:t>𝟗𝟎</m:t>
                        </m:r>
                      </m:e>
                      <m:sup>
                        <m:r>
                          <a:rPr lang="en-US" sz="2400" b="1" i="1" smtClean="0">
                            <a:latin typeface="Cambria Math"/>
                            <a:ea typeface="Cambria Math"/>
                          </a:rPr>
                          <m:t>𝟎</m:t>
                        </m:r>
                      </m:sup>
                    </m:sSup>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এর চেয়ে ছোট। </a:t>
                </a:r>
                <a:endParaRPr lang="en-US" sz="2400" b="1" dirty="0">
                  <a:latin typeface="NikoshBAN" pitchFamily="2" charset="0"/>
                  <a:cs typeface="NikoshBAN" pitchFamily="2" charset="0"/>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274781" y="3323768"/>
                <a:ext cx="8890002" cy="470000"/>
              </a:xfrm>
              <a:prstGeom prst="rect">
                <a:avLst/>
              </a:prstGeom>
              <a:blipFill rotWithShape="1">
                <a:blip r:embed="rId2"/>
                <a:stretch>
                  <a:fillRect l="-1029" t="-12987" b="-311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p:cNvSpPr txBox="1"/>
              <p:nvPr/>
            </p:nvSpPr>
            <p:spPr>
              <a:xfrm>
                <a:off x="302490" y="3923374"/>
                <a:ext cx="8776892" cy="470000"/>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a:t>
                </a:r>
                <a:r>
                  <a:rPr lang="en-US" sz="2400" b="1" dirty="0" smtClean="0">
                    <a:latin typeface="NikoshBAN" pitchFamily="2" charset="0"/>
                    <a:ea typeface="Cambria Math"/>
                    <a:cs typeface="NikoshBAN" pitchFamily="2" charset="0"/>
                  </a:rPr>
                  <a:t>∠</a:t>
                </a:r>
                <a:r>
                  <a:rPr lang="en-US" b="1" dirty="0" smtClean="0">
                    <a:latin typeface="NikoshBAN" pitchFamily="2" charset="0"/>
                    <a:ea typeface="Cambria Math"/>
                    <a:cs typeface="NikoshBAN" pitchFamily="2" charset="0"/>
                  </a:rPr>
                  <a:t>A</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বা</a:t>
                </a:r>
                <a:r>
                  <a:rPr lang="en-US" sz="2400" b="1" dirty="0" smtClean="0">
                    <a:latin typeface="NikoshBAN" pitchFamily="2" charset="0"/>
                    <a:ea typeface="Cambria Math"/>
                    <a:cs typeface="NikoshBAN" pitchFamily="2" charset="0"/>
                  </a:rPr>
                  <a:t>  ∠</a:t>
                </a:r>
                <a:r>
                  <a:rPr lang="en-US" b="1" dirty="0" smtClean="0">
                    <a:latin typeface="NikoshBAN" pitchFamily="2" charset="0"/>
                    <a:ea typeface="Cambria Math"/>
                    <a:cs typeface="NikoshBAN" pitchFamily="2" charset="0"/>
                  </a:rPr>
                  <a:t>C</a:t>
                </a:r>
                <a:r>
                  <a:rPr lang="en-US" sz="2400" b="1" dirty="0" smtClean="0">
                    <a:latin typeface="NikoshBAN" pitchFamily="2" charset="0"/>
                    <a:ea typeface="Cambria Math"/>
                    <a:cs typeface="NikoshBAN" pitchFamily="2" charset="0"/>
                  </a:rPr>
                  <a:t> </a:t>
                </a:r>
                <a:r>
                  <a:rPr lang="bn-BD" sz="2400" b="1" dirty="0" smtClean="0">
                    <a:latin typeface="NikoshBAN" pitchFamily="2" charset="0"/>
                    <a:ea typeface="Cambria Math"/>
                    <a:cs typeface="NikoshBAN" pitchFamily="2" charset="0"/>
                  </a:rPr>
                  <a:t> অর্থাৎ </a:t>
                </a:r>
                <a14:m>
                  <m:oMath xmlns:m="http://schemas.openxmlformats.org/officeDocument/2006/math">
                    <m:sSup>
                      <m:sSupPr>
                        <m:ctrlPr>
                          <a:rPr lang="bn-BD" sz="2400" b="1" i="1" smtClean="0">
                            <a:latin typeface="Cambria Math"/>
                            <a:ea typeface="Cambria Math"/>
                          </a:rPr>
                        </m:ctrlPr>
                      </m:sSupPr>
                      <m:e>
                        <m:r>
                          <a:rPr lang="en-US" sz="2400" b="1" i="1" smtClean="0">
                            <a:latin typeface="Cambria Math"/>
                            <a:ea typeface="Cambria Math"/>
                          </a:rPr>
                          <m:t>𝟗𝟎</m:t>
                        </m:r>
                      </m:e>
                      <m:sup>
                        <m:r>
                          <a:rPr lang="en-US" sz="2400" b="1" i="1" smtClean="0">
                            <a:latin typeface="Cambria Math"/>
                            <a:ea typeface="Cambria Math"/>
                          </a:rPr>
                          <m:t>𝟎</m:t>
                        </m:r>
                      </m:sup>
                    </m:sSup>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অপেক্ষা ছোট কোণকে কি কোণ বলে? </a:t>
                </a:r>
                <a:endParaRPr lang="en-US" sz="2400" b="1" dirty="0">
                  <a:latin typeface="NikoshBAN" pitchFamily="2" charset="0"/>
                  <a:cs typeface="NikoshBAN" pitchFamily="2" charset="0"/>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302490" y="3923374"/>
                <a:ext cx="8776892" cy="470000"/>
              </a:xfrm>
              <a:prstGeom prst="rect">
                <a:avLst/>
              </a:prstGeom>
              <a:blipFill rotWithShape="1">
                <a:blip r:embed="rId3"/>
                <a:stretch>
                  <a:fillRect l="-1112" t="-12987" b="-311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302490" y="4664057"/>
                <a:ext cx="8841510" cy="470000"/>
              </a:xfrm>
              <a:prstGeom prst="rect">
                <a:avLst/>
              </a:prstGeom>
              <a:noFill/>
            </p:spPr>
            <p:txBody>
              <a:bodyPr wrap="square" rtlCol="0">
                <a:spAutoFit/>
              </a:bodyPr>
              <a:lstStyle/>
              <a:p>
                <a:r>
                  <a:rPr lang="bn-BD" sz="2400" b="1" dirty="0" smtClean="0">
                    <a:latin typeface="NikoshBAN" pitchFamily="2" charset="0"/>
                    <a:cs typeface="NikoshBAN" pitchFamily="2" charset="0"/>
                  </a:rPr>
                  <a:t>উত্তরঃ </a:t>
                </a:r>
                <a14:m>
                  <m:oMath xmlns:m="http://schemas.openxmlformats.org/officeDocument/2006/math">
                    <m:sSup>
                      <m:sSupPr>
                        <m:ctrlPr>
                          <a:rPr lang="bn-BD" sz="2400" b="1" i="1" smtClean="0">
                            <a:latin typeface="Cambria Math"/>
                          </a:rPr>
                        </m:ctrlPr>
                      </m:sSupPr>
                      <m:e>
                        <m:r>
                          <a:rPr lang="en-US" sz="2400" b="1" i="1" smtClean="0">
                            <a:latin typeface="Cambria Math"/>
                          </a:rPr>
                          <m:t>𝟗𝟎</m:t>
                        </m:r>
                      </m:e>
                      <m:sup>
                        <m:r>
                          <a:rPr lang="en-US" sz="2400" b="1" i="1" smtClean="0">
                            <a:latin typeface="Cambria Math"/>
                          </a:rPr>
                          <m:t>𝟎</m:t>
                        </m:r>
                      </m:sup>
                    </m:sSup>
                  </m:oMath>
                </a14:m>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অপেক্ষা ছোট কোণকে সূক্ষ্ম কোণ বলে। </a:t>
                </a:r>
                <a:endParaRPr lang="en-US" sz="2400" b="1" dirty="0">
                  <a:latin typeface="NikoshBAN" pitchFamily="2" charset="0"/>
                  <a:cs typeface="NikoshBAN" pitchFamily="2" charset="0"/>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302490" y="4664057"/>
                <a:ext cx="8841510" cy="470000"/>
              </a:xfrm>
              <a:prstGeom prst="rect">
                <a:avLst/>
              </a:prstGeom>
              <a:blipFill rotWithShape="1">
                <a:blip r:embed="rId4"/>
                <a:stretch>
                  <a:fillRect l="-1103" t="-6494" b="-31169"/>
                </a:stretch>
              </a:blipFill>
            </p:spPr>
            <p:txBody>
              <a:bodyPr/>
              <a:lstStyle/>
              <a:p>
                <a:r>
                  <a:rPr lang="en-US">
                    <a:noFill/>
                  </a:rPr>
                  <a:t> </a:t>
                </a:r>
              </a:p>
            </p:txBody>
          </p:sp>
        </mc:Fallback>
      </mc:AlternateContent>
      <p:sp>
        <p:nvSpPr>
          <p:cNvPr id="16" name="TextBox 15"/>
          <p:cNvSpPr txBox="1"/>
          <p:nvPr/>
        </p:nvSpPr>
        <p:spPr>
          <a:xfrm>
            <a:off x="302490" y="5427948"/>
            <a:ext cx="8776892" cy="830997"/>
          </a:xfrm>
          <a:prstGeom prst="rect">
            <a:avLst/>
          </a:prstGeom>
          <a:noFill/>
        </p:spPr>
        <p:txBody>
          <a:bodyPr wrap="square" rtlCol="0">
            <a:spAutoFit/>
          </a:bodyPr>
          <a:lstStyle/>
          <a:p>
            <a:r>
              <a:rPr lang="bn-BD" sz="2400" b="1" dirty="0" smtClean="0">
                <a:latin typeface="NikoshBAN" pitchFamily="2" charset="0"/>
                <a:cs typeface="NikoshBAN" pitchFamily="2" charset="0"/>
              </a:rPr>
              <a:t>বিঃদ্রঃ মনে রাখবে প্রতিটি ত্রিভুজের তিনটি বাহু ও তিনটি কোণ থাকে এবং প্রতিটি বাহুর বিপরীতে একটি কোণ ও প্রতিটি কোণের বিপরীতে একটি বাহু থাকে।  </a:t>
            </a:r>
            <a:endParaRPr lang="en-US" sz="2400" b="1" dirty="0">
              <a:latin typeface="NikoshBAN" pitchFamily="2" charset="0"/>
              <a:cs typeface="NikoshBAN" pitchFamily="2" charset="0"/>
            </a:endParaRPr>
          </a:p>
        </p:txBody>
      </p:sp>
    </p:spTree>
    <p:extLst>
      <p:ext uri="{BB962C8B-B14F-4D97-AF65-F5344CB8AC3E}">
        <p14:creationId xmlns:p14="http://schemas.microsoft.com/office/powerpoint/2010/main" val="126557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ppt_x"/>
                                          </p:val>
                                        </p:tav>
                                        <p:tav tm="100000">
                                          <p:val>
                                            <p:strVal val="#ppt_x"/>
                                          </p:val>
                                        </p:tav>
                                      </p:tavLst>
                                    </p:anim>
                                    <p:anim calcmode="lin" valueType="num">
                                      <p:cBhvr additive="base">
                                        <p:cTn id="3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ppt_x"/>
                                          </p:val>
                                        </p:tav>
                                        <p:tav tm="100000">
                                          <p:val>
                                            <p:strVal val="#ppt_x"/>
                                          </p:val>
                                        </p:tav>
                                      </p:tavLst>
                                    </p:anim>
                                    <p:anim calcmode="lin" valueType="num">
                                      <p:cBhvr additive="base">
                                        <p:cTn id="3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anim calcmode="lin" valueType="num">
                                      <p:cBhvr additive="base">
                                        <p:cTn id="43" dur="500" fill="hold"/>
                                        <p:tgtEl>
                                          <p:spTgt spid="29"/>
                                        </p:tgtEl>
                                        <p:attrNameLst>
                                          <p:attrName>ppt_x</p:attrName>
                                        </p:attrNameLst>
                                      </p:cBhvr>
                                      <p:tavLst>
                                        <p:tav tm="0">
                                          <p:val>
                                            <p:strVal val="#ppt_x"/>
                                          </p:val>
                                        </p:tav>
                                        <p:tav tm="100000">
                                          <p:val>
                                            <p:strVal val="#ppt_x"/>
                                          </p:val>
                                        </p:tav>
                                      </p:tavLst>
                                    </p:anim>
                                    <p:anim calcmode="lin" valueType="num">
                                      <p:cBhvr additive="base">
                                        <p:cTn id="4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additive="base">
                                        <p:cTn id="49" dur="500" fill="hold"/>
                                        <p:tgtEl>
                                          <p:spTgt spid="30"/>
                                        </p:tgtEl>
                                        <p:attrNameLst>
                                          <p:attrName>ppt_x</p:attrName>
                                        </p:attrNameLst>
                                      </p:cBhvr>
                                      <p:tavLst>
                                        <p:tav tm="0">
                                          <p:val>
                                            <p:strVal val="#ppt_x"/>
                                          </p:val>
                                        </p:tav>
                                        <p:tav tm="100000">
                                          <p:val>
                                            <p:strVal val="#ppt_x"/>
                                          </p:val>
                                        </p:tav>
                                      </p:tavLst>
                                    </p:anim>
                                    <p:anim calcmode="lin" valueType="num">
                                      <p:cBhvr additive="base">
                                        <p:cTn id="5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ppt_x"/>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p:cTn id="61" dur="500" fill="hold"/>
                                        <p:tgtEl>
                                          <p:spTgt spid="16"/>
                                        </p:tgtEl>
                                        <p:attrNameLst>
                                          <p:attrName>ppt_w</p:attrName>
                                        </p:attrNameLst>
                                      </p:cBhvr>
                                      <p:tavLst>
                                        <p:tav tm="0">
                                          <p:val>
                                            <p:fltVal val="0"/>
                                          </p:val>
                                        </p:tav>
                                        <p:tav tm="100000">
                                          <p:val>
                                            <p:strVal val="#ppt_w"/>
                                          </p:val>
                                        </p:tav>
                                      </p:tavLst>
                                    </p:anim>
                                    <p:anim calcmode="lin" valueType="num">
                                      <p:cBhvr>
                                        <p:cTn id="62" dur="500" fill="hold"/>
                                        <p:tgtEl>
                                          <p:spTgt spid="16"/>
                                        </p:tgtEl>
                                        <p:attrNameLst>
                                          <p:attrName>ppt_h</p:attrName>
                                        </p:attrNameLst>
                                      </p:cBhvr>
                                      <p:tavLst>
                                        <p:tav tm="0">
                                          <p:val>
                                            <p:fltVal val="0"/>
                                          </p:val>
                                        </p:tav>
                                        <p:tav tm="100000">
                                          <p:val>
                                            <p:strVal val="#ppt_h"/>
                                          </p:val>
                                        </p:tav>
                                      </p:tavLst>
                                    </p:anim>
                                    <p:animEffect transition="in" filter="fade">
                                      <p:cBhvr>
                                        <p:cTn id="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5" grpId="0"/>
      <p:bldP spid="27" grpId="0"/>
      <p:bldP spid="28" grpId="0"/>
      <p:bldP spid="29" grpId="0"/>
      <p:bldP spid="30" grpId="0"/>
      <p:bldP spid="31" grpId="0"/>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2118" y="31752"/>
            <a:ext cx="8821882" cy="523220"/>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একক কাজের সমাধানঃ  </a:t>
            </a:r>
            <a:endParaRPr lang="en-US" sz="2800" b="1" dirty="0">
              <a:solidFill>
                <a:srgbClr val="FFC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 name="TextBox 2"/>
              <p:cNvSpPr txBox="1"/>
              <p:nvPr/>
            </p:nvSpPr>
            <p:spPr>
              <a:xfrm>
                <a:off x="322118" y="331535"/>
                <a:ext cx="8821881" cy="625812"/>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১</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বই-৬(ক)</a:t>
                </a:r>
                <a:r>
                  <a:rPr lang="en-US" sz="2400" b="1" dirty="0" smtClean="0">
                    <a:solidFill>
                      <a:srgbClr val="0070C0"/>
                    </a:solidFill>
                    <a:latin typeface="NikoshBAN" pitchFamily="2" charset="0"/>
                    <a:cs typeface="NikoshBAN" pitchFamily="2" charset="0"/>
                  </a:rPr>
                  <a:t> </a:t>
                </a:r>
                <a:r>
                  <a:rPr lang="en-US" sz="2400" b="1" dirty="0" smtClean="0">
                    <a:solidFill>
                      <a:srgbClr val="0070C0"/>
                    </a:solidFill>
                    <a:latin typeface="NikoshBAN" pitchFamily="2" charset="0"/>
                    <a:ea typeface="Cambria Math"/>
                    <a:cs typeface="NikoshBAN" pitchFamily="2" charset="0"/>
                  </a:rPr>
                  <a:t>⦂ </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𝟏</m:t>
                        </m:r>
                      </m:num>
                      <m:den>
                        <m:sSup>
                          <m:sSupPr>
                            <m:ctrlPr>
                              <a:rPr lang="bn-BD" sz="2400" b="1" i="1" smtClean="0">
                                <a:solidFill>
                                  <a:srgbClr val="0070C0"/>
                                </a:solidFill>
                                <a:latin typeface="Cambria Math"/>
                                <a:ea typeface="Cambria Math"/>
                              </a:rPr>
                            </m:ctrlPr>
                          </m:sSupPr>
                          <m:e>
                            <m:r>
                              <a:rPr lang="en-US" sz="2400" b="1" i="1" smtClean="0">
                                <a:solidFill>
                                  <a:srgbClr val="0070C0"/>
                                </a:solidFill>
                                <a:latin typeface="Cambria Math"/>
                                <a:ea typeface="Cambria Math"/>
                              </a:rPr>
                              <m:t>𝒔𝒆𝒄</m:t>
                            </m:r>
                          </m:e>
                          <m:sup>
                            <m:r>
                              <a:rPr lang="en-US" sz="2400" b="1" i="1" smtClean="0">
                                <a:solidFill>
                                  <a:srgbClr val="0070C0"/>
                                </a:solidFill>
                                <a:latin typeface="Cambria Math"/>
                                <a:ea typeface="Cambria Math"/>
                              </a:rPr>
                              <m:t>𝟐</m:t>
                            </m:r>
                          </m:sup>
                        </m:sSup>
                        <m:r>
                          <a:rPr lang="en-US" sz="2400" b="1" i="1" smtClean="0">
                            <a:solidFill>
                              <a:srgbClr val="0070C0"/>
                            </a:solidFill>
                            <a:latin typeface="Cambria Math"/>
                            <a:ea typeface="Cambria Math"/>
                          </a:rPr>
                          <m:t>𝑨</m:t>
                        </m:r>
                      </m:den>
                    </m:f>
                  </m:oMath>
                </a14:m>
                <a:r>
                  <a:rPr lang="bn-BD" sz="2400" b="1" dirty="0" smtClean="0">
                    <a:solidFill>
                      <a:srgbClr val="0070C0"/>
                    </a:solidFill>
                    <a:latin typeface="NikoshBAN" pitchFamily="2" charset="0"/>
                    <a:ea typeface="Cambria Math"/>
                    <a:cs typeface="NikoshBAN" pitchFamily="2" charset="0"/>
                  </a:rPr>
                  <a:t>  +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𝟏</m:t>
                        </m:r>
                      </m:num>
                      <m:den>
                        <m:sSup>
                          <m:sSupPr>
                            <m:ctrlPr>
                              <a:rPr lang="bn-BD" sz="2400" b="1" i="1" smtClean="0">
                                <a:solidFill>
                                  <a:srgbClr val="0070C0"/>
                                </a:solidFill>
                                <a:latin typeface="Cambria Math"/>
                                <a:ea typeface="Cambria Math"/>
                              </a:rPr>
                            </m:ctrlPr>
                          </m:sSupPr>
                          <m:e>
                            <m:r>
                              <a:rPr lang="en-US" sz="2400" b="1" i="1" smtClean="0">
                                <a:solidFill>
                                  <a:srgbClr val="0070C0"/>
                                </a:solidFill>
                                <a:latin typeface="Cambria Math"/>
                                <a:ea typeface="Cambria Math"/>
                              </a:rPr>
                              <m:t>𝒄𝒐𝒔𝒆𝒄</m:t>
                            </m:r>
                          </m:e>
                          <m:sup>
                            <m:r>
                              <a:rPr lang="en-US" sz="2400" b="1" i="1" smtClean="0">
                                <a:solidFill>
                                  <a:srgbClr val="0070C0"/>
                                </a:solidFill>
                                <a:latin typeface="Cambria Math"/>
                                <a:ea typeface="Cambria Math"/>
                              </a:rPr>
                              <m:t>𝟐</m:t>
                            </m:r>
                          </m:sup>
                        </m:sSup>
                        <m:r>
                          <a:rPr lang="en-US" sz="2400" b="1" i="1" smtClean="0">
                            <a:solidFill>
                              <a:srgbClr val="0070C0"/>
                            </a:solidFill>
                            <a:latin typeface="Cambria Math"/>
                            <a:ea typeface="Cambria Math"/>
                          </a:rPr>
                          <m:t>𝑨</m:t>
                        </m:r>
                      </m:den>
                    </m:f>
                  </m:oMath>
                </a14:m>
                <a:r>
                  <a:rPr lang="bn-BD" sz="2400" b="1" dirty="0" smtClean="0">
                    <a:solidFill>
                      <a:srgbClr val="0070C0"/>
                    </a:solidFill>
                    <a:latin typeface="NikoshBAN" pitchFamily="2" charset="0"/>
                    <a:ea typeface="Cambria Math"/>
                    <a:cs typeface="NikoshBAN" pitchFamily="2" charset="0"/>
                  </a:rPr>
                  <a:t>  = </a:t>
                </a:r>
                <a14:m>
                  <m:oMath xmlns:m="http://schemas.openxmlformats.org/officeDocument/2006/math">
                    <m:r>
                      <a:rPr lang="en-US" sz="2400" b="1" i="1" smtClean="0">
                        <a:solidFill>
                          <a:srgbClr val="0070C0"/>
                        </a:solidFill>
                        <a:latin typeface="Cambria Math"/>
                        <a:ea typeface="Cambria Math"/>
                      </a:rPr>
                      <m:t>𝟏</m:t>
                    </m:r>
                  </m:oMath>
                </a14:m>
                <a:r>
                  <a:rPr lang="bn-BD" sz="2400" b="1" dirty="0" smtClean="0">
                    <a:solidFill>
                      <a:srgbClr val="0070C0"/>
                    </a:solidFill>
                    <a:latin typeface="NikoshBAN" pitchFamily="2" charset="0"/>
                    <a:ea typeface="Cambria Math"/>
                    <a:cs typeface="NikoshBAN" pitchFamily="2" charset="0"/>
                  </a:rPr>
                  <a:t> </a:t>
                </a:r>
                <a:endParaRPr lang="en-US" sz="2400" b="1" dirty="0">
                  <a:solidFill>
                    <a:srgbClr val="0070C0"/>
                  </a:solidFill>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22118" y="331535"/>
                <a:ext cx="8821881" cy="625812"/>
              </a:xfrm>
              <a:prstGeom prst="rect">
                <a:avLst/>
              </a:prstGeom>
              <a:blipFill rotWithShape="1">
                <a:blip r:embed="rId2"/>
                <a:stretch>
                  <a:fillRect l="-1106" b="-11650"/>
                </a:stretch>
              </a:blipFill>
            </p:spPr>
            <p:txBody>
              <a:bodyPr/>
              <a:lstStyle/>
              <a:p>
                <a:r>
                  <a:rPr lang="en-US">
                    <a:noFill/>
                  </a:rPr>
                  <a:t> </a:t>
                </a:r>
              </a:p>
            </p:txBody>
          </p:sp>
        </mc:Fallback>
      </mc:AlternateContent>
      <p:sp>
        <p:nvSpPr>
          <p:cNvPr id="4" name="TextBox 3"/>
          <p:cNvSpPr txBox="1"/>
          <p:nvPr/>
        </p:nvSpPr>
        <p:spPr>
          <a:xfrm>
            <a:off x="360217" y="920307"/>
            <a:ext cx="2728632" cy="369332"/>
          </a:xfrm>
          <a:prstGeom prst="rect">
            <a:avLst/>
          </a:prstGeom>
          <a:noFill/>
        </p:spPr>
        <p:txBody>
          <a:bodyPr wrap="none" rtlCol="0">
            <a:spAutoFit/>
          </a:bodyPr>
          <a:lstStyle/>
          <a:p>
            <a:r>
              <a:rPr lang="bn-BD" b="1" dirty="0" smtClean="0">
                <a:latin typeface="NikoshBAN" pitchFamily="2" charset="0"/>
                <a:cs typeface="NikoshBAN" pitchFamily="2" charset="0"/>
              </a:rPr>
              <a:t>১</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বই-৬(ক) </a:t>
            </a:r>
            <a:r>
              <a:rPr lang="en-US" b="1" dirty="0" smtClean="0">
                <a:latin typeface="Cambria Math"/>
                <a:ea typeface="Cambria Math"/>
                <a:cs typeface="NikoshBAN" pitchFamily="2" charset="0"/>
              </a:rPr>
              <a:t>⦂</a:t>
            </a:r>
            <a:r>
              <a:rPr lang="bn-BD" b="1" dirty="0" smtClean="0">
                <a:latin typeface="NikoshBAN" pitchFamily="2" charset="0"/>
                <a:cs typeface="NikoshBAN" pitchFamily="2" charset="0"/>
              </a:rPr>
              <a:t>সমাধানঃ                 </a:t>
            </a:r>
            <a:endParaRPr lang="en-US"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6" name="TextBox 5"/>
              <p:cNvSpPr txBox="1"/>
              <p:nvPr/>
            </p:nvSpPr>
            <p:spPr>
              <a:xfrm>
                <a:off x="2482998" y="792067"/>
                <a:ext cx="8821881" cy="625812"/>
              </a:xfrm>
              <a:prstGeom prst="rect">
                <a:avLst/>
              </a:prstGeom>
              <a:noFill/>
            </p:spPr>
            <p:txBody>
              <a:bodyPr wrap="square" rtlCol="0">
                <a:spAutoFit/>
              </a:bodyPr>
              <a:lstStyle/>
              <a:p>
                <a:r>
                  <a:rPr lang="en-US" sz="1600" b="1" dirty="0" smtClean="0">
                    <a:solidFill>
                      <a:schemeClr val="tx1"/>
                    </a:solidFill>
                    <a:latin typeface="NikoshBAN" pitchFamily="2" charset="0"/>
                    <a:cs typeface="NikoshBAN" pitchFamily="2" charset="0"/>
                  </a:rPr>
                  <a:t> L.H.S</a:t>
                </a:r>
                <a:r>
                  <a:rPr lang="en-US" sz="2400" b="1" dirty="0" smtClean="0">
                    <a:solidFill>
                      <a:schemeClr val="tx1"/>
                    </a:solidFill>
                    <a:latin typeface="NikoshBAN" pitchFamily="2" charset="0"/>
                    <a:cs typeface="NikoshBAN" pitchFamily="2" charset="0"/>
                  </a:rPr>
                  <a:t>.= </a:t>
                </a:r>
                <a:r>
                  <a:rPr lang="en-US" sz="2400" b="1" dirty="0" smtClean="0">
                    <a:solidFill>
                      <a:schemeClr val="tx1"/>
                    </a:solidFill>
                    <a:latin typeface="NikoshBAN" pitchFamily="2" charset="0"/>
                    <a:ea typeface="Cambria Math"/>
                    <a:cs typeface="NikoshBAN" pitchFamily="2" charset="0"/>
                  </a:rPr>
                  <a:t> </a:t>
                </a:r>
                <a:r>
                  <a:rPr lang="bn-BD" sz="24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400" b="1" i="1" smtClean="0">
                            <a:solidFill>
                              <a:schemeClr val="tx1"/>
                            </a:solidFill>
                            <a:latin typeface="Cambria Math"/>
                            <a:ea typeface="Cambria Math"/>
                          </a:rPr>
                        </m:ctrlPr>
                      </m:fPr>
                      <m:num>
                        <m:r>
                          <a:rPr lang="en-US" sz="2400" b="1" i="1" smtClean="0">
                            <a:solidFill>
                              <a:schemeClr val="tx1"/>
                            </a:solidFill>
                            <a:latin typeface="Cambria Math"/>
                            <a:ea typeface="Cambria Math"/>
                          </a:rPr>
                          <m:t>𝟏</m:t>
                        </m:r>
                      </m:num>
                      <m:den>
                        <m:sSup>
                          <m:sSupPr>
                            <m:ctrlPr>
                              <a:rPr lang="bn-BD" sz="2400" b="1" i="1" smtClean="0">
                                <a:solidFill>
                                  <a:schemeClr val="tx1"/>
                                </a:solidFill>
                                <a:latin typeface="Cambria Math"/>
                                <a:ea typeface="Cambria Math"/>
                              </a:rPr>
                            </m:ctrlPr>
                          </m:sSupPr>
                          <m:e>
                            <m:r>
                              <a:rPr lang="en-US" sz="2400" b="1" i="1" smtClean="0">
                                <a:solidFill>
                                  <a:schemeClr val="tx1"/>
                                </a:solidFill>
                                <a:latin typeface="Cambria Math"/>
                                <a:ea typeface="Cambria Math"/>
                              </a:rPr>
                              <m:t>𝒔𝒆𝒄</m:t>
                            </m:r>
                          </m:e>
                          <m:sup>
                            <m:r>
                              <a:rPr lang="en-US" sz="2400" b="1" i="1" smtClean="0">
                                <a:solidFill>
                                  <a:schemeClr val="tx1"/>
                                </a:solidFill>
                                <a:latin typeface="Cambria Math"/>
                                <a:ea typeface="Cambria Math"/>
                              </a:rPr>
                              <m:t>𝟐</m:t>
                            </m:r>
                          </m:sup>
                        </m:sSup>
                        <m:r>
                          <a:rPr lang="en-US" sz="2400" b="1" i="1" smtClean="0">
                            <a:solidFill>
                              <a:schemeClr val="tx1"/>
                            </a:solidFill>
                            <a:latin typeface="Cambria Math"/>
                            <a:ea typeface="Cambria Math"/>
                          </a:rPr>
                          <m:t>𝑨</m:t>
                        </m:r>
                      </m:den>
                    </m:f>
                  </m:oMath>
                </a14:m>
                <a:r>
                  <a:rPr lang="bn-BD" sz="2400" b="1" dirty="0" smtClean="0">
                    <a:solidFill>
                      <a:schemeClr val="tx1"/>
                    </a:solidFill>
                    <a:latin typeface="NikoshBAN" pitchFamily="2" charset="0"/>
                    <a:ea typeface="Cambria Math"/>
                    <a:cs typeface="NikoshBAN" pitchFamily="2" charset="0"/>
                  </a:rPr>
                  <a:t>  + </a:t>
                </a:r>
                <a14:m>
                  <m:oMath xmlns:m="http://schemas.openxmlformats.org/officeDocument/2006/math">
                    <m:f>
                      <m:fPr>
                        <m:ctrlPr>
                          <a:rPr lang="bn-BD" sz="2400" b="1" i="1" smtClean="0">
                            <a:solidFill>
                              <a:schemeClr val="tx1"/>
                            </a:solidFill>
                            <a:latin typeface="Cambria Math"/>
                            <a:ea typeface="Cambria Math"/>
                          </a:rPr>
                        </m:ctrlPr>
                      </m:fPr>
                      <m:num>
                        <m:r>
                          <a:rPr lang="en-US" sz="2400" b="1" i="1" smtClean="0">
                            <a:solidFill>
                              <a:schemeClr val="tx1"/>
                            </a:solidFill>
                            <a:latin typeface="Cambria Math"/>
                            <a:ea typeface="Cambria Math"/>
                          </a:rPr>
                          <m:t>𝟏</m:t>
                        </m:r>
                      </m:num>
                      <m:den>
                        <m:sSup>
                          <m:sSupPr>
                            <m:ctrlPr>
                              <a:rPr lang="bn-BD" sz="2400" b="1" i="1" smtClean="0">
                                <a:solidFill>
                                  <a:schemeClr val="tx1"/>
                                </a:solidFill>
                                <a:latin typeface="Cambria Math"/>
                                <a:ea typeface="Cambria Math"/>
                              </a:rPr>
                            </m:ctrlPr>
                          </m:sSupPr>
                          <m:e>
                            <m:r>
                              <a:rPr lang="en-US" sz="2400" b="1" i="1" smtClean="0">
                                <a:solidFill>
                                  <a:schemeClr val="tx1"/>
                                </a:solidFill>
                                <a:latin typeface="Cambria Math"/>
                                <a:ea typeface="Cambria Math"/>
                              </a:rPr>
                              <m:t>𝒄𝒐𝒔𝒆𝒄</m:t>
                            </m:r>
                          </m:e>
                          <m:sup>
                            <m:r>
                              <a:rPr lang="en-US" sz="2400" b="1" i="1" smtClean="0">
                                <a:solidFill>
                                  <a:schemeClr val="tx1"/>
                                </a:solidFill>
                                <a:latin typeface="Cambria Math"/>
                                <a:ea typeface="Cambria Math"/>
                              </a:rPr>
                              <m:t>𝟐</m:t>
                            </m:r>
                          </m:sup>
                        </m:sSup>
                        <m:r>
                          <a:rPr lang="en-US" sz="2400" b="1" i="1" smtClean="0">
                            <a:solidFill>
                              <a:schemeClr val="tx1"/>
                            </a:solidFill>
                            <a:latin typeface="Cambria Math"/>
                            <a:ea typeface="Cambria Math"/>
                          </a:rPr>
                          <m:t>𝑨</m:t>
                        </m:r>
                      </m:den>
                    </m:f>
                  </m:oMath>
                </a14:m>
                <a:r>
                  <a:rPr lang="bn-BD" sz="2400" b="1" dirty="0" smtClean="0">
                    <a:solidFill>
                      <a:schemeClr val="tx1"/>
                    </a:solidFill>
                    <a:latin typeface="NikoshBAN" pitchFamily="2" charset="0"/>
                    <a:ea typeface="Cambria Math"/>
                    <a:cs typeface="NikoshBAN" pitchFamily="2" charset="0"/>
                  </a:rPr>
                  <a:t>  </a:t>
                </a:r>
                <a:endParaRPr lang="en-US" sz="2400" b="1" dirty="0">
                  <a:solidFill>
                    <a:schemeClr val="tx1"/>
                  </a:solidFill>
                  <a:latin typeface="NikoshBAN" pitchFamily="2" charset="0"/>
                  <a:cs typeface="NikoshBAN" pitchFamily="2"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482998" y="792067"/>
                <a:ext cx="8821881" cy="625812"/>
              </a:xfrm>
              <a:prstGeom prst="rect">
                <a:avLst/>
              </a:prstGeom>
              <a:blipFill rotWithShape="1">
                <a:blip r:embed="rId3"/>
                <a:stretch>
                  <a:fillRect b="-116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3200400" y="1363208"/>
                <a:ext cx="6705600" cy="492443"/>
              </a:xfrm>
              <a:prstGeom prst="rect">
                <a:avLst/>
              </a:prstGeom>
              <a:noFill/>
            </p:spPr>
            <p:txBody>
              <a:bodyPr wrap="square" rtlCol="0">
                <a:spAutoFit/>
              </a:bodyPr>
              <a:lstStyle/>
              <a:p>
                <a:r>
                  <a:rPr lang="en-US" b="1" dirty="0" smtClean="0">
                    <a:latin typeface="NikoshBAN" pitchFamily="2" charset="0"/>
                    <a:cs typeface="NikoshBAN" pitchFamily="2" charset="0"/>
                  </a:rPr>
                  <a:t>= </a:t>
                </a:r>
                <a14:m>
                  <m:oMath xmlns:m="http://schemas.openxmlformats.org/officeDocument/2006/math">
                    <m:sSup>
                      <m:sSupPr>
                        <m:ctrlPr>
                          <a:rPr lang="en-US" b="1" i="1" smtClean="0">
                            <a:latin typeface="Cambria Math"/>
                          </a:rPr>
                        </m:ctrlPr>
                      </m:sSupPr>
                      <m:e>
                        <m:r>
                          <a:rPr lang="en-US" b="1" i="1" smtClean="0">
                            <a:latin typeface="Cambria Math"/>
                          </a:rPr>
                          <m:t>𝒄𝒐𝒔</m:t>
                        </m:r>
                      </m:e>
                      <m:sup>
                        <m:r>
                          <a:rPr lang="en-US" b="1" i="1" smtClean="0">
                            <a:latin typeface="Cambria Math"/>
                          </a:rPr>
                          <m:t>𝟐</m:t>
                        </m:r>
                      </m:sup>
                    </m:sSup>
                  </m:oMath>
                </a14:m>
                <a:r>
                  <a:rPr lang="en-US" b="1" dirty="0" smtClean="0">
                    <a:latin typeface="NikoshBAN" pitchFamily="2" charset="0"/>
                    <a:cs typeface="NikoshBAN" pitchFamily="2" charset="0"/>
                  </a:rPr>
                  <a:t>A  + </a:t>
                </a:r>
                <a14:m>
                  <m:oMath xmlns:m="http://schemas.openxmlformats.org/officeDocument/2006/math">
                    <m:sSup>
                      <m:sSupPr>
                        <m:ctrlPr>
                          <a:rPr lang="en-US" b="1" i="1" smtClean="0">
                            <a:latin typeface="Cambria Math"/>
                          </a:rPr>
                        </m:ctrlPr>
                      </m:sSupPr>
                      <m:e>
                        <m:r>
                          <a:rPr lang="en-US" b="1" i="1" smtClean="0">
                            <a:latin typeface="Cambria Math"/>
                          </a:rPr>
                          <m:t>𝒔𝒊𝒏</m:t>
                        </m:r>
                      </m:e>
                      <m:sup>
                        <m:r>
                          <a:rPr lang="en-US" b="1" i="1" smtClean="0">
                            <a:latin typeface="Cambria Math"/>
                          </a:rPr>
                          <m:t>𝟐</m:t>
                        </m:r>
                      </m:sup>
                    </m:sSup>
                  </m:oMath>
                </a14:m>
                <a:r>
                  <a:rPr lang="en-US" b="1" dirty="0" smtClean="0">
                    <a:latin typeface="NikoshBAN" pitchFamily="2" charset="0"/>
                    <a:cs typeface="NikoshBAN" pitchFamily="2" charset="0"/>
                  </a:rPr>
                  <a:t>A     [ </a:t>
                </a:r>
                <a:r>
                  <a:rPr lang="en-US" b="1" dirty="0" smtClean="0">
                    <a:latin typeface="NikoshBAN" pitchFamily="2" charset="0"/>
                    <a:ea typeface="Cambria Math"/>
                    <a:cs typeface="NikoshBAN" pitchFamily="2" charset="0"/>
                  </a:rPr>
                  <a:t>∵ </a:t>
                </a:r>
                <a14:m>
                  <m:oMath xmlns:m="http://schemas.openxmlformats.org/officeDocument/2006/math">
                    <m:f>
                      <m:fPr>
                        <m:ctrlPr>
                          <a:rPr lang="en-US" b="1" i="1" smtClean="0">
                            <a:latin typeface="Cambria Math"/>
                            <a:ea typeface="Cambria Math"/>
                          </a:rPr>
                        </m:ctrlPr>
                      </m:fPr>
                      <m:num>
                        <m:r>
                          <a:rPr lang="en-US" b="1" i="1" smtClean="0">
                            <a:latin typeface="Cambria Math"/>
                            <a:ea typeface="Cambria Math"/>
                          </a:rPr>
                          <m:t>𝟏</m:t>
                        </m:r>
                      </m:num>
                      <m:den>
                        <m:r>
                          <a:rPr lang="en-US" b="1" i="1" smtClean="0">
                            <a:latin typeface="Cambria Math"/>
                            <a:ea typeface="Cambria Math"/>
                          </a:rPr>
                          <m:t>𝒔𝒆𝒄𝑨</m:t>
                        </m:r>
                      </m:den>
                    </m:f>
                  </m:oMath>
                </a14:m>
                <a:r>
                  <a:rPr lang="en-US" b="1" dirty="0" smtClean="0">
                    <a:latin typeface="NikoshBAN" pitchFamily="2" charset="0"/>
                    <a:cs typeface="NikoshBAN" pitchFamily="2" charset="0"/>
                  </a:rPr>
                  <a:t>  = </a:t>
                </a:r>
                <a:r>
                  <a:rPr lang="en-US" b="1" dirty="0" err="1" smtClean="0">
                    <a:latin typeface="NikoshBAN" pitchFamily="2" charset="0"/>
                    <a:cs typeface="NikoshBAN" pitchFamily="2" charset="0"/>
                  </a:rPr>
                  <a:t>cosA</a:t>
                </a:r>
                <a:r>
                  <a:rPr lang="en-US" b="1" dirty="0" smtClean="0">
                    <a:latin typeface="NikoshBAN" pitchFamily="2" charset="0"/>
                    <a:cs typeface="NikoshBAN" pitchFamily="2" charset="0"/>
                  </a:rPr>
                  <a:t>,   </a:t>
                </a:r>
                <a14:m>
                  <m:oMath xmlns:m="http://schemas.openxmlformats.org/officeDocument/2006/math">
                    <m:f>
                      <m:fPr>
                        <m:ctrlPr>
                          <a:rPr lang="en-US" b="1" i="1" smtClean="0">
                            <a:latin typeface="Cambria Math"/>
                          </a:rPr>
                        </m:ctrlPr>
                      </m:fPr>
                      <m:num>
                        <m:r>
                          <a:rPr lang="en-US" b="1" i="1" smtClean="0">
                            <a:latin typeface="Cambria Math"/>
                          </a:rPr>
                          <m:t>𝟏</m:t>
                        </m:r>
                      </m:num>
                      <m:den>
                        <m:r>
                          <a:rPr lang="en-US" b="1" i="1" smtClean="0">
                            <a:latin typeface="Cambria Math"/>
                          </a:rPr>
                          <m:t>𝒄𝒐𝒔𝒆𝒄𝑨</m:t>
                        </m:r>
                      </m:den>
                    </m:f>
                  </m:oMath>
                </a14:m>
                <a:r>
                  <a:rPr lang="en-US" b="1" dirty="0" smtClean="0">
                    <a:latin typeface="NikoshBAN" pitchFamily="2" charset="0"/>
                    <a:cs typeface="NikoshBAN" pitchFamily="2" charset="0"/>
                  </a:rPr>
                  <a:t>  = </a:t>
                </a:r>
                <a:r>
                  <a:rPr lang="en-US" b="1" dirty="0" err="1" smtClean="0">
                    <a:latin typeface="NikoshBAN" pitchFamily="2" charset="0"/>
                    <a:cs typeface="NikoshBAN" pitchFamily="2" charset="0"/>
                  </a:rPr>
                  <a:t>sinA</a:t>
                </a:r>
                <a:r>
                  <a:rPr lang="en-US" b="1" dirty="0" smtClean="0">
                    <a:latin typeface="NikoshBAN" pitchFamily="2" charset="0"/>
                    <a:cs typeface="NikoshBAN" pitchFamily="2" charset="0"/>
                  </a:rPr>
                  <a:t> ]                                                                </a:t>
                </a:r>
                <a:endParaRPr lang="en-US" b="1" dirty="0">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3200400" y="1363208"/>
                <a:ext cx="6705600" cy="492443"/>
              </a:xfrm>
              <a:prstGeom prst="rect">
                <a:avLst/>
              </a:prstGeom>
              <a:blipFill rotWithShape="1">
                <a:blip r:embed="rId4"/>
                <a:stretch>
                  <a:fillRect l="-727" r="-35182" b="-112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3200265" y="1748534"/>
                <a:ext cx="1532792" cy="369332"/>
              </a:xfrm>
              <a:prstGeom prst="rect">
                <a:avLst/>
              </a:prstGeom>
              <a:noFill/>
            </p:spPr>
            <p:txBody>
              <a:bodyPr wrap="none" rtlCol="0">
                <a:spAutoFit/>
              </a:bodyPr>
              <a:lstStyle/>
              <a:p>
                <a:r>
                  <a:rPr lang="en-US" b="1" dirty="0" smtClean="0">
                    <a:latin typeface="NikoshBAN" pitchFamily="2" charset="0"/>
                    <a:cs typeface="NikoshBAN" pitchFamily="2" charset="0"/>
                  </a:rPr>
                  <a:t>= </a:t>
                </a:r>
                <a14:m>
                  <m:oMath xmlns:m="http://schemas.openxmlformats.org/officeDocument/2006/math">
                    <m:r>
                      <a:rPr lang="en-US" b="1" i="1" smtClean="0">
                        <a:latin typeface="Cambria Math"/>
                      </a:rPr>
                      <m:t>𝟏</m:t>
                    </m:r>
                  </m:oMath>
                </a14:m>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200265" y="1748534"/>
                <a:ext cx="1532792" cy="369332"/>
              </a:xfrm>
              <a:prstGeom prst="rect">
                <a:avLst/>
              </a:prstGeom>
              <a:blipFill rotWithShape="1">
                <a:blip r:embed="rId5"/>
                <a:stretch>
                  <a:fillRect l="-3586" t="-6667" b="-28333"/>
                </a:stretch>
              </a:blipFill>
            </p:spPr>
            <p:txBody>
              <a:bodyPr/>
              <a:lstStyle/>
              <a:p>
                <a:r>
                  <a:rPr lang="en-US">
                    <a:noFill/>
                  </a:rPr>
                  <a:t> </a:t>
                </a:r>
              </a:p>
            </p:txBody>
          </p:sp>
        </mc:Fallback>
      </mc:AlternateContent>
      <p:sp>
        <p:nvSpPr>
          <p:cNvPr id="9" name="TextBox 8"/>
          <p:cNvSpPr txBox="1"/>
          <p:nvPr/>
        </p:nvSpPr>
        <p:spPr>
          <a:xfrm>
            <a:off x="3200400" y="2176874"/>
            <a:ext cx="2195286" cy="369332"/>
          </a:xfrm>
          <a:prstGeom prst="rect">
            <a:avLst/>
          </a:prstGeom>
          <a:noFill/>
        </p:spPr>
        <p:txBody>
          <a:bodyPr wrap="square" rtlCol="0">
            <a:spAutoFit/>
          </a:bodyPr>
          <a:lstStyle/>
          <a:p>
            <a:r>
              <a:rPr lang="en-US" b="1" dirty="0" smtClean="0">
                <a:latin typeface="NikoshBAN" pitchFamily="2" charset="0"/>
                <a:cs typeface="NikoshBAN" pitchFamily="2" charset="0"/>
              </a:rPr>
              <a:t>= R.H.S.</a:t>
            </a:r>
            <a:endParaRPr lang="en-US" b="1" dirty="0">
              <a:latin typeface="NikoshBAN" pitchFamily="2" charset="0"/>
              <a:cs typeface="NikoshBAN" pitchFamily="2" charset="0"/>
            </a:endParaRPr>
          </a:p>
        </p:txBody>
      </p:sp>
      <p:sp>
        <p:nvSpPr>
          <p:cNvPr id="10" name="TextBox 9"/>
          <p:cNvSpPr txBox="1"/>
          <p:nvPr/>
        </p:nvSpPr>
        <p:spPr>
          <a:xfrm>
            <a:off x="2250380" y="2513510"/>
            <a:ext cx="6388287" cy="369332"/>
          </a:xfrm>
          <a:prstGeom prst="rect">
            <a:avLst/>
          </a:prstGeom>
          <a:noFill/>
        </p:spPr>
        <p:txBody>
          <a:bodyPr wrap="none" rtlCol="0">
            <a:spAutoFit/>
          </a:bodyPr>
          <a:lstStyle/>
          <a:p>
            <a:r>
              <a:rPr lang="en-US" b="1" dirty="0" smtClean="0">
                <a:latin typeface="NikoshBAN" pitchFamily="2" charset="0"/>
                <a:cs typeface="NikoshBAN" pitchFamily="2" charset="0"/>
              </a:rPr>
              <a:t> </a:t>
            </a:r>
            <a:r>
              <a:rPr lang="en-US" b="1" dirty="0" smtClean="0">
                <a:latin typeface="NikoshBAN" pitchFamily="2" charset="0"/>
                <a:ea typeface="Cambria Math"/>
                <a:cs typeface="NikoshBAN" pitchFamily="2" charset="0"/>
              </a:rPr>
              <a:t>∴ L.H.S.= R.H.S.        [ </a:t>
            </a:r>
            <a:r>
              <a:rPr lang="bn-BD" b="1" dirty="0" smtClean="0">
                <a:latin typeface="NikoshBAN" pitchFamily="2" charset="0"/>
                <a:ea typeface="Cambria Math"/>
                <a:cs typeface="NikoshBAN" pitchFamily="2" charset="0"/>
              </a:rPr>
              <a:t>প্রমাণিত ] </a:t>
            </a:r>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1" name="TextBox 10"/>
              <p:cNvSpPr txBox="1"/>
              <p:nvPr/>
            </p:nvSpPr>
            <p:spPr>
              <a:xfrm>
                <a:off x="322117" y="2734300"/>
                <a:ext cx="8821881" cy="625941"/>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২</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বই-৭(গ)</a:t>
                </a:r>
                <a:r>
                  <a:rPr lang="en-US" sz="2400" b="1" dirty="0" smtClean="0">
                    <a:solidFill>
                      <a:srgbClr val="0070C0"/>
                    </a:solidFill>
                    <a:latin typeface="NikoshBAN" pitchFamily="2" charset="0"/>
                    <a:cs typeface="NikoshBAN" pitchFamily="2" charset="0"/>
                  </a:rPr>
                  <a:t> </a:t>
                </a:r>
                <a:r>
                  <a:rPr lang="en-US" sz="2400" b="1" dirty="0" smtClean="0">
                    <a:solidFill>
                      <a:srgbClr val="0070C0"/>
                    </a:solidFill>
                    <a:latin typeface="NikoshBAN" pitchFamily="2" charset="0"/>
                    <a:ea typeface="Cambria Math"/>
                    <a:cs typeface="NikoshBAN" pitchFamily="2" charset="0"/>
                  </a:rPr>
                  <a:t>⦂ </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𝟏</m:t>
                        </m:r>
                      </m:num>
                      <m:den>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 </m:t>
                        </m:r>
                        <m:sSup>
                          <m:sSupPr>
                            <m:ctrlPr>
                              <a:rPr lang="en-US" sz="2400" b="1" i="1" smtClean="0">
                                <a:solidFill>
                                  <a:srgbClr val="0070C0"/>
                                </a:solidFill>
                                <a:latin typeface="Cambria Math"/>
                                <a:ea typeface="Cambria Math"/>
                              </a:rPr>
                            </m:ctrlPr>
                          </m:sSupPr>
                          <m:e>
                            <m:r>
                              <a:rPr lang="en-US" sz="2400" b="1" i="1" smtClean="0">
                                <a:solidFill>
                                  <a:srgbClr val="0070C0"/>
                                </a:solidFill>
                                <a:latin typeface="Cambria Math"/>
                                <a:ea typeface="Cambria Math"/>
                              </a:rPr>
                              <m:t>𝒔𝒊𝒏</m:t>
                            </m:r>
                          </m:e>
                          <m:sup>
                            <m:r>
                              <a:rPr lang="en-US" sz="2400" b="1" i="1" smtClean="0">
                                <a:solidFill>
                                  <a:srgbClr val="0070C0"/>
                                </a:solidFill>
                                <a:latin typeface="Cambria Math"/>
                                <a:ea typeface="Cambria Math"/>
                              </a:rPr>
                              <m:t>𝟐</m:t>
                            </m:r>
                          </m:sup>
                        </m:sSup>
                        <m:r>
                          <a:rPr lang="en-US" sz="2400" b="1" i="1" smtClean="0">
                            <a:solidFill>
                              <a:srgbClr val="0070C0"/>
                            </a:solidFill>
                            <a:latin typeface="Cambria Math"/>
                            <a:ea typeface="Cambria Math"/>
                          </a:rPr>
                          <m:t>𝑨</m:t>
                        </m:r>
                      </m:den>
                    </m:f>
                  </m:oMath>
                </a14:m>
                <a:r>
                  <a:rPr lang="bn-BD" sz="2400" b="1" dirty="0" smtClean="0">
                    <a:solidFill>
                      <a:srgbClr val="0070C0"/>
                    </a:solidFill>
                    <a:latin typeface="NikoshBAN" pitchFamily="2" charset="0"/>
                    <a:ea typeface="Cambria Math"/>
                    <a:cs typeface="NikoshBAN" pitchFamily="2" charset="0"/>
                  </a:rPr>
                  <a:t>  +</a:t>
                </a:r>
                <a:r>
                  <a:rPr lang="en-US" sz="2400" b="1" dirty="0" smtClean="0">
                    <a:solidFill>
                      <a:srgbClr val="0070C0"/>
                    </a:solidFill>
                    <a:latin typeface="NikoshBAN" pitchFamily="2" charset="0"/>
                    <a:ea typeface="Cambria Math"/>
                    <a:cs typeface="NikoshBAN" pitchFamily="2" charset="0"/>
                  </a:rPr>
                  <a:t> </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𝟏</m:t>
                        </m:r>
                      </m:num>
                      <m:den>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 </m:t>
                        </m:r>
                        <m:sSup>
                          <m:sSupPr>
                            <m:ctrlPr>
                              <a:rPr lang="en-US" sz="2400" b="1" i="1" smtClean="0">
                                <a:solidFill>
                                  <a:srgbClr val="0070C0"/>
                                </a:solidFill>
                                <a:latin typeface="Cambria Math"/>
                                <a:ea typeface="Cambria Math"/>
                              </a:rPr>
                            </m:ctrlPr>
                          </m:sSupPr>
                          <m:e>
                            <m:r>
                              <a:rPr lang="en-US" sz="2400" b="1" i="1" smtClean="0">
                                <a:solidFill>
                                  <a:srgbClr val="0070C0"/>
                                </a:solidFill>
                                <a:latin typeface="Cambria Math"/>
                                <a:ea typeface="Cambria Math"/>
                              </a:rPr>
                              <m:t>𝒄𝒐𝒔𝒆𝒄</m:t>
                            </m:r>
                          </m:e>
                          <m:sup>
                            <m:r>
                              <a:rPr lang="en-US" sz="2400" b="1" i="1" smtClean="0">
                                <a:solidFill>
                                  <a:srgbClr val="0070C0"/>
                                </a:solidFill>
                                <a:latin typeface="Cambria Math"/>
                                <a:ea typeface="Cambria Math"/>
                              </a:rPr>
                              <m:t>𝟐</m:t>
                            </m:r>
                          </m:sup>
                        </m:sSup>
                        <m:r>
                          <a:rPr lang="en-US" sz="2400" b="1" i="1" smtClean="0">
                            <a:solidFill>
                              <a:srgbClr val="0070C0"/>
                            </a:solidFill>
                            <a:latin typeface="Cambria Math"/>
                            <a:ea typeface="Cambria Math"/>
                          </a:rPr>
                          <m:t>𝑨</m:t>
                        </m:r>
                      </m:den>
                    </m:f>
                  </m:oMath>
                </a14:m>
                <a:r>
                  <a:rPr lang="bn-BD" sz="2400" b="1" dirty="0" smtClean="0">
                    <a:solidFill>
                      <a:srgbClr val="0070C0"/>
                    </a:solidFill>
                    <a:latin typeface="NikoshBAN" pitchFamily="2" charset="0"/>
                    <a:ea typeface="Cambria Math"/>
                    <a:cs typeface="NikoshBAN" pitchFamily="2" charset="0"/>
                  </a:rPr>
                  <a:t>   = </a:t>
                </a:r>
                <a14:m>
                  <m:oMath xmlns:m="http://schemas.openxmlformats.org/officeDocument/2006/math">
                    <m:r>
                      <a:rPr lang="en-US" sz="2400" b="1" i="1" smtClean="0">
                        <a:solidFill>
                          <a:srgbClr val="0070C0"/>
                        </a:solidFill>
                        <a:latin typeface="Cambria Math"/>
                        <a:ea typeface="Cambria Math"/>
                      </a:rPr>
                      <m:t>𝟏</m:t>
                    </m:r>
                  </m:oMath>
                </a14:m>
                <a:endParaRPr lang="en-US" sz="2400" b="1" dirty="0">
                  <a:solidFill>
                    <a:srgbClr val="0070C0"/>
                  </a:solidFill>
                  <a:latin typeface="NikoshBAN" pitchFamily="2" charset="0"/>
                  <a:cs typeface="NikoshBAN" pitchFamily="2"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322117" y="2734300"/>
                <a:ext cx="8821881" cy="625941"/>
              </a:xfrm>
              <a:prstGeom prst="rect">
                <a:avLst/>
              </a:prstGeom>
              <a:blipFill rotWithShape="1">
                <a:blip r:embed="rId6"/>
                <a:stretch>
                  <a:fillRect l="-1106" b="-12745"/>
                </a:stretch>
              </a:blipFill>
            </p:spPr>
            <p:txBody>
              <a:bodyPr/>
              <a:lstStyle/>
              <a:p>
                <a:r>
                  <a:rPr lang="en-US">
                    <a:noFill/>
                  </a:rPr>
                  <a:t> </a:t>
                </a:r>
              </a:p>
            </p:txBody>
          </p:sp>
        </mc:Fallback>
      </mc:AlternateContent>
      <p:sp>
        <p:nvSpPr>
          <p:cNvPr id="12" name="TextBox 11"/>
          <p:cNvSpPr txBox="1"/>
          <p:nvPr/>
        </p:nvSpPr>
        <p:spPr>
          <a:xfrm>
            <a:off x="331935" y="3360241"/>
            <a:ext cx="3029997" cy="400110"/>
          </a:xfrm>
          <a:prstGeom prst="rect">
            <a:avLst/>
          </a:prstGeom>
          <a:noFill/>
        </p:spPr>
        <p:txBody>
          <a:bodyPr wrap="none" rtlCol="0">
            <a:spAutoFit/>
          </a:bodyPr>
          <a:lstStyle/>
          <a:p>
            <a:r>
              <a:rPr lang="bn-BD" sz="2000" b="1" dirty="0">
                <a:latin typeface="NikoshBAN" pitchFamily="2" charset="0"/>
                <a:cs typeface="NikoshBAN" pitchFamily="2" charset="0"/>
              </a:rPr>
              <a:t>২</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বই-৭(গ) </a:t>
            </a:r>
            <a:r>
              <a:rPr lang="en-US" sz="2000" b="1" dirty="0" smtClean="0">
                <a:latin typeface="Cambria Math"/>
                <a:ea typeface="Cambria Math"/>
                <a:cs typeface="NikoshBAN" pitchFamily="2" charset="0"/>
              </a:rPr>
              <a:t>⦂</a:t>
            </a:r>
            <a:r>
              <a:rPr lang="bn-BD" sz="2000" b="1" dirty="0" smtClean="0">
                <a:latin typeface="NikoshBAN" pitchFamily="2" charset="0"/>
                <a:cs typeface="NikoshBAN" pitchFamily="2" charset="0"/>
              </a:rPr>
              <a:t>সমাধানঃ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3" name="TextBox 12"/>
              <p:cNvSpPr txBox="1"/>
              <p:nvPr/>
            </p:nvSpPr>
            <p:spPr>
              <a:xfrm>
                <a:off x="322117" y="3718205"/>
                <a:ext cx="5011883" cy="625941"/>
              </a:xfrm>
              <a:prstGeom prst="rect">
                <a:avLst/>
              </a:prstGeom>
              <a:noFill/>
            </p:spPr>
            <p:txBody>
              <a:bodyPr wrap="square" rtlCol="0">
                <a:spAutoFit/>
              </a:bodyPr>
              <a:lstStyle/>
              <a:p>
                <a:r>
                  <a:rPr lang="bn-BD" sz="2400" b="1" dirty="0" smtClean="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L.H.S</a:t>
                </a:r>
                <a:r>
                  <a:rPr lang="en-US" sz="2400" b="1" dirty="0" smtClean="0">
                    <a:solidFill>
                      <a:schemeClr val="tx1"/>
                    </a:solidFill>
                    <a:latin typeface="NikoshBAN" pitchFamily="2" charset="0"/>
                    <a:cs typeface="NikoshBAN" pitchFamily="2" charset="0"/>
                  </a:rPr>
                  <a:t>.=</a:t>
                </a:r>
                <a:r>
                  <a:rPr lang="bn-BD" sz="24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400" b="1" i="1" smtClean="0">
                            <a:solidFill>
                              <a:schemeClr val="tx1"/>
                            </a:solidFill>
                            <a:latin typeface="Cambria Math"/>
                            <a:ea typeface="Cambria Math"/>
                          </a:rPr>
                        </m:ctrlPr>
                      </m:fPr>
                      <m:num>
                        <m:r>
                          <a:rPr lang="en-US" sz="2400" b="1" i="1" smtClean="0">
                            <a:solidFill>
                              <a:schemeClr val="tx1"/>
                            </a:solidFill>
                            <a:latin typeface="Cambria Math"/>
                            <a:ea typeface="Cambria Math"/>
                          </a:rPr>
                          <m:t>𝟏</m:t>
                        </m:r>
                      </m:num>
                      <m:den>
                        <m:r>
                          <a:rPr lang="en-US" sz="2400" b="1" i="1" smtClean="0">
                            <a:solidFill>
                              <a:schemeClr val="tx1"/>
                            </a:solidFill>
                            <a:latin typeface="Cambria Math"/>
                            <a:ea typeface="Cambria Math"/>
                          </a:rPr>
                          <m:t>𝟏</m:t>
                        </m:r>
                        <m:r>
                          <a:rPr lang="en-US" sz="2400" b="1" i="1" smtClean="0">
                            <a:solidFill>
                              <a:schemeClr val="tx1"/>
                            </a:solidFill>
                            <a:latin typeface="Cambria Math"/>
                            <a:ea typeface="Cambria Math"/>
                          </a:rPr>
                          <m:t>+ </m:t>
                        </m:r>
                        <m:sSup>
                          <m:sSupPr>
                            <m:ctrlPr>
                              <a:rPr lang="en-US" sz="2400" b="1" i="1" smtClean="0">
                                <a:solidFill>
                                  <a:schemeClr val="tx1"/>
                                </a:solidFill>
                                <a:latin typeface="Cambria Math"/>
                                <a:ea typeface="Cambria Math"/>
                              </a:rPr>
                            </m:ctrlPr>
                          </m:sSupPr>
                          <m:e>
                            <m:r>
                              <a:rPr lang="en-US" sz="2400" b="1" i="1" smtClean="0">
                                <a:solidFill>
                                  <a:schemeClr val="tx1"/>
                                </a:solidFill>
                                <a:latin typeface="Cambria Math"/>
                                <a:ea typeface="Cambria Math"/>
                              </a:rPr>
                              <m:t>𝒔𝒊𝒏</m:t>
                            </m:r>
                          </m:e>
                          <m:sup>
                            <m:r>
                              <a:rPr lang="en-US" sz="2400" b="1" i="1" smtClean="0">
                                <a:solidFill>
                                  <a:schemeClr val="tx1"/>
                                </a:solidFill>
                                <a:latin typeface="Cambria Math"/>
                                <a:ea typeface="Cambria Math"/>
                              </a:rPr>
                              <m:t>𝟐</m:t>
                            </m:r>
                          </m:sup>
                        </m:sSup>
                        <m:r>
                          <a:rPr lang="en-US" sz="2400" b="1" i="1" smtClean="0">
                            <a:solidFill>
                              <a:schemeClr val="tx1"/>
                            </a:solidFill>
                            <a:latin typeface="Cambria Math"/>
                            <a:ea typeface="Cambria Math"/>
                          </a:rPr>
                          <m:t>𝑨</m:t>
                        </m:r>
                      </m:den>
                    </m:f>
                  </m:oMath>
                </a14:m>
                <a:r>
                  <a:rPr lang="bn-BD" sz="2400" b="1" dirty="0" smtClean="0">
                    <a:solidFill>
                      <a:schemeClr val="tx1"/>
                    </a:solidFill>
                    <a:latin typeface="NikoshBAN" pitchFamily="2" charset="0"/>
                    <a:ea typeface="Cambria Math"/>
                    <a:cs typeface="NikoshBAN" pitchFamily="2" charset="0"/>
                  </a:rPr>
                  <a:t> + </a:t>
                </a:r>
                <a14:m>
                  <m:oMath xmlns:m="http://schemas.openxmlformats.org/officeDocument/2006/math">
                    <m:f>
                      <m:fPr>
                        <m:ctrlPr>
                          <a:rPr lang="bn-BD" sz="2400" b="1" i="1" smtClean="0">
                            <a:solidFill>
                              <a:schemeClr val="tx1"/>
                            </a:solidFill>
                            <a:latin typeface="Cambria Math"/>
                            <a:ea typeface="Cambria Math"/>
                          </a:rPr>
                        </m:ctrlPr>
                      </m:fPr>
                      <m:num>
                        <m:r>
                          <a:rPr lang="en-US" sz="2400" b="1" i="1" smtClean="0">
                            <a:solidFill>
                              <a:schemeClr val="tx1"/>
                            </a:solidFill>
                            <a:latin typeface="Cambria Math"/>
                            <a:ea typeface="Cambria Math"/>
                          </a:rPr>
                          <m:t>𝟏</m:t>
                        </m:r>
                      </m:num>
                      <m:den>
                        <m:r>
                          <a:rPr lang="en-US" sz="2400" b="1" i="1" smtClean="0">
                            <a:solidFill>
                              <a:schemeClr val="tx1"/>
                            </a:solidFill>
                            <a:latin typeface="Cambria Math"/>
                            <a:ea typeface="Cambria Math"/>
                          </a:rPr>
                          <m:t>𝟏</m:t>
                        </m:r>
                        <m:r>
                          <a:rPr lang="en-US" sz="2400" b="1" i="1" smtClean="0">
                            <a:solidFill>
                              <a:schemeClr val="tx1"/>
                            </a:solidFill>
                            <a:latin typeface="Cambria Math"/>
                            <a:ea typeface="Cambria Math"/>
                          </a:rPr>
                          <m:t>+ </m:t>
                        </m:r>
                        <m:sSup>
                          <m:sSupPr>
                            <m:ctrlPr>
                              <a:rPr lang="en-US" sz="2400" b="1" i="1" smtClean="0">
                                <a:solidFill>
                                  <a:schemeClr val="tx1"/>
                                </a:solidFill>
                                <a:latin typeface="Cambria Math"/>
                                <a:ea typeface="Cambria Math"/>
                              </a:rPr>
                            </m:ctrlPr>
                          </m:sSupPr>
                          <m:e>
                            <m:r>
                              <a:rPr lang="en-US" sz="2400" b="1" i="1" smtClean="0">
                                <a:solidFill>
                                  <a:schemeClr val="tx1"/>
                                </a:solidFill>
                                <a:latin typeface="Cambria Math"/>
                                <a:ea typeface="Cambria Math"/>
                              </a:rPr>
                              <m:t>𝒄𝒐𝒔𝒆𝒄</m:t>
                            </m:r>
                          </m:e>
                          <m:sup>
                            <m:r>
                              <a:rPr lang="en-US" sz="2400" b="1" i="1" smtClean="0">
                                <a:solidFill>
                                  <a:schemeClr val="tx1"/>
                                </a:solidFill>
                                <a:latin typeface="Cambria Math"/>
                                <a:ea typeface="Cambria Math"/>
                              </a:rPr>
                              <m:t>𝟐</m:t>
                            </m:r>
                          </m:sup>
                        </m:sSup>
                        <m:r>
                          <a:rPr lang="en-US" sz="2400" b="1" i="1" smtClean="0">
                            <a:solidFill>
                              <a:schemeClr val="tx1"/>
                            </a:solidFill>
                            <a:latin typeface="Cambria Math"/>
                            <a:ea typeface="Cambria Math"/>
                          </a:rPr>
                          <m:t>𝑨</m:t>
                        </m:r>
                      </m:den>
                    </m:f>
                  </m:oMath>
                </a14:m>
                <a:r>
                  <a:rPr lang="bn-BD" sz="2400" b="1" dirty="0" smtClean="0">
                    <a:solidFill>
                      <a:schemeClr val="tx1"/>
                    </a:solidFill>
                    <a:latin typeface="NikoshBAN" pitchFamily="2" charset="0"/>
                    <a:ea typeface="Cambria Math"/>
                    <a:cs typeface="NikoshBAN" pitchFamily="2" charset="0"/>
                  </a:rPr>
                  <a:t>   </a:t>
                </a:r>
                <a:endParaRPr lang="en-US" sz="2400" b="1" dirty="0">
                  <a:solidFill>
                    <a:schemeClr val="tx1"/>
                  </a:solidFill>
                  <a:latin typeface="NikoshBAN" pitchFamily="2" charset="0"/>
                  <a:cs typeface="NikoshBAN" pitchFamily="2"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322117" y="3718205"/>
                <a:ext cx="5011883" cy="625941"/>
              </a:xfrm>
              <a:prstGeom prst="rect">
                <a:avLst/>
              </a:prstGeom>
              <a:blipFill rotWithShape="1">
                <a:blip r:embed="rId7"/>
                <a:stretch>
                  <a:fillRect l="-1946" b="-116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1200815" y="4404695"/>
                <a:ext cx="4142774" cy="883062"/>
              </a:xfrm>
              <a:prstGeom prst="rect">
                <a:avLst/>
              </a:prstGeom>
              <a:noFill/>
            </p:spPr>
            <p:txBody>
              <a:bodyPr wrap="square" rtlCol="0">
                <a:spAutoFit/>
              </a:bodyPr>
              <a:lstStyle/>
              <a:p>
                <a:r>
                  <a:rPr lang="en-US" sz="2800" dirty="0" smtClean="0"/>
                  <a:t> = </a:t>
                </a:r>
                <a14:m>
                  <m:oMath xmlns:m="http://schemas.openxmlformats.org/officeDocument/2006/math">
                    <m:f>
                      <m:fPr>
                        <m:ctrlPr>
                          <a:rPr lang="en-US" sz="2800" i="1" smtClean="0">
                            <a:latin typeface="Cambria Math"/>
                          </a:rPr>
                        </m:ctrlPr>
                      </m:fPr>
                      <m:num>
                        <m:r>
                          <a:rPr lang="en-US" sz="2800" b="0" i="1" smtClean="0">
                            <a:latin typeface="Cambria Math"/>
                          </a:rPr>
                          <m:t>1</m:t>
                        </m:r>
                      </m:num>
                      <m:den>
                        <m:r>
                          <a:rPr lang="en-US" sz="2800" b="0" i="1" smtClean="0">
                            <a:latin typeface="Cambria Math"/>
                          </a:rPr>
                          <m:t>1</m:t>
                        </m:r>
                        <m:r>
                          <a:rPr lang="en-US" sz="2800" b="0" i="1" smtClean="0">
                            <a:latin typeface="Cambria Math"/>
                          </a:rPr>
                          <m:t>+</m:t>
                        </m:r>
                        <m:sSup>
                          <m:sSupPr>
                            <m:ctrlPr>
                              <a:rPr lang="en-US" sz="2800" b="0" i="1" smtClean="0">
                                <a:latin typeface="Cambria Math"/>
                              </a:rPr>
                            </m:ctrlPr>
                          </m:sSupPr>
                          <m:e>
                            <m:r>
                              <a:rPr lang="en-US" sz="2800" b="0" i="1" smtClean="0">
                                <a:latin typeface="Cambria Math"/>
                              </a:rPr>
                              <m:t>𝑠𝑖𝑛</m:t>
                            </m:r>
                          </m:e>
                          <m:sup>
                            <m:r>
                              <a:rPr lang="en-US" sz="2800" b="0" i="1" smtClean="0">
                                <a:latin typeface="Cambria Math"/>
                              </a:rPr>
                              <m:t>2</m:t>
                            </m:r>
                          </m:sup>
                        </m:sSup>
                        <m:r>
                          <a:rPr lang="en-US" sz="2800" b="0" i="1" smtClean="0">
                            <a:latin typeface="Cambria Math"/>
                          </a:rPr>
                          <m:t>𝐴</m:t>
                        </m:r>
                      </m:den>
                    </m:f>
                  </m:oMath>
                </a14:m>
                <a:r>
                  <a:rPr lang="en-US" sz="2800" dirty="0" smtClean="0"/>
                  <a:t> + </a:t>
                </a:r>
                <a14:m>
                  <m:oMath xmlns:m="http://schemas.openxmlformats.org/officeDocument/2006/math">
                    <m:f>
                      <m:fPr>
                        <m:ctrlPr>
                          <a:rPr lang="en-US" sz="2800" i="1" smtClean="0">
                            <a:latin typeface="Cambria Math"/>
                          </a:rPr>
                        </m:ctrlPr>
                      </m:fPr>
                      <m:num>
                        <m:r>
                          <a:rPr lang="en-US" sz="2800" b="0" i="1" smtClean="0">
                            <a:latin typeface="Cambria Math"/>
                          </a:rPr>
                          <m:t>1</m:t>
                        </m:r>
                      </m:num>
                      <m:den>
                        <m:r>
                          <a:rPr lang="en-US" sz="2800" b="0" i="1" smtClean="0">
                            <a:latin typeface="Cambria Math"/>
                          </a:rPr>
                          <m:t>1</m:t>
                        </m:r>
                        <m:r>
                          <a:rPr lang="en-US" sz="2800" b="0" i="1" smtClean="0">
                            <a:latin typeface="Cambria Math"/>
                          </a:rPr>
                          <m:t>+</m:t>
                        </m:r>
                        <m:f>
                          <m:fPr>
                            <m:ctrlPr>
                              <a:rPr lang="en-US" sz="2800" b="0" i="1" smtClean="0">
                                <a:latin typeface="Cambria Math"/>
                              </a:rPr>
                            </m:ctrlPr>
                          </m:fPr>
                          <m:num>
                            <m:r>
                              <a:rPr lang="en-US" sz="2800" b="0" i="1" smtClean="0">
                                <a:latin typeface="Cambria Math"/>
                              </a:rPr>
                              <m:t>1</m:t>
                            </m:r>
                          </m:num>
                          <m:den>
                            <m:sSup>
                              <m:sSupPr>
                                <m:ctrlPr>
                                  <a:rPr lang="en-US" sz="2800" b="0" i="1" smtClean="0">
                                    <a:latin typeface="Cambria Math"/>
                                  </a:rPr>
                                </m:ctrlPr>
                              </m:sSupPr>
                              <m:e>
                                <m:r>
                                  <a:rPr lang="en-US" sz="2800" b="0" i="1" smtClean="0">
                                    <a:latin typeface="Cambria Math"/>
                                  </a:rPr>
                                  <m:t>𝑠𝑖𝑛</m:t>
                                </m:r>
                              </m:e>
                              <m:sup>
                                <m:r>
                                  <a:rPr lang="en-US" sz="2800" b="0" i="1" smtClean="0">
                                    <a:latin typeface="Cambria Math"/>
                                  </a:rPr>
                                  <m:t>2</m:t>
                                </m:r>
                              </m:sup>
                            </m:sSup>
                            <m:r>
                              <a:rPr lang="en-US" sz="2800" b="0" i="1" smtClean="0">
                                <a:latin typeface="Cambria Math"/>
                              </a:rPr>
                              <m:t>𝐴</m:t>
                            </m:r>
                          </m:den>
                        </m:f>
                      </m:den>
                    </m:f>
                  </m:oMath>
                </a14:m>
                <a:r>
                  <a:rPr lang="en-US" sz="2800" dirty="0" smtClean="0"/>
                  <a:t>                                                                                                        </a:t>
                </a:r>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1200815" y="4404695"/>
                <a:ext cx="4142774" cy="883062"/>
              </a:xfrm>
              <a:prstGeom prst="rect">
                <a:avLst/>
              </a:prstGeom>
              <a:blipFill rotWithShape="1">
                <a:blip r:embed="rId8"/>
                <a:stretch>
                  <a:fillRect l="-117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1252914" y="5331857"/>
                <a:ext cx="4099230" cy="764184"/>
              </a:xfrm>
              <a:prstGeom prst="rect">
                <a:avLst/>
              </a:prstGeom>
              <a:noFill/>
            </p:spPr>
            <p:txBody>
              <a:bodyPr wrap="square" rtlCol="0">
                <a:spAutoFit/>
              </a:bodyPr>
              <a:lstStyle/>
              <a:p>
                <a:r>
                  <a:rPr lang="en-US" sz="2800" dirty="0" smtClean="0"/>
                  <a:t> = </a:t>
                </a:r>
                <a14:m>
                  <m:oMath xmlns:m="http://schemas.openxmlformats.org/officeDocument/2006/math">
                    <m:f>
                      <m:fPr>
                        <m:ctrlPr>
                          <a:rPr lang="en-US" sz="2800" i="1" smtClean="0">
                            <a:latin typeface="Cambria Math"/>
                          </a:rPr>
                        </m:ctrlPr>
                      </m:fPr>
                      <m:num>
                        <m:r>
                          <a:rPr lang="en-US" sz="2800" b="0" i="1" smtClean="0">
                            <a:latin typeface="Cambria Math"/>
                          </a:rPr>
                          <m:t>1</m:t>
                        </m:r>
                      </m:num>
                      <m:den>
                        <m:r>
                          <a:rPr lang="en-US" sz="2800" b="0" i="1" smtClean="0">
                            <a:latin typeface="Cambria Math"/>
                          </a:rPr>
                          <m:t>1</m:t>
                        </m:r>
                        <m:r>
                          <a:rPr lang="en-US" sz="2800" b="0" i="1" smtClean="0">
                            <a:latin typeface="Cambria Math"/>
                          </a:rPr>
                          <m:t>+</m:t>
                        </m:r>
                        <m:sSup>
                          <m:sSupPr>
                            <m:ctrlPr>
                              <a:rPr lang="en-US" sz="2800" b="0" i="1" smtClean="0">
                                <a:latin typeface="Cambria Math"/>
                              </a:rPr>
                            </m:ctrlPr>
                          </m:sSupPr>
                          <m:e>
                            <m:r>
                              <a:rPr lang="en-US" sz="2800" b="0" i="1" smtClean="0">
                                <a:latin typeface="Cambria Math"/>
                              </a:rPr>
                              <m:t>𝑠𝑖𝑛</m:t>
                            </m:r>
                          </m:e>
                          <m:sup>
                            <m:r>
                              <a:rPr lang="en-US" sz="2800" b="0" i="1" smtClean="0">
                                <a:latin typeface="Cambria Math"/>
                              </a:rPr>
                              <m:t>2</m:t>
                            </m:r>
                          </m:sup>
                        </m:sSup>
                        <m:r>
                          <a:rPr lang="en-US" sz="2800" b="0" i="1" smtClean="0">
                            <a:latin typeface="Cambria Math"/>
                          </a:rPr>
                          <m:t>𝐴</m:t>
                        </m:r>
                      </m:den>
                    </m:f>
                  </m:oMath>
                </a14:m>
                <a:r>
                  <a:rPr lang="en-US" sz="2800" dirty="0" smtClean="0"/>
                  <a:t> + </a:t>
                </a:r>
                <a14:m>
                  <m:oMath xmlns:m="http://schemas.openxmlformats.org/officeDocument/2006/math">
                    <m:f>
                      <m:fPr>
                        <m:ctrlPr>
                          <a:rPr lang="en-US" sz="2800" i="1" smtClean="0">
                            <a:latin typeface="Cambria Math"/>
                          </a:rPr>
                        </m:ctrlPr>
                      </m:fPr>
                      <m:num>
                        <m:sSup>
                          <m:sSupPr>
                            <m:ctrlPr>
                              <a:rPr lang="en-US" sz="2800" i="1" smtClean="0">
                                <a:latin typeface="Cambria Math"/>
                              </a:rPr>
                            </m:ctrlPr>
                          </m:sSupPr>
                          <m:e>
                            <m:r>
                              <a:rPr lang="en-US" sz="2800" b="0" i="1" smtClean="0">
                                <a:latin typeface="Cambria Math"/>
                              </a:rPr>
                              <m:t>𝑠𝑖𝑛</m:t>
                            </m:r>
                          </m:e>
                          <m:sup>
                            <m:r>
                              <a:rPr lang="en-US" sz="2800" b="0" i="1" smtClean="0">
                                <a:latin typeface="Cambria Math"/>
                              </a:rPr>
                              <m:t>2</m:t>
                            </m:r>
                          </m:sup>
                        </m:sSup>
                        <m:r>
                          <a:rPr lang="en-US" sz="2800" b="0" i="1" smtClean="0">
                            <a:latin typeface="Cambria Math"/>
                          </a:rPr>
                          <m:t>𝐴</m:t>
                        </m:r>
                      </m:num>
                      <m:den>
                        <m:r>
                          <a:rPr lang="en-US" sz="2800" b="0" i="1" smtClean="0">
                            <a:latin typeface="Cambria Math"/>
                          </a:rPr>
                          <m:t>1</m:t>
                        </m:r>
                        <m:r>
                          <a:rPr lang="en-US" sz="2800" b="0" i="1" smtClean="0">
                            <a:latin typeface="Cambria Math"/>
                          </a:rPr>
                          <m:t>+</m:t>
                        </m:r>
                        <m:sSup>
                          <m:sSupPr>
                            <m:ctrlPr>
                              <a:rPr lang="en-US" sz="2800" b="0" i="1" smtClean="0">
                                <a:latin typeface="Cambria Math"/>
                              </a:rPr>
                            </m:ctrlPr>
                          </m:sSupPr>
                          <m:e>
                            <m:r>
                              <a:rPr lang="en-US" sz="2800" b="0" i="1" smtClean="0">
                                <a:latin typeface="Cambria Math"/>
                              </a:rPr>
                              <m:t>𝑠𝑖𝑛</m:t>
                            </m:r>
                          </m:e>
                          <m:sup>
                            <m:r>
                              <a:rPr lang="en-US" sz="2800" b="0" i="1" smtClean="0">
                                <a:latin typeface="Cambria Math"/>
                              </a:rPr>
                              <m:t>2</m:t>
                            </m:r>
                          </m:sup>
                        </m:sSup>
                        <m:r>
                          <a:rPr lang="en-US" sz="2800" b="0" i="1" smtClean="0">
                            <a:latin typeface="Cambria Math"/>
                          </a:rPr>
                          <m:t>𝐴</m:t>
                        </m:r>
                      </m:den>
                    </m:f>
                  </m:oMath>
                </a14:m>
                <a:endParaRPr lang="en-US" sz="2800" dirty="0"/>
              </a:p>
            </p:txBody>
          </p:sp>
        </mc:Choice>
        <mc:Fallback xmlns="">
          <p:sp>
            <p:nvSpPr>
              <p:cNvPr id="14" name="TextBox 13"/>
              <p:cNvSpPr txBox="1">
                <a:spLocks noRot="1" noChangeAspect="1" noMove="1" noResize="1" noEditPoints="1" noAdjustHandles="1" noChangeArrowheads="1" noChangeShapeType="1" noTextEdit="1"/>
              </p:cNvSpPr>
              <p:nvPr/>
            </p:nvSpPr>
            <p:spPr>
              <a:xfrm>
                <a:off x="1252914" y="5331857"/>
                <a:ext cx="4099230" cy="764184"/>
              </a:xfrm>
              <a:prstGeom prst="rect">
                <a:avLst/>
              </a:prstGeom>
              <a:blipFill rotWithShape="1">
                <a:blip r:embed="rId9"/>
                <a:stretch>
                  <a:fillRect l="-1190" b="-104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5352143" y="3279463"/>
                <a:ext cx="3810000" cy="779124"/>
              </a:xfrm>
              <a:prstGeom prst="rect">
                <a:avLst/>
              </a:prstGeom>
              <a:noFill/>
            </p:spPr>
            <p:txBody>
              <a:bodyPr wrap="square" rtlCol="0">
                <a:spAutoFit/>
              </a:bodyPr>
              <a:lstStyle/>
              <a:p>
                <a:r>
                  <a:rPr lang="en-US" sz="2800" b="1" dirty="0" smtClean="0"/>
                  <a:t> </a:t>
                </a:r>
                <a:r>
                  <a:rPr lang="bn-BD" sz="2800" b="1" dirty="0" smtClean="0"/>
                  <a:t>       </a:t>
                </a:r>
                <a:r>
                  <a:rPr lang="en-US" sz="2800" b="1" dirty="0" smtClean="0"/>
                  <a:t>=   </a:t>
                </a:r>
                <a14:m>
                  <m:oMath xmlns:m="http://schemas.openxmlformats.org/officeDocument/2006/math">
                    <m:f>
                      <m:fPr>
                        <m:ctrlPr>
                          <a:rPr lang="en-US" sz="2800" b="1" i="1" smtClean="0">
                            <a:latin typeface="Cambria Math"/>
                          </a:rPr>
                        </m:ctrlPr>
                      </m:fPr>
                      <m:num>
                        <m:r>
                          <a:rPr lang="en-US" sz="2800" b="1" i="1" smtClean="0">
                            <a:latin typeface="Cambria Math"/>
                          </a:rPr>
                          <m:t>𝟏</m:t>
                        </m:r>
                        <m:r>
                          <a:rPr lang="en-US" sz="2800" b="1" i="1" smtClean="0">
                            <a:latin typeface="Cambria Math"/>
                          </a:rPr>
                          <m:t>+</m:t>
                        </m:r>
                        <m:sSup>
                          <m:sSupPr>
                            <m:ctrlPr>
                              <a:rPr lang="en-US" sz="2800" b="1" i="1" smtClean="0">
                                <a:latin typeface="Cambria Math"/>
                              </a:rPr>
                            </m:ctrlPr>
                          </m:sSupPr>
                          <m:e>
                            <m:r>
                              <a:rPr lang="en-US" sz="2800" b="1" i="1" smtClean="0">
                                <a:latin typeface="Cambria Math"/>
                              </a:rPr>
                              <m:t>𝒔𝒊𝒏</m:t>
                            </m:r>
                          </m:e>
                          <m:sup>
                            <m:r>
                              <a:rPr lang="en-US" sz="2800" b="1" i="1" smtClean="0">
                                <a:latin typeface="Cambria Math"/>
                              </a:rPr>
                              <m:t>𝟐</m:t>
                            </m:r>
                          </m:sup>
                        </m:sSup>
                        <m:r>
                          <a:rPr lang="en-US" sz="2800" b="1" i="1" smtClean="0">
                            <a:latin typeface="Cambria Math"/>
                          </a:rPr>
                          <m:t>𝑨</m:t>
                        </m:r>
                      </m:num>
                      <m:den>
                        <m:r>
                          <a:rPr lang="en-US" sz="2800" b="1" i="1" smtClean="0">
                            <a:latin typeface="Cambria Math"/>
                          </a:rPr>
                          <m:t>𝟏</m:t>
                        </m:r>
                        <m:r>
                          <a:rPr lang="en-US" sz="2800" b="1" i="1" smtClean="0">
                            <a:latin typeface="Cambria Math"/>
                          </a:rPr>
                          <m:t>+</m:t>
                        </m:r>
                        <m:sSup>
                          <m:sSupPr>
                            <m:ctrlPr>
                              <a:rPr lang="en-US" sz="2800" b="1" i="1" smtClean="0">
                                <a:latin typeface="Cambria Math"/>
                              </a:rPr>
                            </m:ctrlPr>
                          </m:sSupPr>
                          <m:e>
                            <m:r>
                              <a:rPr lang="en-US" sz="2800" b="1" i="1" smtClean="0">
                                <a:latin typeface="Cambria Math"/>
                              </a:rPr>
                              <m:t>𝒔𝒊𝒏</m:t>
                            </m:r>
                          </m:e>
                          <m:sup>
                            <m:r>
                              <a:rPr lang="en-US" sz="2800" b="1" i="1" smtClean="0">
                                <a:latin typeface="Cambria Math"/>
                              </a:rPr>
                              <m:t>𝟐</m:t>
                            </m:r>
                          </m:sup>
                        </m:sSup>
                        <m:r>
                          <a:rPr lang="en-US" sz="2800" b="1" i="1" smtClean="0">
                            <a:latin typeface="Cambria Math"/>
                          </a:rPr>
                          <m:t>𝑨</m:t>
                        </m:r>
                      </m:den>
                    </m:f>
                  </m:oMath>
                </a14:m>
                <a:r>
                  <a:rPr lang="en-US" sz="2800" b="1" dirty="0" smtClean="0"/>
                  <a:t>                                                               </a:t>
                </a:r>
                <a:endParaRPr lang="en-US" sz="2800" b="1" dirty="0"/>
              </a:p>
            </p:txBody>
          </p:sp>
        </mc:Choice>
        <mc:Fallback xmlns="">
          <p:sp>
            <p:nvSpPr>
              <p:cNvPr id="15" name="TextBox 14"/>
              <p:cNvSpPr txBox="1">
                <a:spLocks noRot="1" noChangeAspect="1" noMove="1" noResize="1" noEditPoints="1" noAdjustHandles="1" noChangeArrowheads="1" noChangeShapeType="1" noTextEdit="1"/>
              </p:cNvSpPr>
              <p:nvPr/>
            </p:nvSpPr>
            <p:spPr>
              <a:xfrm>
                <a:off x="5352143" y="3279463"/>
                <a:ext cx="3810000" cy="779124"/>
              </a:xfrm>
              <a:prstGeom prst="rect">
                <a:avLst/>
              </a:prstGeom>
              <a:blipFill rotWithShape="1">
                <a:blip r:embed="rId10"/>
                <a:stretch>
                  <a:fillRect l="-1280" b="-132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5395686" y="4220029"/>
                <a:ext cx="3748312" cy="369332"/>
              </a:xfrm>
              <a:prstGeom prst="rect">
                <a:avLst/>
              </a:prstGeom>
              <a:noFill/>
            </p:spPr>
            <p:txBody>
              <a:bodyPr wrap="square" rtlCol="0">
                <a:spAutoFit/>
              </a:bodyPr>
              <a:lstStyle/>
              <a:p>
                <a:r>
                  <a:rPr lang="en-US" b="1" dirty="0" smtClean="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a:t>
                </a:r>
                <a14:m>
                  <m:oMath xmlns:m="http://schemas.openxmlformats.org/officeDocument/2006/math">
                    <m:r>
                      <a:rPr lang="en-US" b="1" i="1" smtClean="0">
                        <a:latin typeface="Cambria Math"/>
                      </a:rPr>
                      <m:t>𝟏</m:t>
                    </m:r>
                  </m:oMath>
                </a14:m>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5395686" y="4220029"/>
                <a:ext cx="3748312" cy="369332"/>
              </a:xfrm>
              <a:prstGeom prst="rect">
                <a:avLst/>
              </a:prstGeom>
              <a:blipFill rotWithShape="1">
                <a:blip r:embed="rId11"/>
                <a:stretch>
                  <a:fillRect t="-6557" b="-26230"/>
                </a:stretch>
              </a:blipFill>
            </p:spPr>
            <p:txBody>
              <a:bodyPr/>
              <a:lstStyle/>
              <a:p>
                <a:r>
                  <a:rPr lang="en-US">
                    <a:noFill/>
                  </a:rPr>
                  <a:t> </a:t>
                </a:r>
              </a:p>
            </p:txBody>
          </p:sp>
        </mc:Fallback>
      </mc:AlternateContent>
      <p:sp>
        <p:nvSpPr>
          <p:cNvPr id="17" name="TextBox 16"/>
          <p:cNvSpPr txBox="1"/>
          <p:nvPr/>
        </p:nvSpPr>
        <p:spPr>
          <a:xfrm>
            <a:off x="5359401" y="4622800"/>
            <a:ext cx="3823483" cy="369332"/>
          </a:xfrm>
          <a:prstGeom prst="rect">
            <a:avLst/>
          </a:prstGeom>
          <a:noFill/>
        </p:spPr>
        <p:txBody>
          <a:bodyPr wrap="none" rtlCol="0">
            <a:spAutoFit/>
          </a:bodyPr>
          <a:lstStyle/>
          <a:p>
            <a:r>
              <a:rPr lang="en-US" b="1" dirty="0" smtClean="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R.H.S.                                 </a:t>
            </a:r>
            <a:endParaRPr lang="en-US"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8" name="TextBox 17"/>
              <p:cNvSpPr txBox="1"/>
              <p:nvPr/>
            </p:nvSpPr>
            <p:spPr>
              <a:xfrm>
                <a:off x="5341257" y="5067618"/>
                <a:ext cx="3791856" cy="646331"/>
              </a:xfrm>
              <a:prstGeom prst="rect">
                <a:avLst/>
              </a:prstGeom>
              <a:noFill/>
            </p:spPr>
            <p:txBody>
              <a:bodyPr wrap="square" rtlCol="0">
                <a:spAutoFit/>
              </a:bodyPr>
              <a:lstStyle/>
              <a:p>
                <a14:m>
                  <m:oMath xmlns:m="http://schemas.openxmlformats.org/officeDocument/2006/math">
                    <m:r>
                      <a:rPr lang="en-US" b="1" i="1" smtClean="0">
                        <a:latin typeface="Cambria Math"/>
                        <a:ea typeface="Cambria Math"/>
                      </a:rPr>
                      <m:t>∴</m:t>
                    </m:r>
                  </m:oMath>
                </a14:m>
                <a:r>
                  <a:rPr lang="en-US" b="1" dirty="0" smtClean="0">
                    <a:latin typeface="NikoshBAN" pitchFamily="2" charset="0"/>
                    <a:cs typeface="NikoshBAN" pitchFamily="2" charset="0"/>
                  </a:rPr>
                  <a:t> L.H.S. = R.H.S. </a:t>
                </a:r>
                <a:endParaRPr lang="bn-BD" b="1" dirty="0" smtClean="0">
                  <a:latin typeface="NikoshBAN" pitchFamily="2" charset="0"/>
                  <a:cs typeface="NikoshBAN" pitchFamily="2" charset="0"/>
                </a:endParaRPr>
              </a:p>
              <a:p>
                <a:r>
                  <a:rPr lang="bn-BD" b="1" dirty="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 </a:t>
                </a:r>
                <a:r>
                  <a:rPr lang="bn-BD" b="1" dirty="0" smtClean="0">
                    <a:latin typeface="NikoshBAN" pitchFamily="2" charset="0"/>
                    <a:cs typeface="NikoshBAN" pitchFamily="2" charset="0"/>
                  </a:rPr>
                  <a:t>প্রমাণিত ] </a:t>
                </a:r>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5341257" y="5067618"/>
                <a:ext cx="3791856" cy="646331"/>
              </a:xfrm>
              <a:prstGeom prst="rect">
                <a:avLst/>
              </a:prstGeom>
              <a:blipFill rotWithShape="1">
                <a:blip r:embed="rId12"/>
                <a:stretch>
                  <a:fillRect l="-1286" t="-3774" b="-14151"/>
                </a:stretch>
              </a:blipFill>
            </p:spPr>
            <p:txBody>
              <a:bodyPr/>
              <a:lstStyle/>
              <a:p>
                <a:r>
                  <a:rPr lang="en-US">
                    <a:noFill/>
                  </a:rPr>
                  <a:t> </a:t>
                </a:r>
              </a:p>
            </p:txBody>
          </p:sp>
        </mc:Fallback>
      </mc:AlternateContent>
      <p:cxnSp>
        <p:nvCxnSpPr>
          <p:cNvPr id="20" name="Straight Connector 19"/>
          <p:cNvCxnSpPr/>
          <p:nvPr/>
        </p:nvCxnSpPr>
        <p:spPr>
          <a:xfrm>
            <a:off x="5334000" y="3486012"/>
            <a:ext cx="0" cy="3219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0313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ppt_x"/>
                                          </p:val>
                                        </p:tav>
                                        <p:tav tm="100000">
                                          <p:val>
                                            <p:strVal val="#ppt_x"/>
                                          </p:val>
                                        </p:tav>
                                      </p:tavLst>
                                    </p:anim>
                                    <p:anim calcmode="lin" valueType="num">
                                      <p:cBhvr additive="base">
                                        <p:cTn id="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ppt_x"/>
                                          </p:val>
                                        </p:tav>
                                        <p:tav tm="100000">
                                          <p:val>
                                            <p:strVal val="#ppt_x"/>
                                          </p:val>
                                        </p:tav>
                                      </p:tavLst>
                                    </p:anim>
                                    <p:anim calcmode="lin" valueType="num">
                                      <p:cBhvr additive="base">
                                        <p:cTn id="4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additive="base">
                                        <p:cTn id="50" dur="500" fill="hold"/>
                                        <p:tgtEl>
                                          <p:spTgt spid="10"/>
                                        </p:tgtEl>
                                        <p:attrNameLst>
                                          <p:attrName>ppt_x</p:attrName>
                                        </p:attrNameLst>
                                      </p:cBhvr>
                                      <p:tavLst>
                                        <p:tav tm="0">
                                          <p:val>
                                            <p:strVal val="#ppt_x"/>
                                          </p:val>
                                        </p:tav>
                                        <p:tav tm="100000">
                                          <p:val>
                                            <p:strVal val="#ppt_x"/>
                                          </p:val>
                                        </p:tav>
                                      </p:tavLst>
                                    </p:anim>
                                    <p:anim calcmode="lin" valueType="num">
                                      <p:cBhvr additive="base">
                                        <p:cTn id="5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additive="base">
                                        <p:cTn id="56" dur="500" fill="hold"/>
                                        <p:tgtEl>
                                          <p:spTgt spid="11"/>
                                        </p:tgtEl>
                                        <p:attrNameLst>
                                          <p:attrName>ppt_x</p:attrName>
                                        </p:attrNameLst>
                                      </p:cBhvr>
                                      <p:tavLst>
                                        <p:tav tm="0">
                                          <p:val>
                                            <p:strVal val="#ppt_x"/>
                                          </p:val>
                                        </p:tav>
                                        <p:tav tm="100000">
                                          <p:val>
                                            <p:strVal val="#ppt_x"/>
                                          </p:val>
                                        </p:tav>
                                      </p:tavLst>
                                    </p:anim>
                                    <p:anim calcmode="lin" valueType="num">
                                      <p:cBhvr additive="base">
                                        <p:cTn id="5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 calcmode="lin" valueType="num">
                                      <p:cBhvr additive="base">
                                        <p:cTn id="62" dur="500" fill="hold"/>
                                        <p:tgtEl>
                                          <p:spTgt spid="12"/>
                                        </p:tgtEl>
                                        <p:attrNameLst>
                                          <p:attrName>ppt_x</p:attrName>
                                        </p:attrNameLst>
                                      </p:cBhvr>
                                      <p:tavLst>
                                        <p:tav tm="0">
                                          <p:val>
                                            <p:strVal val="#ppt_x"/>
                                          </p:val>
                                        </p:tav>
                                        <p:tav tm="100000">
                                          <p:val>
                                            <p:strVal val="#ppt_x"/>
                                          </p:val>
                                        </p:tav>
                                      </p:tavLst>
                                    </p:anim>
                                    <p:anim calcmode="lin" valueType="num">
                                      <p:cBhvr additive="base">
                                        <p:cTn id="6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3"/>
                                        </p:tgtEl>
                                        <p:attrNameLst>
                                          <p:attrName>style.visibility</p:attrName>
                                        </p:attrNameLst>
                                      </p:cBhvr>
                                      <p:to>
                                        <p:strVal val="visible"/>
                                      </p:to>
                                    </p:set>
                                    <p:anim calcmode="lin" valueType="num">
                                      <p:cBhvr additive="base">
                                        <p:cTn id="68" dur="500" fill="hold"/>
                                        <p:tgtEl>
                                          <p:spTgt spid="13"/>
                                        </p:tgtEl>
                                        <p:attrNameLst>
                                          <p:attrName>ppt_x</p:attrName>
                                        </p:attrNameLst>
                                      </p:cBhvr>
                                      <p:tavLst>
                                        <p:tav tm="0">
                                          <p:val>
                                            <p:strVal val="#ppt_x"/>
                                          </p:val>
                                        </p:tav>
                                        <p:tav tm="100000">
                                          <p:val>
                                            <p:strVal val="#ppt_x"/>
                                          </p:val>
                                        </p:tav>
                                      </p:tavLst>
                                    </p:anim>
                                    <p:anim calcmode="lin" valueType="num">
                                      <p:cBhvr additive="base">
                                        <p:cTn id="6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5"/>
                                        </p:tgtEl>
                                        <p:attrNameLst>
                                          <p:attrName>style.visibility</p:attrName>
                                        </p:attrNameLst>
                                      </p:cBhvr>
                                      <p:to>
                                        <p:strVal val="visible"/>
                                      </p:to>
                                    </p:set>
                                    <p:anim calcmode="lin" valueType="num">
                                      <p:cBhvr additive="base">
                                        <p:cTn id="74" dur="500" fill="hold"/>
                                        <p:tgtEl>
                                          <p:spTgt spid="5"/>
                                        </p:tgtEl>
                                        <p:attrNameLst>
                                          <p:attrName>ppt_x</p:attrName>
                                        </p:attrNameLst>
                                      </p:cBhvr>
                                      <p:tavLst>
                                        <p:tav tm="0">
                                          <p:val>
                                            <p:strVal val="#ppt_x"/>
                                          </p:val>
                                        </p:tav>
                                        <p:tav tm="100000">
                                          <p:val>
                                            <p:strVal val="#ppt_x"/>
                                          </p:val>
                                        </p:tav>
                                      </p:tavLst>
                                    </p:anim>
                                    <p:anim calcmode="lin" valueType="num">
                                      <p:cBhvr additive="base">
                                        <p:cTn id="7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4"/>
                                        </p:tgtEl>
                                        <p:attrNameLst>
                                          <p:attrName>style.visibility</p:attrName>
                                        </p:attrNameLst>
                                      </p:cBhvr>
                                      <p:to>
                                        <p:strVal val="visible"/>
                                      </p:to>
                                    </p:set>
                                    <p:anim calcmode="lin" valueType="num">
                                      <p:cBhvr additive="base">
                                        <p:cTn id="80" dur="500" fill="hold"/>
                                        <p:tgtEl>
                                          <p:spTgt spid="14"/>
                                        </p:tgtEl>
                                        <p:attrNameLst>
                                          <p:attrName>ppt_x</p:attrName>
                                        </p:attrNameLst>
                                      </p:cBhvr>
                                      <p:tavLst>
                                        <p:tav tm="0">
                                          <p:val>
                                            <p:strVal val="#ppt_x"/>
                                          </p:val>
                                        </p:tav>
                                        <p:tav tm="100000">
                                          <p:val>
                                            <p:strVal val="#ppt_x"/>
                                          </p:val>
                                        </p:tav>
                                      </p:tavLst>
                                    </p:anim>
                                    <p:anim calcmode="lin" valueType="num">
                                      <p:cBhvr additive="base">
                                        <p:cTn id="8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20"/>
                                        </p:tgtEl>
                                        <p:attrNameLst>
                                          <p:attrName>style.visibility</p:attrName>
                                        </p:attrNameLst>
                                      </p:cBhvr>
                                      <p:to>
                                        <p:strVal val="visible"/>
                                      </p:to>
                                    </p:set>
                                    <p:anim calcmode="lin" valueType="num">
                                      <p:cBhvr additive="base">
                                        <p:cTn id="86" dur="500" fill="hold"/>
                                        <p:tgtEl>
                                          <p:spTgt spid="20"/>
                                        </p:tgtEl>
                                        <p:attrNameLst>
                                          <p:attrName>ppt_x</p:attrName>
                                        </p:attrNameLst>
                                      </p:cBhvr>
                                      <p:tavLst>
                                        <p:tav tm="0">
                                          <p:val>
                                            <p:strVal val="#ppt_x"/>
                                          </p:val>
                                        </p:tav>
                                        <p:tav tm="100000">
                                          <p:val>
                                            <p:strVal val="#ppt_x"/>
                                          </p:val>
                                        </p:tav>
                                      </p:tavLst>
                                    </p:anim>
                                    <p:anim calcmode="lin" valueType="num">
                                      <p:cBhvr additive="base">
                                        <p:cTn id="8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15"/>
                                        </p:tgtEl>
                                        <p:attrNameLst>
                                          <p:attrName>style.visibility</p:attrName>
                                        </p:attrNameLst>
                                      </p:cBhvr>
                                      <p:to>
                                        <p:strVal val="visible"/>
                                      </p:to>
                                    </p:set>
                                    <p:anim calcmode="lin" valueType="num">
                                      <p:cBhvr additive="base">
                                        <p:cTn id="92" dur="500" fill="hold"/>
                                        <p:tgtEl>
                                          <p:spTgt spid="15"/>
                                        </p:tgtEl>
                                        <p:attrNameLst>
                                          <p:attrName>ppt_x</p:attrName>
                                        </p:attrNameLst>
                                      </p:cBhvr>
                                      <p:tavLst>
                                        <p:tav tm="0">
                                          <p:val>
                                            <p:strVal val="#ppt_x"/>
                                          </p:val>
                                        </p:tav>
                                        <p:tav tm="100000">
                                          <p:val>
                                            <p:strVal val="#ppt_x"/>
                                          </p:val>
                                        </p:tav>
                                      </p:tavLst>
                                    </p:anim>
                                    <p:anim calcmode="lin" valueType="num">
                                      <p:cBhvr additive="base">
                                        <p:cTn id="9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16"/>
                                        </p:tgtEl>
                                        <p:attrNameLst>
                                          <p:attrName>style.visibility</p:attrName>
                                        </p:attrNameLst>
                                      </p:cBhvr>
                                      <p:to>
                                        <p:strVal val="visible"/>
                                      </p:to>
                                    </p:set>
                                    <p:anim calcmode="lin" valueType="num">
                                      <p:cBhvr additive="base">
                                        <p:cTn id="98" dur="500" fill="hold"/>
                                        <p:tgtEl>
                                          <p:spTgt spid="16"/>
                                        </p:tgtEl>
                                        <p:attrNameLst>
                                          <p:attrName>ppt_x</p:attrName>
                                        </p:attrNameLst>
                                      </p:cBhvr>
                                      <p:tavLst>
                                        <p:tav tm="0">
                                          <p:val>
                                            <p:strVal val="#ppt_x"/>
                                          </p:val>
                                        </p:tav>
                                        <p:tav tm="100000">
                                          <p:val>
                                            <p:strVal val="#ppt_x"/>
                                          </p:val>
                                        </p:tav>
                                      </p:tavLst>
                                    </p:anim>
                                    <p:anim calcmode="lin" valueType="num">
                                      <p:cBhvr additive="base">
                                        <p:cTn id="9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17"/>
                                        </p:tgtEl>
                                        <p:attrNameLst>
                                          <p:attrName>style.visibility</p:attrName>
                                        </p:attrNameLst>
                                      </p:cBhvr>
                                      <p:to>
                                        <p:strVal val="visible"/>
                                      </p:to>
                                    </p:set>
                                    <p:anim calcmode="lin" valueType="num">
                                      <p:cBhvr additive="base">
                                        <p:cTn id="104" dur="500" fill="hold"/>
                                        <p:tgtEl>
                                          <p:spTgt spid="17"/>
                                        </p:tgtEl>
                                        <p:attrNameLst>
                                          <p:attrName>ppt_x</p:attrName>
                                        </p:attrNameLst>
                                      </p:cBhvr>
                                      <p:tavLst>
                                        <p:tav tm="0">
                                          <p:val>
                                            <p:strVal val="#ppt_x"/>
                                          </p:val>
                                        </p:tav>
                                        <p:tav tm="100000">
                                          <p:val>
                                            <p:strVal val="#ppt_x"/>
                                          </p:val>
                                        </p:tav>
                                      </p:tavLst>
                                    </p:anim>
                                    <p:anim calcmode="lin" valueType="num">
                                      <p:cBhvr additive="base">
                                        <p:cTn id="10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18"/>
                                        </p:tgtEl>
                                        <p:attrNameLst>
                                          <p:attrName>style.visibility</p:attrName>
                                        </p:attrNameLst>
                                      </p:cBhvr>
                                      <p:to>
                                        <p:strVal val="visible"/>
                                      </p:to>
                                    </p:set>
                                    <p:anim calcmode="lin" valueType="num">
                                      <p:cBhvr additive="base">
                                        <p:cTn id="110" dur="500" fill="hold"/>
                                        <p:tgtEl>
                                          <p:spTgt spid="18"/>
                                        </p:tgtEl>
                                        <p:attrNameLst>
                                          <p:attrName>ppt_x</p:attrName>
                                        </p:attrNameLst>
                                      </p:cBhvr>
                                      <p:tavLst>
                                        <p:tav tm="0">
                                          <p:val>
                                            <p:strVal val="#ppt_x"/>
                                          </p:val>
                                        </p:tav>
                                        <p:tav tm="100000">
                                          <p:val>
                                            <p:strVal val="#ppt_x"/>
                                          </p:val>
                                        </p:tav>
                                      </p:tavLst>
                                    </p:anim>
                                    <p:anim calcmode="lin" valueType="num">
                                      <p:cBhvr additive="base">
                                        <p:cTn id="11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P spid="8" grpId="0"/>
      <p:bldP spid="9" grpId="0"/>
      <p:bldP spid="10" grpId="0"/>
      <p:bldP spid="11" grpId="0"/>
      <p:bldP spid="12" grpId="0"/>
      <p:bldP spid="13" grpId="0"/>
      <p:bldP spid="5" grpId="0"/>
      <p:bldP spid="14" grpId="0"/>
      <p:bldP spid="15" grpId="0"/>
      <p:bldP spid="16" grpId="0"/>
      <p:bldP spid="17" grpId="0"/>
      <p:bldP spid="1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6525" y="31752"/>
            <a:ext cx="8947475" cy="523220"/>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একক কাজের সমাধানঃ  </a:t>
            </a:r>
            <a:endParaRPr lang="en-US" sz="2800" b="1" dirty="0">
              <a:solidFill>
                <a:srgbClr val="FFC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 name="TextBox 2"/>
              <p:cNvSpPr txBox="1"/>
              <p:nvPr/>
            </p:nvSpPr>
            <p:spPr>
              <a:xfrm>
                <a:off x="196525" y="457200"/>
                <a:ext cx="8982111" cy="624786"/>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৩</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বই-৮(ক)</a:t>
                </a:r>
                <a:r>
                  <a:rPr lang="en-US" sz="2400" b="1" dirty="0" smtClean="0">
                    <a:solidFill>
                      <a:srgbClr val="0070C0"/>
                    </a:solidFill>
                    <a:latin typeface="NikoshBAN" pitchFamily="2" charset="0"/>
                    <a:ea typeface="Cambria Math"/>
                    <a:cs typeface="NikoshBAN" pitchFamily="2" charset="0"/>
                  </a:rPr>
                  <a:t>⦂</a:t>
                </a:r>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𝒕𝒂𝒏𝑨</m:t>
                        </m:r>
                      </m:num>
                      <m:den>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 −  </m:t>
                        </m:r>
                        <m:r>
                          <a:rPr lang="en-US" sz="2400" b="1" i="1" smtClean="0">
                            <a:solidFill>
                              <a:srgbClr val="0070C0"/>
                            </a:solidFill>
                            <a:latin typeface="Cambria Math"/>
                            <a:ea typeface="Cambria Math"/>
                          </a:rPr>
                          <m:t>𝒄𝒐𝒕𝑨</m:t>
                        </m:r>
                      </m:den>
                    </m:f>
                  </m:oMath>
                </a14:m>
                <a:r>
                  <a:rPr lang="bn-BD" sz="2400" b="1" dirty="0" smtClean="0">
                    <a:solidFill>
                      <a:srgbClr val="0070C0"/>
                    </a:solidFill>
                    <a:latin typeface="NikoshBAN" pitchFamily="2" charset="0"/>
                    <a:ea typeface="Cambria Math"/>
                    <a:cs typeface="NikoshBAN" pitchFamily="2" charset="0"/>
                  </a:rPr>
                  <a:t> +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𝒄𝒐𝒕𝑨</m:t>
                        </m:r>
                      </m:num>
                      <m:den>
                        <m:r>
                          <a:rPr lang="en-US" sz="2400" b="1" i="1" smtClean="0">
                            <a:solidFill>
                              <a:srgbClr val="0070C0"/>
                            </a:solidFill>
                            <a:latin typeface="Cambria Math"/>
                            <a:ea typeface="Cambria Math"/>
                          </a:rPr>
                          <m:t>𝟏</m:t>
                        </m:r>
                        <m:r>
                          <a:rPr lang="en-US" sz="2400" b="1" i="1" smtClean="0">
                            <a:solidFill>
                              <a:srgbClr val="0070C0"/>
                            </a:solidFill>
                            <a:latin typeface="Cambria Math"/>
                            <a:ea typeface="Cambria Math"/>
                          </a:rPr>
                          <m:t> −</m:t>
                        </m:r>
                        <m:r>
                          <a:rPr lang="en-US" sz="2400" b="1" i="1" smtClean="0">
                            <a:solidFill>
                              <a:srgbClr val="0070C0"/>
                            </a:solidFill>
                            <a:latin typeface="Cambria Math"/>
                            <a:ea typeface="Cambria Math"/>
                          </a:rPr>
                          <m:t>𝒕𝒂𝒏𝑨</m:t>
                        </m:r>
                      </m:den>
                    </m:f>
                  </m:oMath>
                </a14:m>
                <a:r>
                  <a:rPr lang="bn-BD" sz="2400" b="1" dirty="0" smtClean="0">
                    <a:solidFill>
                      <a:srgbClr val="0070C0"/>
                    </a:solidFill>
                    <a:latin typeface="NikoshBAN" pitchFamily="2" charset="0"/>
                    <a:ea typeface="Cambria Math"/>
                    <a:cs typeface="NikoshBAN" pitchFamily="2" charset="0"/>
                  </a:rPr>
                  <a:t>  = </a:t>
                </a:r>
                <a:r>
                  <a:rPr lang="en-US" sz="1600" b="1" dirty="0" err="1" smtClean="0">
                    <a:solidFill>
                      <a:srgbClr val="0070C0"/>
                    </a:solidFill>
                    <a:latin typeface="NikoshBAN" pitchFamily="2" charset="0"/>
                    <a:ea typeface="Cambria Math"/>
                    <a:cs typeface="NikoshBAN" pitchFamily="2" charset="0"/>
                  </a:rPr>
                  <a:t>secA.cosecA</a:t>
                </a:r>
                <a:r>
                  <a:rPr lang="en-US" sz="2000" b="1" dirty="0" smtClean="0">
                    <a:solidFill>
                      <a:srgbClr val="0070C0"/>
                    </a:solidFill>
                    <a:latin typeface="NikoshBAN" pitchFamily="2" charset="0"/>
                    <a:ea typeface="Cambria Math"/>
                    <a:cs typeface="NikoshBAN" pitchFamily="2" charset="0"/>
                  </a:rPr>
                  <a:t> </a:t>
                </a:r>
                <a:r>
                  <a:rPr lang="en-US" sz="2400" b="1" dirty="0" smtClean="0">
                    <a:solidFill>
                      <a:srgbClr val="0070C0"/>
                    </a:solidFill>
                    <a:latin typeface="NikoshBAN" pitchFamily="2" charset="0"/>
                    <a:ea typeface="Cambria Math"/>
                    <a:cs typeface="NikoshBAN" pitchFamily="2" charset="0"/>
                  </a:rPr>
                  <a:t> + </a:t>
                </a:r>
                <a14:m>
                  <m:oMath xmlns:m="http://schemas.openxmlformats.org/officeDocument/2006/math">
                    <m:r>
                      <a:rPr lang="en-US" sz="2400" b="1" i="1" smtClean="0">
                        <a:solidFill>
                          <a:srgbClr val="0070C0"/>
                        </a:solidFill>
                        <a:latin typeface="Cambria Math"/>
                        <a:ea typeface="Cambria Math"/>
                      </a:rPr>
                      <m:t>𝟏</m:t>
                    </m:r>
                  </m:oMath>
                </a14:m>
                <a:endParaRPr lang="en-US" sz="2400" b="1" dirty="0">
                  <a:solidFill>
                    <a:srgbClr val="0070C0"/>
                  </a:solidFill>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96525" y="457200"/>
                <a:ext cx="8982111" cy="624786"/>
              </a:xfrm>
              <a:prstGeom prst="rect">
                <a:avLst/>
              </a:prstGeom>
              <a:blipFill rotWithShape="1">
                <a:blip r:embed="rId2"/>
                <a:stretch>
                  <a:fillRect l="-1018" b="-12745"/>
                </a:stretch>
              </a:blipFill>
            </p:spPr>
            <p:txBody>
              <a:bodyPr/>
              <a:lstStyle/>
              <a:p>
                <a:r>
                  <a:rPr lang="en-US">
                    <a:noFill/>
                  </a:rPr>
                  <a:t> </a:t>
                </a:r>
              </a:p>
            </p:txBody>
          </p:sp>
        </mc:Fallback>
      </mc:AlternateContent>
      <p:sp>
        <p:nvSpPr>
          <p:cNvPr id="4" name="TextBox 3"/>
          <p:cNvSpPr txBox="1"/>
          <p:nvPr/>
        </p:nvSpPr>
        <p:spPr>
          <a:xfrm>
            <a:off x="196525" y="1027734"/>
            <a:ext cx="3974393" cy="400110"/>
          </a:xfrm>
          <a:prstGeom prst="rect">
            <a:avLst/>
          </a:prstGeom>
          <a:noFill/>
        </p:spPr>
        <p:txBody>
          <a:bodyPr wrap="square" rtlCol="0">
            <a:spAutoFit/>
          </a:bodyPr>
          <a:lstStyle/>
          <a:p>
            <a:r>
              <a:rPr lang="bn-BD" sz="2000" b="1" dirty="0">
                <a:latin typeface="NikoshBAN" pitchFamily="2" charset="0"/>
                <a:cs typeface="NikoshBAN" pitchFamily="2" charset="0"/>
              </a:rPr>
              <a:t>৩</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বই-৮(ক) </a:t>
            </a:r>
            <a:r>
              <a:rPr lang="en-US" sz="2000" b="1" dirty="0" smtClean="0">
                <a:latin typeface="Cambria Math"/>
                <a:ea typeface="Cambria Math"/>
                <a:cs typeface="NikoshBAN" pitchFamily="2" charset="0"/>
              </a:rPr>
              <a:t>⦂</a:t>
            </a:r>
            <a:r>
              <a:rPr lang="bn-BD" sz="2000" b="1" dirty="0" smtClean="0">
                <a:latin typeface="NikoshBAN" pitchFamily="2" charset="0"/>
                <a:cs typeface="NikoshBAN" pitchFamily="2" charset="0"/>
              </a:rPr>
              <a:t>সমাধানঃ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5" name="TextBox 4"/>
              <p:cNvSpPr txBox="1"/>
              <p:nvPr/>
            </p:nvSpPr>
            <p:spPr>
              <a:xfrm>
                <a:off x="194545" y="1318222"/>
                <a:ext cx="4007672" cy="843885"/>
              </a:xfrm>
              <a:prstGeom prst="rect">
                <a:avLst/>
              </a:prstGeom>
              <a:noFill/>
            </p:spPr>
            <p:txBody>
              <a:bodyPr wrap="square" rtlCol="0">
                <a:spAutoFit/>
              </a:bodyPr>
              <a:lstStyle/>
              <a:p>
                <a:r>
                  <a:rPr lang="bn-BD" sz="1600" b="1" dirty="0" smtClean="0">
                    <a:solidFill>
                      <a:schemeClr val="tx1"/>
                    </a:solidFill>
                    <a:latin typeface="NikoshBAN" pitchFamily="2" charset="0"/>
                    <a:ea typeface="Cambria Math"/>
                    <a:cs typeface="NikoshBAN" pitchFamily="2" charset="0"/>
                  </a:rPr>
                  <a:t> </a:t>
                </a:r>
                <a:r>
                  <a:rPr lang="en-US" sz="1600" b="1" dirty="0" smtClean="0">
                    <a:solidFill>
                      <a:schemeClr val="tx1"/>
                    </a:solidFill>
                    <a:latin typeface="NikoshBAN" pitchFamily="2" charset="0"/>
                    <a:ea typeface="Cambria Math"/>
                    <a:cs typeface="NikoshBAN" pitchFamily="2" charset="0"/>
                  </a:rPr>
                  <a:t>L.H.S</a:t>
                </a:r>
                <a:r>
                  <a:rPr lang="en-US" sz="2000" b="1" dirty="0" smtClean="0">
                    <a:solidFill>
                      <a:schemeClr val="tx1"/>
                    </a:solidFill>
                    <a:latin typeface="NikoshBAN" pitchFamily="2" charset="0"/>
                    <a:ea typeface="Cambria Math"/>
                    <a:cs typeface="NikoshBAN" pitchFamily="2" charset="0"/>
                  </a:rPr>
                  <a:t>. </a:t>
                </a:r>
              </a:p>
              <a:p>
                <a:r>
                  <a:rPr lang="en-US" sz="2000" b="1" dirty="0" smtClean="0">
                    <a:solidFill>
                      <a:schemeClr val="tx1"/>
                    </a:solidFill>
                    <a:latin typeface="NikoshBAN" pitchFamily="2" charset="0"/>
                    <a:ea typeface="Cambria Math"/>
                    <a:cs typeface="NikoshBAN" pitchFamily="2" charset="0"/>
                  </a:rPr>
                  <a:t> =</a:t>
                </a:r>
                <a:r>
                  <a:rPr lang="bn-BD"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000" b="1" i="1" smtClean="0">
                            <a:solidFill>
                              <a:schemeClr val="tx1"/>
                            </a:solidFill>
                            <a:latin typeface="Cambria Math"/>
                            <a:ea typeface="Cambria Math"/>
                          </a:rPr>
                        </m:ctrlPr>
                      </m:fPr>
                      <m:num>
                        <m:r>
                          <a:rPr lang="en-US" sz="2000" b="1" i="1" smtClean="0">
                            <a:solidFill>
                              <a:schemeClr val="tx1"/>
                            </a:solidFill>
                            <a:latin typeface="Cambria Math"/>
                            <a:ea typeface="Cambria Math"/>
                          </a:rPr>
                          <m:t>𝒕𝒂𝒏𝑨</m:t>
                        </m:r>
                      </m:num>
                      <m:den>
                        <m:r>
                          <a:rPr lang="en-US" sz="2000" b="1" i="1" smtClean="0">
                            <a:solidFill>
                              <a:schemeClr val="tx1"/>
                            </a:solidFill>
                            <a:latin typeface="Cambria Math"/>
                            <a:ea typeface="Cambria Math"/>
                          </a:rPr>
                          <m:t>𝟏</m:t>
                        </m:r>
                        <m:r>
                          <a:rPr lang="en-US" sz="2000" b="1" i="1" smtClean="0">
                            <a:solidFill>
                              <a:schemeClr val="tx1"/>
                            </a:solidFill>
                            <a:latin typeface="Cambria Math"/>
                            <a:ea typeface="Cambria Math"/>
                          </a:rPr>
                          <m:t> −  </m:t>
                        </m:r>
                        <m:r>
                          <a:rPr lang="en-US" sz="2000" b="1" i="1" smtClean="0">
                            <a:solidFill>
                              <a:schemeClr val="tx1"/>
                            </a:solidFill>
                            <a:latin typeface="Cambria Math"/>
                            <a:ea typeface="Cambria Math"/>
                          </a:rPr>
                          <m:t>𝒄𝒐𝒕𝑨</m:t>
                        </m:r>
                      </m:den>
                    </m:f>
                  </m:oMath>
                </a14:m>
                <a:r>
                  <a:rPr lang="bn-BD" sz="2000" b="1" dirty="0" smtClean="0">
                    <a:solidFill>
                      <a:schemeClr val="tx1"/>
                    </a:solidFill>
                    <a:latin typeface="NikoshBAN" pitchFamily="2" charset="0"/>
                    <a:ea typeface="Cambria Math"/>
                    <a:cs typeface="NikoshBAN" pitchFamily="2" charset="0"/>
                  </a:rPr>
                  <a:t> + </a:t>
                </a:r>
                <a14:m>
                  <m:oMath xmlns:m="http://schemas.openxmlformats.org/officeDocument/2006/math">
                    <m:f>
                      <m:fPr>
                        <m:ctrlPr>
                          <a:rPr lang="bn-BD" sz="2000" b="1" i="1" smtClean="0">
                            <a:solidFill>
                              <a:schemeClr val="tx1"/>
                            </a:solidFill>
                            <a:latin typeface="Cambria Math"/>
                            <a:ea typeface="Cambria Math"/>
                          </a:rPr>
                        </m:ctrlPr>
                      </m:fPr>
                      <m:num>
                        <m:r>
                          <a:rPr lang="en-US" sz="2000" b="1" i="1" smtClean="0">
                            <a:solidFill>
                              <a:schemeClr val="tx1"/>
                            </a:solidFill>
                            <a:latin typeface="Cambria Math"/>
                            <a:ea typeface="Cambria Math"/>
                          </a:rPr>
                          <m:t>𝒄𝒐𝒕𝑨</m:t>
                        </m:r>
                      </m:num>
                      <m:den>
                        <m:r>
                          <a:rPr lang="en-US" sz="2000" b="1" i="1" smtClean="0">
                            <a:solidFill>
                              <a:schemeClr val="tx1"/>
                            </a:solidFill>
                            <a:latin typeface="Cambria Math"/>
                            <a:ea typeface="Cambria Math"/>
                          </a:rPr>
                          <m:t>𝟏</m:t>
                        </m:r>
                        <m:r>
                          <a:rPr lang="en-US" sz="2000" b="1" i="1" smtClean="0">
                            <a:solidFill>
                              <a:schemeClr val="tx1"/>
                            </a:solidFill>
                            <a:latin typeface="Cambria Math"/>
                            <a:ea typeface="Cambria Math"/>
                          </a:rPr>
                          <m:t> −</m:t>
                        </m:r>
                        <m:r>
                          <a:rPr lang="en-US" sz="2000" b="1" i="1" smtClean="0">
                            <a:solidFill>
                              <a:schemeClr val="tx1"/>
                            </a:solidFill>
                            <a:latin typeface="Cambria Math"/>
                            <a:ea typeface="Cambria Math"/>
                          </a:rPr>
                          <m:t>𝒕𝒂𝒏𝑨</m:t>
                        </m:r>
                      </m:den>
                    </m:f>
                  </m:oMath>
                </a14:m>
                <a:r>
                  <a:rPr lang="bn-BD" sz="2000" b="1" dirty="0" smtClean="0">
                    <a:solidFill>
                      <a:schemeClr val="tx1"/>
                    </a:solidFill>
                    <a:latin typeface="NikoshBAN" pitchFamily="2" charset="0"/>
                    <a:ea typeface="Cambria Math"/>
                    <a:cs typeface="NikoshBAN" pitchFamily="2" charset="0"/>
                  </a:rPr>
                  <a:t>  </a:t>
                </a:r>
                <a:endParaRPr lang="en-US" sz="2000" b="1" dirty="0">
                  <a:solidFill>
                    <a:schemeClr val="tx1"/>
                  </a:solidFill>
                  <a:latin typeface="NikoshBAN" pitchFamily="2" charset="0"/>
                  <a:cs typeface="NikoshBAN" pitchFamily="2"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94545" y="1318222"/>
                <a:ext cx="4007672" cy="843885"/>
              </a:xfrm>
              <a:prstGeom prst="rect">
                <a:avLst/>
              </a:prstGeom>
              <a:blipFill rotWithShape="1">
                <a:blip r:embed="rId3"/>
                <a:stretch>
                  <a:fillRect l="-913" t="-3597" b="-57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196526" y="2130159"/>
                <a:ext cx="3974392" cy="946606"/>
              </a:xfrm>
              <a:prstGeom prst="rect">
                <a:avLst/>
              </a:prstGeom>
              <a:noFill/>
            </p:spPr>
            <p:txBody>
              <a:bodyPr wrap="square" rtlCol="0">
                <a:spAutoFit/>
              </a:bodyPr>
              <a:lstStyle/>
              <a:p>
                <a:r>
                  <a:rPr lang="en-US" sz="2400" dirty="0" smtClean="0"/>
                  <a:t> = </a:t>
                </a:r>
                <a14:m>
                  <m:oMath xmlns:m="http://schemas.openxmlformats.org/officeDocument/2006/math">
                    <m:f>
                      <m:fPr>
                        <m:ctrlPr>
                          <a:rPr lang="en-US" sz="2400" i="1" smtClean="0">
                            <a:latin typeface="Cambria Math"/>
                          </a:rPr>
                        </m:ctrlPr>
                      </m:fPr>
                      <m:num>
                        <m:f>
                          <m:fPr>
                            <m:ctrlPr>
                              <a:rPr lang="en-US" sz="2400" i="1" smtClean="0">
                                <a:latin typeface="Cambria Math"/>
                              </a:rPr>
                            </m:ctrlPr>
                          </m:fPr>
                          <m:num>
                            <m:r>
                              <a:rPr lang="en-US" sz="2400" b="0" i="1" smtClean="0">
                                <a:latin typeface="Cambria Math"/>
                              </a:rPr>
                              <m:t>𝑠𝑖𝑛𝐴</m:t>
                            </m:r>
                          </m:num>
                          <m:den>
                            <m:r>
                              <a:rPr lang="en-US" sz="2400" b="0" i="1" smtClean="0">
                                <a:latin typeface="Cambria Math"/>
                              </a:rPr>
                              <m:t>𝑐𝑜𝑠𝐴</m:t>
                            </m:r>
                          </m:den>
                        </m:f>
                      </m:num>
                      <m:den>
                        <m:r>
                          <a:rPr lang="en-US" sz="2400" b="0" i="1" smtClean="0">
                            <a:latin typeface="Cambria Math"/>
                          </a:rPr>
                          <m:t>1</m:t>
                        </m:r>
                        <m:r>
                          <a:rPr lang="en-US" sz="2400" b="0" i="1" smtClean="0">
                            <a:latin typeface="Cambria Math"/>
                          </a:rPr>
                          <m:t>−</m:t>
                        </m:r>
                        <m:f>
                          <m:fPr>
                            <m:ctrlPr>
                              <a:rPr lang="en-US" sz="2400" b="0" i="1" smtClean="0">
                                <a:latin typeface="Cambria Math"/>
                              </a:rPr>
                            </m:ctrlPr>
                          </m:fPr>
                          <m:num>
                            <m:r>
                              <a:rPr lang="en-US" sz="2400" b="0" i="1" smtClean="0">
                                <a:latin typeface="Cambria Math"/>
                              </a:rPr>
                              <m:t>𝑐𝑜𝑠𝐴</m:t>
                            </m:r>
                          </m:num>
                          <m:den>
                            <m:r>
                              <a:rPr lang="en-US" sz="2400" b="0" i="1" smtClean="0">
                                <a:latin typeface="Cambria Math"/>
                              </a:rPr>
                              <m:t>𝑠𝑖𝑛𝐴</m:t>
                            </m:r>
                          </m:den>
                        </m:f>
                      </m:den>
                    </m:f>
                  </m:oMath>
                </a14:m>
                <a:r>
                  <a:rPr lang="en-US" sz="2400" dirty="0" smtClean="0"/>
                  <a:t> + </a:t>
                </a:r>
                <a14:m>
                  <m:oMath xmlns:m="http://schemas.openxmlformats.org/officeDocument/2006/math">
                    <m:f>
                      <m:fPr>
                        <m:ctrlPr>
                          <a:rPr lang="en-US" sz="2400" i="1" smtClean="0">
                            <a:latin typeface="Cambria Math"/>
                          </a:rPr>
                        </m:ctrlPr>
                      </m:fPr>
                      <m:num>
                        <m:f>
                          <m:fPr>
                            <m:ctrlPr>
                              <a:rPr lang="en-US" sz="2400" i="1" smtClean="0">
                                <a:latin typeface="Cambria Math"/>
                              </a:rPr>
                            </m:ctrlPr>
                          </m:fPr>
                          <m:num>
                            <m:r>
                              <a:rPr lang="en-US" sz="2400" b="0" i="1" smtClean="0">
                                <a:latin typeface="Cambria Math"/>
                              </a:rPr>
                              <m:t>𝑐𝑜𝑠𝐴</m:t>
                            </m:r>
                          </m:num>
                          <m:den>
                            <m:r>
                              <a:rPr lang="en-US" sz="2400" b="0" i="1" smtClean="0">
                                <a:latin typeface="Cambria Math"/>
                              </a:rPr>
                              <m:t>𝑠𝑖𝑛𝐴</m:t>
                            </m:r>
                          </m:den>
                        </m:f>
                      </m:num>
                      <m:den>
                        <m:r>
                          <a:rPr lang="en-US" sz="2400" b="0" i="1" smtClean="0">
                            <a:latin typeface="Cambria Math"/>
                          </a:rPr>
                          <m:t>1</m:t>
                        </m:r>
                        <m:r>
                          <a:rPr lang="en-US" sz="2400" b="0" i="1" smtClean="0">
                            <a:latin typeface="Cambria Math"/>
                          </a:rPr>
                          <m:t>−</m:t>
                        </m:r>
                        <m:f>
                          <m:fPr>
                            <m:ctrlPr>
                              <a:rPr lang="en-US" sz="2400" b="0" i="1" smtClean="0">
                                <a:latin typeface="Cambria Math"/>
                              </a:rPr>
                            </m:ctrlPr>
                          </m:fPr>
                          <m:num>
                            <m:r>
                              <a:rPr lang="en-US" sz="2400" b="0" i="1" smtClean="0">
                                <a:latin typeface="Cambria Math"/>
                              </a:rPr>
                              <m:t>𝑠𝑖𝑛𝐴</m:t>
                            </m:r>
                          </m:num>
                          <m:den>
                            <m:r>
                              <a:rPr lang="en-US" sz="2400" b="0" i="1" smtClean="0">
                                <a:latin typeface="Cambria Math"/>
                              </a:rPr>
                              <m:t>𝑐𝑜𝑠𝐴</m:t>
                            </m:r>
                          </m:den>
                        </m:f>
                      </m:den>
                    </m:f>
                  </m:oMath>
                </a14:m>
                <a:r>
                  <a:rPr lang="en-US" sz="2400" dirty="0" smtClean="0"/>
                  <a:t>                                 </a:t>
                </a:r>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196526" y="2130159"/>
                <a:ext cx="3974392" cy="946606"/>
              </a:xfrm>
              <a:prstGeom prst="rect">
                <a:avLst/>
              </a:prstGeom>
              <a:blipFill rotWithShape="1">
                <a:blip r:embed="rId4"/>
                <a:stretch>
                  <a:fillRect l="-6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196526" y="3076765"/>
                <a:ext cx="4005692" cy="952890"/>
              </a:xfrm>
              <a:prstGeom prst="rect">
                <a:avLst/>
              </a:prstGeom>
              <a:noFill/>
            </p:spPr>
            <p:txBody>
              <a:bodyPr wrap="square" rtlCol="0">
                <a:spAutoFit/>
              </a:bodyPr>
              <a:lstStyle/>
              <a:p>
                <a:r>
                  <a:rPr lang="en-US" sz="2400" dirty="0" smtClean="0"/>
                  <a:t> = </a:t>
                </a:r>
                <a14:m>
                  <m:oMath xmlns:m="http://schemas.openxmlformats.org/officeDocument/2006/math">
                    <m:f>
                      <m:fPr>
                        <m:ctrlPr>
                          <a:rPr lang="en-US" sz="2400" i="1" smtClean="0">
                            <a:latin typeface="Cambria Math"/>
                          </a:rPr>
                        </m:ctrlPr>
                      </m:fPr>
                      <m:num>
                        <m:f>
                          <m:fPr>
                            <m:ctrlPr>
                              <a:rPr lang="en-US" sz="2400" i="1" smtClean="0">
                                <a:latin typeface="Cambria Math"/>
                              </a:rPr>
                            </m:ctrlPr>
                          </m:fPr>
                          <m:num>
                            <m:r>
                              <a:rPr lang="en-US" sz="2400" b="0" i="1" smtClean="0">
                                <a:latin typeface="Cambria Math"/>
                              </a:rPr>
                              <m:t>𝑠𝑖𝑛𝐴</m:t>
                            </m:r>
                          </m:num>
                          <m:den>
                            <m:r>
                              <a:rPr lang="en-US" sz="2400" b="0" i="1" smtClean="0">
                                <a:latin typeface="Cambria Math"/>
                              </a:rPr>
                              <m:t>𝑐𝑜𝑠𝐴</m:t>
                            </m:r>
                          </m:den>
                        </m:f>
                      </m:num>
                      <m:den>
                        <m:f>
                          <m:fPr>
                            <m:ctrlPr>
                              <a:rPr lang="en-US" sz="2400" b="0" i="1" smtClean="0">
                                <a:latin typeface="Cambria Math"/>
                              </a:rPr>
                            </m:ctrlPr>
                          </m:fPr>
                          <m:num>
                            <m:r>
                              <a:rPr lang="en-US" sz="2400" b="0" i="1" smtClean="0">
                                <a:latin typeface="Cambria Math"/>
                              </a:rPr>
                              <m:t>𝑠𝑖𝑛𝐴</m:t>
                            </m:r>
                            <m:r>
                              <a:rPr lang="en-US" sz="2400" b="0" i="1" smtClean="0">
                                <a:latin typeface="Cambria Math"/>
                              </a:rPr>
                              <m:t>−</m:t>
                            </m:r>
                            <m:r>
                              <a:rPr lang="en-US" sz="2400" b="0" i="1" smtClean="0">
                                <a:latin typeface="Cambria Math"/>
                              </a:rPr>
                              <m:t>𝑐𝑜𝑠𝐴</m:t>
                            </m:r>
                          </m:num>
                          <m:den>
                            <m:r>
                              <a:rPr lang="en-US" sz="2400" b="0" i="1" smtClean="0">
                                <a:latin typeface="Cambria Math"/>
                              </a:rPr>
                              <m:t>𝑠𝑖𝑛𝐴</m:t>
                            </m:r>
                          </m:den>
                        </m:f>
                      </m:den>
                    </m:f>
                  </m:oMath>
                </a14:m>
                <a:r>
                  <a:rPr lang="en-US" sz="2400" dirty="0" smtClean="0"/>
                  <a:t> + </a:t>
                </a:r>
                <a14:m>
                  <m:oMath xmlns:m="http://schemas.openxmlformats.org/officeDocument/2006/math">
                    <m:f>
                      <m:fPr>
                        <m:ctrlPr>
                          <a:rPr lang="en-US" sz="2400" i="1" smtClean="0">
                            <a:latin typeface="Cambria Math"/>
                          </a:rPr>
                        </m:ctrlPr>
                      </m:fPr>
                      <m:num>
                        <m:f>
                          <m:fPr>
                            <m:ctrlPr>
                              <a:rPr lang="en-US" sz="2400" i="1" smtClean="0">
                                <a:latin typeface="Cambria Math"/>
                              </a:rPr>
                            </m:ctrlPr>
                          </m:fPr>
                          <m:num>
                            <m:r>
                              <a:rPr lang="en-US" sz="2400" b="0" i="1" smtClean="0">
                                <a:latin typeface="Cambria Math"/>
                              </a:rPr>
                              <m:t>𝑐𝑜𝑠𝐴</m:t>
                            </m:r>
                          </m:num>
                          <m:den>
                            <m:r>
                              <a:rPr lang="en-US" sz="2400" b="0" i="1" smtClean="0">
                                <a:latin typeface="Cambria Math"/>
                              </a:rPr>
                              <m:t>𝑠𝑖𝑛𝐴</m:t>
                            </m:r>
                          </m:den>
                        </m:f>
                      </m:num>
                      <m:den>
                        <m:f>
                          <m:fPr>
                            <m:ctrlPr>
                              <a:rPr lang="en-US" sz="2400" b="0" i="1" smtClean="0">
                                <a:latin typeface="Cambria Math"/>
                              </a:rPr>
                            </m:ctrlPr>
                          </m:fPr>
                          <m:num>
                            <m:r>
                              <a:rPr lang="en-US" sz="2400" b="0" i="1" smtClean="0">
                                <a:latin typeface="Cambria Math"/>
                              </a:rPr>
                              <m:t>𝑐𝑜𝑠𝐴</m:t>
                            </m:r>
                            <m:r>
                              <a:rPr lang="en-US" sz="2400" b="0" i="1" smtClean="0">
                                <a:latin typeface="Cambria Math"/>
                              </a:rPr>
                              <m:t>−</m:t>
                            </m:r>
                            <m:r>
                              <a:rPr lang="en-US" sz="2400" b="0" i="1" smtClean="0">
                                <a:latin typeface="Cambria Math"/>
                              </a:rPr>
                              <m:t>𝑠𝑖𝑛𝐴</m:t>
                            </m:r>
                          </m:num>
                          <m:den>
                            <m:r>
                              <a:rPr lang="en-US" sz="2400" b="0" i="1" smtClean="0">
                                <a:latin typeface="Cambria Math"/>
                              </a:rPr>
                              <m:t>𝑐𝑜𝑠𝐴</m:t>
                            </m:r>
                          </m:den>
                        </m:f>
                      </m:den>
                    </m:f>
                  </m:oMath>
                </a14:m>
                <a:r>
                  <a:rPr lang="en-US" sz="2400" dirty="0" smtClean="0"/>
                  <a:t>                                 </a:t>
                </a:r>
                <a:endParaRPr lang="en-US" sz="2400" dirty="0"/>
              </a:p>
            </p:txBody>
          </p:sp>
        </mc:Choice>
        <mc:Fallback xmlns="">
          <p:sp>
            <p:nvSpPr>
              <p:cNvPr id="8" name="TextBox 7"/>
              <p:cNvSpPr txBox="1">
                <a:spLocks noRot="1" noChangeAspect="1" noMove="1" noResize="1" noEditPoints="1" noAdjustHandles="1" noChangeArrowheads="1" noChangeShapeType="1" noTextEdit="1"/>
              </p:cNvSpPr>
              <p:nvPr/>
            </p:nvSpPr>
            <p:spPr>
              <a:xfrm>
                <a:off x="196526" y="3076765"/>
                <a:ext cx="4005692" cy="952890"/>
              </a:xfrm>
              <a:prstGeom prst="rect">
                <a:avLst/>
              </a:prstGeom>
              <a:blipFill rotWithShape="1">
                <a:blip r:embed="rId5"/>
                <a:stretch>
                  <a:fillRect l="-6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196527" y="4247140"/>
                <a:ext cx="5137474" cy="540148"/>
              </a:xfrm>
              <a:prstGeom prst="rect">
                <a:avLst/>
              </a:prstGeom>
              <a:noFill/>
            </p:spPr>
            <p:txBody>
              <a:bodyPr wrap="square" rtlCol="0">
                <a:spAutoFit/>
              </a:bodyPr>
              <a:lstStyle/>
              <a:p>
                <a:r>
                  <a:rPr lang="en-US" sz="2000" b="1" dirty="0" smtClean="0"/>
                  <a:t> = </a:t>
                </a:r>
                <a14:m>
                  <m:oMath xmlns:m="http://schemas.openxmlformats.org/officeDocument/2006/math">
                    <m:f>
                      <m:fPr>
                        <m:ctrlPr>
                          <a:rPr lang="en-US" sz="2000" b="1" i="1" smtClean="0">
                            <a:latin typeface="Cambria Math"/>
                          </a:rPr>
                        </m:ctrlPr>
                      </m:fPr>
                      <m:num>
                        <m:r>
                          <a:rPr lang="en-US" sz="2000" b="1" i="1" smtClean="0">
                            <a:latin typeface="Cambria Math"/>
                          </a:rPr>
                          <m:t>𝒔𝒊𝒏𝑨</m:t>
                        </m:r>
                      </m:num>
                      <m:den>
                        <m:r>
                          <a:rPr lang="en-US" sz="2000" b="1" i="1" smtClean="0">
                            <a:latin typeface="Cambria Math"/>
                          </a:rPr>
                          <m:t>𝒄𝒐𝒔𝑨</m:t>
                        </m:r>
                      </m:den>
                    </m:f>
                    <m:r>
                      <a:rPr lang="en-US" sz="2000" b="1" i="1" smtClean="0">
                        <a:latin typeface="Cambria Math"/>
                        <a:ea typeface="Cambria Math"/>
                      </a:rPr>
                      <m:t>×</m:t>
                    </m:r>
                    <m:f>
                      <m:fPr>
                        <m:ctrlPr>
                          <a:rPr lang="en-US" sz="2000" b="1" i="1" smtClean="0">
                            <a:latin typeface="Cambria Math"/>
                            <a:ea typeface="Cambria Math"/>
                          </a:rPr>
                        </m:ctrlPr>
                      </m:fPr>
                      <m:num>
                        <m:r>
                          <a:rPr lang="en-US" sz="2000" b="1" i="1" smtClean="0">
                            <a:latin typeface="Cambria Math"/>
                            <a:ea typeface="Cambria Math"/>
                          </a:rPr>
                          <m:t>𝒔𝒊𝒏𝑨</m:t>
                        </m:r>
                      </m:num>
                      <m:den>
                        <m:r>
                          <a:rPr lang="en-US" sz="2000" b="1" i="1" smtClean="0">
                            <a:latin typeface="Cambria Math"/>
                            <a:ea typeface="Cambria Math"/>
                          </a:rPr>
                          <m:t>𝒔𝒊𝒏𝑨</m:t>
                        </m:r>
                        <m:r>
                          <a:rPr lang="en-US" sz="2000" b="1" i="1" smtClean="0">
                            <a:latin typeface="Cambria Math"/>
                            <a:ea typeface="Cambria Math"/>
                          </a:rPr>
                          <m:t>−</m:t>
                        </m:r>
                        <m:r>
                          <a:rPr lang="en-US" sz="2000" b="1" i="1" smtClean="0">
                            <a:latin typeface="Cambria Math"/>
                            <a:ea typeface="Cambria Math"/>
                          </a:rPr>
                          <m:t>𝒄𝒐𝒔𝑨</m:t>
                        </m:r>
                      </m:den>
                    </m:f>
                  </m:oMath>
                </a14:m>
                <a:r>
                  <a:rPr lang="en-US" sz="2000" b="1" dirty="0" smtClean="0"/>
                  <a:t>  + </a:t>
                </a:r>
                <a14:m>
                  <m:oMath xmlns:m="http://schemas.openxmlformats.org/officeDocument/2006/math">
                    <m:f>
                      <m:fPr>
                        <m:ctrlPr>
                          <a:rPr lang="en-US" sz="2000" b="1" i="1" smtClean="0">
                            <a:latin typeface="Cambria Math"/>
                          </a:rPr>
                        </m:ctrlPr>
                      </m:fPr>
                      <m:num>
                        <m:r>
                          <a:rPr lang="en-US" sz="2000" b="1" i="1" smtClean="0">
                            <a:latin typeface="Cambria Math"/>
                          </a:rPr>
                          <m:t>𝒄𝒐𝒔𝑨</m:t>
                        </m:r>
                      </m:num>
                      <m:den>
                        <m:r>
                          <a:rPr lang="en-US" sz="2000" b="1" i="1" smtClean="0">
                            <a:latin typeface="Cambria Math"/>
                          </a:rPr>
                          <m:t>𝒔𝒊𝒏𝑨</m:t>
                        </m:r>
                      </m:den>
                    </m:f>
                    <m:r>
                      <a:rPr lang="en-US" sz="2000" b="1" i="1" smtClean="0">
                        <a:latin typeface="Cambria Math"/>
                        <a:ea typeface="Cambria Math"/>
                      </a:rPr>
                      <m:t>×</m:t>
                    </m:r>
                    <m:f>
                      <m:fPr>
                        <m:ctrlPr>
                          <a:rPr lang="en-US" sz="2000" b="1" i="1" smtClean="0">
                            <a:latin typeface="Cambria Math"/>
                            <a:ea typeface="Cambria Math"/>
                          </a:rPr>
                        </m:ctrlPr>
                      </m:fPr>
                      <m:num>
                        <m:r>
                          <a:rPr lang="en-US" sz="2000" b="1" i="1" smtClean="0">
                            <a:latin typeface="Cambria Math"/>
                            <a:ea typeface="Cambria Math"/>
                          </a:rPr>
                          <m:t>𝒄𝒐𝒔𝑨</m:t>
                        </m:r>
                      </m:num>
                      <m:den>
                        <m:r>
                          <a:rPr lang="en-US" sz="2000" b="1" i="1" smtClean="0">
                            <a:latin typeface="Cambria Math"/>
                            <a:ea typeface="Cambria Math"/>
                          </a:rPr>
                          <m:t>𝒄𝒐𝒔𝑨</m:t>
                        </m:r>
                        <m:r>
                          <a:rPr lang="en-US" sz="2000" b="1" i="1" smtClean="0">
                            <a:latin typeface="Cambria Math"/>
                            <a:ea typeface="Cambria Math"/>
                          </a:rPr>
                          <m:t>−</m:t>
                        </m:r>
                        <m:r>
                          <a:rPr lang="en-US" sz="2000" b="1" i="1" smtClean="0">
                            <a:latin typeface="Cambria Math"/>
                            <a:ea typeface="Cambria Math"/>
                          </a:rPr>
                          <m:t>𝒔𝒊𝒏𝑨</m:t>
                        </m:r>
                      </m:den>
                    </m:f>
                  </m:oMath>
                </a14:m>
                <a:r>
                  <a:rPr lang="en-US" sz="2000" b="1" dirty="0" smtClean="0"/>
                  <a:t>                                                              </a:t>
                </a:r>
                <a:endParaRPr lang="en-US" sz="2000" b="1" dirty="0"/>
              </a:p>
            </p:txBody>
          </p:sp>
        </mc:Choice>
        <mc:Fallback xmlns="">
          <p:sp>
            <p:nvSpPr>
              <p:cNvPr id="9" name="TextBox 8"/>
              <p:cNvSpPr txBox="1">
                <a:spLocks noRot="1" noChangeAspect="1" noMove="1" noResize="1" noEditPoints="1" noAdjustHandles="1" noChangeArrowheads="1" noChangeShapeType="1" noTextEdit="1"/>
              </p:cNvSpPr>
              <p:nvPr/>
            </p:nvSpPr>
            <p:spPr>
              <a:xfrm>
                <a:off x="196527" y="4247140"/>
                <a:ext cx="5137474" cy="540148"/>
              </a:xfrm>
              <a:prstGeom prst="rect">
                <a:avLst/>
              </a:prstGeom>
              <a:blipFill rotWithShape="1">
                <a:blip r:embed="rId6"/>
                <a:stretch>
                  <a:fillRect l="-119" b="-79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194546" y="4899530"/>
                <a:ext cx="5139456" cy="622863"/>
              </a:xfrm>
              <a:prstGeom prst="rect">
                <a:avLst/>
              </a:prstGeom>
              <a:noFill/>
            </p:spPr>
            <p:txBody>
              <a:bodyPr wrap="square" rtlCol="0">
                <a:spAutoFit/>
              </a:bodyPr>
              <a:lstStyle/>
              <a:p>
                <a:r>
                  <a:rPr lang="en-US" sz="2000" b="1" dirty="0" smtClean="0"/>
                  <a:t>  = </a:t>
                </a:r>
                <a14:m>
                  <m:oMath xmlns:m="http://schemas.openxmlformats.org/officeDocument/2006/math">
                    <m:f>
                      <m:fPr>
                        <m:ctrlPr>
                          <a:rPr lang="en-US" sz="2000" b="1" i="1" smtClean="0">
                            <a:latin typeface="Cambria Math"/>
                          </a:rPr>
                        </m:ctrlPr>
                      </m:fPr>
                      <m:num>
                        <m:sSup>
                          <m:sSupPr>
                            <m:ctrlPr>
                              <a:rPr lang="en-US" sz="2000" b="1" i="1" smtClean="0">
                                <a:latin typeface="Cambria Math"/>
                              </a:rPr>
                            </m:ctrlPr>
                          </m:sSupPr>
                          <m:e>
                            <m:r>
                              <a:rPr lang="en-US" sz="2000" b="1" i="1" smtClean="0">
                                <a:latin typeface="Cambria Math"/>
                              </a:rPr>
                              <m:t>𝒔𝒊𝒏</m:t>
                            </m:r>
                          </m:e>
                          <m:sup>
                            <m:r>
                              <a:rPr lang="en-US" sz="2000" b="1" i="1" smtClean="0">
                                <a:latin typeface="Cambria Math"/>
                              </a:rPr>
                              <m:t>𝟐</m:t>
                            </m:r>
                          </m:sup>
                        </m:sSup>
                        <m:r>
                          <a:rPr lang="en-US" sz="2000" b="1" i="1" smtClean="0">
                            <a:latin typeface="Cambria Math"/>
                          </a:rPr>
                          <m:t>𝑨</m:t>
                        </m:r>
                      </m:num>
                      <m:den>
                        <m:r>
                          <a:rPr lang="en-US" sz="2000" b="1" i="1" smtClean="0">
                            <a:latin typeface="Cambria Math"/>
                          </a:rPr>
                          <m:t>𝒄𝒐𝒔𝑨</m:t>
                        </m:r>
                        <m:r>
                          <a:rPr lang="en-US" sz="2000" b="1" i="1" smtClean="0">
                            <a:latin typeface="Cambria Math"/>
                          </a:rPr>
                          <m:t>(</m:t>
                        </m:r>
                        <m:r>
                          <a:rPr lang="en-US" sz="2000" b="1" i="1" smtClean="0">
                            <a:latin typeface="Cambria Math"/>
                          </a:rPr>
                          <m:t>𝒔𝒊𝒏𝑨</m:t>
                        </m:r>
                        <m:r>
                          <a:rPr lang="en-US" sz="2000" b="1" i="1" smtClean="0">
                            <a:latin typeface="Cambria Math"/>
                          </a:rPr>
                          <m:t>−</m:t>
                        </m:r>
                        <m:r>
                          <a:rPr lang="en-US" sz="2000" b="1" i="1" smtClean="0">
                            <a:latin typeface="Cambria Math"/>
                          </a:rPr>
                          <m:t>𝒄𝒐𝒔𝑨</m:t>
                        </m:r>
                        <m:r>
                          <a:rPr lang="en-US" sz="2000" b="1" i="1" smtClean="0">
                            <a:latin typeface="Cambria Math"/>
                          </a:rPr>
                          <m:t>)</m:t>
                        </m:r>
                      </m:den>
                    </m:f>
                  </m:oMath>
                </a14:m>
                <a:r>
                  <a:rPr lang="en-US" sz="2000" b="1" dirty="0" smtClean="0"/>
                  <a:t> + </a:t>
                </a:r>
                <a14:m>
                  <m:oMath xmlns:m="http://schemas.openxmlformats.org/officeDocument/2006/math">
                    <m:f>
                      <m:fPr>
                        <m:ctrlPr>
                          <a:rPr lang="en-US" sz="2000" b="1" i="1" smtClean="0">
                            <a:latin typeface="Cambria Math"/>
                          </a:rPr>
                        </m:ctrlPr>
                      </m:fPr>
                      <m:num>
                        <m:sSup>
                          <m:sSupPr>
                            <m:ctrlPr>
                              <a:rPr lang="en-US" sz="2000" b="1" i="1" smtClean="0">
                                <a:latin typeface="Cambria Math"/>
                              </a:rPr>
                            </m:ctrlPr>
                          </m:sSupPr>
                          <m:e>
                            <m:r>
                              <a:rPr lang="en-US" sz="2000" b="1" i="1" smtClean="0">
                                <a:latin typeface="Cambria Math"/>
                              </a:rPr>
                              <m:t>𝒄𝒐𝒔</m:t>
                            </m:r>
                          </m:e>
                          <m:sup>
                            <m:r>
                              <a:rPr lang="en-US" sz="2000" b="1" i="1" smtClean="0">
                                <a:latin typeface="Cambria Math"/>
                              </a:rPr>
                              <m:t>𝟐</m:t>
                            </m:r>
                          </m:sup>
                        </m:sSup>
                        <m:r>
                          <a:rPr lang="en-US" sz="2000" b="1" i="1" smtClean="0">
                            <a:latin typeface="Cambria Math"/>
                          </a:rPr>
                          <m:t>𝑨</m:t>
                        </m:r>
                      </m:num>
                      <m:den>
                        <m:r>
                          <a:rPr lang="en-US" sz="2000" b="1" i="1" smtClean="0">
                            <a:latin typeface="Cambria Math"/>
                          </a:rPr>
                          <m:t>−</m:t>
                        </m:r>
                        <m:r>
                          <a:rPr lang="en-US" sz="2000" b="1" i="1" smtClean="0">
                            <a:latin typeface="Cambria Math"/>
                          </a:rPr>
                          <m:t>𝒔𝒊𝒏𝑨</m:t>
                        </m:r>
                        <m:r>
                          <a:rPr lang="en-US" sz="2000" b="1" i="1" smtClean="0">
                            <a:latin typeface="Cambria Math"/>
                          </a:rPr>
                          <m:t>(</m:t>
                        </m:r>
                        <m:r>
                          <a:rPr lang="en-US" sz="2000" b="1" i="1" smtClean="0">
                            <a:latin typeface="Cambria Math"/>
                          </a:rPr>
                          <m:t>𝒔𝒊𝒏𝑨</m:t>
                        </m:r>
                        <m:r>
                          <a:rPr lang="en-US" sz="2000" b="1" i="1" smtClean="0">
                            <a:latin typeface="Cambria Math"/>
                          </a:rPr>
                          <m:t>−</m:t>
                        </m:r>
                        <m:r>
                          <a:rPr lang="en-US" sz="2000" b="1" i="1" smtClean="0">
                            <a:latin typeface="Cambria Math"/>
                          </a:rPr>
                          <m:t>𝒄𝒐𝒔𝑨</m:t>
                        </m:r>
                        <m:r>
                          <a:rPr lang="en-US" sz="2000" b="1" i="1" smtClean="0">
                            <a:latin typeface="Cambria Math"/>
                          </a:rPr>
                          <m:t>)</m:t>
                        </m:r>
                      </m:den>
                    </m:f>
                  </m:oMath>
                </a14:m>
                <a:r>
                  <a:rPr lang="en-US" sz="2000" b="1" dirty="0" smtClean="0"/>
                  <a:t>                                                            </a:t>
                </a:r>
                <a:endParaRPr lang="en-US" sz="2000" b="1" dirty="0"/>
              </a:p>
            </p:txBody>
          </p:sp>
        </mc:Choice>
        <mc:Fallback xmlns="">
          <p:sp>
            <p:nvSpPr>
              <p:cNvPr id="10" name="TextBox 9"/>
              <p:cNvSpPr txBox="1">
                <a:spLocks noRot="1" noChangeAspect="1" noMove="1" noResize="1" noEditPoints="1" noAdjustHandles="1" noChangeArrowheads="1" noChangeShapeType="1" noTextEdit="1"/>
              </p:cNvSpPr>
              <p:nvPr/>
            </p:nvSpPr>
            <p:spPr>
              <a:xfrm>
                <a:off x="194546" y="4899530"/>
                <a:ext cx="5139456" cy="622863"/>
              </a:xfrm>
              <a:prstGeom prst="rect">
                <a:avLst/>
              </a:prstGeom>
              <a:blipFill rotWithShape="1">
                <a:blip r:embed="rId7"/>
                <a:stretch>
                  <a:fillRect b="-98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192066" y="5857506"/>
                <a:ext cx="5141933" cy="728917"/>
              </a:xfrm>
              <a:prstGeom prst="rect">
                <a:avLst/>
              </a:prstGeom>
              <a:noFill/>
            </p:spPr>
            <p:txBody>
              <a:bodyPr wrap="square" rtlCol="0">
                <a:spAutoFit/>
              </a:bodyPr>
              <a:lstStyle/>
              <a:p>
                <a:r>
                  <a:rPr lang="en-US" sz="2400" b="1" dirty="0" smtClean="0"/>
                  <a:t>  = </a:t>
                </a:r>
                <a14:m>
                  <m:oMath xmlns:m="http://schemas.openxmlformats.org/officeDocument/2006/math">
                    <m:f>
                      <m:fPr>
                        <m:ctrlPr>
                          <a:rPr lang="en-US" sz="2400" b="1" i="1" smtClean="0">
                            <a:latin typeface="Cambria Math"/>
                          </a:rPr>
                        </m:ctrlPr>
                      </m:fPr>
                      <m:num>
                        <m:sSup>
                          <m:sSupPr>
                            <m:ctrlPr>
                              <a:rPr lang="en-US" sz="2400" b="1" i="1" smtClean="0">
                                <a:latin typeface="Cambria Math"/>
                              </a:rPr>
                            </m:ctrlPr>
                          </m:sSupPr>
                          <m:e>
                            <m:r>
                              <a:rPr lang="en-US" sz="2400" b="1" i="1" smtClean="0">
                                <a:latin typeface="Cambria Math"/>
                              </a:rPr>
                              <m:t>𝒔𝒊𝒏</m:t>
                            </m:r>
                          </m:e>
                          <m:sup>
                            <m:r>
                              <a:rPr lang="en-US" sz="2400" b="1" i="1" smtClean="0">
                                <a:latin typeface="Cambria Math"/>
                              </a:rPr>
                              <m:t>𝟑</m:t>
                            </m:r>
                          </m:sup>
                        </m:sSup>
                        <m:r>
                          <a:rPr lang="en-US" sz="2400" b="1" i="1" smtClean="0">
                            <a:latin typeface="Cambria Math"/>
                          </a:rPr>
                          <m:t>𝑨</m:t>
                        </m:r>
                        <m:r>
                          <a:rPr lang="en-US" sz="2400" b="1" i="1" smtClean="0">
                            <a:latin typeface="Cambria Math"/>
                          </a:rPr>
                          <m:t>−</m:t>
                        </m:r>
                        <m:sSup>
                          <m:sSupPr>
                            <m:ctrlPr>
                              <a:rPr lang="en-US" sz="2400" b="1" i="1" smtClean="0">
                                <a:latin typeface="Cambria Math"/>
                              </a:rPr>
                            </m:ctrlPr>
                          </m:sSupPr>
                          <m:e>
                            <m:r>
                              <a:rPr lang="en-US" sz="2400" b="1" i="1" smtClean="0">
                                <a:latin typeface="Cambria Math"/>
                              </a:rPr>
                              <m:t>𝒄𝒐𝒔</m:t>
                            </m:r>
                          </m:e>
                          <m:sup>
                            <m:r>
                              <a:rPr lang="en-US" sz="2400" b="1" i="1" smtClean="0">
                                <a:latin typeface="Cambria Math"/>
                              </a:rPr>
                              <m:t>𝟑</m:t>
                            </m:r>
                          </m:sup>
                        </m:sSup>
                        <m:r>
                          <a:rPr lang="en-US" sz="2400" b="1" i="1" smtClean="0">
                            <a:latin typeface="Cambria Math"/>
                          </a:rPr>
                          <m:t>𝑨</m:t>
                        </m:r>
                      </m:num>
                      <m:den>
                        <m:r>
                          <a:rPr lang="en-US" sz="2400" b="1" i="1" smtClean="0">
                            <a:latin typeface="Cambria Math"/>
                          </a:rPr>
                          <m:t>𝒄𝒐𝒔𝑨𝒔𝒊𝒏𝑨</m:t>
                        </m:r>
                        <m:r>
                          <a:rPr lang="en-US" sz="2400" b="1" i="1" smtClean="0">
                            <a:latin typeface="Cambria Math"/>
                          </a:rPr>
                          <m:t>(</m:t>
                        </m:r>
                        <m:r>
                          <a:rPr lang="en-US" sz="2400" b="1" i="1" smtClean="0">
                            <a:latin typeface="Cambria Math"/>
                          </a:rPr>
                          <m:t>𝒔𝒊𝒏𝑨</m:t>
                        </m:r>
                        <m:r>
                          <a:rPr lang="en-US" sz="2400" b="1" i="1" smtClean="0">
                            <a:latin typeface="Cambria Math"/>
                          </a:rPr>
                          <m:t>−</m:t>
                        </m:r>
                        <m:r>
                          <a:rPr lang="en-US" sz="2400" b="1" i="1" smtClean="0">
                            <a:latin typeface="Cambria Math"/>
                          </a:rPr>
                          <m:t>𝒄𝒐𝒔𝑨</m:t>
                        </m:r>
                        <m:r>
                          <a:rPr lang="en-US" sz="2400" b="1" i="1" smtClean="0">
                            <a:latin typeface="Cambria Math"/>
                          </a:rPr>
                          <m:t>)</m:t>
                        </m:r>
                      </m:den>
                    </m:f>
                  </m:oMath>
                </a14:m>
                <a:r>
                  <a:rPr lang="en-US" sz="2400" b="1" dirty="0" smtClean="0"/>
                  <a:t>                                                                                     </a:t>
                </a:r>
                <a:endParaRPr lang="en-US" sz="2400"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192066" y="5857506"/>
                <a:ext cx="5141933" cy="728917"/>
              </a:xfrm>
              <a:prstGeom prst="rect">
                <a:avLst/>
              </a:prstGeom>
              <a:blipFill rotWithShape="1">
                <a:blip r:embed="rId8"/>
                <a:stretch>
                  <a:fillRect b="-16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4170919" y="1179523"/>
                <a:ext cx="5715000" cy="748025"/>
              </a:xfrm>
              <a:prstGeom prst="rect">
                <a:avLst/>
              </a:prstGeom>
              <a:noFill/>
            </p:spPr>
            <p:txBody>
              <a:bodyPr wrap="square" rtlCol="0">
                <a:spAutoFit/>
              </a:bodyPr>
              <a:lstStyle/>
              <a:p>
                <a:r>
                  <a:rPr lang="en-US" sz="2400" b="1" dirty="0" smtClean="0"/>
                  <a:t> = </a:t>
                </a:r>
                <a14:m>
                  <m:oMath xmlns:m="http://schemas.openxmlformats.org/officeDocument/2006/math">
                    <m:f>
                      <m:fPr>
                        <m:ctrlPr>
                          <a:rPr lang="en-US" sz="2400" b="1" i="1" smtClean="0">
                            <a:latin typeface="Cambria Math"/>
                          </a:rPr>
                        </m:ctrlPr>
                      </m:fPr>
                      <m:num>
                        <m:r>
                          <a:rPr lang="en-US" sz="2400" b="1" i="1" smtClean="0">
                            <a:latin typeface="Cambria Math"/>
                          </a:rPr>
                          <m:t>(</m:t>
                        </m:r>
                        <m:r>
                          <a:rPr lang="en-US" sz="2400" b="1" i="1" smtClean="0">
                            <a:latin typeface="Cambria Math"/>
                          </a:rPr>
                          <m:t>𝒔𝒊𝒏𝑨</m:t>
                        </m:r>
                        <m:r>
                          <a:rPr lang="en-US" sz="2400" b="1" i="1" smtClean="0">
                            <a:latin typeface="Cambria Math"/>
                          </a:rPr>
                          <m:t>−</m:t>
                        </m:r>
                        <m:r>
                          <a:rPr lang="en-US" sz="2400" b="1" i="1" smtClean="0">
                            <a:latin typeface="Cambria Math"/>
                          </a:rPr>
                          <m:t>𝒄𝒐𝒔𝑨</m:t>
                        </m:r>
                        <m:r>
                          <a:rPr lang="en-US" sz="2400" b="1" i="1" smtClean="0">
                            <a:latin typeface="Cambria Math"/>
                          </a:rPr>
                          <m:t>)(</m:t>
                        </m:r>
                        <m:sSup>
                          <m:sSupPr>
                            <m:ctrlPr>
                              <a:rPr lang="en-US" sz="2400" b="1" i="1" smtClean="0">
                                <a:latin typeface="Cambria Math"/>
                              </a:rPr>
                            </m:ctrlPr>
                          </m:sSupPr>
                          <m:e>
                            <m:r>
                              <a:rPr lang="en-US" sz="2400" b="1" i="1" smtClean="0">
                                <a:latin typeface="Cambria Math"/>
                              </a:rPr>
                              <m:t>𝒔𝒊𝒏</m:t>
                            </m:r>
                          </m:e>
                          <m:sup>
                            <m:r>
                              <a:rPr lang="en-US" sz="2400" b="1" i="1" smtClean="0">
                                <a:latin typeface="Cambria Math"/>
                              </a:rPr>
                              <m:t>𝟐</m:t>
                            </m:r>
                          </m:sup>
                        </m:sSup>
                        <m:r>
                          <a:rPr lang="en-US" sz="2400" b="1" i="1" smtClean="0">
                            <a:latin typeface="Cambria Math"/>
                          </a:rPr>
                          <m:t>𝑨</m:t>
                        </m:r>
                        <m:r>
                          <a:rPr lang="en-US" sz="2400" b="1" i="1" smtClean="0">
                            <a:latin typeface="Cambria Math"/>
                          </a:rPr>
                          <m:t>+</m:t>
                        </m:r>
                        <m:r>
                          <a:rPr lang="en-US" sz="2400" b="1" i="1" smtClean="0">
                            <a:latin typeface="Cambria Math"/>
                          </a:rPr>
                          <m:t>𝒔𝒊𝒏𝑨𝒄𝒐𝒔𝑨</m:t>
                        </m:r>
                        <m:r>
                          <a:rPr lang="en-US" sz="2400" b="1" i="1" smtClean="0">
                            <a:latin typeface="Cambria Math"/>
                          </a:rPr>
                          <m:t>+</m:t>
                        </m:r>
                        <m:sSup>
                          <m:sSupPr>
                            <m:ctrlPr>
                              <a:rPr lang="en-US" sz="2400" b="1" i="1" smtClean="0">
                                <a:latin typeface="Cambria Math"/>
                              </a:rPr>
                            </m:ctrlPr>
                          </m:sSupPr>
                          <m:e>
                            <m:r>
                              <a:rPr lang="en-US" sz="2400" b="1" i="1" smtClean="0">
                                <a:latin typeface="Cambria Math"/>
                              </a:rPr>
                              <m:t>𝒄𝒐𝒔</m:t>
                            </m:r>
                          </m:e>
                          <m:sup>
                            <m:r>
                              <a:rPr lang="en-US" sz="2400" b="1" i="1" smtClean="0">
                                <a:latin typeface="Cambria Math"/>
                              </a:rPr>
                              <m:t>𝟐</m:t>
                            </m:r>
                          </m:sup>
                        </m:sSup>
                        <m:r>
                          <a:rPr lang="en-US" sz="2400" b="1" i="1" smtClean="0">
                            <a:latin typeface="Cambria Math"/>
                          </a:rPr>
                          <m:t>𝑨</m:t>
                        </m:r>
                        <m:r>
                          <a:rPr lang="en-US" sz="2400" b="1" i="1" smtClean="0">
                            <a:latin typeface="Cambria Math"/>
                          </a:rPr>
                          <m:t>)</m:t>
                        </m:r>
                      </m:num>
                      <m:den>
                        <m:r>
                          <a:rPr lang="en-US" sz="2400" b="1" i="1" smtClean="0">
                            <a:latin typeface="Cambria Math"/>
                          </a:rPr>
                          <m:t>𝒄𝒐𝒔𝑨𝒔𝒊𝒏𝑨</m:t>
                        </m:r>
                        <m:r>
                          <a:rPr lang="en-US" sz="2400" b="1" i="1" smtClean="0">
                            <a:latin typeface="Cambria Math"/>
                          </a:rPr>
                          <m:t>(</m:t>
                        </m:r>
                        <m:r>
                          <a:rPr lang="en-US" sz="2400" b="1" i="1" smtClean="0">
                            <a:latin typeface="Cambria Math"/>
                          </a:rPr>
                          <m:t>𝒔𝒊𝒏𝑨</m:t>
                        </m:r>
                        <m:r>
                          <a:rPr lang="en-US" sz="2400" b="1" i="1" smtClean="0">
                            <a:latin typeface="Cambria Math"/>
                          </a:rPr>
                          <m:t>−</m:t>
                        </m:r>
                        <m:r>
                          <a:rPr lang="en-US" sz="2400" b="1" i="1" smtClean="0">
                            <a:latin typeface="Cambria Math"/>
                          </a:rPr>
                          <m:t>𝒄𝒐𝒔𝑨</m:t>
                        </m:r>
                        <m:r>
                          <a:rPr lang="en-US" sz="2400" b="1" i="1" smtClean="0">
                            <a:latin typeface="Cambria Math"/>
                          </a:rPr>
                          <m:t>)</m:t>
                        </m:r>
                      </m:den>
                    </m:f>
                  </m:oMath>
                </a14:m>
                <a:r>
                  <a:rPr lang="en-US" sz="2400" b="1" dirty="0" smtClean="0"/>
                  <a:t>                                                                                   </a:t>
                </a:r>
                <a:endParaRPr lang="en-US" sz="2400" b="1" dirty="0"/>
              </a:p>
            </p:txBody>
          </p:sp>
        </mc:Choice>
        <mc:Fallback xmlns="">
          <p:sp>
            <p:nvSpPr>
              <p:cNvPr id="12" name="TextBox 11"/>
              <p:cNvSpPr txBox="1">
                <a:spLocks noRot="1" noChangeAspect="1" noMove="1" noResize="1" noEditPoints="1" noAdjustHandles="1" noChangeArrowheads="1" noChangeShapeType="1" noTextEdit="1"/>
              </p:cNvSpPr>
              <p:nvPr/>
            </p:nvSpPr>
            <p:spPr>
              <a:xfrm>
                <a:off x="4170919" y="1179523"/>
                <a:ext cx="5715000" cy="748025"/>
              </a:xfrm>
              <a:prstGeom prst="rect">
                <a:avLst/>
              </a:prstGeom>
              <a:blipFill rotWithShape="1">
                <a:blip r:embed="rId9"/>
                <a:stretch>
                  <a:fillRect l="-4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4170918" y="2000063"/>
                <a:ext cx="4947681" cy="681020"/>
              </a:xfrm>
              <a:prstGeom prst="rect">
                <a:avLst/>
              </a:prstGeom>
              <a:noFill/>
            </p:spPr>
            <p:txBody>
              <a:bodyPr wrap="square" rtlCol="0">
                <a:spAutoFit/>
              </a:bodyPr>
              <a:lstStyle/>
              <a:p>
                <a:r>
                  <a:rPr lang="en-US" sz="2400" b="1" dirty="0" smtClean="0"/>
                  <a:t> = </a:t>
                </a:r>
                <a14:m>
                  <m:oMath xmlns:m="http://schemas.openxmlformats.org/officeDocument/2006/math">
                    <m:f>
                      <m:fPr>
                        <m:ctrlPr>
                          <a:rPr lang="en-US" sz="2400" b="1" i="1" smtClean="0">
                            <a:latin typeface="Cambria Math"/>
                          </a:rPr>
                        </m:ctrlPr>
                      </m:fPr>
                      <m:num>
                        <m:r>
                          <a:rPr lang="en-US" sz="2400" b="1" i="1" smtClean="0">
                            <a:latin typeface="Cambria Math"/>
                          </a:rPr>
                          <m:t>(</m:t>
                        </m:r>
                        <m:sSup>
                          <m:sSupPr>
                            <m:ctrlPr>
                              <a:rPr lang="en-US" sz="2400" b="1" i="1" smtClean="0">
                                <a:latin typeface="Cambria Math"/>
                              </a:rPr>
                            </m:ctrlPr>
                          </m:sSupPr>
                          <m:e>
                            <m:r>
                              <a:rPr lang="en-US" sz="2400" b="1" i="1" smtClean="0">
                                <a:latin typeface="Cambria Math"/>
                              </a:rPr>
                              <m:t>𝒔𝒊𝒏</m:t>
                            </m:r>
                          </m:e>
                          <m:sup>
                            <m:r>
                              <a:rPr lang="en-US" sz="2400" b="1" i="1" smtClean="0">
                                <a:latin typeface="Cambria Math"/>
                              </a:rPr>
                              <m:t>𝟐</m:t>
                            </m:r>
                          </m:sup>
                        </m:sSup>
                        <m:r>
                          <a:rPr lang="en-US" sz="2400" b="1" i="1" smtClean="0">
                            <a:latin typeface="Cambria Math"/>
                          </a:rPr>
                          <m:t>𝑨</m:t>
                        </m:r>
                        <m:r>
                          <a:rPr lang="en-US" sz="2400" b="1" i="1" smtClean="0">
                            <a:latin typeface="Cambria Math"/>
                          </a:rPr>
                          <m:t>+</m:t>
                        </m:r>
                        <m:sSup>
                          <m:sSupPr>
                            <m:ctrlPr>
                              <a:rPr lang="en-US" sz="2400" b="1" i="1" smtClean="0">
                                <a:latin typeface="Cambria Math"/>
                              </a:rPr>
                            </m:ctrlPr>
                          </m:sSupPr>
                          <m:e>
                            <m:r>
                              <a:rPr lang="en-US" sz="2400" b="1" i="1" smtClean="0">
                                <a:latin typeface="Cambria Math"/>
                              </a:rPr>
                              <m:t>𝒄𝒐𝒔</m:t>
                            </m:r>
                          </m:e>
                          <m:sup>
                            <m:r>
                              <a:rPr lang="en-US" sz="2400" b="1" i="1" smtClean="0">
                                <a:latin typeface="Cambria Math"/>
                              </a:rPr>
                              <m:t>𝟐</m:t>
                            </m:r>
                          </m:sup>
                        </m:sSup>
                        <m:r>
                          <a:rPr lang="en-US" sz="2400" b="1" i="1" smtClean="0">
                            <a:latin typeface="Cambria Math"/>
                          </a:rPr>
                          <m:t>𝑨</m:t>
                        </m:r>
                        <m:r>
                          <a:rPr lang="en-US" sz="2400" b="1" i="1" smtClean="0">
                            <a:latin typeface="Cambria Math"/>
                          </a:rPr>
                          <m:t>+</m:t>
                        </m:r>
                        <m:r>
                          <a:rPr lang="en-US" sz="2400" b="1" i="1" smtClean="0">
                            <a:latin typeface="Cambria Math"/>
                          </a:rPr>
                          <m:t>𝒔𝒊𝒏𝑨𝒄𝒐𝒔𝑨</m:t>
                        </m:r>
                        <m:r>
                          <a:rPr lang="en-US" sz="2400" b="1" i="1" smtClean="0">
                            <a:latin typeface="Cambria Math"/>
                          </a:rPr>
                          <m:t>)</m:t>
                        </m:r>
                      </m:num>
                      <m:den>
                        <m:r>
                          <a:rPr lang="en-US" sz="2400" b="1" i="1" smtClean="0">
                            <a:latin typeface="Cambria Math"/>
                          </a:rPr>
                          <m:t>𝒄𝒐𝒔𝑨𝒔𝒊𝒏𝑨</m:t>
                        </m:r>
                      </m:den>
                    </m:f>
                  </m:oMath>
                </a14:m>
                <a:r>
                  <a:rPr lang="en-US" sz="2400" b="1" dirty="0" smtClean="0"/>
                  <a:t>                                                                                   </a:t>
                </a:r>
                <a:endParaRPr lang="en-US" sz="2400" b="1" dirty="0"/>
              </a:p>
            </p:txBody>
          </p:sp>
        </mc:Choice>
        <mc:Fallback xmlns="">
          <p:sp>
            <p:nvSpPr>
              <p:cNvPr id="14" name="TextBox 13"/>
              <p:cNvSpPr txBox="1">
                <a:spLocks noRot="1" noChangeAspect="1" noMove="1" noResize="1" noEditPoints="1" noAdjustHandles="1" noChangeArrowheads="1" noChangeShapeType="1" noTextEdit="1"/>
              </p:cNvSpPr>
              <p:nvPr/>
            </p:nvSpPr>
            <p:spPr>
              <a:xfrm>
                <a:off x="4170918" y="2000063"/>
                <a:ext cx="4947681" cy="681020"/>
              </a:xfrm>
              <a:prstGeom prst="rect">
                <a:avLst/>
              </a:prstGeom>
              <a:blipFill rotWithShape="1">
                <a:blip r:embed="rId10"/>
                <a:stretch>
                  <a:fillRect l="-493" b="-80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4202217" y="2760364"/>
                <a:ext cx="4914732" cy="632802"/>
              </a:xfrm>
              <a:prstGeom prst="rect">
                <a:avLst/>
              </a:prstGeom>
              <a:noFill/>
            </p:spPr>
            <p:txBody>
              <a:bodyPr wrap="square" rtlCol="0">
                <a:spAutoFit/>
              </a:bodyPr>
              <a:lstStyle/>
              <a:p>
                <a:r>
                  <a:rPr lang="en-US" sz="2400" b="1" dirty="0" smtClean="0"/>
                  <a:t> = </a:t>
                </a:r>
                <a14:m>
                  <m:oMath xmlns:m="http://schemas.openxmlformats.org/officeDocument/2006/math">
                    <m:f>
                      <m:fPr>
                        <m:ctrlPr>
                          <a:rPr lang="en-US" sz="2400" b="1" i="1" smtClean="0">
                            <a:latin typeface="Cambria Math"/>
                          </a:rPr>
                        </m:ctrlPr>
                      </m:fPr>
                      <m:num>
                        <m:r>
                          <a:rPr lang="en-US" sz="2400" b="1" i="1" smtClean="0">
                            <a:latin typeface="Cambria Math"/>
                          </a:rPr>
                          <m:t>𝟏</m:t>
                        </m:r>
                        <m:r>
                          <a:rPr lang="en-US" sz="2400" b="1" i="1" smtClean="0">
                            <a:latin typeface="Cambria Math"/>
                          </a:rPr>
                          <m:t>+</m:t>
                        </m:r>
                        <m:r>
                          <a:rPr lang="en-US" sz="2400" b="1" i="1" smtClean="0">
                            <a:latin typeface="Cambria Math"/>
                          </a:rPr>
                          <m:t>𝒔𝒊𝒏𝑨𝒄𝒐𝒔𝑨</m:t>
                        </m:r>
                      </m:num>
                      <m:den>
                        <m:r>
                          <a:rPr lang="en-US" sz="2400" b="1" i="1" smtClean="0">
                            <a:latin typeface="Cambria Math"/>
                          </a:rPr>
                          <m:t>𝒄𝒐𝒔𝑨𝒔𝒊𝒏𝑨</m:t>
                        </m:r>
                      </m:den>
                    </m:f>
                  </m:oMath>
                </a14:m>
                <a:r>
                  <a:rPr lang="en-US" sz="2400" b="1" dirty="0" smtClean="0"/>
                  <a:t>                                                                                   </a:t>
                </a:r>
                <a:endParaRPr lang="en-US" sz="2400" b="1" dirty="0"/>
              </a:p>
            </p:txBody>
          </p:sp>
        </mc:Choice>
        <mc:Fallback xmlns="">
          <p:sp>
            <p:nvSpPr>
              <p:cNvPr id="15" name="TextBox 14"/>
              <p:cNvSpPr txBox="1">
                <a:spLocks noRot="1" noChangeAspect="1" noMove="1" noResize="1" noEditPoints="1" noAdjustHandles="1" noChangeArrowheads="1" noChangeShapeType="1" noTextEdit="1"/>
              </p:cNvSpPr>
              <p:nvPr/>
            </p:nvSpPr>
            <p:spPr>
              <a:xfrm>
                <a:off x="4202217" y="2760364"/>
                <a:ext cx="4914732" cy="632802"/>
              </a:xfrm>
              <a:prstGeom prst="rect">
                <a:avLst/>
              </a:prstGeom>
              <a:blipFill rotWithShape="1">
                <a:blip r:embed="rId11"/>
                <a:stretch>
                  <a:fillRect l="-496" b="-76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188363" y="3435928"/>
                <a:ext cx="4914732" cy="536942"/>
              </a:xfrm>
              <a:prstGeom prst="rect">
                <a:avLst/>
              </a:prstGeom>
              <a:noFill/>
            </p:spPr>
            <p:txBody>
              <a:bodyPr wrap="square" rtlCol="0">
                <a:spAutoFit/>
              </a:bodyPr>
              <a:lstStyle/>
              <a:p>
                <a:r>
                  <a:rPr lang="en-US" sz="2000" b="1" dirty="0" smtClean="0"/>
                  <a:t> = </a:t>
                </a:r>
                <a14:m>
                  <m:oMath xmlns:m="http://schemas.openxmlformats.org/officeDocument/2006/math">
                    <m:f>
                      <m:fPr>
                        <m:ctrlPr>
                          <a:rPr lang="en-US" sz="2000" b="1" i="1" smtClean="0">
                            <a:latin typeface="Cambria Math"/>
                          </a:rPr>
                        </m:ctrlPr>
                      </m:fPr>
                      <m:num>
                        <m:r>
                          <a:rPr lang="en-US" sz="2000" b="1" i="1" smtClean="0">
                            <a:latin typeface="Cambria Math"/>
                          </a:rPr>
                          <m:t>𝟏</m:t>
                        </m:r>
                      </m:num>
                      <m:den>
                        <m:r>
                          <a:rPr lang="en-US" sz="2000" b="1" i="1" smtClean="0">
                            <a:latin typeface="Cambria Math"/>
                          </a:rPr>
                          <m:t>𝒄𝒐𝒔𝑨𝒔𝒊𝒏𝑨</m:t>
                        </m:r>
                      </m:den>
                    </m:f>
                  </m:oMath>
                </a14:m>
                <a:r>
                  <a:rPr lang="en-US" sz="2000" b="1" dirty="0" smtClean="0"/>
                  <a:t>  + </a:t>
                </a:r>
                <a14:m>
                  <m:oMath xmlns:m="http://schemas.openxmlformats.org/officeDocument/2006/math">
                    <m:r>
                      <a:rPr lang="en-US" sz="2000" b="1" i="1" smtClean="0">
                        <a:latin typeface="Cambria Math"/>
                      </a:rPr>
                      <m:t>𝟏</m:t>
                    </m:r>
                  </m:oMath>
                </a14:m>
                <a:r>
                  <a:rPr lang="en-US" sz="2000" b="1" dirty="0" smtClean="0"/>
                  <a:t>                 </a:t>
                </a:r>
                <a:endParaRPr lang="en-US" sz="2000" b="1" dirty="0"/>
              </a:p>
            </p:txBody>
          </p:sp>
        </mc:Choice>
        <mc:Fallback xmlns="">
          <p:sp>
            <p:nvSpPr>
              <p:cNvPr id="16" name="TextBox 15"/>
              <p:cNvSpPr txBox="1">
                <a:spLocks noRot="1" noChangeAspect="1" noMove="1" noResize="1" noEditPoints="1" noAdjustHandles="1" noChangeArrowheads="1" noChangeShapeType="1" noTextEdit="1"/>
              </p:cNvSpPr>
              <p:nvPr/>
            </p:nvSpPr>
            <p:spPr>
              <a:xfrm>
                <a:off x="4188363" y="3435928"/>
                <a:ext cx="4914732" cy="536942"/>
              </a:xfrm>
              <a:prstGeom prst="rect">
                <a:avLst/>
              </a:prstGeom>
              <a:blipFill rotWithShape="1">
                <a:blip r:embed="rId12"/>
                <a:stretch>
                  <a:fillRect l="-124" b="-79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5334002" y="4319499"/>
                <a:ext cx="3844634" cy="625812"/>
              </a:xfrm>
              <a:prstGeom prst="rect">
                <a:avLst/>
              </a:prstGeom>
              <a:noFill/>
            </p:spPr>
            <p:txBody>
              <a:bodyPr wrap="square" rtlCol="0">
                <a:spAutoFit/>
              </a:bodyPr>
              <a:lstStyle/>
              <a:p>
                <a:r>
                  <a:rPr lang="en-US" sz="2400" b="1" dirty="0" smtClean="0"/>
                  <a:t>   = </a:t>
                </a:r>
                <a14:m>
                  <m:oMath xmlns:m="http://schemas.openxmlformats.org/officeDocument/2006/math">
                    <m:f>
                      <m:fPr>
                        <m:ctrlPr>
                          <a:rPr lang="en-US" sz="2400" b="1" i="1" smtClean="0">
                            <a:latin typeface="Cambria Math"/>
                          </a:rPr>
                        </m:ctrlPr>
                      </m:fPr>
                      <m:num>
                        <m:r>
                          <a:rPr lang="en-US" sz="2400" b="1" i="1" smtClean="0">
                            <a:latin typeface="Cambria Math"/>
                          </a:rPr>
                          <m:t>𝟏</m:t>
                        </m:r>
                      </m:num>
                      <m:den>
                        <m:r>
                          <a:rPr lang="en-US" sz="2400" b="1" i="1" smtClean="0">
                            <a:latin typeface="Cambria Math"/>
                          </a:rPr>
                          <m:t>𝒄𝒐𝒔𝑨</m:t>
                        </m:r>
                      </m:den>
                    </m:f>
                    <m:r>
                      <a:rPr lang="en-US" sz="2400" b="1" i="1" smtClean="0">
                        <a:latin typeface="Cambria Math"/>
                        <a:ea typeface="Cambria Math"/>
                      </a:rPr>
                      <m:t>×</m:t>
                    </m:r>
                    <m:f>
                      <m:fPr>
                        <m:ctrlPr>
                          <a:rPr lang="en-US" sz="2400" b="1" i="1" smtClean="0">
                            <a:latin typeface="Cambria Math"/>
                            <a:ea typeface="Cambria Math"/>
                          </a:rPr>
                        </m:ctrlPr>
                      </m:fPr>
                      <m:num>
                        <m:r>
                          <a:rPr lang="en-US" sz="2400" b="1" i="1" smtClean="0">
                            <a:latin typeface="Cambria Math"/>
                            <a:ea typeface="Cambria Math"/>
                          </a:rPr>
                          <m:t>𝟏</m:t>
                        </m:r>
                      </m:num>
                      <m:den>
                        <m:r>
                          <a:rPr lang="en-US" sz="2400" b="1" i="1" smtClean="0">
                            <a:latin typeface="Cambria Math"/>
                            <a:ea typeface="Cambria Math"/>
                          </a:rPr>
                          <m:t>𝒔𝒊𝒏𝑨</m:t>
                        </m:r>
                      </m:den>
                    </m:f>
                  </m:oMath>
                </a14:m>
                <a:r>
                  <a:rPr lang="en-US" sz="2400" b="1" dirty="0" smtClean="0"/>
                  <a:t>  + </a:t>
                </a:r>
                <a14:m>
                  <m:oMath xmlns:m="http://schemas.openxmlformats.org/officeDocument/2006/math">
                    <m:r>
                      <a:rPr lang="en-US" sz="2400" b="1" i="1" smtClean="0">
                        <a:latin typeface="Cambria Math"/>
                      </a:rPr>
                      <m:t>𝟏</m:t>
                    </m:r>
                  </m:oMath>
                </a14:m>
                <a:r>
                  <a:rPr lang="en-US" sz="2400" b="1" dirty="0" smtClean="0"/>
                  <a:t>                 </a:t>
                </a:r>
                <a:endParaRPr lang="en-US" sz="2400" b="1" dirty="0"/>
              </a:p>
            </p:txBody>
          </p:sp>
        </mc:Choice>
        <mc:Fallback xmlns="">
          <p:sp>
            <p:nvSpPr>
              <p:cNvPr id="17" name="TextBox 16"/>
              <p:cNvSpPr txBox="1">
                <a:spLocks noRot="1" noChangeAspect="1" noMove="1" noResize="1" noEditPoints="1" noAdjustHandles="1" noChangeArrowheads="1" noChangeShapeType="1" noTextEdit="1"/>
              </p:cNvSpPr>
              <p:nvPr/>
            </p:nvSpPr>
            <p:spPr>
              <a:xfrm>
                <a:off x="5334002" y="4319499"/>
                <a:ext cx="3844634" cy="625812"/>
              </a:xfrm>
              <a:prstGeom prst="rect">
                <a:avLst/>
              </a:prstGeom>
              <a:blipFill rotWithShape="1">
                <a:blip r:embed="rId13"/>
                <a:stretch>
                  <a:fillRect b="-980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334002" y="5056641"/>
                <a:ext cx="3782947" cy="369332"/>
              </a:xfrm>
              <a:prstGeom prst="rect">
                <a:avLst/>
              </a:prstGeom>
              <a:noFill/>
            </p:spPr>
            <p:txBody>
              <a:bodyPr wrap="square" rtlCol="0">
                <a:spAutoFit/>
              </a:bodyPr>
              <a:lstStyle/>
              <a:p>
                <a:r>
                  <a:rPr lang="en-US" b="1" dirty="0" smtClean="0"/>
                  <a:t>    = </a:t>
                </a:r>
                <a:r>
                  <a:rPr lang="en-US" b="1" dirty="0" err="1" smtClean="0"/>
                  <a:t>secA.cosecA</a:t>
                </a:r>
                <a:r>
                  <a:rPr lang="en-US" b="1" dirty="0" smtClean="0"/>
                  <a:t> + </a:t>
                </a:r>
                <a14:m>
                  <m:oMath xmlns:m="http://schemas.openxmlformats.org/officeDocument/2006/math">
                    <m:r>
                      <a:rPr lang="en-US" b="1" i="1" smtClean="0">
                        <a:latin typeface="Cambria Math"/>
                      </a:rPr>
                      <m:t>𝟏</m:t>
                    </m:r>
                  </m:oMath>
                </a14:m>
                <a:r>
                  <a:rPr lang="en-US" b="1" dirty="0" smtClean="0"/>
                  <a:t>                                   </a:t>
                </a:r>
                <a:endParaRPr lang="en-US" b="1" dirty="0"/>
              </a:p>
            </p:txBody>
          </p:sp>
        </mc:Choice>
        <mc:Fallback xmlns="">
          <p:sp>
            <p:nvSpPr>
              <p:cNvPr id="18" name="TextBox 17"/>
              <p:cNvSpPr txBox="1">
                <a:spLocks noRot="1" noChangeAspect="1" noMove="1" noResize="1" noEditPoints="1" noAdjustHandles="1" noChangeArrowheads="1" noChangeShapeType="1" noTextEdit="1"/>
              </p:cNvSpPr>
              <p:nvPr/>
            </p:nvSpPr>
            <p:spPr>
              <a:xfrm>
                <a:off x="5334002" y="5056641"/>
                <a:ext cx="3782947" cy="369332"/>
              </a:xfrm>
              <a:prstGeom prst="rect">
                <a:avLst/>
              </a:prstGeom>
              <a:blipFill rotWithShape="1">
                <a:blip r:embed="rId14"/>
                <a:stretch>
                  <a:fillRect t="-8333" b="-26667"/>
                </a:stretch>
              </a:blipFill>
            </p:spPr>
            <p:txBody>
              <a:bodyPr/>
              <a:lstStyle/>
              <a:p>
                <a:r>
                  <a:rPr lang="en-US">
                    <a:noFill/>
                  </a:rPr>
                  <a:t> </a:t>
                </a:r>
              </a:p>
            </p:txBody>
          </p:sp>
        </mc:Fallback>
      </mc:AlternateContent>
      <p:sp>
        <p:nvSpPr>
          <p:cNvPr id="19" name="TextBox 18"/>
          <p:cNvSpPr txBox="1"/>
          <p:nvPr/>
        </p:nvSpPr>
        <p:spPr>
          <a:xfrm>
            <a:off x="5334002" y="5529282"/>
            <a:ext cx="3782947" cy="369332"/>
          </a:xfrm>
          <a:prstGeom prst="rect">
            <a:avLst/>
          </a:prstGeom>
          <a:noFill/>
        </p:spPr>
        <p:txBody>
          <a:bodyPr wrap="square" rtlCol="0">
            <a:spAutoFit/>
          </a:bodyPr>
          <a:lstStyle/>
          <a:p>
            <a:r>
              <a:rPr lang="en-US" b="1" dirty="0" smtClean="0"/>
              <a:t>    = R.H.S.                    </a:t>
            </a:r>
            <a:endParaRPr lang="en-US" b="1" dirty="0"/>
          </a:p>
        </p:txBody>
      </p:sp>
      <mc:AlternateContent xmlns:mc="http://schemas.openxmlformats.org/markup-compatibility/2006" xmlns:a14="http://schemas.microsoft.com/office/drawing/2010/main">
        <mc:Choice Requires="a14">
          <p:sp>
            <p:nvSpPr>
              <p:cNvPr id="20" name="TextBox 19"/>
              <p:cNvSpPr txBox="1"/>
              <p:nvPr/>
            </p:nvSpPr>
            <p:spPr>
              <a:xfrm>
                <a:off x="5334002" y="5981154"/>
                <a:ext cx="3784597" cy="646331"/>
              </a:xfrm>
              <a:prstGeom prst="rect">
                <a:avLst/>
              </a:prstGeom>
              <a:noFill/>
            </p:spPr>
            <p:txBody>
              <a:bodyPr wrap="square" rtlCol="0">
                <a:spAutoFit/>
              </a:bodyPr>
              <a:lstStyle/>
              <a:p>
                <a14:m>
                  <m:oMath xmlns:m="http://schemas.openxmlformats.org/officeDocument/2006/math">
                    <m:r>
                      <a:rPr lang="en-US" b="1" i="1" smtClean="0">
                        <a:latin typeface="Cambria Math"/>
                        <a:ea typeface="Cambria Math"/>
                      </a:rPr>
                      <m:t>∴</m:t>
                    </m:r>
                  </m:oMath>
                </a14:m>
                <a:r>
                  <a:rPr lang="en-US" b="1" dirty="0" smtClean="0">
                    <a:latin typeface="NikoshBAN" pitchFamily="2" charset="0"/>
                    <a:cs typeface="NikoshBAN" pitchFamily="2" charset="0"/>
                  </a:rPr>
                  <a:t> L.H.S. = R.H.S. </a:t>
                </a:r>
                <a:endParaRPr lang="bn-BD" b="1" dirty="0" smtClean="0">
                  <a:latin typeface="NikoshBAN" pitchFamily="2" charset="0"/>
                  <a:cs typeface="NikoshBAN" pitchFamily="2" charset="0"/>
                </a:endParaRPr>
              </a:p>
              <a:p>
                <a:r>
                  <a:rPr lang="bn-BD" b="1" dirty="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 </a:t>
                </a:r>
                <a:r>
                  <a:rPr lang="bn-BD" b="1" dirty="0" smtClean="0">
                    <a:latin typeface="NikoshBAN" pitchFamily="2" charset="0"/>
                    <a:cs typeface="NikoshBAN" pitchFamily="2" charset="0"/>
                  </a:rPr>
                  <a:t>প্রমাণিত ] </a:t>
                </a:r>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5334002" y="5981154"/>
                <a:ext cx="3784597" cy="646331"/>
              </a:xfrm>
              <a:prstGeom prst="rect">
                <a:avLst/>
              </a:prstGeom>
              <a:blipFill rotWithShape="1">
                <a:blip r:embed="rId15"/>
                <a:stretch>
                  <a:fillRect l="-1288" t="-3774" b="-14151"/>
                </a:stretch>
              </a:blipFill>
            </p:spPr>
            <p:txBody>
              <a:bodyPr/>
              <a:lstStyle/>
              <a:p>
                <a:r>
                  <a:rPr lang="en-US">
                    <a:noFill/>
                  </a:rPr>
                  <a:t> </a:t>
                </a:r>
              </a:p>
            </p:txBody>
          </p:sp>
        </mc:Fallback>
      </mc:AlternateContent>
      <p:cxnSp>
        <p:nvCxnSpPr>
          <p:cNvPr id="22" name="Straight Connector 21"/>
          <p:cNvCxnSpPr/>
          <p:nvPr/>
        </p:nvCxnSpPr>
        <p:spPr>
          <a:xfrm>
            <a:off x="4170918" y="1318222"/>
            <a:ext cx="1" cy="285435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334000" y="4247140"/>
            <a:ext cx="1" cy="238034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779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ppt_x"/>
                                          </p:val>
                                        </p:tav>
                                        <p:tav tm="100000">
                                          <p:val>
                                            <p:strVal val="#ppt_x"/>
                                          </p:val>
                                        </p:tav>
                                      </p:tavLst>
                                    </p:anim>
                                    <p:anim calcmode="lin" valueType="num">
                                      <p:cBhvr additive="base">
                                        <p:cTn id="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ppt_x"/>
                                          </p:val>
                                        </p:tav>
                                        <p:tav tm="100000">
                                          <p:val>
                                            <p:strVal val="#ppt_x"/>
                                          </p:val>
                                        </p:tav>
                                      </p:tavLst>
                                    </p:anim>
                                    <p:anim calcmode="lin" valueType="num">
                                      <p:cBhvr additive="base">
                                        <p:cTn id="4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additive="base">
                                        <p:cTn id="50" dur="500" fill="hold"/>
                                        <p:tgtEl>
                                          <p:spTgt spid="10"/>
                                        </p:tgtEl>
                                        <p:attrNameLst>
                                          <p:attrName>ppt_x</p:attrName>
                                        </p:attrNameLst>
                                      </p:cBhvr>
                                      <p:tavLst>
                                        <p:tav tm="0">
                                          <p:val>
                                            <p:strVal val="#ppt_x"/>
                                          </p:val>
                                        </p:tav>
                                        <p:tav tm="100000">
                                          <p:val>
                                            <p:strVal val="#ppt_x"/>
                                          </p:val>
                                        </p:tav>
                                      </p:tavLst>
                                    </p:anim>
                                    <p:anim calcmode="lin" valueType="num">
                                      <p:cBhvr additive="base">
                                        <p:cTn id="5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additive="base">
                                        <p:cTn id="56" dur="500" fill="hold"/>
                                        <p:tgtEl>
                                          <p:spTgt spid="11"/>
                                        </p:tgtEl>
                                        <p:attrNameLst>
                                          <p:attrName>ppt_x</p:attrName>
                                        </p:attrNameLst>
                                      </p:cBhvr>
                                      <p:tavLst>
                                        <p:tav tm="0">
                                          <p:val>
                                            <p:strVal val="#ppt_x"/>
                                          </p:val>
                                        </p:tav>
                                        <p:tav tm="100000">
                                          <p:val>
                                            <p:strVal val="#ppt_x"/>
                                          </p:val>
                                        </p:tav>
                                      </p:tavLst>
                                    </p:anim>
                                    <p:anim calcmode="lin" valueType="num">
                                      <p:cBhvr additive="base">
                                        <p:cTn id="5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additive="base">
                                        <p:cTn id="62" dur="500" fill="hold"/>
                                        <p:tgtEl>
                                          <p:spTgt spid="22"/>
                                        </p:tgtEl>
                                        <p:attrNameLst>
                                          <p:attrName>ppt_x</p:attrName>
                                        </p:attrNameLst>
                                      </p:cBhvr>
                                      <p:tavLst>
                                        <p:tav tm="0">
                                          <p:val>
                                            <p:strVal val="#ppt_x"/>
                                          </p:val>
                                        </p:tav>
                                        <p:tav tm="100000">
                                          <p:val>
                                            <p:strVal val="#ppt_x"/>
                                          </p:val>
                                        </p:tav>
                                      </p:tavLst>
                                    </p:anim>
                                    <p:anim calcmode="lin" valueType="num">
                                      <p:cBhvr additive="base">
                                        <p:cTn id="6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 calcmode="lin" valueType="num">
                                      <p:cBhvr additive="base">
                                        <p:cTn id="68" dur="500" fill="hold"/>
                                        <p:tgtEl>
                                          <p:spTgt spid="12"/>
                                        </p:tgtEl>
                                        <p:attrNameLst>
                                          <p:attrName>ppt_x</p:attrName>
                                        </p:attrNameLst>
                                      </p:cBhvr>
                                      <p:tavLst>
                                        <p:tav tm="0">
                                          <p:val>
                                            <p:strVal val="#ppt_x"/>
                                          </p:val>
                                        </p:tav>
                                        <p:tav tm="100000">
                                          <p:val>
                                            <p:strVal val="#ppt_x"/>
                                          </p:val>
                                        </p:tav>
                                      </p:tavLst>
                                    </p:anim>
                                    <p:anim calcmode="lin" valueType="num">
                                      <p:cBhvr additive="base">
                                        <p:cTn id="6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 calcmode="lin" valueType="num">
                                      <p:cBhvr additive="base">
                                        <p:cTn id="74" dur="500" fill="hold"/>
                                        <p:tgtEl>
                                          <p:spTgt spid="14"/>
                                        </p:tgtEl>
                                        <p:attrNameLst>
                                          <p:attrName>ppt_x</p:attrName>
                                        </p:attrNameLst>
                                      </p:cBhvr>
                                      <p:tavLst>
                                        <p:tav tm="0">
                                          <p:val>
                                            <p:strVal val="#ppt_x"/>
                                          </p:val>
                                        </p:tav>
                                        <p:tav tm="100000">
                                          <p:val>
                                            <p:strVal val="#ppt_x"/>
                                          </p:val>
                                        </p:tav>
                                      </p:tavLst>
                                    </p:anim>
                                    <p:anim calcmode="lin" valueType="num">
                                      <p:cBhvr additive="base">
                                        <p:cTn id="7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5"/>
                                        </p:tgtEl>
                                        <p:attrNameLst>
                                          <p:attrName>style.visibility</p:attrName>
                                        </p:attrNameLst>
                                      </p:cBhvr>
                                      <p:to>
                                        <p:strVal val="visible"/>
                                      </p:to>
                                    </p:set>
                                    <p:anim calcmode="lin" valueType="num">
                                      <p:cBhvr additive="base">
                                        <p:cTn id="80" dur="500" fill="hold"/>
                                        <p:tgtEl>
                                          <p:spTgt spid="15"/>
                                        </p:tgtEl>
                                        <p:attrNameLst>
                                          <p:attrName>ppt_x</p:attrName>
                                        </p:attrNameLst>
                                      </p:cBhvr>
                                      <p:tavLst>
                                        <p:tav tm="0">
                                          <p:val>
                                            <p:strVal val="#ppt_x"/>
                                          </p:val>
                                        </p:tav>
                                        <p:tav tm="100000">
                                          <p:val>
                                            <p:strVal val="#ppt_x"/>
                                          </p:val>
                                        </p:tav>
                                      </p:tavLst>
                                    </p:anim>
                                    <p:anim calcmode="lin" valueType="num">
                                      <p:cBhvr additive="base">
                                        <p:cTn id="8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16"/>
                                        </p:tgtEl>
                                        <p:attrNameLst>
                                          <p:attrName>style.visibility</p:attrName>
                                        </p:attrNameLst>
                                      </p:cBhvr>
                                      <p:to>
                                        <p:strVal val="visible"/>
                                      </p:to>
                                    </p:set>
                                    <p:anim calcmode="lin" valueType="num">
                                      <p:cBhvr additive="base">
                                        <p:cTn id="86" dur="500" fill="hold"/>
                                        <p:tgtEl>
                                          <p:spTgt spid="16"/>
                                        </p:tgtEl>
                                        <p:attrNameLst>
                                          <p:attrName>ppt_x</p:attrName>
                                        </p:attrNameLst>
                                      </p:cBhvr>
                                      <p:tavLst>
                                        <p:tav tm="0">
                                          <p:val>
                                            <p:strVal val="#ppt_x"/>
                                          </p:val>
                                        </p:tav>
                                        <p:tav tm="100000">
                                          <p:val>
                                            <p:strVal val="#ppt_x"/>
                                          </p:val>
                                        </p:tav>
                                      </p:tavLst>
                                    </p:anim>
                                    <p:anim calcmode="lin" valueType="num">
                                      <p:cBhvr additive="base">
                                        <p:cTn id="8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stCondLst>
                                    <p:cond delay="0"/>
                                  </p:stCondLst>
                                  <p:childTnLst>
                                    <p:set>
                                      <p:cBhvr>
                                        <p:cTn id="91" dur="1" fill="hold">
                                          <p:stCondLst>
                                            <p:cond delay="0"/>
                                          </p:stCondLst>
                                        </p:cTn>
                                        <p:tgtEl>
                                          <p:spTgt spid="25"/>
                                        </p:tgtEl>
                                        <p:attrNameLst>
                                          <p:attrName>style.visibility</p:attrName>
                                        </p:attrNameLst>
                                      </p:cBhvr>
                                      <p:to>
                                        <p:strVal val="visible"/>
                                      </p:to>
                                    </p:set>
                                    <p:anim calcmode="lin" valueType="num">
                                      <p:cBhvr additive="base">
                                        <p:cTn id="92" dur="500" fill="hold"/>
                                        <p:tgtEl>
                                          <p:spTgt spid="25"/>
                                        </p:tgtEl>
                                        <p:attrNameLst>
                                          <p:attrName>ppt_x</p:attrName>
                                        </p:attrNameLst>
                                      </p:cBhvr>
                                      <p:tavLst>
                                        <p:tav tm="0">
                                          <p:val>
                                            <p:strVal val="#ppt_x"/>
                                          </p:val>
                                        </p:tav>
                                        <p:tav tm="100000">
                                          <p:val>
                                            <p:strVal val="#ppt_x"/>
                                          </p:val>
                                        </p:tav>
                                      </p:tavLst>
                                    </p:anim>
                                    <p:anim calcmode="lin" valueType="num">
                                      <p:cBhvr additive="base">
                                        <p:cTn id="93"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17"/>
                                        </p:tgtEl>
                                        <p:attrNameLst>
                                          <p:attrName>style.visibility</p:attrName>
                                        </p:attrNameLst>
                                      </p:cBhvr>
                                      <p:to>
                                        <p:strVal val="visible"/>
                                      </p:to>
                                    </p:set>
                                    <p:anim calcmode="lin" valueType="num">
                                      <p:cBhvr additive="base">
                                        <p:cTn id="98" dur="500" fill="hold"/>
                                        <p:tgtEl>
                                          <p:spTgt spid="17"/>
                                        </p:tgtEl>
                                        <p:attrNameLst>
                                          <p:attrName>ppt_x</p:attrName>
                                        </p:attrNameLst>
                                      </p:cBhvr>
                                      <p:tavLst>
                                        <p:tav tm="0">
                                          <p:val>
                                            <p:strVal val="#ppt_x"/>
                                          </p:val>
                                        </p:tav>
                                        <p:tav tm="100000">
                                          <p:val>
                                            <p:strVal val="#ppt_x"/>
                                          </p:val>
                                        </p:tav>
                                      </p:tavLst>
                                    </p:anim>
                                    <p:anim calcmode="lin" valueType="num">
                                      <p:cBhvr additive="base">
                                        <p:cTn id="9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18"/>
                                        </p:tgtEl>
                                        <p:attrNameLst>
                                          <p:attrName>style.visibility</p:attrName>
                                        </p:attrNameLst>
                                      </p:cBhvr>
                                      <p:to>
                                        <p:strVal val="visible"/>
                                      </p:to>
                                    </p:set>
                                    <p:anim calcmode="lin" valueType="num">
                                      <p:cBhvr additive="base">
                                        <p:cTn id="104" dur="500" fill="hold"/>
                                        <p:tgtEl>
                                          <p:spTgt spid="18"/>
                                        </p:tgtEl>
                                        <p:attrNameLst>
                                          <p:attrName>ppt_x</p:attrName>
                                        </p:attrNameLst>
                                      </p:cBhvr>
                                      <p:tavLst>
                                        <p:tav tm="0">
                                          <p:val>
                                            <p:strVal val="#ppt_x"/>
                                          </p:val>
                                        </p:tav>
                                        <p:tav tm="100000">
                                          <p:val>
                                            <p:strVal val="#ppt_x"/>
                                          </p:val>
                                        </p:tav>
                                      </p:tavLst>
                                    </p:anim>
                                    <p:anim calcmode="lin" valueType="num">
                                      <p:cBhvr additive="base">
                                        <p:cTn id="10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19"/>
                                        </p:tgtEl>
                                        <p:attrNameLst>
                                          <p:attrName>style.visibility</p:attrName>
                                        </p:attrNameLst>
                                      </p:cBhvr>
                                      <p:to>
                                        <p:strVal val="visible"/>
                                      </p:to>
                                    </p:set>
                                    <p:anim calcmode="lin" valueType="num">
                                      <p:cBhvr additive="base">
                                        <p:cTn id="110" dur="500" fill="hold"/>
                                        <p:tgtEl>
                                          <p:spTgt spid="19"/>
                                        </p:tgtEl>
                                        <p:attrNameLst>
                                          <p:attrName>ppt_x</p:attrName>
                                        </p:attrNameLst>
                                      </p:cBhvr>
                                      <p:tavLst>
                                        <p:tav tm="0">
                                          <p:val>
                                            <p:strVal val="#ppt_x"/>
                                          </p:val>
                                        </p:tav>
                                        <p:tav tm="100000">
                                          <p:val>
                                            <p:strVal val="#ppt_x"/>
                                          </p:val>
                                        </p:tav>
                                      </p:tavLst>
                                    </p:anim>
                                    <p:anim calcmode="lin" valueType="num">
                                      <p:cBhvr additive="base">
                                        <p:cTn id="11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20"/>
                                        </p:tgtEl>
                                        <p:attrNameLst>
                                          <p:attrName>style.visibility</p:attrName>
                                        </p:attrNameLst>
                                      </p:cBhvr>
                                      <p:to>
                                        <p:strVal val="visible"/>
                                      </p:to>
                                    </p:set>
                                    <p:anim calcmode="lin" valueType="num">
                                      <p:cBhvr additive="base">
                                        <p:cTn id="116" dur="500" fill="hold"/>
                                        <p:tgtEl>
                                          <p:spTgt spid="20"/>
                                        </p:tgtEl>
                                        <p:attrNameLst>
                                          <p:attrName>ppt_x</p:attrName>
                                        </p:attrNameLst>
                                      </p:cBhvr>
                                      <p:tavLst>
                                        <p:tav tm="0">
                                          <p:val>
                                            <p:strVal val="#ppt_x"/>
                                          </p:val>
                                        </p:tav>
                                        <p:tav tm="100000">
                                          <p:val>
                                            <p:strVal val="#ppt_x"/>
                                          </p:val>
                                        </p:tav>
                                      </p:tavLst>
                                    </p:anim>
                                    <p:anim calcmode="lin" valueType="num">
                                      <p:cBhvr additive="base">
                                        <p:cTn id="11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8" grpId="0"/>
      <p:bldP spid="9" grpId="0"/>
      <p:bldP spid="10" grpId="0"/>
      <p:bldP spid="11" grpId="0"/>
      <p:bldP spid="12" grpId="0"/>
      <p:bldP spid="14" grpId="0"/>
      <p:bldP spid="15" grpId="0"/>
      <p:bldP spid="16" grpId="0"/>
      <p:bldP spid="17" grpId="0"/>
      <p:bldP spid="18" grpId="0"/>
      <p:bldP spid="19" grpId="0"/>
      <p:bldP spid="2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75252" y="446792"/>
                <a:ext cx="4788972" cy="537840"/>
              </a:xfrm>
              <a:prstGeom prst="rect">
                <a:avLst/>
              </a:prstGeom>
              <a:noFill/>
            </p:spPr>
            <p:txBody>
              <a:bodyPr wrap="square" rtlCol="0">
                <a:spAutoFit/>
              </a:bodyPr>
              <a:lstStyle/>
              <a:p>
                <a:r>
                  <a:rPr lang="bn-BD" sz="2000" b="1" dirty="0" smtClean="0">
                    <a:solidFill>
                      <a:srgbClr val="0070C0"/>
                    </a:solidFill>
                    <a:latin typeface="NikoshBAN" pitchFamily="2" charset="0"/>
                    <a:cs typeface="NikoshBAN" pitchFamily="2" charset="0"/>
                  </a:rPr>
                  <a:t>৪</a:t>
                </a:r>
                <a:r>
                  <a:rPr lang="en-US" sz="2000" b="1" dirty="0" smtClean="0">
                    <a:solidFill>
                      <a:srgbClr val="0070C0"/>
                    </a:solidFill>
                    <a:latin typeface="NikoshBAN" pitchFamily="2" charset="0"/>
                    <a:cs typeface="NikoshBAN" pitchFamily="2" charset="0"/>
                  </a:rPr>
                  <a:t>.</a:t>
                </a:r>
                <a:r>
                  <a:rPr lang="bn-BD" sz="2000" b="1" dirty="0" smtClean="0">
                    <a:solidFill>
                      <a:srgbClr val="0070C0"/>
                    </a:solidFill>
                    <a:latin typeface="NikoshBAN" pitchFamily="2" charset="0"/>
                    <a:cs typeface="NikoshBAN" pitchFamily="2" charset="0"/>
                  </a:rPr>
                  <a:t>বই-৯ </a:t>
                </a:r>
                <a:r>
                  <a:rPr lang="en-US" sz="2000" b="1" dirty="0" smtClean="0">
                    <a:solidFill>
                      <a:srgbClr val="0070C0"/>
                    </a:solidFill>
                    <a:latin typeface="NikoshBAN" pitchFamily="2" charset="0"/>
                    <a:ea typeface="Cambria Math"/>
                    <a:cs typeface="NikoshBAN" pitchFamily="2" charset="0"/>
                  </a:rPr>
                  <a:t>⦂</a:t>
                </a:r>
                <a:r>
                  <a:rPr lang="bn-BD" sz="20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𝒄𝒐𝒔𝑨</m:t>
                        </m:r>
                      </m:num>
                      <m:den>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 −</m:t>
                        </m:r>
                        <m:r>
                          <a:rPr lang="en-US" sz="2000" b="1" i="1" smtClean="0">
                            <a:solidFill>
                              <a:srgbClr val="0070C0"/>
                            </a:solidFill>
                            <a:latin typeface="Cambria Math"/>
                            <a:ea typeface="Cambria Math"/>
                          </a:rPr>
                          <m:t>𝒕𝒂𝒏𝑨</m:t>
                        </m:r>
                      </m:den>
                    </m:f>
                  </m:oMath>
                </a14:m>
                <a:r>
                  <a:rPr lang="bn-BD" sz="2000" b="1" dirty="0" smtClean="0">
                    <a:solidFill>
                      <a:srgbClr val="0070C0"/>
                    </a:solidFill>
                    <a:latin typeface="NikoshBAN" pitchFamily="2" charset="0"/>
                    <a:ea typeface="Cambria Math"/>
                    <a:cs typeface="NikoshBAN" pitchFamily="2" charset="0"/>
                  </a:rPr>
                  <a:t> + </a:t>
                </a:r>
                <a:r>
                  <a:rPr lang="en-US" sz="20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𝒔𝒊𝒏𝑨</m:t>
                        </m:r>
                      </m:num>
                      <m:den>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 −</m:t>
                        </m:r>
                        <m:r>
                          <a:rPr lang="en-US" sz="2000" b="1" i="1" smtClean="0">
                            <a:solidFill>
                              <a:srgbClr val="0070C0"/>
                            </a:solidFill>
                            <a:latin typeface="Cambria Math"/>
                            <a:ea typeface="Cambria Math"/>
                          </a:rPr>
                          <m:t>𝒄𝒐𝒕𝑨</m:t>
                        </m:r>
                      </m:den>
                    </m:f>
                  </m:oMath>
                </a14:m>
                <a:r>
                  <a:rPr lang="bn-BD" sz="2000" b="1" dirty="0" smtClean="0">
                    <a:solidFill>
                      <a:srgbClr val="0070C0"/>
                    </a:solidFill>
                    <a:latin typeface="NikoshBAN" pitchFamily="2" charset="0"/>
                    <a:ea typeface="Cambria Math"/>
                    <a:cs typeface="NikoshBAN" pitchFamily="2" charset="0"/>
                  </a:rPr>
                  <a:t>  = </a:t>
                </a:r>
                <a:r>
                  <a:rPr lang="en-US" sz="1400" b="1" dirty="0" err="1" smtClean="0">
                    <a:solidFill>
                      <a:srgbClr val="0070C0"/>
                    </a:solidFill>
                    <a:latin typeface="NikoshBAN" pitchFamily="2" charset="0"/>
                    <a:ea typeface="Cambria Math"/>
                    <a:cs typeface="NikoshBAN" pitchFamily="2" charset="0"/>
                  </a:rPr>
                  <a:t>sinA</a:t>
                </a:r>
                <a:r>
                  <a:rPr lang="en-US" sz="1400" b="1" dirty="0" smtClean="0">
                    <a:solidFill>
                      <a:srgbClr val="0070C0"/>
                    </a:solidFill>
                    <a:latin typeface="NikoshBAN" pitchFamily="2" charset="0"/>
                    <a:ea typeface="Cambria Math"/>
                    <a:cs typeface="NikoshBAN" pitchFamily="2" charset="0"/>
                  </a:rPr>
                  <a:t> + </a:t>
                </a:r>
                <a:r>
                  <a:rPr lang="en-US" sz="1400" b="1" dirty="0" err="1" smtClean="0">
                    <a:solidFill>
                      <a:srgbClr val="0070C0"/>
                    </a:solidFill>
                    <a:latin typeface="NikoshBAN" pitchFamily="2" charset="0"/>
                    <a:ea typeface="Cambria Math"/>
                    <a:cs typeface="NikoshBAN" pitchFamily="2" charset="0"/>
                  </a:rPr>
                  <a:t>cosA</a:t>
                </a:r>
                <a:endParaRPr lang="en-US" b="1" dirty="0">
                  <a:solidFill>
                    <a:srgbClr val="0070C0"/>
                  </a:solidFill>
                  <a:latin typeface="NikoshBAN" pitchFamily="2" charset="0"/>
                  <a:cs typeface="NikoshBAN" pitchFamily="2"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75252" y="446792"/>
                <a:ext cx="4788972" cy="537840"/>
              </a:xfrm>
              <a:prstGeom prst="rect">
                <a:avLst/>
              </a:prstGeom>
              <a:blipFill rotWithShape="1">
                <a:blip r:embed="rId2"/>
                <a:stretch>
                  <a:fillRect l="-1272" b="-8989"/>
                </a:stretch>
              </a:blipFill>
            </p:spPr>
            <p:txBody>
              <a:bodyPr/>
              <a:lstStyle/>
              <a:p>
                <a:r>
                  <a:rPr lang="en-US">
                    <a:noFill/>
                  </a:rPr>
                  <a:t> </a:t>
                </a:r>
              </a:p>
            </p:txBody>
          </p:sp>
        </mc:Fallback>
      </mc:AlternateContent>
      <p:sp>
        <p:nvSpPr>
          <p:cNvPr id="3" name="TextBox 2"/>
          <p:cNvSpPr txBox="1"/>
          <p:nvPr/>
        </p:nvSpPr>
        <p:spPr>
          <a:xfrm>
            <a:off x="196525" y="31752"/>
            <a:ext cx="8947475" cy="523220"/>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একক কাজের সমাধানঃ  </a:t>
            </a:r>
            <a:endParaRPr lang="en-US" sz="2800" b="1" dirty="0">
              <a:solidFill>
                <a:srgbClr val="FFC000"/>
              </a:solidFill>
              <a:latin typeface="NikoshBAN" pitchFamily="2" charset="0"/>
              <a:cs typeface="NikoshBAN" pitchFamily="2" charset="0"/>
            </a:endParaRPr>
          </a:p>
        </p:txBody>
      </p:sp>
      <p:sp>
        <p:nvSpPr>
          <p:cNvPr id="4" name="TextBox 3"/>
          <p:cNvSpPr txBox="1"/>
          <p:nvPr/>
        </p:nvSpPr>
        <p:spPr>
          <a:xfrm>
            <a:off x="122035" y="901505"/>
            <a:ext cx="4612280" cy="400110"/>
          </a:xfrm>
          <a:prstGeom prst="rect">
            <a:avLst/>
          </a:prstGeom>
          <a:noFill/>
        </p:spPr>
        <p:txBody>
          <a:bodyPr wrap="square" rtlCol="0">
            <a:spAutoFit/>
          </a:bodyPr>
          <a:lstStyle/>
          <a:p>
            <a:r>
              <a:rPr lang="bn-BD" sz="2000" b="1" dirty="0">
                <a:latin typeface="NikoshBAN" pitchFamily="2" charset="0"/>
                <a:cs typeface="NikoshBAN" pitchFamily="2" charset="0"/>
              </a:rPr>
              <a:t>৪</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বই-৯ </a:t>
            </a:r>
            <a:r>
              <a:rPr lang="en-US" sz="2000" b="1" dirty="0" smtClean="0">
                <a:latin typeface="Cambria Math"/>
                <a:ea typeface="Cambria Math"/>
                <a:cs typeface="NikoshBAN" pitchFamily="2" charset="0"/>
              </a:rPr>
              <a:t>⦂</a:t>
            </a:r>
            <a:r>
              <a:rPr lang="bn-BD" sz="2000" b="1" dirty="0" smtClean="0">
                <a:latin typeface="NikoshBAN" pitchFamily="2" charset="0"/>
                <a:cs typeface="NikoshBAN" pitchFamily="2" charset="0"/>
              </a:rPr>
              <a:t>সমাধানঃ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5" name="TextBox 4"/>
              <p:cNvSpPr txBox="1"/>
              <p:nvPr/>
            </p:nvSpPr>
            <p:spPr>
              <a:xfrm>
                <a:off x="265771" y="1218236"/>
                <a:ext cx="4523962" cy="722505"/>
              </a:xfrm>
              <a:prstGeom prst="rect">
                <a:avLst/>
              </a:prstGeom>
              <a:noFill/>
            </p:spPr>
            <p:txBody>
              <a:bodyPr wrap="square" rtlCol="0">
                <a:spAutoFit/>
              </a:bodyPr>
              <a:lstStyle/>
              <a:p>
                <a:r>
                  <a:rPr lang="en-US" sz="1200" b="1" dirty="0" smtClean="0">
                    <a:solidFill>
                      <a:schemeClr val="tx1"/>
                    </a:solidFill>
                    <a:latin typeface="NikoshBAN" pitchFamily="2" charset="0"/>
                    <a:cs typeface="NikoshBAN" pitchFamily="2" charset="0"/>
                  </a:rPr>
                  <a:t>L.H.S</a:t>
                </a:r>
                <a:endParaRPr lang="bn-BD" sz="1600" b="1" dirty="0">
                  <a:latin typeface="NikoshBAN" pitchFamily="2" charset="0"/>
                  <a:cs typeface="NikoshBAN" pitchFamily="2" charset="0"/>
                </a:endParaRPr>
              </a:p>
              <a:p>
                <a:r>
                  <a:rPr lang="en-US" sz="2000" b="1" dirty="0" smtClean="0">
                    <a:solidFill>
                      <a:schemeClr val="tx1"/>
                    </a:solidFill>
                    <a:latin typeface="NikoshBAN" pitchFamily="2" charset="0"/>
                    <a:cs typeface="NikoshBAN" pitchFamily="2" charset="0"/>
                  </a:rPr>
                  <a:t>= </a:t>
                </a:r>
                <a:r>
                  <a:rPr lang="bn-BD"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000" b="1" i="1" smtClean="0">
                            <a:solidFill>
                              <a:schemeClr val="tx1"/>
                            </a:solidFill>
                            <a:latin typeface="Cambria Math"/>
                            <a:ea typeface="Cambria Math"/>
                          </a:rPr>
                        </m:ctrlPr>
                      </m:fPr>
                      <m:num>
                        <m:r>
                          <a:rPr lang="en-US" sz="2000" b="1" i="1" smtClean="0">
                            <a:solidFill>
                              <a:schemeClr val="tx1"/>
                            </a:solidFill>
                            <a:latin typeface="Cambria Math"/>
                            <a:ea typeface="Cambria Math"/>
                          </a:rPr>
                          <m:t>𝒄𝒐𝒔𝑨</m:t>
                        </m:r>
                      </m:num>
                      <m:den>
                        <m:r>
                          <a:rPr lang="en-US" sz="2000" b="1" i="1" smtClean="0">
                            <a:solidFill>
                              <a:schemeClr val="tx1"/>
                            </a:solidFill>
                            <a:latin typeface="Cambria Math"/>
                            <a:ea typeface="Cambria Math"/>
                          </a:rPr>
                          <m:t>𝟏</m:t>
                        </m:r>
                        <m:r>
                          <a:rPr lang="en-US" sz="2000" b="1" i="1" smtClean="0">
                            <a:solidFill>
                              <a:schemeClr val="tx1"/>
                            </a:solidFill>
                            <a:latin typeface="Cambria Math"/>
                            <a:ea typeface="Cambria Math"/>
                          </a:rPr>
                          <m:t> −</m:t>
                        </m:r>
                        <m:r>
                          <a:rPr lang="en-US" sz="2000" b="1" i="1" smtClean="0">
                            <a:solidFill>
                              <a:schemeClr val="tx1"/>
                            </a:solidFill>
                            <a:latin typeface="Cambria Math"/>
                            <a:ea typeface="Cambria Math"/>
                          </a:rPr>
                          <m:t>𝒕𝒂𝒏𝑨</m:t>
                        </m:r>
                      </m:den>
                    </m:f>
                  </m:oMath>
                </a14:m>
                <a:r>
                  <a:rPr lang="bn-BD" sz="2000" b="1" dirty="0" smtClean="0">
                    <a:solidFill>
                      <a:schemeClr val="tx1"/>
                    </a:solidFill>
                    <a:latin typeface="NikoshBAN" pitchFamily="2" charset="0"/>
                    <a:ea typeface="Cambria Math"/>
                    <a:cs typeface="NikoshBAN" pitchFamily="2" charset="0"/>
                  </a:rPr>
                  <a:t> + </a:t>
                </a:r>
                <a:r>
                  <a:rPr lang="en-US"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000" b="1" i="1" smtClean="0">
                            <a:solidFill>
                              <a:schemeClr val="tx1"/>
                            </a:solidFill>
                            <a:latin typeface="Cambria Math"/>
                            <a:ea typeface="Cambria Math"/>
                          </a:rPr>
                        </m:ctrlPr>
                      </m:fPr>
                      <m:num>
                        <m:r>
                          <a:rPr lang="en-US" sz="2000" b="1" i="1" smtClean="0">
                            <a:solidFill>
                              <a:schemeClr val="tx1"/>
                            </a:solidFill>
                            <a:latin typeface="Cambria Math"/>
                            <a:ea typeface="Cambria Math"/>
                          </a:rPr>
                          <m:t>𝒔𝒊𝒏𝑨</m:t>
                        </m:r>
                      </m:num>
                      <m:den>
                        <m:r>
                          <a:rPr lang="en-US" sz="2000" b="1" i="1" smtClean="0">
                            <a:solidFill>
                              <a:schemeClr val="tx1"/>
                            </a:solidFill>
                            <a:latin typeface="Cambria Math"/>
                            <a:ea typeface="Cambria Math"/>
                          </a:rPr>
                          <m:t>𝟏</m:t>
                        </m:r>
                        <m:r>
                          <a:rPr lang="en-US" sz="2000" b="1" i="1" smtClean="0">
                            <a:solidFill>
                              <a:schemeClr val="tx1"/>
                            </a:solidFill>
                            <a:latin typeface="Cambria Math"/>
                            <a:ea typeface="Cambria Math"/>
                          </a:rPr>
                          <m:t> −</m:t>
                        </m:r>
                        <m:r>
                          <a:rPr lang="en-US" sz="2000" b="1" i="1" smtClean="0">
                            <a:solidFill>
                              <a:schemeClr val="tx1"/>
                            </a:solidFill>
                            <a:latin typeface="Cambria Math"/>
                            <a:ea typeface="Cambria Math"/>
                          </a:rPr>
                          <m:t>𝒄𝒐𝒕𝑨</m:t>
                        </m:r>
                      </m:den>
                    </m:f>
                  </m:oMath>
                </a14:m>
                <a:r>
                  <a:rPr lang="bn-BD" sz="2000" b="1" dirty="0" smtClean="0">
                    <a:solidFill>
                      <a:schemeClr val="tx1"/>
                    </a:solidFill>
                    <a:latin typeface="NikoshBAN" pitchFamily="2" charset="0"/>
                    <a:ea typeface="Cambria Math"/>
                    <a:cs typeface="NikoshBAN" pitchFamily="2" charset="0"/>
                  </a:rPr>
                  <a:t>  </a:t>
                </a:r>
                <a:endParaRPr lang="en-US" b="1" dirty="0">
                  <a:solidFill>
                    <a:schemeClr val="tx1"/>
                  </a:solidFill>
                  <a:latin typeface="NikoshBAN" pitchFamily="2" charset="0"/>
                  <a:cs typeface="NikoshBAN" pitchFamily="2"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265771" y="1218236"/>
                <a:ext cx="4523962" cy="722505"/>
              </a:xfrm>
              <a:prstGeom prst="rect">
                <a:avLst/>
              </a:prstGeom>
              <a:blipFill rotWithShape="1">
                <a:blip r:embed="rId3"/>
                <a:stretch>
                  <a:fillRect l="-1482" b="-76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210786" y="1895167"/>
                <a:ext cx="3960711" cy="786434"/>
              </a:xfrm>
              <a:prstGeom prst="rect">
                <a:avLst/>
              </a:prstGeom>
              <a:noFill/>
            </p:spPr>
            <p:txBody>
              <a:bodyPr wrap="square" rtlCol="0">
                <a:spAutoFit/>
              </a:bodyPr>
              <a:lstStyle/>
              <a:p>
                <a:r>
                  <a:rPr lang="en-US" sz="2400" b="1" dirty="0" smtClean="0"/>
                  <a:t> = </a:t>
                </a:r>
                <a14:m>
                  <m:oMath xmlns:m="http://schemas.openxmlformats.org/officeDocument/2006/math">
                    <m:f>
                      <m:fPr>
                        <m:ctrlPr>
                          <a:rPr lang="en-US" sz="2400" b="1" i="1" smtClean="0">
                            <a:latin typeface="Cambria Math"/>
                          </a:rPr>
                        </m:ctrlPr>
                      </m:fPr>
                      <m:num>
                        <m:r>
                          <a:rPr lang="en-US" sz="2400" b="1" i="1" smtClean="0">
                            <a:latin typeface="Cambria Math"/>
                          </a:rPr>
                          <m:t>𝒄𝒐𝒔𝑨</m:t>
                        </m:r>
                      </m:num>
                      <m:den>
                        <m:r>
                          <a:rPr lang="en-US" sz="2400" b="1" i="1" smtClean="0">
                            <a:latin typeface="Cambria Math"/>
                          </a:rPr>
                          <m:t>𝟏</m:t>
                        </m:r>
                        <m:r>
                          <a:rPr lang="en-US" sz="2400" b="1" i="1" smtClean="0">
                            <a:latin typeface="Cambria Math"/>
                          </a:rPr>
                          <m:t>−</m:t>
                        </m:r>
                        <m:f>
                          <m:fPr>
                            <m:ctrlPr>
                              <a:rPr lang="en-US" sz="2400" b="1" i="1" smtClean="0">
                                <a:latin typeface="Cambria Math"/>
                              </a:rPr>
                            </m:ctrlPr>
                          </m:fPr>
                          <m:num>
                            <m:r>
                              <a:rPr lang="en-US" sz="2400" b="1" i="1" smtClean="0">
                                <a:latin typeface="Cambria Math"/>
                              </a:rPr>
                              <m:t>𝒔𝒊𝒏𝑨</m:t>
                            </m:r>
                          </m:num>
                          <m:den>
                            <m:r>
                              <a:rPr lang="en-US" sz="2400" b="1" i="1" smtClean="0">
                                <a:latin typeface="Cambria Math"/>
                              </a:rPr>
                              <m:t>𝒄𝒐𝒔𝑨</m:t>
                            </m:r>
                          </m:den>
                        </m:f>
                      </m:den>
                    </m:f>
                  </m:oMath>
                </a14:m>
                <a:r>
                  <a:rPr lang="en-US" sz="2400" b="1" dirty="0" smtClean="0"/>
                  <a:t>   + </a:t>
                </a:r>
                <a14:m>
                  <m:oMath xmlns:m="http://schemas.openxmlformats.org/officeDocument/2006/math">
                    <m:f>
                      <m:fPr>
                        <m:ctrlPr>
                          <a:rPr lang="en-US" sz="2400" b="1" i="1" smtClean="0">
                            <a:latin typeface="Cambria Math"/>
                          </a:rPr>
                        </m:ctrlPr>
                      </m:fPr>
                      <m:num>
                        <m:r>
                          <a:rPr lang="en-US" sz="2400" b="1" i="1" smtClean="0">
                            <a:latin typeface="Cambria Math"/>
                          </a:rPr>
                          <m:t>𝒔𝒊𝒏𝑨</m:t>
                        </m:r>
                      </m:num>
                      <m:den>
                        <m:r>
                          <a:rPr lang="en-US" sz="2400" b="1" i="1" smtClean="0">
                            <a:latin typeface="Cambria Math"/>
                          </a:rPr>
                          <m:t>𝟏</m:t>
                        </m:r>
                        <m:r>
                          <a:rPr lang="en-US" sz="2400" b="1" i="1" smtClean="0">
                            <a:latin typeface="Cambria Math"/>
                          </a:rPr>
                          <m:t>−</m:t>
                        </m:r>
                        <m:f>
                          <m:fPr>
                            <m:ctrlPr>
                              <a:rPr lang="en-US" sz="2400" b="1" i="1" smtClean="0">
                                <a:latin typeface="Cambria Math"/>
                              </a:rPr>
                            </m:ctrlPr>
                          </m:fPr>
                          <m:num>
                            <m:r>
                              <a:rPr lang="en-US" sz="2400" b="1" i="1" smtClean="0">
                                <a:latin typeface="Cambria Math"/>
                              </a:rPr>
                              <m:t>𝒄𝒐𝒔𝑨</m:t>
                            </m:r>
                          </m:num>
                          <m:den>
                            <m:r>
                              <a:rPr lang="en-US" sz="2400" b="1" i="1" smtClean="0">
                                <a:latin typeface="Cambria Math"/>
                              </a:rPr>
                              <m:t>𝒔𝒊𝒏𝑨</m:t>
                            </m:r>
                          </m:den>
                        </m:f>
                      </m:den>
                    </m:f>
                  </m:oMath>
                </a14:m>
                <a:r>
                  <a:rPr lang="en-US" sz="2400" b="1" dirty="0" smtClean="0"/>
                  <a:t>                              </a:t>
                </a:r>
                <a:endParaRPr lang="en-US" sz="2400" b="1" dirty="0"/>
              </a:p>
            </p:txBody>
          </p:sp>
        </mc:Choice>
        <mc:Fallback xmlns="">
          <p:sp>
            <p:nvSpPr>
              <p:cNvPr id="6" name="TextBox 5"/>
              <p:cNvSpPr txBox="1">
                <a:spLocks noRot="1" noChangeAspect="1" noMove="1" noResize="1" noEditPoints="1" noAdjustHandles="1" noChangeArrowheads="1" noChangeShapeType="1" noTextEdit="1"/>
              </p:cNvSpPr>
              <p:nvPr/>
            </p:nvSpPr>
            <p:spPr>
              <a:xfrm>
                <a:off x="210786" y="1895167"/>
                <a:ext cx="3960711" cy="786434"/>
              </a:xfrm>
              <a:prstGeom prst="rect">
                <a:avLst/>
              </a:prstGeom>
              <a:blipFill rotWithShape="1">
                <a:blip r:embed="rId4"/>
                <a:stretch>
                  <a:fillRect l="-77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38062" y="2734113"/>
                <a:ext cx="3967638" cy="783741"/>
              </a:xfrm>
              <a:prstGeom prst="rect">
                <a:avLst/>
              </a:prstGeom>
              <a:noFill/>
            </p:spPr>
            <p:txBody>
              <a:bodyPr wrap="square" rtlCol="0">
                <a:spAutoFit/>
              </a:bodyPr>
              <a:lstStyle/>
              <a:p>
                <a:r>
                  <a:rPr lang="en-US" sz="2400" b="1" dirty="0" smtClean="0"/>
                  <a:t> =  </a:t>
                </a:r>
                <a14:m>
                  <m:oMath xmlns:m="http://schemas.openxmlformats.org/officeDocument/2006/math">
                    <m:f>
                      <m:fPr>
                        <m:ctrlPr>
                          <a:rPr lang="en-US" sz="2400" b="1" i="1" smtClean="0">
                            <a:latin typeface="Cambria Math"/>
                          </a:rPr>
                        </m:ctrlPr>
                      </m:fPr>
                      <m:num>
                        <m:r>
                          <a:rPr lang="en-US" sz="2400" b="1" i="1" smtClean="0">
                            <a:latin typeface="Cambria Math"/>
                          </a:rPr>
                          <m:t>𝒄𝒐𝒔𝑨</m:t>
                        </m:r>
                      </m:num>
                      <m:den>
                        <m:f>
                          <m:fPr>
                            <m:ctrlPr>
                              <a:rPr lang="en-US" sz="2400" b="1" i="1" smtClean="0">
                                <a:latin typeface="Cambria Math"/>
                              </a:rPr>
                            </m:ctrlPr>
                          </m:fPr>
                          <m:num>
                            <m:r>
                              <a:rPr lang="en-US" sz="2400" b="1" i="1" smtClean="0">
                                <a:latin typeface="Cambria Math"/>
                              </a:rPr>
                              <m:t>𝒄𝒐𝒔𝑨</m:t>
                            </m:r>
                            <m:r>
                              <a:rPr lang="en-US" sz="2400" b="1" i="1" smtClean="0">
                                <a:latin typeface="Cambria Math"/>
                              </a:rPr>
                              <m:t>−</m:t>
                            </m:r>
                            <m:r>
                              <a:rPr lang="en-US" sz="2400" b="1" i="1" smtClean="0">
                                <a:latin typeface="Cambria Math"/>
                              </a:rPr>
                              <m:t>𝒔𝒊𝒏𝑨</m:t>
                            </m:r>
                          </m:num>
                          <m:den>
                            <m:r>
                              <a:rPr lang="en-US" sz="2400" b="1" i="1" smtClean="0">
                                <a:latin typeface="Cambria Math"/>
                              </a:rPr>
                              <m:t>𝒄𝒐𝒔𝑨</m:t>
                            </m:r>
                          </m:den>
                        </m:f>
                      </m:den>
                    </m:f>
                  </m:oMath>
                </a14:m>
                <a:r>
                  <a:rPr lang="en-US" sz="2400" b="1" dirty="0" smtClean="0"/>
                  <a:t> + </a:t>
                </a:r>
                <a14:m>
                  <m:oMath xmlns:m="http://schemas.openxmlformats.org/officeDocument/2006/math">
                    <m:f>
                      <m:fPr>
                        <m:ctrlPr>
                          <a:rPr lang="en-US" sz="2400" b="1" i="1" smtClean="0">
                            <a:latin typeface="Cambria Math"/>
                          </a:rPr>
                        </m:ctrlPr>
                      </m:fPr>
                      <m:num>
                        <m:r>
                          <a:rPr lang="en-US" sz="2400" b="1" i="1" smtClean="0">
                            <a:latin typeface="Cambria Math"/>
                          </a:rPr>
                          <m:t>𝒔𝒊𝒏𝑨</m:t>
                        </m:r>
                      </m:num>
                      <m:den>
                        <m:f>
                          <m:fPr>
                            <m:ctrlPr>
                              <a:rPr lang="en-US" sz="2400" b="1" i="1" smtClean="0">
                                <a:latin typeface="Cambria Math"/>
                              </a:rPr>
                            </m:ctrlPr>
                          </m:fPr>
                          <m:num>
                            <m:r>
                              <a:rPr lang="en-US" sz="2400" b="1" i="1" smtClean="0">
                                <a:latin typeface="Cambria Math"/>
                              </a:rPr>
                              <m:t>𝒔𝒊𝒏𝑨</m:t>
                            </m:r>
                            <m:r>
                              <a:rPr lang="en-US" sz="2400" b="1" i="1" smtClean="0">
                                <a:latin typeface="Cambria Math"/>
                              </a:rPr>
                              <m:t>−</m:t>
                            </m:r>
                            <m:r>
                              <a:rPr lang="en-US" sz="2400" b="1" i="1" smtClean="0">
                                <a:latin typeface="Cambria Math"/>
                              </a:rPr>
                              <m:t>𝒄𝒐𝒔𝑨</m:t>
                            </m:r>
                          </m:num>
                          <m:den>
                            <m:r>
                              <a:rPr lang="en-US" sz="2400" b="1" i="1" smtClean="0">
                                <a:latin typeface="Cambria Math"/>
                              </a:rPr>
                              <m:t>𝒔𝒊𝒏𝑨</m:t>
                            </m:r>
                          </m:den>
                        </m:f>
                      </m:den>
                    </m:f>
                  </m:oMath>
                </a14:m>
                <a:r>
                  <a:rPr lang="en-US" sz="2400" b="1" dirty="0" smtClean="0"/>
                  <a:t>                                     </a:t>
                </a:r>
                <a:endParaRPr lang="en-US" sz="2400" b="1" dirty="0"/>
              </a:p>
            </p:txBody>
          </p:sp>
        </mc:Choice>
        <mc:Fallback xmlns="">
          <p:sp>
            <p:nvSpPr>
              <p:cNvPr id="7" name="TextBox 6"/>
              <p:cNvSpPr txBox="1">
                <a:spLocks noRot="1" noChangeAspect="1" noMove="1" noResize="1" noEditPoints="1" noAdjustHandles="1" noChangeArrowheads="1" noChangeShapeType="1" noTextEdit="1"/>
              </p:cNvSpPr>
              <p:nvPr/>
            </p:nvSpPr>
            <p:spPr>
              <a:xfrm>
                <a:off x="238062" y="2734113"/>
                <a:ext cx="3967638" cy="783741"/>
              </a:xfrm>
              <a:prstGeom prst="rect">
                <a:avLst/>
              </a:prstGeom>
              <a:blipFill rotWithShape="1">
                <a:blip r:embed="rId5"/>
                <a:stretch>
                  <a:fillRect l="-61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96034" y="3496200"/>
                <a:ext cx="3925981" cy="537840"/>
              </a:xfrm>
              <a:prstGeom prst="rect">
                <a:avLst/>
              </a:prstGeom>
              <a:noFill/>
            </p:spPr>
            <p:txBody>
              <a:bodyPr wrap="square" rtlCol="0">
                <a:spAutoFit/>
              </a:bodyPr>
              <a:lstStyle/>
              <a:p>
                <a:r>
                  <a:rPr lang="en-US" sz="2000" b="1" dirty="0" smtClean="0"/>
                  <a:t> = </a:t>
                </a:r>
                <a14:m>
                  <m:oMath xmlns:m="http://schemas.openxmlformats.org/officeDocument/2006/math">
                    <m:f>
                      <m:fPr>
                        <m:ctrlPr>
                          <a:rPr lang="en-US" sz="2000" b="1" i="1" smtClean="0">
                            <a:latin typeface="Cambria Math"/>
                          </a:rPr>
                        </m:ctrlPr>
                      </m:fPr>
                      <m:num>
                        <m:r>
                          <a:rPr lang="en-US" sz="2000" b="1" i="1" smtClean="0">
                            <a:latin typeface="Cambria Math"/>
                          </a:rPr>
                          <m:t>𝒄𝒐𝒔𝑨</m:t>
                        </m:r>
                        <m:r>
                          <a:rPr lang="en-US" sz="2000" b="1" i="1" smtClean="0">
                            <a:latin typeface="Cambria Math"/>
                          </a:rPr>
                          <m:t>.</m:t>
                        </m:r>
                        <m:r>
                          <a:rPr lang="en-US" sz="2000" b="1" i="1" smtClean="0">
                            <a:latin typeface="Cambria Math"/>
                          </a:rPr>
                          <m:t>𝒄𝒐𝒔𝑨</m:t>
                        </m:r>
                      </m:num>
                      <m:den>
                        <m:r>
                          <a:rPr lang="en-US" sz="2000" b="1" i="1" smtClean="0">
                            <a:latin typeface="Cambria Math"/>
                          </a:rPr>
                          <m:t>𝒄𝒐𝒔𝑨</m:t>
                        </m:r>
                        <m:r>
                          <a:rPr lang="en-US" sz="2000" b="1" i="1" smtClean="0">
                            <a:latin typeface="Cambria Math"/>
                          </a:rPr>
                          <m:t>−</m:t>
                        </m:r>
                        <m:r>
                          <a:rPr lang="en-US" sz="2000" b="1" i="1" smtClean="0">
                            <a:latin typeface="Cambria Math"/>
                          </a:rPr>
                          <m:t>𝒔𝒊𝒏𝑨</m:t>
                        </m:r>
                      </m:den>
                    </m:f>
                  </m:oMath>
                </a14:m>
                <a:r>
                  <a:rPr lang="en-US" sz="2000" b="1" dirty="0" smtClean="0"/>
                  <a:t>   + </a:t>
                </a:r>
                <a14:m>
                  <m:oMath xmlns:m="http://schemas.openxmlformats.org/officeDocument/2006/math">
                    <m:f>
                      <m:fPr>
                        <m:ctrlPr>
                          <a:rPr lang="en-US" sz="2000" b="1" i="1" smtClean="0">
                            <a:latin typeface="Cambria Math"/>
                          </a:rPr>
                        </m:ctrlPr>
                      </m:fPr>
                      <m:num>
                        <m:r>
                          <a:rPr lang="en-US" sz="2000" b="1" i="1" smtClean="0">
                            <a:latin typeface="Cambria Math"/>
                          </a:rPr>
                          <m:t>𝒔𝒊𝒏𝑨</m:t>
                        </m:r>
                        <m:r>
                          <a:rPr lang="en-US" sz="2000" b="1" i="1" smtClean="0">
                            <a:latin typeface="Cambria Math"/>
                          </a:rPr>
                          <m:t>.</m:t>
                        </m:r>
                        <m:r>
                          <a:rPr lang="en-US" sz="2000" b="1" i="1" smtClean="0">
                            <a:latin typeface="Cambria Math"/>
                          </a:rPr>
                          <m:t>𝒔𝒊𝒏𝑨</m:t>
                        </m:r>
                      </m:num>
                      <m:den>
                        <m:r>
                          <a:rPr lang="en-US" sz="2000" b="1" i="1" smtClean="0">
                            <a:latin typeface="Cambria Math"/>
                          </a:rPr>
                          <m:t>𝒔𝒊𝒏𝑨</m:t>
                        </m:r>
                        <m:r>
                          <a:rPr lang="en-US" sz="2000" b="1" i="1" smtClean="0">
                            <a:latin typeface="Cambria Math"/>
                          </a:rPr>
                          <m:t>−</m:t>
                        </m:r>
                        <m:r>
                          <a:rPr lang="en-US" sz="2000" b="1" i="1" smtClean="0">
                            <a:latin typeface="Cambria Math"/>
                          </a:rPr>
                          <m:t>𝒄𝒐𝒔𝑨</m:t>
                        </m:r>
                      </m:den>
                    </m:f>
                  </m:oMath>
                </a14:m>
                <a:r>
                  <a:rPr lang="en-US" sz="2000" b="1" dirty="0" smtClean="0"/>
                  <a:t>                 </a:t>
                </a:r>
                <a:endParaRPr lang="en-US" sz="2000" b="1" dirty="0"/>
              </a:p>
            </p:txBody>
          </p:sp>
        </mc:Choice>
        <mc:Fallback xmlns="">
          <p:sp>
            <p:nvSpPr>
              <p:cNvPr id="8" name="TextBox 7"/>
              <p:cNvSpPr txBox="1">
                <a:spLocks noRot="1" noChangeAspect="1" noMove="1" noResize="1" noEditPoints="1" noAdjustHandles="1" noChangeArrowheads="1" noChangeShapeType="1" noTextEdit="1"/>
              </p:cNvSpPr>
              <p:nvPr/>
            </p:nvSpPr>
            <p:spPr>
              <a:xfrm>
                <a:off x="96034" y="3496200"/>
                <a:ext cx="3925981" cy="537840"/>
              </a:xfrm>
              <a:prstGeom prst="rect">
                <a:avLst/>
              </a:prstGeom>
              <a:blipFill rotWithShape="1">
                <a:blip r:embed="rId6"/>
                <a:stretch>
                  <a:fillRect l="-311" b="-79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148839" y="3992747"/>
                <a:ext cx="3873176" cy="622863"/>
              </a:xfrm>
              <a:prstGeom prst="rect">
                <a:avLst/>
              </a:prstGeom>
              <a:noFill/>
            </p:spPr>
            <p:txBody>
              <a:bodyPr wrap="none" rtlCol="0">
                <a:spAutoFit/>
              </a:bodyPr>
              <a:lstStyle/>
              <a:p>
                <a:r>
                  <a:rPr lang="en-US" sz="2000" b="1" dirty="0" smtClean="0"/>
                  <a:t> = </a:t>
                </a:r>
                <a14:m>
                  <m:oMath xmlns:m="http://schemas.openxmlformats.org/officeDocument/2006/math">
                    <m:f>
                      <m:fPr>
                        <m:ctrlPr>
                          <a:rPr lang="en-US" sz="2000" b="1" i="1" smtClean="0">
                            <a:latin typeface="Cambria Math"/>
                          </a:rPr>
                        </m:ctrlPr>
                      </m:fPr>
                      <m:num>
                        <m:sSup>
                          <m:sSupPr>
                            <m:ctrlPr>
                              <a:rPr lang="en-US" sz="2000" b="1" i="1" smtClean="0">
                                <a:latin typeface="Cambria Math"/>
                              </a:rPr>
                            </m:ctrlPr>
                          </m:sSupPr>
                          <m:e>
                            <m:r>
                              <a:rPr lang="en-US" sz="2000" b="1" i="1" smtClean="0">
                                <a:latin typeface="Cambria Math"/>
                              </a:rPr>
                              <m:t>𝒄𝒐𝒔</m:t>
                            </m:r>
                          </m:e>
                          <m:sup>
                            <m:r>
                              <a:rPr lang="en-US" sz="2000" b="1" i="1" smtClean="0">
                                <a:latin typeface="Cambria Math"/>
                              </a:rPr>
                              <m:t>𝟐</m:t>
                            </m:r>
                          </m:sup>
                        </m:sSup>
                        <m:r>
                          <a:rPr lang="en-US" sz="2000" b="1" i="1" smtClean="0">
                            <a:latin typeface="Cambria Math"/>
                          </a:rPr>
                          <m:t>𝑨</m:t>
                        </m:r>
                      </m:num>
                      <m:den>
                        <m:r>
                          <a:rPr lang="en-US" sz="2000" b="1" i="1" smtClean="0">
                            <a:latin typeface="Cambria Math"/>
                          </a:rPr>
                          <m:t>𝒄𝒐𝒔𝑨</m:t>
                        </m:r>
                        <m:r>
                          <a:rPr lang="en-US" sz="2000" b="1" i="1" smtClean="0">
                            <a:latin typeface="Cambria Math"/>
                          </a:rPr>
                          <m:t>−</m:t>
                        </m:r>
                        <m:r>
                          <a:rPr lang="en-US" sz="2000" b="1" i="1" smtClean="0">
                            <a:latin typeface="Cambria Math"/>
                          </a:rPr>
                          <m:t>𝒔𝒊𝒏𝑨</m:t>
                        </m:r>
                      </m:den>
                    </m:f>
                  </m:oMath>
                </a14:m>
                <a:r>
                  <a:rPr lang="en-US" sz="2000" b="1" dirty="0" smtClean="0"/>
                  <a:t>  + </a:t>
                </a:r>
                <a14:m>
                  <m:oMath xmlns:m="http://schemas.openxmlformats.org/officeDocument/2006/math">
                    <m:f>
                      <m:fPr>
                        <m:ctrlPr>
                          <a:rPr lang="en-US" sz="2000" b="1" i="1" smtClean="0">
                            <a:latin typeface="Cambria Math"/>
                          </a:rPr>
                        </m:ctrlPr>
                      </m:fPr>
                      <m:num>
                        <m:sSup>
                          <m:sSupPr>
                            <m:ctrlPr>
                              <a:rPr lang="en-US" sz="2000" b="1" i="1" smtClean="0">
                                <a:latin typeface="Cambria Math"/>
                              </a:rPr>
                            </m:ctrlPr>
                          </m:sSupPr>
                          <m:e>
                            <m:r>
                              <a:rPr lang="en-US" sz="2000" b="1" i="1" smtClean="0">
                                <a:latin typeface="Cambria Math"/>
                              </a:rPr>
                              <m:t>𝒔𝒊𝒏</m:t>
                            </m:r>
                          </m:e>
                          <m:sup>
                            <m:r>
                              <a:rPr lang="en-US" sz="2000" b="1" i="1" smtClean="0">
                                <a:latin typeface="Cambria Math"/>
                              </a:rPr>
                              <m:t>𝟐</m:t>
                            </m:r>
                          </m:sup>
                        </m:sSup>
                        <m:r>
                          <a:rPr lang="en-US" sz="2000" b="1" i="1" smtClean="0">
                            <a:latin typeface="Cambria Math"/>
                          </a:rPr>
                          <m:t>𝑨</m:t>
                        </m:r>
                      </m:num>
                      <m:den>
                        <m:r>
                          <a:rPr lang="en-US" sz="2000" b="1" i="1" smtClean="0">
                            <a:latin typeface="Cambria Math"/>
                          </a:rPr>
                          <m:t>−(</m:t>
                        </m:r>
                        <m:r>
                          <a:rPr lang="en-US" sz="2000" b="1" i="1" smtClean="0">
                            <a:latin typeface="Cambria Math"/>
                          </a:rPr>
                          <m:t>𝒄𝒐𝒔𝑨</m:t>
                        </m:r>
                        <m:r>
                          <a:rPr lang="en-US" sz="2000" b="1" i="1" smtClean="0">
                            <a:latin typeface="Cambria Math"/>
                          </a:rPr>
                          <m:t>−</m:t>
                        </m:r>
                        <m:r>
                          <a:rPr lang="en-US" sz="2000" b="1" i="1" smtClean="0">
                            <a:latin typeface="Cambria Math"/>
                          </a:rPr>
                          <m:t>𝒔𝒊𝒏𝑨</m:t>
                        </m:r>
                        <m:r>
                          <a:rPr lang="en-US" sz="2000" b="1" i="1" smtClean="0">
                            <a:latin typeface="Cambria Math"/>
                          </a:rPr>
                          <m:t>)</m:t>
                        </m:r>
                      </m:den>
                    </m:f>
                  </m:oMath>
                </a14:m>
                <a:r>
                  <a:rPr lang="en-US" sz="2000" b="1" dirty="0" smtClean="0"/>
                  <a:t>               </a:t>
                </a:r>
                <a:endParaRPr lang="en-US" sz="2000" b="1" dirty="0"/>
              </a:p>
            </p:txBody>
          </p:sp>
        </mc:Choice>
        <mc:Fallback xmlns="">
          <p:sp>
            <p:nvSpPr>
              <p:cNvPr id="9" name="TextBox 8"/>
              <p:cNvSpPr txBox="1">
                <a:spLocks noRot="1" noChangeAspect="1" noMove="1" noResize="1" noEditPoints="1" noAdjustHandles="1" noChangeArrowheads="1" noChangeShapeType="1" noTextEdit="1"/>
              </p:cNvSpPr>
              <p:nvPr/>
            </p:nvSpPr>
            <p:spPr>
              <a:xfrm>
                <a:off x="148839" y="3992747"/>
                <a:ext cx="3873176" cy="622863"/>
              </a:xfrm>
              <a:prstGeom prst="rect">
                <a:avLst/>
              </a:prstGeom>
              <a:blipFill rotWithShape="1">
                <a:blip r:embed="rId7"/>
                <a:stretch>
                  <a:fillRect l="-157" b="-98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196525" y="4619008"/>
                <a:ext cx="4003593" cy="582980"/>
              </a:xfrm>
              <a:prstGeom prst="rect">
                <a:avLst/>
              </a:prstGeom>
              <a:noFill/>
            </p:spPr>
            <p:txBody>
              <a:bodyPr wrap="square" rtlCol="0">
                <a:spAutoFit/>
              </a:bodyPr>
              <a:lstStyle/>
              <a:p>
                <a:r>
                  <a:rPr lang="en-US" sz="2000" b="1" dirty="0" smtClean="0">
                    <a:latin typeface="NikoshBAN" pitchFamily="2" charset="0"/>
                    <a:cs typeface="NikoshBAN" pitchFamily="2" charset="0"/>
                  </a:rPr>
                  <a:t> = </a:t>
                </a:r>
                <a14:m>
                  <m:oMath xmlns:m="http://schemas.openxmlformats.org/officeDocument/2006/math">
                    <m:f>
                      <m:fPr>
                        <m:ctrlPr>
                          <a:rPr lang="en-US" sz="2000" b="1" i="1" smtClean="0">
                            <a:latin typeface="Cambria Math"/>
                          </a:rPr>
                        </m:ctrlPr>
                      </m:fPr>
                      <m:num>
                        <m:sSup>
                          <m:sSupPr>
                            <m:ctrlPr>
                              <a:rPr lang="en-US" sz="2000" b="1" i="1" smtClean="0">
                                <a:latin typeface="Cambria Math"/>
                              </a:rPr>
                            </m:ctrlPr>
                          </m:sSupPr>
                          <m:e>
                            <m:r>
                              <a:rPr lang="en-US" sz="2000" b="1" i="1" smtClean="0">
                                <a:latin typeface="Cambria Math"/>
                              </a:rPr>
                              <m:t>𝒄𝒐𝒔</m:t>
                            </m:r>
                          </m:e>
                          <m:sup>
                            <m:r>
                              <a:rPr lang="en-US" sz="2000" b="1" i="1" smtClean="0">
                                <a:latin typeface="Cambria Math"/>
                              </a:rPr>
                              <m:t>𝟐</m:t>
                            </m:r>
                          </m:sup>
                        </m:sSup>
                        <m:r>
                          <a:rPr lang="en-US" sz="2000" b="1" i="1" smtClean="0">
                            <a:latin typeface="Cambria Math"/>
                          </a:rPr>
                          <m:t>𝑨</m:t>
                        </m:r>
                        <m:r>
                          <a:rPr lang="en-US" sz="2000" b="1" i="1" smtClean="0">
                            <a:latin typeface="Cambria Math"/>
                          </a:rPr>
                          <m:t>−</m:t>
                        </m:r>
                        <m:sSup>
                          <m:sSupPr>
                            <m:ctrlPr>
                              <a:rPr lang="en-US" sz="2000" b="1" i="1" smtClean="0">
                                <a:latin typeface="Cambria Math"/>
                              </a:rPr>
                            </m:ctrlPr>
                          </m:sSupPr>
                          <m:e>
                            <m:r>
                              <a:rPr lang="en-US" sz="2000" b="1" i="1" smtClean="0">
                                <a:latin typeface="Cambria Math"/>
                              </a:rPr>
                              <m:t>𝒔𝒊𝒏</m:t>
                            </m:r>
                          </m:e>
                          <m:sup>
                            <m:r>
                              <a:rPr lang="en-US" sz="2000" b="1" i="1" smtClean="0">
                                <a:latin typeface="Cambria Math"/>
                              </a:rPr>
                              <m:t>𝟐</m:t>
                            </m:r>
                          </m:sup>
                        </m:sSup>
                        <m:r>
                          <a:rPr lang="en-US" sz="2000" b="1" i="1" smtClean="0">
                            <a:latin typeface="Cambria Math"/>
                          </a:rPr>
                          <m:t>𝑨</m:t>
                        </m:r>
                      </m:num>
                      <m:den>
                        <m:r>
                          <a:rPr lang="en-US" sz="2000" b="1" i="1" smtClean="0">
                            <a:latin typeface="Cambria Math"/>
                          </a:rPr>
                          <m:t>𝒄𝒐𝒔𝑨</m:t>
                        </m:r>
                        <m:r>
                          <a:rPr lang="en-US" sz="2000" b="1" i="1" smtClean="0">
                            <a:latin typeface="Cambria Math"/>
                          </a:rPr>
                          <m:t>−</m:t>
                        </m:r>
                        <m:r>
                          <a:rPr lang="en-US" sz="2000" b="1" i="1" smtClean="0">
                            <a:latin typeface="Cambria Math"/>
                          </a:rPr>
                          <m:t>𝒔𝒊𝒏𝑨</m:t>
                        </m:r>
                      </m:den>
                    </m:f>
                  </m:oMath>
                </a14:m>
                <a:r>
                  <a:rPr lang="en-US"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196525" y="4619008"/>
                <a:ext cx="4003593" cy="582980"/>
              </a:xfrm>
              <a:prstGeom prst="rect">
                <a:avLst/>
              </a:prstGeom>
              <a:blipFill rotWithShape="1">
                <a:blip r:embed="rId8"/>
                <a:stretch>
                  <a:fillRect b="-105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134984" y="5327072"/>
                <a:ext cx="3969189" cy="533544"/>
              </a:xfrm>
              <a:prstGeom prst="rect">
                <a:avLst/>
              </a:prstGeom>
              <a:noFill/>
            </p:spPr>
            <p:txBody>
              <a:bodyPr wrap="square" rtlCol="0">
                <a:spAutoFit/>
              </a:bodyPr>
              <a:lstStyle/>
              <a:p>
                <a:r>
                  <a:rPr lang="en-US" b="1" dirty="0" smtClean="0"/>
                  <a:t>  = </a:t>
                </a:r>
                <a14:m>
                  <m:oMath xmlns:m="http://schemas.openxmlformats.org/officeDocument/2006/math">
                    <m:f>
                      <m:fPr>
                        <m:ctrlPr>
                          <a:rPr lang="en-US" b="1" i="1" smtClean="0">
                            <a:latin typeface="Cambria Math"/>
                          </a:rPr>
                        </m:ctrlPr>
                      </m:fPr>
                      <m:num>
                        <m:r>
                          <a:rPr lang="en-US" b="1" i="1" smtClean="0">
                            <a:latin typeface="Cambria Math"/>
                          </a:rPr>
                          <m:t>(</m:t>
                        </m:r>
                        <m:r>
                          <a:rPr lang="en-US" b="1" i="1" smtClean="0">
                            <a:latin typeface="Cambria Math"/>
                          </a:rPr>
                          <m:t>𝒄𝒐𝒔𝑨</m:t>
                        </m:r>
                        <m:r>
                          <a:rPr lang="en-US" b="1" i="1" smtClean="0">
                            <a:latin typeface="Cambria Math"/>
                          </a:rPr>
                          <m:t>−</m:t>
                        </m:r>
                        <m:r>
                          <a:rPr lang="en-US" b="1" i="1" smtClean="0">
                            <a:latin typeface="Cambria Math"/>
                          </a:rPr>
                          <m:t>𝒔𝒊𝒏𝑨</m:t>
                        </m:r>
                        <m:r>
                          <a:rPr lang="en-US" b="1" i="1" smtClean="0">
                            <a:latin typeface="Cambria Math"/>
                          </a:rPr>
                          <m:t>)(</m:t>
                        </m:r>
                        <m:r>
                          <a:rPr lang="en-US" b="1" i="1" smtClean="0">
                            <a:latin typeface="Cambria Math"/>
                          </a:rPr>
                          <m:t>𝒄𝒐𝒔𝑨</m:t>
                        </m:r>
                        <m:r>
                          <a:rPr lang="en-US" b="1" i="1" smtClean="0">
                            <a:latin typeface="Cambria Math"/>
                          </a:rPr>
                          <m:t>+</m:t>
                        </m:r>
                        <m:r>
                          <a:rPr lang="en-US" b="1" i="1" smtClean="0">
                            <a:latin typeface="Cambria Math"/>
                          </a:rPr>
                          <m:t>𝒔𝒊𝒏𝑨</m:t>
                        </m:r>
                        <m:r>
                          <a:rPr lang="en-US" b="1" i="1" smtClean="0">
                            <a:latin typeface="Cambria Math"/>
                          </a:rPr>
                          <m:t>)</m:t>
                        </m:r>
                      </m:num>
                      <m:den>
                        <m:r>
                          <a:rPr lang="en-US" b="1" i="1" smtClean="0">
                            <a:latin typeface="Cambria Math"/>
                          </a:rPr>
                          <m:t>(</m:t>
                        </m:r>
                        <m:r>
                          <a:rPr lang="en-US" b="1" i="1" smtClean="0">
                            <a:latin typeface="Cambria Math"/>
                          </a:rPr>
                          <m:t>𝒄𝒐𝒔𝒂</m:t>
                        </m:r>
                        <m:r>
                          <a:rPr lang="en-US" b="1" i="1" smtClean="0">
                            <a:latin typeface="Cambria Math"/>
                          </a:rPr>
                          <m:t>−</m:t>
                        </m:r>
                        <m:r>
                          <a:rPr lang="en-US" b="1" i="1" smtClean="0">
                            <a:latin typeface="Cambria Math"/>
                          </a:rPr>
                          <m:t>𝒔𝒊𝒏𝑨</m:t>
                        </m:r>
                        <m:r>
                          <a:rPr lang="en-US" b="1" i="1" smtClean="0">
                            <a:latin typeface="Cambria Math"/>
                          </a:rPr>
                          <m:t>)</m:t>
                        </m:r>
                      </m:den>
                    </m:f>
                  </m:oMath>
                </a14:m>
                <a:r>
                  <a:rPr lang="en-US" b="1" dirty="0" smtClean="0"/>
                  <a:t>                                 </a:t>
                </a:r>
                <a:endParaRPr lang="en-US"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134984" y="5327072"/>
                <a:ext cx="3969189" cy="533544"/>
              </a:xfrm>
              <a:prstGeom prst="rect">
                <a:avLst/>
              </a:prstGeom>
              <a:blipFill rotWithShape="1">
                <a:blip r:embed="rId9"/>
                <a:stretch>
                  <a:fillRect b="-6897"/>
                </a:stretch>
              </a:blipFill>
            </p:spPr>
            <p:txBody>
              <a:bodyPr/>
              <a:lstStyle/>
              <a:p>
                <a:r>
                  <a:rPr lang="en-US">
                    <a:noFill/>
                  </a:rPr>
                  <a:t> </a:t>
                </a:r>
              </a:p>
            </p:txBody>
          </p:sp>
        </mc:Fallback>
      </mc:AlternateContent>
      <p:sp>
        <p:nvSpPr>
          <p:cNvPr id="12" name="TextBox 11"/>
          <p:cNvSpPr txBox="1"/>
          <p:nvPr/>
        </p:nvSpPr>
        <p:spPr>
          <a:xfrm>
            <a:off x="224641" y="5754397"/>
            <a:ext cx="2734723" cy="369332"/>
          </a:xfrm>
          <a:prstGeom prst="rect">
            <a:avLst/>
          </a:prstGeom>
          <a:noFill/>
        </p:spPr>
        <p:txBody>
          <a:bodyPr wrap="none" rtlCol="0">
            <a:spAutoFit/>
          </a:bodyPr>
          <a:lstStyle/>
          <a:p>
            <a:r>
              <a:rPr lang="en-US" b="1" dirty="0" smtClean="0"/>
              <a:t> = </a:t>
            </a:r>
            <a:r>
              <a:rPr lang="en-US" b="1" dirty="0" err="1" smtClean="0"/>
              <a:t>cosA+sinA</a:t>
            </a:r>
            <a:r>
              <a:rPr lang="en-US" b="1" dirty="0" smtClean="0"/>
              <a:t>                          </a:t>
            </a:r>
            <a:endParaRPr lang="en-US" b="1" dirty="0"/>
          </a:p>
        </p:txBody>
      </p:sp>
      <p:sp>
        <p:nvSpPr>
          <p:cNvPr id="13" name="TextBox 12"/>
          <p:cNvSpPr txBox="1"/>
          <p:nvPr/>
        </p:nvSpPr>
        <p:spPr>
          <a:xfrm>
            <a:off x="1485406" y="5789571"/>
            <a:ext cx="2066143" cy="369332"/>
          </a:xfrm>
          <a:prstGeom prst="rect">
            <a:avLst/>
          </a:prstGeom>
          <a:noFill/>
        </p:spPr>
        <p:txBody>
          <a:bodyPr wrap="none" rtlCol="0">
            <a:spAutoFit/>
          </a:bodyPr>
          <a:lstStyle/>
          <a:p>
            <a:r>
              <a:rPr lang="en-US" b="1" dirty="0" smtClean="0"/>
              <a:t>  = R.H.S.                    </a:t>
            </a:r>
            <a:endParaRPr lang="en-US" b="1" dirty="0"/>
          </a:p>
        </p:txBody>
      </p:sp>
      <mc:AlternateContent xmlns:mc="http://schemas.openxmlformats.org/markup-compatibility/2006" xmlns:a14="http://schemas.microsoft.com/office/drawing/2010/main">
        <mc:Choice Requires="a14">
          <p:sp>
            <p:nvSpPr>
              <p:cNvPr id="14" name="TextBox 13"/>
              <p:cNvSpPr txBox="1"/>
              <p:nvPr/>
            </p:nvSpPr>
            <p:spPr>
              <a:xfrm>
                <a:off x="260696" y="6158903"/>
                <a:ext cx="3784597" cy="646331"/>
              </a:xfrm>
              <a:prstGeom prst="rect">
                <a:avLst/>
              </a:prstGeom>
              <a:noFill/>
            </p:spPr>
            <p:txBody>
              <a:bodyPr wrap="square" rtlCol="0">
                <a:spAutoFit/>
              </a:bodyPr>
              <a:lstStyle/>
              <a:p>
                <a14:m>
                  <m:oMath xmlns:m="http://schemas.openxmlformats.org/officeDocument/2006/math">
                    <m:r>
                      <a:rPr lang="en-US" b="1" i="1" smtClean="0">
                        <a:latin typeface="Cambria Math"/>
                        <a:ea typeface="Cambria Math"/>
                      </a:rPr>
                      <m:t>∴</m:t>
                    </m:r>
                  </m:oMath>
                </a14:m>
                <a:r>
                  <a:rPr lang="en-US" b="1" dirty="0" smtClean="0">
                    <a:latin typeface="NikoshBAN" pitchFamily="2" charset="0"/>
                    <a:cs typeface="NikoshBAN" pitchFamily="2" charset="0"/>
                  </a:rPr>
                  <a:t> L.H.S. = R.H.S. </a:t>
                </a:r>
                <a:endParaRPr lang="bn-BD" b="1" dirty="0" smtClean="0">
                  <a:latin typeface="NikoshBAN" pitchFamily="2" charset="0"/>
                  <a:cs typeface="NikoshBAN" pitchFamily="2" charset="0"/>
                </a:endParaRPr>
              </a:p>
              <a:p>
                <a:r>
                  <a:rPr lang="bn-BD" b="1" dirty="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 </a:t>
                </a:r>
                <a:r>
                  <a:rPr lang="bn-BD" b="1" dirty="0" smtClean="0">
                    <a:latin typeface="NikoshBAN" pitchFamily="2" charset="0"/>
                    <a:cs typeface="NikoshBAN" pitchFamily="2" charset="0"/>
                  </a:rPr>
                  <a:t>প্রমাণিত ] </a:t>
                </a:r>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260696" y="6158903"/>
                <a:ext cx="3784597" cy="646331"/>
              </a:xfrm>
              <a:prstGeom prst="rect">
                <a:avLst/>
              </a:prstGeom>
              <a:blipFill rotWithShape="1">
                <a:blip r:embed="rId10"/>
                <a:stretch>
                  <a:fillRect l="-1449" t="-3774" b="-14151"/>
                </a:stretch>
              </a:blipFill>
            </p:spPr>
            <p:txBody>
              <a:bodyPr/>
              <a:lstStyle/>
              <a:p>
                <a:r>
                  <a:rPr lang="en-US">
                    <a:noFill/>
                  </a:rPr>
                  <a:t> </a:t>
                </a:r>
              </a:p>
            </p:txBody>
          </p:sp>
        </mc:Fallback>
      </mc:AlternateContent>
      <p:grpSp>
        <p:nvGrpSpPr>
          <p:cNvPr id="15" name="Group 14"/>
          <p:cNvGrpSpPr/>
          <p:nvPr/>
        </p:nvGrpSpPr>
        <p:grpSpPr>
          <a:xfrm>
            <a:off x="4864225" y="548014"/>
            <a:ext cx="4010971" cy="461665"/>
            <a:chOff x="426053" y="3645948"/>
            <a:chExt cx="3008278" cy="461665"/>
          </a:xfrm>
        </p:grpSpPr>
        <mc:AlternateContent xmlns:mc="http://schemas.openxmlformats.org/markup-compatibility/2006" xmlns:a14="http://schemas.microsoft.com/office/drawing/2010/main">
          <mc:Choice Requires="a14">
            <p:sp>
              <p:nvSpPr>
                <p:cNvPr id="16" name="TextBox 15"/>
                <p:cNvSpPr txBox="1"/>
                <p:nvPr/>
              </p:nvSpPr>
              <p:spPr>
                <a:xfrm>
                  <a:off x="426053" y="3645948"/>
                  <a:ext cx="3008278" cy="461665"/>
                </a:xfrm>
                <a:prstGeom prst="rect">
                  <a:avLst/>
                </a:prstGeom>
                <a:noFill/>
              </p:spPr>
              <p:txBody>
                <a:bodyPr wrap="none" rtlCol="0">
                  <a:spAutoFit/>
                </a:bodyPr>
                <a:lstStyle/>
                <a:p>
                  <a:r>
                    <a:rPr lang="bn-BD" sz="2400" b="1" dirty="0" smtClean="0">
                      <a:solidFill>
                        <a:srgbClr val="0070C0"/>
                      </a:solidFill>
                      <a:latin typeface="NikoshBAN" pitchFamily="2" charset="0"/>
                      <a:cs typeface="NikoshBAN" pitchFamily="2" charset="0"/>
                    </a:rPr>
                    <a:t>৫</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বই-১০ </a:t>
                  </a:r>
                  <a:r>
                    <a:rPr lang="en-US" b="1" dirty="0" smtClean="0">
                      <a:solidFill>
                        <a:srgbClr val="0070C0"/>
                      </a:solidFill>
                      <a:latin typeface="NikoshBAN" pitchFamily="2" charset="0"/>
                      <a:ea typeface="Cambria Math"/>
                      <a:cs typeface="NikoshBAN" pitchFamily="2" charset="0"/>
                    </a:rPr>
                    <a:t>⦂</a:t>
                  </a:r>
                  <a:r>
                    <a:rPr lang="bn-BD" b="1" dirty="0" smtClean="0">
                      <a:solidFill>
                        <a:srgbClr val="0070C0"/>
                      </a:solidFill>
                      <a:latin typeface="NikoshBAN" pitchFamily="2" charset="0"/>
                      <a:ea typeface="Cambria Math"/>
                      <a:cs typeface="NikoshBAN" pitchFamily="2" charset="0"/>
                    </a:rPr>
                    <a:t> </a:t>
                  </a:r>
                  <a:r>
                    <a:rPr lang="en-US" b="1" dirty="0" err="1" smtClean="0">
                      <a:solidFill>
                        <a:srgbClr val="0070C0"/>
                      </a:solidFill>
                      <a:latin typeface="NikoshBAN" pitchFamily="2" charset="0"/>
                      <a:ea typeface="Cambria Math"/>
                      <a:cs typeface="NikoshBAN" pitchFamily="2" charset="0"/>
                    </a:rPr>
                    <a:t>tanA</a:t>
                  </a:r>
                  <a14:m>
                    <m:oMath xmlns:m="http://schemas.openxmlformats.org/officeDocument/2006/math">
                      <m:r>
                        <a:rPr lang="en-US" b="1" i="1" smtClean="0">
                          <a:solidFill>
                            <a:srgbClr val="0070C0"/>
                          </a:solidFill>
                          <a:latin typeface="Cambria Math"/>
                          <a:ea typeface="Cambria Math"/>
                        </a:rPr>
                        <m:t>√</m:t>
                      </m:r>
                      <m:sSup>
                        <m:sSupPr>
                          <m:ctrlPr>
                            <a:rPr lang="en-US" b="1" i="1" smtClean="0">
                              <a:solidFill>
                                <a:srgbClr val="0070C0"/>
                              </a:solidFill>
                              <a:latin typeface="Cambria Math"/>
                              <a:ea typeface="Cambria Math"/>
                            </a:rPr>
                          </m:ctrlPr>
                        </m:sSupPr>
                        <m:e>
                          <m:r>
                            <a:rPr lang="en-US" b="1" i="1">
                              <a:solidFill>
                                <a:srgbClr val="0070C0"/>
                              </a:solidFill>
                              <a:latin typeface="Cambria Math"/>
                              <a:ea typeface="Cambria Math"/>
                            </a:rPr>
                            <m:t>𝟏</m:t>
                          </m:r>
                          <m:r>
                            <a:rPr lang="en-US" b="1" i="1">
                              <a:solidFill>
                                <a:srgbClr val="0070C0"/>
                              </a:solidFill>
                              <a:latin typeface="Cambria Math"/>
                              <a:ea typeface="Cambria Math"/>
                            </a:rPr>
                            <m:t>−</m:t>
                          </m:r>
                          <m:r>
                            <a:rPr lang="en-US" b="1" i="1" smtClean="0">
                              <a:solidFill>
                                <a:srgbClr val="0070C0"/>
                              </a:solidFill>
                              <a:latin typeface="Cambria Math"/>
                              <a:ea typeface="Cambria Math"/>
                            </a:rPr>
                            <m:t>𝒔𝒊𝒏</m:t>
                          </m:r>
                        </m:e>
                        <m:sup>
                          <m:r>
                            <a:rPr lang="en-US" b="1" i="1" smtClean="0">
                              <a:solidFill>
                                <a:srgbClr val="0070C0"/>
                              </a:solidFill>
                              <a:latin typeface="Cambria Math"/>
                              <a:ea typeface="Cambria Math"/>
                            </a:rPr>
                            <m:t>𝟐</m:t>
                          </m:r>
                        </m:sup>
                      </m:sSup>
                    </m:oMath>
                  </a14:m>
                  <a:r>
                    <a:rPr lang="en-US" b="1" dirty="0" smtClean="0">
                      <a:solidFill>
                        <a:srgbClr val="0070C0"/>
                      </a:solidFill>
                      <a:latin typeface="NikoshBAN" pitchFamily="2" charset="0"/>
                      <a:ea typeface="Cambria Math"/>
                      <a:cs typeface="NikoshBAN" pitchFamily="2" charset="0"/>
                    </a:rPr>
                    <a:t>A</a:t>
                  </a:r>
                  <a:r>
                    <a:rPr lang="bn-BD" b="1" dirty="0" smtClean="0">
                      <a:solidFill>
                        <a:srgbClr val="0070C0"/>
                      </a:solidFill>
                      <a:latin typeface="NikoshBAN" pitchFamily="2" charset="0"/>
                      <a:ea typeface="Cambria Math"/>
                      <a:cs typeface="NikoshBAN" pitchFamily="2" charset="0"/>
                    </a:rPr>
                    <a:t>   </a:t>
                  </a:r>
                  <a:r>
                    <a:rPr lang="bn-BD" sz="2400" b="1" dirty="0" smtClean="0">
                      <a:solidFill>
                        <a:srgbClr val="0070C0"/>
                      </a:solidFill>
                      <a:latin typeface="NikoshBAN" pitchFamily="2" charset="0"/>
                      <a:ea typeface="Cambria Math"/>
                      <a:cs typeface="NikoshBAN" pitchFamily="2" charset="0"/>
                    </a:rPr>
                    <a:t>= </a:t>
                  </a:r>
                  <a:r>
                    <a:rPr lang="en-US" b="1" dirty="0" err="1" smtClean="0">
                      <a:solidFill>
                        <a:srgbClr val="0070C0"/>
                      </a:solidFill>
                      <a:latin typeface="NikoshBAN" pitchFamily="2" charset="0"/>
                      <a:ea typeface="Cambria Math"/>
                      <a:cs typeface="NikoshBAN" pitchFamily="2" charset="0"/>
                    </a:rPr>
                    <a:t>sinA</a:t>
                  </a:r>
                  <a:r>
                    <a:rPr lang="en-US" sz="2400" b="1" dirty="0" smtClean="0">
                      <a:solidFill>
                        <a:srgbClr val="0070C0"/>
                      </a:solidFill>
                      <a:latin typeface="NikoshBAN" pitchFamily="2" charset="0"/>
                      <a:ea typeface="Cambria Math"/>
                      <a:cs typeface="NikoshBAN" pitchFamily="2" charset="0"/>
                    </a:rPr>
                    <a:t> </a:t>
                  </a:r>
                  <a:endParaRPr lang="en-US" sz="2400" b="1" dirty="0">
                    <a:solidFill>
                      <a:srgbClr val="0070C0"/>
                    </a:solidFill>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26053" y="3645948"/>
                  <a:ext cx="3008278" cy="461665"/>
                </a:xfrm>
                <a:prstGeom prst="rect">
                  <a:avLst/>
                </a:prstGeom>
                <a:blipFill rotWithShape="1">
                  <a:blip r:embed="rId11"/>
                  <a:stretch>
                    <a:fillRect l="-2432" t="-10526" b="-28947"/>
                  </a:stretch>
                </a:blipFill>
              </p:spPr>
              <p:txBody>
                <a:bodyPr/>
                <a:lstStyle/>
                <a:p>
                  <a:r>
                    <a:rPr lang="en-US">
                      <a:noFill/>
                    </a:rPr>
                    <a:t> </a:t>
                  </a:r>
                </a:p>
              </p:txBody>
            </p:sp>
          </mc:Fallback>
        </mc:AlternateContent>
        <p:cxnSp>
          <p:nvCxnSpPr>
            <p:cNvPr id="17" name="Straight Connector 16"/>
            <p:cNvCxnSpPr/>
            <p:nvPr/>
          </p:nvCxnSpPr>
          <p:spPr>
            <a:xfrm>
              <a:off x="1846590" y="3739882"/>
              <a:ext cx="848341"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9" name="Straight Connector 18"/>
          <p:cNvCxnSpPr/>
          <p:nvPr/>
        </p:nvCxnSpPr>
        <p:spPr>
          <a:xfrm>
            <a:off x="4872703" y="132729"/>
            <a:ext cx="0" cy="6826248"/>
          </a:xfrm>
          <a:prstGeom prst="line">
            <a:avLst/>
          </a:prstGeom>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864225" y="934263"/>
            <a:ext cx="3808139" cy="400110"/>
          </a:xfrm>
          <a:prstGeom prst="rect">
            <a:avLst/>
          </a:prstGeom>
          <a:noFill/>
        </p:spPr>
        <p:txBody>
          <a:bodyPr wrap="square" rtlCol="0">
            <a:spAutoFit/>
          </a:bodyPr>
          <a:lstStyle/>
          <a:p>
            <a:r>
              <a:rPr lang="bn-BD" sz="2000" b="1" dirty="0">
                <a:latin typeface="NikoshBAN" pitchFamily="2" charset="0"/>
                <a:cs typeface="NikoshBAN" pitchFamily="2" charset="0"/>
              </a:rPr>
              <a:t>৫</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বই-১০</a:t>
            </a:r>
            <a:r>
              <a:rPr lang="en-US" sz="2000" b="1" dirty="0" smtClean="0">
                <a:latin typeface="Cambria Math"/>
                <a:ea typeface="Cambria Math"/>
                <a:cs typeface="NikoshBAN" pitchFamily="2" charset="0"/>
              </a:rPr>
              <a:t>⦂</a:t>
            </a:r>
            <a:r>
              <a:rPr lang="bn-BD" sz="2000" b="1" dirty="0" smtClean="0">
                <a:latin typeface="NikoshBAN" pitchFamily="2" charset="0"/>
                <a:cs typeface="NikoshBAN" pitchFamily="2" charset="0"/>
              </a:rPr>
              <a:t>সমাধানঃ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42" name="TextBox 41"/>
              <p:cNvSpPr txBox="1"/>
              <p:nvPr/>
            </p:nvSpPr>
            <p:spPr>
              <a:xfrm>
                <a:off x="5612110" y="1922876"/>
                <a:ext cx="1181980" cy="369332"/>
              </a:xfrm>
              <a:prstGeom prst="rect">
                <a:avLst/>
              </a:prstGeom>
              <a:noFill/>
            </p:spPr>
            <p:txBody>
              <a:bodyPr wrap="square" rtlCol="0">
                <a:spAutoFit/>
              </a:bodyPr>
              <a:lstStyle/>
              <a:p>
                <a:r>
                  <a:rPr lang="en-US" b="1" dirty="0" smtClean="0"/>
                  <a:t> = </a:t>
                </a:r>
                <a:r>
                  <a:rPr lang="en-US" b="1" dirty="0" err="1" smtClean="0"/>
                  <a:t>tanA</a:t>
                </a:r>
                <a:r>
                  <a:rPr lang="en-US" b="1" dirty="0"/>
                  <a:t> </a:t>
                </a:r>
                <a14:m>
                  <m:oMath xmlns:m="http://schemas.openxmlformats.org/officeDocument/2006/math">
                    <m:r>
                      <a:rPr lang="en-US" b="1" i="1" smtClean="0">
                        <a:latin typeface="Cambria Math"/>
                        <a:ea typeface="Cambria Math"/>
                      </a:rPr>
                      <m:t>×</m:t>
                    </m:r>
                  </m:oMath>
                </a14:m>
                <a:endParaRPr lang="en-US" b="1" dirty="0"/>
              </a:p>
            </p:txBody>
          </p:sp>
        </mc:Choice>
        <mc:Fallback xmlns="">
          <p:sp>
            <p:nvSpPr>
              <p:cNvPr id="42" name="TextBox 41"/>
              <p:cNvSpPr txBox="1">
                <a:spLocks noRot="1" noChangeAspect="1" noMove="1" noResize="1" noEditPoints="1" noAdjustHandles="1" noChangeArrowheads="1" noChangeShapeType="1" noTextEdit="1"/>
              </p:cNvSpPr>
              <p:nvPr/>
            </p:nvSpPr>
            <p:spPr>
              <a:xfrm>
                <a:off x="5612110" y="1922876"/>
                <a:ext cx="1181980" cy="369332"/>
              </a:xfrm>
              <a:prstGeom prst="rect">
                <a:avLst/>
              </a:prstGeom>
              <a:blipFill rotWithShape="1">
                <a:blip r:embed="rId12"/>
                <a:stretch>
                  <a:fillRect t="-819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p:cNvSpPr txBox="1"/>
              <p:nvPr/>
            </p:nvSpPr>
            <p:spPr>
              <a:xfrm>
                <a:off x="5512525" y="2209081"/>
                <a:ext cx="3603766" cy="626903"/>
              </a:xfrm>
              <a:prstGeom prst="rect">
                <a:avLst/>
              </a:prstGeom>
              <a:noFill/>
            </p:spPr>
            <p:txBody>
              <a:bodyPr wrap="square" rtlCol="0">
                <a:spAutoFit/>
              </a:bodyPr>
              <a:lstStyle/>
              <a:p>
                <a:r>
                  <a:rPr lang="en-US" sz="2400" b="1" dirty="0" smtClean="0"/>
                  <a:t>  = </a:t>
                </a:r>
                <a14:m>
                  <m:oMath xmlns:m="http://schemas.openxmlformats.org/officeDocument/2006/math">
                    <m:f>
                      <m:fPr>
                        <m:ctrlPr>
                          <a:rPr lang="en-US" sz="2400" b="1" i="1" smtClean="0">
                            <a:latin typeface="Cambria Math"/>
                          </a:rPr>
                        </m:ctrlPr>
                      </m:fPr>
                      <m:num>
                        <m:r>
                          <a:rPr lang="en-US" sz="2400" b="1" i="1" smtClean="0">
                            <a:latin typeface="Cambria Math"/>
                          </a:rPr>
                          <m:t>𝒔𝒊𝒏𝑨</m:t>
                        </m:r>
                      </m:num>
                      <m:den>
                        <m:r>
                          <a:rPr lang="en-US" sz="2400" b="1" i="1" smtClean="0">
                            <a:latin typeface="Cambria Math"/>
                          </a:rPr>
                          <m:t>𝒄𝒐𝒔𝑨</m:t>
                        </m:r>
                      </m:den>
                    </m:f>
                  </m:oMath>
                </a14:m>
                <a:r>
                  <a:rPr lang="en-US" sz="2400" b="1" dirty="0" smtClean="0"/>
                  <a:t> </a:t>
                </a:r>
                <a14:m>
                  <m:oMath xmlns:m="http://schemas.openxmlformats.org/officeDocument/2006/math">
                    <m:r>
                      <a:rPr lang="en-US" sz="2400" b="1" i="1" dirty="0" smtClean="0">
                        <a:latin typeface="Cambria Math"/>
                        <a:ea typeface="Cambria Math"/>
                      </a:rPr>
                      <m:t>×</m:t>
                    </m:r>
                  </m:oMath>
                </a14:m>
                <a:r>
                  <a:rPr lang="en-US" sz="2400" b="1" dirty="0" smtClean="0"/>
                  <a:t> </a:t>
                </a:r>
                <a:r>
                  <a:rPr lang="en-US" sz="2000" b="1" dirty="0" smtClean="0"/>
                  <a:t>cosA</a:t>
                </a:r>
                <a:r>
                  <a:rPr lang="en-US" sz="2400" b="1" dirty="0" smtClean="0"/>
                  <a:t>               </a:t>
                </a:r>
                <a:endParaRPr lang="en-US" sz="2400" b="1" dirty="0"/>
              </a:p>
            </p:txBody>
          </p:sp>
        </mc:Choice>
        <mc:Fallback xmlns="">
          <p:sp>
            <p:nvSpPr>
              <p:cNvPr id="47" name="TextBox 46"/>
              <p:cNvSpPr txBox="1">
                <a:spLocks noRot="1" noChangeAspect="1" noMove="1" noResize="1" noEditPoints="1" noAdjustHandles="1" noChangeArrowheads="1" noChangeShapeType="1" noTextEdit="1"/>
              </p:cNvSpPr>
              <p:nvPr/>
            </p:nvSpPr>
            <p:spPr>
              <a:xfrm>
                <a:off x="5512525" y="2209081"/>
                <a:ext cx="3603766" cy="626903"/>
              </a:xfrm>
              <a:prstGeom prst="rect">
                <a:avLst/>
              </a:prstGeom>
              <a:blipFill rotWithShape="1">
                <a:blip r:embed="rId13"/>
                <a:stretch>
                  <a:fillRect b="-8738"/>
                </a:stretch>
              </a:blipFill>
            </p:spPr>
            <p:txBody>
              <a:bodyPr/>
              <a:lstStyle/>
              <a:p>
                <a:r>
                  <a:rPr lang="en-US">
                    <a:noFill/>
                  </a:rPr>
                  <a:t> </a:t>
                </a:r>
              </a:p>
            </p:txBody>
          </p:sp>
        </mc:Fallback>
      </mc:AlternateContent>
      <p:sp>
        <p:nvSpPr>
          <p:cNvPr id="48" name="TextBox 47"/>
          <p:cNvSpPr txBox="1"/>
          <p:nvPr/>
        </p:nvSpPr>
        <p:spPr>
          <a:xfrm>
            <a:off x="5600003" y="2856134"/>
            <a:ext cx="3507219" cy="461665"/>
          </a:xfrm>
          <a:prstGeom prst="rect">
            <a:avLst/>
          </a:prstGeom>
          <a:noFill/>
        </p:spPr>
        <p:txBody>
          <a:bodyPr wrap="square" rtlCol="0">
            <a:spAutoFit/>
          </a:bodyPr>
          <a:lstStyle/>
          <a:p>
            <a:r>
              <a:rPr lang="en-US" sz="2400" b="1" dirty="0" smtClean="0"/>
              <a:t>  = </a:t>
            </a:r>
            <a:r>
              <a:rPr lang="en-US" sz="2400" b="1" dirty="0" err="1" smtClean="0"/>
              <a:t>sinA</a:t>
            </a:r>
            <a:r>
              <a:rPr lang="en-US" sz="2400" b="1" dirty="0" smtClean="0"/>
              <a:t>          </a:t>
            </a:r>
            <a:endParaRPr lang="en-US" sz="2400" b="1" dirty="0"/>
          </a:p>
        </p:txBody>
      </p:sp>
      <p:sp>
        <p:nvSpPr>
          <p:cNvPr id="50" name="TextBox 49"/>
          <p:cNvSpPr txBox="1"/>
          <p:nvPr/>
        </p:nvSpPr>
        <p:spPr>
          <a:xfrm>
            <a:off x="5663309" y="3317799"/>
            <a:ext cx="3480689" cy="400110"/>
          </a:xfrm>
          <a:prstGeom prst="rect">
            <a:avLst/>
          </a:prstGeom>
          <a:noFill/>
        </p:spPr>
        <p:txBody>
          <a:bodyPr wrap="square" rtlCol="0">
            <a:spAutoFit/>
          </a:bodyPr>
          <a:lstStyle/>
          <a:p>
            <a:r>
              <a:rPr lang="en-US" sz="2000" b="1" dirty="0" smtClean="0">
                <a:latin typeface="NikoshBAN" pitchFamily="2" charset="0"/>
                <a:cs typeface="NikoshBAN" pitchFamily="2" charset="0"/>
              </a:rPr>
              <a:t>  = R.H.S.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51" name="TextBox 50"/>
              <p:cNvSpPr txBox="1"/>
              <p:nvPr/>
            </p:nvSpPr>
            <p:spPr>
              <a:xfrm>
                <a:off x="4981012" y="3710875"/>
                <a:ext cx="4162987" cy="646331"/>
              </a:xfrm>
              <a:prstGeom prst="rect">
                <a:avLst/>
              </a:prstGeom>
              <a:noFill/>
            </p:spPr>
            <p:txBody>
              <a:bodyPr wrap="square" rtlCol="0">
                <a:spAutoFit/>
              </a:bodyPr>
              <a:lstStyle/>
              <a:p>
                <a14:m>
                  <m:oMath xmlns:m="http://schemas.openxmlformats.org/officeDocument/2006/math">
                    <m:r>
                      <a:rPr lang="en-US" b="1" i="1" smtClean="0">
                        <a:latin typeface="Cambria Math"/>
                        <a:ea typeface="Cambria Math"/>
                      </a:rPr>
                      <m:t>∴</m:t>
                    </m:r>
                  </m:oMath>
                </a14:m>
                <a:r>
                  <a:rPr lang="en-US" b="1" dirty="0" smtClean="0">
                    <a:latin typeface="NikoshBAN" pitchFamily="2" charset="0"/>
                    <a:cs typeface="NikoshBAN" pitchFamily="2" charset="0"/>
                  </a:rPr>
                  <a:t> L.H.S. = R.H.S. </a:t>
                </a:r>
                <a:endParaRPr lang="bn-BD" b="1" dirty="0" smtClean="0">
                  <a:latin typeface="NikoshBAN" pitchFamily="2" charset="0"/>
                  <a:cs typeface="NikoshBAN" pitchFamily="2" charset="0"/>
                </a:endParaRPr>
              </a:p>
              <a:p>
                <a:r>
                  <a:rPr lang="bn-BD" b="1" dirty="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 </a:t>
                </a:r>
                <a:r>
                  <a:rPr lang="bn-BD" b="1" dirty="0" smtClean="0">
                    <a:latin typeface="NikoshBAN" pitchFamily="2" charset="0"/>
                    <a:cs typeface="NikoshBAN" pitchFamily="2" charset="0"/>
                  </a:rPr>
                  <a:t>প্রমাণিত ] </a:t>
                </a:r>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51" name="TextBox 50"/>
              <p:cNvSpPr txBox="1">
                <a:spLocks noRot="1" noChangeAspect="1" noMove="1" noResize="1" noEditPoints="1" noAdjustHandles="1" noChangeArrowheads="1" noChangeShapeType="1" noTextEdit="1"/>
              </p:cNvSpPr>
              <p:nvPr/>
            </p:nvSpPr>
            <p:spPr>
              <a:xfrm>
                <a:off x="4981012" y="3710875"/>
                <a:ext cx="4162987" cy="646331"/>
              </a:xfrm>
              <a:prstGeom prst="rect">
                <a:avLst/>
              </a:prstGeom>
              <a:blipFill rotWithShape="1">
                <a:blip r:embed="rId14"/>
                <a:stretch>
                  <a:fillRect l="-1171" t="-3774" b="-14151"/>
                </a:stretch>
              </a:blipFill>
            </p:spPr>
            <p:txBody>
              <a:bodyPr/>
              <a:lstStyle/>
              <a:p>
                <a:r>
                  <a:rPr lang="en-US">
                    <a:noFill/>
                  </a:rPr>
                  <a:t> </a:t>
                </a:r>
              </a:p>
            </p:txBody>
          </p:sp>
        </mc:Fallback>
      </mc:AlternateContent>
      <p:grpSp>
        <p:nvGrpSpPr>
          <p:cNvPr id="32" name="Group 31"/>
          <p:cNvGrpSpPr/>
          <p:nvPr/>
        </p:nvGrpSpPr>
        <p:grpSpPr>
          <a:xfrm>
            <a:off x="6839569" y="1334373"/>
            <a:ext cx="956409" cy="490232"/>
            <a:chOff x="3860530" y="3200400"/>
            <a:chExt cx="861905" cy="457200"/>
          </a:xfrm>
        </p:grpSpPr>
        <p:cxnSp>
          <p:nvCxnSpPr>
            <p:cNvPr id="34" name="Straight Connector 33"/>
            <p:cNvCxnSpPr/>
            <p:nvPr/>
          </p:nvCxnSpPr>
          <p:spPr>
            <a:xfrm>
              <a:off x="3860530" y="3352800"/>
              <a:ext cx="101870" cy="3048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3962400" y="3200400"/>
              <a:ext cx="173182" cy="457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135582" y="3200400"/>
              <a:ext cx="586853"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38" name="TextBox 37"/>
              <p:cNvSpPr txBox="1"/>
              <p:nvPr/>
            </p:nvSpPr>
            <p:spPr>
              <a:xfrm>
                <a:off x="4864225" y="1403497"/>
                <a:ext cx="2259391" cy="461665"/>
              </a:xfrm>
              <a:prstGeom prst="rect">
                <a:avLst/>
              </a:prstGeom>
              <a:noFill/>
            </p:spPr>
            <p:txBody>
              <a:bodyPr wrap="square" rtlCol="0">
                <a:spAutoFit/>
              </a:bodyPr>
              <a:lstStyle/>
              <a:p>
                <a:r>
                  <a:rPr lang="bn-BD" b="1" dirty="0" smtClean="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L.H.S</a:t>
                </a:r>
                <a:r>
                  <a:rPr lang="en-US" sz="2400" b="1" dirty="0" smtClean="0">
                    <a:solidFill>
                      <a:schemeClr val="tx1"/>
                    </a:solidFill>
                    <a:latin typeface="NikoshBAN" pitchFamily="2" charset="0"/>
                    <a:cs typeface="NikoshBAN" pitchFamily="2" charset="0"/>
                  </a:rPr>
                  <a:t>.=</a:t>
                </a:r>
                <a:r>
                  <a:rPr lang="bn-BD" b="1" dirty="0" smtClean="0">
                    <a:solidFill>
                      <a:schemeClr val="tx1"/>
                    </a:solidFill>
                    <a:latin typeface="NikoshBAN" pitchFamily="2" charset="0"/>
                    <a:ea typeface="Cambria Math"/>
                    <a:cs typeface="NikoshBAN" pitchFamily="2" charset="0"/>
                  </a:rPr>
                  <a:t> </a:t>
                </a:r>
                <a:r>
                  <a:rPr lang="en-US" b="1" dirty="0" err="1" smtClean="0">
                    <a:solidFill>
                      <a:schemeClr val="tx1"/>
                    </a:solidFill>
                    <a:latin typeface="NikoshBAN" pitchFamily="2" charset="0"/>
                    <a:ea typeface="Cambria Math"/>
                    <a:cs typeface="NikoshBAN" pitchFamily="2" charset="0"/>
                  </a:rPr>
                  <a:t>tanA</a:t>
                </a:r>
                <a14:m>
                  <m:oMath xmlns:m="http://schemas.openxmlformats.org/officeDocument/2006/math">
                    <m:r>
                      <a:rPr lang="en-US" b="1" i="1" smtClean="0">
                        <a:solidFill>
                          <a:schemeClr val="tx1"/>
                        </a:solidFill>
                        <a:latin typeface="Cambria Math"/>
                        <a:ea typeface="Cambria Math"/>
                        <a:cs typeface="NikoshBAN" pitchFamily="2" charset="0"/>
                      </a:rPr>
                      <m:t>×</m:t>
                    </m:r>
                  </m:oMath>
                </a14:m>
                <a:endParaRPr lang="en-US" sz="2400" b="1" dirty="0">
                  <a:solidFill>
                    <a:schemeClr val="tx1"/>
                  </a:solidFill>
                  <a:latin typeface="NikoshBAN" pitchFamily="2" charset="0"/>
                  <a:cs typeface="NikoshBAN" pitchFamily="2" charset="0"/>
                </a:endParaRPr>
              </a:p>
            </p:txBody>
          </p:sp>
        </mc:Choice>
        <mc:Fallback xmlns="">
          <p:sp>
            <p:nvSpPr>
              <p:cNvPr id="38" name="TextBox 37"/>
              <p:cNvSpPr txBox="1">
                <a:spLocks noRot="1" noChangeAspect="1" noMove="1" noResize="1" noEditPoints="1" noAdjustHandles="1" noChangeArrowheads="1" noChangeShapeType="1" noTextEdit="1"/>
              </p:cNvSpPr>
              <p:nvPr/>
            </p:nvSpPr>
            <p:spPr>
              <a:xfrm>
                <a:off x="4864225" y="1403497"/>
                <a:ext cx="2259391" cy="461665"/>
              </a:xfrm>
              <a:prstGeom prst="rect">
                <a:avLst/>
              </a:prstGeom>
              <a:blipFill rotWithShape="1">
                <a:blip r:embed="rId15"/>
                <a:stretch>
                  <a:fillRect l="-2426"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p:cNvSpPr txBox="1"/>
              <p:nvPr/>
            </p:nvSpPr>
            <p:spPr>
              <a:xfrm>
                <a:off x="6971435" y="1455273"/>
                <a:ext cx="1124624" cy="369332"/>
              </a:xfrm>
              <a:prstGeom prst="rect">
                <a:avLst/>
              </a:prstGeom>
              <a:noFill/>
            </p:spPr>
            <p:txBody>
              <a:bodyPr wrap="square" rtlCol="0">
                <a:spAutoFit/>
              </a:bodyPr>
              <a:lstStyle/>
              <a:p>
                <a:r>
                  <a:rPr lang="en-US" dirty="0" smtClean="0"/>
                  <a:t> 1- </a:t>
                </a:r>
                <a14:m>
                  <m:oMath xmlns:m="http://schemas.openxmlformats.org/officeDocument/2006/math">
                    <m:sSup>
                      <m:sSupPr>
                        <m:ctrlPr>
                          <a:rPr lang="en-US" i="1" smtClean="0">
                            <a:latin typeface="Cambria Math"/>
                          </a:rPr>
                        </m:ctrlPr>
                      </m:sSupPr>
                      <m:e>
                        <m:r>
                          <a:rPr lang="en-US" b="0" i="1" smtClean="0">
                            <a:latin typeface="Cambria Math"/>
                          </a:rPr>
                          <m:t>𝑠𝑖𝑛</m:t>
                        </m:r>
                      </m:e>
                      <m:sup>
                        <m:r>
                          <a:rPr lang="en-US" b="0" i="1" smtClean="0">
                            <a:latin typeface="Cambria Math"/>
                          </a:rPr>
                          <m:t>2</m:t>
                        </m:r>
                      </m:sup>
                    </m:sSup>
                  </m:oMath>
                </a14:m>
                <a:r>
                  <a:rPr lang="en-US" dirty="0" smtClean="0"/>
                  <a:t>A        </a:t>
                </a:r>
                <a:endParaRPr lang="en-US" dirty="0"/>
              </a:p>
            </p:txBody>
          </p:sp>
        </mc:Choice>
        <mc:Fallback xmlns="">
          <p:sp>
            <p:nvSpPr>
              <p:cNvPr id="52" name="TextBox 51"/>
              <p:cNvSpPr txBox="1">
                <a:spLocks noRot="1" noChangeAspect="1" noMove="1" noResize="1" noEditPoints="1" noAdjustHandles="1" noChangeArrowheads="1" noChangeShapeType="1" noTextEdit="1"/>
              </p:cNvSpPr>
              <p:nvPr/>
            </p:nvSpPr>
            <p:spPr>
              <a:xfrm>
                <a:off x="6971435" y="1455273"/>
                <a:ext cx="1124624" cy="369332"/>
              </a:xfrm>
              <a:prstGeom prst="rect">
                <a:avLst/>
              </a:prstGeom>
              <a:blipFill rotWithShape="1">
                <a:blip r:embed="rId16"/>
                <a:stretch>
                  <a:fillRect t="-8333" r="-33152" b="-26667"/>
                </a:stretch>
              </a:blipFill>
            </p:spPr>
            <p:txBody>
              <a:bodyPr/>
              <a:lstStyle/>
              <a:p>
                <a:r>
                  <a:rPr lang="en-US">
                    <a:noFill/>
                  </a:rPr>
                  <a:t> </a:t>
                </a:r>
              </a:p>
            </p:txBody>
          </p:sp>
        </mc:Fallback>
      </mc:AlternateContent>
      <p:grpSp>
        <p:nvGrpSpPr>
          <p:cNvPr id="55" name="Group 54"/>
          <p:cNvGrpSpPr/>
          <p:nvPr/>
        </p:nvGrpSpPr>
        <p:grpSpPr>
          <a:xfrm>
            <a:off x="6696382" y="1878942"/>
            <a:ext cx="1291469" cy="457200"/>
            <a:chOff x="3860530" y="3200400"/>
            <a:chExt cx="1291469" cy="457200"/>
          </a:xfrm>
        </p:grpSpPr>
        <p:cxnSp>
          <p:nvCxnSpPr>
            <p:cNvPr id="56" name="Straight Connector 55"/>
            <p:cNvCxnSpPr/>
            <p:nvPr/>
          </p:nvCxnSpPr>
          <p:spPr>
            <a:xfrm>
              <a:off x="3860530" y="3352800"/>
              <a:ext cx="101870" cy="3048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3962400" y="3200400"/>
              <a:ext cx="173182" cy="4572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4135582" y="3200400"/>
              <a:ext cx="1016417"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9" name="TextBox 58"/>
              <p:cNvSpPr txBox="1"/>
              <p:nvPr/>
            </p:nvSpPr>
            <p:spPr>
              <a:xfrm>
                <a:off x="6969197" y="1922876"/>
                <a:ext cx="984244" cy="369332"/>
              </a:xfrm>
              <a:prstGeom prst="rect">
                <a:avLst/>
              </a:prstGeom>
              <a:noFill/>
            </p:spPr>
            <p:txBody>
              <a:bodyPr wrap="none" rtlCol="0">
                <a:spAutoFit/>
              </a:bodyPr>
              <a:lstStyle/>
              <a:p>
                <a:r>
                  <a:rPr lang="en-US" dirty="0" smtClean="0"/>
                  <a:t> </a:t>
                </a:r>
                <a14:m>
                  <m:oMath xmlns:m="http://schemas.openxmlformats.org/officeDocument/2006/math">
                    <m:sSup>
                      <m:sSupPr>
                        <m:ctrlPr>
                          <a:rPr lang="en-US" i="1" smtClean="0">
                            <a:latin typeface="Cambria Math"/>
                          </a:rPr>
                        </m:ctrlPr>
                      </m:sSupPr>
                      <m:e>
                        <m:r>
                          <a:rPr lang="en-US" b="0" i="1" smtClean="0">
                            <a:latin typeface="Cambria Math"/>
                          </a:rPr>
                          <m:t>𝑐𝑜𝑠</m:t>
                        </m:r>
                      </m:e>
                      <m:sup>
                        <m:r>
                          <a:rPr lang="en-US" b="0" i="1" smtClean="0">
                            <a:latin typeface="Cambria Math"/>
                          </a:rPr>
                          <m:t>2</m:t>
                        </m:r>
                      </m:sup>
                    </m:sSup>
                  </m:oMath>
                </a14:m>
                <a:r>
                  <a:rPr lang="en-US" dirty="0" smtClean="0"/>
                  <a:t>A   </a:t>
                </a:r>
                <a:endParaRPr lang="en-US" dirty="0"/>
              </a:p>
            </p:txBody>
          </p:sp>
        </mc:Choice>
        <mc:Fallback xmlns="">
          <p:sp>
            <p:nvSpPr>
              <p:cNvPr id="59" name="TextBox 58"/>
              <p:cNvSpPr txBox="1">
                <a:spLocks noRot="1" noChangeAspect="1" noMove="1" noResize="1" noEditPoints="1" noAdjustHandles="1" noChangeArrowheads="1" noChangeShapeType="1" noTextEdit="1"/>
              </p:cNvSpPr>
              <p:nvPr/>
            </p:nvSpPr>
            <p:spPr>
              <a:xfrm>
                <a:off x="6969197" y="1922876"/>
                <a:ext cx="984244" cy="369332"/>
              </a:xfrm>
              <a:prstGeom prst="rect">
                <a:avLst/>
              </a:prstGeom>
              <a:blipFill rotWithShape="1">
                <a:blip r:embed="rId17"/>
                <a:stretch>
                  <a:fillRect t="-8197" r="-4321" b="-24590"/>
                </a:stretch>
              </a:blipFill>
            </p:spPr>
            <p:txBody>
              <a:bodyPr/>
              <a:lstStyle/>
              <a:p>
                <a:r>
                  <a:rPr lang="en-US">
                    <a:noFill/>
                  </a:rPr>
                  <a:t> </a:t>
                </a:r>
              </a:p>
            </p:txBody>
          </p:sp>
        </mc:Fallback>
      </mc:AlternateContent>
    </p:spTree>
    <p:extLst>
      <p:ext uri="{BB962C8B-B14F-4D97-AF65-F5344CB8AC3E}">
        <p14:creationId xmlns:p14="http://schemas.microsoft.com/office/powerpoint/2010/main" val="765673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additive="base">
                                        <p:cTn id="38" dur="500" fill="hold"/>
                                        <p:tgtEl>
                                          <p:spTgt spid="7"/>
                                        </p:tgtEl>
                                        <p:attrNameLst>
                                          <p:attrName>ppt_x</p:attrName>
                                        </p:attrNameLst>
                                      </p:cBhvr>
                                      <p:tavLst>
                                        <p:tav tm="0">
                                          <p:val>
                                            <p:strVal val="#ppt_x"/>
                                          </p:val>
                                        </p:tav>
                                        <p:tav tm="100000">
                                          <p:val>
                                            <p:strVal val="#ppt_x"/>
                                          </p:val>
                                        </p:tav>
                                      </p:tavLst>
                                    </p:anim>
                                    <p:anim calcmode="lin" valueType="num">
                                      <p:cBhvr additive="base">
                                        <p:cTn id="3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additive="base">
                                        <p:cTn id="44" dur="500" fill="hold"/>
                                        <p:tgtEl>
                                          <p:spTgt spid="8"/>
                                        </p:tgtEl>
                                        <p:attrNameLst>
                                          <p:attrName>ppt_x</p:attrName>
                                        </p:attrNameLst>
                                      </p:cBhvr>
                                      <p:tavLst>
                                        <p:tav tm="0">
                                          <p:val>
                                            <p:strVal val="#ppt_x"/>
                                          </p:val>
                                        </p:tav>
                                        <p:tav tm="100000">
                                          <p:val>
                                            <p:strVal val="#ppt_x"/>
                                          </p:val>
                                        </p:tav>
                                      </p:tavLst>
                                    </p:anim>
                                    <p:anim calcmode="lin" valueType="num">
                                      <p:cBhvr additive="base">
                                        <p:cTn id="4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additive="base">
                                        <p:cTn id="50" dur="500" fill="hold"/>
                                        <p:tgtEl>
                                          <p:spTgt spid="9"/>
                                        </p:tgtEl>
                                        <p:attrNameLst>
                                          <p:attrName>ppt_x</p:attrName>
                                        </p:attrNameLst>
                                      </p:cBhvr>
                                      <p:tavLst>
                                        <p:tav tm="0">
                                          <p:val>
                                            <p:strVal val="#ppt_x"/>
                                          </p:val>
                                        </p:tav>
                                        <p:tav tm="100000">
                                          <p:val>
                                            <p:strVal val="#ppt_x"/>
                                          </p:val>
                                        </p:tav>
                                      </p:tavLst>
                                    </p:anim>
                                    <p:anim calcmode="lin" valueType="num">
                                      <p:cBhvr additive="base">
                                        <p:cTn id="5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additive="base">
                                        <p:cTn id="56" dur="500" fill="hold"/>
                                        <p:tgtEl>
                                          <p:spTgt spid="10"/>
                                        </p:tgtEl>
                                        <p:attrNameLst>
                                          <p:attrName>ppt_x</p:attrName>
                                        </p:attrNameLst>
                                      </p:cBhvr>
                                      <p:tavLst>
                                        <p:tav tm="0">
                                          <p:val>
                                            <p:strVal val="#ppt_x"/>
                                          </p:val>
                                        </p:tav>
                                        <p:tav tm="100000">
                                          <p:val>
                                            <p:strVal val="#ppt_x"/>
                                          </p:val>
                                        </p:tav>
                                      </p:tavLst>
                                    </p:anim>
                                    <p:anim calcmode="lin" valueType="num">
                                      <p:cBhvr additive="base">
                                        <p:cTn id="5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 calcmode="lin" valueType="num">
                                      <p:cBhvr additive="base">
                                        <p:cTn id="62" dur="500" fill="hold"/>
                                        <p:tgtEl>
                                          <p:spTgt spid="11"/>
                                        </p:tgtEl>
                                        <p:attrNameLst>
                                          <p:attrName>ppt_x</p:attrName>
                                        </p:attrNameLst>
                                      </p:cBhvr>
                                      <p:tavLst>
                                        <p:tav tm="0">
                                          <p:val>
                                            <p:strVal val="#ppt_x"/>
                                          </p:val>
                                        </p:tav>
                                        <p:tav tm="100000">
                                          <p:val>
                                            <p:strVal val="#ppt_x"/>
                                          </p:val>
                                        </p:tav>
                                      </p:tavLst>
                                    </p:anim>
                                    <p:anim calcmode="lin" valueType="num">
                                      <p:cBhvr additive="base">
                                        <p:cTn id="6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 calcmode="lin" valueType="num">
                                      <p:cBhvr additive="base">
                                        <p:cTn id="68" dur="500" fill="hold"/>
                                        <p:tgtEl>
                                          <p:spTgt spid="12"/>
                                        </p:tgtEl>
                                        <p:attrNameLst>
                                          <p:attrName>ppt_x</p:attrName>
                                        </p:attrNameLst>
                                      </p:cBhvr>
                                      <p:tavLst>
                                        <p:tav tm="0">
                                          <p:val>
                                            <p:strVal val="#ppt_x"/>
                                          </p:val>
                                        </p:tav>
                                        <p:tav tm="100000">
                                          <p:val>
                                            <p:strVal val="#ppt_x"/>
                                          </p:val>
                                        </p:tav>
                                      </p:tavLst>
                                    </p:anim>
                                    <p:anim calcmode="lin" valueType="num">
                                      <p:cBhvr additive="base">
                                        <p:cTn id="6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3"/>
                                        </p:tgtEl>
                                        <p:attrNameLst>
                                          <p:attrName>style.visibility</p:attrName>
                                        </p:attrNameLst>
                                      </p:cBhvr>
                                      <p:to>
                                        <p:strVal val="visible"/>
                                      </p:to>
                                    </p:set>
                                    <p:anim calcmode="lin" valueType="num">
                                      <p:cBhvr additive="base">
                                        <p:cTn id="74" dur="500" fill="hold"/>
                                        <p:tgtEl>
                                          <p:spTgt spid="13"/>
                                        </p:tgtEl>
                                        <p:attrNameLst>
                                          <p:attrName>ppt_x</p:attrName>
                                        </p:attrNameLst>
                                      </p:cBhvr>
                                      <p:tavLst>
                                        <p:tav tm="0">
                                          <p:val>
                                            <p:strVal val="#ppt_x"/>
                                          </p:val>
                                        </p:tav>
                                        <p:tav tm="100000">
                                          <p:val>
                                            <p:strVal val="#ppt_x"/>
                                          </p:val>
                                        </p:tav>
                                      </p:tavLst>
                                    </p:anim>
                                    <p:anim calcmode="lin" valueType="num">
                                      <p:cBhvr additive="base">
                                        <p:cTn id="7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4"/>
                                        </p:tgtEl>
                                        <p:attrNameLst>
                                          <p:attrName>style.visibility</p:attrName>
                                        </p:attrNameLst>
                                      </p:cBhvr>
                                      <p:to>
                                        <p:strVal val="visible"/>
                                      </p:to>
                                    </p:set>
                                    <p:anim calcmode="lin" valueType="num">
                                      <p:cBhvr additive="base">
                                        <p:cTn id="80" dur="500" fill="hold"/>
                                        <p:tgtEl>
                                          <p:spTgt spid="14"/>
                                        </p:tgtEl>
                                        <p:attrNameLst>
                                          <p:attrName>ppt_x</p:attrName>
                                        </p:attrNameLst>
                                      </p:cBhvr>
                                      <p:tavLst>
                                        <p:tav tm="0">
                                          <p:val>
                                            <p:strVal val="#ppt_x"/>
                                          </p:val>
                                        </p:tav>
                                        <p:tav tm="100000">
                                          <p:val>
                                            <p:strVal val="#ppt_x"/>
                                          </p:val>
                                        </p:tav>
                                      </p:tavLst>
                                    </p:anim>
                                    <p:anim calcmode="lin" valueType="num">
                                      <p:cBhvr additive="base">
                                        <p:cTn id="8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19"/>
                                        </p:tgtEl>
                                        <p:attrNameLst>
                                          <p:attrName>style.visibility</p:attrName>
                                        </p:attrNameLst>
                                      </p:cBhvr>
                                      <p:to>
                                        <p:strVal val="visible"/>
                                      </p:to>
                                    </p:set>
                                    <p:anim calcmode="lin" valueType="num">
                                      <p:cBhvr additive="base">
                                        <p:cTn id="86" dur="500" fill="hold"/>
                                        <p:tgtEl>
                                          <p:spTgt spid="19"/>
                                        </p:tgtEl>
                                        <p:attrNameLst>
                                          <p:attrName>ppt_x</p:attrName>
                                        </p:attrNameLst>
                                      </p:cBhvr>
                                      <p:tavLst>
                                        <p:tav tm="0">
                                          <p:val>
                                            <p:strVal val="#ppt_x"/>
                                          </p:val>
                                        </p:tav>
                                        <p:tav tm="100000">
                                          <p:val>
                                            <p:strVal val="#ppt_x"/>
                                          </p:val>
                                        </p:tav>
                                      </p:tavLst>
                                    </p:anim>
                                    <p:anim calcmode="lin" valueType="num">
                                      <p:cBhvr additive="base">
                                        <p:cTn id="8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nodeType="clickEffect">
                                  <p:stCondLst>
                                    <p:cond delay="0"/>
                                  </p:stCondLst>
                                  <p:childTnLst>
                                    <p:set>
                                      <p:cBhvr>
                                        <p:cTn id="91" dur="1" fill="hold">
                                          <p:stCondLst>
                                            <p:cond delay="0"/>
                                          </p:stCondLst>
                                        </p:cTn>
                                        <p:tgtEl>
                                          <p:spTgt spid="15"/>
                                        </p:tgtEl>
                                        <p:attrNameLst>
                                          <p:attrName>style.visibility</p:attrName>
                                        </p:attrNameLst>
                                      </p:cBhvr>
                                      <p:to>
                                        <p:strVal val="visible"/>
                                      </p:to>
                                    </p:set>
                                    <p:anim calcmode="lin" valueType="num">
                                      <p:cBhvr additive="base">
                                        <p:cTn id="92" dur="500" fill="hold"/>
                                        <p:tgtEl>
                                          <p:spTgt spid="15"/>
                                        </p:tgtEl>
                                        <p:attrNameLst>
                                          <p:attrName>ppt_x</p:attrName>
                                        </p:attrNameLst>
                                      </p:cBhvr>
                                      <p:tavLst>
                                        <p:tav tm="0">
                                          <p:val>
                                            <p:strVal val="#ppt_x"/>
                                          </p:val>
                                        </p:tav>
                                        <p:tav tm="100000">
                                          <p:val>
                                            <p:strVal val="#ppt_x"/>
                                          </p:val>
                                        </p:tav>
                                      </p:tavLst>
                                    </p:anim>
                                    <p:anim calcmode="lin" valueType="num">
                                      <p:cBhvr additive="base">
                                        <p:cTn id="9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41"/>
                                        </p:tgtEl>
                                        <p:attrNameLst>
                                          <p:attrName>style.visibility</p:attrName>
                                        </p:attrNameLst>
                                      </p:cBhvr>
                                      <p:to>
                                        <p:strVal val="visible"/>
                                      </p:to>
                                    </p:set>
                                    <p:anim calcmode="lin" valueType="num">
                                      <p:cBhvr additive="base">
                                        <p:cTn id="98" dur="500" fill="hold"/>
                                        <p:tgtEl>
                                          <p:spTgt spid="41"/>
                                        </p:tgtEl>
                                        <p:attrNameLst>
                                          <p:attrName>ppt_x</p:attrName>
                                        </p:attrNameLst>
                                      </p:cBhvr>
                                      <p:tavLst>
                                        <p:tav tm="0">
                                          <p:val>
                                            <p:strVal val="#ppt_x"/>
                                          </p:val>
                                        </p:tav>
                                        <p:tav tm="100000">
                                          <p:val>
                                            <p:strVal val="#ppt_x"/>
                                          </p:val>
                                        </p:tav>
                                      </p:tavLst>
                                    </p:anim>
                                    <p:anim calcmode="lin" valueType="num">
                                      <p:cBhvr additive="base">
                                        <p:cTn id="99"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38"/>
                                        </p:tgtEl>
                                        <p:attrNameLst>
                                          <p:attrName>style.visibility</p:attrName>
                                        </p:attrNameLst>
                                      </p:cBhvr>
                                      <p:to>
                                        <p:strVal val="visible"/>
                                      </p:to>
                                    </p:set>
                                    <p:anim calcmode="lin" valueType="num">
                                      <p:cBhvr additive="base">
                                        <p:cTn id="104" dur="500" fill="hold"/>
                                        <p:tgtEl>
                                          <p:spTgt spid="38"/>
                                        </p:tgtEl>
                                        <p:attrNameLst>
                                          <p:attrName>ppt_x</p:attrName>
                                        </p:attrNameLst>
                                      </p:cBhvr>
                                      <p:tavLst>
                                        <p:tav tm="0">
                                          <p:val>
                                            <p:strVal val="#ppt_x"/>
                                          </p:val>
                                        </p:tav>
                                        <p:tav tm="100000">
                                          <p:val>
                                            <p:strVal val="#ppt_x"/>
                                          </p:val>
                                        </p:tav>
                                      </p:tavLst>
                                    </p:anim>
                                    <p:anim calcmode="lin" valueType="num">
                                      <p:cBhvr additive="base">
                                        <p:cTn id="10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nodeType="clickEffect">
                                  <p:stCondLst>
                                    <p:cond delay="0"/>
                                  </p:stCondLst>
                                  <p:childTnLst>
                                    <p:set>
                                      <p:cBhvr>
                                        <p:cTn id="109" dur="1" fill="hold">
                                          <p:stCondLst>
                                            <p:cond delay="0"/>
                                          </p:stCondLst>
                                        </p:cTn>
                                        <p:tgtEl>
                                          <p:spTgt spid="32"/>
                                        </p:tgtEl>
                                        <p:attrNameLst>
                                          <p:attrName>style.visibility</p:attrName>
                                        </p:attrNameLst>
                                      </p:cBhvr>
                                      <p:to>
                                        <p:strVal val="visible"/>
                                      </p:to>
                                    </p:set>
                                    <p:anim calcmode="lin" valueType="num">
                                      <p:cBhvr additive="base">
                                        <p:cTn id="110" dur="500" fill="hold"/>
                                        <p:tgtEl>
                                          <p:spTgt spid="32"/>
                                        </p:tgtEl>
                                        <p:attrNameLst>
                                          <p:attrName>ppt_x</p:attrName>
                                        </p:attrNameLst>
                                      </p:cBhvr>
                                      <p:tavLst>
                                        <p:tav tm="0">
                                          <p:val>
                                            <p:strVal val="#ppt_x"/>
                                          </p:val>
                                        </p:tav>
                                        <p:tav tm="100000">
                                          <p:val>
                                            <p:strVal val="#ppt_x"/>
                                          </p:val>
                                        </p:tav>
                                      </p:tavLst>
                                    </p:anim>
                                    <p:anim calcmode="lin" valueType="num">
                                      <p:cBhvr additive="base">
                                        <p:cTn id="111"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52"/>
                                        </p:tgtEl>
                                        <p:attrNameLst>
                                          <p:attrName>style.visibility</p:attrName>
                                        </p:attrNameLst>
                                      </p:cBhvr>
                                      <p:to>
                                        <p:strVal val="visible"/>
                                      </p:to>
                                    </p:set>
                                    <p:anim calcmode="lin" valueType="num">
                                      <p:cBhvr additive="base">
                                        <p:cTn id="116" dur="500" fill="hold"/>
                                        <p:tgtEl>
                                          <p:spTgt spid="52"/>
                                        </p:tgtEl>
                                        <p:attrNameLst>
                                          <p:attrName>ppt_x</p:attrName>
                                        </p:attrNameLst>
                                      </p:cBhvr>
                                      <p:tavLst>
                                        <p:tav tm="0">
                                          <p:val>
                                            <p:strVal val="#ppt_x"/>
                                          </p:val>
                                        </p:tav>
                                        <p:tav tm="100000">
                                          <p:val>
                                            <p:strVal val="#ppt_x"/>
                                          </p:val>
                                        </p:tav>
                                      </p:tavLst>
                                    </p:anim>
                                    <p:anim calcmode="lin" valueType="num">
                                      <p:cBhvr additive="base">
                                        <p:cTn id="117"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42"/>
                                        </p:tgtEl>
                                        <p:attrNameLst>
                                          <p:attrName>style.visibility</p:attrName>
                                        </p:attrNameLst>
                                      </p:cBhvr>
                                      <p:to>
                                        <p:strVal val="visible"/>
                                      </p:to>
                                    </p:set>
                                    <p:anim calcmode="lin" valueType="num">
                                      <p:cBhvr additive="base">
                                        <p:cTn id="122" dur="500" fill="hold"/>
                                        <p:tgtEl>
                                          <p:spTgt spid="42"/>
                                        </p:tgtEl>
                                        <p:attrNameLst>
                                          <p:attrName>ppt_x</p:attrName>
                                        </p:attrNameLst>
                                      </p:cBhvr>
                                      <p:tavLst>
                                        <p:tav tm="0">
                                          <p:val>
                                            <p:strVal val="#ppt_x"/>
                                          </p:val>
                                        </p:tav>
                                        <p:tav tm="100000">
                                          <p:val>
                                            <p:strVal val="#ppt_x"/>
                                          </p:val>
                                        </p:tav>
                                      </p:tavLst>
                                    </p:anim>
                                    <p:anim calcmode="lin" valueType="num">
                                      <p:cBhvr additive="base">
                                        <p:cTn id="123"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2" presetClass="entr" presetSubtype="4" fill="hold" nodeType="clickEffect">
                                  <p:stCondLst>
                                    <p:cond delay="0"/>
                                  </p:stCondLst>
                                  <p:childTnLst>
                                    <p:set>
                                      <p:cBhvr>
                                        <p:cTn id="127" dur="1" fill="hold">
                                          <p:stCondLst>
                                            <p:cond delay="0"/>
                                          </p:stCondLst>
                                        </p:cTn>
                                        <p:tgtEl>
                                          <p:spTgt spid="55"/>
                                        </p:tgtEl>
                                        <p:attrNameLst>
                                          <p:attrName>style.visibility</p:attrName>
                                        </p:attrNameLst>
                                      </p:cBhvr>
                                      <p:to>
                                        <p:strVal val="visible"/>
                                      </p:to>
                                    </p:set>
                                    <p:anim calcmode="lin" valueType="num">
                                      <p:cBhvr additive="base">
                                        <p:cTn id="128" dur="500" fill="hold"/>
                                        <p:tgtEl>
                                          <p:spTgt spid="55"/>
                                        </p:tgtEl>
                                        <p:attrNameLst>
                                          <p:attrName>ppt_x</p:attrName>
                                        </p:attrNameLst>
                                      </p:cBhvr>
                                      <p:tavLst>
                                        <p:tav tm="0">
                                          <p:val>
                                            <p:strVal val="#ppt_x"/>
                                          </p:val>
                                        </p:tav>
                                        <p:tav tm="100000">
                                          <p:val>
                                            <p:strVal val="#ppt_x"/>
                                          </p:val>
                                        </p:tav>
                                      </p:tavLst>
                                    </p:anim>
                                    <p:anim calcmode="lin" valueType="num">
                                      <p:cBhvr additive="base">
                                        <p:cTn id="129"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2" presetClass="entr" presetSubtype="4" fill="hold" grpId="0" nodeType="clickEffect">
                                  <p:stCondLst>
                                    <p:cond delay="0"/>
                                  </p:stCondLst>
                                  <p:childTnLst>
                                    <p:set>
                                      <p:cBhvr>
                                        <p:cTn id="133" dur="1" fill="hold">
                                          <p:stCondLst>
                                            <p:cond delay="0"/>
                                          </p:stCondLst>
                                        </p:cTn>
                                        <p:tgtEl>
                                          <p:spTgt spid="59"/>
                                        </p:tgtEl>
                                        <p:attrNameLst>
                                          <p:attrName>style.visibility</p:attrName>
                                        </p:attrNameLst>
                                      </p:cBhvr>
                                      <p:to>
                                        <p:strVal val="visible"/>
                                      </p:to>
                                    </p:set>
                                    <p:anim calcmode="lin" valueType="num">
                                      <p:cBhvr additive="base">
                                        <p:cTn id="134" dur="500" fill="hold"/>
                                        <p:tgtEl>
                                          <p:spTgt spid="59"/>
                                        </p:tgtEl>
                                        <p:attrNameLst>
                                          <p:attrName>ppt_x</p:attrName>
                                        </p:attrNameLst>
                                      </p:cBhvr>
                                      <p:tavLst>
                                        <p:tav tm="0">
                                          <p:val>
                                            <p:strVal val="#ppt_x"/>
                                          </p:val>
                                        </p:tav>
                                        <p:tav tm="100000">
                                          <p:val>
                                            <p:strVal val="#ppt_x"/>
                                          </p:val>
                                        </p:tav>
                                      </p:tavLst>
                                    </p:anim>
                                    <p:anim calcmode="lin" valueType="num">
                                      <p:cBhvr additive="base">
                                        <p:cTn id="135"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2" presetClass="entr" presetSubtype="4" fill="hold" grpId="0" nodeType="clickEffect">
                                  <p:stCondLst>
                                    <p:cond delay="0"/>
                                  </p:stCondLst>
                                  <p:childTnLst>
                                    <p:set>
                                      <p:cBhvr>
                                        <p:cTn id="139" dur="1" fill="hold">
                                          <p:stCondLst>
                                            <p:cond delay="0"/>
                                          </p:stCondLst>
                                        </p:cTn>
                                        <p:tgtEl>
                                          <p:spTgt spid="47"/>
                                        </p:tgtEl>
                                        <p:attrNameLst>
                                          <p:attrName>style.visibility</p:attrName>
                                        </p:attrNameLst>
                                      </p:cBhvr>
                                      <p:to>
                                        <p:strVal val="visible"/>
                                      </p:to>
                                    </p:set>
                                    <p:anim calcmode="lin" valueType="num">
                                      <p:cBhvr additive="base">
                                        <p:cTn id="140" dur="500" fill="hold"/>
                                        <p:tgtEl>
                                          <p:spTgt spid="47"/>
                                        </p:tgtEl>
                                        <p:attrNameLst>
                                          <p:attrName>ppt_x</p:attrName>
                                        </p:attrNameLst>
                                      </p:cBhvr>
                                      <p:tavLst>
                                        <p:tav tm="0">
                                          <p:val>
                                            <p:strVal val="#ppt_x"/>
                                          </p:val>
                                        </p:tav>
                                        <p:tav tm="100000">
                                          <p:val>
                                            <p:strVal val="#ppt_x"/>
                                          </p:val>
                                        </p:tav>
                                      </p:tavLst>
                                    </p:anim>
                                    <p:anim calcmode="lin" valueType="num">
                                      <p:cBhvr additive="base">
                                        <p:cTn id="141"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 presetClass="entr" presetSubtype="4" fill="hold" grpId="0" nodeType="clickEffect">
                                  <p:stCondLst>
                                    <p:cond delay="0"/>
                                  </p:stCondLst>
                                  <p:childTnLst>
                                    <p:set>
                                      <p:cBhvr>
                                        <p:cTn id="145" dur="1" fill="hold">
                                          <p:stCondLst>
                                            <p:cond delay="0"/>
                                          </p:stCondLst>
                                        </p:cTn>
                                        <p:tgtEl>
                                          <p:spTgt spid="48"/>
                                        </p:tgtEl>
                                        <p:attrNameLst>
                                          <p:attrName>style.visibility</p:attrName>
                                        </p:attrNameLst>
                                      </p:cBhvr>
                                      <p:to>
                                        <p:strVal val="visible"/>
                                      </p:to>
                                    </p:set>
                                    <p:anim calcmode="lin" valueType="num">
                                      <p:cBhvr additive="base">
                                        <p:cTn id="146" dur="500" fill="hold"/>
                                        <p:tgtEl>
                                          <p:spTgt spid="48"/>
                                        </p:tgtEl>
                                        <p:attrNameLst>
                                          <p:attrName>ppt_x</p:attrName>
                                        </p:attrNameLst>
                                      </p:cBhvr>
                                      <p:tavLst>
                                        <p:tav tm="0">
                                          <p:val>
                                            <p:strVal val="#ppt_x"/>
                                          </p:val>
                                        </p:tav>
                                        <p:tav tm="100000">
                                          <p:val>
                                            <p:strVal val="#ppt_x"/>
                                          </p:val>
                                        </p:tav>
                                      </p:tavLst>
                                    </p:anim>
                                    <p:anim calcmode="lin" valueType="num">
                                      <p:cBhvr additive="base">
                                        <p:cTn id="147"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2" presetClass="entr" presetSubtype="4" fill="hold" grpId="0" nodeType="clickEffect">
                                  <p:stCondLst>
                                    <p:cond delay="0"/>
                                  </p:stCondLst>
                                  <p:childTnLst>
                                    <p:set>
                                      <p:cBhvr>
                                        <p:cTn id="151" dur="1" fill="hold">
                                          <p:stCondLst>
                                            <p:cond delay="0"/>
                                          </p:stCondLst>
                                        </p:cTn>
                                        <p:tgtEl>
                                          <p:spTgt spid="50"/>
                                        </p:tgtEl>
                                        <p:attrNameLst>
                                          <p:attrName>style.visibility</p:attrName>
                                        </p:attrNameLst>
                                      </p:cBhvr>
                                      <p:to>
                                        <p:strVal val="visible"/>
                                      </p:to>
                                    </p:set>
                                    <p:anim calcmode="lin" valueType="num">
                                      <p:cBhvr additive="base">
                                        <p:cTn id="152" dur="500" fill="hold"/>
                                        <p:tgtEl>
                                          <p:spTgt spid="50"/>
                                        </p:tgtEl>
                                        <p:attrNameLst>
                                          <p:attrName>ppt_x</p:attrName>
                                        </p:attrNameLst>
                                      </p:cBhvr>
                                      <p:tavLst>
                                        <p:tav tm="0">
                                          <p:val>
                                            <p:strVal val="#ppt_x"/>
                                          </p:val>
                                        </p:tav>
                                        <p:tav tm="100000">
                                          <p:val>
                                            <p:strVal val="#ppt_x"/>
                                          </p:val>
                                        </p:tav>
                                      </p:tavLst>
                                    </p:anim>
                                    <p:anim calcmode="lin" valueType="num">
                                      <p:cBhvr additive="base">
                                        <p:cTn id="153"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2" presetClass="entr" presetSubtype="4" fill="hold" grpId="0" nodeType="clickEffect">
                                  <p:stCondLst>
                                    <p:cond delay="0"/>
                                  </p:stCondLst>
                                  <p:childTnLst>
                                    <p:set>
                                      <p:cBhvr>
                                        <p:cTn id="157" dur="1" fill="hold">
                                          <p:stCondLst>
                                            <p:cond delay="0"/>
                                          </p:stCondLst>
                                        </p:cTn>
                                        <p:tgtEl>
                                          <p:spTgt spid="51"/>
                                        </p:tgtEl>
                                        <p:attrNameLst>
                                          <p:attrName>style.visibility</p:attrName>
                                        </p:attrNameLst>
                                      </p:cBhvr>
                                      <p:to>
                                        <p:strVal val="visible"/>
                                      </p:to>
                                    </p:set>
                                    <p:anim calcmode="lin" valueType="num">
                                      <p:cBhvr additive="base">
                                        <p:cTn id="158" dur="500" fill="hold"/>
                                        <p:tgtEl>
                                          <p:spTgt spid="51"/>
                                        </p:tgtEl>
                                        <p:attrNameLst>
                                          <p:attrName>ppt_x</p:attrName>
                                        </p:attrNameLst>
                                      </p:cBhvr>
                                      <p:tavLst>
                                        <p:tav tm="0">
                                          <p:val>
                                            <p:strVal val="#ppt_x"/>
                                          </p:val>
                                        </p:tav>
                                        <p:tav tm="100000">
                                          <p:val>
                                            <p:strVal val="#ppt_x"/>
                                          </p:val>
                                        </p:tav>
                                      </p:tavLst>
                                    </p:anim>
                                    <p:anim calcmode="lin" valueType="num">
                                      <p:cBhvr additive="base">
                                        <p:cTn id="159"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2" grpId="0"/>
      <p:bldP spid="13" grpId="0"/>
      <p:bldP spid="14" grpId="0"/>
      <p:bldP spid="41" grpId="0"/>
      <p:bldP spid="42" grpId="0"/>
      <p:bldP spid="47" grpId="0"/>
      <p:bldP spid="48" grpId="0"/>
      <p:bldP spid="50" grpId="0"/>
      <p:bldP spid="51" grpId="0"/>
      <p:bldP spid="38" grpId="0"/>
      <p:bldP spid="52" grpId="0"/>
      <p:bldP spid="5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152400" y="486370"/>
                <a:ext cx="4191000" cy="536172"/>
              </a:xfrm>
              <a:prstGeom prst="rect">
                <a:avLst/>
              </a:prstGeom>
              <a:noFill/>
            </p:spPr>
            <p:txBody>
              <a:bodyPr wrap="square" rtlCol="0">
                <a:spAutoFit/>
              </a:bodyPr>
              <a:lstStyle/>
              <a:p>
                <a:r>
                  <a:rPr lang="bn-BD" sz="2000" b="1" dirty="0" smtClean="0">
                    <a:solidFill>
                      <a:srgbClr val="0070C0"/>
                    </a:solidFill>
                    <a:latin typeface="NikoshBAN" pitchFamily="2" charset="0"/>
                    <a:cs typeface="NikoshBAN" pitchFamily="2" charset="0"/>
                  </a:rPr>
                  <a:t>৬</a:t>
                </a:r>
                <a:r>
                  <a:rPr lang="en-US" sz="2000" b="1" dirty="0" smtClean="0">
                    <a:solidFill>
                      <a:srgbClr val="0070C0"/>
                    </a:solidFill>
                    <a:latin typeface="NikoshBAN" pitchFamily="2" charset="0"/>
                    <a:cs typeface="NikoshBAN" pitchFamily="2" charset="0"/>
                  </a:rPr>
                  <a:t>.</a:t>
                </a:r>
                <a:r>
                  <a:rPr lang="bn-BD" sz="2000" b="1" dirty="0" smtClean="0">
                    <a:solidFill>
                      <a:srgbClr val="0070C0"/>
                    </a:solidFill>
                    <a:latin typeface="NikoshBAN" pitchFamily="2" charset="0"/>
                    <a:cs typeface="NikoshBAN" pitchFamily="2" charset="0"/>
                  </a:rPr>
                  <a:t>বই-১১ </a:t>
                </a:r>
                <a:r>
                  <a:rPr lang="en-US" sz="2000" b="1" dirty="0" smtClean="0">
                    <a:solidFill>
                      <a:srgbClr val="0070C0"/>
                    </a:solidFill>
                    <a:latin typeface="NikoshBAN" pitchFamily="2" charset="0"/>
                    <a:ea typeface="Cambria Math"/>
                    <a:cs typeface="NikoshBAN" pitchFamily="2" charset="0"/>
                  </a:rPr>
                  <a:t>⦂</a:t>
                </a:r>
                <a:r>
                  <a:rPr lang="bn-BD" sz="20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𝒕𝒂𝒏𝑨</m:t>
                        </m:r>
                      </m:num>
                      <m:den>
                        <m:r>
                          <a:rPr lang="en-US" sz="2000" b="1" i="1" smtClean="0">
                            <a:solidFill>
                              <a:srgbClr val="0070C0"/>
                            </a:solidFill>
                            <a:latin typeface="Cambria Math"/>
                            <a:ea typeface="Cambria Math"/>
                          </a:rPr>
                          <m:t>𝒄𝒐𝒔𝒆𝒄𝑨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𝒄𝒐𝒕𝑨</m:t>
                        </m:r>
                      </m:den>
                    </m:f>
                  </m:oMath>
                </a14:m>
                <a:r>
                  <a:rPr lang="bn-BD" sz="2000" b="1" dirty="0" smtClean="0">
                    <a:solidFill>
                      <a:srgbClr val="0070C0"/>
                    </a:solidFill>
                    <a:latin typeface="NikoshBAN" pitchFamily="2" charset="0"/>
                    <a:ea typeface="Cambria Math"/>
                    <a:cs typeface="NikoshBAN" pitchFamily="2" charset="0"/>
                  </a:rPr>
                  <a:t> =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𝒄𝒐𝒔𝒆𝒄𝑨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𝒄𝒐𝒕𝑨</m:t>
                        </m:r>
                      </m:num>
                      <m:den>
                        <m:r>
                          <a:rPr lang="en-US" sz="2000" b="1" i="1" smtClean="0">
                            <a:solidFill>
                              <a:srgbClr val="0070C0"/>
                            </a:solidFill>
                            <a:latin typeface="Cambria Math"/>
                            <a:ea typeface="Cambria Math"/>
                          </a:rPr>
                          <m:t>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𝒕𝒂𝒏𝑨</m:t>
                        </m:r>
                      </m:den>
                    </m:f>
                  </m:oMath>
                </a14:m>
                <a:r>
                  <a:rPr lang="bn-BD" sz="2000" b="1" dirty="0" smtClean="0">
                    <a:solidFill>
                      <a:srgbClr val="0070C0"/>
                    </a:solidFill>
                    <a:latin typeface="NikoshBAN" pitchFamily="2" charset="0"/>
                    <a:ea typeface="Cambria Math"/>
                    <a:cs typeface="NikoshBAN" pitchFamily="2" charset="0"/>
                  </a:rPr>
                  <a:t>           </a:t>
                </a:r>
                <a:endParaRPr lang="en-US" sz="2000" b="1" dirty="0">
                  <a:solidFill>
                    <a:srgbClr val="0070C0"/>
                  </a:solidFill>
                  <a:latin typeface="NikoshBAN" pitchFamily="2" charset="0"/>
                  <a:cs typeface="NikoshBAN" pitchFamily="2"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152400" y="486370"/>
                <a:ext cx="4191000" cy="536172"/>
              </a:xfrm>
              <a:prstGeom prst="rect">
                <a:avLst/>
              </a:prstGeom>
              <a:blipFill rotWithShape="1">
                <a:blip r:embed="rId2"/>
                <a:stretch>
                  <a:fillRect l="-1453" r="-5523" b="-10227"/>
                </a:stretch>
              </a:blipFill>
            </p:spPr>
            <p:txBody>
              <a:bodyPr/>
              <a:lstStyle/>
              <a:p>
                <a:r>
                  <a:rPr lang="en-US">
                    <a:noFill/>
                  </a:rPr>
                  <a:t> </a:t>
                </a:r>
              </a:p>
            </p:txBody>
          </p:sp>
        </mc:Fallback>
      </mc:AlternateContent>
      <p:sp>
        <p:nvSpPr>
          <p:cNvPr id="3" name="TextBox 2"/>
          <p:cNvSpPr txBox="1"/>
          <p:nvPr/>
        </p:nvSpPr>
        <p:spPr>
          <a:xfrm>
            <a:off x="287482" y="31752"/>
            <a:ext cx="4055918" cy="523220"/>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একক কাজের সমাধানঃ  </a:t>
            </a:r>
            <a:endParaRPr lang="en-US" sz="2800" b="1" dirty="0">
              <a:solidFill>
                <a:srgbClr val="FFC000"/>
              </a:solidFill>
              <a:latin typeface="NikoshBAN" pitchFamily="2" charset="0"/>
              <a:cs typeface="NikoshBAN" pitchFamily="2" charset="0"/>
            </a:endParaRPr>
          </a:p>
        </p:txBody>
      </p:sp>
      <p:sp>
        <p:nvSpPr>
          <p:cNvPr id="4" name="TextBox 3"/>
          <p:cNvSpPr txBox="1"/>
          <p:nvPr/>
        </p:nvSpPr>
        <p:spPr>
          <a:xfrm>
            <a:off x="166255" y="914647"/>
            <a:ext cx="3770742" cy="400110"/>
          </a:xfrm>
          <a:prstGeom prst="rect">
            <a:avLst/>
          </a:prstGeom>
          <a:noFill/>
        </p:spPr>
        <p:txBody>
          <a:bodyPr wrap="square" rtlCol="0">
            <a:spAutoFit/>
          </a:bodyPr>
          <a:lstStyle/>
          <a:p>
            <a:r>
              <a:rPr lang="bn-BD" sz="2000" b="1" dirty="0">
                <a:latin typeface="NikoshBAN" pitchFamily="2" charset="0"/>
                <a:cs typeface="NikoshBAN" pitchFamily="2" charset="0"/>
              </a:rPr>
              <a:t>৬</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বই-১১ </a:t>
            </a:r>
            <a:r>
              <a:rPr lang="en-US" sz="2000" b="1" dirty="0" smtClean="0">
                <a:latin typeface="Cambria Math"/>
                <a:ea typeface="Cambria Math"/>
                <a:cs typeface="NikoshBAN" pitchFamily="2" charset="0"/>
              </a:rPr>
              <a:t>⦂</a:t>
            </a:r>
            <a:r>
              <a:rPr lang="bn-BD" sz="2000" b="1" dirty="0" smtClean="0">
                <a:latin typeface="NikoshBAN" pitchFamily="2" charset="0"/>
                <a:cs typeface="NikoshBAN" pitchFamily="2" charset="0"/>
              </a:rPr>
              <a:t>সমাধানঃ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5" name="TextBox 4"/>
              <p:cNvSpPr txBox="1"/>
              <p:nvPr/>
            </p:nvSpPr>
            <p:spPr>
              <a:xfrm>
                <a:off x="144372" y="1210195"/>
                <a:ext cx="4199027" cy="536172"/>
              </a:xfrm>
              <a:prstGeom prst="rect">
                <a:avLst/>
              </a:prstGeom>
              <a:noFill/>
            </p:spPr>
            <p:txBody>
              <a:bodyPr wrap="square" rtlCol="0">
                <a:spAutoFit/>
              </a:bodyPr>
              <a:lstStyle/>
              <a:p>
                <a:r>
                  <a:rPr lang="en-US" sz="1600" b="1" dirty="0" smtClean="0">
                    <a:solidFill>
                      <a:schemeClr val="tx1"/>
                    </a:solidFill>
                    <a:latin typeface="NikoshBAN" pitchFamily="2" charset="0"/>
                    <a:cs typeface="NikoshBAN" pitchFamily="2" charset="0"/>
                  </a:rPr>
                  <a:t>L.H.S</a:t>
                </a:r>
                <a:r>
                  <a:rPr lang="en-US" sz="2000" b="1" dirty="0" smtClean="0">
                    <a:solidFill>
                      <a:schemeClr val="tx1"/>
                    </a:solidFill>
                    <a:latin typeface="NikoshBAN" pitchFamily="2" charset="0"/>
                    <a:cs typeface="NikoshBAN" pitchFamily="2" charset="0"/>
                  </a:rPr>
                  <a:t>.=</a:t>
                </a:r>
                <a:r>
                  <a:rPr lang="bn-BD"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000" b="1" i="1" smtClean="0">
                            <a:solidFill>
                              <a:schemeClr val="tx1"/>
                            </a:solidFill>
                            <a:latin typeface="Cambria Math"/>
                            <a:ea typeface="Cambria Math"/>
                          </a:rPr>
                        </m:ctrlPr>
                      </m:fPr>
                      <m:num>
                        <m:r>
                          <a:rPr lang="en-US" sz="2000" b="1" i="1" smtClean="0">
                            <a:solidFill>
                              <a:schemeClr val="tx1"/>
                            </a:solidFill>
                            <a:latin typeface="Cambria Math"/>
                            <a:ea typeface="Cambria Math"/>
                          </a:rPr>
                          <m:t>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𝒕𝒂𝒏𝑨</m:t>
                        </m:r>
                      </m:num>
                      <m:den>
                        <m:r>
                          <a:rPr lang="en-US" sz="2000" b="1" i="1" smtClean="0">
                            <a:solidFill>
                              <a:schemeClr val="tx1"/>
                            </a:solidFill>
                            <a:latin typeface="Cambria Math"/>
                            <a:ea typeface="Cambria Math"/>
                          </a:rPr>
                          <m:t>𝒄𝒐𝒔𝒆𝒄𝑨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𝒄𝒐𝒕𝑨</m:t>
                        </m:r>
                      </m:den>
                    </m:f>
                  </m:oMath>
                </a14:m>
                <a:r>
                  <a:rPr lang="bn-BD" sz="2000" b="1" dirty="0" smtClean="0">
                    <a:solidFill>
                      <a:schemeClr val="tx1"/>
                    </a:solidFill>
                    <a:latin typeface="NikoshBAN" pitchFamily="2" charset="0"/>
                    <a:ea typeface="Cambria Math"/>
                    <a:cs typeface="NikoshBAN" pitchFamily="2" charset="0"/>
                  </a:rPr>
                  <a:t> </a:t>
                </a:r>
                <a:endParaRPr lang="en-US" sz="2000" b="1" dirty="0">
                  <a:solidFill>
                    <a:schemeClr val="tx1"/>
                  </a:solidFill>
                  <a:latin typeface="NikoshBAN" pitchFamily="2" charset="0"/>
                  <a:cs typeface="NikoshBAN" pitchFamily="2"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144372" y="1210195"/>
                <a:ext cx="4199027" cy="536172"/>
              </a:xfrm>
              <a:prstGeom prst="rect">
                <a:avLst/>
              </a:prstGeom>
              <a:blipFill rotWithShape="1">
                <a:blip r:embed="rId3"/>
                <a:stretch>
                  <a:fillRect l="-872" b="-1149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01782" y="1732004"/>
                <a:ext cx="4191000" cy="536172"/>
              </a:xfrm>
              <a:prstGeom prst="rect">
                <a:avLst/>
              </a:prstGeom>
              <a:noFill/>
            </p:spPr>
            <p:txBody>
              <a:bodyPr wrap="square" rtlCol="0">
                <a:spAutoFit/>
              </a:bodyPr>
              <a:lstStyle/>
              <a:p>
                <a:r>
                  <a:rPr lang="en-US" sz="2000" b="1" dirty="0" smtClean="0">
                    <a:solidFill>
                      <a:schemeClr val="tx1"/>
                    </a:solidFill>
                    <a:latin typeface="NikoshBAN" pitchFamily="2" charset="0"/>
                    <a:cs typeface="NikoshBAN" pitchFamily="2" charset="0"/>
                  </a:rPr>
                  <a:t> = </a:t>
                </a:r>
                <a:r>
                  <a:rPr lang="bn-BD"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000" b="1" i="1" smtClean="0">
                            <a:solidFill>
                              <a:schemeClr val="tx1"/>
                            </a:solidFill>
                            <a:latin typeface="Cambria Math"/>
                            <a:ea typeface="Cambria Math"/>
                          </a:rPr>
                        </m:ctrlPr>
                      </m:fPr>
                      <m:num>
                        <m:r>
                          <a:rPr lang="en-US" sz="2000" b="1" i="1" smtClean="0">
                            <a:solidFill>
                              <a:schemeClr val="tx1"/>
                            </a:solidFill>
                            <a:latin typeface="Cambria Math"/>
                            <a:ea typeface="Cambria Math"/>
                          </a:rPr>
                          <m:t>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𝒕𝒂𝒏𝑨</m:t>
                        </m:r>
                      </m:num>
                      <m:den>
                        <m:r>
                          <a:rPr lang="en-US" sz="2000" b="1" i="1" smtClean="0">
                            <a:solidFill>
                              <a:schemeClr val="tx1"/>
                            </a:solidFill>
                            <a:latin typeface="Cambria Math"/>
                            <a:ea typeface="Cambria Math"/>
                          </a:rPr>
                          <m:t>𝒄𝒐𝒔𝒆𝒄𝑨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𝒄𝒐𝒕𝑨</m:t>
                        </m:r>
                      </m:den>
                    </m:f>
                  </m:oMath>
                </a14:m>
                <a:r>
                  <a:rPr lang="bn-BD" sz="2000" b="1" dirty="0" smtClean="0">
                    <a:solidFill>
                      <a:schemeClr val="tx1"/>
                    </a:solidFill>
                    <a:latin typeface="NikoshBAN" pitchFamily="2" charset="0"/>
                    <a:ea typeface="Cambria Math"/>
                    <a:cs typeface="NikoshBAN" pitchFamily="2" charset="0"/>
                  </a:rPr>
                  <a:t> </a:t>
                </a:r>
                <a14:m>
                  <m:oMath xmlns:m="http://schemas.openxmlformats.org/officeDocument/2006/math">
                    <m:r>
                      <a:rPr lang="bn-BD" sz="2000" b="1" i="1" dirty="0" smtClean="0">
                        <a:solidFill>
                          <a:schemeClr val="tx1"/>
                        </a:solidFill>
                        <a:latin typeface="Cambria Math"/>
                        <a:ea typeface="Cambria Math"/>
                        <a:cs typeface="NikoshBAN" pitchFamily="2" charset="0"/>
                      </a:rPr>
                      <m:t>×</m:t>
                    </m:r>
                  </m:oMath>
                </a14:m>
                <a:r>
                  <a:rPr lang="bn-BD"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000" b="1" i="1" smtClean="0">
                            <a:solidFill>
                              <a:schemeClr val="tx1"/>
                            </a:solidFill>
                            <a:latin typeface="Cambria Math"/>
                            <a:ea typeface="Cambria Math"/>
                          </a:rPr>
                        </m:ctrlPr>
                      </m:fPr>
                      <m:num>
                        <m:r>
                          <a:rPr lang="en-US" sz="2000" b="1" i="1" smtClean="0">
                            <a:solidFill>
                              <a:schemeClr val="tx1"/>
                            </a:solidFill>
                            <a:latin typeface="Cambria Math"/>
                            <a:ea typeface="Cambria Math"/>
                          </a:rPr>
                          <m:t>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𝒕𝒂𝒕𝑨</m:t>
                        </m:r>
                      </m:num>
                      <m:den>
                        <m:r>
                          <a:rPr lang="en-US" sz="2000" b="1" i="1" smtClean="0">
                            <a:solidFill>
                              <a:schemeClr val="tx1"/>
                            </a:solidFill>
                            <a:latin typeface="Cambria Math"/>
                            <a:ea typeface="Cambria Math"/>
                          </a:rPr>
                          <m:t>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𝒕𝒂𝒏𝑨</m:t>
                        </m:r>
                      </m:den>
                    </m:f>
                  </m:oMath>
                </a14:m>
                <a:r>
                  <a:rPr lang="bn-BD" sz="2000" b="1" dirty="0" smtClean="0">
                    <a:solidFill>
                      <a:schemeClr val="tx1"/>
                    </a:solidFill>
                    <a:latin typeface="NikoshBAN" pitchFamily="2" charset="0"/>
                    <a:ea typeface="Cambria Math"/>
                    <a:cs typeface="NikoshBAN" pitchFamily="2" charset="0"/>
                  </a:rPr>
                  <a:t>           </a:t>
                </a:r>
                <a:endParaRPr lang="en-US" sz="2000" b="1" dirty="0">
                  <a:solidFill>
                    <a:schemeClr val="tx1"/>
                  </a:solidFill>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401782" y="1732004"/>
                <a:ext cx="4191000" cy="536172"/>
              </a:xfrm>
              <a:prstGeom prst="rect">
                <a:avLst/>
              </a:prstGeom>
              <a:blipFill rotWithShape="1">
                <a:blip r:embed="rId4"/>
                <a:stretch>
                  <a:fillRect l="-146" b="-102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287482" y="2279581"/>
                <a:ext cx="3370118" cy="638829"/>
              </a:xfrm>
              <a:prstGeom prst="rect">
                <a:avLst/>
              </a:prstGeom>
              <a:noFill/>
            </p:spPr>
            <p:txBody>
              <a:bodyPr wrap="square" rtlCol="0">
                <a:spAutoFit/>
              </a:bodyPr>
              <a:lstStyle/>
              <a:p>
                <a:r>
                  <a:rPr lang="en-US" sz="2000" b="1" dirty="0" smtClean="0">
                    <a:solidFill>
                      <a:schemeClr val="tx1"/>
                    </a:solidFill>
                    <a:latin typeface="NikoshBAN" pitchFamily="2" charset="0"/>
                    <a:cs typeface="NikoshBAN" pitchFamily="2" charset="0"/>
                  </a:rPr>
                  <a:t> = </a:t>
                </a:r>
                <a:r>
                  <a:rPr lang="bn-BD"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000" b="1" i="1" smtClean="0">
                            <a:solidFill>
                              <a:schemeClr val="tx1"/>
                            </a:solidFill>
                            <a:latin typeface="Cambria Math"/>
                            <a:ea typeface="Cambria Math"/>
                          </a:rPr>
                        </m:ctrlPr>
                      </m:fPr>
                      <m:num>
                        <m:sSup>
                          <m:sSupPr>
                            <m:ctrlPr>
                              <a:rPr lang="bn-BD" sz="2000" b="1" i="1" smtClean="0">
                                <a:solidFill>
                                  <a:schemeClr val="tx1"/>
                                </a:solidFill>
                                <a:latin typeface="Cambria Math"/>
                                <a:ea typeface="Cambria Math"/>
                              </a:rPr>
                            </m:ctrlPr>
                          </m:sSupPr>
                          <m:e>
                            <m:r>
                              <a:rPr lang="en-US" sz="2000" b="1" i="1" smtClean="0">
                                <a:solidFill>
                                  <a:schemeClr val="tx1"/>
                                </a:solidFill>
                                <a:latin typeface="Cambria Math"/>
                                <a:ea typeface="Cambria Math"/>
                              </a:rPr>
                              <m:t>𝒔𝒆𝒄</m:t>
                            </m:r>
                          </m:e>
                          <m:sup>
                            <m:r>
                              <a:rPr lang="en-US" sz="2000" b="1" i="1" smtClean="0">
                                <a:solidFill>
                                  <a:schemeClr val="tx1"/>
                                </a:solidFill>
                                <a:latin typeface="Cambria Math"/>
                                <a:ea typeface="Cambria Math"/>
                              </a:rPr>
                              <m:t>𝟐</m:t>
                            </m:r>
                          </m:sup>
                        </m:sSup>
                        <m:r>
                          <a:rPr lang="en-US" sz="2000" b="1" i="1" smtClean="0">
                            <a:solidFill>
                              <a:schemeClr val="tx1"/>
                            </a:solidFill>
                            <a:latin typeface="Cambria Math"/>
                            <a:ea typeface="Cambria Math"/>
                          </a:rPr>
                          <m:t>𝑨</m:t>
                        </m:r>
                        <m:r>
                          <a:rPr lang="en-US" sz="2000" b="1" i="1" smtClean="0">
                            <a:solidFill>
                              <a:schemeClr val="tx1"/>
                            </a:solidFill>
                            <a:latin typeface="Cambria Math"/>
                            <a:ea typeface="Cambria Math"/>
                          </a:rPr>
                          <m:t>−</m:t>
                        </m:r>
                        <m:sSup>
                          <m:sSupPr>
                            <m:ctrlPr>
                              <a:rPr lang="en-US" sz="2000" b="1" i="1" smtClean="0">
                                <a:solidFill>
                                  <a:schemeClr val="tx1"/>
                                </a:solidFill>
                                <a:latin typeface="Cambria Math"/>
                                <a:ea typeface="Cambria Math"/>
                              </a:rPr>
                            </m:ctrlPr>
                          </m:sSupPr>
                          <m:e>
                            <m:r>
                              <a:rPr lang="en-US" sz="2000" b="1" i="1" smtClean="0">
                                <a:solidFill>
                                  <a:schemeClr val="tx1"/>
                                </a:solidFill>
                                <a:latin typeface="Cambria Math"/>
                                <a:ea typeface="Cambria Math"/>
                              </a:rPr>
                              <m:t>𝒕𝒂𝒏</m:t>
                            </m:r>
                          </m:e>
                          <m:sup>
                            <m:r>
                              <a:rPr lang="en-US" sz="2000" b="1" i="1" smtClean="0">
                                <a:solidFill>
                                  <a:schemeClr val="tx1"/>
                                </a:solidFill>
                                <a:latin typeface="Cambria Math"/>
                                <a:ea typeface="Cambria Math"/>
                              </a:rPr>
                              <m:t>𝟐</m:t>
                            </m:r>
                          </m:sup>
                        </m:sSup>
                        <m:r>
                          <a:rPr lang="en-US" sz="2000" b="1" i="1" smtClean="0">
                            <a:solidFill>
                              <a:schemeClr val="tx1"/>
                            </a:solidFill>
                            <a:latin typeface="Cambria Math"/>
                            <a:ea typeface="Cambria Math"/>
                          </a:rPr>
                          <m:t>𝑨</m:t>
                        </m:r>
                      </m:num>
                      <m:den>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𝒄𝒐𝒕𝑨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𝒕𝒂𝒏𝑨</m:t>
                        </m:r>
                        <m:r>
                          <a:rPr lang="en-US" sz="2000" b="1" i="1" smtClean="0">
                            <a:solidFill>
                              <a:schemeClr val="tx1"/>
                            </a:solidFill>
                            <a:latin typeface="Cambria Math"/>
                            <a:ea typeface="Cambria Math"/>
                          </a:rPr>
                          <m:t>)</m:t>
                        </m:r>
                      </m:den>
                    </m:f>
                  </m:oMath>
                </a14:m>
                <a:endParaRPr lang="en-US" sz="2000" b="1" dirty="0">
                  <a:solidFill>
                    <a:schemeClr val="tx1"/>
                  </a:solidFill>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287482" y="2279581"/>
                <a:ext cx="3370118" cy="638829"/>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308264" y="2898072"/>
                <a:ext cx="3370118" cy="596189"/>
              </a:xfrm>
              <a:prstGeom prst="rect">
                <a:avLst/>
              </a:prstGeom>
              <a:noFill/>
            </p:spPr>
            <p:txBody>
              <a:bodyPr wrap="square" rtlCol="0">
                <a:spAutoFit/>
              </a:bodyPr>
              <a:lstStyle/>
              <a:p>
                <a:r>
                  <a:rPr lang="en-US" sz="2000" b="1" dirty="0" smtClean="0">
                    <a:solidFill>
                      <a:schemeClr val="tx1"/>
                    </a:solidFill>
                    <a:latin typeface="NikoshBAN" pitchFamily="2" charset="0"/>
                    <a:cs typeface="NikoshBAN" pitchFamily="2" charset="0"/>
                  </a:rPr>
                  <a:t> = </a:t>
                </a:r>
                <a:r>
                  <a:rPr lang="bn-BD"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000" b="1" i="1" smtClean="0">
                            <a:solidFill>
                              <a:schemeClr val="tx1"/>
                            </a:solidFill>
                            <a:latin typeface="Cambria Math"/>
                            <a:ea typeface="Cambria Math"/>
                          </a:rPr>
                        </m:ctrlPr>
                      </m:fPr>
                      <m:num>
                        <m:r>
                          <a:rPr lang="en-US" sz="2000" b="1" i="1" smtClean="0">
                            <a:solidFill>
                              <a:schemeClr val="tx1"/>
                            </a:solidFill>
                            <a:latin typeface="Cambria Math"/>
                            <a:ea typeface="Cambria Math"/>
                          </a:rPr>
                          <m:t>𝟏</m:t>
                        </m:r>
                      </m:num>
                      <m:den>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𝒄𝒐𝒕𝑨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𝒕𝒂𝒏𝑨</m:t>
                        </m:r>
                        <m:r>
                          <a:rPr lang="en-US" sz="2000" b="1" i="1" smtClean="0">
                            <a:solidFill>
                              <a:schemeClr val="tx1"/>
                            </a:solidFill>
                            <a:latin typeface="Cambria Math"/>
                            <a:ea typeface="Cambria Math"/>
                          </a:rPr>
                          <m:t>)</m:t>
                        </m:r>
                      </m:den>
                    </m:f>
                  </m:oMath>
                </a14:m>
                <a:endParaRPr lang="en-US" sz="2000" b="1" dirty="0">
                  <a:solidFill>
                    <a:schemeClr val="tx1"/>
                  </a:solidFill>
                  <a:latin typeface="NikoshBAN" pitchFamily="2" charset="0"/>
                  <a:cs typeface="NikoshBAN" pitchFamily="2"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308264" y="2898072"/>
                <a:ext cx="3370118" cy="596189"/>
              </a:xfrm>
              <a:prstGeom prst="rect">
                <a:avLst/>
              </a:prstGeom>
              <a:blipFill rotWithShape="1">
                <a:blip r:embed="rId6"/>
                <a:stretch>
                  <a:fillRect l="-1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383823" y="3452105"/>
                <a:ext cx="3370118" cy="622863"/>
              </a:xfrm>
              <a:prstGeom prst="rect">
                <a:avLst/>
              </a:prstGeom>
              <a:noFill/>
            </p:spPr>
            <p:txBody>
              <a:bodyPr wrap="square" rtlCol="0">
                <a:spAutoFit/>
              </a:bodyPr>
              <a:lstStyle/>
              <a:p>
                <a:r>
                  <a:rPr lang="en-US" sz="2000" b="1" dirty="0" smtClean="0">
                    <a:solidFill>
                      <a:schemeClr val="tx1"/>
                    </a:solidFill>
                    <a:latin typeface="NikoshBAN" pitchFamily="2" charset="0"/>
                    <a:cs typeface="NikoshBAN" pitchFamily="2" charset="0"/>
                  </a:rPr>
                  <a:t> = </a:t>
                </a:r>
                <a:r>
                  <a:rPr lang="bn-BD"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000" b="1" i="1" smtClean="0">
                            <a:solidFill>
                              <a:schemeClr val="tx1"/>
                            </a:solidFill>
                            <a:latin typeface="Cambria Math"/>
                            <a:ea typeface="Cambria Math"/>
                          </a:rPr>
                        </m:ctrlPr>
                      </m:fPr>
                      <m:num>
                        <m:sSup>
                          <m:sSupPr>
                            <m:ctrlPr>
                              <a:rPr lang="bn-BD" sz="2000" b="1" i="1" smtClean="0">
                                <a:solidFill>
                                  <a:schemeClr val="tx1"/>
                                </a:solidFill>
                                <a:latin typeface="Cambria Math"/>
                                <a:ea typeface="Cambria Math"/>
                              </a:rPr>
                            </m:ctrlPr>
                          </m:sSupPr>
                          <m:e>
                            <m:r>
                              <a:rPr lang="en-US" sz="2000" b="1" i="1" smtClean="0">
                                <a:solidFill>
                                  <a:schemeClr val="tx1"/>
                                </a:solidFill>
                                <a:latin typeface="Cambria Math"/>
                                <a:ea typeface="Cambria Math"/>
                              </a:rPr>
                              <m:t>𝒄𝒐𝒔𝒆𝒄</m:t>
                            </m:r>
                          </m:e>
                          <m:sup>
                            <m:r>
                              <a:rPr lang="en-US" sz="2000" b="1" i="1" smtClean="0">
                                <a:solidFill>
                                  <a:schemeClr val="tx1"/>
                                </a:solidFill>
                                <a:latin typeface="Cambria Math"/>
                                <a:ea typeface="Cambria Math"/>
                              </a:rPr>
                              <m:t>𝟐</m:t>
                            </m:r>
                          </m:sup>
                        </m:sSup>
                        <m:r>
                          <a:rPr lang="en-US" sz="2000" b="1" i="1" smtClean="0">
                            <a:solidFill>
                              <a:schemeClr val="tx1"/>
                            </a:solidFill>
                            <a:latin typeface="Cambria Math"/>
                            <a:ea typeface="Cambria Math"/>
                          </a:rPr>
                          <m:t>𝑨</m:t>
                        </m:r>
                        <m:r>
                          <a:rPr lang="en-US" sz="2000" b="1" i="1" smtClean="0">
                            <a:solidFill>
                              <a:schemeClr val="tx1"/>
                            </a:solidFill>
                            <a:latin typeface="Cambria Math"/>
                            <a:ea typeface="Cambria Math"/>
                          </a:rPr>
                          <m:t>−</m:t>
                        </m:r>
                        <m:sSup>
                          <m:sSupPr>
                            <m:ctrlPr>
                              <a:rPr lang="en-US" sz="2000" b="1" i="1" smtClean="0">
                                <a:solidFill>
                                  <a:schemeClr val="tx1"/>
                                </a:solidFill>
                                <a:latin typeface="Cambria Math"/>
                                <a:ea typeface="Cambria Math"/>
                              </a:rPr>
                            </m:ctrlPr>
                          </m:sSupPr>
                          <m:e>
                            <m:r>
                              <a:rPr lang="en-US" sz="2000" b="1" i="1" smtClean="0">
                                <a:solidFill>
                                  <a:schemeClr val="tx1"/>
                                </a:solidFill>
                                <a:latin typeface="Cambria Math"/>
                                <a:ea typeface="Cambria Math"/>
                              </a:rPr>
                              <m:t>𝒄𝒐𝒕</m:t>
                            </m:r>
                          </m:e>
                          <m:sup>
                            <m:r>
                              <a:rPr lang="en-US" sz="2000" b="1" i="1" smtClean="0">
                                <a:solidFill>
                                  <a:schemeClr val="tx1"/>
                                </a:solidFill>
                                <a:latin typeface="Cambria Math"/>
                                <a:ea typeface="Cambria Math"/>
                              </a:rPr>
                              <m:t>𝟐</m:t>
                            </m:r>
                          </m:sup>
                        </m:sSup>
                        <m:r>
                          <a:rPr lang="en-US" sz="2000" b="1" i="1" smtClean="0">
                            <a:solidFill>
                              <a:schemeClr val="tx1"/>
                            </a:solidFill>
                            <a:latin typeface="Cambria Math"/>
                            <a:ea typeface="Cambria Math"/>
                          </a:rPr>
                          <m:t>𝑨</m:t>
                        </m:r>
                      </m:num>
                      <m:den>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𝒄𝒐𝒕𝑨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𝒕𝒂𝒏𝑨</m:t>
                        </m:r>
                        <m:r>
                          <a:rPr lang="en-US" sz="2000" b="1" i="1" smtClean="0">
                            <a:solidFill>
                              <a:schemeClr val="tx1"/>
                            </a:solidFill>
                            <a:latin typeface="Cambria Math"/>
                            <a:ea typeface="Cambria Math"/>
                          </a:rPr>
                          <m:t>)</m:t>
                        </m:r>
                      </m:den>
                    </m:f>
                  </m:oMath>
                </a14:m>
                <a:endParaRPr lang="en-US" sz="2000" b="1" dirty="0">
                  <a:solidFill>
                    <a:schemeClr val="tx1"/>
                  </a:solidFill>
                  <a:latin typeface="NikoshBAN" pitchFamily="2" charset="0"/>
                  <a:cs typeface="NikoshBAN" pitchFamily="2"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383823" y="3452105"/>
                <a:ext cx="3370118" cy="622863"/>
              </a:xfrm>
              <a:prstGeom prst="rect">
                <a:avLst/>
              </a:prstGeom>
              <a:blipFill rotWithShape="1">
                <a:blip r:embed="rId7"/>
                <a:stretch>
                  <a:fillRect l="-181" b="-29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376255" y="4141740"/>
                <a:ext cx="3370118" cy="582660"/>
              </a:xfrm>
              <a:prstGeom prst="rect">
                <a:avLst/>
              </a:prstGeom>
              <a:noFill/>
            </p:spPr>
            <p:txBody>
              <a:bodyPr wrap="square" rtlCol="0">
                <a:spAutoFit/>
              </a:bodyPr>
              <a:lstStyle/>
              <a:p>
                <a:r>
                  <a:rPr lang="en-US" sz="2000" b="1" dirty="0" smtClean="0">
                    <a:solidFill>
                      <a:schemeClr val="tx1"/>
                    </a:solidFill>
                    <a:latin typeface="NikoshBAN" pitchFamily="2" charset="0"/>
                    <a:cs typeface="NikoshBAN" pitchFamily="2" charset="0"/>
                  </a:rPr>
                  <a:t> = </a:t>
                </a:r>
                <a:r>
                  <a:rPr lang="bn-BD"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000" b="1" i="1" smtClean="0">
                            <a:solidFill>
                              <a:schemeClr val="tx1"/>
                            </a:solidFill>
                            <a:latin typeface="Cambria Math"/>
                            <a:ea typeface="Cambria Math"/>
                          </a:rPr>
                        </m:ctrlPr>
                      </m:fPr>
                      <m:num>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𝒄𝒐𝒕𝑨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𝒄𝒐𝒕𝑨</m:t>
                        </m:r>
                        <m:r>
                          <a:rPr lang="en-US" sz="2000" b="1" i="1" smtClean="0">
                            <a:solidFill>
                              <a:schemeClr val="tx1"/>
                            </a:solidFill>
                            <a:latin typeface="Cambria Math"/>
                            <a:ea typeface="Cambria Math"/>
                          </a:rPr>
                          <m:t>)</m:t>
                        </m:r>
                      </m:num>
                      <m:den>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𝒄𝒐𝒕𝑨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𝒕𝒂𝒏𝑨</m:t>
                        </m:r>
                        <m:r>
                          <a:rPr lang="en-US" sz="2000" b="1" i="1" smtClean="0">
                            <a:solidFill>
                              <a:schemeClr val="tx1"/>
                            </a:solidFill>
                            <a:latin typeface="Cambria Math"/>
                            <a:ea typeface="Cambria Math"/>
                          </a:rPr>
                          <m:t>)</m:t>
                        </m:r>
                      </m:den>
                    </m:f>
                  </m:oMath>
                </a14:m>
                <a:endParaRPr lang="en-US" sz="2000" b="1" dirty="0">
                  <a:solidFill>
                    <a:schemeClr val="tx1"/>
                  </a:solidFill>
                  <a:latin typeface="NikoshBAN" pitchFamily="2" charset="0"/>
                  <a:cs typeface="NikoshBAN" pitchFamily="2"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376255" y="4141740"/>
                <a:ext cx="3370118" cy="582660"/>
              </a:xfrm>
              <a:prstGeom prst="rect">
                <a:avLst/>
              </a:prstGeom>
              <a:blipFill rotWithShape="1">
                <a:blip r:embed="rId8"/>
                <a:stretch>
                  <a:fillRect l="-181" b="-20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290305" y="4853308"/>
                <a:ext cx="3370118" cy="536109"/>
              </a:xfrm>
              <a:prstGeom prst="rect">
                <a:avLst/>
              </a:prstGeom>
              <a:noFill/>
            </p:spPr>
            <p:txBody>
              <a:bodyPr wrap="square" rtlCol="0">
                <a:spAutoFit/>
              </a:bodyPr>
              <a:lstStyle/>
              <a:p>
                <a:r>
                  <a:rPr lang="en-US" sz="2000" b="1" dirty="0" smtClean="0">
                    <a:solidFill>
                      <a:schemeClr val="tx1"/>
                    </a:solidFill>
                    <a:latin typeface="NikoshBAN" pitchFamily="2" charset="0"/>
                    <a:cs typeface="NikoshBAN" pitchFamily="2" charset="0"/>
                  </a:rPr>
                  <a:t> = </a:t>
                </a:r>
                <a:r>
                  <a:rPr lang="bn-BD"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000" b="1" i="1" smtClean="0">
                            <a:solidFill>
                              <a:schemeClr val="tx1"/>
                            </a:solidFill>
                            <a:latin typeface="Cambria Math"/>
                            <a:ea typeface="Cambria Math"/>
                          </a:rPr>
                        </m:ctrlPr>
                      </m:fPr>
                      <m:num>
                        <m:r>
                          <a:rPr lang="en-US" sz="2000" b="1" i="1" smtClean="0">
                            <a:solidFill>
                              <a:schemeClr val="tx1"/>
                            </a:solidFill>
                            <a:latin typeface="Cambria Math"/>
                            <a:ea typeface="Cambria Math"/>
                          </a:rPr>
                          <m:t>𝒄𝒐𝒔𝒆𝒄𝑨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𝒄𝒐𝒕𝑨</m:t>
                        </m:r>
                      </m:num>
                      <m:den>
                        <m:r>
                          <a:rPr lang="en-US" sz="2000" b="1" i="1" smtClean="0">
                            <a:solidFill>
                              <a:schemeClr val="tx1"/>
                            </a:solidFill>
                            <a:latin typeface="Cambria Math"/>
                            <a:ea typeface="Cambria Math"/>
                          </a:rPr>
                          <m:t>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𝒕𝒂𝒏𝑨</m:t>
                        </m:r>
                      </m:den>
                    </m:f>
                  </m:oMath>
                </a14:m>
                <a:endParaRPr lang="en-US" sz="2000" b="1" dirty="0">
                  <a:solidFill>
                    <a:schemeClr val="tx1"/>
                  </a:solidFill>
                  <a:latin typeface="NikoshBAN" pitchFamily="2" charset="0"/>
                  <a:cs typeface="NikoshBAN" pitchFamily="2"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290305" y="4853308"/>
                <a:ext cx="3370118" cy="536109"/>
              </a:xfrm>
              <a:prstGeom prst="rect">
                <a:avLst/>
              </a:prstGeom>
              <a:blipFill rotWithShape="1">
                <a:blip r:embed="rId9"/>
                <a:stretch>
                  <a:fillRect l="-181" b="-10227"/>
                </a:stretch>
              </a:blipFill>
            </p:spPr>
            <p:txBody>
              <a:bodyPr/>
              <a:lstStyle/>
              <a:p>
                <a:r>
                  <a:rPr lang="en-US">
                    <a:noFill/>
                  </a:rPr>
                  <a:t> </a:t>
                </a:r>
              </a:p>
            </p:txBody>
          </p:sp>
        </mc:Fallback>
      </mc:AlternateContent>
      <p:sp>
        <p:nvSpPr>
          <p:cNvPr id="13" name="TextBox 12"/>
          <p:cNvSpPr txBox="1"/>
          <p:nvPr/>
        </p:nvSpPr>
        <p:spPr>
          <a:xfrm>
            <a:off x="376255" y="5424054"/>
            <a:ext cx="3273318" cy="369332"/>
          </a:xfrm>
          <a:prstGeom prst="rect">
            <a:avLst/>
          </a:prstGeom>
          <a:noFill/>
        </p:spPr>
        <p:txBody>
          <a:bodyPr wrap="square" rtlCol="0">
            <a:spAutoFit/>
          </a:bodyPr>
          <a:lstStyle/>
          <a:p>
            <a:r>
              <a:rPr lang="en-US" b="1" dirty="0" smtClean="0">
                <a:latin typeface="NikoshBAN" pitchFamily="2" charset="0"/>
                <a:cs typeface="NikoshBAN" pitchFamily="2" charset="0"/>
              </a:rPr>
              <a:t> = R.H.S.           </a:t>
            </a:r>
            <a:endParaRPr lang="en-US"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4" name="TextBox 13"/>
              <p:cNvSpPr txBox="1"/>
              <p:nvPr/>
            </p:nvSpPr>
            <p:spPr>
              <a:xfrm>
                <a:off x="152400" y="5857076"/>
                <a:ext cx="3784597" cy="646331"/>
              </a:xfrm>
              <a:prstGeom prst="rect">
                <a:avLst/>
              </a:prstGeom>
              <a:noFill/>
            </p:spPr>
            <p:txBody>
              <a:bodyPr wrap="square" rtlCol="0">
                <a:spAutoFit/>
              </a:bodyPr>
              <a:lstStyle/>
              <a:p>
                <a14:m>
                  <m:oMath xmlns:m="http://schemas.openxmlformats.org/officeDocument/2006/math">
                    <m:r>
                      <a:rPr lang="en-US" b="1" i="1" smtClean="0">
                        <a:latin typeface="Cambria Math"/>
                        <a:ea typeface="Cambria Math"/>
                      </a:rPr>
                      <m:t>∴</m:t>
                    </m:r>
                  </m:oMath>
                </a14:m>
                <a:r>
                  <a:rPr lang="en-US" b="1" dirty="0" smtClean="0">
                    <a:latin typeface="NikoshBAN" pitchFamily="2" charset="0"/>
                    <a:cs typeface="NikoshBAN" pitchFamily="2" charset="0"/>
                  </a:rPr>
                  <a:t> L.H.S. = R.H.S. </a:t>
                </a:r>
                <a:endParaRPr lang="bn-BD" b="1" dirty="0" smtClean="0">
                  <a:latin typeface="NikoshBAN" pitchFamily="2" charset="0"/>
                  <a:cs typeface="NikoshBAN" pitchFamily="2" charset="0"/>
                </a:endParaRPr>
              </a:p>
              <a:p>
                <a:r>
                  <a:rPr lang="bn-BD" b="1" dirty="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 </a:t>
                </a:r>
                <a:r>
                  <a:rPr lang="bn-BD" b="1" dirty="0" smtClean="0">
                    <a:latin typeface="NikoshBAN" pitchFamily="2" charset="0"/>
                    <a:cs typeface="NikoshBAN" pitchFamily="2" charset="0"/>
                  </a:rPr>
                  <a:t>প্রমাণিত ] </a:t>
                </a:r>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152400" y="5857076"/>
                <a:ext cx="3784597" cy="646331"/>
              </a:xfrm>
              <a:prstGeom prst="rect">
                <a:avLst/>
              </a:prstGeom>
              <a:blipFill rotWithShape="1">
                <a:blip r:embed="rId10"/>
                <a:stretch>
                  <a:fillRect l="-1288" t="-3774" b="-14151"/>
                </a:stretch>
              </a:blipFill>
            </p:spPr>
            <p:txBody>
              <a:bodyPr/>
              <a:lstStyle/>
              <a:p>
                <a:r>
                  <a:rPr lang="en-US">
                    <a:noFill/>
                  </a:rPr>
                  <a:t> </a:t>
                </a:r>
              </a:p>
            </p:txBody>
          </p:sp>
        </mc:Fallback>
      </mc:AlternateContent>
      <p:cxnSp>
        <p:nvCxnSpPr>
          <p:cNvPr id="16" name="Straight Connector 15"/>
          <p:cNvCxnSpPr/>
          <p:nvPr/>
        </p:nvCxnSpPr>
        <p:spPr>
          <a:xfrm>
            <a:off x="4343400" y="115181"/>
            <a:ext cx="0" cy="6673848"/>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4343400" y="286886"/>
                <a:ext cx="5562600" cy="536172"/>
              </a:xfrm>
              <a:prstGeom prst="rect">
                <a:avLst/>
              </a:prstGeom>
              <a:noFill/>
            </p:spPr>
            <p:txBody>
              <a:bodyPr wrap="square" rtlCol="0">
                <a:spAutoFit/>
              </a:bodyPr>
              <a:lstStyle/>
              <a:p>
                <a:r>
                  <a:rPr lang="bn-BD" sz="2000" b="1" dirty="0" smtClean="0">
                    <a:solidFill>
                      <a:srgbClr val="0070C0"/>
                    </a:solidFill>
                    <a:latin typeface="NikoshBAN" pitchFamily="2" charset="0"/>
                    <a:cs typeface="NikoshBAN" pitchFamily="2" charset="0"/>
                  </a:rPr>
                  <a:t>৭</a:t>
                </a:r>
                <a:r>
                  <a:rPr lang="en-US" sz="2000" b="1" dirty="0" smtClean="0">
                    <a:solidFill>
                      <a:srgbClr val="0070C0"/>
                    </a:solidFill>
                    <a:latin typeface="NikoshBAN" pitchFamily="2" charset="0"/>
                    <a:cs typeface="NikoshBAN" pitchFamily="2" charset="0"/>
                  </a:rPr>
                  <a:t>.</a:t>
                </a:r>
                <a:r>
                  <a:rPr lang="bn-BD" sz="2000" b="1" dirty="0" smtClean="0">
                    <a:solidFill>
                      <a:srgbClr val="0070C0"/>
                    </a:solidFill>
                    <a:latin typeface="NikoshBAN" pitchFamily="2" charset="0"/>
                    <a:cs typeface="NikoshBAN" pitchFamily="2" charset="0"/>
                  </a:rPr>
                  <a:t>বই-১২ </a:t>
                </a:r>
                <a:r>
                  <a:rPr lang="en-US" sz="2000" b="1" dirty="0" smtClean="0">
                    <a:solidFill>
                      <a:srgbClr val="0070C0"/>
                    </a:solidFill>
                    <a:latin typeface="NikoshBAN" pitchFamily="2" charset="0"/>
                    <a:ea typeface="Cambria Math"/>
                    <a:cs typeface="NikoshBAN" pitchFamily="2" charset="0"/>
                  </a:rPr>
                  <a:t>⦂</a:t>
                </a:r>
                <a:r>
                  <a:rPr lang="bn-BD" sz="20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𝒄𝒐𝒔𝒆𝒄𝑨</m:t>
                        </m:r>
                      </m:num>
                      <m:den>
                        <m:r>
                          <a:rPr lang="en-US" sz="2000" b="1" i="1" smtClean="0">
                            <a:solidFill>
                              <a:srgbClr val="0070C0"/>
                            </a:solidFill>
                            <a:latin typeface="Cambria Math"/>
                            <a:ea typeface="Cambria Math"/>
                          </a:rPr>
                          <m:t>𝒄𝒐𝒔𝒆𝒄𝑨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𝟏</m:t>
                        </m:r>
                      </m:den>
                    </m:f>
                  </m:oMath>
                </a14:m>
                <a:r>
                  <a:rPr lang="bn-BD" sz="2000" b="1" dirty="0" smtClean="0">
                    <a:solidFill>
                      <a:srgbClr val="0070C0"/>
                    </a:solidFill>
                    <a:latin typeface="NikoshBAN" pitchFamily="2" charset="0"/>
                    <a:ea typeface="Cambria Math"/>
                    <a:cs typeface="NikoshBAN" pitchFamily="2" charset="0"/>
                  </a:rPr>
                  <a:t> +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𝒄𝒐𝒔𝒆𝒄𝑨</m:t>
                        </m:r>
                      </m:num>
                      <m:den>
                        <m:r>
                          <a:rPr lang="en-US" sz="2000" b="1" i="1" smtClean="0">
                            <a:solidFill>
                              <a:srgbClr val="0070C0"/>
                            </a:solidFill>
                            <a:latin typeface="Cambria Math"/>
                            <a:ea typeface="Cambria Math"/>
                          </a:rPr>
                          <m:t>𝒄𝒐𝒔𝒆𝒄𝑨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𝟏</m:t>
                        </m:r>
                      </m:den>
                    </m:f>
                  </m:oMath>
                </a14:m>
                <a:r>
                  <a:rPr lang="bn-BD" sz="2000" b="1" dirty="0" smtClean="0">
                    <a:solidFill>
                      <a:srgbClr val="0070C0"/>
                    </a:solidFill>
                    <a:latin typeface="NikoshBAN" pitchFamily="2" charset="0"/>
                    <a:ea typeface="Cambria Math"/>
                    <a:cs typeface="NikoshBAN" pitchFamily="2" charset="0"/>
                  </a:rPr>
                  <a:t> = </a:t>
                </a:r>
                <a14:m>
                  <m:oMath xmlns:m="http://schemas.openxmlformats.org/officeDocument/2006/math">
                    <m:r>
                      <a:rPr lang="en-US" b="1" i="0" smtClean="0">
                        <a:solidFill>
                          <a:srgbClr val="0070C0"/>
                        </a:solidFill>
                        <a:latin typeface="Cambria Math"/>
                        <a:ea typeface="Cambria Math"/>
                      </a:rPr>
                      <m:t>𝟐</m:t>
                    </m:r>
                    <m:sSup>
                      <m:sSupPr>
                        <m:ctrlPr>
                          <a:rPr lang="bn-BD" b="1" i="1" smtClean="0">
                            <a:solidFill>
                              <a:srgbClr val="0070C0"/>
                            </a:solidFill>
                            <a:latin typeface="Cambria Math"/>
                            <a:ea typeface="Cambria Math"/>
                          </a:rPr>
                        </m:ctrlPr>
                      </m:sSupPr>
                      <m:e>
                        <m:r>
                          <a:rPr lang="en-US" b="1" i="1" smtClean="0">
                            <a:solidFill>
                              <a:srgbClr val="0070C0"/>
                            </a:solidFill>
                            <a:latin typeface="Cambria Math"/>
                            <a:ea typeface="Cambria Math"/>
                          </a:rPr>
                          <m:t>𝒔𝒆𝒄</m:t>
                        </m:r>
                      </m:e>
                      <m:sup>
                        <m:r>
                          <a:rPr lang="en-US" b="1" i="1" smtClean="0">
                            <a:solidFill>
                              <a:srgbClr val="0070C0"/>
                            </a:solidFill>
                            <a:latin typeface="Cambria Math"/>
                            <a:ea typeface="Cambria Math"/>
                          </a:rPr>
                          <m:t>𝟐</m:t>
                        </m:r>
                      </m:sup>
                    </m:sSup>
                    <m:r>
                      <a:rPr lang="en-US" b="1" i="1" smtClean="0">
                        <a:solidFill>
                          <a:srgbClr val="0070C0"/>
                        </a:solidFill>
                        <a:latin typeface="Cambria Math"/>
                        <a:ea typeface="Cambria Math"/>
                      </a:rPr>
                      <m:t>𝑨</m:t>
                    </m:r>
                  </m:oMath>
                </a14:m>
                <a:endParaRPr lang="en-US" b="1" dirty="0">
                  <a:solidFill>
                    <a:srgbClr val="0070C0"/>
                  </a:solidFill>
                  <a:latin typeface="NikoshBAN" pitchFamily="2" charset="0"/>
                  <a:cs typeface="NikoshBAN" pitchFamily="2"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4343400" y="286886"/>
                <a:ext cx="5562600" cy="536172"/>
              </a:xfrm>
              <a:prstGeom prst="rect">
                <a:avLst/>
              </a:prstGeom>
              <a:blipFill rotWithShape="1">
                <a:blip r:embed="rId11"/>
                <a:stretch>
                  <a:fillRect l="-1206" b="-10227"/>
                </a:stretch>
              </a:blipFill>
            </p:spPr>
            <p:txBody>
              <a:bodyPr/>
              <a:lstStyle/>
              <a:p>
                <a:r>
                  <a:rPr lang="en-US">
                    <a:noFill/>
                  </a:rPr>
                  <a:t> </a:t>
                </a:r>
              </a:p>
            </p:txBody>
          </p:sp>
        </mc:Fallback>
      </mc:AlternateContent>
      <p:sp>
        <p:nvSpPr>
          <p:cNvPr id="19" name="TextBox 18"/>
          <p:cNvSpPr txBox="1"/>
          <p:nvPr/>
        </p:nvSpPr>
        <p:spPr>
          <a:xfrm>
            <a:off x="4454235" y="796416"/>
            <a:ext cx="3770742" cy="400110"/>
          </a:xfrm>
          <a:prstGeom prst="rect">
            <a:avLst/>
          </a:prstGeom>
          <a:noFill/>
        </p:spPr>
        <p:txBody>
          <a:bodyPr wrap="square" rtlCol="0">
            <a:spAutoFit/>
          </a:bodyPr>
          <a:lstStyle/>
          <a:p>
            <a:r>
              <a:rPr lang="en-US" sz="2000" b="1" dirty="0">
                <a:latin typeface="NikoshBAN" pitchFamily="2" charset="0"/>
                <a:cs typeface="NikoshBAN" pitchFamily="2" charset="0"/>
              </a:rPr>
              <a:t>7</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বই-১</a:t>
            </a:r>
            <a:r>
              <a:rPr lang="en-US" sz="2000" b="1" dirty="0" smtClean="0">
                <a:latin typeface="NikoshBAN" pitchFamily="2" charset="0"/>
                <a:cs typeface="NikoshBAN" pitchFamily="2" charset="0"/>
              </a:rPr>
              <a:t>2</a:t>
            </a:r>
            <a:r>
              <a:rPr lang="en-US" sz="2000" b="1" dirty="0" smtClean="0">
                <a:latin typeface="Cambria Math"/>
                <a:ea typeface="Cambria Math"/>
                <a:cs typeface="NikoshBAN" pitchFamily="2" charset="0"/>
              </a:rPr>
              <a:t>⦂</a:t>
            </a:r>
            <a:r>
              <a:rPr lang="bn-BD" sz="2000" b="1" dirty="0" smtClean="0">
                <a:latin typeface="NikoshBAN" pitchFamily="2" charset="0"/>
                <a:cs typeface="NikoshBAN" pitchFamily="2" charset="0"/>
              </a:rPr>
              <a:t>সমাধানঃ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20" name="TextBox 19"/>
              <p:cNvSpPr txBox="1"/>
              <p:nvPr/>
            </p:nvSpPr>
            <p:spPr>
              <a:xfrm>
                <a:off x="4343400" y="1210195"/>
                <a:ext cx="4807527" cy="536172"/>
              </a:xfrm>
              <a:prstGeom prst="rect">
                <a:avLst/>
              </a:prstGeom>
              <a:noFill/>
            </p:spPr>
            <p:txBody>
              <a:bodyPr wrap="square" rtlCol="0">
                <a:spAutoFit/>
              </a:bodyPr>
              <a:lstStyle/>
              <a:p>
                <a:r>
                  <a:rPr lang="en-US" sz="1600" b="1" dirty="0" smtClean="0">
                    <a:solidFill>
                      <a:schemeClr val="tx1"/>
                    </a:solidFill>
                    <a:latin typeface="NikoshBAN" pitchFamily="2" charset="0"/>
                    <a:cs typeface="NikoshBAN" pitchFamily="2" charset="0"/>
                  </a:rPr>
                  <a:t> L.H.S</a:t>
                </a:r>
                <a:r>
                  <a:rPr lang="en-US" sz="2000" b="1" dirty="0" smtClean="0">
                    <a:solidFill>
                      <a:schemeClr val="tx1"/>
                    </a:solidFill>
                    <a:latin typeface="NikoshBAN" pitchFamily="2" charset="0"/>
                    <a:cs typeface="NikoshBAN" pitchFamily="2" charset="0"/>
                  </a:rPr>
                  <a:t>. =</a:t>
                </a:r>
                <a:r>
                  <a:rPr lang="bn-BD"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000" b="1" i="1" smtClean="0">
                            <a:solidFill>
                              <a:schemeClr val="tx1"/>
                            </a:solidFill>
                            <a:latin typeface="Cambria Math"/>
                            <a:ea typeface="Cambria Math"/>
                          </a:rPr>
                        </m:ctrlPr>
                      </m:fPr>
                      <m:num>
                        <m:r>
                          <a:rPr lang="en-US" sz="2000" b="1" i="1" smtClean="0">
                            <a:solidFill>
                              <a:schemeClr val="tx1"/>
                            </a:solidFill>
                            <a:latin typeface="Cambria Math"/>
                            <a:ea typeface="Cambria Math"/>
                          </a:rPr>
                          <m:t>𝒄𝒐𝒔𝒆𝒄𝑨</m:t>
                        </m:r>
                      </m:num>
                      <m:den>
                        <m:r>
                          <a:rPr lang="en-US" sz="2000" b="1" i="1" smtClean="0">
                            <a:solidFill>
                              <a:schemeClr val="tx1"/>
                            </a:solidFill>
                            <a:latin typeface="Cambria Math"/>
                            <a:ea typeface="Cambria Math"/>
                          </a:rPr>
                          <m:t>𝒄𝒐𝒔𝒆𝒄𝑨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𝟏</m:t>
                        </m:r>
                      </m:den>
                    </m:f>
                  </m:oMath>
                </a14:m>
                <a:r>
                  <a:rPr lang="bn-BD" sz="2000" b="1" dirty="0" smtClean="0">
                    <a:solidFill>
                      <a:schemeClr val="tx1"/>
                    </a:solidFill>
                    <a:latin typeface="NikoshBAN" pitchFamily="2" charset="0"/>
                    <a:ea typeface="Cambria Math"/>
                    <a:cs typeface="NikoshBAN" pitchFamily="2" charset="0"/>
                  </a:rPr>
                  <a:t> + </a:t>
                </a:r>
                <a14:m>
                  <m:oMath xmlns:m="http://schemas.openxmlformats.org/officeDocument/2006/math">
                    <m:f>
                      <m:fPr>
                        <m:ctrlPr>
                          <a:rPr lang="bn-BD" sz="2000" b="1" i="1" smtClean="0">
                            <a:solidFill>
                              <a:schemeClr val="tx1"/>
                            </a:solidFill>
                            <a:latin typeface="Cambria Math"/>
                            <a:ea typeface="Cambria Math"/>
                          </a:rPr>
                        </m:ctrlPr>
                      </m:fPr>
                      <m:num>
                        <m:r>
                          <a:rPr lang="en-US" sz="2000" b="1" i="1" smtClean="0">
                            <a:solidFill>
                              <a:schemeClr val="tx1"/>
                            </a:solidFill>
                            <a:latin typeface="Cambria Math"/>
                            <a:ea typeface="Cambria Math"/>
                          </a:rPr>
                          <m:t>𝒄𝒐𝒔𝒆𝒄𝑨</m:t>
                        </m:r>
                      </m:num>
                      <m:den>
                        <m:r>
                          <a:rPr lang="en-US" sz="2000" b="1" i="1" smtClean="0">
                            <a:solidFill>
                              <a:schemeClr val="tx1"/>
                            </a:solidFill>
                            <a:latin typeface="Cambria Math"/>
                            <a:ea typeface="Cambria Math"/>
                          </a:rPr>
                          <m:t>𝒄𝒐𝒔𝒆𝒄𝑨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𝟏</m:t>
                        </m:r>
                      </m:den>
                    </m:f>
                  </m:oMath>
                </a14:m>
                <a:r>
                  <a:rPr lang="bn-BD" sz="2000" b="1" dirty="0" smtClean="0">
                    <a:solidFill>
                      <a:schemeClr val="tx1"/>
                    </a:solidFill>
                    <a:latin typeface="NikoshBAN" pitchFamily="2" charset="0"/>
                    <a:ea typeface="Cambria Math"/>
                    <a:cs typeface="NikoshBAN" pitchFamily="2" charset="0"/>
                  </a:rPr>
                  <a:t> </a:t>
                </a:r>
                <a:endParaRPr lang="en-US" b="1" dirty="0">
                  <a:solidFill>
                    <a:schemeClr val="tx1"/>
                  </a:solidFill>
                  <a:latin typeface="NikoshBAN" pitchFamily="2" charset="0"/>
                  <a:cs typeface="NikoshBAN" pitchFamily="2"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4343400" y="1210195"/>
                <a:ext cx="4807527" cy="536172"/>
              </a:xfrm>
              <a:prstGeom prst="rect">
                <a:avLst/>
              </a:prstGeom>
              <a:blipFill rotWithShape="1">
                <a:blip r:embed="rId12"/>
                <a:stretch>
                  <a:fillRect b="-1149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4663787" y="1708279"/>
                <a:ext cx="4445576" cy="569580"/>
              </a:xfrm>
              <a:prstGeom prst="rect">
                <a:avLst/>
              </a:prstGeom>
              <a:noFill/>
            </p:spPr>
            <p:txBody>
              <a:bodyPr wrap="square" rtlCol="0">
                <a:spAutoFit/>
              </a:bodyPr>
              <a:lstStyle/>
              <a:p>
                <a:r>
                  <a:rPr lang="en-US" b="1" dirty="0" smtClean="0"/>
                  <a:t> = </a:t>
                </a:r>
                <a14:m>
                  <m:oMath xmlns:m="http://schemas.openxmlformats.org/officeDocument/2006/math">
                    <m:f>
                      <m:fPr>
                        <m:ctrlPr>
                          <a:rPr lang="en-US" b="1" i="1" smtClean="0">
                            <a:latin typeface="Cambria Math"/>
                          </a:rPr>
                        </m:ctrlPr>
                      </m:fPr>
                      <m:num>
                        <m:sSup>
                          <m:sSupPr>
                            <m:ctrlPr>
                              <a:rPr lang="en-US" b="1" i="1" smtClean="0">
                                <a:latin typeface="Cambria Math"/>
                              </a:rPr>
                            </m:ctrlPr>
                          </m:sSupPr>
                          <m:e>
                            <m:r>
                              <a:rPr lang="en-US" b="1" i="1" smtClean="0">
                                <a:latin typeface="Cambria Math"/>
                              </a:rPr>
                              <m:t>𝒄𝒐𝒔𝒆𝒄</m:t>
                            </m:r>
                          </m:e>
                          <m:sup>
                            <m:r>
                              <a:rPr lang="en-US" b="1" i="1" smtClean="0">
                                <a:latin typeface="Cambria Math"/>
                              </a:rPr>
                              <m:t>𝟐</m:t>
                            </m:r>
                          </m:sup>
                        </m:sSup>
                        <m:r>
                          <a:rPr lang="en-US" b="1" i="1" smtClean="0">
                            <a:latin typeface="Cambria Math"/>
                          </a:rPr>
                          <m:t>𝑨</m:t>
                        </m:r>
                        <m:r>
                          <a:rPr lang="en-US" b="1" i="1" smtClean="0">
                            <a:latin typeface="Cambria Math"/>
                          </a:rPr>
                          <m:t>+</m:t>
                        </m:r>
                        <m:r>
                          <a:rPr lang="en-US" b="1" i="1" smtClean="0">
                            <a:latin typeface="Cambria Math"/>
                          </a:rPr>
                          <m:t>𝒄𝒐𝒔𝒆𝒄𝑨</m:t>
                        </m:r>
                        <m:r>
                          <a:rPr lang="en-US" b="1" i="1" smtClean="0">
                            <a:latin typeface="Cambria Math"/>
                          </a:rPr>
                          <m:t>+</m:t>
                        </m:r>
                        <m:sSup>
                          <m:sSupPr>
                            <m:ctrlPr>
                              <a:rPr lang="en-US" b="1" i="1" smtClean="0">
                                <a:latin typeface="Cambria Math"/>
                              </a:rPr>
                            </m:ctrlPr>
                          </m:sSupPr>
                          <m:e>
                            <m:r>
                              <a:rPr lang="en-US" b="1" i="1" smtClean="0">
                                <a:latin typeface="Cambria Math"/>
                              </a:rPr>
                              <m:t>𝒄𝒐𝒔𝒆𝒄</m:t>
                            </m:r>
                          </m:e>
                          <m:sup>
                            <m:r>
                              <a:rPr lang="en-US" b="1" i="1" smtClean="0">
                                <a:latin typeface="Cambria Math"/>
                              </a:rPr>
                              <m:t>𝟐</m:t>
                            </m:r>
                          </m:sup>
                        </m:sSup>
                        <m:r>
                          <a:rPr lang="en-US" b="1" i="1" smtClean="0">
                            <a:latin typeface="Cambria Math"/>
                          </a:rPr>
                          <m:t>𝑨</m:t>
                        </m:r>
                        <m:r>
                          <a:rPr lang="en-US" b="1" i="1" smtClean="0">
                            <a:latin typeface="Cambria Math"/>
                          </a:rPr>
                          <m:t>−</m:t>
                        </m:r>
                        <m:r>
                          <a:rPr lang="en-US" b="1" i="1" smtClean="0">
                            <a:latin typeface="Cambria Math"/>
                          </a:rPr>
                          <m:t>𝒄𝒐𝒔𝒆𝒄𝑨</m:t>
                        </m:r>
                      </m:num>
                      <m:den>
                        <m:r>
                          <a:rPr lang="en-US" b="1" i="1" smtClean="0">
                            <a:latin typeface="Cambria Math"/>
                          </a:rPr>
                          <m:t>(</m:t>
                        </m:r>
                        <m:r>
                          <a:rPr lang="en-US" b="1" i="1" smtClean="0">
                            <a:latin typeface="Cambria Math"/>
                          </a:rPr>
                          <m:t>𝒄𝒐𝒔𝒆𝒄𝑨</m:t>
                        </m:r>
                        <m:r>
                          <a:rPr lang="en-US" b="1" i="1" smtClean="0">
                            <a:latin typeface="Cambria Math"/>
                          </a:rPr>
                          <m:t>−</m:t>
                        </m:r>
                        <m:r>
                          <a:rPr lang="en-US" b="1" i="1" smtClean="0">
                            <a:latin typeface="Cambria Math"/>
                          </a:rPr>
                          <m:t>𝟏</m:t>
                        </m:r>
                        <m:r>
                          <a:rPr lang="en-US" b="1" i="1" smtClean="0">
                            <a:latin typeface="Cambria Math"/>
                          </a:rPr>
                          <m:t>)(</m:t>
                        </m:r>
                        <m:r>
                          <a:rPr lang="en-US" b="1" i="1" smtClean="0">
                            <a:latin typeface="Cambria Math"/>
                          </a:rPr>
                          <m:t>𝒄𝒐𝒔𝒆𝒄𝑨</m:t>
                        </m:r>
                        <m:r>
                          <a:rPr lang="en-US" b="1" i="1" smtClean="0">
                            <a:latin typeface="Cambria Math"/>
                          </a:rPr>
                          <m:t>+</m:t>
                        </m:r>
                        <m:r>
                          <a:rPr lang="en-US" b="1" i="1" smtClean="0">
                            <a:latin typeface="Cambria Math"/>
                          </a:rPr>
                          <m:t>𝟏</m:t>
                        </m:r>
                        <m:r>
                          <a:rPr lang="en-US" b="1" i="1" smtClean="0">
                            <a:latin typeface="Cambria Math"/>
                          </a:rPr>
                          <m:t>)</m:t>
                        </m:r>
                      </m:den>
                    </m:f>
                  </m:oMath>
                </a14:m>
                <a:r>
                  <a:rPr lang="en-US" b="1" dirty="0" smtClean="0"/>
                  <a:t>      </a:t>
                </a:r>
                <a:endParaRPr lang="en-US" b="1" dirty="0"/>
              </a:p>
            </p:txBody>
          </p:sp>
        </mc:Choice>
        <mc:Fallback xmlns="">
          <p:sp>
            <p:nvSpPr>
              <p:cNvPr id="21" name="TextBox 20"/>
              <p:cNvSpPr txBox="1">
                <a:spLocks noRot="1" noChangeAspect="1" noMove="1" noResize="1" noEditPoints="1" noAdjustHandles="1" noChangeArrowheads="1" noChangeShapeType="1" noTextEdit="1"/>
              </p:cNvSpPr>
              <p:nvPr/>
            </p:nvSpPr>
            <p:spPr>
              <a:xfrm>
                <a:off x="4663787" y="1708279"/>
                <a:ext cx="4445576" cy="569580"/>
              </a:xfrm>
              <a:prstGeom prst="rect">
                <a:avLst/>
              </a:prstGeom>
              <a:blipFill rotWithShape="1">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5019712" y="2377322"/>
                <a:ext cx="4089651" cy="533736"/>
              </a:xfrm>
              <a:prstGeom prst="rect">
                <a:avLst/>
              </a:prstGeom>
              <a:noFill/>
            </p:spPr>
            <p:txBody>
              <a:bodyPr wrap="square" rtlCol="0">
                <a:spAutoFit/>
              </a:bodyPr>
              <a:lstStyle/>
              <a:p>
                <a:r>
                  <a:rPr lang="en-US" b="1" dirty="0" smtClean="0"/>
                  <a:t> = </a:t>
                </a:r>
                <a14:m>
                  <m:oMath xmlns:m="http://schemas.openxmlformats.org/officeDocument/2006/math">
                    <m:f>
                      <m:fPr>
                        <m:ctrlPr>
                          <a:rPr lang="en-US" b="1" i="1" smtClean="0">
                            <a:latin typeface="Cambria Math"/>
                          </a:rPr>
                        </m:ctrlPr>
                      </m:fPr>
                      <m:num>
                        <m:sSup>
                          <m:sSupPr>
                            <m:ctrlPr>
                              <a:rPr lang="en-US" b="1" i="1" smtClean="0">
                                <a:latin typeface="Cambria Math"/>
                              </a:rPr>
                            </m:ctrlPr>
                          </m:sSupPr>
                          <m:e>
                            <m:r>
                              <a:rPr lang="en-US" b="1" i="1" smtClean="0">
                                <a:latin typeface="Cambria Math"/>
                              </a:rPr>
                              <m:t>𝟐</m:t>
                            </m:r>
                            <m:r>
                              <a:rPr lang="en-US" b="1" i="1" smtClean="0">
                                <a:latin typeface="Cambria Math"/>
                              </a:rPr>
                              <m:t>𝒄𝒐𝒔𝒆𝒄</m:t>
                            </m:r>
                          </m:e>
                          <m:sup>
                            <m:r>
                              <a:rPr lang="en-US" b="1" i="1" smtClean="0">
                                <a:latin typeface="Cambria Math"/>
                              </a:rPr>
                              <m:t>𝟐</m:t>
                            </m:r>
                          </m:sup>
                        </m:sSup>
                        <m:r>
                          <a:rPr lang="en-US" b="1" i="1" smtClean="0">
                            <a:latin typeface="Cambria Math"/>
                          </a:rPr>
                          <m:t>𝑨</m:t>
                        </m:r>
                      </m:num>
                      <m:den>
                        <m:sSup>
                          <m:sSupPr>
                            <m:ctrlPr>
                              <a:rPr lang="en-US" b="1" i="1" smtClean="0">
                                <a:latin typeface="Cambria Math"/>
                              </a:rPr>
                            </m:ctrlPr>
                          </m:sSupPr>
                          <m:e>
                            <m:r>
                              <a:rPr lang="en-US" b="1" i="1" smtClean="0">
                                <a:latin typeface="Cambria Math"/>
                              </a:rPr>
                              <m:t>𝒄𝒐𝒔𝒆𝒄</m:t>
                            </m:r>
                          </m:e>
                          <m:sup>
                            <m:r>
                              <a:rPr lang="en-US" b="1" i="1" smtClean="0">
                                <a:latin typeface="Cambria Math"/>
                              </a:rPr>
                              <m:t>𝟐</m:t>
                            </m:r>
                          </m:sup>
                        </m:sSup>
                        <m:r>
                          <a:rPr lang="en-US" b="1" i="1" smtClean="0">
                            <a:latin typeface="Cambria Math"/>
                          </a:rPr>
                          <m:t>𝑨</m:t>
                        </m:r>
                        <m:r>
                          <a:rPr lang="en-US" b="1" i="1" smtClean="0">
                            <a:latin typeface="Cambria Math"/>
                          </a:rPr>
                          <m:t>−</m:t>
                        </m:r>
                        <m:r>
                          <a:rPr lang="en-US" b="1" i="1" smtClean="0">
                            <a:latin typeface="Cambria Math"/>
                          </a:rPr>
                          <m:t>𝟏</m:t>
                        </m:r>
                      </m:den>
                    </m:f>
                  </m:oMath>
                </a14:m>
                <a:r>
                  <a:rPr lang="en-US" b="1" dirty="0" smtClean="0"/>
                  <a:t>                      </a:t>
                </a:r>
                <a:endParaRPr lang="en-US" b="1" dirty="0"/>
              </a:p>
            </p:txBody>
          </p:sp>
        </mc:Choice>
        <mc:Fallback xmlns="">
          <p:sp>
            <p:nvSpPr>
              <p:cNvPr id="22" name="TextBox 21"/>
              <p:cNvSpPr txBox="1">
                <a:spLocks noRot="1" noChangeAspect="1" noMove="1" noResize="1" noEditPoints="1" noAdjustHandles="1" noChangeArrowheads="1" noChangeShapeType="1" noTextEdit="1"/>
              </p:cNvSpPr>
              <p:nvPr/>
            </p:nvSpPr>
            <p:spPr>
              <a:xfrm>
                <a:off x="5019712" y="2377322"/>
                <a:ext cx="4089651" cy="533736"/>
              </a:xfrm>
              <a:prstGeom prst="rect">
                <a:avLst/>
              </a:prstGeom>
              <a:blipFill rotWithShape="1">
                <a:blip r:embed="rId14"/>
                <a:stretch>
                  <a:fillRect b="-6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4962801" y="2925756"/>
                <a:ext cx="4146562" cy="533736"/>
              </a:xfrm>
              <a:prstGeom prst="rect">
                <a:avLst/>
              </a:prstGeom>
              <a:noFill/>
            </p:spPr>
            <p:txBody>
              <a:bodyPr wrap="square" rtlCol="0">
                <a:spAutoFit/>
              </a:bodyPr>
              <a:lstStyle/>
              <a:p>
                <a:r>
                  <a:rPr lang="en-US" b="1" dirty="0" smtClean="0"/>
                  <a:t> = </a:t>
                </a:r>
                <a14:m>
                  <m:oMath xmlns:m="http://schemas.openxmlformats.org/officeDocument/2006/math">
                    <m:f>
                      <m:fPr>
                        <m:ctrlPr>
                          <a:rPr lang="en-US" b="1" i="1" smtClean="0">
                            <a:latin typeface="Cambria Math"/>
                          </a:rPr>
                        </m:ctrlPr>
                      </m:fPr>
                      <m:num>
                        <m:sSup>
                          <m:sSupPr>
                            <m:ctrlPr>
                              <a:rPr lang="en-US" b="1" i="1" smtClean="0">
                                <a:latin typeface="Cambria Math"/>
                              </a:rPr>
                            </m:ctrlPr>
                          </m:sSupPr>
                          <m:e>
                            <m:r>
                              <a:rPr lang="en-US" b="1" i="1" smtClean="0">
                                <a:latin typeface="Cambria Math"/>
                              </a:rPr>
                              <m:t>𝟐</m:t>
                            </m:r>
                            <m:r>
                              <a:rPr lang="en-US" b="1" i="1" smtClean="0">
                                <a:latin typeface="Cambria Math"/>
                              </a:rPr>
                              <m:t>𝒄𝒐𝒔𝒆𝒄</m:t>
                            </m:r>
                          </m:e>
                          <m:sup>
                            <m:r>
                              <a:rPr lang="en-US" b="1" i="1" smtClean="0">
                                <a:latin typeface="Cambria Math"/>
                              </a:rPr>
                              <m:t>𝟐</m:t>
                            </m:r>
                          </m:sup>
                        </m:sSup>
                        <m:r>
                          <a:rPr lang="en-US" b="1" i="1" smtClean="0">
                            <a:latin typeface="Cambria Math"/>
                          </a:rPr>
                          <m:t>𝑨</m:t>
                        </m:r>
                      </m:num>
                      <m:den>
                        <m:sSup>
                          <m:sSupPr>
                            <m:ctrlPr>
                              <a:rPr lang="en-US" b="1" i="1" smtClean="0">
                                <a:latin typeface="Cambria Math"/>
                              </a:rPr>
                            </m:ctrlPr>
                          </m:sSupPr>
                          <m:e>
                            <m:r>
                              <a:rPr lang="en-US" b="1" i="1" smtClean="0">
                                <a:latin typeface="Cambria Math"/>
                              </a:rPr>
                              <m:t>𝒄𝒐𝒕</m:t>
                            </m:r>
                          </m:e>
                          <m:sup>
                            <m:r>
                              <a:rPr lang="en-US" b="1" i="1" smtClean="0">
                                <a:latin typeface="Cambria Math"/>
                              </a:rPr>
                              <m:t>𝟐</m:t>
                            </m:r>
                          </m:sup>
                        </m:sSup>
                        <m:r>
                          <a:rPr lang="en-US" b="1" i="1" smtClean="0">
                            <a:latin typeface="Cambria Math"/>
                          </a:rPr>
                          <m:t>𝑨</m:t>
                        </m:r>
                      </m:den>
                    </m:f>
                  </m:oMath>
                </a14:m>
                <a:r>
                  <a:rPr lang="en-US" b="1" dirty="0" smtClean="0"/>
                  <a:t>               </a:t>
                </a:r>
                <a:endParaRPr lang="en-US" b="1" dirty="0"/>
              </a:p>
            </p:txBody>
          </p:sp>
        </mc:Choice>
        <mc:Fallback xmlns="">
          <p:sp>
            <p:nvSpPr>
              <p:cNvPr id="23" name="TextBox 22"/>
              <p:cNvSpPr txBox="1">
                <a:spLocks noRot="1" noChangeAspect="1" noMove="1" noResize="1" noEditPoints="1" noAdjustHandles="1" noChangeArrowheads="1" noChangeShapeType="1" noTextEdit="1"/>
              </p:cNvSpPr>
              <p:nvPr/>
            </p:nvSpPr>
            <p:spPr>
              <a:xfrm>
                <a:off x="4962801" y="2925756"/>
                <a:ext cx="4146562" cy="533736"/>
              </a:xfrm>
              <a:prstGeom prst="rect">
                <a:avLst/>
              </a:prstGeom>
              <a:blipFill rotWithShape="1">
                <a:blip r:embed="rId15"/>
                <a:stretch>
                  <a:fillRect b="-6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4962801" y="3452105"/>
                <a:ext cx="4146562" cy="885050"/>
              </a:xfrm>
              <a:prstGeom prst="rect">
                <a:avLst/>
              </a:prstGeom>
              <a:noFill/>
            </p:spPr>
            <p:txBody>
              <a:bodyPr wrap="square" rtlCol="0">
                <a:spAutoFit/>
              </a:bodyPr>
              <a:lstStyle/>
              <a:p>
                <a:r>
                  <a:rPr lang="en-US" sz="2000" b="1" dirty="0" smtClean="0"/>
                  <a:t> = </a:t>
                </a:r>
                <a14:m>
                  <m:oMath xmlns:m="http://schemas.openxmlformats.org/officeDocument/2006/math">
                    <m:r>
                      <a:rPr lang="en-US" sz="2000" b="1" i="1" smtClean="0">
                        <a:latin typeface="Cambria Math"/>
                      </a:rPr>
                      <m:t>𝟐</m:t>
                    </m:r>
                    <m:r>
                      <a:rPr lang="en-US" sz="2000" b="1" i="1" smtClean="0">
                        <a:latin typeface="Cambria Math"/>
                        <a:ea typeface="Cambria Math"/>
                      </a:rPr>
                      <m:t>×</m:t>
                    </m:r>
                    <m:f>
                      <m:fPr>
                        <m:ctrlPr>
                          <a:rPr lang="en-US" sz="2000" b="1" i="1" smtClean="0">
                            <a:latin typeface="Cambria Math"/>
                            <a:ea typeface="Cambria Math"/>
                          </a:rPr>
                        </m:ctrlPr>
                      </m:fPr>
                      <m:num>
                        <m:f>
                          <m:fPr>
                            <m:ctrlPr>
                              <a:rPr lang="en-US" sz="2000" b="1" i="1" smtClean="0">
                                <a:latin typeface="Cambria Math"/>
                                <a:ea typeface="Cambria Math"/>
                              </a:rPr>
                            </m:ctrlPr>
                          </m:fPr>
                          <m:num>
                            <m:r>
                              <a:rPr lang="en-US" sz="2000" b="1" i="1" smtClean="0">
                                <a:latin typeface="Cambria Math"/>
                                <a:ea typeface="Cambria Math"/>
                              </a:rPr>
                              <m:t>𝟏</m:t>
                            </m:r>
                          </m:num>
                          <m:den>
                            <m:sSup>
                              <m:sSupPr>
                                <m:ctrlPr>
                                  <a:rPr lang="en-US" sz="2000" b="1" i="1" smtClean="0">
                                    <a:latin typeface="Cambria Math"/>
                                    <a:ea typeface="Cambria Math"/>
                                  </a:rPr>
                                </m:ctrlPr>
                              </m:sSupPr>
                              <m:e>
                                <m:r>
                                  <a:rPr lang="en-US" sz="2000" b="1" i="1" smtClean="0">
                                    <a:latin typeface="Cambria Math"/>
                                    <a:ea typeface="Cambria Math"/>
                                  </a:rPr>
                                  <m:t>𝒔𝒊𝒏</m:t>
                                </m:r>
                              </m:e>
                              <m:sup>
                                <m:r>
                                  <a:rPr lang="en-US" sz="2000" b="1" i="1" smtClean="0">
                                    <a:latin typeface="Cambria Math"/>
                                    <a:ea typeface="Cambria Math"/>
                                  </a:rPr>
                                  <m:t>𝟐</m:t>
                                </m:r>
                              </m:sup>
                            </m:sSup>
                            <m:r>
                              <a:rPr lang="en-US" sz="2000" b="1" i="1" smtClean="0">
                                <a:latin typeface="Cambria Math"/>
                                <a:ea typeface="Cambria Math"/>
                              </a:rPr>
                              <m:t>𝑨</m:t>
                            </m:r>
                          </m:den>
                        </m:f>
                      </m:num>
                      <m:den>
                        <m:f>
                          <m:fPr>
                            <m:ctrlPr>
                              <a:rPr lang="en-US" sz="2000" b="1" i="1" smtClean="0">
                                <a:latin typeface="Cambria Math"/>
                                <a:ea typeface="Cambria Math"/>
                              </a:rPr>
                            </m:ctrlPr>
                          </m:fPr>
                          <m:num>
                            <m:sSup>
                              <m:sSupPr>
                                <m:ctrlPr>
                                  <a:rPr lang="en-US" sz="2000" b="1" i="1" smtClean="0">
                                    <a:latin typeface="Cambria Math"/>
                                    <a:ea typeface="Cambria Math"/>
                                  </a:rPr>
                                </m:ctrlPr>
                              </m:sSupPr>
                              <m:e>
                                <m:r>
                                  <a:rPr lang="en-US" sz="2000" b="1" i="1" smtClean="0">
                                    <a:latin typeface="Cambria Math"/>
                                    <a:ea typeface="Cambria Math"/>
                                  </a:rPr>
                                  <m:t>𝒄𝒐𝒔</m:t>
                                </m:r>
                              </m:e>
                              <m:sup>
                                <m:r>
                                  <a:rPr lang="en-US" sz="2000" b="1" i="1" smtClean="0">
                                    <a:latin typeface="Cambria Math"/>
                                    <a:ea typeface="Cambria Math"/>
                                  </a:rPr>
                                  <m:t>𝟐</m:t>
                                </m:r>
                              </m:sup>
                            </m:sSup>
                            <m:r>
                              <a:rPr lang="en-US" sz="2000" b="1" i="1" smtClean="0">
                                <a:latin typeface="Cambria Math"/>
                                <a:ea typeface="Cambria Math"/>
                              </a:rPr>
                              <m:t>𝑨</m:t>
                            </m:r>
                          </m:num>
                          <m:den>
                            <m:sSup>
                              <m:sSupPr>
                                <m:ctrlPr>
                                  <a:rPr lang="en-US" sz="2000" b="1" i="1" smtClean="0">
                                    <a:latin typeface="Cambria Math"/>
                                    <a:ea typeface="Cambria Math"/>
                                  </a:rPr>
                                </m:ctrlPr>
                              </m:sSupPr>
                              <m:e>
                                <m:r>
                                  <a:rPr lang="en-US" sz="2000" b="1" i="1" smtClean="0">
                                    <a:latin typeface="Cambria Math"/>
                                    <a:ea typeface="Cambria Math"/>
                                  </a:rPr>
                                  <m:t>𝒔𝒊𝒏</m:t>
                                </m:r>
                              </m:e>
                              <m:sup>
                                <m:r>
                                  <a:rPr lang="en-US" sz="2000" b="1" i="1" smtClean="0">
                                    <a:latin typeface="Cambria Math"/>
                                    <a:ea typeface="Cambria Math"/>
                                  </a:rPr>
                                  <m:t>𝟐</m:t>
                                </m:r>
                              </m:sup>
                            </m:sSup>
                            <m:r>
                              <a:rPr lang="en-US" sz="2000" b="1" i="1" smtClean="0">
                                <a:latin typeface="Cambria Math"/>
                                <a:ea typeface="Cambria Math"/>
                              </a:rPr>
                              <m:t>𝑨</m:t>
                            </m:r>
                          </m:den>
                        </m:f>
                      </m:den>
                    </m:f>
                  </m:oMath>
                </a14:m>
                <a:r>
                  <a:rPr lang="en-US" sz="2000" b="1" dirty="0" smtClean="0"/>
                  <a:t>          </a:t>
                </a:r>
                <a:endParaRPr lang="en-US" sz="2000" b="1" dirty="0"/>
              </a:p>
            </p:txBody>
          </p:sp>
        </mc:Choice>
        <mc:Fallback xmlns="">
          <p:sp>
            <p:nvSpPr>
              <p:cNvPr id="24" name="TextBox 23"/>
              <p:cNvSpPr txBox="1">
                <a:spLocks noRot="1" noChangeAspect="1" noMove="1" noResize="1" noEditPoints="1" noAdjustHandles="1" noChangeArrowheads="1" noChangeShapeType="1" noTextEdit="1"/>
              </p:cNvSpPr>
              <p:nvPr/>
            </p:nvSpPr>
            <p:spPr>
              <a:xfrm>
                <a:off x="4962801" y="3452105"/>
                <a:ext cx="4146562" cy="885050"/>
              </a:xfrm>
              <a:prstGeom prst="rect">
                <a:avLst/>
              </a:prstGeom>
              <a:blipFill rotWithShape="1">
                <a:blip r:embed="rId16"/>
                <a:stretch>
                  <a:fillRect l="-1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4962801" y="4256912"/>
                <a:ext cx="4146562" cy="533736"/>
              </a:xfrm>
              <a:prstGeom prst="rect">
                <a:avLst/>
              </a:prstGeom>
              <a:noFill/>
            </p:spPr>
            <p:txBody>
              <a:bodyPr wrap="square" rtlCol="0">
                <a:spAutoFit/>
              </a:bodyPr>
              <a:lstStyle/>
              <a:p>
                <a:r>
                  <a:rPr lang="en-US" b="1" dirty="0" smtClean="0"/>
                  <a:t>= </a:t>
                </a:r>
                <a14:m>
                  <m:oMath xmlns:m="http://schemas.openxmlformats.org/officeDocument/2006/math">
                    <m:r>
                      <a:rPr lang="en-US" b="1" i="1" smtClean="0">
                        <a:latin typeface="Cambria Math"/>
                      </a:rPr>
                      <m:t>𝟐</m:t>
                    </m:r>
                    <m:r>
                      <a:rPr lang="en-US" b="1" i="1" smtClean="0">
                        <a:latin typeface="Cambria Math"/>
                        <a:ea typeface="Cambria Math"/>
                      </a:rPr>
                      <m:t>×</m:t>
                    </m:r>
                    <m:f>
                      <m:fPr>
                        <m:ctrlPr>
                          <a:rPr lang="en-US" b="1" i="1" smtClean="0">
                            <a:latin typeface="Cambria Math"/>
                            <a:ea typeface="Cambria Math"/>
                          </a:rPr>
                        </m:ctrlPr>
                      </m:fPr>
                      <m:num>
                        <m:r>
                          <a:rPr lang="en-US" b="1" i="1" smtClean="0">
                            <a:latin typeface="Cambria Math"/>
                            <a:ea typeface="Cambria Math"/>
                          </a:rPr>
                          <m:t>𝟏</m:t>
                        </m:r>
                      </m:num>
                      <m:den>
                        <m:sSup>
                          <m:sSupPr>
                            <m:ctrlPr>
                              <a:rPr lang="en-US" b="1" i="1" smtClean="0">
                                <a:latin typeface="Cambria Math"/>
                                <a:ea typeface="Cambria Math"/>
                              </a:rPr>
                            </m:ctrlPr>
                          </m:sSupPr>
                          <m:e>
                            <m:r>
                              <a:rPr lang="en-US" b="1" i="1" smtClean="0">
                                <a:latin typeface="Cambria Math"/>
                                <a:ea typeface="Cambria Math"/>
                              </a:rPr>
                              <m:t>𝒔𝒊𝒏</m:t>
                            </m:r>
                          </m:e>
                          <m:sup>
                            <m:r>
                              <a:rPr lang="en-US" b="1" i="1" smtClean="0">
                                <a:latin typeface="Cambria Math"/>
                                <a:ea typeface="Cambria Math"/>
                              </a:rPr>
                              <m:t>𝟐</m:t>
                            </m:r>
                          </m:sup>
                        </m:sSup>
                        <m:r>
                          <a:rPr lang="en-US" b="1" i="1" smtClean="0">
                            <a:latin typeface="Cambria Math"/>
                            <a:ea typeface="Cambria Math"/>
                          </a:rPr>
                          <m:t>𝑨</m:t>
                        </m:r>
                      </m:den>
                    </m:f>
                    <m:r>
                      <a:rPr lang="en-US" b="1" i="1" smtClean="0">
                        <a:latin typeface="Cambria Math"/>
                        <a:ea typeface="Cambria Math"/>
                      </a:rPr>
                      <m:t>×</m:t>
                    </m:r>
                    <m:f>
                      <m:fPr>
                        <m:ctrlPr>
                          <a:rPr lang="en-US" b="1" i="1" smtClean="0">
                            <a:latin typeface="Cambria Math"/>
                            <a:ea typeface="Cambria Math"/>
                          </a:rPr>
                        </m:ctrlPr>
                      </m:fPr>
                      <m:num>
                        <m:sSup>
                          <m:sSupPr>
                            <m:ctrlPr>
                              <a:rPr lang="en-US" b="1" i="1" smtClean="0">
                                <a:latin typeface="Cambria Math"/>
                                <a:ea typeface="Cambria Math"/>
                              </a:rPr>
                            </m:ctrlPr>
                          </m:sSupPr>
                          <m:e>
                            <m:r>
                              <a:rPr lang="en-US" b="1" i="1" smtClean="0">
                                <a:latin typeface="Cambria Math"/>
                                <a:ea typeface="Cambria Math"/>
                              </a:rPr>
                              <m:t>𝒔𝒊𝒏</m:t>
                            </m:r>
                          </m:e>
                          <m:sup>
                            <m:r>
                              <a:rPr lang="en-US" b="1" i="1" smtClean="0">
                                <a:latin typeface="Cambria Math"/>
                                <a:ea typeface="Cambria Math"/>
                              </a:rPr>
                              <m:t>𝟐</m:t>
                            </m:r>
                          </m:sup>
                        </m:sSup>
                        <m:r>
                          <a:rPr lang="en-US" b="1" i="1" smtClean="0">
                            <a:latin typeface="Cambria Math"/>
                            <a:ea typeface="Cambria Math"/>
                          </a:rPr>
                          <m:t>𝑨</m:t>
                        </m:r>
                      </m:num>
                      <m:den>
                        <m:sSup>
                          <m:sSupPr>
                            <m:ctrlPr>
                              <a:rPr lang="en-US" b="1" i="1" smtClean="0">
                                <a:latin typeface="Cambria Math"/>
                                <a:ea typeface="Cambria Math"/>
                              </a:rPr>
                            </m:ctrlPr>
                          </m:sSupPr>
                          <m:e>
                            <m:r>
                              <a:rPr lang="en-US" b="1" i="1" smtClean="0">
                                <a:latin typeface="Cambria Math"/>
                                <a:ea typeface="Cambria Math"/>
                              </a:rPr>
                              <m:t>𝒄𝒐𝒔</m:t>
                            </m:r>
                          </m:e>
                          <m:sup>
                            <m:r>
                              <a:rPr lang="en-US" b="1" i="1" smtClean="0">
                                <a:latin typeface="Cambria Math"/>
                                <a:ea typeface="Cambria Math"/>
                              </a:rPr>
                              <m:t>𝟐</m:t>
                            </m:r>
                          </m:sup>
                        </m:sSup>
                        <m:r>
                          <a:rPr lang="en-US" b="1" i="1" smtClean="0">
                            <a:latin typeface="Cambria Math"/>
                            <a:ea typeface="Cambria Math"/>
                          </a:rPr>
                          <m:t>𝑨</m:t>
                        </m:r>
                      </m:den>
                    </m:f>
                  </m:oMath>
                </a14:m>
                <a:r>
                  <a:rPr lang="en-US" b="1" dirty="0" smtClean="0"/>
                  <a:t>           </a:t>
                </a:r>
                <a:endParaRPr lang="en-US" b="1" dirty="0"/>
              </a:p>
            </p:txBody>
          </p:sp>
        </mc:Choice>
        <mc:Fallback xmlns="">
          <p:sp>
            <p:nvSpPr>
              <p:cNvPr id="25" name="TextBox 24"/>
              <p:cNvSpPr txBox="1">
                <a:spLocks noRot="1" noChangeAspect="1" noMove="1" noResize="1" noEditPoints="1" noAdjustHandles="1" noChangeArrowheads="1" noChangeShapeType="1" noTextEdit="1"/>
              </p:cNvSpPr>
              <p:nvPr/>
            </p:nvSpPr>
            <p:spPr>
              <a:xfrm>
                <a:off x="4962801" y="4256912"/>
                <a:ext cx="4146562" cy="533736"/>
              </a:xfrm>
              <a:prstGeom prst="rect">
                <a:avLst/>
              </a:prstGeom>
              <a:blipFill rotWithShape="1">
                <a:blip r:embed="rId17"/>
                <a:stretch>
                  <a:fillRect l="-1176" b="-6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4941732" y="4795689"/>
                <a:ext cx="4167631" cy="492443"/>
              </a:xfrm>
              <a:prstGeom prst="rect">
                <a:avLst/>
              </a:prstGeom>
              <a:noFill/>
            </p:spPr>
            <p:txBody>
              <a:bodyPr wrap="square" rtlCol="0">
                <a:spAutoFit/>
              </a:bodyPr>
              <a:lstStyle/>
              <a:p>
                <a:r>
                  <a:rPr lang="en-US" b="1" dirty="0" smtClean="0"/>
                  <a:t> = </a:t>
                </a:r>
                <a14:m>
                  <m:oMath xmlns:m="http://schemas.openxmlformats.org/officeDocument/2006/math">
                    <m:r>
                      <a:rPr lang="en-US" b="1" i="1" smtClean="0">
                        <a:latin typeface="Cambria Math"/>
                      </a:rPr>
                      <m:t>𝟐</m:t>
                    </m:r>
                    <m:r>
                      <a:rPr lang="en-US" b="1" i="1" smtClean="0">
                        <a:latin typeface="Cambria Math"/>
                        <a:ea typeface="Cambria Math"/>
                      </a:rPr>
                      <m:t>×</m:t>
                    </m:r>
                    <m:f>
                      <m:fPr>
                        <m:ctrlPr>
                          <a:rPr lang="en-US" b="1" i="1" smtClean="0">
                            <a:latin typeface="Cambria Math"/>
                            <a:ea typeface="Cambria Math"/>
                          </a:rPr>
                        </m:ctrlPr>
                      </m:fPr>
                      <m:num>
                        <m:r>
                          <a:rPr lang="en-US" b="1" i="1" smtClean="0">
                            <a:latin typeface="Cambria Math"/>
                            <a:ea typeface="Cambria Math"/>
                          </a:rPr>
                          <m:t>𝟏</m:t>
                        </m:r>
                      </m:num>
                      <m:den>
                        <m:sSup>
                          <m:sSupPr>
                            <m:ctrlPr>
                              <a:rPr lang="en-US" b="1" i="1" smtClean="0">
                                <a:latin typeface="Cambria Math"/>
                                <a:ea typeface="Cambria Math"/>
                              </a:rPr>
                            </m:ctrlPr>
                          </m:sSupPr>
                          <m:e>
                            <m:r>
                              <a:rPr lang="en-US" b="1" i="1" smtClean="0">
                                <a:latin typeface="Cambria Math"/>
                                <a:ea typeface="Cambria Math"/>
                              </a:rPr>
                              <m:t>𝒄𝒐𝒔</m:t>
                            </m:r>
                          </m:e>
                          <m:sup>
                            <m:r>
                              <a:rPr lang="en-US" b="1" i="1" smtClean="0">
                                <a:latin typeface="Cambria Math"/>
                                <a:ea typeface="Cambria Math"/>
                              </a:rPr>
                              <m:t>𝟐</m:t>
                            </m:r>
                          </m:sup>
                        </m:sSup>
                        <m:r>
                          <a:rPr lang="en-US" b="1" i="1" smtClean="0">
                            <a:latin typeface="Cambria Math"/>
                            <a:ea typeface="Cambria Math"/>
                          </a:rPr>
                          <m:t>𝑨</m:t>
                        </m:r>
                      </m:den>
                    </m:f>
                  </m:oMath>
                </a14:m>
                <a:r>
                  <a:rPr lang="en-US" b="1" dirty="0" smtClean="0"/>
                  <a:t>          </a:t>
                </a:r>
                <a:endParaRPr lang="en-US" b="1" dirty="0"/>
              </a:p>
            </p:txBody>
          </p:sp>
        </mc:Choice>
        <mc:Fallback xmlns="">
          <p:sp>
            <p:nvSpPr>
              <p:cNvPr id="26" name="TextBox 25"/>
              <p:cNvSpPr txBox="1">
                <a:spLocks noRot="1" noChangeAspect="1" noMove="1" noResize="1" noEditPoints="1" noAdjustHandles="1" noChangeArrowheads="1" noChangeShapeType="1" noTextEdit="1"/>
              </p:cNvSpPr>
              <p:nvPr/>
            </p:nvSpPr>
            <p:spPr>
              <a:xfrm>
                <a:off x="4941732" y="4795689"/>
                <a:ext cx="4167631" cy="492443"/>
              </a:xfrm>
              <a:prstGeom prst="rect">
                <a:avLst/>
              </a:prstGeom>
              <a:blipFill rotWithShape="1">
                <a:blip r:embed="rId18"/>
                <a:stretch>
                  <a:fillRect b="-87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4880959" y="5239388"/>
                <a:ext cx="4228404" cy="344133"/>
              </a:xfrm>
              <a:prstGeom prst="rect">
                <a:avLst/>
              </a:prstGeom>
              <a:noFill/>
            </p:spPr>
            <p:txBody>
              <a:bodyPr wrap="square" rtlCol="0">
                <a:spAutoFit/>
              </a:bodyPr>
              <a:lstStyle/>
              <a:p>
                <a:r>
                  <a:rPr lang="en-US" sz="1600" b="1" dirty="0" smtClean="0"/>
                  <a:t>  = </a:t>
                </a:r>
                <a14:m>
                  <m:oMath xmlns:m="http://schemas.openxmlformats.org/officeDocument/2006/math">
                    <m:r>
                      <a:rPr lang="en-US" sz="1600" b="1" i="0" smtClean="0">
                        <a:latin typeface="Cambria Math"/>
                        <a:ea typeface="Cambria Math"/>
                      </a:rPr>
                      <m:t>𝟐</m:t>
                    </m:r>
                    <m:sSup>
                      <m:sSupPr>
                        <m:ctrlPr>
                          <a:rPr lang="en-US" sz="1600" b="1" i="1" smtClean="0">
                            <a:latin typeface="Cambria Math"/>
                            <a:ea typeface="Cambria Math"/>
                          </a:rPr>
                        </m:ctrlPr>
                      </m:sSupPr>
                      <m:e>
                        <m:r>
                          <a:rPr lang="en-US" sz="1600" b="1" i="1" smtClean="0">
                            <a:latin typeface="Cambria Math"/>
                            <a:ea typeface="Cambria Math"/>
                          </a:rPr>
                          <m:t>𝒔𝒆𝒄</m:t>
                        </m:r>
                      </m:e>
                      <m:sup>
                        <m:r>
                          <a:rPr lang="en-US" sz="1600" b="1" i="1" smtClean="0">
                            <a:latin typeface="Cambria Math"/>
                            <a:ea typeface="Cambria Math"/>
                          </a:rPr>
                          <m:t>𝟐</m:t>
                        </m:r>
                      </m:sup>
                    </m:sSup>
                  </m:oMath>
                </a14:m>
                <a:r>
                  <a:rPr lang="en-US" sz="1600" b="1" dirty="0" smtClean="0"/>
                  <a:t>A       </a:t>
                </a:r>
                <a:endParaRPr lang="en-US" sz="1600" b="1" dirty="0"/>
              </a:p>
            </p:txBody>
          </p:sp>
        </mc:Choice>
        <mc:Fallback xmlns="">
          <p:sp>
            <p:nvSpPr>
              <p:cNvPr id="27" name="TextBox 26"/>
              <p:cNvSpPr txBox="1">
                <a:spLocks noRot="1" noChangeAspect="1" noMove="1" noResize="1" noEditPoints="1" noAdjustHandles="1" noChangeArrowheads="1" noChangeShapeType="1" noTextEdit="1"/>
              </p:cNvSpPr>
              <p:nvPr/>
            </p:nvSpPr>
            <p:spPr>
              <a:xfrm>
                <a:off x="4880959" y="5239388"/>
                <a:ext cx="4228404" cy="344133"/>
              </a:xfrm>
              <a:prstGeom prst="rect">
                <a:avLst/>
              </a:prstGeom>
              <a:blipFill rotWithShape="1">
                <a:blip r:embed="rId19"/>
                <a:stretch>
                  <a:fillRect t="-3509" b="-21053"/>
                </a:stretch>
              </a:blipFill>
            </p:spPr>
            <p:txBody>
              <a:bodyPr/>
              <a:lstStyle/>
              <a:p>
                <a:r>
                  <a:rPr lang="en-US">
                    <a:noFill/>
                  </a:rPr>
                  <a:t> </a:t>
                </a:r>
              </a:p>
            </p:txBody>
          </p:sp>
        </mc:Fallback>
      </mc:AlternateContent>
      <p:sp>
        <p:nvSpPr>
          <p:cNvPr id="30" name="TextBox 29"/>
          <p:cNvSpPr txBox="1"/>
          <p:nvPr/>
        </p:nvSpPr>
        <p:spPr>
          <a:xfrm>
            <a:off x="4851223" y="5614621"/>
            <a:ext cx="3273318" cy="369332"/>
          </a:xfrm>
          <a:prstGeom prst="rect">
            <a:avLst/>
          </a:prstGeom>
          <a:noFill/>
        </p:spPr>
        <p:txBody>
          <a:bodyPr wrap="square" rtlCol="0">
            <a:spAutoFit/>
          </a:bodyPr>
          <a:lstStyle/>
          <a:p>
            <a:r>
              <a:rPr lang="en-US" b="1" dirty="0" smtClean="0">
                <a:latin typeface="NikoshBAN" pitchFamily="2" charset="0"/>
                <a:cs typeface="NikoshBAN" pitchFamily="2" charset="0"/>
              </a:rPr>
              <a:t> = R.H.S.           </a:t>
            </a:r>
            <a:endParaRPr lang="en-US"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31" name="TextBox 30"/>
              <p:cNvSpPr txBox="1"/>
              <p:nvPr/>
            </p:nvSpPr>
            <p:spPr>
              <a:xfrm>
                <a:off x="4454236" y="6006175"/>
                <a:ext cx="4655128" cy="646331"/>
              </a:xfrm>
              <a:prstGeom prst="rect">
                <a:avLst/>
              </a:prstGeom>
              <a:noFill/>
            </p:spPr>
            <p:txBody>
              <a:bodyPr wrap="square" rtlCol="0">
                <a:spAutoFit/>
              </a:bodyPr>
              <a:lstStyle/>
              <a:p>
                <a14:m>
                  <m:oMath xmlns:m="http://schemas.openxmlformats.org/officeDocument/2006/math">
                    <m:r>
                      <a:rPr lang="en-US" b="1" i="1" smtClean="0">
                        <a:latin typeface="Cambria Math"/>
                        <a:ea typeface="Cambria Math"/>
                      </a:rPr>
                      <m:t>∴</m:t>
                    </m:r>
                  </m:oMath>
                </a14:m>
                <a:r>
                  <a:rPr lang="en-US" b="1" dirty="0" smtClean="0">
                    <a:latin typeface="NikoshBAN" pitchFamily="2" charset="0"/>
                    <a:cs typeface="NikoshBAN" pitchFamily="2" charset="0"/>
                  </a:rPr>
                  <a:t> L.H.S. = R.H.S. </a:t>
                </a:r>
                <a:endParaRPr lang="bn-BD" b="1" dirty="0" smtClean="0">
                  <a:latin typeface="NikoshBAN" pitchFamily="2" charset="0"/>
                  <a:cs typeface="NikoshBAN" pitchFamily="2" charset="0"/>
                </a:endParaRPr>
              </a:p>
              <a:p>
                <a:r>
                  <a:rPr lang="bn-BD" b="1" dirty="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 </a:t>
                </a:r>
                <a:r>
                  <a:rPr lang="bn-BD" b="1" dirty="0" smtClean="0">
                    <a:latin typeface="NikoshBAN" pitchFamily="2" charset="0"/>
                    <a:cs typeface="NikoshBAN" pitchFamily="2" charset="0"/>
                  </a:rPr>
                  <a:t>প্রমাণিত ] </a:t>
                </a:r>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31" name="TextBox 30"/>
              <p:cNvSpPr txBox="1">
                <a:spLocks noRot="1" noChangeAspect="1" noMove="1" noResize="1" noEditPoints="1" noAdjustHandles="1" noChangeArrowheads="1" noChangeShapeType="1" noTextEdit="1"/>
              </p:cNvSpPr>
              <p:nvPr/>
            </p:nvSpPr>
            <p:spPr>
              <a:xfrm>
                <a:off x="4454236" y="6006175"/>
                <a:ext cx="4655128" cy="646331"/>
              </a:xfrm>
              <a:prstGeom prst="rect">
                <a:avLst/>
              </a:prstGeom>
              <a:blipFill rotWithShape="1">
                <a:blip r:embed="rId20"/>
                <a:stretch>
                  <a:fillRect l="-1180" t="-3774" b="-14151"/>
                </a:stretch>
              </a:blipFill>
            </p:spPr>
            <p:txBody>
              <a:bodyPr/>
              <a:lstStyle/>
              <a:p>
                <a:r>
                  <a:rPr lang="en-US">
                    <a:noFill/>
                  </a:rPr>
                  <a:t> </a:t>
                </a:r>
              </a:p>
            </p:txBody>
          </p:sp>
        </mc:Fallback>
      </mc:AlternateContent>
    </p:spTree>
    <p:extLst>
      <p:ext uri="{BB962C8B-B14F-4D97-AF65-F5344CB8AC3E}">
        <p14:creationId xmlns:p14="http://schemas.microsoft.com/office/powerpoint/2010/main" val="24774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ppt_x"/>
                                          </p:val>
                                        </p:tav>
                                        <p:tav tm="100000">
                                          <p:val>
                                            <p:strVal val="#ppt_x"/>
                                          </p:val>
                                        </p:tav>
                                      </p:tavLst>
                                    </p:anim>
                                    <p:anim calcmode="lin" valueType="num">
                                      <p:cBhvr additive="base">
                                        <p:cTn id="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ppt_x"/>
                                          </p:val>
                                        </p:tav>
                                        <p:tav tm="100000">
                                          <p:val>
                                            <p:strVal val="#ppt_x"/>
                                          </p:val>
                                        </p:tav>
                                      </p:tavLst>
                                    </p:anim>
                                    <p:anim calcmode="lin" valueType="num">
                                      <p:cBhvr additive="base">
                                        <p:cTn id="4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additive="base">
                                        <p:cTn id="50" dur="500" fill="hold"/>
                                        <p:tgtEl>
                                          <p:spTgt spid="10"/>
                                        </p:tgtEl>
                                        <p:attrNameLst>
                                          <p:attrName>ppt_x</p:attrName>
                                        </p:attrNameLst>
                                      </p:cBhvr>
                                      <p:tavLst>
                                        <p:tav tm="0">
                                          <p:val>
                                            <p:strVal val="#ppt_x"/>
                                          </p:val>
                                        </p:tav>
                                        <p:tav tm="100000">
                                          <p:val>
                                            <p:strVal val="#ppt_x"/>
                                          </p:val>
                                        </p:tav>
                                      </p:tavLst>
                                    </p:anim>
                                    <p:anim calcmode="lin" valueType="num">
                                      <p:cBhvr additive="base">
                                        <p:cTn id="5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additive="base">
                                        <p:cTn id="56" dur="500" fill="hold"/>
                                        <p:tgtEl>
                                          <p:spTgt spid="11"/>
                                        </p:tgtEl>
                                        <p:attrNameLst>
                                          <p:attrName>ppt_x</p:attrName>
                                        </p:attrNameLst>
                                      </p:cBhvr>
                                      <p:tavLst>
                                        <p:tav tm="0">
                                          <p:val>
                                            <p:strVal val="#ppt_x"/>
                                          </p:val>
                                        </p:tav>
                                        <p:tav tm="100000">
                                          <p:val>
                                            <p:strVal val="#ppt_x"/>
                                          </p:val>
                                        </p:tav>
                                      </p:tavLst>
                                    </p:anim>
                                    <p:anim calcmode="lin" valueType="num">
                                      <p:cBhvr additive="base">
                                        <p:cTn id="5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 calcmode="lin" valueType="num">
                                      <p:cBhvr additive="base">
                                        <p:cTn id="62" dur="500" fill="hold"/>
                                        <p:tgtEl>
                                          <p:spTgt spid="12"/>
                                        </p:tgtEl>
                                        <p:attrNameLst>
                                          <p:attrName>ppt_x</p:attrName>
                                        </p:attrNameLst>
                                      </p:cBhvr>
                                      <p:tavLst>
                                        <p:tav tm="0">
                                          <p:val>
                                            <p:strVal val="#ppt_x"/>
                                          </p:val>
                                        </p:tav>
                                        <p:tav tm="100000">
                                          <p:val>
                                            <p:strVal val="#ppt_x"/>
                                          </p:val>
                                        </p:tav>
                                      </p:tavLst>
                                    </p:anim>
                                    <p:anim calcmode="lin" valueType="num">
                                      <p:cBhvr additive="base">
                                        <p:cTn id="6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13"/>
                                        </p:tgtEl>
                                        <p:attrNameLst>
                                          <p:attrName>style.visibility</p:attrName>
                                        </p:attrNameLst>
                                      </p:cBhvr>
                                      <p:to>
                                        <p:strVal val="visible"/>
                                      </p:to>
                                    </p:set>
                                    <p:anim calcmode="lin" valueType="num">
                                      <p:cBhvr additive="base">
                                        <p:cTn id="68" dur="500" fill="hold"/>
                                        <p:tgtEl>
                                          <p:spTgt spid="13"/>
                                        </p:tgtEl>
                                        <p:attrNameLst>
                                          <p:attrName>ppt_x</p:attrName>
                                        </p:attrNameLst>
                                      </p:cBhvr>
                                      <p:tavLst>
                                        <p:tav tm="0">
                                          <p:val>
                                            <p:strVal val="#ppt_x"/>
                                          </p:val>
                                        </p:tav>
                                        <p:tav tm="100000">
                                          <p:val>
                                            <p:strVal val="#ppt_x"/>
                                          </p:val>
                                        </p:tav>
                                      </p:tavLst>
                                    </p:anim>
                                    <p:anim calcmode="lin" valueType="num">
                                      <p:cBhvr additive="base">
                                        <p:cTn id="6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 calcmode="lin" valueType="num">
                                      <p:cBhvr additive="base">
                                        <p:cTn id="74" dur="500" fill="hold"/>
                                        <p:tgtEl>
                                          <p:spTgt spid="14"/>
                                        </p:tgtEl>
                                        <p:attrNameLst>
                                          <p:attrName>ppt_x</p:attrName>
                                        </p:attrNameLst>
                                      </p:cBhvr>
                                      <p:tavLst>
                                        <p:tav tm="0">
                                          <p:val>
                                            <p:strVal val="#ppt_x"/>
                                          </p:val>
                                        </p:tav>
                                        <p:tav tm="100000">
                                          <p:val>
                                            <p:strVal val="#ppt_x"/>
                                          </p:val>
                                        </p:tav>
                                      </p:tavLst>
                                    </p:anim>
                                    <p:anim calcmode="lin" valueType="num">
                                      <p:cBhvr additive="base">
                                        <p:cTn id="7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nodeType="clickEffect">
                                  <p:stCondLst>
                                    <p:cond delay="0"/>
                                  </p:stCondLst>
                                  <p:childTnLst>
                                    <p:set>
                                      <p:cBhvr>
                                        <p:cTn id="79" dur="1" fill="hold">
                                          <p:stCondLst>
                                            <p:cond delay="0"/>
                                          </p:stCondLst>
                                        </p:cTn>
                                        <p:tgtEl>
                                          <p:spTgt spid="16"/>
                                        </p:tgtEl>
                                        <p:attrNameLst>
                                          <p:attrName>style.visibility</p:attrName>
                                        </p:attrNameLst>
                                      </p:cBhvr>
                                      <p:to>
                                        <p:strVal val="visible"/>
                                      </p:to>
                                    </p:set>
                                    <p:anim calcmode="lin" valueType="num">
                                      <p:cBhvr additive="base">
                                        <p:cTn id="80" dur="500" fill="hold"/>
                                        <p:tgtEl>
                                          <p:spTgt spid="16"/>
                                        </p:tgtEl>
                                        <p:attrNameLst>
                                          <p:attrName>ppt_x</p:attrName>
                                        </p:attrNameLst>
                                      </p:cBhvr>
                                      <p:tavLst>
                                        <p:tav tm="0">
                                          <p:val>
                                            <p:strVal val="#ppt_x"/>
                                          </p:val>
                                        </p:tav>
                                        <p:tav tm="100000">
                                          <p:val>
                                            <p:strVal val="#ppt_x"/>
                                          </p:val>
                                        </p:tav>
                                      </p:tavLst>
                                    </p:anim>
                                    <p:anim calcmode="lin" valueType="num">
                                      <p:cBhvr additive="base">
                                        <p:cTn id="8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additive="base">
                                        <p:cTn id="86" dur="500" fill="hold"/>
                                        <p:tgtEl>
                                          <p:spTgt spid="18"/>
                                        </p:tgtEl>
                                        <p:attrNameLst>
                                          <p:attrName>ppt_x</p:attrName>
                                        </p:attrNameLst>
                                      </p:cBhvr>
                                      <p:tavLst>
                                        <p:tav tm="0">
                                          <p:val>
                                            <p:strVal val="#ppt_x"/>
                                          </p:val>
                                        </p:tav>
                                        <p:tav tm="100000">
                                          <p:val>
                                            <p:strVal val="#ppt_x"/>
                                          </p:val>
                                        </p:tav>
                                      </p:tavLst>
                                    </p:anim>
                                    <p:anim calcmode="lin" valueType="num">
                                      <p:cBhvr additive="base">
                                        <p:cTn id="8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19"/>
                                        </p:tgtEl>
                                        <p:attrNameLst>
                                          <p:attrName>style.visibility</p:attrName>
                                        </p:attrNameLst>
                                      </p:cBhvr>
                                      <p:to>
                                        <p:strVal val="visible"/>
                                      </p:to>
                                    </p:set>
                                    <p:anim calcmode="lin" valueType="num">
                                      <p:cBhvr additive="base">
                                        <p:cTn id="92" dur="500" fill="hold"/>
                                        <p:tgtEl>
                                          <p:spTgt spid="19"/>
                                        </p:tgtEl>
                                        <p:attrNameLst>
                                          <p:attrName>ppt_x</p:attrName>
                                        </p:attrNameLst>
                                      </p:cBhvr>
                                      <p:tavLst>
                                        <p:tav tm="0">
                                          <p:val>
                                            <p:strVal val="#ppt_x"/>
                                          </p:val>
                                        </p:tav>
                                        <p:tav tm="100000">
                                          <p:val>
                                            <p:strVal val="#ppt_x"/>
                                          </p:val>
                                        </p:tav>
                                      </p:tavLst>
                                    </p:anim>
                                    <p:anim calcmode="lin" valueType="num">
                                      <p:cBhvr additive="base">
                                        <p:cTn id="9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20"/>
                                        </p:tgtEl>
                                        <p:attrNameLst>
                                          <p:attrName>style.visibility</p:attrName>
                                        </p:attrNameLst>
                                      </p:cBhvr>
                                      <p:to>
                                        <p:strVal val="visible"/>
                                      </p:to>
                                    </p:set>
                                    <p:anim calcmode="lin" valueType="num">
                                      <p:cBhvr additive="base">
                                        <p:cTn id="98" dur="500" fill="hold"/>
                                        <p:tgtEl>
                                          <p:spTgt spid="20"/>
                                        </p:tgtEl>
                                        <p:attrNameLst>
                                          <p:attrName>ppt_x</p:attrName>
                                        </p:attrNameLst>
                                      </p:cBhvr>
                                      <p:tavLst>
                                        <p:tav tm="0">
                                          <p:val>
                                            <p:strVal val="#ppt_x"/>
                                          </p:val>
                                        </p:tav>
                                        <p:tav tm="100000">
                                          <p:val>
                                            <p:strVal val="#ppt_x"/>
                                          </p:val>
                                        </p:tav>
                                      </p:tavLst>
                                    </p:anim>
                                    <p:anim calcmode="lin" valueType="num">
                                      <p:cBhvr additive="base">
                                        <p:cTn id="9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21"/>
                                        </p:tgtEl>
                                        <p:attrNameLst>
                                          <p:attrName>style.visibility</p:attrName>
                                        </p:attrNameLst>
                                      </p:cBhvr>
                                      <p:to>
                                        <p:strVal val="visible"/>
                                      </p:to>
                                    </p:set>
                                    <p:anim calcmode="lin" valueType="num">
                                      <p:cBhvr additive="base">
                                        <p:cTn id="104" dur="500" fill="hold"/>
                                        <p:tgtEl>
                                          <p:spTgt spid="21"/>
                                        </p:tgtEl>
                                        <p:attrNameLst>
                                          <p:attrName>ppt_x</p:attrName>
                                        </p:attrNameLst>
                                      </p:cBhvr>
                                      <p:tavLst>
                                        <p:tav tm="0">
                                          <p:val>
                                            <p:strVal val="#ppt_x"/>
                                          </p:val>
                                        </p:tav>
                                        <p:tav tm="100000">
                                          <p:val>
                                            <p:strVal val="#ppt_x"/>
                                          </p:val>
                                        </p:tav>
                                      </p:tavLst>
                                    </p:anim>
                                    <p:anim calcmode="lin" valueType="num">
                                      <p:cBhvr additive="base">
                                        <p:cTn id="10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22"/>
                                        </p:tgtEl>
                                        <p:attrNameLst>
                                          <p:attrName>style.visibility</p:attrName>
                                        </p:attrNameLst>
                                      </p:cBhvr>
                                      <p:to>
                                        <p:strVal val="visible"/>
                                      </p:to>
                                    </p:set>
                                    <p:anim calcmode="lin" valueType="num">
                                      <p:cBhvr additive="base">
                                        <p:cTn id="110" dur="500" fill="hold"/>
                                        <p:tgtEl>
                                          <p:spTgt spid="22"/>
                                        </p:tgtEl>
                                        <p:attrNameLst>
                                          <p:attrName>ppt_x</p:attrName>
                                        </p:attrNameLst>
                                      </p:cBhvr>
                                      <p:tavLst>
                                        <p:tav tm="0">
                                          <p:val>
                                            <p:strVal val="#ppt_x"/>
                                          </p:val>
                                        </p:tav>
                                        <p:tav tm="100000">
                                          <p:val>
                                            <p:strVal val="#ppt_x"/>
                                          </p:val>
                                        </p:tav>
                                      </p:tavLst>
                                    </p:anim>
                                    <p:anim calcmode="lin" valueType="num">
                                      <p:cBhvr additive="base">
                                        <p:cTn id="111"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23"/>
                                        </p:tgtEl>
                                        <p:attrNameLst>
                                          <p:attrName>style.visibility</p:attrName>
                                        </p:attrNameLst>
                                      </p:cBhvr>
                                      <p:to>
                                        <p:strVal val="visible"/>
                                      </p:to>
                                    </p:set>
                                    <p:anim calcmode="lin" valueType="num">
                                      <p:cBhvr additive="base">
                                        <p:cTn id="116" dur="500" fill="hold"/>
                                        <p:tgtEl>
                                          <p:spTgt spid="23"/>
                                        </p:tgtEl>
                                        <p:attrNameLst>
                                          <p:attrName>ppt_x</p:attrName>
                                        </p:attrNameLst>
                                      </p:cBhvr>
                                      <p:tavLst>
                                        <p:tav tm="0">
                                          <p:val>
                                            <p:strVal val="#ppt_x"/>
                                          </p:val>
                                        </p:tav>
                                        <p:tav tm="100000">
                                          <p:val>
                                            <p:strVal val="#ppt_x"/>
                                          </p:val>
                                        </p:tav>
                                      </p:tavLst>
                                    </p:anim>
                                    <p:anim calcmode="lin" valueType="num">
                                      <p:cBhvr additive="base">
                                        <p:cTn id="117"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24"/>
                                        </p:tgtEl>
                                        <p:attrNameLst>
                                          <p:attrName>style.visibility</p:attrName>
                                        </p:attrNameLst>
                                      </p:cBhvr>
                                      <p:to>
                                        <p:strVal val="visible"/>
                                      </p:to>
                                    </p:set>
                                    <p:anim calcmode="lin" valueType="num">
                                      <p:cBhvr additive="base">
                                        <p:cTn id="122" dur="500" fill="hold"/>
                                        <p:tgtEl>
                                          <p:spTgt spid="24"/>
                                        </p:tgtEl>
                                        <p:attrNameLst>
                                          <p:attrName>ppt_x</p:attrName>
                                        </p:attrNameLst>
                                      </p:cBhvr>
                                      <p:tavLst>
                                        <p:tav tm="0">
                                          <p:val>
                                            <p:strVal val="#ppt_x"/>
                                          </p:val>
                                        </p:tav>
                                        <p:tav tm="100000">
                                          <p:val>
                                            <p:strVal val="#ppt_x"/>
                                          </p:val>
                                        </p:tav>
                                      </p:tavLst>
                                    </p:anim>
                                    <p:anim calcmode="lin" valueType="num">
                                      <p:cBhvr additive="base">
                                        <p:cTn id="123"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2" presetClass="entr" presetSubtype="4" fill="hold" grpId="0" nodeType="clickEffect">
                                  <p:stCondLst>
                                    <p:cond delay="0"/>
                                  </p:stCondLst>
                                  <p:childTnLst>
                                    <p:set>
                                      <p:cBhvr>
                                        <p:cTn id="127" dur="1" fill="hold">
                                          <p:stCondLst>
                                            <p:cond delay="0"/>
                                          </p:stCondLst>
                                        </p:cTn>
                                        <p:tgtEl>
                                          <p:spTgt spid="25"/>
                                        </p:tgtEl>
                                        <p:attrNameLst>
                                          <p:attrName>style.visibility</p:attrName>
                                        </p:attrNameLst>
                                      </p:cBhvr>
                                      <p:to>
                                        <p:strVal val="visible"/>
                                      </p:to>
                                    </p:set>
                                    <p:anim calcmode="lin" valueType="num">
                                      <p:cBhvr additive="base">
                                        <p:cTn id="128" dur="500" fill="hold"/>
                                        <p:tgtEl>
                                          <p:spTgt spid="25"/>
                                        </p:tgtEl>
                                        <p:attrNameLst>
                                          <p:attrName>ppt_x</p:attrName>
                                        </p:attrNameLst>
                                      </p:cBhvr>
                                      <p:tavLst>
                                        <p:tav tm="0">
                                          <p:val>
                                            <p:strVal val="#ppt_x"/>
                                          </p:val>
                                        </p:tav>
                                        <p:tav tm="100000">
                                          <p:val>
                                            <p:strVal val="#ppt_x"/>
                                          </p:val>
                                        </p:tav>
                                      </p:tavLst>
                                    </p:anim>
                                    <p:anim calcmode="lin" valueType="num">
                                      <p:cBhvr additive="base">
                                        <p:cTn id="12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2" presetClass="entr" presetSubtype="4" fill="hold" grpId="0" nodeType="clickEffect">
                                  <p:stCondLst>
                                    <p:cond delay="0"/>
                                  </p:stCondLst>
                                  <p:childTnLst>
                                    <p:set>
                                      <p:cBhvr>
                                        <p:cTn id="133" dur="1" fill="hold">
                                          <p:stCondLst>
                                            <p:cond delay="0"/>
                                          </p:stCondLst>
                                        </p:cTn>
                                        <p:tgtEl>
                                          <p:spTgt spid="26"/>
                                        </p:tgtEl>
                                        <p:attrNameLst>
                                          <p:attrName>style.visibility</p:attrName>
                                        </p:attrNameLst>
                                      </p:cBhvr>
                                      <p:to>
                                        <p:strVal val="visible"/>
                                      </p:to>
                                    </p:set>
                                    <p:anim calcmode="lin" valueType="num">
                                      <p:cBhvr additive="base">
                                        <p:cTn id="134" dur="500" fill="hold"/>
                                        <p:tgtEl>
                                          <p:spTgt spid="26"/>
                                        </p:tgtEl>
                                        <p:attrNameLst>
                                          <p:attrName>ppt_x</p:attrName>
                                        </p:attrNameLst>
                                      </p:cBhvr>
                                      <p:tavLst>
                                        <p:tav tm="0">
                                          <p:val>
                                            <p:strVal val="#ppt_x"/>
                                          </p:val>
                                        </p:tav>
                                        <p:tav tm="100000">
                                          <p:val>
                                            <p:strVal val="#ppt_x"/>
                                          </p:val>
                                        </p:tav>
                                      </p:tavLst>
                                    </p:anim>
                                    <p:anim calcmode="lin" valueType="num">
                                      <p:cBhvr additive="base">
                                        <p:cTn id="135"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2" presetClass="entr" presetSubtype="4" fill="hold" grpId="0" nodeType="clickEffect">
                                  <p:stCondLst>
                                    <p:cond delay="0"/>
                                  </p:stCondLst>
                                  <p:childTnLst>
                                    <p:set>
                                      <p:cBhvr>
                                        <p:cTn id="139" dur="1" fill="hold">
                                          <p:stCondLst>
                                            <p:cond delay="0"/>
                                          </p:stCondLst>
                                        </p:cTn>
                                        <p:tgtEl>
                                          <p:spTgt spid="27"/>
                                        </p:tgtEl>
                                        <p:attrNameLst>
                                          <p:attrName>style.visibility</p:attrName>
                                        </p:attrNameLst>
                                      </p:cBhvr>
                                      <p:to>
                                        <p:strVal val="visible"/>
                                      </p:to>
                                    </p:set>
                                    <p:anim calcmode="lin" valueType="num">
                                      <p:cBhvr additive="base">
                                        <p:cTn id="140" dur="500" fill="hold"/>
                                        <p:tgtEl>
                                          <p:spTgt spid="27"/>
                                        </p:tgtEl>
                                        <p:attrNameLst>
                                          <p:attrName>ppt_x</p:attrName>
                                        </p:attrNameLst>
                                      </p:cBhvr>
                                      <p:tavLst>
                                        <p:tav tm="0">
                                          <p:val>
                                            <p:strVal val="#ppt_x"/>
                                          </p:val>
                                        </p:tav>
                                        <p:tav tm="100000">
                                          <p:val>
                                            <p:strVal val="#ppt_x"/>
                                          </p:val>
                                        </p:tav>
                                      </p:tavLst>
                                    </p:anim>
                                    <p:anim calcmode="lin" valueType="num">
                                      <p:cBhvr additive="base">
                                        <p:cTn id="14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 presetClass="entr" presetSubtype="4" fill="hold" grpId="0" nodeType="clickEffect">
                                  <p:stCondLst>
                                    <p:cond delay="0"/>
                                  </p:stCondLst>
                                  <p:childTnLst>
                                    <p:set>
                                      <p:cBhvr>
                                        <p:cTn id="145" dur="1" fill="hold">
                                          <p:stCondLst>
                                            <p:cond delay="0"/>
                                          </p:stCondLst>
                                        </p:cTn>
                                        <p:tgtEl>
                                          <p:spTgt spid="30"/>
                                        </p:tgtEl>
                                        <p:attrNameLst>
                                          <p:attrName>style.visibility</p:attrName>
                                        </p:attrNameLst>
                                      </p:cBhvr>
                                      <p:to>
                                        <p:strVal val="visible"/>
                                      </p:to>
                                    </p:set>
                                    <p:anim calcmode="lin" valueType="num">
                                      <p:cBhvr additive="base">
                                        <p:cTn id="146" dur="500" fill="hold"/>
                                        <p:tgtEl>
                                          <p:spTgt spid="30"/>
                                        </p:tgtEl>
                                        <p:attrNameLst>
                                          <p:attrName>ppt_x</p:attrName>
                                        </p:attrNameLst>
                                      </p:cBhvr>
                                      <p:tavLst>
                                        <p:tav tm="0">
                                          <p:val>
                                            <p:strVal val="#ppt_x"/>
                                          </p:val>
                                        </p:tav>
                                        <p:tav tm="100000">
                                          <p:val>
                                            <p:strVal val="#ppt_x"/>
                                          </p:val>
                                        </p:tav>
                                      </p:tavLst>
                                    </p:anim>
                                    <p:anim calcmode="lin" valueType="num">
                                      <p:cBhvr additive="base">
                                        <p:cTn id="14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2" presetClass="entr" presetSubtype="4" fill="hold" grpId="0" nodeType="clickEffect">
                                  <p:stCondLst>
                                    <p:cond delay="0"/>
                                  </p:stCondLst>
                                  <p:childTnLst>
                                    <p:set>
                                      <p:cBhvr>
                                        <p:cTn id="151" dur="1" fill="hold">
                                          <p:stCondLst>
                                            <p:cond delay="0"/>
                                          </p:stCondLst>
                                        </p:cTn>
                                        <p:tgtEl>
                                          <p:spTgt spid="31"/>
                                        </p:tgtEl>
                                        <p:attrNameLst>
                                          <p:attrName>style.visibility</p:attrName>
                                        </p:attrNameLst>
                                      </p:cBhvr>
                                      <p:to>
                                        <p:strVal val="visible"/>
                                      </p:to>
                                    </p:set>
                                    <p:anim calcmode="lin" valueType="num">
                                      <p:cBhvr additive="base">
                                        <p:cTn id="152" dur="500" fill="hold"/>
                                        <p:tgtEl>
                                          <p:spTgt spid="31"/>
                                        </p:tgtEl>
                                        <p:attrNameLst>
                                          <p:attrName>ppt_x</p:attrName>
                                        </p:attrNameLst>
                                      </p:cBhvr>
                                      <p:tavLst>
                                        <p:tav tm="0">
                                          <p:val>
                                            <p:strVal val="#ppt_x"/>
                                          </p:val>
                                        </p:tav>
                                        <p:tav tm="100000">
                                          <p:val>
                                            <p:strVal val="#ppt_x"/>
                                          </p:val>
                                        </p:tav>
                                      </p:tavLst>
                                    </p:anim>
                                    <p:anim calcmode="lin" valueType="num">
                                      <p:cBhvr additive="base">
                                        <p:cTn id="153"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p:bldP spid="8" grpId="0"/>
      <p:bldP spid="9" grpId="0"/>
      <p:bldP spid="10" grpId="0"/>
      <p:bldP spid="11" grpId="0"/>
      <p:bldP spid="12" grpId="0"/>
      <p:bldP spid="13" grpId="0"/>
      <p:bldP spid="14" grpId="0"/>
      <p:bldP spid="18" grpId="0"/>
      <p:bldP spid="19" grpId="0"/>
      <p:bldP spid="20" grpId="0"/>
      <p:bldP spid="21" grpId="0"/>
      <p:bldP spid="22" grpId="0"/>
      <p:bldP spid="23" grpId="0"/>
      <p:bldP spid="24" grpId="0"/>
      <p:bldP spid="25" grpId="0"/>
      <p:bldP spid="26" grpId="0"/>
      <p:bldP spid="27" grpId="0"/>
      <p:bldP spid="30" grpId="0"/>
      <p:bldP spid="3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7481" y="31752"/>
            <a:ext cx="4376305" cy="523220"/>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একক কাজের সমাধানঃ  </a:t>
            </a:r>
            <a:endParaRPr lang="en-US" sz="2800" b="1" dirty="0">
              <a:solidFill>
                <a:srgbClr val="FFC000"/>
              </a:solidFill>
              <a:latin typeface="NikoshBAN" pitchFamily="2" charset="0"/>
              <a:cs typeface="NikoshBAN" pitchFamily="2" charset="0"/>
            </a:endParaRPr>
          </a:p>
        </p:txBody>
      </p:sp>
      <p:sp>
        <p:nvSpPr>
          <p:cNvPr id="3" name="TextBox 2"/>
          <p:cNvSpPr txBox="1"/>
          <p:nvPr/>
        </p:nvSpPr>
        <p:spPr>
          <a:xfrm>
            <a:off x="273624" y="1127132"/>
            <a:ext cx="4376306" cy="400110"/>
          </a:xfrm>
          <a:prstGeom prst="rect">
            <a:avLst/>
          </a:prstGeom>
          <a:noFill/>
        </p:spPr>
        <p:txBody>
          <a:bodyPr wrap="square" rtlCol="0">
            <a:spAutoFit/>
          </a:bodyPr>
          <a:lstStyle/>
          <a:p>
            <a:r>
              <a:rPr lang="bn-BD" sz="2000" b="1" dirty="0">
                <a:latin typeface="NikoshBAN" pitchFamily="2" charset="0"/>
                <a:cs typeface="NikoshBAN" pitchFamily="2" charset="0"/>
              </a:rPr>
              <a:t>৮</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বই-১৩ </a:t>
            </a:r>
            <a:r>
              <a:rPr lang="en-US" sz="2000" b="1" dirty="0" smtClean="0">
                <a:latin typeface="Cambria Math"/>
                <a:ea typeface="Cambria Math"/>
                <a:cs typeface="NikoshBAN" pitchFamily="2" charset="0"/>
              </a:rPr>
              <a:t>⦂</a:t>
            </a:r>
            <a:r>
              <a:rPr lang="bn-BD" sz="2000" b="1" dirty="0" smtClean="0">
                <a:latin typeface="NikoshBAN" pitchFamily="2" charset="0"/>
                <a:cs typeface="NikoshBAN" pitchFamily="2" charset="0"/>
              </a:rPr>
              <a:t>সমাধানঃ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4" name="TextBox 3"/>
              <p:cNvSpPr txBox="1"/>
              <p:nvPr/>
            </p:nvSpPr>
            <p:spPr>
              <a:xfrm>
                <a:off x="252844" y="449849"/>
                <a:ext cx="4410940" cy="537006"/>
              </a:xfrm>
              <a:prstGeom prst="rect">
                <a:avLst/>
              </a:prstGeom>
              <a:noFill/>
            </p:spPr>
            <p:txBody>
              <a:bodyPr wrap="square" rtlCol="0">
                <a:spAutoFit/>
              </a:bodyPr>
              <a:lstStyle/>
              <a:p>
                <a:r>
                  <a:rPr lang="bn-BD" sz="2000" b="1" dirty="0" smtClean="0">
                    <a:solidFill>
                      <a:srgbClr val="0070C0"/>
                    </a:solidFill>
                    <a:latin typeface="NikoshBAN" pitchFamily="2" charset="0"/>
                    <a:cs typeface="NikoshBAN" pitchFamily="2" charset="0"/>
                  </a:rPr>
                  <a:t>৮</a:t>
                </a:r>
                <a:r>
                  <a:rPr lang="en-US" sz="2000" b="1" dirty="0" smtClean="0">
                    <a:solidFill>
                      <a:srgbClr val="0070C0"/>
                    </a:solidFill>
                    <a:latin typeface="NikoshBAN" pitchFamily="2" charset="0"/>
                    <a:cs typeface="NikoshBAN" pitchFamily="2" charset="0"/>
                  </a:rPr>
                  <a:t>.</a:t>
                </a:r>
                <a:r>
                  <a:rPr lang="bn-BD" sz="2000" b="1" dirty="0" smtClean="0">
                    <a:solidFill>
                      <a:srgbClr val="0070C0"/>
                    </a:solidFill>
                    <a:latin typeface="NikoshBAN" pitchFamily="2" charset="0"/>
                    <a:cs typeface="NikoshBAN" pitchFamily="2" charset="0"/>
                  </a:rPr>
                  <a:t>বই-১৩ </a:t>
                </a:r>
                <a:r>
                  <a:rPr lang="en-US" sz="2000" b="1" dirty="0" smtClean="0">
                    <a:solidFill>
                      <a:srgbClr val="0070C0"/>
                    </a:solidFill>
                    <a:latin typeface="NikoshBAN" pitchFamily="2" charset="0"/>
                    <a:ea typeface="Cambria Math"/>
                    <a:cs typeface="NikoshBAN" pitchFamily="2" charset="0"/>
                  </a:rPr>
                  <a:t>⦂</a:t>
                </a:r>
                <a:r>
                  <a:rPr lang="bn-BD" sz="20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𝟏</m:t>
                        </m:r>
                      </m:num>
                      <m:den>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𝒔𝒊𝒏𝑨</m:t>
                        </m:r>
                      </m:den>
                    </m:f>
                  </m:oMath>
                </a14:m>
                <a:r>
                  <a:rPr lang="bn-BD" sz="2000" b="1" dirty="0" smtClean="0">
                    <a:solidFill>
                      <a:srgbClr val="0070C0"/>
                    </a:solidFill>
                    <a:latin typeface="NikoshBAN" pitchFamily="2" charset="0"/>
                    <a:ea typeface="Cambria Math"/>
                    <a:cs typeface="NikoshBAN" pitchFamily="2" charset="0"/>
                  </a:rPr>
                  <a:t> +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𝟏</m:t>
                        </m:r>
                      </m:num>
                      <m:den>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𝒔𝒊𝒏𝑨</m:t>
                        </m:r>
                      </m:den>
                    </m:f>
                  </m:oMath>
                </a14:m>
                <a:r>
                  <a:rPr lang="bn-BD" sz="2000" b="1" dirty="0" smtClean="0">
                    <a:solidFill>
                      <a:srgbClr val="0070C0"/>
                    </a:solidFill>
                    <a:latin typeface="NikoshBAN" pitchFamily="2" charset="0"/>
                    <a:ea typeface="Cambria Math"/>
                    <a:cs typeface="NikoshBAN" pitchFamily="2" charset="0"/>
                  </a:rPr>
                  <a:t> </a:t>
                </a:r>
                <a:r>
                  <a:rPr lang="bn-BD" b="1" dirty="0" smtClean="0">
                    <a:solidFill>
                      <a:srgbClr val="0070C0"/>
                    </a:solidFill>
                    <a:latin typeface="NikoshBAN" pitchFamily="2" charset="0"/>
                    <a:ea typeface="Cambria Math"/>
                    <a:cs typeface="NikoshBAN" pitchFamily="2" charset="0"/>
                  </a:rPr>
                  <a:t>= </a:t>
                </a:r>
                <a14:m>
                  <m:oMath xmlns:m="http://schemas.openxmlformats.org/officeDocument/2006/math">
                    <m:sSup>
                      <m:sSupPr>
                        <m:ctrlPr>
                          <a:rPr lang="bn-BD" b="1" i="1" smtClean="0">
                            <a:solidFill>
                              <a:srgbClr val="0070C0"/>
                            </a:solidFill>
                            <a:latin typeface="Cambria Math"/>
                            <a:ea typeface="Cambria Math"/>
                          </a:rPr>
                        </m:ctrlPr>
                      </m:sSupPr>
                      <m:e>
                        <m:r>
                          <a:rPr lang="en-US" b="1" i="1" smtClean="0">
                            <a:solidFill>
                              <a:srgbClr val="0070C0"/>
                            </a:solidFill>
                            <a:latin typeface="Cambria Math"/>
                            <a:ea typeface="Cambria Math"/>
                          </a:rPr>
                          <m:t>𝟐</m:t>
                        </m:r>
                        <m:r>
                          <a:rPr lang="en-US" b="1" i="1" smtClean="0">
                            <a:solidFill>
                              <a:srgbClr val="0070C0"/>
                            </a:solidFill>
                            <a:latin typeface="Cambria Math"/>
                            <a:ea typeface="Cambria Math"/>
                          </a:rPr>
                          <m:t>𝒔𝒆𝒄</m:t>
                        </m:r>
                      </m:e>
                      <m:sup>
                        <m:r>
                          <a:rPr lang="en-US" b="1" i="1" smtClean="0">
                            <a:solidFill>
                              <a:srgbClr val="0070C0"/>
                            </a:solidFill>
                            <a:latin typeface="Cambria Math"/>
                            <a:ea typeface="Cambria Math"/>
                          </a:rPr>
                          <m:t>𝟐</m:t>
                        </m:r>
                      </m:sup>
                    </m:sSup>
                  </m:oMath>
                </a14:m>
                <a:r>
                  <a:rPr lang="en-US" b="1" dirty="0" smtClean="0">
                    <a:solidFill>
                      <a:srgbClr val="0070C0"/>
                    </a:solidFill>
                    <a:latin typeface="NikoshBAN" pitchFamily="2" charset="0"/>
                    <a:cs typeface="NikoshBAN" pitchFamily="2" charset="0"/>
                  </a:rPr>
                  <a:t>A</a:t>
                </a:r>
                <a:endParaRPr lang="en-US" b="1" dirty="0">
                  <a:solidFill>
                    <a:srgbClr val="0070C0"/>
                  </a:solidFill>
                  <a:latin typeface="NikoshBAN" pitchFamily="2" charset="0"/>
                  <a:cs typeface="NikoshBAN" pitchFamily="2"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252844" y="449849"/>
                <a:ext cx="4410940" cy="537006"/>
              </a:xfrm>
              <a:prstGeom prst="rect">
                <a:avLst/>
              </a:prstGeom>
              <a:blipFill rotWithShape="1">
                <a:blip r:embed="rId2"/>
                <a:stretch>
                  <a:fillRect l="-1381" b="-102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96981" y="1779721"/>
                <a:ext cx="4532167" cy="3424592"/>
              </a:xfrm>
              <a:prstGeom prst="rect">
                <a:avLst/>
              </a:prstGeom>
              <a:noFill/>
            </p:spPr>
            <p:txBody>
              <a:bodyPr wrap="square" rtlCol="0">
                <a:spAutoFit/>
              </a:bodyPr>
              <a:lstStyle/>
              <a:p>
                <a:r>
                  <a:rPr lang="bn-BD" sz="1200" b="1" dirty="0" smtClean="0">
                    <a:solidFill>
                      <a:schemeClr val="tx1"/>
                    </a:solidFill>
                    <a:latin typeface="NikoshBAN" pitchFamily="2" charset="0"/>
                    <a:cs typeface="NikoshBAN" pitchFamily="2" charset="0"/>
                  </a:rPr>
                  <a:t> </a:t>
                </a:r>
                <a:r>
                  <a:rPr lang="en-US" sz="1200" b="1" dirty="0" smtClean="0">
                    <a:solidFill>
                      <a:schemeClr val="tx1"/>
                    </a:solidFill>
                    <a:latin typeface="NikoshBAN" pitchFamily="2" charset="0"/>
                    <a:cs typeface="NikoshBAN" pitchFamily="2" charset="0"/>
                  </a:rPr>
                  <a:t>L.H.S</a:t>
                </a:r>
                <a:r>
                  <a:rPr lang="en-US" sz="2400" b="1" dirty="0" smtClean="0">
                    <a:solidFill>
                      <a:schemeClr val="tx1"/>
                    </a:solidFill>
                    <a:latin typeface="NikoshBAN" pitchFamily="2" charset="0"/>
                    <a:cs typeface="NikoshBAN" pitchFamily="2" charset="0"/>
                  </a:rPr>
                  <a:t>.= </a:t>
                </a:r>
                <a:r>
                  <a:rPr lang="bn-BD" sz="24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400" b="1" i="1" smtClean="0">
                            <a:solidFill>
                              <a:schemeClr val="tx1"/>
                            </a:solidFill>
                            <a:latin typeface="Cambria Math"/>
                            <a:ea typeface="Cambria Math"/>
                          </a:rPr>
                        </m:ctrlPr>
                      </m:fPr>
                      <m:num>
                        <m:r>
                          <a:rPr lang="en-US" sz="2400" b="1" i="1" smtClean="0">
                            <a:solidFill>
                              <a:schemeClr val="tx1"/>
                            </a:solidFill>
                            <a:latin typeface="Cambria Math"/>
                            <a:ea typeface="Cambria Math"/>
                          </a:rPr>
                          <m:t>𝟏</m:t>
                        </m:r>
                      </m:num>
                      <m:den>
                        <m:r>
                          <a:rPr lang="en-US" sz="2400" b="1" i="1" smtClean="0">
                            <a:solidFill>
                              <a:schemeClr val="tx1"/>
                            </a:solidFill>
                            <a:latin typeface="Cambria Math"/>
                            <a:ea typeface="Cambria Math"/>
                          </a:rPr>
                          <m:t>𝟏</m:t>
                        </m:r>
                        <m:r>
                          <a:rPr lang="en-US" sz="2400" b="1" i="1" smtClean="0">
                            <a:solidFill>
                              <a:schemeClr val="tx1"/>
                            </a:solidFill>
                            <a:latin typeface="Cambria Math"/>
                            <a:ea typeface="Cambria Math"/>
                          </a:rPr>
                          <m:t>+</m:t>
                        </m:r>
                        <m:r>
                          <a:rPr lang="en-US" sz="2400" b="1" i="1" smtClean="0">
                            <a:solidFill>
                              <a:schemeClr val="tx1"/>
                            </a:solidFill>
                            <a:latin typeface="Cambria Math"/>
                            <a:ea typeface="Cambria Math"/>
                          </a:rPr>
                          <m:t>𝒔𝒊𝒏𝑨</m:t>
                        </m:r>
                      </m:den>
                    </m:f>
                  </m:oMath>
                </a14:m>
                <a:r>
                  <a:rPr lang="bn-BD" sz="2400" b="1" dirty="0" smtClean="0">
                    <a:solidFill>
                      <a:schemeClr val="tx1"/>
                    </a:solidFill>
                    <a:latin typeface="NikoshBAN" pitchFamily="2" charset="0"/>
                    <a:ea typeface="Cambria Math"/>
                    <a:cs typeface="NikoshBAN" pitchFamily="2" charset="0"/>
                  </a:rPr>
                  <a:t> + </a:t>
                </a:r>
                <a14:m>
                  <m:oMath xmlns:m="http://schemas.openxmlformats.org/officeDocument/2006/math">
                    <m:f>
                      <m:fPr>
                        <m:ctrlPr>
                          <a:rPr lang="bn-BD" sz="2400" b="1" i="1" smtClean="0">
                            <a:solidFill>
                              <a:schemeClr val="tx1"/>
                            </a:solidFill>
                            <a:latin typeface="Cambria Math"/>
                            <a:ea typeface="Cambria Math"/>
                          </a:rPr>
                        </m:ctrlPr>
                      </m:fPr>
                      <m:num>
                        <m:r>
                          <a:rPr lang="en-US" sz="2400" b="1" i="1" smtClean="0">
                            <a:solidFill>
                              <a:schemeClr val="tx1"/>
                            </a:solidFill>
                            <a:latin typeface="Cambria Math"/>
                            <a:ea typeface="Cambria Math"/>
                          </a:rPr>
                          <m:t>𝟏</m:t>
                        </m:r>
                      </m:num>
                      <m:den>
                        <m:r>
                          <a:rPr lang="en-US" sz="2400" b="1" i="1" smtClean="0">
                            <a:solidFill>
                              <a:schemeClr val="tx1"/>
                            </a:solidFill>
                            <a:latin typeface="Cambria Math"/>
                            <a:ea typeface="Cambria Math"/>
                          </a:rPr>
                          <m:t>𝟏</m:t>
                        </m:r>
                        <m:r>
                          <a:rPr lang="en-US" sz="2400" b="1" i="1" smtClean="0">
                            <a:solidFill>
                              <a:schemeClr val="tx1"/>
                            </a:solidFill>
                            <a:latin typeface="Cambria Math"/>
                            <a:ea typeface="Cambria Math"/>
                          </a:rPr>
                          <m:t>−</m:t>
                        </m:r>
                        <m:r>
                          <a:rPr lang="en-US" sz="2400" b="1" i="1" smtClean="0">
                            <a:solidFill>
                              <a:schemeClr val="tx1"/>
                            </a:solidFill>
                            <a:latin typeface="Cambria Math"/>
                            <a:ea typeface="Cambria Math"/>
                          </a:rPr>
                          <m:t>𝒔𝒊𝒏𝑨</m:t>
                        </m:r>
                      </m:den>
                    </m:f>
                  </m:oMath>
                </a14:m>
                <a:endParaRPr lang="en-US" sz="2400" b="1" dirty="0" smtClean="0">
                  <a:solidFill>
                    <a:schemeClr val="tx1"/>
                  </a:solidFill>
                  <a:latin typeface="NikoshBAN" pitchFamily="2" charset="0"/>
                  <a:ea typeface="Cambria Math"/>
                  <a:cs typeface="NikoshBAN" pitchFamily="2" charset="0"/>
                </a:endParaRPr>
              </a:p>
              <a:p>
                <a:r>
                  <a:rPr lang="en-US" sz="2400" b="1" dirty="0">
                    <a:solidFill>
                      <a:schemeClr val="tx1"/>
                    </a:solidFill>
                    <a:latin typeface="NikoshBAN" pitchFamily="2" charset="0"/>
                    <a:ea typeface="Cambria Math"/>
                    <a:cs typeface="NikoshBAN" pitchFamily="2" charset="0"/>
                  </a:rPr>
                  <a:t> </a:t>
                </a:r>
                <a:r>
                  <a:rPr lang="en-US" sz="2400" b="1" dirty="0" smtClean="0">
                    <a:solidFill>
                      <a:schemeClr val="tx1"/>
                    </a:solidFill>
                    <a:latin typeface="NikoshBAN" pitchFamily="2" charset="0"/>
                    <a:ea typeface="Cambria Math"/>
                    <a:cs typeface="NikoshBAN" pitchFamily="2" charset="0"/>
                  </a:rPr>
                  <a:t> </a:t>
                </a:r>
                <a:r>
                  <a:rPr lang="bn-BD" sz="2400" b="1" dirty="0" smtClean="0">
                    <a:solidFill>
                      <a:schemeClr val="tx1"/>
                    </a:solidFill>
                    <a:latin typeface="NikoshBAN" pitchFamily="2" charset="0"/>
                    <a:ea typeface="Cambria Math"/>
                    <a:cs typeface="NikoshBAN" pitchFamily="2" charset="0"/>
                  </a:rPr>
                  <a:t>        </a:t>
                </a:r>
                <a:r>
                  <a:rPr lang="en-US" sz="24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en-US" sz="2400" b="1" i="1" smtClean="0">
                            <a:solidFill>
                              <a:schemeClr val="tx1"/>
                            </a:solidFill>
                            <a:latin typeface="Cambria Math"/>
                            <a:ea typeface="Cambria Math"/>
                            <a:cs typeface="NikoshBAN" pitchFamily="2" charset="0"/>
                          </a:rPr>
                        </m:ctrlPr>
                      </m:fPr>
                      <m:num>
                        <m:r>
                          <a:rPr lang="en-US" sz="2400" b="1" i="1" smtClean="0">
                            <a:solidFill>
                              <a:schemeClr val="tx1"/>
                            </a:solidFill>
                            <a:latin typeface="Cambria Math"/>
                            <a:ea typeface="Cambria Math"/>
                            <a:cs typeface="NikoshBAN" pitchFamily="2" charset="0"/>
                          </a:rPr>
                          <m:t>𝟏</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𝒔𝒊𝒏𝑨</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𝟏</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𝒔𝒊𝒏𝑨</m:t>
                        </m:r>
                      </m:num>
                      <m:den>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𝟏</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𝒔𝒊𝒏𝑨</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𝟏</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𝒔𝒊𝒏𝑨</m:t>
                        </m:r>
                        <m:r>
                          <a:rPr lang="en-US" sz="2400" b="1" i="1" smtClean="0">
                            <a:solidFill>
                              <a:schemeClr val="tx1"/>
                            </a:solidFill>
                            <a:latin typeface="Cambria Math"/>
                            <a:ea typeface="Cambria Math"/>
                            <a:cs typeface="NikoshBAN" pitchFamily="2" charset="0"/>
                          </a:rPr>
                          <m:t>)</m:t>
                        </m:r>
                      </m:den>
                    </m:f>
                  </m:oMath>
                </a14:m>
                <a:r>
                  <a:rPr lang="bn-BD" sz="2400" b="1" dirty="0" smtClean="0">
                    <a:solidFill>
                      <a:schemeClr val="tx1"/>
                    </a:solidFill>
                    <a:latin typeface="NikoshBAN" pitchFamily="2" charset="0"/>
                    <a:ea typeface="Cambria Math"/>
                    <a:cs typeface="NikoshBAN" pitchFamily="2" charset="0"/>
                  </a:rPr>
                  <a:t> </a:t>
                </a:r>
                <a:endParaRPr lang="en-US" sz="2400" b="1" dirty="0" smtClean="0">
                  <a:solidFill>
                    <a:schemeClr val="tx1"/>
                  </a:solidFill>
                  <a:latin typeface="NikoshBAN" pitchFamily="2" charset="0"/>
                  <a:ea typeface="Cambria Math"/>
                  <a:cs typeface="NikoshBAN" pitchFamily="2" charset="0"/>
                </a:endParaRPr>
              </a:p>
              <a:p>
                <a:r>
                  <a:rPr lang="en-US" sz="2400" b="1" dirty="0">
                    <a:solidFill>
                      <a:schemeClr val="tx1"/>
                    </a:solidFill>
                    <a:latin typeface="NikoshBAN" pitchFamily="2" charset="0"/>
                    <a:ea typeface="Cambria Math"/>
                    <a:cs typeface="NikoshBAN" pitchFamily="2" charset="0"/>
                  </a:rPr>
                  <a:t> </a:t>
                </a:r>
                <a:r>
                  <a:rPr lang="en-US" sz="2400" b="1" dirty="0" smtClean="0">
                    <a:solidFill>
                      <a:schemeClr val="tx1"/>
                    </a:solidFill>
                    <a:latin typeface="NikoshBAN" pitchFamily="2" charset="0"/>
                    <a:ea typeface="Cambria Math"/>
                    <a:cs typeface="NikoshBAN" pitchFamily="2" charset="0"/>
                  </a:rPr>
                  <a:t> </a:t>
                </a:r>
                <a:r>
                  <a:rPr lang="bn-BD" sz="2400" b="1" dirty="0" smtClean="0">
                    <a:solidFill>
                      <a:schemeClr val="tx1"/>
                    </a:solidFill>
                    <a:latin typeface="NikoshBAN" pitchFamily="2" charset="0"/>
                    <a:ea typeface="Cambria Math"/>
                    <a:cs typeface="NikoshBAN" pitchFamily="2" charset="0"/>
                  </a:rPr>
                  <a:t>        </a:t>
                </a:r>
                <a:r>
                  <a:rPr lang="en-US" sz="24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en-US" sz="2400" b="1" i="1" smtClean="0">
                            <a:solidFill>
                              <a:schemeClr val="tx1"/>
                            </a:solidFill>
                            <a:latin typeface="Cambria Math"/>
                            <a:ea typeface="Cambria Math"/>
                            <a:cs typeface="NikoshBAN" pitchFamily="2" charset="0"/>
                          </a:rPr>
                        </m:ctrlPr>
                      </m:fPr>
                      <m:num>
                        <m:r>
                          <a:rPr lang="en-US" sz="2400" b="1" i="1" smtClean="0">
                            <a:solidFill>
                              <a:schemeClr val="tx1"/>
                            </a:solidFill>
                            <a:latin typeface="Cambria Math"/>
                            <a:ea typeface="Cambria Math"/>
                            <a:cs typeface="NikoshBAN" pitchFamily="2" charset="0"/>
                          </a:rPr>
                          <m:t>𝟐</m:t>
                        </m:r>
                      </m:num>
                      <m:den>
                        <m:sSup>
                          <m:sSupPr>
                            <m:ctrlPr>
                              <a:rPr lang="en-US" sz="2400" b="1" i="1" smtClean="0">
                                <a:solidFill>
                                  <a:schemeClr val="tx1"/>
                                </a:solidFill>
                                <a:latin typeface="Cambria Math"/>
                                <a:ea typeface="Cambria Math"/>
                                <a:cs typeface="NikoshBAN" pitchFamily="2" charset="0"/>
                              </a:rPr>
                            </m:ctrlPr>
                          </m:sSupPr>
                          <m:e>
                            <m:r>
                              <a:rPr lang="en-US" sz="2400" b="1" i="1" smtClean="0">
                                <a:solidFill>
                                  <a:schemeClr val="tx1"/>
                                </a:solidFill>
                                <a:latin typeface="Cambria Math"/>
                                <a:ea typeface="Cambria Math"/>
                                <a:cs typeface="NikoshBAN" pitchFamily="2" charset="0"/>
                              </a:rPr>
                              <m:t>𝟏</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𝒔𝒊𝒏</m:t>
                            </m:r>
                          </m:e>
                          <m:sup>
                            <m:r>
                              <a:rPr lang="en-US" sz="2400" b="1" i="1" smtClean="0">
                                <a:solidFill>
                                  <a:schemeClr val="tx1"/>
                                </a:solidFill>
                                <a:latin typeface="Cambria Math"/>
                                <a:ea typeface="Cambria Math"/>
                                <a:cs typeface="NikoshBAN" pitchFamily="2" charset="0"/>
                              </a:rPr>
                              <m:t>𝟐</m:t>
                            </m:r>
                          </m:sup>
                        </m:sSup>
                        <m:r>
                          <a:rPr lang="en-US" sz="2400" b="1" i="1" smtClean="0">
                            <a:solidFill>
                              <a:schemeClr val="tx1"/>
                            </a:solidFill>
                            <a:latin typeface="Cambria Math"/>
                            <a:ea typeface="Cambria Math"/>
                            <a:cs typeface="NikoshBAN" pitchFamily="2" charset="0"/>
                          </a:rPr>
                          <m:t>𝑨</m:t>
                        </m:r>
                      </m:den>
                    </m:f>
                  </m:oMath>
                </a14:m>
                <a:endParaRPr lang="en-US" sz="2000" b="1" dirty="0" smtClean="0">
                  <a:solidFill>
                    <a:schemeClr val="tx1"/>
                  </a:solidFill>
                  <a:latin typeface="NikoshBAN" pitchFamily="2" charset="0"/>
                  <a:cs typeface="NikoshBAN" pitchFamily="2" charset="0"/>
                </a:endParaRPr>
              </a:p>
              <a:p>
                <a:r>
                  <a:rPr lang="en-US" sz="2000" b="1" dirty="0">
                    <a:solidFill>
                      <a:schemeClr val="tx1"/>
                    </a:solidFill>
                    <a:latin typeface="NikoshBAN" pitchFamily="2" charset="0"/>
                    <a:cs typeface="NikoshBAN" pitchFamily="2" charset="0"/>
                  </a:rPr>
                  <a:t> </a:t>
                </a:r>
                <a:r>
                  <a:rPr lang="en-US" sz="2000" b="1" dirty="0" smtClean="0">
                    <a:solidFill>
                      <a:schemeClr val="tx1"/>
                    </a:solidFill>
                    <a:latin typeface="NikoshBAN" pitchFamily="2" charset="0"/>
                    <a:cs typeface="NikoshBAN" pitchFamily="2" charset="0"/>
                  </a:rPr>
                  <a:t> </a:t>
                </a:r>
                <a:r>
                  <a:rPr lang="bn-BD" sz="2000" b="1" dirty="0" smtClean="0">
                    <a:solidFill>
                      <a:schemeClr val="tx1"/>
                    </a:solidFill>
                    <a:latin typeface="NikoshBAN" pitchFamily="2" charset="0"/>
                    <a:cs typeface="NikoshBAN" pitchFamily="2" charset="0"/>
                  </a:rPr>
                  <a:t>           </a:t>
                </a:r>
                <a:r>
                  <a:rPr lang="en-US" sz="2000" b="1" dirty="0" smtClean="0">
                    <a:solidFill>
                      <a:schemeClr val="tx1"/>
                    </a:solidFill>
                    <a:latin typeface="NikoshBAN" pitchFamily="2" charset="0"/>
                    <a:cs typeface="NikoshBAN" pitchFamily="2" charset="0"/>
                  </a:rPr>
                  <a:t>= </a:t>
                </a:r>
                <a14:m>
                  <m:oMath xmlns:m="http://schemas.openxmlformats.org/officeDocument/2006/math">
                    <m:r>
                      <a:rPr lang="en-US" sz="2000" b="1" i="0" smtClean="0">
                        <a:solidFill>
                          <a:schemeClr val="tx1"/>
                        </a:solidFill>
                        <a:latin typeface="Cambria Math"/>
                        <a:cs typeface="NikoshBAN" pitchFamily="2" charset="0"/>
                      </a:rPr>
                      <m:t>𝟐</m:t>
                    </m:r>
                    <m:r>
                      <a:rPr lang="en-US" sz="2000" b="1" i="1" smtClean="0">
                        <a:solidFill>
                          <a:schemeClr val="tx1"/>
                        </a:solidFill>
                        <a:latin typeface="Cambria Math"/>
                        <a:ea typeface="Cambria Math"/>
                        <a:cs typeface="NikoshBAN" pitchFamily="2" charset="0"/>
                      </a:rPr>
                      <m:t>×</m:t>
                    </m:r>
                    <m:f>
                      <m:fPr>
                        <m:ctrlPr>
                          <a:rPr lang="en-US" sz="2000" b="1" i="1" smtClean="0">
                            <a:solidFill>
                              <a:schemeClr val="tx1"/>
                            </a:solidFill>
                            <a:latin typeface="Cambria Math"/>
                            <a:cs typeface="NikoshBAN" pitchFamily="2" charset="0"/>
                          </a:rPr>
                        </m:ctrlPr>
                      </m:fPr>
                      <m:num>
                        <m:r>
                          <a:rPr lang="en-US" sz="2000" b="1" i="1" smtClean="0">
                            <a:solidFill>
                              <a:schemeClr val="tx1"/>
                            </a:solidFill>
                            <a:latin typeface="Cambria Math"/>
                            <a:cs typeface="NikoshBAN" pitchFamily="2" charset="0"/>
                          </a:rPr>
                          <m:t>𝟏</m:t>
                        </m:r>
                      </m:num>
                      <m:den>
                        <m:sSup>
                          <m:sSupPr>
                            <m:ctrlPr>
                              <a:rPr lang="en-US" sz="2000" b="1" i="1" smtClean="0">
                                <a:solidFill>
                                  <a:schemeClr val="tx1"/>
                                </a:solidFill>
                                <a:latin typeface="Cambria Math"/>
                                <a:cs typeface="NikoshBAN" pitchFamily="2" charset="0"/>
                              </a:rPr>
                            </m:ctrlPr>
                          </m:sSupPr>
                          <m:e>
                            <m:r>
                              <a:rPr lang="en-US" sz="2000" b="1" i="1" smtClean="0">
                                <a:solidFill>
                                  <a:schemeClr val="tx1"/>
                                </a:solidFill>
                                <a:latin typeface="Cambria Math"/>
                                <a:cs typeface="NikoshBAN" pitchFamily="2" charset="0"/>
                              </a:rPr>
                              <m:t>𝒄𝒐𝒔</m:t>
                            </m:r>
                          </m:e>
                          <m:sup>
                            <m:r>
                              <a:rPr lang="en-US" sz="2000" b="1" i="1" smtClean="0">
                                <a:solidFill>
                                  <a:schemeClr val="tx1"/>
                                </a:solidFill>
                                <a:latin typeface="Cambria Math"/>
                                <a:cs typeface="NikoshBAN" pitchFamily="2" charset="0"/>
                              </a:rPr>
                              <m:t>𝟐</m:t>
                            </m:r>
                          </m:sup>
                        </m:sSup>
                        <m:r>
                          <a:rPr lang="en-US" sz="2000" b="1" i="1" smtClean="0">
                            <a:solidFill>
                              <a:schemeClr val="tx1"/>
                            </a:solidFill>
                            <a:latin typeface="Cambria Math"/>
                            <a:cs typeface="NikoshBAN" pitchFamily="2" charset="0"/>
                          </a:rPr>
                          <m:t>𝑨</m:t>
                        </m:r>
                      </m:den>
                    </m:f>
                  </m:oMath>
                </a14:m>
                <a:endParaRPr lang="en-US" sz="2000" b="1" dirty="0" smtClean="0">
                  <a:solidFill>
                    <a:schemeClr val="tx1"/>
                  </a:solidFill>
                  <a:latin typeface="NikoshBAN" pitchFamily="2" charset="0"/>
                  <a:cs typeface="NikoshBAN" pitchFamily="2" charset="0"/>
                </a:endParaRPr>
              </a:p>
              <a:p>
                <a:r>
                  <a:rPr lang="en-US" sz="2000" b="1" dirty="0">
                    <a:solidFill>
                      <a:schemeClr val="tx1"/>
                    </a:solidFill>
                    <a:latin typeface="NikoshBAN" pitchFamily="2" charset="0"/>
                    <a:cs typeface="NikoshBAN" pitchFamily="2" charset="0"/>
                  </a:rPr>
                  <a:t> </a:t>
                </a:r>
                <a:r>
                  <a:rPr lang="bn-BD" sz="2000" b="1" dirty="0" smtClean="0">
                    <a:solidFill>
                      <a:schemeClr val="tx1"/>
                    </a:solidFill>
                    <a:latin typeface="NikoshBAN" pitchFamily="2" charset="0"/>
                    <a:cs typeface="NikoshBAN" pitchFamily="2" charset="0"/>
                  </a:rPr>
                  <a:t>           </a:t>
                </a:r>
                <a:r>
                  <a:rPr lang="en-US" sz="2000" b="1" dirty="0" smtClean="0">
                    <a:solidFill>
                      <a:schemeClr val="tx1"/>
                    </a:solidFill>
                    <a:latin typeface="NikoshBAN" pitchFamily="2" charset="0"/>
                    <a:cs typeface="NikoshBAN" pitchFamily="2" charset="0"/>
                  </a:rPr>
                  <a:t> = </a:t>
                </a:r>
                <a14:m>
                  <m:oMath xmlns:m="http://schemas.openxmlformats.org/officeDocument/2006/math">
                    <m:r>
                      <a:rPr lang="en-US" sz="2000" b="1" i="1" smtClean="0">
                        <a:solidFill>
                          <a:schemeClr val="tx1"/>
                        </a:solidFill>
                        <a:latin typeface="Cambria Math"/>
                        <a:cs typeface="NikoshBAN" pitchFamily="2" charset="0"/>
                      </a:rPr>
                      <m:t>𝟐</m:t>
                    </m:r>
                    <m:sSup>
                      <m:sSupPr>
                        <m:ctrlPr>
                          <a:rPr lang="en-US" sz="2000" b="1" i="1" smtClean="0">
                            <a:solidFill>
                              <a:schemeClr val="tx1"/>
                            </a:solidFill>
                            <a:latin typeface="Cambria Math"/>
                            <a:cs typeface="NikoshBAN" pitchFamily="2" charset="0"/>
                          </a:rPr>
                        </m:ctrlPr>
                      </m:sSupPr>
                      <m:e>
                        <m:r>
                          <a:rPr lang="en-US" sz="2000" b="1" i="1" smtClean="0">
                            <a:solidFill>
                              <a:schemeClr val="tx1"/>
                            </a:solidFill>
                            <a:latin typeface="Cambria Math"/>
                            <a:cs typeface="NikoshBAN" pitchFamily="2" charset="0"/>
                          </a:rPr>
                          <m:t>𝒔𝒆𝒄</m:t>
                        </m:r>
                      </m:e>
                      <m:sup>
                        <m:r>
                          <a:rPr lang="en-US" sz="2000" b="1" i="1" smtClean="0">
                            <a:solidFill>
                              <a:schemeClr val="tx1"/>
                            </a:solidFill>
                            <a:latin typeface="Cambria Math"/>
                            <a:cs typeface="NikoshBAN" pitchFamily="2" charset="0"/>
                          </a:rPr>
                          <m:t>𝟐</m:t>
                        </m:r>
                      </m:sup>
                    </m:sSup>
                  </m:oMath>
                </a14:m>
                <a:r>
                  <a:rPr lang="en-US" sz="2000" b="1" dirty="0" smtClean="0">
                    <a:solidFill>
                      <a:schemeClr val="tx1"/>
                    </a:solidFill>
                    <a:latin typeface="NikoshBAN" pitchFamily="2" charset="0"/>
                    <a:cs typeface="NikoshBAN" pitchFamily="2" charset="0"/>
                  </a:rPr>
                  <a:t>A</a:t>
                </a:r>
              </a:p>
              <a:p>
                <a:r>
                  <a:rPr lang="en-US" sz="2000" b="1" dirty="0">
                    <a:solidFill>
                      <a:schemeClr val="tx1"/>
                    </a:solidFill>
                    <a:latin typeface="NikoshBAN" pitchFamily="2" charset="0"/>
                    <a:cs typeface="NikoshBAN" pitchFamily="2" charset="0"/>
                  </a:rPr>
                  <a:t> </a:t>
                </a:r>
                <a:r>
                  <a:rPr lang="en-US" sz="2000" b="1" dirty="0" smtClean="0">
                    <a:solidFill>
                      <a:schemeClr val="tx1"/>
                    </a:solidFill>
                    <a:latin typeface="NikoshBAN" pitchFamily="2" charset="0"/>
                    <a:cs typeface="NikoshBAN" pitchFamily="2" charset="0"/>
                  </a:rPr>
                  <a:t> </a:t>
                </a:r>
                <a:r>
                  <a:rPr lang="bn-BD" sz="2000" b="1" dirty="0" smtClean="0">
                    <a:solidFill>
                      <a:schemeClr val="tx1"/>
                    </a:solidFill>
                    <a:latin typeface="NikoshBAN" pitchFamily="2" charset="0"/>
                    <a:cs typeface="NikoshBAN" pitchFamily="2" charset="0"/>
                  </a:rPr>
                  <a:t>           </a:t>
                </a:r>
                <a:r>
                  <a:rPr lang="en-US" sz="2000" b="1" dirty="0" smtClean="0">
                    <a:solidFill>
                      <a:schemeClr val="tx1"/>
                    </a:solidFill>
                    <a:latin typeface="NikoshBAN" pitchFamily="2" charset="0"/>
                    <a:cs typeface="NikoshBAN" pitchFamily="2" charset="0"/>
                  </a:rPr>
                  <a:t>= </a:t>
                </a:r>
                <a:r>
                  <a:rPr lang="en-US" sz="1400" b="1" dirty="0" smtClean="0">
                    <a:solidFill>
                      <a:schemeClr val="tx1"/>
                    </a:solidFill>
                    <a:latin typeface="NikoshBAN" pitchFamily="2" charset="0"/>
                    <a:cs typeface="NikoshBAN" pitchFamily="2" charset="0"/>
                  </a:rPr>
                  <a:t>R.H.S.</a:t>
                </a:r>
                <a:endParaRPr lang="en-US" sz="2000" b="1" dirty="0" smtClean="0">
                  <a:solidFill>
                    <a:schemeClr val="tx1"/>
                  </a:solidFill>
                  <a:latin typeface="NikoshBAN" pitchFamily="2" charset="0"/>
                  <a:cs typeface="NikoshBAN" pitchFamily="2" charset="0"/>
                </a:endParaRPr>
              </a:p>
              <a:p>
                <a:r>
                  <a:rPr lang="bn-BD" sz="2000" b="1" dirty="0" smtClean="0">
                    <a:solidFill>
                      <a:schemeClr val="tx1"/>
                    </a:solidFill>
                    <a:latin typeface="NikoshBAN" pitchFamily="2" charset="0"/>
                    <a:ea typeface="Cambria Math"/>
                    <a:cs typeface="NikoshBAN" pitchFamily="2" charset="0"/>
                  </a:rPr>
                  <a:t>  </a:t>
                </a:r>
                <a:r>
                  <a:rPr lang="en-US" sz="2000" b="1" dirty="0" smtClean="0">
                    <a:solidFill>
                      <a:schemeClr val="tx1"/>
                    </a:solidFill>
                    <a:latin typeface="NikoshBAN" pitchFamily="2" charset="0"/>
                    <a:ea typeface="Cambria Math"/>
                    <a:cs typeface="NikoshBAN" pitchFamily="2" charset="0"/>
                  </a:rPr>
                  <a:t>∴ </a:t>
                </a:r>
                <a:r>
                  <a:rPr lang="en-US" sz="1200" b="1" dirty="0" smtClean="0">
                    <a:solidFill>
                      <a:schemeClr val="tx1"/>
                    </a:solidFill>
                    <a:latin typeface="NikoshBAN" pitchFamily="2" charset="0"/>
                    <a:ea typeface="Cambria Math"/>
                    <a:cs typeface="NikoshBAN" pitchFamily="2" charset="0"/>
                  </a:rPr>
                  <a:t>L.H.S.= R.H.S</a:t>
                </a:r>
                <a:r>
                  <a:rPr lang="en-US" sz="2000" b="1" dirty="0" smtClean="0">
                    <a:solidFill>
                      <a:schemeClr val="tx1"/>
                    </a:solidFill>
                    <a:latin typeface="NikoshBAN" pitchFamily="2" charset="0"/>
                    <a:ea typeface="Cambria Math"/>
                    <a:cs typeface="NikoshBAN" pitchFamily="2" charset="0"/>
                  </a:rPr>
                  <a:t>.</a:t>
                </a:r>
              </a:p>
              <a:p>
                <a:r>
                  <a:rPr lang="en-US" sz="2000" b="1" dirty="0">
                    <a:solidFill>
                      <a:schemeClr val="tx1"/>
                    </a:solidFill>
                    <a:latin typeface="NikoshBAN" pitchFamily="2" charset="0"/>
                    <a:ea typeface="Cambria Math"/>
                    <a:cs typeface="NikoshBAN" pitchFamily="2" charset="0"/>
                  </a:rPr>
                  <a:t> </a:t>
                </a:r>
                <a:r>
                  <a:rPr lang="en-US" sz="2000" b="1" dirty="0" smtClean="0">
                    <a:solidFill>
                      <a:schemeClr val="tx1"/>
                    </a:solidFill>
                    <a:latin typeface="NikoshBAN" pitchFamily="2" charset="0"/>
                    <a:ea typeface="Cambria Math"/>
                    <a:cs typeface="NikoshBAN" pitchFamily="2" charset="0"/>
                  </a:rPr>
                  <a:t>     </a:t>
                </a:r>
                <a:r>
                  <a:rPr lang="bn-BD" sz="2000" b="1" dirty="0" smtClean="0">
                    <a:solidFill>
                      <a:schemeClr val="tx1"/>
                    </a:solidFill>
                    <a:latin typeface="NikoshBAN" pitchFamily="2" charset="0"/>
                    <a:ea typeface="Cambria Math"/>
                    <a:cs typeface="NikoshBAN" pitchFamily="2" charset="0"/>
                  </a:rPr>
                  <a:t>প্রমাণিত। </a:t>
                </a:r>
                <a:endParaRPr lang="en-US" sz="2000" b="1" dirty="0">
                  <a:solidFill>
                    <a:schemeClr val="tx1"/>
                  </a:solidFill>
                  <a:latin typeface="NikoshBAN" pitchFamily="2" charset="0"/>
                  <a:cs typeface="NikoshBAN" pitchFamily="2"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96981" y="1779721"/>
                <a:ext cx="4532167" cy="3424592"/>
              </a:xfrm>
              <a:prstGeom prst="rect">
                <a:avLst/>
              </a:prstGeom>
              <a:blipFill rotWithShape="1">
                <a:blip r:embed="rId3"/>
                <a:stretch>
                  <a:fillRect l="-1480" b="-2135"/>
                </a:stretch>
              </a:blipFill>
            </p:spPr>
            <p:txBody>
              <a:bodyPr/>
              <a:lstStyle/>
              <a:p>
                <a:r>
                  <a:rPr lang="en-US">
                    <a:noFill/>
                  </a:rPr>
                  <a:t> </a:t>
                </a:r>
              </a:p>
            </p:txBody>
          </p:sp>
        </mc:Fallback>
      </mc:AlternateContent>
      <p:cxnSp>
        <p:nvCxnSpPr>
          <p:cNvPr id="7" name="Straight Connector 6"/>
          <p:cNvCxnSpPr/>
          <p:nvPr/>
        </p:nvCxnSpPr>
        <p:spPr>
          <a:xfrm>
            <a:off x="4698422" y="31752"/>
            <a:ext cx="0" cy="6826248"/>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p:cNvSpPr txBox="1"/>
              <p:nvPr/>
            </p:nvSpPr>
            <p:spPr>
              <a:xfrm>
                <a:off x="4712277" y="492203"/>
                <a:ext cx="5172940" cy="537006"/>
              </a:xfrm>
              <a:prstGeom prst="rect">
                <a:avLst/>
              </a:prstGeom>
              <a:noFill/>
            </p:spPr>
            <p:txBody>
              <a:bodyPr wrap="square" rtlCol="0">
                <a:spAutoFit/>
              </a:bodyPr>
              <a:lstStyle/>
              <a:p>
                <a:r>
                  <a:rPr lang="bn-BD" sz="2000" b="1" dirty="0" smtClean="0">
                    <a:solidFill>
                      <a:srgbClr val="0070C0"/>
                    </a:solidFill>
                    <a:latin typeface="NikoshBAN" pitchFamily="2" charset="0"/>
                    <a:cs typeface="NikoshBAN" pitchFamily="2" charset="0"/>
                  </a:rPr>
                  <a:t>৯</a:t>
                </a:r>
                <a:r>
                  <a:rPr lang="en-US" sz="2000" b="1" dirty="0" smtClean="0">
                    <a:solidFill>
                      <a:srgbClr val="0070C0"/>
                    </a:solidFill>
                    <a:latin typeface="NikoshBAN" pitchFamily="2" charset="0"/>
                    <a:cs typeface="NikoshBAN" pitchFamily="2" charset="0"/>
                  </a:rPr>
                  <a:t>.</a:t>
                </a:r>
                <a:r>
                  <a:rPr lang="bn-BD" sz="2000" b="1" dirty="0" smtClean="0">
                    <a:solidFill>
                      <a:srgbClr val="0070C0"/>
                    </a:solidFill>
                    <a:latin typeface="NikoshBAN" pitchFamily="2" charset="0"/>
                    <a:cs typeface="NikoshBAN" pitchFamily="2" charset="0"/>
                  </a:rPr>
                  <a:t>বই-১৪ </a:t>
                </a:r>
                <a:r>
                  <a:rPr lang="en-US" sz="2000" b="1" dirty="0" smtClean="0">
                    <a:solidFill>
                      <a:srgbClr val="0070C0"/>
                    </a:solidFill>
                    <a:latin typeface="NikoshBAN" pitchFamily="2" charset="0"/>
                    <a:ea typeface="Cambria Math"/>
                    <a:cs typeface="NikoshBAN" pitchFamily="2" charset="0"/>
                  </a:rPr>
                  <a:t>⦂</a:t>
                </a:r>
                <a:r>
                  <a:rPr lang="bn-BD" sz="20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𝟏</m:t>
                        </m:r>
                      </m:num>
                      <m:den>
                        <m:r>
                          <a:rPr lang="en-US" sz="2000" b="1" i="1" smtClean="0">
                            <a:solidFill>
                              <a:srgbClr val="0070C0"/>
                            </a:solidFill>
                            <a:latin typeface="Cambria Math"/>
                            <a:ea typeface="Cambria Math"/>
                          </a:rPr>
                          <m:t>𝒄𝒐𝒔𝒆𝒄𝑨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𝟏</m:t>
                        </m:r>
                      </m:den>
                    </m:f>
                  </m:oMath>
                </a14:m>
                <a:r>
                  <a:rPr lang="bn-BD" sz="2000" b="1" dirty="0" smtClean="0">
                    <a:solidFill>
                      <a:srgbClr val="0070C0"/>
                    </a:solidFill>
                    <a:latin typeface="NikoshBAN" pitchFamily="2" charset="0"/>
                    <a:ea typeface="Cambria Math"/>
                    <a:cs typeface="NikoshBAN" pitchFamily="2" charset="0"/>
                  </a:rPr>
                  <a:t> </a:t>
                </a:r>
                <a14:m>
                  <m:oMath xmlns:m="http://schemas.openxmlformats.org/officeDocument/2006/math">
                    <m:r>
                      <a:rPr lang="bn-BD" sz="2000" b="1" i="1" smtClean="0">
                        <a:solidFill>
                          <a:srgbClr val="0070C0"/>
                        </a:solidFill>
                        <a:latin typeface="Cambria Math"/>
                        <a:ea typeface="Cambria Math"/>
                      </a:rPr>
                      <m:t>−</m:t>
                    </m:r>
                  </m:oMath>
                </a14:m>
                <a:r>
                  <a:rPr lang="bn-BD" sz="20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dirty="0" smtClean="0">
                            <a:solidFill>
                              <a:srgbClr val="0070C0"/>
                            </a:solidFill>
                            <a:latin typeface="Cambria Math"/>
                            <a:ea typeface="Cambria Math"/>
                          </a:rPr>
                        </m:ctrlPr>
                      </m:fPr>
                      <m:num>
                        <m:r>
                          <a:rPr lang="en-US" sz="2000" b="1" i="1" dirty="0" smtClean="0">
                            <a:solidFill>
                              <a:srgbClr val="0070C0"/>
                            </a:solidFill>
                            <a:latin typeface="Cambria Math"/>
                            <a:ea typeface="Cambria Math"/>
                          </a:rPr>
                          <m:t>𝟏</m:t>
                        </m:r>
                      </m:num>
                      <m:den>
                        <m:r>
                          <a:rPr lang="en-US" sz="2000" b="1" i="1" dirty="0" smtClean="0">
                            <a:solidFill>
                              <a:srgbClr val="0070C0"/>
                            </a:solidFill>
                            <a:latin typeface="Cambria Math"/>
                            <a:ea typeface="Cambria Math"/>
                          </a:rPr>
                          <m:t>𝒄𝒐𝒔𝒆𝒄𝑨</m:t>
                        </m:r>
                        <m:r>
                          <a:rPr lang="en-US" sz="2000" b="1" i="1" dirty="0" smtClean="0">
                            <a:solidFill>
                              <a:srgbClr val="0070C0"/>
                            </a:solidFill>
                            <a:latin typeface="Cambria Math"/>
                            <a:ea typeface="Cambria Math"/>
                          </a:rPr>
                          <m:t>+</m:t>
                        </m:r>
                        <m:r>
                          <a:rPr lang="en-US" sz="2000" b="1" i="1" dirty="0" smtClean="0">
                            <a:solidFill>
                              <a:srgbClr val="0070C0"/>
                            </a:solidFill>
                            <a:latin typeface="Cambria Math"/>
                            <a:ea typeface="Cambria Math"/>
                          </a:rPr>
                          <m:t>𝟏</m:t>
                        </m:r>
                      </m:den>
                    </m:f>
                  </m:oMath>
                </a14:m>
                <a:r>
                  <a:rPr lang="bn-BD" sz="2000" b="1" dirty="0" smtClean="0">
                    <a:solidFill>
                      <a:srgbClr val="0070C0"/>
                    </a:solidFill>
                    <a:latin typeface="NikoshBAN" pitchFamily="2" charset="0"/>
                    <a:ea typeface="Cambria Math"/>
                    <a:cs typeface="NikoshBAN" pitchFamily="2" charset="0"/>
                  </a:rPr>
                  <a:t> = </a:t>
                </a:r>
                <a14:m>
                  <m:oMath xmlns:m="http://schemas.openxmlformats.org/officeDocument/2006/math">
                    <m:sSup>
                      <m:sSupPr>
                        <m:ctrlPr>
                          <a:rPr lang="bn-BD" sz="1600" b="1" i="1" smtClean="0">
                            <a:solidFill>
                              <a:srgbClr val="0070C0"/>
                            </a:solidFill>
                            <a:latin typeface="Cambria Math"/>
                            <a:ea typeface="Cambria Math"/>
                          </a:rPr>
                        </m:ctrlPr>
                      </m:sSupPr>
                      <m:e>
                        <m:r>
                          <a:rPr lang="en-US" sz="1600" b="1" i="1" smtClean="0">
                            <a:solidFill>
                              <a:srgbClr val="0070C0"/>
                            </a:solidFill>
                            <a:latin typeface="Cambria Math"/>
                            <a:ea typeface="Cambria Math"/>
                          </a:rPr>
                          <m:t>𝟐</m:t>
                        </m:r>
                        <m:r>
                          <a:rPr lang="en-US" sz="1600" b="1" i="1" smtClean="0">
                            <a:solidFill>
                              <a:srgbClr val="0070C0"/>
                            </a:solidFill>
                            <a:latin typeface="Cambria Math"/>
                            <a:ea typeface="Cambria Math"/>
                          </a:rPr>
                          <m:t>𝒕𝒂𝒏</m:t>
                        </m:r>
                      </m:e>
                      <m:sup>
                        <m:r>
                          <a:rPr lang="en-US" sz="1600" b="1" i="1" smtClean="0">
                            <a:solidFill>
                              <a:srgbClr val="0070C0"/>
                            </a:solidFill>
                            <a:latin typeface="Cambria Math"/>
                            <a:ea typeface="Cambria Math"/>
                          </a:rPr>
                          <m:t>𝟐</m:t>
                        </m:r>
                      </m:sup>
                    </m:sSup>
                  </m:oMath>
                </a14:m>
                <a:r>
                  <a:rPr lang="en-US" sz="1600" b="1" dirty="0" smtClean="0">
                    <a:solidFill>
                      <a:srgbClr val="0070C0"/>
                    </a:solidFill>
                    <a:latin typeface="NikoshBAN" pitchFamily="2" charset="0"/>
                    <a:cs typeface="NikoshBAN" pitchFamily="2" charset="0"/>
                  </a:rPr>
                  <a:t>A</a:t>
                </a:r>
                <a:endParaRPr lang="en-US" sz="1600" b="1" dirty="0">
                  <a:solidFill>
                    <a:srgbClr val="0070C0"/>
                  </a:solidFill>
                  <a:latin typeface="NikoshBAN" pitchFamily="2" charset="0"/>
                  <a:cs typeface="NikoshBAN" pitchFamily="2"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4712277" y="492203"/>
                <a:ext cx="5172940" cy="537006"/>
              </a:xfrm>
              <a:prstGeom prst="rect">
                <a:avLst/>
              </a:prstGeom>
              <a:blipFill rotWithShape="1">
                <a:blip r:embed="rId4"/>
                <a:stretch>
                  <a:fillRect l="-1178" b="-102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4663784" y="1779721"/>
                <a:ext cx="5269922" cy="3255122"/>
              </a:xfrm>
              <a:prstGeom prst="rect">
                <a:avLst/>
              </a:prstGeom>
              <a:noFill/>
            </p:spPr>
            <p:txBody>
              <a:bodyPr wrap="square" rtlCol="0">
                <a:spAutoFit/>
              </a:bodyPr>
              <a:lstStyle/>
              <a:p>
                <a:r>
                  <a:rPr lang="bn-BD" b="1" dirty="0" smtClean="0">
                    <a:solidFill>
                      <a:schemeClr val="tx1"/>
                    </a:solidFill>
                    <a:latin typeface="NikoshBAN" pitchFamily="2" charset="0"/>
                    <a:cs typeface="NikoshBAN" pitchFamily="2" charset="0"/>
                  </a:rPr>
                  <a:t> </a:t>
                </a:r>
                <a:r>
                  <a:rPr lang="en-US" sz="1400" b="1" dirty="0" smtClean="0">
                    <a:solidFill>
                      <a:schemeClr val="tx1"/>
                    </a:solidFill>
                    <a:latin typeface="NikoshBAN" pitchFamily="2" charset="0"/>
                    <a:cs typeface="NikoshBAN" pitchFamily="2" charset="0"/>
                  </a:rPr>
                  <a:t>L.H.S</a:t>
                </a:r>
                <a:r>
                  <a:rPr lang="en-US" sz="2400" b="1" dirty="0" smtClean="0">
                    <a:solidFill>
                      <a:schemeClr val="tx1"/>
                    </a:solidFill>
                    <a:latin typeface="NikoshBAN" pitchFamily="2" charset="0"/>
                    <a:cs typeface="NikoshBAN" pitchFamily="2" charset="0"/>
                  </a:rPr>
                  <a:t>.=</a:t>
                </a:r>
                <a:r>
                  <a:rPr lang="bn-BD" sz="24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400" b="1" i="1" smtClean="0">
                            <a:solidFill>
                              <a:schemeClr val="tx1"/>
                            </a:solidFill>
                            <a:latin typeface="Cambria Math"/>
                            <a:ea typeface="Cambria Math"/>
                          </a:rPr>
                        </m:ctrlPr>
                      </m:fPr>
                      <m:num>
                        <m:r>
                          <a:rPr lang="en-US" sz="2400" b="1" i="1" smtClean="0">
                            <a:solidFill>
                              <a:schemeClr val="tx1"/>
                            </a:solidFill>
                            <a:latin typeface="Cambria Math"/>
                            <a:ea typeface="Cambria Math"/>
                          </a:rPr>
                          <m:t>𝟏</m:t>
                        </m:r>
                      </m:num>
                      <m:den>
                        <m:r>
                          <a:rPr lang="en-US" sz="2400" b="1" i="1" smtClean="0">
                            <a:solidFill>
                              <a:schemeClr val="tx1"/>
                            </a:solidFill>
                            <a:latin typeface="Cambria Math"/>
                            <a:ea typeface="Cambria Math"/>
                          </a:rPr>
                          <m:t>𝒄𝒐𝒔𝒆𝒄𝑨</m:t>
                        </m:r>
                        <m:r>
                          <a:rPr lang="en-US" sz="2400" b="1" i="1" smtClean="0">
                            <a:solidFill>
                              <a:schemeClr val="tx1"/>
                            </a:solidFill>
                            <a:latin typeface="Cambria Math"/>
                            <a:ea typeface="Cambria Math"/>
                          </a:rPr>
                          <m:t>−</m:t>
                        </m:r>
                        <m:r>
                          <a:rPr lang="en-US" sz="2400" b="1" i="1" smtClean="0">
                            <a:solidFill>
                              <a:schemeClr val="tx1"/>
                            </a:solidFill>
                            <a:latin typeface="Cambria Math"/>
                            <a:ea typeface="Cambria Math"/>
                          </a:rPr>
                          <m:t>𝟏</m:t>
                        </m:r>
                      </m:den>
                    </m:f>
                  </m:oMath>
                </a14:m>
                <a:r>
                  <a:rPr lang="bn-BD" sz="2400" b="1" dirty="0" smtClean="0">
                    <a:solidFill>
                      <a:schemeClr val="tx1"/>
                    </a:solidFill>
                    <a:latin typeface="NikoshBAN" pitchFamily="2" charset="0"/>
                    <a:ea typeface="Cambria Math"/>
                    <a:cs typeface="NikoshBAN" pitchFamily="2" charset="0"/>
                  </a:rPr>
                  <a:t> </a:t>
                </a:r>
                <a14:m>
                  <m:oMath xmlns:m="http://schemas.openxmlformats.org/officeDocument/2006/math">
                    <m:r>
                      <a:rPr lang="bn-BD" sz="2400" b="1" i="1" smtClean="0">
                        <a:solidFill>
                          <a:schemeClr val="tx1"/>
                        </a:solidFill>
                        <a:latin typeface="Cambria Math"/>
                        <a:ea typeface="Cambria Math"/>
                      </a:rPr>
                      <m:t>−</m:t>
                    </m:r>
                  </m:oMath>
                </a14:m>
                <a:r>
                  <a:rPr lang="bn-BD" sz="24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400" b="1" i="1" dirty="0" smtClean="0">
                            <a:solidFill>
                              <a:schemeClr val="tx1"/>
                            </a:solidFill>
                            <a:latin typeface="Cambria Math"/>
                            <a:ea typeface="Cambria Math"/>
                          </a:rPr>
                        </m:ctrlPr>
                      </m:fPr>
                      <m:num>
                        <m:r>
                          <a:rPr lang="en-US" sz="2400" b="1" i="1" dirty="0" smtClean="0">
                            <a:solidFill>
                              <a:schemeClr val="tx1"/>
                            </a:solidFill>
                            <a:latin typeface="Cambria Math"/>
                            <a:ea typeface="Cambria Math"/>
                          </a:rPr>
                          <m:t>𝟏</m:t>
                        </m:r>
                      </m:num>
                      <m:den>
                        <m:r>
                          <a:rPr lang="en-US" sz="2400" b="1" i="1" dirty="0" smtClean="0">
                            <a:solidFill>
                              <a:schemeClr val="tx1"/>
                            </a:solidFill>
                            <a:latin typeface="Cambria Math"/>
                            <a:ea typeface="Cambria Math"/>
                          </a:rPr>
                          <m:t>𝒄𝒐𝒔𝒆𝒄𝑨</m:t>
                        </m:r>
                        <m:r>
                          <a:rPr lang="en-US" sz="2400" b="1" i="1" dirty="0" smtClean="0">
                            <a:solidFill>
                              <a:schemeClr val="tx1"/>
                            </a:solidFill>
                            <a:latin typeface="Cambria Math"/>
                            <a:ea typeface="Cambria Math"/>
                          </a:rPr>
                          <m:t>+</m:t>
                        </m:r>
                        <m:r>
                          <a:rPr lang="en-US" sz="2400" b="1" i="1" dirty="0" smtClean="0">
                            <a:solidFill>
                              <a:schemeClr val="tx1"/>
                            </a:solidFill>
                            <a:latin typeface="Cambria Math"/>
                            <a:ea typeface="Cambria Math"/>
                          </a:rPr>
                          <m:t>𝟏</m:t>
                        </m:r>
                      </m:den>
                    </m:f>
                  </m:oMath>
                </a14:m>
                <a:r>
                  <a:rPr lang="bn-BD" sz="2400" b="1" dirty="0" smtClean="0">
                    <a:solidFill>
                      <a:schemeClr val="tx1"/>
                    </a:solidFill>
                    <a:latin typeface="NikoshBAN" pitchFamily="2" charset="0"/>
                    <a:ea typeface="Cambria Math"/>
                    <a:cs typeface="NikoshBAN" pitchFamily="2" charset="0"/>
                  </a:rPr>
                  <a:t> </a:t>
                </a:r>
                <a:endParaRPr lang="en-US" sz="2400" b="1" dirty="0" smtClean="0">
                  <a:solidFill>
                    <a:schemeClr val="tx1"/>
                  </a:solidFill>
                  <a:latin typeface="NikoshBAN" pitchFamily="2" charset="0"/>
                  <a:ea typeface="Cambria Math"/>
                  <a:cs typeface="NikoshBAN" pitchFamily="2" charset="0"/>
                </a:endParaRPr>
              </a:p>
              <a:p>
                <a:r>
                  <a:rPr lang="en-US" sz="2400" b="1" dirty="0">
                    <a:solidFill>
                      <a:schemeClr val="tx1"/>
                    </a:solidFill>
                    <a:latin typeface="NikoshBAN" pitchFamily="2" charset="0"/>
                    <a:ea typeface="Cambria Math"/>
                    <a:cs typeface="NikoshBAN" pitchFamily="2" charset="0"/>
                  </a:rPr>
                  <a:t> </a:t>
                </a:r>
                <a:r>
                  <a:rPr lang="en-US" sz="24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en-US" sz="2400" b="1" i="1" smtClean="0">
                            <a:solidFill>
                              <a:schemeClr val="tx1"/>
                            </a:solidFill>
                            <a:latin typeface="Cambria Math"/>
                            <a:ea typeface="Cambria Math"/>
                            <a:cs typeface="NikoshBAN" pitchFamily="2" charset="0"/>
                          </a:rPr>
                        </m:ctrlPr>
                      </m:fPr>
                      <m:num>
                        <m:r>
                          <a:rPr lang="en-US" sz="2400" b="1" i="1" smtClean="0">
                            <a:solidFill>
                              <a:schemeClr val="tx1"/>
                            </a:solidFill>
                            <a:latin typeface="Cambria Math"/>
                            <a:ea typeface="Cambria Math"/>
                            <a:cs typeface="NikoshBAN" pitchFamily="2" charset="0"/>
                          </a:rPr>
                          <m:t>𝒄𝒐𝒔𝒆𝒄𝑨</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𝟏</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𝒄𝒐𝒔𝒆𝒄𝑨</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𝟏</m:t>
                        </m:r>
                      </m:num>
                      <m:den>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𝒄𝒐𝒔𝒆𝒄𝑨</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𝟏</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𝒄𝒐𝒔𝒆𝒄𝑨</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𝟏</m:t>
                        </m:r>
                        <m:r>
                          <a:rPr lang="en-US" sz="2400" b="1" i="1" smtClean="0">
                            <a:solidFill>
                              <a:schemeClr val="tx1"/>
                            </a:solidFill>
                            <a:latin typeface="Cambria Math"/>
                            <a:ea typeface="Cambria Math"/>
                            <a:cs typeface="NikoshBAN" pitchFamily="2" charset="0"/>
                          </a:rPr>
                          <m:t>)</m:t>
                        </m:r>
                      </m:den>
                    </m:f>
                  </m:oMath>
                </a14:m>
                <a:r>
                  <a:rPr lang="bn-BD" sz="2400" b="1" dirty="0" smtClean="0">
                    <a:solidFill>
                      <a:schemeClr val="tx1"/>
                    </a:solidFill>
                    <a:latin typeface="NikoshBAN" pitchFamily="2" charset="0"/>
                    <a:ea typeface="Cambria Math"/>
                    <a:cs typeface="NikoshBAN" pitchFamily="2" charset="0"/>
                  </a:rPr>
                  <a:t> </a:t>
                </a:r>
                <a:endParaRPr lang="en-US" sz="2400" b="1" dirty="0" smtClean="0">
                  <a:solidFill>
                    <a:schemeClr val="tx1"/>
                  </a:solidFill>
                  <a:latin typeface="NikoshBAN" pitchFamily="2" charset="0"/>
                  <a:ea typeface="Cambria Math"/>
                  <a:cs typeface="NikoshBAN" pitchFamily="2" charset="0"/>
                </a:endParaRPr>
              </a:p>
              <a:p>
                <a:r>
                  <a:rPr lang="en-US" sz="2400" b="1" dirty="0">
                    <a:solidFill>
                      <a:schemeClr val="tx1"/>
                    </a:solidFill>
                    <a:latin typeface="NikoshBAN" pitchFamily="2" charset="0"/>
                    <a:ea typeface="Cambria Math"/>
                    <a:cs typeface="NikoshBAN" pitchFamily="2" charset="0"/>
                  </a:rPr>
                  <a:t> </a:t>
                </a:r>
                <a:r>
                  <a:rPr lang="en-US" sz="2400" b="1" dirty="0" smtClean="0">
                    <a:solidFill>
                      <a:schemeClr val="tx1"/>
                    </a:solidFill>
                    <a:latin typeface="NikoshBAN" pitchFamily="2" charset="0"/>
                    <a:ea typeface="Cambria Math"/>
                    <a:cs typeface="NikoshBAN" pitchFamily="2" charset="0"/>
                  </a:rPr>
                  <a:t>          = </a:t>
                </a:r>
                <a14:m>
                  <m:oMath xmlns:m="http://schemas.openxmlformats.org/officeDocument/2006/math">
                    <m:f>
                      <m:fPr>
                        <m:ctrlPr>
                          <a:rPr lang="en-US" sz="2400" b="1" i="1" smtClean="0">
                            <a:solidFill>
                              <a:schemeClr val="tx1"/>
                            </a:solidFill>
                            <a:latin typeface="Cambria Math"/>
                            <a:ea typeface="Cambria Math"/>
                            <a:cs typeface="NikoshBAN" pitchFamily="2" charset="0"/>
                          </a:rPr>
                        </m:ctrlPr>
                      </m:fPr>
                      <m:num>
                        <m:r>
                          <a:rPr lang="en-US" sz="2400" b="1" i="1" smtClean="0">
                            <a:solidFill>
                              <a:schemeClr val="tx1"/>
                            </a:solidFill>
                            <a:latin typeface="Cambria Math"/>
                            <a:ea typeface="Cambria Math"/>
                            <a:cs typeface="NikoshBAN" pitchFamily="2" charset="0"/>
                          </a:rPr>
                          <m:t>𝟐</m:t>
                        </m:r>
                      </m:num>
                      <m:den>
                        <m:sSup>
                          <m:sSupPr>
                            <m:ctrlPr>
                              <a:rPr lang="en-US" sz="2400" b="1" i="1" smtClean="0">
                                <a:solidFill>
                                  <a:schemeClr val="tx1"/>
                                </a:solidFill>
                                <a:latin typeface="Cambria Math"/>
                                <a:ea typeface="Cambria Math"/>
                                <a:cs typeface="NikoshBAN" pitchFamily="2" charset="0"/>
                              </a:rPr>
                            </m:ctrlPr>
                          </m:sSupPr>
                          <m:e>
                            <m:r>
                              <a:rPr lang="en-US" sz="2400" b="1" i="1" smtClean="0">
                                <a:solidFill>
                                  <a:schemeClr val="tx1"/>
                                </a:solidFill>
                                <a:latin typeface="Cambria Math"/>
                                <a:ea typeface="Cambria Math"/>
                                <a:cs typeface="NikoshBAN" pitchFamily="2" charset="0"/>
                              </a:rPr>
                              <m:t>𝒄𝒐𝒔𝒆𝒄</m:t>
                            </m:r>
                          </m:e>
                          <m:sup>
                            <m:r>
                              <a:rPr lang="en-US" sz="2400" b="1" i="1" smtClean="0">
                                <a:solidFill>
                                  <a:schemeClr val="tx1"/>
                                </a:solidFill>
                                <a:latin typeface="Cambria Math"/>
                                <a:ea typeface="Cambria Math"/>
                                <a:cs typeface="NikoshBAN" pitchFamily="2" charset="0"/>
                              </a:rPr>
                              <m:t>𝟐</m:t>
                            </m:r>
                          </m:sup>
                        </m:sSup>
                        <m:r>
                          <a:rPr lang="en-US" sz="2400" b="1" i="1" smtClean="0">
                            <a:solidFill>
                              <a:schemeClr val="tx1"/>
                            </a:solidFill>
                            <a:latin typeface="Cambria Math"/>
                            <a:ea typeface="Cambria Math"/>
                            <a:cs typeface="NikoshBAN" pitchFamily="2" charset="0"/>
                          </a:rPr>
                          <m:t>𝑨</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𝟏</m:t>
                        </m:r>
                      </m:den>
                    </m:f>
                  </m:oMath>
                </a14:m>
                <a:endParaRPr lang="en-US" b="1" dirty="0" smtClean="0">
                  <a:solidFill>
                    <a:schemeClr val="tx1"/>
                  </a:solidFill>
                  <a:latin typeface="NikoshBAN" pitchFamily="2" charset="0"/>
                  <a:cs typeface="NikoshBAN" pitchFamily="2" charset="0"/>
                </a:endParaRPr>
              </a:p>
              <a:p>
                <a:r>
                  <a:rPr lang="en-US" b="1" dirty="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 </a:t>
                </a:r>
                <a14:m>
                  <m:oMath xmlns:m="http://schemas.openxmlformats.org/officeDocument/2006/math">
                    <m:r>
                      <a:rPr lang="en-US" b="1" i="1" smtClean="0">
                        <a:solidFill>
                          <a:schemeClr val="tx1"/>
                        </a:solidFill>
                        <a:latin typeface="Cambria Math"/>
                        <a:cs typeface="NikoshBAN" pitchFamily="2" charset="0"/>
                      </a:rPr>
                      <m:t>𝟐</m:t>
                    </m:r>
                    <m:r>
                      <a:rPr lang="en-US" b="1" i="1" smtClean="0">
                        <a:solidFill>
                          <a:schemeClr val="tx1"/>
                        </a:solidFill>
                        <a:latin typeface="Cambria Math"/>
                        <a:ea typeface="Cambria Math"/>
                        <a:cs typeface="NikoshBAN" pitchFamily="2" charset="0"/>
                      </a:rPr>
                      <m:t>×</m:t>
                    </m:r>
                    <m:f>
                      <m:fPr>
                        <m:ctrlPr>
                          <a:rPr lang="en-US" b="1" i="1" smtClean="0">
                            <a:solidFill>
                              <a:schemeClr val="tx1"/>
                            </a:solidFill>
                            <a:latin typeface="Cambria Math"/>
                            <a:ea typeface="Cambria Math"/>
                            <a:cs typeface="NikoshBAN" pitchFamily="2" charset="0"/>
                          </a:rPr>
                        </m:ctrlPr>
                      </m:fPr>
                      <m:num>
                        <m:r>
                          <a:rPr lang="en-US" b="1" i="1" smtClean="0">
                            <a:solidFill>
                              <a:schemeClr val="tx1"/>
                            </a:solidFill>
                            <a:latin typeface="Cambria Math"/>
                            <a:ea typeface="Cambria Math"/>
                            <a:cs typeface="NikoshBAN" pitchFamily="2" charset="0"/>
                          </a:rPr>
                          <m:t>𝟏</m:t>
                        </m:r>
                      </m:num>
                      <m:den>
                        <m:sSup>
                          <m:sSupPr>
                            <m:ctrlPr>
                              <a:rPr lang="en-US" b="1" i="1" smtClean="0">
                                <a:solidFill>
                                  <a:schemeClr val="tx1"/>
                                </a:solidFill>
                                <a:latin typeface="Cambria Math"/>
                                <a:ea typeface="Cambria Math"/>
                                <a:cs typeface="NikoshBAN" pitchFamily="2" charset="0"/>
                              </a:rPr>
                            </m:ctrlPr>
                          </m:sSupPr>
                          <m:e>
                            <m:r>
                              <a:rPr lang="en-US" b="1" i="1" smtClean="0">
                                <a:solidFill>
                                  <a:schemeClr val="tx1"/>
                                </a:solidFill>
                                <a:latin typeface="Cambria Math"/>
                                <a:ea typeface="Cambria Math"/>
                                <a:cs typeface="NikoshBAN" pitchFamily="2" charset="0"/>
                              </a:rPr>
                              <m:t>𝒄𝒐𝒕</m:t>
                            </m:r>
                          </m:e>
                          <m:sup>
                            <m:r>
                              <a:rPr lang="en-US" b="1" i="1" smtClean="0">
                                <a:solidFill>
                                  <a:schemeClr val="tx1"/>
                                </a:solidFill>
                                <a:latin typeface="Cambria Math"/>
                                <a:ea typeface="Cambria Math"/>
                                <a:cs typeface="NikoshBAN" pitchFamily="2" charset="0"/>
                              </a:rPr>
                              <m:t>𝟐</m:t>
                            </m:r>
                          </m:sup>
                        </m:sSup>
                        <m:r>
                          <a:rPr lang="en-US" b="1" i="1" smtClean="0">
                            <a:solidFill>
                              <a:schemeClr val="tx1"/>
                            </a:solidFill>
                            <a:latin typeface="Cambria Math"/>
                            <a:ea typeface="Cambria Math"/>
                            <a:cs typeface="NikoshBAN" pitchFamily="2" charset="0"/>
                          </a:rPr>
                          <m:t>𝑨</m:t>
                        </m:r>
                      </m:den>
                    </m:f>
                  </m:oMath>
                </a14:m>
                <a:endParaRPr lang="en-US" b="1" dirty="0" smtClean="0">
                  <a:solidFill>
                    <a:schemeClr val="tx1"/>
                  </a:solidFill>
                  <a:latin typeface="NikoshBAN" pitchFamily="2" charset="0"/>
                  <a:cs typeface="NikoshBAN" pitchFamily="2" charset="0"/>
                </a:endParaRPr>
              </a:p>
              <a:p>
                <a:r>
                  <a:rPr lang="en-US" b="1" dirty="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a:t>
                </a:r>
                <a:r>
                  <a:rPr lang="bn-BD" b="1" dirty="0" smtClean="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a:t>
                </a:r>
                <a14:m>
                  <m:oMath xmlns:m="http://schemas.openxmlformats.org/officeDocument/2006/math">
                    <m:r>
                      <a:rPr lang="en-US" b="1" i="1" smtClean="0">
                        <a:solidFill>
                          <a:schemeClr val="tx1"/>
                        </a:solidFill>
                        <a:latin typeface="Cambria Math"/>
                        <a:cs typeface="NikoshBAN" pitchFamily="2" charset="0"/>
                      </a:rPr>
                      <m:t>𝟐</m:t>
                    </m:r>
                    <m:sSup>
                      <m:sSupPr>
                        <m:ctrlPr>
                          <a:rPr lang="en-US" b="1" i="1" smtClean="0">
                            <a:solidFill>
                              <a:schemeClr val="tx1"/>
                            </a:solidFill>
                            <a:latin typeface="Cambria Math"/>
                            <a:cs typeface="NikoshBAN" pitchFamily="2" charset="0"/>
                          </a:rPr>
                        </m:ctrlPr>
                      </m:sSupPr>
                      <m:e>
                        <m:r>
                          <a:rPr lang="en-US" b="1" i="1" smtClean="0">
                            <a:solidFill>
                              <a:schemeClr val="tx1"/>
                            </a:solidFill>
                            <a:latin typeface="Cambria Math"/>
                            <a:cs typeface="NikoshBAN" pitchFamily="2" charset="0"/>
                          </a:rPr>
                          <m:t>𝒕𝒂𝒏</m:t>
                        </m:r>
                      </m:e>
                      <m:sup>
                        <m:r>
                          <a:rPr lang="en-US" b="1" i="1" smtClean="0">
                            <a:solidFill>
                              <a:schemeClr val="tx1"/>
                            </a:solidFill>
                            <a:latin typeface="Cambria Math"/>
                            <a:cs typeface="NikoshBAN" pitchFamily="2" charset="0"/>
                          </a:rPr>
                          <m:t>𝟐</m:t>
                        </m:r>
                      </m:sup>
                    </m:sSup>
                  </m:oMath>
                </a14:m>
                <a:r>
                  <a:rPr lang="en-US" b="1" dirty="0" smtClean="0">
                    <a:solidFill>
                      <a:schemeClr val="tx1"/>
                    </a:solidFill>
                    <a:latin typeface="NikoshBAN" pitchFamily="2" charset="0"/>
                    <a:cs typeface="NikoshBAN" pitchFamily="2" charset="0"/>
                  </a:rPr>
                  <a:t>A</a:t>
                </a:r>
              </a:p>
              <a:p>
                <a:r>
                  <a:rPr lang="en-US" b="1" dirty="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a:t>
                </a:r>
                <a:r>
                  <a:rPr lang="bn-BD" b="1" dirty="0" smtClean="0">
                    <a:solidFill>
                      <a:schemeClr val="tx1"/>
                    </a:solidFill>
                    <a:latin typeface="NikoshBAN" pitchFamily="2" charset="0"/>
                    <a:cs typeface="NikoshBAN" pitchFamily="2" charset="0"/>
                  </a:rPr>
                  <a:t> </a:t>
                </a:r>
                <a:r>
                  <a:rPr lang="en-US" sz="1400" b="1" dirty="0" smtClean="0">
                    <a:solidFill>
                      <a:schemeClr val="tx1"/>
                    </a:solidFill>
                    <a:latin typeface="NikoshBAN" pitchFamily="2" charset="0"/>
                    <a:cs typeface="NikoshBAN" pitchFamily="2" charset="0"/>
                  </a:rPr>
                  <a:t>= R.H.S</a:t>
                </a:r>
                <a:r>
                  <a:rPr lang="en-US" b="1" dirty="0" smtClean="0">
                    <a:solidFill>
                      <a:schemeClr val="tx1"/>
                    </a:solidFill>
                    <a:latin typeface="NikoshBAN" pitchFamily="2" charset="0"/>
                    <a:cs typeface="NikoshBAN" pitchFamily="2" charset="0"/>
                  </a:rPr>
                  <a:t>.</a:t>
                </a:r>
              </a:p>
              <a:p>
                <a:r>
                  <a:rPr lang="en-US" b="1" dirty="0">
                    <a:solidFill>
                      <a:schemeClr val="tx1"/>
                    </a:solidFill>
                    <a:latin typeface="NikoshBAN" pitchFamily="2" charset="0"/>
                    <a:cs typeface="NikoshBAN" pitchFamily="2" charset="0"/>
                  </a:rPr>
                  <a:t> </a:t>
                </a:r>
                <a:r>
                  <a:rPr lang="bn-BD" b="1" dirty="0" smtClean="0">
                    <a:solidFill>
                      <a:schemeClr val="tx1"/>
                    </a:solidFill>
                    <a:latin typeface="NikoshBAN" pitchFamily="2" charset="0"/>
                    <a:cs typeface="NikoshBAN" pitchFamily="2" charset="0"/>
                  </a:rPr>
                  <a:t>  </a:t>
                </a:r>
                <a:r>
                  <a:rPr lang="en-US" b="1" dirty="0" smtClean="0">
                    <a:solidFill>
                      <a:schemeClr val="tx1"/>
                    </a:solidFill>
                    <a:latin typeface="Cambria Math"/>
                    <a:ea typeface="Cambria Math"/>
                    <a:cs typeface="NikoshBAN" pitchFamily="2" charset="0"/>
                  </a:rPr>
                  <a:t>∴ </a:t>
                </a:r>
                <a:r>
                  <a:rPr lang="en-US" sz="1600" b="1" dirty="0" smtClean="0">
                    <a:solidFill>
                      <a:schemeClr val="tx1"/>
                    </a:solidFill>
                    <a:latin typeface="Cambria Math"/>
                    <a:ea typeface="Cambria Math"/>
                    <a:cs typeface="NikoshBAN" pitchFamily="2" charset="0"/>
                  </a:rPr>
                  <a:t>L.H.S.= R.H.S</a:t>
                </a:r>
                <a:r>
                  <a:rPr lang="en-US" b="1" dirty="0" smtClean="0">
                    <a:solidFill>
                      <a:schemeClr val="tx1"/>
                    </a:solidFill>
                    <a:latin typeface="Cambria Math"/>
                    <a:ea typeface="Cambria Math"/>
                    <a:cs typeface="NikoshBAN" pitchFamily="2" charset="0"/>
                  </a:rPr>
                  <a:t>.</a:t>
                </a:r>
              </a:p>
              <a:p>
                <a:r>
                  <a:rPr lang="en-US" b="1" dirty="0">
                    <a:solidFill>
                      <a:schemeClr val="tx1"/>
                    </a:solidFill>
                    <a:latin typeface="Cambria Math"/>
                    <a:ea typeface="Cambria Math"/>
                    <a:cs typeface="NikoshBAN" pitchFamily="2" charset="0"/>
                  </a:rPr>
                  <a:t> </a:t>
                </a:r>
                <a:r>
                  <a:rPr lang="en-US" b="1" dirty="0" smtClean="0">
                    <a:solidFill>
                      <a:schemeClr val="tx1"/>
                    </a:solidFill>
                    <a:latin typeface="Cambria Math"/>
                    <a:ea typeface="Cambria Math"/>
                    <a:cs typeface="NikoshBAN" pitchFamily="2" charset="0"/>
                  </a:rPr>
                  <a:t>     </a:t>
                </a:r>
                <a:r>
                  <a:rPr lang="bn-BD" b="1" dirty="0" smtClean="0">
                    <a:solidFill>
                      <a:schemeClr val="tx1"/>
                    </a:solidFill>
                    <a:latin typeface="Cambria Math"/>
                    <a:ea typeface="Cambria Math"/>
                    <a:cs typeface="NikoshBAN" pitchFamily="2" charset="0"/>
                  </a:rPr>
                  <a:t>              প্রমাণিত। </a:t>
                </a:r>
                <a:endParaRPr lang="en-US" b="1" dirty="0">
                  <a:solidFill>
                    <a:schemeClr val="tx1"/>
                  </a:solidFill>
                  <a:latin typeface="NikoshBAN" pitchFamily="2" charset="0"/>
                  <a:cs typeface="NikoshBAN" pitchFamily="2" charset="0"/>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4663784" y="1779721"/>
                <a:ext cx="5269922" cy="3255122"/>
              </a:xfrm>
              <a:prstGeom prst="rect">
                <a:avLst/>
              </a:prstGeom>
              <a:blipFill rotWithShape="1">
                <a:blip r:embed="rId5"/>
                <a:stretch>
                  <a:fillRect l="-925" b="-2247"/>
                </a:stretch>
              </a:blipFill>
            </p:spPr>
            <p:txBody>
              <a:bodyPr/>
              <a:lstStyle/>
              <a:p>
                <a:r>
                  <a:rPr lang="en-US">
                    <a:noFill/>
                  </a:rPr>
                  <a:t> </a:t>
                </a:r>
              </a:p>
            </p:txBody>
          </p:sp>
        </mc:Fallback>
      </mc:AlternateContent>
      <p:sp>
        <p:nvSpPr>
          <p:cNvPr id="12" name="TextBox 11"/>
          <p:cNvSpPr txBox="1"/>
          <p:nvPr/>
        </p:nvSpPr>
        <p:spPr>
          <a:xfrm>
            <a:off x="4663787" y="1151991"/>
            <a:ext cx="4417867" cy="400110"/>
          </a:xfrm>
          <a:prstGeom prst="rect">
            <a:avLst/>
          </a:prstGeom>
          <a:noFill/>
        </p:spPr>
        <p:txBody>
          <a:bodyPr wrap="square" rtlCol="0">
            <a:spAutoFit/>
          </a:bodyPr>
          <a:lstStyle/>
          <a:p>
            <a:r>
              <a:rPr lang="bn-BD" sz="2000" b="1" dirty="0">
                <a:latin typeface="NikoshBAN" pitchFamily="2" charset="0"/>
                <a:cs typeface="NikoshBAN" pitchFamily="2" charset="0"/>
              </a:rPr>
              <a:t>৯</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বই-১৪ </a:t>
            </a:r>
            <a:r>
              <a:rPr lang="en-US" sz="2000" b="1" dirty="0" smtClean="0">
                <a:latin typeface="Cambria Math"/>
                <a:ea typeface="Cambria Math"/>
                <a:cs typeface="NikoshBAN" pitchFamily="2" charset="0"/>
              </a:rPr>
              <a:t>⦂</a:t>
            </a:r>
            <a:r>
              <a:rPr lang="bn-BD" sz="2000" b="1" dirty="0" smtClean="0">
                <a:latin typeface="NikoshBAN" pitchFamily="2" charset="0"/>
                <a:cs typeface="NikoshBAN" pitchFamily="2" charset="0"/>
              </a:rPr>
              <a:t>সমাধানঃ                  </a:t>
            </a:r>
            <a:endParaRPr lang="en-US" sz="2000" b="1" dirty="0">
              <a:latin typeface="NikoshBAN" pitchFamily="2" charset="0"/>
              <a:cs typeface="NikoshBAN" pitchFamily="2" charset="0"/>
            </a:endParaRPr>
          </a:p>
        </p:txBody>
      </p:sp>
    </p:spTree>
    <p:extLst>
      <p:ext uri="{BB962C8B-B14F-4D97-AF65-F5344CB8AC3E}">
        <p14:creationId xmlns:p14="http://schemas.microsoft.com/office/powerpoint/2010/main" val="378708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additive="base">
                                        <p:cTn id="38" dur="500" fill="hold"/>
                                        <p:tgtEl>
                                          <p:spTgt spid="9"/>
                                        </p:tgtEl>
                                        <p:attrNameLst>
                                          <p:attrName>ppt_x</p:attrName>
                                        </p:attrNameLst>
                                      </p:cBhvr>
                                      <p:tavLst>
                                        <p:tav tm="0">
                                          <p:val>
                                            <p:strVal val="#ppt_x"/>
                                          </p:val>
                                        </p:tav>
                                        <p:tav tm="100000">
                                          <p:val>
                                            <p:strVal val="#ppt_x"/>
                                          </p:val>
                                        </p:tav>
                                      </p:tavLst>
                                    </p:anim>
                                    <p:anim calcmode="lin" valueType="num">
                                      <p:cBhvr additive="base">
                                        <p:cTn id="3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500" fill="hold"/>
                                        <p:tgtEl>
                                          <p:spTgt spid="11"/>
                                        </p:tgtEl>
                                        <p:attrNameLst>
                                          <p:attrName>ppt_x</p:attrName>
                                        </p:attrNameLst>
                                      </p:cBhvr>
                                      <p:tavLst>
                                        <p:tav tm="0">
                                          <p:val>
                                            <p:strVal val="#ppt_x"/>
                                          </p:val>
                                        </p:tav>
                                        <p:tav tm="100000">
                                          <p:val>
                                            <p:strVal val="#ppt_x"/>
                                          </p:val>
                                        </p:tav>
                                      </p:tavLst>
                                    </p:anim>
                                    <p:anim calcmode="lin" valueType="num">
                                      <p:cBhvr additive="base">
                                        <p:cTn id="5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9" grpId="0"/>
      <p:bldP spid="11" grpId="0"/>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160193" y="425049"/>
                <a:ext cx="4462894" cy="537840"/>
              </a:xfrm>
              <a:prstGeom prst="rect">
                <a:avLst/>
              </a:prstGeom>
              <a:noFill/>
            </p:spPr>
            <p:txBody>
              <a:bodyPr wrap="square" rtlCol="0">
                <a:spAutoFit/>
              </a:bodyPr>
              <a:lstStyle/>
              <a:p>
                <a:r>
                  <a:rPr lang="bn-BD" sz="2000" b="1" dirty="0" smtClean="0">
                    <a:solidFill>
                      <a:srgbClr val="0070C0"/>
                    </a:solidFill>
                    <a:latin typeface="NikoshBAN" pitchFamily="2" charset="0"/>
                    <a:cs typeface="NikoshBAN" pitchFamily="2" charset="0"/>
                  </a:rPr>
                  <a:t>১০</a:t>
                </a:r>
                <a:r>
                  <a:rPr lang="en-US" sz="2000" b="1" dirty="0" smtClean="0">
                    <a:solidFill>
                      <a:srgbClr val="0070C0"/>
                    </a:solidFill>
                    <a:latin typeface="NikoshBAN" pitchFamily="2" charset="0"/>
                    <a:cs typeface="NikoshBAN" pitchFamily="2" charset="0"/>
                  </a:rPr>
                  <a:t>.</a:t>
                </a:r>
                <a:r>
                  <a:rPr lang="bn-BD" sz="2000" b="1" dirty="0" smtClean="0">
                    <a:solidFill>
                      <a:srgbClr val="0070C0"/>
                    </a:solidFill>
                    <a:latin typeface="NikoshBAN" pitchFamily="2" charset="0"/>
                    <a:cs typeface="NikoshBAN" pitchFamily="2" charset="0"/>
                  </a:rPr>
                  <a:t>বই-১৫ </a:t>
                </a:r>
                <a:r>
                  <a:rPr lang="en-US" sz="2000" b="1" dirty="0" smtClean="0">
                    <a:solidFill>
                      <a:srgbClr val="0070C0"/>
                    </a:solidFill>
                    <a:latin typeface="NikoshBAN" pitchFamily="2" charset="0"/>
                    <a:ea typeface="Cambria Math"/>
                    <a:cs typeface="NikoshBAN" pitchFamily="2" charset="0"/>
                  </a:rPr>
                  <a:t>⦂</a:t>
                </a:r>
                <a:r>
                  <a:rPr lang="bn-BD" sz="20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𝒔𝒊𝒏𝑨</m:t>
                        </m:r>
                      </m:num>
                      <m:den>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𝒄𝒐𝒔𝑨</m:t>
                        </m:r>
                      </m:den>
                    </m:f>
                  </m:oMath>
                </a14:m>
                <a:r>
                  <a:rPr lang="bn-BD" sz="2000" b="1" dirty="0" smtClean="0">
                    <a:solidFill>
                      <a:srgbClr val="0070C0"/>
                    </a:solidFill>
                    <a:latin typeface="NikoshBAN" pitchFamily="2" charset="0"/>
                    <a:ea typeface="Cambria Math"/>
                    <a:cs typeface="NikoshBAN" pitchFamily="2" charset="0"/>
                  </a:rPr>
                  <a:t>+</a:t>
                </a:r>
                <a:r>
                  <a:rPr lang="en-US" sz="20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𝒄𝒐𝒔𝑨</m:t>
                        </m:r>
                      </m:num>
                      <m:den>
                        <m:r>
                          <a:rPr lang="en-US" sz="2000" b="1" i="1" smtClean="0">
                            <a:solidFill>
                              <a:srgbClr val="0070C0"/>
                            </a:solidFill>
                            <a:latin typeface="Cambria Math"/>
                            <a:ea typeface="Cambria Math"/>
                          </a:rPr>
                          <m:t>𝒔𝒊𝒏𝑨</m:t>
                        </m:r>
                      </m:den>
                    </m:f>
                  </m:oMath>
                </a14:m>
                <a:r>
                  <a:rPr lang="bn-BD" sz="2000" b="1" dirty="0" smtClean="0">
                    <a:solidFill>
                      <a:srgbClr val="0070C0"/>
                    </a:solidFill>
                    <a:latin typeface="NikoshBAN" pitchFamily="2" charset="0"/>
                    <a:ea typeface="Cambria Math"/>
                    <a:cs typeface="NikoshBAN" pitchFamily="2" charset="0"/>
                  </a:rPr>
                  <a:t>= </a:t>
                </a:r>
                <a14:m>
                  <m:oMath xmlns:m="http://schemas.openxmlformats.org/officeDocument/2006/math">
                    <m:r>
                      <a:rPr lang="en-US" sz="1200" b="1" i="1" smtClean="0">
                        <a:solidFill>
                          <a:srgbClr val="0070C0"/>
                        </a:solidFill>
                        <a:latin typeface="Cambria Math"/>
                        <a:ea typeface="Cambria Math"/>
                      </a:rPr>
                      <m:t>𝟐</m:t>
                    </m:r>
                  </m:oMath>
                </a14:m>
                <a:r>
                  <a:rPr lang="en-US" sz="1200" b="1" dirty="0" err="1" smtClean="0">
                    <a:solidFill>
                      <a:srgbClr val="0070C0"/>
                    </a:solidFill>
                    <a:latin typeface="NikoshBAN" pitchFamily="2" charset="0"/>
                    <a:ea typeface="Cambria Math"/>
                    <a:cs typeface="NikoshBAN" pitchFamily="2" charset="0"/>
                  </a:rPr>
                  <a:t>cosecA</a:t>
                </a:r>
                <a:endParaRPr lang="en-US" sz="1400" b="1" dirty="0">
                  <a:solidFill>
                    <a:srgbClr val="0070C0"/>
                  </a:solidFill>
                  <a:latin typeface="NikoshBAN" pitchFamily="2" charset="0"/>
                  <a:cs typeface="NikoshBAN" pitchFamily="2"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160193" y="425049"/>
                <a:ext cx="4462894" cy="537840"/>
              </a:xfrm>
              <a:prstGeom prst="rect">
                <a:avLst/>
              </a:prstGeom>
              <a:blipFill rotWithShape="1">
                <a:blip r:embed="rId2"/>
                <a:stretch>
                  <a:fillRect l="-1366" b="-10227"/>
                </a:stretch>
              </a:blipFill>
            </p:spPr>
            <p:txBody>
              <a:bodyPr/>
              <a:lstStyle/>
              <a:p>
                <a:r>
                  <a:rPr lang="en-US">
                    <a:noFill/>
                  </a:rPr>
                  <a:t> </a:t>
                </a:r>
              </a:p>
            </p:txBody>
          </p:sp>
        </mc:Fallback>
      </mc:AlternateContent>
      <p:sp>
        <p:nvSpPr>
          <p:cNvPr id="3" name="TextBox 2"/>
          <p:cNvSpPr txBox="1"/>
          <p:nvPr/>
        </p:nvSpPr>
        <p:spPr>
          <a:xfrm>
            <a:off x="287481" y="31752"/>
            <a:ext cx="8856519" cy="523220"/>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একক কাজের সমাধানঃ  </a:t>
            </a:r>
            <a:endParaRPr lang="en-US" sz="2800" b="1" dirty="0">
              <a:solidFill>
                <a:srgbClr val="FFC000"/>
              </a:solidFill>
              <a:latin typeface="NikoshBAN" pitchFamily="2" charset="0"/>
              <a:cs typeface="NikoshBAN" pitchFamily="2" charset="0"/>
            </a:endParaRPr>
          </a:p>
        </p:txBody>
      </p:sp>
      <p:sp>
        <p:nvSpPr>
          <p:cNvPr id="4" name="TextBox 3"/>
          <p:cNvSpPr txBox="1"/>
          <p:nvPr/>
        </p:nvSpPr>
        <p:spPr>
          <a:xfrm>
            <a:off x="287481" y="1052742"/>
            <a:ext cx="4208319" cy="400110"/>
          </a:xfrm>
          <a:prstGeom prst="rect">
            <a:avLst/>
          </a:prstGeom>
          <a:noFill/>
        </p:spPr>
        <p:txBody>
          <a:bodyPr wrap="square" rtlCol="0">
            <a:spAutoFit/>
          </a:bodyPr>
          <a:lstStyle/>
          <a:p>
            <a:r>
              <a:rPr lang="bn-BD" sz="2000" b="1" dirty="0" smtClean="0">
                <a:latin typeface="NikoshBAN" pitchFamily="2" charset="0"/>
                <a:cs typeface="NikoshBAN" pitchFamily="2" charset="0"/>
              </a:rPr>
              <a:t>১০</a:t>
            </a:r>
            <a:r>
              <a:rPr lang="en-US" sz="2000" b="1" dirty="0" smtClean="0">
                <a:latin typeface="NikoshBAN" pitchFamily="2" charset="0"/>
                <a:cs typeface="NikoshBAN" pitchFamily="2" charset="0"/>
              </a:rPr>
              <a:t>.</a:t>
            </a:r>
            <a:r>
              <a:rPr lang="bn-BD" sz="2000" b="1" dirty="0" smtClean="0">
                <a:latin typeface="NikoshBAN" pitchFamily="2" charset="0"/>
                <a:cs typeface="NikoshBAN" pitchFamily="2" charset="0"/>
              </a:rPr>
              <a:t>বই-১৫ </a:t>
            </a:r>
            <a:r>
              <a:rPr lang="en-US" sz="2000" b="1" dirty="0" smtClean="0">
                <a:latin typeface="Cambria Math"/>
                <a:ea typeface="Cambria Math"/>
                <a:cs typeface="NikoshBAN" pitchFamily="2" charset="0"/>
              </a:rPr>
              <a:t>⦂</a:t>
            </a:r>
            <a:r>
              <a:rPr lang="bn-BD" sz="2000" b="1" dirty="0" smtClean="0">
                <a:latin typeface="NikoshBAN" pitchFamily="2" charset="0"/>
                <a:cs typeface="NikoshBAN" pitchFamily="2" charset="0"/>
              </a:rPr>
              <a:t>সমাধানঃ                  </a:t>
            </a:r>
            <a:endParaRPr lang="en-US" sz="2000"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5" name="TextBox 4"/>
              <p:cNvSpPr txBox="1"/>
              <p:nvPr/>
            </p:nvSpPr>
            <p:spPr>
              <a:xfrm>
                <a:off x="318651" y="1424886"/>
                <a:ext cx="4177149" cy="5169364"/>
              </a:xfrm>
              <a:prstGeom prst="rect">
                <a:avLst/>
              </a:prstGeom>
              <a:noFill/>
            </p:spPr>
            <p:txBody>
              <a:bodyPr wrap="square" rtlCol="0">
                <a:spAutoFit/>
              </a:bodyPr>
              <a:lstStyle/>
              <a:p>
                <a:r>
                  <a:rPr lang="bn-BD" b="1" dirty="0" smtClean="0">
                    <a:solidFill>
                      <a:schemeClr val="tx1"/>
                    </a:solidFill>
                    <a:latin typeface="NikoshBAN" pitchFamily="2" charset="0"/>
                    <a:cs typeface="NikoshBAN" pitchFamily="2" charset="0"/>
                  </a:rPr>
                  <a:t> </a:t>
                </a:r>
                <a:r>
                  <a:rPr lang="en-US" sz="1600" b="1" dirty="0" smtClean="0">
                    <a:solidFill>
                      <a:schemeClr val="tx1"/>
                    </a:solidFill>
                    <a:latin typeface="NikoshBAN" pitchFamily="2" charset="0"/>
                    <a:cs typeface="NikoshBAN" pitchFamily="2" charset="0"/>
                  </a:rPr>
                  <a:t>L.H.S</a:t>
                </a:r>
                <a:r>
                  <a:rPr lang="en-US" sz="2400" b="1" dirty="0" smtClean="0">
                    <a:solidFill>
                      <a:schemeClr val="tx1"/>
                    </a:solidFill>
                    <a:latin typeface="NikoshBAN" pitchFamily="2" charset="0"/>
                    <a:cs typeface="NikoshBAN" pitchFamily="2" charset="0"/>
                  </a:rPr>
                  <a:t>.= </a:t>
                </a:r>
                <a14:m>
                  <m:oMath xmlns:m="http://schemas.openxmlformats.org/officeDocument/2006/math">
                    <m:f>
                      <m:fPr>
                        <m:ctrlPr>
                          <a:rPr lang="bn-BD" sz="2400" b="1" i="1" smtClean="0">
                            <a:solidFill>
                              <a:schemeClr val="tx1"/>
                            </a:solidFill>
                            <a:latin typeface="Cambria Math"/>
                            <a:ea typeface="Cambria Math"/>
                          </a:rPr>
                        </m:ctrlPr>
                      </m:fPr>
                      <m:num>
                        <m:r>
                          <a:rPr lang="en-US" sz="2400" b="1" i="0" smtClean="0">
                            <a:solidFill>
                              <a:schemeClr val="tx1"/>
                            </a:solidFill>
                            <a:latin typeface="Cambria Math"/>
                            <a:ea typeface="Cambria Math"/>
                          </a:rPr>
                          <m:t>𝐬𝐢𝐧𝐀</m:t>
                        </m:r>
                      </m:num>
                      <m:den>
                        <m:r>
                          <a:rPr lang="en-US" sz="2400" b="1" i="0" smtClean="0">
                            <a:solidFill>
                              <a:schemeClr val="tx1"/>
                            </a:solidFill>
                            <a:latin typeface="Cambria Math"/>
                            <a:ea typeface="Cambria Math"/>
                          </a:rPr>
                          <m:t>𝟏</m:t>
                        </m:r>
                        <m:r>
                          <a:rPr lang="en-US" sz="2400" b="1" i="0" smtClean="0">
                            <a:solidFill>
                              <a:schemeClr val="tx1"/>
                            </a:solidFill>
                            <a:latin typeface="Cambria Math"/>
                            <a:ea typeface="Cambria Math"/>
                          </a:rPr>
                          <m:t>−</m:t>
                        </m:r>
                        <m:r>
                          <a:rPr lang="en-US" sz="2400" b="1" i="0" smtClean="0">
                            <a:solidFill>
                              <a:schemeClr val="tx1"/>
                            </a:solidFill>
                            <a:latin typeface="Cambria Math"/>
                            <a:ea typeface="Cambria Math"/>
                          </a:rPr>
                          <m:t>𝐜𝐨𝐬𝐀</m:t>
                        </m:r>
                      </m:den>
                    </m:f>
                  </m:oMath>
                </a14:m>
                <a:r>
                  <a:rPr lang="bn-BD" sz="2400" b="1" dirty="0" smtClean="0">
                    <a:solidFill>
                      <a:schemeClr val="tx1"/>
                    </a:solidFill>
                    <a:latin typeface="NikoshBAN" pitchFamily="2" charset="0"/>
                    <a:ea typeface="Cambria Math"/>
                    <a:cs typeface="NikoshBAN" pitchFamily="2" charset="0"/>
                  </a:rPr>
                  <a:t> +</a:t>
                </a:r>
                <a:r>
                  <a:rPr lang="en-US" sz="24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400" b="1" i="1" smtClean="0">
                            <a:solidFill>
                              <a:schemeClr val="tx1"/>
                            </a:solidFill>
                            <a:latin typeface="Cambria Math"/>
                            <a:ea typeface="Cambria Math"/>
                          </a:rPr>
                        </m:ctrlPr>
                      </m:fPr>
                      <m:num>
                        <m:r>
                          <a:rPr lang="en-US" sz="2400" b="1" i="0" smtClean="0">
                            <a:solidFill>
                              <a:schemeClr val="tx1"/>
                            </a:solidFill>
                            <a:latin typeface="Cambria Math"/>
                            <a:ea typeface="Cambria Math"/>
                          </a:rPr>
                          <m:t>𝟏</m:t>
                        </m:r>
                        <m:r>
                          <a:rPr lang="en-US" sz="2400" b="1" i="0" smtClean="0">
                            <a:solidFill>
                              <a:schemeClr val="tx1"/>
                            </a:solidFill>
                            <a:latin typeface="Cambria Math"/>
                            <a:ea typeface="Cambria Math"/>
                          </a:rPr>
                          <m:t>−</m:t>
                        </m:r>
                        <m:r>
                          <a:rPr lang="en-US" sz="2400" b="1" i="0" smtClean="0">
                            <a:solidFill>
                              <a:schemeClr val="tx1"/>
                            </a:solidFill>
                            <a:latin typeface="Cambria Math"/>
                            <a:ea typeface="Cambria Math"/>
                          </a:rPr>
                          <m:t>𝐜𝐨𝐬𝐀</m:t>
                        </m:r>
                      </m:num>
                      <m:den>
                        <m:r>
                          <a:rPr lang="en-US" sz="2400" b="1" i="0" smtClean="0">
                            <a:solidFill>
                              <a:schemeClr val="tx1"/>
                            </a:solidFill>
                            <a:latin typeface="Cambria Math"/>
                            <a:ea typeface="Cambria Math"/>
                          </a:rPr>
                          <m:t>𝐬𝐢𝐧𝐀</m:t>
                        </m:r>
                      </m:den>
                    </m:f>
                  </m:oMath>
                </a14:m>
                <a:r>
                  <a:rPr lang="bn-BD" sz="2400" b="1" dirty="0" smtClean="0">
                    <a:solidFill>
                      <a:schemeClr val="tx1"/>
                    </a:solidFill>
                    <a:latin typeface="NikoshBAN" pitchFamily="2" charset="0"/>
                    <a:ea typeface="Cambria Math"/>
                    <a:cs typeface="NikoshBAN" pitchFamily="2" charset="0"/>
                  </a:rPr>
                  <a:t> </a:t>
                </a:r>
                <a:endParaRPr lang="en-US" sz="2400" b="1" dirty="0" smtClean="0">
                  <a:solidFill>
                    <a:schemeClr val="tx1"/>
                  </a:solidFill>
                  <a:latin typeface="NikoshBAN" pitchFamily="2" charset="0"/>
                  <a:ea typeface="Cambria Math"/>
                  <a:cs typeface="NikoshBAN" pitchFamily="2" charset="0"/>
                </a:endParaRPr>
              </a:p>
              <a:p>
                <a:r>
                  <a:rPr lang="en-US" sz="2400" b="1" dirty="0">
                    <a:solidFill>
                      <a:schemeClr val="tx1"/>
                    </a:solidFill>
                    <a:latin typeface="NikoshBAN" pitchFamily="2" charset="0"/>
                    <a:ea typeface="Cambria Math"/>
                    <a:cs typeface="NikoshBAN" pitchFamily="2" charset="0"/>
                  </a:rPr>
                  <a:t> </a:t>
                </a:r>
                <a:r>
                  <a:rPr lang="en-US" sz="2400" b="1" dirty="0" smtClean="0">
                    <a:solidFill>
                      <a:schemeClr val="tx1"/>
                    </a:solidFill>
                    <a:latin typeface="NikoshBAN" pitchFamily="2" charset="0"/>
                    <a:ea typeface="Cambria Math"/>
                    <a:cs typeface="NikoshBAN" pitchFamily="2" charset="0"/>
                  </a:rPr>
                  <a:t>            =</a:t>
                </a:r>
                <a:r>
                  <a:rPr lang="bn-BD" sz="24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400" b="1" i="1" smtClean="0">
                            <a:solidFill>
                              <a:schemeClr val="tx1"/>
                            </a:solidFill>
                            <a:latin typeface="Cambria Math"/>
                            <a:ea typeface="Cambria Math"/>
                            <a:cs typeface="NikoshBAN" pitchFamily="2" charset="0"/>
                          </a:rPr>
                        </m:ctrlPr>
                      </m:fPr>
                      <m:num>
                        <m:sSup>
                          <m:sSupPr>
                            <m:ctrlPr>
                              <a:rPr lang="bn-BD" sz="2400" b="1" i="1" smtClean="0">
                                <a:solidFill>
                                  <a:schemeClr val="tx1"/>
                                </a:solidFill>
                                <a:latin typeface="Cambria Math"/>
                                <a:ea typeface="Cambria Math"/>
                                <a:cs typeface="NikoshBAN" pitchFamily="2" charset="0"/>
                              </a:rPr>
                            </m:ctrlPr>
                          </m:sSupPr>
                          <m:e>
                            <m:r>
                              <a:rPr lang="en-US" sz="2400" b="1" i="0" smtClean="0">
                                <a:solidFill>
                                  <a:schemeClr val="tx1"/>
                                </a:solidFill>
                                <a:latin typeface="Cambria Math"/>
                                <a:ea typeface="Cambria Math"/>
                                <a:cs typeface="NikoshBAN" pitchFamily="2" charset="0"/>
                              </a:rPr>
                              <m:t>𝐬𝐢𝐧</m:t>
                            </m:r>
                          </m:e>
                          <m:sup>
                            <m:r>
                              <a:rPr lang="en-US" sz="2400" b="1" i="0" smtClean="0">
                                <a:solidFill>
                                  <a:schemeClr val="tx1"/>
                                </a:solidFill>
                                <a:latin typeface="Cambria Math"/>
                                <a:ea typeface="Cambria Math"/>
                                <a:cs typeface="NikoshBAN" pitchFamily="2" charset="0"/>
                              </a:rPr>
                              <m:t>𝟐</m:t>
                            </m:r>
                          </m:sup>
                        </m:sSup>
                        <m:r>
                          <a:rPr lang="en-US" sz="2400" b="1" i="0" smtClean="0">
                            <a:solidFill>
                              <a:schemeClr val="tx1"/>
                            </a:solidFill>
                            <a:latin typeface="Cambria Math"/>
                            <a:ea typeface="Cambria Math"/>
                            <a:cs typeface="NikoshBAN" pitchFamily="2" charset="0"/>
                          </a:rPr>
                          <m:t>𝐀</m:t>
                        </m:r>
                        <m:r>
                          <a:rPr lang="en-US" sz="2400" b="1" i="0" smtClean="0">
                            <a:solidFill>
                              <a:schemeClr val="tx1"/>
                            </a:solidFill>
                            <a:latin typeface="Cambria Math"/>
                            <a:ea typeface="Cambria Math"/>
                            <a:cs typeface="NikoshBAN" pitchFamily="2" charset="0"/>
                          </a:rPr>
                          <m:t>+</m:t>
                        </m:r>
                        <m:sSup>
                          <m:sSupPr>
                            <m:ctrlPr>
                              <a:rPr lang="en-US" sz="2400" b="1" i="1" smtClean="0">
                                <a:solidFill>
                                  <a:schemeClr val="tx1"/>
                                </a:solidFill>
                                <a:latin typeface="Cambria Math"/>
                                <a:ea typeface="Cambria Math"/>
                                <a:cs typeface="NikoshBAN" pitchFamily="2" charset="0"/>
                              </a:rPr>
                            </m:ctrlPr>
                          </m:sSupPr>
                          <m:e>
                            <m:r>
                              <a:rPr lang="en-US" sz="2400" b="1" i="0" smtClean="0">
                                <a:solidFill>
                                  <a:schemeClr val="tx1"/>
                                </a:solidFill>
                                <a:latin typeface="Cambria Math"/>
                                <a:ea typeface="Cambria Math"/>
                                <a:cs typeface="NikoshBAN" pitchFamily="2" charset="0"/>
                              </a:rPr>
                              <m:t>(</m:t>
                            </m:r>
                            <m:r>
                              <a:rPr lang="en-US" sz="2400" b="1" i="0" smtClean="0">
                                <a:solidFill>
                                  <a:schemeClr val="tx1"/>
                                </a:solidFill>
                                <a:latin typeface="Cambria Math"/>
                                <a:ea typeface="Cambria Math"/>
                                <a:cs typeface="NikoshBAN" pitchFamily="2" charset="0"/>
                              </a:rPr>
                              <m:t>𝟏</m:t>
                            </m:r>
                            <m:r>
                              <a:rPr lang="en-US" sz="2400" b="1" i="0" smtClean="0">
                                <a:solidFill>
                                  <a:schemeClr val="tx1"/>
                                </a:solidFill>
                                <a:latin typeface="Cambria Math"/>
                                <a:ea typeface="Cambria Math"/>
                                <a:cs typeface="NikoshBAN" pitchFamily="2" charset="0"/>
                              </a:rPr>
                              <m:t>−</m:t>
                            </m:r>
                            <m:r>
                              <a:rPr lang="en-US" sz="2400" b="1" i="0" smtClean="0">
                                <a:solidFill>
                                  <a:schemeClr val="tx1"/>
                                </a:solidFill>
                                <a:latin typeface="Cambria Math"/>
                                <a:ea typeface="Cambria Math"/>
                                <a:cs typeface="NikoshBAN" pitchFamily="2" charset="0"/>
                              </a:rPr>
                              <m:t>𝐜𝐨𝐬𝐀</m:t>
                            </m:r>
                            <m:r>
                              <a:rPr lang="en-US" sz="2400" b="1" i="0" smtClean="0">
                                <a:solidFill>
                                  <a:schemeClr val="tx1"/>
                                </a:solidFill>
                                <a:latin typeface="Cambria Math"/>
                                <a:ea typeface="Cambria Math"/>
                                <a:cs typeface="NikoshBAN" pitchFamily="2" charset="0"/>
                              </a:rPr>
                              <m:t>)</m:t>
                            </m:r>
                          </m:e>
                          <m:sup>
                            <m:r>
                              <a:rPr lang="en-US" sz="2400" b="1" i="0" smtClean="0">
                                <a:solidFill>
                                  <a:schemeClr val="tx1"/>
                                </a:solidFill>
                                <a:latin typeface="Cambria Math"/>
                                <a:ea typeface="Cambria Math"/>
                                <a:cs typeface="NikoshBAN" pitchFamily="2" charset="0"/>
                              </a:rPr>
                              <m:t>𝟐</m:t>
                            </m:r>
                          </m:sup>
                        </m:sSup>
                      </m:num>
                      <m:den>
                        <m:r>
                          <a:rPr lang="en-US" sz="2400" b="1" i="0" smtClean="0">
                            <a:solidFill>
                              <a:schemeClr val="tx1"/>
                            </a:solidFill>
                            <a:latin typeface="Cambria Math"/>
                            <a:ea typeface="Cambria Math"/>
                            <a:cs typeface="NikoshBAN" pitchFamily="2" charset="0"/>
                          </a:rPr>
                          <m:t>𝐬𝐢𝐧𝐀</m:t>
                        </m:r>
                        <m:r>
                          <a:rPr lang="en-US" sz="2400" b="1" i="0" smtClean="0">
                            <a:solidFill>
                              <a:schemeClr val="tx1"/>
                            </a:solidFill>
                            <a:latin typeface="Cambria Math"/>
                            <a:ea typeface="Cambria Math"/>
                            <a:cs typeface="NikoshBAN" pitchFamily="2" charset="0"/>
                          </a:rPr>
                          <m:t>(</m:t>
                        </m:r>
                        <m:r>
                          <a:rPr lang="en-US" sz="2400" b="1" i="0" smtClean="0">
                            <a:solidFill>
                              <a:schemeClr val="tx1"/>
                            </a:solidFill>
                            <a:latin typeface="Cambria Math"/>
                            <a:ea typeface="Cambria Math"/>
                            <a:cs typeface="NikoshBAN" pitchFamily="2" charset="0"/>
                          </a:rPr>
                          <m:t>𝟏</m:t>
                        </m:r>
                        <m:r>
                          <a:rPr lang="en-US" sz="2400" b="1" i="0" smtClean="0">
                            <a:solidFill>
                              <a:schemeClr val="tx1"/>
                            </a:solidFill>
                            <a:latin typeface="Cambria Math"/>
                            <a:ea typeface="Cambria Math"/>
                            <a:cs typeface="NikoshBAN" pitchFamily="2" charset="0"/>
                          </a:rPr>
                          <m:t>−</m:t>
                        </m:r>
                        <m:r>
                          <a:rPr lang="en-US" sz="2400" b="1" i="0" smtClean="0">
                            <a:solidFill>
                              <a:schemeClr val="tx1"/>
                            </a:solidFill>
                            <a:latin typeface="Cambria Math"/>
                            <a:ea typeface="Cambria Math"/>
                            <a:cs typeface="NikoshBAN" pitchFamily="2" charset="0"/>
                          </a:rPr>
                          <m:t>𝐜𝐨𝐬𝐀</m:t>
                        </m:r>
                        <m:r>
                          <a:rPr lang="en-US" sz="2400" b="1" i="0" smtClean="0">
                            <a:solidFill>
                              <a:schemeClr val="tx1"/>
                            </a:solidFill>
                            <a:latin typeface="Cambria Math"/>
                            <a:ea typeface="Cambria Math"/>
                            <a:cs typeface="NikoshBAN" pitchFamily="2" charset="0"/>
                          </a:rPr>
                          <m:t>)</m:t>
                        </m:r>
                      </m:den>
                    </m:f>
                  </m:oMath>
                </a14:m>
                <a:endParaRPr lang="en-US" b="1" dirty="0" smtClean="0">
                  <a:solidFill>
                    <a:schemeClr val="tx1"/>
                  </a:solidFill>
                  <a:latin typeface="NikoshBAN" pitchFamily="2" charset="0"/>
                  <a:cs typeface="NikoshBAN" pitchFamily="2" charset="0"/>
                </a:endParaRPr>
              </a:p>
              <a:p>
                <a:r>
                  <a:rPr lang="en-US" b="1" dirty="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 </a:t>
                </a:r>
                <a14:m>
                  <m:oMath xmlns:m="http://schemas.openxmlformats.org/officeDocument/2006/math">
                    <m:f>
                      <m:fPr>
                        <m:ctrlPr>
                          <a:rPr lang="en-US" b="1" i="1" smtClean="0">
                            <a:solidFill>
                              <a:schemeClr val="tx1"/>
                            </a:solidFill>
                            <a:latin typeface="Cambria Math"/>
                            <a:cs typeface="NikoshBAN" pitchFamily="2" charset="0"/>
                          </a:rPr>
                        </m:ctrlPr>
                      </m:fPr>
                      <m:num>
                        <m:sSup>
                          <m:sSupPr>
                            <m:ctrlPr>
                              <a:rPr lang="en-US" b="1" i="1" smtClean="0">
                                <a:solidFill>
                                  <a:schemeClr val="tx1"/>
                                </a:solidFill>
                                <a:latin typeface="Cambria Math"/>
                                <a:cs typeface="NikoshBAN" pitchFamily="2" charset="0"/>
                              </a:rPr>
                            </m:ctrlPr>
                          </m:sSupPr>
                          <m:e>
                            <m:r>
                              <a:rPr lang="en-US" b="1" i="0" smtClean="0">
                                <a:solidFill>
                                  <a:schemeClr val="tx1"/>
                                </a:solidFill>
                                <a:latin typeface="Cambria Math"/>
                                <a:cs typeface="NikoshBAN" pitchFamily="2" charset="0"/>
                              </a:rPr>
                              <m:t>𝐬𝐢𝐧</m:t>
                            </m:r>
                          </m:e>
                          <m:sup>
                            <m:r>
                              <a:rPr lang="en-US" b="1" i="0" smtClean="0">
                                <a:solidFill>
                                  <a:schemeClr val="tx1"/>
                                </a:solidFill>
                                <a:latin typeface="Cambria Math"/>
                                <a:cs typeface="NikoshBAN" pitchFamily="2" charset="0"/>
                              </a:rPr>
                              <m:t>𝟐</m:t>
                            </m:r>
                          </m:sup>
                        </m:sSup>
                        <m:r>
                          <a:rPr lang="en-US" b="1" i="0" smtClean="0">
                            <a:solidFill>
                              <a:schemeClr val="tx1"/>
                            </a:solidFill>
                            <a:latin typeface="Cambria Math"/>
                            <a:cs typeface="NikoshBAN" pitchFamily="2" charset="0"/>
                          </a:rPr>
                          <m:t>𝐀</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𝟏</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𝟐𝐜𝐨𝐬𝐀</m:t>
                        </m:r>
                        <m:r>
                          <a:rPr lang="en-US" b="1" i="0" smtClean="0">
                            <a:solidFill>
                              <a:schemeClr val="tx1"/>
                            </a:solidFill>
                            <a:latin typeface="Cambria Math"/>
                            <a:cs typeface="NikoshBAN" pitchFamily="2" charset="0"/>
                          </a:rPr>
                          <m:t>+</m:t>
                        </m:r>
                        <m:sSup>
                          <m:sSupPr>
                            <m:ctrlPr>
                              <a:rPr lang="en-US" b="1" i="1" smtClean="0">
                                <a:solidFill>
                                  <a:schemeClr val="tx1"/>
                                </a:solidFill>
                                <a:latin typeface="Cambria Math"/>
                                <a:cs typeface="NikoshBAN" pitchFamily="2" charset="0"/>
                              </a:rPr>
                            </m:ctrlPr>
                          </m:sSupPr>
                          <m:e>
                            <m:r>
                              <a:rPr lang="en-US" b="1" i="0" smtClean="0">
                                <a:solidFill>
                                  <a:schemeClr val="tx1"/>
                                </a:solidFill>
                                <a:latin typeface="Cambria Math"/>
                                <a:cs typeface="NikoshBAN" pitchFamily="2" charset="0"/>
                              </a:rPr>
                              <m:t>𝐜𝐨𝐬</m:t>
                            </m:r>
                          </m:e>
                          <m:sup>
                            <m:r>
                              <a:rPr lang="en-US" b="1" i="0" smtClean="0">
                                <a:solidFill>
                                  <a:schemeClr val="tx1"/>
                                </a:solidFill>
                                <a:latin typeface="Cambria Math"/>
                                <a:cs typeface="NikoshBAN" pitchFamily="2" charset="0"/>
                              </a:rPr>
                              <m:t>𝟐</m:t>
                            </m:r>
                          </m:sup>
                        </m:sSup>
                        <m:r>
                          <a:rPr lang="en-US" b="1" i="0" smtClean="0">
                            <a:solidFill>
                              <a:schemeClr val="tx1"/>
                            </a:solidFill>
                            <a:latin typeface="Cambria Math"/>
                            <a:cs typeface="NikoshBAN" pitchFamily="2" charset="0"/>
                          </a:rPr>
                          <m:t>𝐀</m:t>
                        </m:r>
                      </m:num>
                      <m:den>
                        <m:r>
                          <a:rPr lang="en-US" b="1" i="0" smtClean="0">
                            <a:solidFill>
                              <a:schemeClr val="tx1"/>
                            </a:solidFill>
                            <a:latin typeface="Cambria Math"/>
                            <a:cs typeface="NikoshBAN" pitchFamily="2" charset="0"/>
                          </a:rPr>
                          <m:t>𝐬𝐢𝐧𝐀</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𝟏</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𝐜𝐨𝐬𝐀</m:t>
                        </m:r>
                        <m:r>
                          <a:rPr lang="en-US" b="1" i="0" smtClean="0">
                            <a:solidFill>
                              <a:schemeClr val="tx1"/>
                            </a:solidFill>
                            <a:latin typeface="Cambria Math"/>
                            <a:cs typeface="NikoshBAN" pitchFamily="2" charset="0"/>
                          </a:rPr>
                          <m:t>)</m:t>
                        </m:r>
                      </m:den>
                    </m:f>
                  </m:oMath>
                </a14:m>
                <a:endParaRPr lang="en-US" b="1" dirty="0" smtClean="0">
                  <a:solidFill>
                    <a:schemeClr val="tx1"/>
                  </a:solidFill>
                  <a:latin typeface="NikoshBAN" pitchFamily="2" charset="0"/>
                  <a:cs typeface="NikoshBAN" pitchFamily="2" charset="0"/>
                </a:endParaRPr>
              </a:p>
              <a:p>
                <a:r>
                  <a:rPr lang="en-US" b="1" dirty="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 </a:t>
                </a:r>
                <a14:m>
                  <m:oMath xmlns:m="http://schemas.openxmlformats.org/officeDocument/2006/math">
                    <m:f>
                      <m:fPr>
                        <m:ctrlPr>
                          <a:rPr lang="en-US" b="1" i="1" smtClean="0">
                            <a:solidFill>
                              <a:schemeClr val="tx1"/>
                            </a:solidFill>
                            <a:latin typeface="Cambria Math"/>
                            <a:cs typeface="NikoshBAN" pitchFamily="2" charset="0"/>
                          </a:rPr>
                        </m:ctrlPr>
                      </m:fPr>
                      <m:num>
                        <m:d>
                          <m:dPr>
                            <m:ctrlPr>
                              <a:rPr lang="en-US" b="1" i="1" smtClean="0">
                                <a:solidFill>
                                  <a:schemeClr val="tx1"/>
                                </a:solidFill>
                                <a:latin typeface="Cambria Math"/>
                                <a:cs typeface="NikoshBAN" pitchFamily="2" charset="0"/>
                              </a:rPr>
                            </m:ctrlPr>
                          </m:dPr>
                          <m:e>
                            <m:sSup>
                              <m:sSupPr>
                                <m:ctrlPr>
                                  <a:rPr lang="en-US" b="1" i="1" smtClean="0">
                                    <a:solidFill>
                                      <a:schemeClr val="tx1"/>
                                    </a:solidFill>
                                    <a:latin typeface="Cambria Math"/>
                                    <a:cs typeface="NikoshBAN" pitchFamily="2" charset="0"/>
                                  </a:rPr>
                                </m:ctrlPr>
                              </m:sSupPr>
                              <m:e>
                                <m:r>
                                  <a:rPr lang="en-US" b="1" i="0" smtClean="0">
                                    <a:solidFill>
                                      <a:schemeClr val="tx1"/>
                                    </a:solidFill>
                                    <a:latin typeface="Cambria Math"/>
                                    <a:cs typeface="NikoshBAN" pitchFamily="2" charset="0"/>
                                  </a:rPr>
                                  <m:t>𝐬𝐢𝐧</m:t>
                                </m:r>
                              </m:e>
                              <m:sup>
                                <m:r>
                                  <a:rPr lang="en-US" b="1" i="0" smtClean="0">
                                    <a:solidFill>
                                      <a:schemeClr val="tx1"/>
                                    </a:solidFill>
                                    <a:latin typeface="Cambria Math"/>
                                    <a:cs typeface="NikoshBAN" pitchFamily="2" charset="0"/>
                                  </a:rPr>
                                  <m:t>𝟐</m:t>
                                </m:r>
                              </m:sup>
                            </m:sSup>
                            <m:r>
                              <a:rPr lang="en-US" b="1" i="0" smtClean="0">
                                <a:solidFill>
                                  <a:schemeClr val="tx1"/>
                                </a:solidFill>
                                <a:latin typeface="Cambria Math"/>
                                <a:cs typeface="NikoshBAN" pitchFamily="2" charset="0"/>
                              </a:rPr>
                              <m:t>𝐀</m:t>
                            </m:r>
                            <m:r>
                              <a:rPr lang="en-US" b="1" i="0" smtClean="0">
                                <a:solidFill>
                                  <a:schemeClr val="tx1"/>
                                </a:solidFill>
                                <a:latin typeface="Cambria Math"/>
                                <a:cs typeface="NikoshBAN" pitchFamily="2" charset="0"/>
                              </a:rPr>
                              <m:t>+</m:t>
                            </m:r>
                            <m:sSup>
                              <m:sSupPr>
                                <m:ctrlPr>
                                  <a:rPr lang="en-US" b="1" i="1" smtClean="0">
                                    <a:solidFill>
                                      <a:schemeClr val="tx1"/>
                                    </a:solidFill>
                                    <a:latin typeface="Cambria Math"/>
                                    <a:cs typeface="NikoshBAN" pitchFamily="2" charset="0"/>
                                  </a:rPr>
                                </m:ctrlPr>
                              </m:sSupPr>
                              <m:e>
                                <m:r>
                                  <a:rPr lang="en-US" b="1" i="0" smtClean="0">
                                    <a:solidFill>
                                      <a:schemeClr val="tx1"/>
                                    </a:solidFill>
                                    <a:latin typeface="Cambria Math"/>
                                    <a:cs typeface="NikoshBAN" pitchFamily="2" charset="0"/>
                                  </a:rPr>
                                  <m:t>𝐜𝐨𝐬</m:t>
                                </m:r>
                              </m:e>
                              <m:sup>
                                <m:r>
                                  <a:rPr lang="en-US" b="1" i="0" smtClean="0">
                                    <a:solidFill>
                                      <a:schemeClr val="tx1"/>
                                    </a:solidFill>
                                    <a:latin typeface="Cambria Math"/>
                                    <a:cs typeface="NikoshBAN" pitchFamily="2" charset="0"/>
                                  </a:rPr>
                                  <m:t>𝟐</m:t>
                                </m:r>
                              </m:sup>
                            </m:sSup>
                            <m:r>
                              <a:rPr lang="en-US" b="1" i="0" smtClean="0">
                                <a:solidFill>
                                  <a:schemeClr val="tx1"/>
                                </a:solidFill>
                                <a:latin typeface="Cambria Math"/>
                                <a:cs typeface="NikoshBAN" pitchFamily="2" charset="0"/>
                              </a:rPr>
                              <m:t>𝐀</m:t>
                            </m:r>
                          </m:e>
                        </m:d>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𝟏</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𝟐𝐜𝐨𝐬𝐀</m:t>
                        </m:r>
                      </m:num>
                      <m:den>
                        <m:r>
                          <a:rPr lang="en-US" b="1" i="0" smtClean="0">
                            <a:solidFill>
                              <a:schemeClr val="tx1"/>
                            </a:solidFill>
                            <a:latin typeface="Cambria Math"/>
                            <a:cs typeface="NikoshBAN" pitchFamily="2" charset="0"/>
                          </a:rPr>
                          <m:t>𝐬𝐢𝐧𝐀</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𝟏</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𝐜𝐨𝐬𝐀</m:t>
                        </m:r>
                        <m:r>
                          <a:rPr lang="en-US" b="1" i="0" smtClean="0">
                            <a:solidFill>
                              <a:schemeClr val="tx1"/>
                            </a:solidFill>
                            <a:latin typeface="Cambria Math"/>
                            <a:cs typeface="NikoshBAN" pitchFamily="2" charset="0"/>
                          </a:rPr>
                          <m:t>)</m:t>
                        </m:r>
                      </m:den>
                    </m:f>
                  </m:oMath>
                </a14:m>
                <a:r>
                  <a:rPr lang="en-US" b="1" dirty="0" smtClean="0">
                    <a:solidFill>
                      <a:schemeClr val="tx1"/>
                    </a:solidFill>
                    <a:latin typeface="NikoshBAN" pitchFamily="2" charset="0"/>
                    <a:cs typeface="NikoshBAN" pitchFamily="2" charset="0"/>
                  </a:rPr>
                  <a:t>  </a:t>
                </a:r>
              </a:p>
              <a:p>
                <a:r>
                  <a:rPr lang="en-US" b="1" dirty="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 </a:t>
                </a:r>
                <a14:m>
                  <m:oMath xmlns:m="http://schemas.openxmlformats.org/officeDocument/2006/math">
                    <m:f>
                      <m:fPr>
                        <m:ctrlPr>
                          <a:rPr lang="en-US" b="1" i="1" smtClean="0">
                            <a:solidFill>
                              <a:schemeClr val="tx1"/>
                            </a:solidFill>
                            <a:latin typeface="Cambria Math"/>
                            <a:cs typeface="NikoshBAN" pitchFamily="2" charset="0"/>
                          </a:rPr>
                        </m:ctrlPr>
                      </m:fPr>
                      <m:num>
                        <m:r>
                          <a:rPr lang="en-US" b="1" i="0" smtClean="0">
                            <a:solidFill>
                              <a:schemeClr val="tx1"/>
                            </a:solidFill>
                            <a:latin typeface="Cambria Math"/>
                            <a:cs typeface="NikoshBAN" pitchFamily="2" charset="0"/>
                          </a:rPr>
                          <m:t>𝟏</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𝟏</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𝟐𝐜𝐨𝐬𝐀</m:t>
                        </m:r>
                      </m:num>
                      <m:den>
                        <m:r>
                          <a:rPr lang="en-US" b="1" i="0" smtClean="0">
                            <a:solidFill>
                              <a:schemeClr val="tx1"/>
                            </a:solidFill>
                            <a:latin typeface="Cambria Math"/>
                            <a:cs typeface="NikoshBAN" pitchFamily="2" charset="0"/>
                          </a:rPr>
                          <m:t>𝐬𝐢𝐧𝐀</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𝟏</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𝐜𝐨𝐬𝐀</m:t>
                        </m:r>
                        <m:r>
                          <a:rPr lang="en-US" b="1" i="0" smtClean="0">
                            <a:solidFill>
                              <a:schemeClr val="tx1"/>
                            </a:solidFill>
                            <a:latin typeface="Cambria Math"/>
                            <a:cs typeface="NikoshBAN" pitchFamily="2" charset="0"/>
                          </a:rPr>
                          <m:t>)</m:t>
                        </m:r>
                      </m:den>
                    </m:f>
                  </m:oMath>
                </a14:m>
                <a:endParaRPr lang="en-US" b="1" dirty="0" smtClean="0">
                  <a:solidFill>
                    <a:schemeClr val="tx1"/>
                  </a:solidFill>
                  <a:latin typeface="NikoshBAN" pitchFamily="2" charset="0"/>
                  <a:cs typeface="NikoshBAN" pitchFamily="2" charset="0"/>
                </a:endParaRPr>
              </a:p>
              <a:p>
                <a:r>
                  <a:rPr lang="en-US" b="1" dirty="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 </a:t>
                </a:r>
                <a14:m>
                  <m:oMath xmlns:m="http://schemas.openxmlformats.org/officeDocument/2006/math">
                    <m:f>
                      <m:fPr>
                        <m:ctrlPr>
                          <a:rPr lang="en-US" b="1" i="1" smtClean="0">
                            <a:solidFill>
                              <a:schemeClr val="tx1"/>
                            </a:solidFill>
                            <a:latin typeface="Cambria Math"/>
                            <a:cs typeface="NikoshBAN" pitchFamily="2" charset="0"/>
                          </a:rPr>
                        </m:ctrlPr>
                      </m:fPr>
                      <m:num>
                        <m:r>
                          <a:rPr lang="en-US" b="1" i="0" smtClean="0">
                            <a:solidFill>
                              <a:schemeClr val="tx1"/>
                            </a:solidFill>
                            <a:latin typeface="Cambria Math"/>
                            <a:cs typeface="NikoshBAN" pitchFamily="2" charset="0"/>
                          </a:rPr>
                          <m:t>𝟐</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𝟐𝐜𝐨𝐬𝐀</m:t>
                        </m:r>
                      </m:num>
                      <m:den>
                        <m:r>
                          <a:rPr lang="en-US" b="1" i="0" smtClean="0">
                            <a:solidFill>
                              <a:schemeClr val="tx1"/>
                            </a:solidFill>
                            <a:latin typeface="Cambria Math"/>
                            <a:cs typeface="NikoshBAN" pitchFamily="2" charset="0"/>
                          </a:rPr>
                          <m:t>𝐬𝐢𝐧𝐀</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𝟏</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𝐜𝐨𝐬𝐀</m:t>
                        </m:r>
                        <m:r>
                          <a:rPr lang="en-US" b="1" i="0" smtClean="0">
                            <a:solidFill>
                              <a:schemeClr val="tx1"/>
                            </a:solidFill>
                            <a:latin typeface="Cambria Math"/>
                            <a:cs typeface="NikoshBAN" pitchFamily="2" charset="0"/>
                          </a:rPr>
                          <m:t>)</m:t>
                        </m:r>
                      </m:den>
                    </m:f>
                  </m:oMath>
                </a14:m>
                <a:endParaRPr lang="en-US" b="1" dirty="0" smtClean="0">
                  <a:solidFill>
                    <a:schemeClr val="tx1"/>
                  </a:solidFill>
                  <a:latin typeface="NikoshBAN" pitchFamily="2" charset="0"/>
                  <a:cs typeface="NikoshBAN" pitchFamily="2" charset="0"/>
                </a:endParaRPr>
              </a:p>
              <a:p>
                <a:r>
                  <a:rPr lang="en-US" b="1" dirty="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 </a:t>
                </a:r>
                <a14:m>
                  <m:oMath xmlns:m="http://schemas.openxmlformats.org/officeDocument/2006/math">
                    <m:f>
                      <m:fPr>
                        <m:ctrlPr>
                          <a:rPr lang="en-US" b="1" i="1" smtClean="0">
                            <a:solidFill>
                              <a:schemeClr val="tx1"/>
                            </a:solidFill>
                            <a:latin typeface="Cambria Math"/>
                            <a:cs typeface="NikoshBAN" pitchFamily="2" charset="0"/>
                          </a:rPr>
                        </m:ctrlPr>
                      </m:fPr>
                      <m:num>
                        <m:r>
                          <a:rPr lang="en-US" b="1" i="0" smtClean="0">
                            <a:solidFill>
                              <a:schemeClr val="tx1"/>
                            </a:solidFill>
                            <a:latin typeface="Cambria Math"/>
                            <a:cs typeface="NikoshBAN" pitchFamily="2" charset="0"/>
                          </a:rPr>
                          <m:t>𝟐</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𝟏</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𝐜𝐨𝐬𝐀</m:t>
                        </m:r>
                        <m:r>
                          <a:rPr lang="en-US" b="1" i="0" smtClean="0">
                            <a:solidFill>
                              <a:schemeClr val="tx1"/>
                            </a:solidFill>
                            <a:latin typeface="Cambria Math"/>
                            <a:cs typeface="NikoshBAN" pitchFamily="2" charset="0"/>
                          </a:rPr>
                          <m:t>)</m:t>
                        </m:r>
                      </m:num>
                      <m:den>
                        <m:r>
                          <a:rPr lang="en-US" b="1" i="0" smtClean="0">
                            <a:solidFill>
                              <a:schemeClr val="tx1"/>
                            </a:solidFill>
                            <a:latin typeface="Cambria Math"/>
                            <a:cs typeface="NikoshBAN" pitchFamily="2" charset="0"/>
                          </a:rPr>
                          <m:t>𝐬𝐢𝐧𝐀</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𝟏</m:t>
                        </m:r>
                        <m:r>
                          <a:rPr lang="en-US" b="1" i="0" smtClean="0">
                            <a:solidFill>
                              <a:schemeClr val="tx1"/>
                            </a:solidFill>
                            <a:latin typeface="Cambria Math"/>
                            <a:cs typeface="NikoshBAN" pitchFamily="2" charset="0"/>
                          </a:rPr>
                          <m:t>−</m:t>
                        </m:r>
                        <m:r>
                          <a:rPr lang="en-US" b="1" i="0" smtClean="0">
                            <a:solidFill>
                              <a:schemeClr val="tx1"/>
                            </a:solidFill>
                            <a:latin typeface="Cambria Math"/>
                            <a:cs typeface="NikoshBAN" pitchFamily="2" charset="0"/>
                          </a:rPr>
                          <m:t>𝐜𝐨𝐬𝐀</m:t>
                        </m:r>
                        <m:r>
                          <a:rPr lang="en-US" b="1" i="0" smtClean="0">
                            <a:solidFill>
                              <a:schemeClr val="tx1"/>
                            </a:solidFill>
                            <a:latin typeface="Cambria Math"/>
                            <a:cs typeface="NikoshBAN" pitchFamily="2" charset="0"/>
                          </a:rPr>
                          <m:t>)</m:t>
                        </m:r>
                      </m:den>
                    </m:f>
                  </m:oMath>
                </a14:m>
                <a:endParaRPr lang="en-US" b="1" dirty="0" smtClean="0">
                  <a:solidFill>
                    <a:schemeClr val="tx1"/>
                  </a:solidFill>
                  <a:latin typeface="NikoshBAN" pitchFamily="2" charset="0"/>
                  <a:cs typeface="NikoshBAN" pitchFamily="2" charset="0"/>
                </a:endParaRPr>
              </a:p>
              <a:p>
                <a:r>
                  <a:rPr lang="en-US" b="1" dirty="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 </a:t>
                </a:r>
                <a14:m>
                  <m:oMath xmlns:m="http://schemas.openxmlformats.org/officeDocument/2006/math">
                    <m:f>
                      <m:fPr>
                        <m:ctrlPr>
                          <a:rPr lang="en-US" b="1" i="1" smtClean="0">
                            <a:solidFill>
                              <a:schemeClr val="tx1"/>
                            </a:solidFill>
                            <a:latin typeface="Cambria Math"/>
                            <a:cs typeface="NikoshBAN" pitchFamily="2" charset="0"/>
                          </a:rPr>
                        </m:ctrlPr>
                      </m:fPr>
                      <m:num>
                        <m:r>
                          <a:rPr lang="en-US" b="1" i="0" smtClean="0">
                            <a:solidFill>
                              <a:schemeClr val="tx1"/>
                            </a:solidFill>
                            <a:latin typeface="Cambria Math"/>
                            <a:cs typeface="NikoshBAN" pitchFamily="2" charset="0"/>
                          </a:rPr>
                          <m:t>𝟐</m:t>
                        </m:r>
                      </m:num>
                      <m:den>
                        <m:r>
                          <a:rPr lang="en-US" b="1" i="0" smtClean="0">
                            <a:solidFill>
                              <a:schemeClr val="tx1"/>
                            </a:solidFill>
                            <a:latin typeface="Cambria Math"/>
                            <a:cs typeface="NikoshBAN" pitchFamily="2" charset="0"/>
                          </a:rPr>
                          <m:t>𝐬𝐢𝐧𝐀</m:t>
                        </m:r>
                      </m:den>
                    </m:f>
                  </m:oMath>
                </a14:m>
                <a:endParaRPr lang="en-US" b="1" dirty="0" smtClean="0">
                  <a:solidFill>
                    <a:schemeClr val="tx1"/>
                  </a:solidFill>
                  <a:latin typeface="NikoshBAN" pitchFamily="2" charset="0"/>
                  <a:cs typeface="NikoshBAN" pitchFamily="2" charset="0"/>
                </a:endParaRPr>
              </a:p>
              <a:p>
                <a:r>
                  <a:rPr lang="en-US" b="1" dirty="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a:t>
                </a:r>
                <a14:m>
                  <m:oMath xmlns:m="http://schemas.openxmlformats.org/officeDocument/2006/math">
                    <m:r>
                      <a:rPr lang="en-US" b="1" i="0" smtClean="0">
                        <a:solidFill>
                          <a:schemeClr val="tx1"/>
                        </a:solidFill>
                        <a:latin typeface="Cambria Math"/>
                        <a:cs typeface="NikoshBAN" pitchFamily="2" charset="0"/>
                      </a:rPr>
                      <m:t>𝟐</m:t>
                    </m:r>
                    <m:r>
                      <a:rPr lang="en-US" b="1" i="0" smtClean="0">
                        <a:solidFill>
                          <a:schemeClr val="tx1"/>
                        </a:solidFill>
                        <a:latin typeface="Cambria Math"/>
                        <a:ea typeface="Cambria Math"/>
                        <a:cs typeface="NikoshBAN" pitchFamily="2" charset="0"/>
                      </a:rPr>
                      <m:t>×</m:t>
                    </m:r>
                    <m:f>
                      <m:fPr>
                        <m:ctrlPr>
                          <a:rPr lang="en-US" b="1" i="1" smtClean="0">
                            <a:solidFill>
                              <a:schemeClr val="tx1"/>
                            </a:solidFill>
                            <a:latin typeface="Cambria Math"/>
                            <a:ea typeface="Cambria Math"/>
                            <a:cs typeface="NikoshBAN" pitchFamily="2" charset="0"/>
                          </a:rPr>
                        </m:ctrlPr>
                      </m:fPr>
                      <m:num>
                        <m:r>
                          <a:rPr lang="en-US" b="1" i="0" smtClean="0">
                            <a:solidFill>
                              <a:schemeClr val="tx1"/>
                            </a:solidFill>
                            <a:latin typeface="Cambria Math"/>
                            <a:ea typeface="Cambria Math"/>
                            <a:cs typeface="NikoshBAN" pitchFamily="2" charset="0"/>
                          </a:rPr>
                          <m:t>𝟏</m:t>
                        </m:r>
                      </m:num>
                      <m:den>
                        <m:r>
                          <a:rPr lang="en-US" b="1" i="0" smtClean="0">
                            <a:solidFill>
                              <a:schemeClr val="tx1"/>
                            </a:solidFill>
                            <a:latin typeface="Cambria Math"/>
                            <a:ea typeface="Cambria Math"/>
                            <a:cs typeface="NikoshBAN" pitchFamily="2" charset="0"/>
                          </a:rPr>
                          <m:t>𝐬𝐢𝐧𝐀</m:t>
                        </m:r>
                      </m:den>
                    </m:f>
                  </m:oMath>
                </a14:m>
                <a:endParaRPr lang="en-US" b="1" dirty="0" smtClean="0">
                  <a:solidFill>
                    <a:schemeClr val="tx1"/>
                  </a:solidFill>
                  <a:latin typeface="NikoshBAN" pitchFamily="2" charset="0"/>
                  <a:cs typeface="NikoshBAN" pitchFamily="2" charset="0"/>
                </a:endParaRPr>
              </a:p>
              <a:p>
                <a:r>
                  <a:rPr lang="en-US" b="1" dirty="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 </a:t>
                </a:r>
                <a14:m>
                  <m:oMath xmlns:m="http://schemas.openxmlformats.org/officeDocument/2006/math">
                    <m:r>
                      <a:rPr lang="en-US" b="1" i="0" smtClean="0">
                        <a:solidFill>
                          <a:schemeClr val="tx1"/>
                        </a:solidFill>
                        <a:latin typeface="Cambria Math"/>
                        <a:cs typeface="NikoshBAN" pitchFamily="2" charset="0"/>
                      </a:rPr>
                      <m:t>𝟐𝐜𝐨𝐬𝐞𝐜𝐀</m:t>
                    </m:r>
                  </m:oMath>
                </a14:m>
                <a:endParaRPr lang="en-US" b="1" dirty="0" smtClean="0">
                  <a:solidFill>
                    <a:schemeClr val="tx1"/>
                  </a:solidFill>
                  <a:latin typeface="NikoshBAN" pitchFamily="2" charset="0"/>
                  <a:cs typeface="NikoshBAN" pitchFamily="2" charset="0"/>
                </a:endParaRPr>
              </a:p>
              <a:p>
                <a:r>
                  <a:rPr lang="en-US" b="1" dirty="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a:t>
                </a:r>
                <a:r>
                  <a:rPr lang="en-US" sz="1400" b="1" dirty="0" smtClean="0">
                    <a:solidFill>
                      <a:schemeClr val="tx1"/>
                    </a:solidFill>
                    <a:latin typeface="NikoshBAN" pitchFamily="2" charset="0"/>
                    <a:cs typeface="NikoshBAN" pitchFamily="2" charset="0"/>
                  </a:rPr>
                  <a:t>= R.H.S</a:t>
                </a:r>
                <a:r>
                  <a:rPr lang="en-US" b="1" dirty="0" smtClean="0">
                    <a:solidFill>
                      <a:schemeClr val="tx1"/>
                    </a:solidFill>
                    <a:latin typeface="NikoshBAN" pitchFamily="2" charset="0"/>
                    <a:cs typeface="NikoshBAN" pitchFamily="2" charset="0"/>
                  </a:rPr>
                  <a:t>.</a:t>
                </a:r>
              </a:p>
              <a:p>
                <a:r>
                  <a:rPr lang="en-US" b="1" dirty="0">
                    <a:solidFill>
                      <a:schemeClr val="tx1"/>
                    </a:solidFill>
                    <a:latin typeface="NikoshBAN" pitchFamily="2" charset="0"/>
                    <a:cs typeface="NikoshBAN" pitchFamily="2" charset="0"/>
                  </a:rPr>
                  <a:t> </a:t>
                </a:r>
                <a:r>
                  <a:rPr lang="en-US" b="1" dirty="0" smtClean="0">
                    <a:solidFill>
                      <a:schemeClr val="tx1"/>
                    </a:solidFill>
                    <a:latin typeface="NikoshBAN" pitchFamily="2" charset="0"/>
                    <a:cs typeface="NikoshBAN" pitchFamily="2" charset="0"/>
                  </a:rPr>
                  <a:t> </a:t>
                </a:r>
                <a:r>
                  <a:rPr lang="en-US" b="1" dirty="0" smtClean="0">
                    <a:solidFill>
                      <a:schemeClr val="tx1"/>
                    </a:solidFill>
                    <a:latin typeface="Cambria Math"/>
                    <a:ea typeface="Cambria Math"/>
                    <a:cs typeface="NikoshBAN" pitchFamily="2" charset="0"/>
                  </a:rPr>
                  <a:t>∴ </a:t>
                </a:r>
                <a:r>
                  <a:rPr lang="en-US" sz="1400" b="1" dirty="0" smtClean="0">
                    <a:solidFill>
                      <a:schemeClr val="tx1"/>
                    </a:solidFill>
                    <a:latin typeface="Cambria Math"/>
                    <a:ea typeface="Cambria Math"/>
                    <a:cs typeface="NikoshBAN" pitchFamily="2" charset="0"/>
                  </a:rPr>
                  <a:t>L.H.S.= R.H.S</a:t>
                </a:r>
                <a:r>
                  <a:rPr lang="en-US" b="1" dirty="0" smtClean="0">
                    <a:solidFill>
                      <a:schemeClr val="tx1"/>
                    </a:solidFill>
                    <a:latin typeface="Cambria Math"/>
                    <a:ea typeface="Cambria Math"/>
                    <a:cs typeface="NikoshBAN" pitchFamily="2" charset="0"/>
                  </a:rPr>
                  <a:t>. [ </a:t>
                </a:r>
                <a:r>
                  <a:rPr lang="bn-BD" b="1" dirty="0" smtClean="0">
                    <a:solidFill>
                      <a:schemeClr val="tx1"/>
                    </a:solidFill>
                    <a:latin typeface="Cambria Math"/>
                    <a:ea typeface="Cambria Math"/>
                    <a:cs typeface="NikoshBAN" pitchFamily="2" charset="0"/>
                  </a:rPr>
                  <a:t>প্রমাণিত </a:t>
                </a:r>
                <a:r>
                  <a:rPr lang="en-US" b="1" dirty="0" smtClean="0">
                    <a:solidFill>
                      <a:schemeClr val="tx1"/>
                    </a:solidFill>
                    <a:latin typeface="Cambria Math"/>
                    <a:ea typeface="Cambria Math"/>
                    <a:cs typeface="NikoshBAN" pitchFamily="2" charset="0"/>
                  </a:rPr>
                  <a:t>] </a:t>
                </a:r>
                <a:endParaRPr lang="en-US" b="1" dirty="0">
                  <a:solidFill>
                    <a:schemeClr val="tx1"/>
                  </a:solidFill>
                  <a:latin typeface="NikoshBAN" pitchFamily="2" charset="0"/>
                  <a:cs typeface="NikoshBAN" pitchFamily="2"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318651" y="1424886"/>
                <a:ext cx="4177149" cy="5169364"/>
              </a:xfrm>
              <a:prstGeom prst="rect">
                <a:avLst/>
              </a:prstGeom>
              <a:blipFill rotWithShape="1">
                <a:blip r:embed="rId3"/>
                <a:stretch>
                  <a:fillRect l="-1166" b="-10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4743450" y="426930"/>
                <a:ext cx="4648200" cy="625812"/>
              </a:xfrm>
              <a:prstGeom prst="rect">
                <a:avLst/>
              </a:prstGeom>
              <a:noFill/>
            </p:spPr>
            <p:txBody>
              <a:bodyPr wrap="square" rtlCol="0">
                <a:spAutoFit/>
              </a:bodyPr>
              <a:lstStyle/>
              <a:p>
                <a:r>
                  <a:rPr lang="bn-BD" sz="2000" b="1" dirty="0" smtClean="0">
                    <a:solidFill>
                      <a:srgbClr val="0070C0"/>
                    </a:solidFill>
                    <a:latin typeface="NikoshBAN" pitchFamily="2" charset="0"/>
                    <a:cs typeface="NikoshBAN" pitchFamily="2" charset="0"/>
                  </a:rPr>
                  <a:t>১১</a:t>
                </a:r>
                <a:r>
                  <a:rPr lang="en-US" sz="2000" b="1" dirty="0" smtClean="0">
                    <a:solidFill>
                      <a:srgbClr val="0070C0"/>
                    </a:solidFill>
                    <a:latin typeface="NikoshBAN" pitchFamily="2" charset="0"/>
                    <a:cs typeface="NikoshBAN" pitchFamily="2" charset="0"/>
                  </a:rPr>
                  <a:t>.</a:t>
                </a:r>
                <a:r>
                  <a:rPr lang="bn-BD" sz="2000" b="1" dirty="0" smtClean="0">
                    <a:solidFill>
                      <a:srgbClr val="0070C0"/>
                    </a:solidFill>
                    <a:latin typeface="NikoshBAN" pitchFamily="2" charset="0"/>
                    <a:cs typeface="NikoshBAN" pitchFamily="2" charset="0"/>
                  </a:rPr>
                  <a:t>বই-১৬ </a:t>
                </a:r>
                <a:r>
                  <a:rPr lang="en-US" sz="2400" b="1" dirty="0" smtClean="0">
                    <a:solidFill>
                      <a:srgbClr val="0070C0"/>
                    </a:solidFill>
                    <a:latin typeface="NikoshBAN" pitchFamily="2" charset="0"/>
                    <a:ea typeface="Cambria Math"/>
                    <a:cs typeface="NikoshBAN" pitchFamily="2" charset="0"/>
                  </a:rPr>
                  <a:t>⦂</a:t>
                </a:r>
                <a:r>
                  <a:rPr lang="bn-BD" sz="2400" b="1" dirty="0" smtClean="0">
                    <a:solidFill>
                      <a:srgbClr val="0070C0"/>
                    </a:solidFill>
                    <a:latin typeface="NikoshBAN" pitchFamily="2" charset="0"/>
                    <a:ea typeface="Cambria Math"/>
                    <a:cs typeface="NikoshBAN" pitchFamily="2" charset="0"/>
                  </a:rPr>
                  <a:t> </a:t>
                </a:r>
                <a:r>
                  <a:rPr lang="en-US"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0070C0"/>
                            </a:solidFill>
                            <a:latin typeface="Cambria Math"/>
                            <a:ea typeface="Cambria Math"/>
                          </a:rPr>
                        </m:ctrlPr>
                      </m:fPr>
                      <m:num>
                        <m:r>
                          <a:rPr lang="en-US" sz="2400" b="1" i="1" smtClean="0">
                            <a:solidFill>
                              <a:srgbClr val="0070C0"/>
                            </a:solidFill>
                            <a:latin typeface="Cambria Math"/>
                            <a:ea typeface="Cambria Math"/>
                          </a:rPr>
                          <m:t>𝒕𝒂𝒏𝑨</m:t>
                        </m:r>
                      </m:num>
                      <m:den>
                        <m:r>
                          <a:rPr lang="en-US" sz="2400" b="1" i="1" smtClean="0">
                            <a:solidFill>
                              <a:srgbClr val="0070C0"/>
                            </a:solidFill>
                            <a:latin typeface="Cambria Math"/>
                            <a:ea typeface="Cambria Math"/>
                          </a:rPr>
                          <m:t>𝒔𝒆𝒄𝑨</m:t>
                        </m:r>
                        <m:r>
                          <a:rPr lang="en-US" sz="2400" b="1" i="1" smtClean="0">
                            <a:solidFill>
                              <a:srgbClr val="0070C0"/>
                            </a:solidFill>
                            <a:latin typeface="Cambria Math"/>
                            <a:ea typeface="Cambria Math"/>
                          </a:rPr>
                          <m:t>+</m:t>
                        </m:r>
                        <m:r>
                          <a:rPr lang="en-US" sz="2400" b="1" i="1" smtClean="0">
                            <a:solidFill>
                              <a:srgbClr val="0070C0"/>
                            </a:solidFill>
                            <a:latin typeface="Cambria Math"/>
                            <a:ea typeface="Cambria Math"/>
                          </a:rPr>
                          <m:t>𝟏</m:t>
                        </m:r>
                      </m:den>
                    </m:f>
                  </m:oMath>
                </a14:m>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r>
                      <a:rPr lang="bn-BD" sz="2400" b="1" i="1" smtClean="0">
                        <a:solidFill>
                          <a:srgbClr val="0070C0"/>
                        </a:solidFill>
                        <a:latin typeface="Cambria Math"/>
                        <a:ea typeface="Cambria Math"/>
                      </a:rPr>
                      <m:t>−</m:t>
                    </m:r>
                  </m:oMath>
                </a14:m>
                <a:r>
                  <a:rPr lang="bn-BD" sz="24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400" b="1" i="1" dirty="0" smtClean="0">
                            <a:solidFill>
                              <a:srgbClr val="0070C0"/>
                            </a:solidFill>
                            <a:latin typeface="Cambria Math"/>
                            <a:ea typeface="Cambria Math"/>
                          </a:rPr>
                        </m:ctrlPr>
                      </m:fPr>
                      <m:num>
                        <m:r>
                          <a:rPr lang="en-US" sz="2400" b="1" i="1" dirty="0" smtClean="0">
                            <a:solidFill>
                              <a:srgbClr val="0070C0"/>
                            </a:solidFill>
                            <a:latin typeface="Cambria Math"/>
                            <a:ea typeface="Cambria Math"/>
                          </a:rPr>
                          <m:t>𝒔𝒆𝒄𝑨</m:t>
                        </m:r>
                        <m:r>
                          <a:rPr lang="en-US" sz="2400" b="1" i="1" dirty="0" smtClean="0">
                            <a:solidFill>
                              <a:srgbClr val="0070C0"/>
                            </a:solidFill>
                            <a:latin typeface="Cambria Math"/>
                            <a:ea typeface="Cambria Math"/>
                          </a:rPr>
                          <m:t>−</m:t>
                        </m:r>
                        <m:r>
                          <a:rPr lang="en-US" sz="2400" b="1" i="1" dirty="0" smtClean="0">
                            <a:solidFill>
                              <a:srgbClr val="0070C0"/>
                            </a:solidFill>
                            <a:latin typeface="Cambria Math"/>
                            <a:ea typeface="Cambria Math"/>
                          </a:rPr>
                          <m:t>𝟏</m:t>
                        </m:r>
                      </m:num>
                      <m:den>
                        <m:r>
                          <a:rPr lang="en-US" sz="2400" b="1" i="1" dirty="0" smtClean="0">
                            <a:solidFill>
                              <a:srgbClr val="0070C0"/>
                            </a:solidFill>
                            <a:latin typeface="Cambria Math"/>
                            <a:ea typeface="Cambria Math"/>
                          </a:rPr>
                          <m:t>𝒕𝒂𝒏𝑨</m:t>
                        </m:r>
                      </m:den>
                    </m:f>
                  </m:oMath>
                </a14:m>
                <a:r>
                  <a:rPr lang="bn-BD" sz="2000" b="1" dirty="0" smtClean="0">
                    <a:solidFill>
                      <a:srgbClr val="0070C0"/>
                    </a:solidFill>
                    <a:latin typeface="NikoshBAN" pitchFamily="2" charset="0"/>
                    <a:ea typeface="Cambria Math"/>
                    <a:cs typeface="NikoshBAN" pitchFamily="2" charset="0"/>
                  </a:rPr>
                  <a:t>  = ০</a:t>
                </a:r>
                <a:endParaRPr lang="en-US" sz="2000" b="1" dirty="0">
                  <a:solidFill>
                    <a:srgbClr val="0070C0"/>
                  </a:solidFill>
                  <a:latin typeface="NikoshBAN" pitchFamily="2" charset="0"/>
                  <a:cs typeface="NikoshBAN" pitchFamily="2"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743450" y="426930"/>
                <a:ext cx="4648200" cy="625812"/>
              </a:xfrm>
              <a:prstGeom prst="rect">
                <a:avLst/>
              </a:prstGeom>
              <a:blipFill rotWithShape="1">
                <a:blip r:embed="rId4"/>
                <a:stretch>
                  <a:fillRect l="-1311" b="-11650"/>
                </a:stretch>
              </a:blipFill>
            </p:spPr>
            <p:txBody>
              <a:bodyPr/>
              <a:lstStyle/>
              <a:p>
                <a:r>
                  <a:rPr lang="en-US">
                    <a:noFill/>
                  </a:rPr>
                  <a:t> </a:t>
                </a:r>
              </a:p>
            </p:txBody>
          </p:sp>
        </mc:Fallback>
      </mc:AlternateContent>
      <p:cxnSp>
        <p:nvCxnSpPr>
          <p:cNvPr id="9" name="Straight Connector 8"/>
          <p:cNvCxnSpPr/>
          <p:nvPr/>
        </p:nvCxnSpPr>
        <p:spPr>
          <a:xfrm>
            <a:off x="4475018" y="425049"/>
            <a:ext cx="20782" cy="6169201"/>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p:cNvSpPr txBox="1"/>
              <p:nvPr/>
            </p:nvSpPr>
            <p:spPr>
              <a:xfrm>
                <a:off x="4502726" y="1452852"/>
                <a:ext cx="4641273" cy="3933000"/>
              </a:xfrm>
              <a:prstGeom prst="rect">
                <a:avLst/>
              </a:prstGeom>
              <a:noFill/>
            </p:spPr>
            <p:txBody>
              <a:bodyPr wrap="square" rtlCol="0">
                <a:spAutoFit/>
              </a:bodyPr>
              <a:lstStyle/>
              <a:p>
                <a:r>
                  <a:rPr lang="bn-BD" sz="2000" b="1" dirty="0" smtClean="0">
                    <a:solidFill>
                      <a:schemeClr val="tx1"/>
                    </a:solidFill>
                    <a:latin typeface="NikoshBAN" pitchFamily="2" charset="0"/>
                    <a:cs typeface="NikoshBAN" pitchFamily="2" charset="0"/>
                  </a:rPr>
                  <a:t> </a:t>
                </a:r>
                <a:r>
                  <a:rPr lang="en-US" sz="1400" b="1" dirty="0" smtClean="0">
                    <a:solidFill>
                      <a:schemeClr val="tx1"/>
                    </a:solidFill>
                    <a:latin typeface="NikoshBAN" pitchFamily="2" charset="0"/>
                    <a:cs typeface="NikoshBAN" pitchFamily="2" charset="0"/>
                  </a:rPr>
                  <a:t>LH.S</a:t>
                </a:r>
                <a:r>
                  <a:rPr lang="en-US" sz="2000" b="1" dirty="0" smtClean="0">
                    <a:solidFill>
                      <a:schemeClr val="tx1"/>
                    </a:solidFill>
                    <a:latin typeface="NikoshBAN" pitchFamily="2" charset="0"/>
                    <a:cs typeface="NikoshBAN" pitchFamily="2" charset="0"/>
                  </a:rPr>
                  <a:t>.=</a:t>
                </a:r>
                <a:r>
                  <a:rPr lang="bn-BD" sz="2400" b="1" dirty="0" smtClean="0">
                    <a:solidFill>
                      <a:schemeClr val="tx1"/>
                    </a:solidFill>
                    <a:latin typeface="NikoshBAN" pitchFamily="2" charset="0"/>
                    <a:ea typeface="Cambria Math"/>
                    <a:cs typeface="NikoshBAN" pitchFamily="2" charset="0"/>
                  </a:rPr>
                  <a:t> </a:t>
                </a:r>
                <a:r>
                  <a:rPr lang="en-US" sz="24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400" b="1" i="1" smtClean="0">
                            <a:solidFill>
                              <a:schemeClr val="tx1"/>
                            </a:solidFill>
                            <a:latin typeface="Cambria Math"/>
                            <a:ea typeface="Cambria Math"/>
                          </a:rPr>
                        </m:ctrlPr>
                      </m:fPr>
                      <m:num>
                        <m:r>
                          <a:rPr lang="en-US" sz="2400" b="1" i="1" smtClean="0">
                            <a:solidFill>
                              <a:schemeClr val="tx1"/>
                            </a:solidFill>
                            <a:latin typeface="Cambria Math"/>
                            <a:ea typeface="Cambria Math"/>
                          </a:rPr>
                          <m:t>𝒕𝒂𝒏𝑨</m:t>
                        </m:r>
                      </m:num>
                      <m:den>
                        <m:r>
                          <a:rPr lang="en-US" sz="2400" b="1" i="1" smtClean="0">
                            <a:solidFill>
                              <a:schemeClr val="tx1"/>
                            </a:solidFill>
                            <a:latin typeface="Cambria Math"/>
                            <a:ea typeface="Cambria Math"/>
                          </a:rPr>
                          <m:t>𝒔𝒆𝒄𝑨</m:t>
                        </m:r>
                        <m:r>
                          <a:rPr lang="en-US" sz="2400" b="1" i="1" smtClean="0">
                            <a:solidFill>
                              <a:schemeClr val="tx1"/>
                            </a:solidFill>
                            <a:latin typeface="Cambria Math"/>
                            <a:ea typeface="Cambria Math"/>
                          </a:rPr>
                          <m:t>+</m:t>
                        </m:r>
                        <m:r>
                          <a:rPr lang="en-US" sz="2400" b="1" i="1" smtClean="0">
                            <a:solidFill>
                              <a:schemeClr val="tx1"/>
                            </a:solidFill>
                            <a:latin typeface="Cambria Math"/>
                            <a:ea typeface="Cambria Math"/>
                          </a:rPr>
                          <m:t>𝟏</m:t>
                        </m:r>
                      </m:den>
                    </m:f>
                  </m:oMath>
                </a14:m>
                <a:r>
                  <a:rPr lang="bn-BD" sz="2400" b="1" dirty="0" smtClean="0">
                    <a:solidFill>
                      <a:schemeClr val="tx1"/>
                    </a:solidFill>
                    <a:latin typeface="NikoshBAN" pitchFamily="2" charset="0"/>
                    <a:ea typeface="Cambria Math"/>
                    <a:cs typeface="NikoshBAN" pitchFamily="2" charset="0"/>
                  </a:rPr>
                  <a:t> </a:t>
                </a:r>
                <a14:m>
                  <m:oMath xmlns:m="http://schemas.openxmlformats.org/officeDocument/2006/math">
                    <m:r>
                      <a:rPr lang="bn-BD" sz="2400" b="1" i="1" smtClean="0">
                        <a:solidFill>
                          <a:schemeClr val="tx1"/>
                        </a:solidFill>
                        <a:latin typeface="Cambria Math"/>
                        <a:ea typeface="Cambria Math"/>
                      </a:rPr>
                      <m:t>−</m:t>
                    </m:r>
                  </m:oMath>
                </a14:m>
                <a:r>
                  <a:rPr lang="bn-BD" sz="24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400" b="1" i="1" dirty="0" smtClean="0">
                            <a:solidFill>
                              <a:schemeClr val="tx1"/>
                            </a:solidFill>
                            <a:latin typeface="Cambria Math"/>
                            <a:ea typeface="Cambria Math"/>
                          </a:rPr>
                        </m:ctrlPr>
                      </m:fPr>
                      <m:num>
                        <m:r>
                          <a:rPr lang="en-US" sz="2400" b="1" i="1" dirty="0" smtClean="0">
                            <a:solidFill>
                              <a:schemeClr val="tx1"/>
                            </a:solidFill>
                            <a:latin typeface="Cambria Math"/>
                            <a:ea typeface="Cambria Math"/>
                          </a:rPr>
                          <m:t>𝒔𝒆𝒄𝑨</m:t>
                        </m:r>
                        <m:r>
                          <a:rPr lang="en-US" sz="2400" b="1" i="1" dirty="0" smtClean="0">
                            <a:solidFill>
                              <a:schemeClr val="tx1"/>
                            </a:solidFill>
                            <a:latin typeface="Cambria Math"/>
                            <a:ea typeface="Cambria Math"/>
                          </a:rPr>
                          <m:t>−</m:t>
                        </m:r>
                        <m:r>
                          <a:rPr lang="en-US" sz="2400" b="1" i="1" dirty="0" smtClean="0">
                            <a:solidFill>
                              <a:schemeClr val="tx1"/>
                            </a:solidFill>
                            <a:latin typeface="Cambria Math"/>
                            <a:ea typeface="Cambria Math"/>
                          </a:rPr>
                          <m:t>𝟏</m:t>
                        </m:r>
                      </m:num>
                      <m:den>
                        <m:r>
                          <a:rPr lang="en-US" sz="2400" b="1" i="1" dirty="0" smtClean="0">
                            <a:solidFill>
                              <a:schemeClr val="tx1"/>
                            </a:solidFill>
                            <a:latin typeface="Cambria Math"/>
                            <a:ea typeface="Cambria Math"/>
                          </a:rPr>
                          <m:t>𝒕𝒂𝒏𝑨</m:t>
                        </m:r>
                      </m:den>
                    </m:f>
                  </m:oMath>
                </a14:m>
                <a:r>
                  <a:rPr lang="bn-BD" sz="2000" b="1" dirty="0" smtClean="0">
                    <a:solidFill>
                      <a:schemeClr val="tx1"/>
                    </a:solidFill>
                    <a:latin typeface="NikoshBAN" pitchFamily="2" charset="0"/>
                    <a:ea typeface="Cambria Math"/>
                    <a:cs typeface="NikoshBAN" pitchFamily="2" charset="0"/>
                  </a:rPr>
                  <a:t>  </a:t>
                </a:r>
                <a:endParaRPr lang="en-US" sz="2000" b="1" dirty="0">
                  <a:solidFill>
                    <a:schemeClr val="tx1"/>
                  </a:solidFill>
                  <a:latin typeface="NikoshBAN" pitchFamily="2" charset="0"/>
                  <a:ea typeface="Cambria Math"/>
                  <a:cs typeface="NikoshBAN" pitchFamily="2" charset="0"/>
                </a:endParaRPr>
              </a:p>
              <a:p>
                <a:r>
                  <a:rPr lang="en-US" sz="2000" b="1" dirty="0" smtClean="0">
                    <a:solidFill>
                      <a:schemeClr val="tx1"/>
                    </a:solidFill>
                    <a:latin typeface="NikoshBAN" pitchFamily="2" charset="0"/>
                    <a:ea typeface="Cambria Math"/>
                    <a:cs typeface="NikoshBAN" pitchFamily="2" charset="0"/>
                  </a:rPr>
                  <a:t>         = </a:t>
                </a:r>
                <a14:m>
                  <m:oMath xmlns:m="http://schemas.openxmlformats.org/officeDocument/2006/math">
                    <m:f>
                      <m:fPr>
                        <m:ctrlPr>
                          <a:rPr lang="en-US" sz="2000" b="1" i="1" smtClean="0">
                            <a:solidFill>
                              <a:schemeClr val="tx1"/>
                            </a:solidFill>
                            <a:latin typeface="Cambria Math"/>
                            <a:ea typeface="Cambria Math"/>
                            <a:cs typeface="NikoshBAN" pitchFamily="2" charset="0"/>
                          </a:rPr>
                        </m:ctrlPr>
                      </m:fPr>
                      <m:num>
                        <m:sSup>
                          <m:sSupPr>
                            <m:ctrlPr>
                              <a:rPr lang="en-US" sz="2000" b="1" i="1" smtClean="0">
                                <a:solidFill>
                                  <a:schemeClr val="tx1"/>
                                </a:solidFill>
                                <a:latin typeface="Cambria Math"/>
                                <a:ea typeface="Cambria Math"/>
                                <a:cs typeface="NikoshBAN" pitchFamily="2" charset="0"/>
                              </a:rPr>
                            </m:ctrlPr>
                          </m:sSupPr>
                          <m:e>
                            <m:r>
                              <a:rPr lang="en-US" sz="2000" b="1" i="1" smtClean="0">
                                <a:solidFill>
                                  <a:schemeClr val="tx1"/>
                                </a:solidFill>
                                <a:latin typeface="Cambria Math"/>
                                <a:ea typeface="Cambria Math"/>
                                <a:cs typeface="NikoshBAN" pitchFamily="2" charset="0"/>
                              </a:rPr>
                              <m:t>𝒕𝒂𝒏</m:t>
                            </m:r>
                          </m:e>
                          <m:sup>
                            <m:r>
                              <a:rPr lang="en-US" sz="2000" b="1" i="1" smtClean="0">
                                <a:solidFill>
                                  <a:schemeClr val="tx1"/>
                                </a:solidFill>
                                <a:latin typeface="Cambria Math"/>
                                <a:ea typeface="Cambria Math"/>
                                <a:cs typeface="NikoshBAN" pitchFamily="2" charset="0"/>
                              </a:rPr>
                              <m:t>𝟐</m:t>
                            </m:r>
                          </m:sup>
                        </m:sSup>
                        <m:r>
                          <a:rPr lang="en-US" sz="2000" b="1" i="1" smtClean="0">
                            <a:solidFill>
                              <a:schemeClr val="tx1"/>
                            </a:solidFill>
                            <a:latin typeface="Cambria Math"/>
                            <a:ea typeface="Cambria Math"/>
                            <a:cs typeface="NikoshBAN" pitchFamily="2" charset="0"/>
                          </a:rPr>
                          <m:t>𝑨</m:t>
                        </m:r>
                        <m:r>
                          <a:rPr lang="en-US" sz="2000" b="1" i="1" smtClean="0">
                            <a:solidFill>
                              <a:schemeClr val="tx1"/>
                            </a:solidFill>
                            <a:latin typeface="Cambria Math"/>
                            <a:ea typeface="Cambria Math"/>
                            <a:cs typeface="NikoshBAN" pitchFamily="2" charset="0"/>
                          </a:rPr>
                          <m:t>−(</m:t>
                        </m:r>
                        <m:r>
                          <a:rPr lang="en-US" sz="2000" b="1" i="1" smtClean="0">
                            <a:solidFill>
                              <a:schemeClr val="tx1"/>
                            </a:solidFill>
                            <a:latin typeface="Cambria Math"/>
                            <a:ea typeface="Cambria Math"/>
                            <a:cs typeface="NikoshBAN" pitchFamily="2" charset="0"/>
                          </a:rPr>
                          <m:t>𝒔𝒆𝒄𝑨</m:t>
                        </m:r>
                        <m:r>
                          <a:rPr lang="en-US" sz="2000" b="1" i="1" smtClean="0">
                            <a:solidFill>
                              <a:schemeClr val="tx1"/>
                            </a:solidFill>
                            <a:latin typeface="Cambria Math"/>
                            <a:ea typeface="Cambria Math"/>
                            <a:cs typeface="NikoshBAN" pitchFamily="2" charset="0"/>
                          </a:rPr>
                          <m:t>+</m:t>
                        </m:r>
                        <m:r>
                          <a:rPr lang="en-US" sz="2000" b="1" i="1" smtClean="0">
                            <a:solidFill>
                              <a:schemeClr val="tx1"/>
                            </a:solidFill>
                            <a:latin typeface="Cambria Math"/>
                            <a:ea typeface="Cambria Math"/>
                            <a:cs typeface="NikoshBAN" pitchFamily="2" charset="0"/>
                          </a:rPr>
                          <m:t>𝟏</m:t>
                        </m:r>
                        <m:r>
                          <a:rPr lang="en-US" sz="2000" b="1" i="1" smtClean="0">
                            <a:solidFill>
                              <a:schemeClr val="tx1"/>
                            </a:solidFill>
                            <a:latin typeface="Cambria Math"/>
                            <a:ea typeface="Cambria Math"/>
                            <a:cs typeface="NikoshBAN" pitchFamily="2" charset="0"/>
                          </a:rPr>
                          <m:t>)(</m:t>
                        </m:r>
                        <m:r>
                          <a:rPr lang="en-US" sz="2000" b="1" i="1" smtClean="0">
                            <a:solidFill>
                              <a:schemeClr val="tx1"/>
                            </a:solidFill>
                            <a:latin typeface="Cambria Math"/>
                            <a:ea typeface="Cambria Math"/>
                            <a:cs typeface="NikoshBAN" pitchFamily="2" charset="0"/>
                          </a:rPr>
                          <m:t>𝒔𝒆𝒄𝑨</m:t>
                        </m:r>
                        <m:r>
                          <a:rPr lang="en-US" sz="2000" b="1" i="1" smtClean="0">
                            <a:solidFill>
                              <a:schemeClr val="tx1"/>
                            </a:solidFill>
                            <a:latin typeface="Cambria Math"/>
                            <a:ea typeface="Cambria Math"/>
                            <a:cs typeface="NikoshBAN" pitchFamily="2" charset="0"/>
                          </a:rPr>
                          <m:t>−</m:t>
                        </m:r>
                        <m:r>
                          <a:rPr lang="en-US" sz="2000" b="1" i="1" smtClean="0">
                            <a:solidFill>
                              <a:schemeClr val="tx1"/>
                            </a:solidFill>
                            <a:latin typeface="Cambria Math"/>
                            <a:ea typeface="Cambria Math"/>
                            <a:cs typeface="NikoshBAN" pitchFamily="2" charset="0"/>
                          </a:rPr>
                          <m:t>𝟏</m:t>
                        </m:r>
                        <m:r>
                          <a:rPr lang="en-US" sz="2000" b="1" i="1" smtClean="0">
                            <a:solidFill>
                              <a:schemeClr val="tx1"/>
                            </a:solidFill>
                            <a:latin typeface="Cambria Math"/>
                            <a:ea typeface="Cambria Math"/>
                            <a:cs typeface="NikoshBAN" pitchFamily="2" charset="0"/>
                          </a:rPr>
                          <m:t>)</m:t>
                        </m:r>
                      </m:num>
                      <m:den>
                        <m:r>
                          <a:rPr lang="en-US" sz="2000" b="1" i="1" smtClean="0">
                            <a:solidFill>
                              <a:schemeClr val="tx1"/>
                            </a:solidFill>
                            <a:latin typeface="Cambria Math"/>
                            <a:ea typeface="Cambria Math"/>
                            <a:cs typeface="NikoshBAN" pitchFamily="2" charset="0"/>
                          </a:rPr>
                          <m:t>𝒕𝒂𝒏𝑨</m:t>
                        </m:r>
                        <m:r>
                          <a:rPr lang="en-US" sz="2000" b="1" i="1" smtClean="0">
                            <a:solidFill>
                              <a:schemeClr val="tx1"/>
                            </a:solidFill>
                            <a:latin typeface="Cambria Math"/>
                            <a:ea typeface="Cambria Math"/>
                            <a:cs typeface="NikoshBAN" pitchFamily="2" charset="0"/>
                          </a:rPr>
                          <m:t>(</m:t>
                        </m:r>
                        <m:r>
                          <a:rPr lang="en-US" sz="2000" b="1" i="1" smtClean="0">
                            <a:solidFill>
                              <a:schemeClr val="tx1"/>
                            </a:solidFill>
                            <a:latin typeface="Cambria Math"/>
                            <a:ea typeface="Cambria Math"/>
                            <a:cs typeface="NikoshBAN" pitchFamily="2" charset="0"/>
                          </a:rPr>
                          <m:t>𝒔𝒆𝒄𝑨</m:t>
                        </m:r>
                        <m:r>
                          <a:rPr lang="en-US" sz="2000" b="1" i="1" smtClean="0">
                            <a:solidFill>
                              <a:schemeClr val="tx1"/>
                            </a:solidFill>
                            <a:latin typeface="Cambria Math"/>
                            <a:ea typeface="Cambria Math"/>
                            <a:cs typeface="NikoshBAN" pitchFamily="2" charset="0"/>
                          </a:rPr>
                          <m:t>+</m:t>
                        </m:r>
                        <m:r>
                          <a:rPr lang="en-US" sz="2000" b="1" i="1" smtClean="0">
                            <a:solidFill>
                              <a:schemeClr val="tx1"/>
                            </a:solidFill>
                            <a:latin typeface="Cambria Math"/>
                            <a:ea typeface="Cambria Math"/>
                            <a:cs typeface="NikoshBAN" pitchFamily="2" charset="0"/>
                          </a:rPr>
                          <m:t>𝟏</m:t>
                        </m:r>
                        <m:r>
                          <a:rPr lang="en-US" sz="2000" b="1" i="1" smtClean="0">
                            <a:solidFill>
                              <a:schemeClr val="tx1"/>
                            </a:solidFill>
                            <a:latin typeface="Cambria Math"/>
                            <a:ea typeface="Cambria Math"/>
                            <a:cs typeface="NikoshBAN" pitchFamily="2" charset="0"/>
                          </a:rPr>
                          <m:t>)</m:t>
                        </m:r>
                      </m:den>
                    </m:f>
                  </m:oMath>
                </a14:m>
                <a:r>
                  <a:rPr lang="en-US" sz="2000" b="1" dirty="0" smtClean="0">
                    <a:solidFill>
                      <a:schemeClr val="tx1"/>
                    </a:solidFill>
                    <a:latin typeface="NikoshBAN" pitchFamily="2" charset="0"/>
                    <a:cs typeface="NikoshBAN" pitchFamily="2" charset="0"/>
                  </a:rPr>
                  <a:t> </a:t>
                </a:r>
              </a:p>
              <a:p>
                <a:r>
                  <a:rPr lang="en-US" sz="2000" b="1" dirty="0">
                    <a:solidFill>
                      <a:schemeClr val="tx1"/>
                    </a:solidFill>
                    <a:latin typeface="NikoshBAN" pitchFamily="2" charset="0"/>
                    <a:cs typeface="NikoshBAN" pitchFamily="2" charset="0"/>
                  </a:rPr>
                  <a:t> </a:t>
                </a:r>
                <a:r>
                  <a:rPr lang="en-US" sz="2000" b="1" dirty="0" smtClean="0">
                    <a:solidFill>
                      <a:schemeClr val="tx1"/>
                    </a:solidFill>
                    <a:latin typeface="NikoshBAN" pitchFamily="2" charset="0"/>
                    <a:cs typeface="NikoshBAN" pitchFamily="2" charset="0"/>
                  </a:rPr>
                  <a:t>        = </a:t>
                </a:r>
                <a14:m>
                  <m:oMath xmlns:m="http://schemas.openxmlformats.org/officeDocument/2006/math">
                    <m:f>
                      <m:fPr>
                        <m:ctrlPr>
                          <a:rPr lang="en-US" sz="2000" b="1" i="1" smtClean="0">
                            <a:solidFill>
                              <a:schemeClr val="tx1"/>
                            </a:solidFill>
                            <a:latin typeface="Cambria Math"/>
                            <a:cs typeface="NikoshBAN" pitchFamily="2" charset="0"/>
                          </a:rPr>
                        </m:ctrlPr>
                      </m:fPr>
                      <m:num>
                        <m:sSup>
                          <m:sSupPr>
                            <m:ctrlPr>
                              <a:rPr lang="en-US" sz="2000" b="1" i="1" smtClean="0">
                                <a:solidFill>
                                  <a:schemeClr val="tx1"/>
                                </a:solidFill>
                                <a:latin typeface="Cambria Math"/>
                                <a:cs typeface="NikoshBAN" pitchFamily="2" charset="0"/>
                              </a:rPr>
                            </m:ctrlPr>
                          </m:sSupPr>
                          <m:e>
                            <m:r>
                              <a:rPr lang="en-US" sz="2000" b="1" i="1" smtClean="0">
                                <a:solidFill>
                                  <a:schemeClr val="tx1"/>
                                </a:solidFill>
                                <a:latin typeface="Cambria Math"/>
                                <a:cs typeface="NikoshBAN" pitchFamily="2" charset="0"/>
                              </a:rPr>
                              <m:t>𝒕𝒂𝒏</m:t>
                            </m:r>
                          </m:e>
                          <m:sup>
                            <m:r>
                              <a:rPr lang="en-US" sz="2000" b="1" i="1" smtClean="0">
                                <a:solidFill>
                                  <a:schemeClr val="tx1"/>
                                </a:solidFill>
                                <a:latin typeface="Cambria Math"/>
                                <a:cs typeface="NikoshBAN" pitchFamily="2" charset="0"/>
                              </a:rPr>
                              <m:t>𝟐</m:t>
                            </m:r>
                          </m:sup>
                        </m:sSup>
                        <m:r>
                          <a:rPr lang="en-US" sz="2000" b="1" i="1" smtClean="0">
                            <a:solidFill>
                              <a:schemeClr val="tx1"/>
                            </a:solidFill>
                            <a:latin typeface="Cambria Math"/>
                            <a:cs typeface="NikoshBAN" pitchFamily="2" charset="0"/>
                          </a:rPr>
                          <m:t>−(</m:t>
                        </m:r>
                        <m:sSup>
                          <m:sSupPr>
                            <m:ctrlPr>
                              <a:rPr lang="en-US" sz="2000" b="1" i="1" smtClean="0">
                                <a:solidFill>
                                  <a:schemeClr val="tx1"/>
                                </a:solidFill>
                                <a:latin typeface="Cambria Math"/>
                                <a:cs typeface="NikoshBAN" pitchFamily="2" charset="0"/>
                              </a:rPr>
                            </m:ctrlPr>
                          </m:sSupPr>
                          <m:e>
                            <m:r>
                              <a:rPr lang="en-US" sz="2000" b="1" i="1" smtClean="0">
                                <a:solidFill>
                                  <a:schemeClr val="tx1"/>
                                </a:solidFill>
                                <a:latin typeface="Cambria Math"/>
                                <a:cs typeface="NikoshBAN" pitchFamily="2" charset="0"/>
                              </a:rPr>
                              <m:t>𝒔𝒆𝒄</m:t>
                            </m:r>
                          </m:e>
                          <m:sup>
                            <m:r>
                              <a:rPr lang="en-US" sz="2000" b="1" i="1" smtClean="0">
                                <a:solidFill>
                                  <a:schemeClr val="tx1"/>
                                </a:solidFill>
                                <a:latin typeface="Cambria Math"/>
                                <a:cs typeface="NikoshBAN" pitchFamily="2" charset="0"/>
                              </a:rPr>
                              <m:t>𝟐</m:t>
                            </m:r>
                          </m:sup>
                        </m:sSup>
                        <m:r>
                          <a:rPr lang="en-US" sz="2000" b="1" i="1" smtClean="0">
                            <a:solidFill>
                              <a:schemeClr val="tx1"/>
                            </a:solidFill>
                            <a:latin typeface="Cambria Math"/>
                            <a:cs typeface="NikoshBAN" pitchFamily="2" charset="0"/>
                          </a:rPr>
                          <m:t>𝑨</m:t>
                        </m:r>
                        <m:r>
                          <a:rPr lang="en-US" sz="2000" b="1" i="1" smtClean="0">
                            <a:solidFill>
                              <a:schemeClr val="tx1"/>
                            </a:solidFill>
                            <a:latin typeface="Cambria Math"/>
                            <a:cs typeface="NikoshBAN" pitchFamily="2" charset="0"/>
                          </a:rPr>
                          <m:t>−</m:t>
                        </m:r>
                        <m:r>
                          <a:rPr lang="en-US" sz="2000" b="1" i="1" smtClean="0">
                            <a:solidFill>
                              <a:schemeClr val="tx1"/>
                            </a:solidFill>
                            <a:latin typeface="Cambria Math"/>
                            <a:cs typeface="NikoshBAN" pitchFamily="2" charset="0"/>
                          </a:rPr>
                          <m:t>𝟏</m:t>
                        </m:r>
                        <m:r>
                          <a:rPr lang="en-US" sz="2000" b="1" i="1" smtClean="0">
                            <a:solidFill>
                              <a:schemeClr val="tx1"/>
                            </a:solidFill>
                            <a:latin typeface="Cambria Math"/>
                            <a:cs typeface="NikoshBAN" pitchFamily="2" charset="0"/>
                          </a:rPr>
                          <m:t>)</m:t>
                        </m:r>
                      </m:num>
                      <m:den>
                        <m:r>
                          <a:rPr lang="en-US" sz="2000" b="1" i="1" smtClean="0">
                            <a:solidFill>
                              <a:schemeClr val="tx1"/>
                            </a:solidFill>
                            <a:latin typeface="Cambria Math"/>
                            <a:cs typeface="NikoshBAN" pitchFamily="2" charset="0"/>
                          </a:rPr>
                          <m:t>𝒕𝒂𝒏𝑨</m:t>
                        </m:r>
                        <m:r>
                          <a:rPr lang="en-US" sz="2000" b="1" i="1" smtClean="0">
                            <a:solidFill>
                              <a:schemeClr val="tx1"/>
                            </a:solidFill>
                            <a:latin typeface="Cambria Math"/>
                            <a:cs typeface="NikoshBAN" pitchFamily="2" charset="0"/>
                          </a:rPr>
                          <m:t>(</m:t>
                        </m:r>
                        <m:r>
                          <a:rPr lang="en-US" sz="2000" b="1" i="1" smtClean="0">
                            <a:solidFill>
                              <a:schemeClr val="tx1"/>
                            </a:solidFill>
                            <a:latin typeface="Cambria Math"/>
                            <a:cs typeface="NikoshBAN" pitchFamily="2" charset="0"/>
                          </a:rPr>
                          <m:t>𝒔𝒆𝒄𝑨</m:t>
                        </m:r>
                        <m:r>
                          <a:rPr lang="en-US" sz="2000" b="1" i="1" smtClean="0">
                            <a:solidFill>
                              <a:schemeClr val="tx1"/>
                            </a:solidFill>
                            <a:latin typeface="Cambria Math"/>
                            <a:cs typeface="NikoshBAN" pitchFamily="2" charset="0"/>
                          </a:rPr>
                          <m:t>+</m:t>
                        </m:r>
                        <m:r>
                          <a:rPr lang="en-US" sz="2000" b="1" i="1" smtClean="0">
                            <a:solidFill>
                              <a:schemeClr val="tx1"/>
                            </a:solidFill>
                            <a:latin typeface="Cambria Math"/>
                            <a:cs typeface="NikoshBAN" pitchFamily="2" charset="0"/>
                          </a:rPr>
                          <m:t>𝟏</m:t>
                        </m:r>
                        <m:r>
                          <a:rPr lang="en-US" sz="2000" b="1" i="1" smtClean="0">
                            <a:solidFill>
                              <a:schemeClr val="tx1"/>
                            </a:solidFill>
                            <a:latin typeface="Cambria Math"/>
                            <a:cs typeface="NikoshBAN" pitchFamily="2" charset="0"/>
                          </a:rPr>
                          <m:t>)</m:t>
                        </m:r>
                      </m:den>
                    </m:f>
                  </m:oMath>
                </a14:m>
                <a:r>
                  <a:rPr lang="en-US" sz="2000" b="1" dirty="0" smtClean="0">
                    <a:solidFill>
                      <a:schemeClr val="tx1"/>
                    </a:solidFill>
                    <a:latin typeface="NikoshBAN" pitchFamily="2" charset="0"/>
                    <a:cs typeface="NikoshBAN" pitchFamily="2" charset="0"/>
                  </a:rPr>
                  <a:t> </a:t>
                </a:r>
              </a:p>
              <a:p>
                <a:r>
                  <a:rPr lang="en-US" sz="2000" b="1" dirty="0">
                    <a:solidFill>
                      <a:schemeClr val="tx1"/>
                    </a:solidFill>
                    <a:latin typeface="NikoshBAN" pitchFamily="2" charset="0"/>
                    <a:cs typeface="NikoshBAN" pitchFamily="2" charset="0"/>
                  </a:rPr>
                  <a:t> </a:t>
                </a:r>
                <a:r>
                  <a:rPr lang="en-US" sz="2000" b="1" dirty="0" smtClean="0">
                    <a:solidFill>
                      <a:schemeClr val="tx1"/>
                    </a:solidFill>
                    <a:latin typeface="NikoshBAN" pitchFamily="2" charset="0"/>
                    <a:cs typeface="NikoshBAN" pitchFamily="2" charset="0"/>
                  </a:rPr>
                  <a:t>        = </a:t>
                </a:r>
                <a14:m>
                  <m:oMath xmlns:m="http://schemas.openxmlformats.org/officeDocument/2006/math">
                    <m:f>
                      <m:fPr>
                        <m:ctrlPr>
                          <a:rPr lang="en-US" sz="2000" b="1" i="1" smtClean="0">
                            <a:solidFill>
                              <a:schemeClr val="tx1"/>
                            </a:solidFill>
                            <a:latin typeface="Cambria Math"/>
                            <a:cs typeface="NikoshBAN" pitchFamily="2" charset="0"/>
                          </a:rPr>
                        </m:ctrlPr>
                      </m:fPr>
                      <m:num>
                        <m:sSup>
                          <m:sSupPr>
                            <m:ctrlPr>
                              <a:rPr lang="en-US" sz="2000" b="1" i="1" smtClean="0">
                                <a:solidFill>
                                  <a:schemeClr val="tx1"/>
                                </a:solidFill>
                                <a:latin typeface="Cambria Math"/>
                                <a:cs typeface="NikoshBAN" pitchFamily="2" charset="0"/>
                              </a:rPr>
                            </m:ctrlPr>
                          </m:sSupPr>
                          <m:e>
                            <m:r>
                              <a:rPr lang="en-US" sz="2000" b="1" i="1" smtClean="0">
                                <a:solidFill>
                                  <a:schemeClr val="tx1"/>
                                </a:solidFill>
                                <a:latin typeface="Cambria Math"/>
                                <a:cs typeface="NikoshBAN" pitchFamily="2" charset="0"/>
                              </a:rPr>
                              <m:t>𝒕𝒂𝒏</m:t>
                            </m:r>
                          </m:e>
                          <m:sup>
                            <m:r>
                              <a:rPr lang="en-US" sz="2000" b="1" i="1" smtClean="0">
                                <a:solidFill>
                                  <a:schemeClr val="tx1"/>
                                </a:solidFill>
                                <a:latin typeface="Cambria Math"/>
                                <a:cs typeface="NikoshBAN" pitchFamily="2" charset="0"/>
                              </a:rPr>
                              <m:t>𝟐</m:t>
                            </m:r>
                          </m:sup>
                        </m:sSup>
                        <m:r>
                          <a:rPr lang="en-US" sz="2000" b="1" i="1" smtClean="0">
                            <a:solidFill>
                              <a:schemeClr val="tx1"/>
                            </a:solidFill>
                            <a:latin typeface="Cambria Math"/>
                            <a:cs typeface="NikoshBAN" pitchFamily="2" charset="0"/>
                          </a:rPr>
                          <m:t>𝑨</m:t>
                        </m:r>
                        <m:r>
                          <a:rPr lang="en-US" sz="2000" b="1" i="1" smtClean="0">
                            <a:solidFill>
                              <a:schemeClr val="tx1"/>
                            </a:solidFill>
                            <a:latin typeface="Cambria Math"/>
                            <a:cs typeface="NikoshBAN" pitchFamily="2" charset="0"/>
                          </a:rPr>
                          <m:t>−</m:t>
                        </m:r>
                        <m:sSup>
                          <m:sSupPr>
                            <m:ctrlPr>
                              <a:rPr lang="en-US" sz="2000" b="1" i="1" smtClean="0">
                                <a:solidFill>
                                  <a:schemeClr val="tx1"/>
                                </a:solidFill>
                                <a:latin typeface="Cambria Math"/>
                                <a:cs typeface="NikoshBAN" pitchFamily="2" charset="0"/>
                              </a:rPr>
                            </m:ctrlPr>
                          </m:sSupPr>
                          <m:e>
                            <m:r>
                              <a:rPr lang="en-US" sz="2000" b="1" i="1" smtClean="0">
                                <a:solidFill>
                                  <a:schemeClr val="tx1"/>
                                </a:solidFill>
                                <a:latin typeface="Cambria Math"/>
                                <a:cs typeface="NikoshBAN" pitchFamily="2" charset="0"/>
                              </a:rPr>
                              <m:t>𝒕𝒂𝒏</m:t>
                            </m:r>
                          </m:e>
                          <m:sup>
                            <m:r>
                              <a:rPr lang="en-US" sz="2000" b="1" i="1" smtClean="0">
                                <a:solidFill>
                                  <a:schemeClr val="tx1"/>
                                </a:solidFill>
                                <a:latin typeface="Cambria Math"/>
                                <a:cs typeface="NikoshBAN" pitchFamily="2" charset="0"/>
                              </a:rPr>
                              <m:t>𝟐</m:t>
                            </m:r>
                          </m:sup>
                        </m:sSup>
                        <m:r>
                          <a:rPr lang="en-US" sz="2000" b="1" i="1" smtClean="0">
                            <a:solidFill>
                              <a:schemeClr val="tx1"/>
                            </a:solidFill>
                            <a:latin typeface="Cambria Math"/>
                            <a:cs typeface="NikoshBAN" pitchFamily="2" charset="0"/>
                          </a:rPr>
                          <m:t>𝑨</m:t>
                        </m:r>
                      </m:num>
                      <m:den>
                        <m:r>
                          <a:rPr lang="en-US" sz="2000" b="1" i="1" smtClean="0">
                            <a:solidFill>
                              <a:schemeClr val="tx1"/>
                            </a:solidFill>
                            <a:latin typeface="Cambria Math"/>
                            <a:cs typeface="NikoshBAN" pitchFamily="2" charset="0"/>
                          </a:rPr>
                          <m:t>𝒕𝒂𝒏𝑨</m:t>
                        </m:r>
                        <m:r>
                          <a:rPr lang="en-US" sz="2000" b="1" i="1" smtClean="0">
                            <a:solidFill>
                              <a:schemeClr val="tx1"/>
                            </a:solidFill>
                            <a:latin typeface="Cambria Math"/>
                            <a:cs typeface="NikoshBAN" pitchFamily="2" charset="0"/>
                          </a:rPr>
                          <m:t>(</m:t>
                        </m:r>
                        <m:r>
                          <a:rPr lang="en-US" sz="2000" b="1" i="1" smtClean="0">
                            <a:solidFill>
                              <a:schemeClr val="tx1"/>
                            </a:solidFill>
                            <a:latin typeface="Cambria Math"/>
                            <a:cs typeface="NikoshBAN" pitchFamily="2" charset="0"/>
                          </a:rPr>
                          <m:t>𝒔𝒆𝒄𝑨</m:t>
                        </m:r>
                        <m:r>
                          <a:rPr lang="en-US" sz="2000" b="1" i="1" smtClean="0">
                            <a:solidFill>
                              <a:schemeClr val="tx1"/>
                            </a:solidFill>
                            <a:latin typeface="Cambria Math"/>
                            <a:cs typeface="NikoshBAN" pitchFamily="2" charset="0"/>
                          </a:rPr>
                          <m:t>+</m:t>
                        </m:r>
                        <m:r>
                          <a:rPr lang="en-US" sz="2000" b="1" i="1" smtClean="0">
                            <a:solidFill>
                              <a:schemeClr val="tx1"/>
                            </a:solidFill>
                            <a:latin typeface="Cambria Math"/>
                            <a:cs typeface="NikoshBAN" pitchFamily="2" charset="0"/>
                          </a:rPr>
                          <m:t>𝟏</m:t>
                        </m:r>
                        <m:r>
                          <a:rPr lang="en-US" sz="2000" b="1" i="1" smtClean="0">
                            <a:solidFill>
                              <a:schemeClr val="tx1"/>
                            </a:solidFill>
                            <a:latin typeface="Cambria Math"/>
                            <a:cs typeface="NikoshBAN" pitchFamily="2" charset="0"/>
                          </a:rPr>
                          <m:t>)</m:t>
                        </m:r>
                      </m:den>
                    </m:f>
                  </m:oMath>
                </a14:m>
                <a:endParaRPr lang="en-US" sz="2000" b="1" dirty="0" smtClean="0">
                  <a:solidFill>
                    <a:schemeClr val="tx1"/>
                  </a:solidFill>
                  <a:latin typeface="NikoshBAN" pitchFamily="2" charset="0"/>
                  <a:cs typeface="NikoshBAN" pitchFamily="2" charset="0"/>
                </a:endParaRPr>
              </a:p>
              <a:p>
                <a:r>
                  <a:rPr lang="en-US" sz="2000" b="1" dirty="0">
                    <a:solidFill>
                      <a:schemeClr val="tx1"/>
                    </a:solidFill>
                    <a:latin typeface="NikoshBAN" pitchFamily="2" charset="0"/>
                    <a:cs typeface="NikoshBAN" pitchFamily="2" charset="0"/>
                  </a:rPr>
                  <a:t> </a:t>
                </a:r>
                <a:r>
                  <a:rPr lang="en-US" sz="2000" b="1" dirty="0" smtClean="0">
                    <a:solidFill>
                      <a:schemeClr val="tx1"/>
                    </a:solidFill>
                    <a:latin typeface="NikoshBAN" pitchFamily="2" charset="0"/>
                    <a:cs typeface="NikoshBAN" pitchFamily="2" charset="0"/>
                  </a:rPr>
                  <a:t>        = </a:t>
                </a:r>
                <a14:m>
                  <m:oMath xmlns:m="http://schemas.openxmlformats.org/officeDocument/2006/math">
                    <m:f>
                      <m:fPr>
                        <m:ctrlPr>
                          <a:rPr lang="en-US" sz="2000" b="1" i="1" smtClean="0">
                            <a:solidFill>
                              <a:schemeClr val="tx1"/>
                            </a:solidFill>
                            <a:latin typeface="Cambria Math"/>
                            <a:cs typeface="NikoshBAN" pitchFamily="2" charset="0"/>
                          </a:rPr>
                        </m:ctrlPr>
                      </m:fPr>
                      <m:num>
                        <m:r>
                          <a:rPr lang="en-US" sz="2000" b="1" i="1" smtClean="0">
                            <a:solidFill>
                              <a:schemeClr val="tx1"/>
                            </a:solidFill>
                            <a:latin typeface="Cambria Math"/>
                            <a:cs typeface="NikoshBAN" pitchFamily="2" charset="0"/>
                          </a:rPr>
                          <m:t>𝟎</m:t>
                        </m:r>
                      </m:num>
                      <m:den>
                        <m:r>
                          <a:rPr lang="en-US" sz="2000" b="1" i="1" smtClean="0">
                            <a:solidFill>
                              <a:schemeClr val="tx1"/>
                            </a:solidFill>
                            <a:latin typeface="Cambria Math"/>
                            <a:cs typeface="NikoshBAN" pitchFamily="2" charset="0"/>
                          </a:rPr>
                          <m:t>𝒕𝒂𝒏𝑨</m:t>
                        </m:r>
                        <m:r>
                          <a:rPr lang="en-US" sz="2000" b="1" i="1" smtClean="0">
                            <a:solidFill>
                              <a:schemeClr val="tx1"/>
                            </a:solidFill>
                            <a:latin typeface="Cambria Math"/>
                            <a:cs typeface="NikoshBAN" pitchFamily="2" charset="0"/>
                          </a:rPr>
                          <m:t>(</m:t>
                        </m:r>
                        <m:r>
                          <a:rPr lang="en-US" sz="2000" b="1" i="1" smtClean="0">
                            <a:solidFill>
                              <a:schemeClr val="tx1"/>
                            </a:solidFill>
                            <a:latin typeface="Cambria Math"/>
                            <a:cs typeface="NikoshBAN" pitchFamily="2" charset="0"/>
                          </a:rPr>
                          <m:t>𝒔𝒆𝒄𝑨</m:t>
                        </m:r>
                        <m:r>
                          <a:rPr lang="en-US" sz="2000" b="1" i="1" smtClean="0">
                            <a:solidFill>
                              <a:schemeClr val="tx1"/>
                            </a:solidFill>
                            <a:latin typeface="Cambria Math"/>
                            <a:cs typeface="NikoshBAN" pitchFamily="2" charset="0"/>
                          </a:rPr>
                          <m:t>+</m:t>
                        </m:r>
                        <m:r>
                          <a:rPr lang="en-US" sz="2000" b="1" i="1" smtClean="0">
                            <a:solidFill>
                              <a:schemeClr val="tx1"/>
                            </a:solidFill>
                            <a:latin typeface="Cambria Math"/>
                            <a:cs typeface="NikoshBAN" pitchFamily="2" charset="0"/>
                          </a:rPr>
                          <m:t>𝟏</m:t>
                        </m:r>
                        <m:r>
                          <a:rPr lang="en-US" sz="2000" b="1" i="1" smtClean="0">
                            <a:solidFill>
                              <a:schemeClr val="tx1"/>
                            </a:solidFill>
                            <a:latin typeface="Cambria Math"/>
                            <a:cs typeface="NikoshBAN" pitchFamily="2" charset="0"/>
                          </a:rPr>
                          <m:t>)</m:t>
                        </m:r>
                      </m:den>
                    </m:f>
                  </m:oMath>
                </a14:m>
                <a:endParaRPr lang="en-US" sz="2000" b="1" dirty="0" smtClean="0">
                  <a:solidFill>
                    <a:schemeClr val="tx1"/>
                  </a:solidFill>
                  <a:latin typeface="NikoshBAN" pitchFamily="2" charset="0"/>
                  <a:cs typeface="NikoshBAN" pitchFamily="2" charset="0"/>
                </a:endParaRPr>
              </a:p>
              <a:p>
                <a:r>
                  <a:rPr lang="en-US" sz="2000" b="1" dirty="0">
                    <a:solidFill>
                      <a:schemeClr val="tx1"/>
                    </a:solidFill>
                    <a:latin typeface="NikoshBAN" pitchFamily="2" charset="0"/>
                    <a:cs typeface="NikoshBAN" pitchFamily="2" charset="0"/>
                  </a:rPr>
                  <a:t> </a:t>
                </a:r>
                <a:r>
                  <a:rPr lang="en-US" sz="2000" b="1" dirty="0" smtClean="0">
                    <a:solidFill>
                      <a:schemeClr val="tx1"/>
                    </a:solidFill>
                    <a:latin typeface="NikoshBAN" pitchFamily="2" charset="0"/>
                    <a:cs typeface="NikoshBAN" pitchFamily="2" charset="0"/>
                  </a:rPr>
                  <a:t>        = 0 </a:t>
                </a:r>
              </a:p>
              <a:p>
                <a:r>
                  <a:rPr lang="en-US" sz="2000" b="1" dirty="0">
                    <a:solidFill>
                      <a:schemeClr val="tx1"/>
                    </a:solidFill>
                    <a:latin typeface="NikoshBAN" pitchFamily="2" charset="0"/>
                    <a:cs typeface="NikoshBAN" pitchFamily="2" charset="0"/>
                  </a:rPr>
                  <a:t> </a:t>
                </a:r>
                <a:r>
                  <a:rPr lang="en-US" sz="2000" b="1" dirty="0" smtClean="0">
                    <a:solidFill>
                      <a:schemeClr val="tx1"/>
                    </a:solidFill>
                    <a:latin typeface="NikoshBAN" pitchFamily="2" charset="0"/>
                    <a:cs typeface="NikoshBAN" pitchFamily="2" charset="0"/>
                  </a:rPr>
                  <a:t>        </a:t>
                </a:r>
                <a:r>
                  <a:rPr lang="en-US" sz="1400" b="1" dirty="0" smtClean="0">
                    <a:solidFill>
                      <a:schemeClr val="tx1"/>
                    </a:solidFill>
                    <a:latin typeface="NikoshBAN" pitchFamily="2" charset="0"/>
                    <a:cs typeface="NikoshBAN" pitchFamily="2" charset="0"/>
                  </a:rPr>
                  <a:t>= R.H.S.</a:t>
                </a:r>
              </a:p>
              <a:p>
                <a:r>
                  <a:rPr lang="en-US" sz="1400" b="1" dirty="0">
                    <a:latin typeface="NikoshBAN" pitchFamily="2" charset="0"/>
                    <a:ea typeface="Cambria Math"/>
                    <a:cs typeface="NikoshBAN" pitchFamily="2" charset="0"/>
                  </a:rPr>
                  <a:t> </a:t>
                </a:r>
                <a:r>
                  <a:rPr lang="en-US" sz="2000" b="1" dirty="0" smtClean="0">
                    <a:solidFill>
                      <a:schemeClr val="tx1"/>
                    </a:solidFill>
                    <a:latin typeface="Cambria Math"/>
                    <a:ea typeface="Cambria Math"/>
                    <a:cs typeface="NikoshBAN" pitchFamily="2" charset="0"/>
                  </a:rPr>
                  <a:t>∴ </a:t>
                </a:r>
                <a:r>
                  <a:rPr lang="en-US" sz="1600" b="1" dirty="0" smtClean="0">
                    <a:solidFill>
                      <a:schemeClr val="tx1"/>
                    </a:solidFill>
                    <a:latin typeface="Cambria Math"/>
                    <a:ea typeface="Cambria Math"/>
                    <a:cs typeface="NikoshBAN" pitchFamily="2" charset="0"/>
                  </a:rPr>
                  <a:t>L.H.S.= R.H.S.</a:t>
                </a:r>
              </a:p>
              <a:p>
                <a:r>
                  <a:rPr lang="en-US" sz="2000" b="1" dirty="0">
                    <a:solidFill>
                      <a:schemeClr val="tx1"/>
                    </a:solidFill>
                    <a:latin typeface="Cambria Math"/>
                    <a:ea typeface="Cambria Math"/>
                    <a:cs typeface="NikoshBAN" pitchFamily="2" charset="0"/>
                  </a:rPr>
                  <a:t> </a:t>
                </a:r>
                <a:r>
                  <a:rPr lang="en-US" sz="2000" b="1" dirty="0" smtClean="0">
                    <a:solidFill>
                      <a:schemeClr val="tx1"/>
                    </a:solidFill>
                    <a:latin typeface="Cambria Math"/>
                    <a:ea typeface="Cambria Math"/>
                    <a:cs typeface="NikoshBAN" pitchFamily="2" charset="0"/>
                  </a:rPr>
                  <a:t>                     [ </a:t>
                </a:r>
                <a:r>
                  <a:rPr lang="bn-BD" sz="2000" b="1" dirty="0" smtClean="0">
                    <a:solidFill>
                      <a:schemeClr val="tx1"/>
                    </a:solidFill>
                    <a:latin typeface="Cambria Math"/>
                    <a:ea typeface="Cambria Math"/>
                    <a:cs typeface="NikoshBAN" pitchFamily="2" charset="0"/>
                  </a:rPr>
                  <a:t>প্রমাণিত</a:t>
                </a:r>
                <a:r>
                  <a:rPr lang="en-US" sz="2000" b="1" dirty="0" smtClean="0">
                    <a:solidFill>
                      <a:schemeClr val="tx1"/>
                    </a:solidFill>
                    <a:latin typeface="Cambria Math"/>
                    <a:ea typeface="Cambria Math"/>
                    <a:cs typeface="NikoshBAN" pitchFamily="2" charset="0"/>
                  </a:rPr>
                  <a:t>] </a:t>
                </a:r>
                <a:endParaRPr lang="en-US" sz="2000" b="1" dirty="0">
                  <a:solidFill>
                    <a:schemeClr val="tx1"/>
                  </a:solidFill>
                  <a:latin typeface="NikoshBAN" pitchFamily="2" charset="0"/>
                  <a:cs typeface="NikoshBAN" pitchFamily="2"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4502726" y="1452852"/>
                <a:ext cx="4641273" cy="3933000"/>
              </a:xfrm>
              <a:prstGeom prst="rect">
                <a:avLst/>
              </a:prstGeom>
              <a:blipFill rotWithShape="1">
                <a:blip r:embed="rId5"/>
                <a:stretch>
                  <a:fillRect l="-1445" b="-1858"/>
                </a:stretch>
              </a:blipFill>
            </p:spPr>
            <p:txBody>
              <a:bodyPr/>
              <a:lstStyle/>
              <a:p>
                <a:r>
                  <a:rPr lang="en-US">
                    <a:noFill/>
                  </a:rPr>
                  <a:t> </a:t>
                </a:r>
              </a:p>
            </p:txBody>
          </p:sp>
        </mc:Fallback>
      </mc:AlternateContent>
    </p:spTree>
    <p:extLst>
      <p:ext uri="{BB962C8B-B14F-4D97-AF65-F5344CB8AC3E}">
        <p14:creationId xmlns:p14="http://schemas.microsoft.com/office/powerpoint/2010/main" val="360840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additive="base">
                                        <p:cTn id="38" dur="500" fill="hold"/>
                                        <p:tgtEl>
                                          <p:spTgt spid="6"/>
                                        </p:tgtEl>
                                        <p:attrNameLst>
                                          <p:attrName>ppt_x</p:attrName>
                                        </p:attrNameLst>
                                      </p:cBhvr>
                                      <p:tavLst>
                                        <p:tav tm="0">
                                          <p:val>
                                            <p:strVal val="#ppt_x"/>
                                          </p:val>
                                        </p:tav>
                                        <p:tav tm="100000">
                                          <p:val>
                                            <p:strVal val="#ppt_x"/>
                                          </p:val>
                                        </p:tav>
                                      </p:tavLst>
                                    </p:anim>
                                    <p:anim calcmode="lin" valueType="num">
                                      <p:cBhvr additive="base">
                                        <p:cTn id="3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500" fill="hold"/>
                                        <p:tgtEl>
                                          <p:spTgt spid="13"/>
                                        </p:tgtEl>
                                        <p:attrNameLst>
                                          <p:attrName>ppt_x</p:attrName>
                                        </p:attrNameLst>
                                      </p:cBhvr>
                                      <p:tavLst>
                                        <p:tav tm="0">
                                          <p:val>
                                            <p:strVal val="#ppt_x"/>
                                          </p:val>
                                        </p:tav>
                                        <p:tav tm="100000">
                                          <p:val>
                                            <p:strVal val="#ppt_x"/>
                                          </p:val>
                                        </p:tav>
                                      </p:tavLst>
                                    </p:anim>
                                    <p:anim calcmode="lin" valueType="num">
                                      <p:cBhvr additive="base">
                                        <p:cTn id="4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252845" y="609599"/>
                <a:ext cx="4099676" cy="538865"/>
              </a:xfrm>
              <a:prstGeom prst="rect">
                <a:avLst/>
              </a:prstGeom>
              <a:noFill/>
            </p:spPr>
            <p:txBody>
              <a:bodyPr wrap="square" rtlCol="0">
                <a:spAutoFit/>
              </a:bodyPr>
              <a:lstStyle/>
              <a:p>
                <a:r>
                  <a:rPr lang="bn-BD" b="1" dirty="0" smtClean="0">
                    <a:solidFill>
                      <a:srgbClr val="0070C0"/>
                    </a:solidFill>
                    <a:latin typeface="NikoshBAN" pitchFamily="2" charset="0"/>
                    <a:cs typeface="NikoshBAN" pitchFamily="2" charset="0"/>
                  </a:rPr>
                  <a:t>১২</a:t>
                </a:r>
                <a:r>
                  <a:rPr lang="en-US" b="1" dirty="0" smtClean="0">
                    <a:solidFill>
                      <a:srgbClr val="0070C0"/>
                    </a:solidFill>
                    <a:latin typeface="NikoshBAN" pitchFamily="2" charset="0"/>
                    <a:cs typeface="NikoshBAN" pitchFamily="2" charset="0"/>
                  </a:rPr>
                  <a:t>.</a:t>
                </a:r>
                <a:r>
                  <a:rPr lang="bn-BD" b="1" dirty="0" smtClean="0">
                    <a:solidFill>
                      <a:srgbClr val="0070C0"/>
                    </a:solidFill>
                    <a:latin typeface="NikoshBAN" pitchFamily="2" charset="0"/>
                    <a:cs typeface="NikoshBAN" pitchFamily="2" charset="0"/>
                  </a:rPr>
                  <a:t>বই-১৭ </a:t>
                </a:r>
                <a:r>
                  <a:rPr lang="en-US" sz="2000" b="1" dirty="0" smtClean="0">
                    <a:solidFill>
                      <a:srgbClr val="0070C0"/>
                    </a:solidFill>
                    <a:latin typeface="NikoshBAN" pitchFamily="2" charset="0"/>
                    <a:ea typeface="Cambria Math"/>
                    <a:cs typeface="NikoshBAN" pitchFamily="2" charset="0"/>
                  </a:rPr>
                  <a:t>⦂</a:t>
                </a:r>
                <a:r>
                  <a:rPr lang="bn-BD" sz="2000" b="1" dirty="0" smtClean="0">
                    <a:solidFill>
                      <a:srgbClr val="0070C0"/>
                    </a:solidFill>
                    <a:latin typeface="NikoshBAN" pitchFamily="2" charset="0"/>
                    <a:ea typeface="Cambria Math"/>
                    <a:cs typeface="NikoshBAN" pitchFamily="2" charset="0"/>
                  </a:rPr>
                  <a:t> </a:t>
                </a:r>
                <a14:m>
                  <m:oMath xmlns:m="http://schemas.openxmlformats.org/officeDocument/2006/math">
                    <m:sSup>
                      <m:sSupPr>
                        <m:ctrlPr>
                          <a:rPr lang="bn-BD" b="1" i="1" smtClean="0">
                            <a:solidFill>
                              <a:srgbClr val="0070C0"/>
                            </a:solidFill>
                            <a:latin typeface="Cambria Math"/>
                            <a:ea typeface="Cambria Math"/>
                          </a:rPr>
                        </m:ctrlPr>
                      </m:sSupPr>
                      <m:e>
                        <m:r>
                          <a:rPr lang="en-US" b="1" i="1" smtClean="0">
                            <a:solidFill>
                              <a:srgbClr val="0070C0"/>
                            </a:solidFill>
                            <a:latin typeface="Cambria Math"/>
                            <a:ea typeface="Cambria Math"/>
                          </a:rPr>
                          <m:t>(</m:t>
                        </m:r>
                        <m:r>
                          <a:rPr lang="en-US" b="1" i="1" smtClean="0">
                            <a:solidFill>
                              <a:srgbClr val="0070C0"/>
                            </a:solidFill>
                            <a:latin typeface="Cambria Math"/>
                            <a:ea typeface="Cambria Math"/>
                          </a:rPr>
                          <m:t>𝒕𝒂𝒏</m:t>
                        </m:r>
                        <m:r>
                          <a:rPr lang="en-US" b="1" i="1" smtClean="0">
                            <a:solidFill>
                              <a:srgbClr val="0070C0"/>
                            </a:solidFill>
                            <a:latin typeface="Cambria Math"/>
                            <a:ea typeface="Cambria Math"/>
                          </a:rPr>
                          <m:t>𝜽</m:t>
                        </m:r>
                        <m:r>
                          <a:rPr lang="en-US" b="1" i="1" smtClean="0">
                            <a:solidFill>
                              <a:srgbClr val="0070C0"/>
                            </a:solidFill>
                            <a:latin typeface="Cambria Math"/>
                            <a:ea typeface="Cambria Math"/>
                          </a:rPr>
                          <m:t>+</m:t>
                        </m:r>
                        <m:r>
                          <a:rPr lang="en-US" b="1" i="1" smtClean="0">
                            <a:solidFill>
                              <a:srgbClr val="0070C0"/>
                            </a:solidFill>
                            <a:latin typeface="Cambria Math"/>
                            <a:ea typeface="Cambria Math"/>
                          </a:rPr>
                          <m:t>𝒔𝒆𝒄</m:t>
                        </m:r>
                        <m:r>
                          <a:rPr lang="en-US" b="1" i="1" smtClean="0">
                            <a:solidFill>
                              <a:srgbClr val="0070C0"/>
                            </a:solidFill>
                            <a:latin typeface="Cambria Math"/>
                            <a:ea typeface="Cambria Math"/>
                          </a:rPr>
                          <m:t>𝜽</m:t>
                        </m:r>
                        <m:r>
                          <a:rPr lang="en-US" b="1" i="1" smtClean="0">
                            <a:solidFill>
                              <a:srgbClr val="0070C0"/>
                            </a:solidFill>
                            <a:latin typeface="Cambria Math"/>
                            <a:ea typeface="Cambria Math"/>
                          </a:rPr>
                          <m:t>)</m:t>
                        </m:r>
                      </m:e>
                      <m:sup>
                        <m:r>
                          <a:rPr lang="en-US" b="1" i="1" smtClean="0">
                            <a:solidFill>
                              <a:srgbClr val="0070C0"/>
                            </a:solidFill>
                            <a:latin typeface="Cambria Math"/>
                            <a:ea typeface="Cambria Math"/>
                          </a:rPr>
                          <m:t>𝟐</m:t>
                        </m:r>
                      </m:sup>
                    </m:sSup>
                  </m:oMath>
                </a14:m>
                <a:r>
                  <a:rPr lang="bn-BD" sz="2000" b="1" dirty="0" smtClean="0">
                    <a:solidFill>
                      <a:srgbClr val="0070C0"/>
                    </a:solidFill>
                    <a:latin typeface="NikoshBAN" pitchFamily="2" charset="0"/>
                    <a:ea typeface="Cambria Math"/>
                    <a:cs typeface="NikoshBAN" pitchFamily="2" charset="0"/>
                  </a:rPr>
                  <a:t> =</a:t>
                </a:r>
                <a:r>
                  <a:rPr lang="en-US" sz="20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𝒔𝒊𝒏</m:t>
                        </m:r>
                        <m:r>
                          <a:rPr lang="en-US" sz="2000" b="1" i="1" smtClean="0">
                            <a:solidFill>
                              <a:srgbClr val="0070C0"/>
                            </a:solidFill>
                            <a:latin typeface="Cambria Math"/>
                            <a:ea typeface="Cambria Math"/>
                          </a:rPr>
                          <m:t>𝜽</m:t>
                        </m:r>
                      </m:num>
                      <m:den>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𝒔𝒊𝒏</m:t>
                        </m:r>
                        <m:r>
                          <a:rPr lang="en-US" sz="2000" b="1" i="1" smtClean="0">
                            <a:solidFill>
                              <a:srgbClr val="0070C0"/>
                            </a:solidFill>
                            <a:latin typeface="Cambria Math"/>
                            <a:ea typeface="Cambria Math"/>
                          </a:rPr>
                          <m:t>𝜽</m:t>
                        </m:r>
                      </m:den>
                    </m:f>
                  </m:oMath>
                </a14:m>
                <a:r>
                  <a:rPr lang="bn-BD" sz="2000" b="1" dirty="0" smtClean="0">
                    <a:solidFill>
                      <a:srgbClr val="0070C0"/>
                    </a:solidFill>
                    <a:latin typeface="NikoshBAN" pitchFamily="2" charset="0"/>
                    <a:ea typeface="Cambria Math"/>
                    <a:cs typeface="NikoshBAN" pitchFamily="2" charset="0"/>
                  </a:rPr>
                  <a:t>             </a:t>
                </a:r>
                <a:endParaRPr lang="en-US" sz="2000" b="1" dirty="0">
                  <a:solidFill>
                    <a:srgbClr val="0070C0"/>
                  </a:solidFill>
                  <a:latin typeface="NikoshBAN" pitchFamily="2" charset="0"/>
                  <a:cs typeface="NikoshBAN" pitchFamily="2"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252845" y="609599"/>
                <a:ext cx="4099676" cy="538865"/>
              </a:xfrm>
              <a:prstGeom prst="rect">
                <a:avLst/>
              </a:prstGeom>
              <a:blipFill rotWithShape="1">
                <a:blip r:embed="rId2"/>
                <a:stretch>
                  <a:fillRect l="-1189" r="-9955" b="-1022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169718" y="1306193"/>
                <a:ext cx="4099677" cy="4569777"/>
              </a:xfrm>
              <a:prstGeom prst="rect">
                <a:avLst/>
              </a:prstGeom>
              <a:noFill/>
            </p:spPr>
            <p:txBody>
              <a:bodyPr wrap="square" rtlCol="0">
                <a:spAutoFit/>
              </a:bodyPr>
              <a:lstStyle/>
              <a:p>
                <a:r>
                  <a:rPr lang="en-US" b="1" dirty="0" smtClean="0">
                    <a:solidFill>
                      <a:schemeClr val="tx1"/>
                    </a:solidFill>
                    <a:latin typeface="NikoshBAN" pitchFamily="2" charset="0"/>
                    <a:cs typeface="NikoshBAN" pitchFamily="2" charset="0"/>
                  </a:rPr>
                  <a:t> L.H.S</a:t>
                </a:r>
                <a:r>
                  <a:rPr lang="en-US" sz="2000" b="1" dirty="0" smtClean="0">
                    <a:solidFill>
                      <a:schemeClr val="tx1"/>
                    </a:solidFill>
                    <a:latin typeface="NikoshBAN" pitchFamily="2" charset="0"/>
                    <a:cs typeface="NikoshBAN" pitchFamily="2" charset="0"/>
                  </a:rPr>
                  <a:t>.=</a:t>
                </a:r>
                <a:r>
                  <a:rPr lang="en-US" sz="2400" b="1" dirty="0" smtClean="0">
                    <a:solidFill>
                      <a:schemeClr val="tx1"/>
                    </a:solidFill>
                    <a:latin typeface="NikoshBAN" pitchFamily="2" charset="0"/>
                    <a:ea typeface="Cambria Math"/>
                    <a:cs typeface="NikoshBAN" pitchFamily="2" charset="0"/>
                  </a:rPr>
                  <a:t> </a:t>
                </a:r>
                <a14:m>
                  <m:oMath xmlns:m="http://schemas.openxmlformats.org/officeDocument/2006/math">
                    <m:sSup>
                      <m:sSupPr>
                        <m:ctrlPr>
                          <a:rPr lang="bn-BD" sz="2000" b="1" i="1" smtClean="0">
                            <a:solidFill>
                              <a:schemeClr val="tx1"/>
                            </a:solidFill>
                            <a:latin typeface="Cambria Math"/>
                            <a:ea typeface="Cambria Math"/>
                          </a:rPr>
                        </m:ctrlPr>
                      </m:sSupPr>
                      <m:e>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𝒕𝒂𝒏</m:t>
                        </m:r>
                        <m:r>
                          <a:rPr lang="en-US" sz="2000" b="1" i="1" smtClean="0">
                            <a:solidFill>
                              <a:schemeClr val="tx1"/>
                            </a:solidFill>
                            <a:latin typeface="Cambria Math"/>
                            <a:ea typeface="Cambria Math"/>
                          </a:rPr>
                          <m:t>𝜽</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𝒔𝒆𝒄</m:t>
                        </m:r>
                        <m:r>
                          <a:rPr lang="en-US" sz="2000" b="1" i="1" smtClean="0">
                            <a:solidFill>
                              <a:schemeClr val="tx1"/>
                            </a:solidFill>
                            <a:latin typeface="Cambria Math"/>
                            <a:ea typeface="Cambria Math"/>
                          </a:rPr>
                          <m:t>𝜽</m:t>
                        </m:r>
                        <m:r>
                          <a:rPr lang="en-US" sz="2000" b="1" i="1" smtClean="0">
                            <a:solidFill>
                              <a:schemeClr val="tx1"/>
                            </a:solidFill>
                            <a:latin typeface="Cambria Math"/>
                            <a:ea typeface="Cambria Math"/>
                          </a:rPr>
                          <m:t>)</m:t>
                        </m:r>
                      </m:e>
                      <m:sup>
                        <m:r>
                          <a:rPr lang="en-US" sz="2000" b="1" i="1" smtClean="0">
                            <a:solidFill>
                              <a:schemeClr val="tx1"/>
                            </a:solidFill>
                            <a:latin typeface="Cambria Math"/>
                            <a:ea typeface="Cambria Math"/>
                          </a:rPr>
                          <m:t>𝟐</m:t>
                        </m:r>
                      </m:sup>
                    </m:sSup>
                  </m:oMath>
                </a14:m>
                <a:r>
                  <a:rPr lang="bn-BD" sz="2400" b="1" dirty="0" smtClean="0">
                    <a:solidFill>
                      <a:schemeClr val="tx1"/>
                    </a:solidFill>
                    <a:latin typeface="NikoshBAN" pitchFamily="2" charset="0"/>
                    <a:ea typeface="Cambria Math"/>
                    <a:cs typeface="NikoshBAN" pitchFamily="2" charset="0"/>
                  </a:rPr>
                  <a:t>  </a:t>
                </a:r>
                <a:endParaRPr lang="en-US" sz="2400" b="1" dirty="0" smtClean="0">
                  <a:solidFill>
                    <a:schemeClr val="tx1"/>
                  </a:solidFill>
                  <a:latin typeface="NikoshBAN" pitchFamily="2" charset="0"/>
                  <a:ea typeface="Cambria Math"/>
                  <a:cs typeface="NikoshBAN" pitchFamily="2" charset="0"/>
                </a:endParaRPr>
              </a:p>
              <a:p>
                <a:r>
                  <a:rPr lang="en-US" sz="2400" b="1" dirty="0">
                    <a:solidFill>
                      <a:schemeClr val="tx1"/>
                    </a:solidFill>
                    <a:latin typeface="NikoshBAN" pitchFamily="2" charset="0"/>
                    <a:ea typeface="Cambria Math"/>
                    <a:cs typeface="NikoshBAN" pitchFamily="2" charset="0"/>
                  </a:rPr>
                  <a:t> </a:t>
                </a:r>
                <a:r>
                  <a:rPr lang="en-US" sz="2400" b="1" dirty="0" smtClean="0">
                    <a:solidFill>
                      <a:schemeClr val="tx1"/>
                    </a:solidFill>
                    <a:latin typeface="NikoshBAN" pitchFamily="2" charset="0"/>
                    <a:ea typeface="Cambria Math"/>
                    <a:cs typeface="NikoshBAN" pitchFamily="2" charset="0"/>
                  </a:rPr>
                  <a:t>          = (</a:t>
                </a:r>
                <a14:m>
                  <m:oMath xmlns:m="http://schemas.openxmlformats.org/officeDocument/2006/math">
                    <m:sSup>
                      <m:sSupPr>
                        <m:ctrlPr>
                          <a:rPr lang="en-US" sz="2400" b="1" i="1" smtClean="0">
                            <a:solidFill>
                              <a:schemeClr val="tx1"/>
                            </a:solidFill>
                            <a:latin typeface="Cambria Math"/>
                            <a:ea typeface="Cambria Math"/>
                            <a:cs typeface="NikoshBAN" pitchFamily="2" charset="0"/>
                          </a:rPr>
                        </m:ctrlPr>
                      </m:sSupPr>
                      <m:e>
                        <m:f>
                          <m:fPr>
                            <m:ctrlPr>
                              <a:rPr lang="en-US" sz="2400" b="1" i="1" smtClean="0">
                                <a:solidFill>
                                  <a:schemeClr val="tx1"/>
                                </a:solidFill>
                                <a:latin typeface="Cambria Math"/>
                                <a:ea typeface="Cambria Math"/>
                                <a:cs typeface="NikoshBAN" pitchFamily="2" charset="0"/>
                              </a:rPr>
                            </m:ctrlPr>
                          </m:fPr>
                          <m:num>
                            <m:r>
                              <a:rPr lang="en-US" sz="2400" b="1" i="1" smtClean="0">
                                <a:solidFill>
                                  <a:schemeClr val="tx1"/>
                                </a:solidFill>
                                <a:latin typeface="Cambria Math"/>
                                <a:ea typeface="Cambria Math"/>
                                <a:cs typeface="NikoshBAN" pitchFamily="2" charset="0"/>
                              </a:rPr>
                              <m:t>𝒔𝒊𝒏𝑨</m:t>
                            </m:r>
                          </m:num>
                          <m:den>
                            <m:r>
                              <a:rPr lang="en-US" sz="2400" b="1" i="1" smtClean="0">
                                <a:solidFill>
                                  <a:schemeClr val="tx1"/>
                                </a:solidFill>
                                <a:latin typeface="Cambria Math"/>
                                <a:ea typeface="Cambria Math"/>
                                <a:cs typeface="NikoshBAN" pitchFamily="2" charset="0"/>
                              </a:rPr>
                              <m:t>𝒄𝒐𝒔𝑨</m:t>
                            </m:r>
                          </m:den>
                        </m:f>
                        <m:r>
                          <a:rPr lang="en-US" sz="2400" b="1" i="1" smtClean="0">
                            <a:solidFill>
                              <a:schemeClr val="tx1"/>
                            </a:solidFill>
                            <a:latin typeface="Cambria Math"/>
                            <a:ea typeface="Cambria Math"/>
                            <a:cs typeface="NikoshBAN" pitchFamily="2" charset="0"/>
                          </a:rPr>
                          <m:t>+</m:t>
                        </m:r>
                        <m:f>
                          <m:fPr>
                            <m:ctrlPr>
                              <a:rPr lang="en-US" sz="2400" b="1" i="1" smtClean="0">
                                <a:solidFill>
                                  <a:schemeClr val="tx1"/>
                                </a:solidFill>
                                <a:latin typeface="Cambria Math"/>
                                <a:ea typeface="Cambria Math"/>
                                <a:cs typeface="NikoshBAN" pitchFamily="2" charset="0"/>
                              </a:rPr>
                            </m:ctrlPr>
                          </m:fPr>
                          <m:num>
                            <m:r>
                              <a:rPr lang="en-US" sz="2400" b="1" i="1" smtClean="0">
                                <a:solidFill>
                                  <a:schemeClr val="tx1"/>
                                </a:solidFill>
                                <a:latin typeface="Cambria Math"/>
                                <a:ea typeface="Cambria Math"/>
                                <a:cs typeface="NikoshBAN" pitchFamily="2" charset="0"/>
                              </a:rPr>
                              <m:t>𝟏</m:t>
                            </m:r>
                          </m:num>
                          <m:den>
                            <m:r>
                              <a:rPr lang="en-US" sz="2400" b="1" i="1" smtClean="0">
                                <a:solidFill>
                                  <a:schemeClr val="tx1"/>
                                </a:solidFill>
                                <a:latin typeface="Cambria Math"/>
                                <a:ea typeface="Cambria Math"/>
                                <a:cs typeface="NikoshBAN" pitchFamily="2" charset="0"/>
                              </a:rPr>
                              <m:t>𝒄𝒐𝒔𝑨</m:t>
                            </m:r>
                          </m:den>
                        </m:f>
                        <m:r>
                          <a:rPr lang="en-US" sz="2400" b="1" i="1" smtClean="0">
                            <a:solidFill>
                              <a:schemeClr val="tx1"/>
                            </a:solidFill>
                            <a:latin typeface="Cambria Math"/>
                            <a:ea typeface="Cambria Math"/>
                            <a:cs typeface="NikoshBAN" pitchFamily="2" charset="0"/>
                          </a:rPr>
                          <m:t>)</m:t>
                        </m:r>
                      </m:e>
                      <m:sup>
                        <m:r>
                          <a:rPr lang="en-US" sz="2400" b="1" i="1" smtClean="0">
                            <a:solidFill>
                              <a:schemeClr val="tx1"/>
                            </a:solidFill>
                            <a:latin typeface="Cambria Math"/>
                            <a:ea typeface="Cambria Math"/>
                            <a:cs typeface="NikoshBAN" pitchFamily="2" charset="0"/>
                          </a:rPr>
                          <m:t>𝟐</m:t>
                        </m:r>
                      </m:sup>
                    </m:sSup>
                  </m:oMath>
                </a14:m>
                <a:r>
                  <a:rPr lang="en-US" sz="2400" b="1" dirty="0" smtClean="0">
                    <a:solidFill>
                      <a:schemeClr val="tx1"/>
                    </a:solidFill>
                    <a:latin typeface="NikoshBAN" pitchFamily="2" charset="0"/>
                    <a:cs typeface="NikoshBAN" pitchFamily="2" charset="0"/>
                  </a:rPr>
                  <a:t> </a:t>
                </a:r>
              </a:p>
              <a:p>
                <a:r>
                  <a:rPr lang="en-US" sz="2400" b="1" dirty="0">
                    <a:solidFill>
                      <a:schemeClr val="tx1"/>
                    </a:solidFill>
                    <a:latin typeface="NikoshBAN" pitchFamily="2" charset="0"/>
                    <a:cs typeface="NikoshBAN" pitchFamily="2" charset="0"/>
                  </a:rPr>
                  <a:t> </a:t>
                </a:r>
                <a:r>
                  <a:rPr lang="en-US" sz="2400" b="1" dirty="0" smtClean="0">
                    <a:solidFill>
                      <a:schemeClr val="tx1"/>
                    </a:solidFill>
                    <a:latin typeface="NikoshBAN" pitchFamily="2" charset="0"/>
                    <a:cs typeface="NikoshBAN" pitchFamily="2" charset="0"/>
                  </a:rPr>
                  <a:t>          = </a:t>
                </a:r>
                <a14:m>
                  <m:oMath xmlns:m="http://schemas.openxmlformats.org/officeDocument/2006/math">
                    <m:sSup>
                      <m:sSupPr>
                        <m:ctrlPr>
                          <a:rPr lang="en-US" sz="2400" b="1" i="1" smtClean="0">
                            <a:solidFill>
                              <a:schemeClr val="tx1"/>
                            </a:solidFill>
                            <a:latin typeface="Cambria Math"/>
                            <a:cs typeface="NikoshBAN" pitchFamily="2" charset="0"/>
                          </a:rPr>
                        </m:ctrlPr>
                      </m:sSupPr>
                      <m:e>
                        <m:r>
                          <a:rPr lang="en-US" sz="2400" b="1" i="1" smtClean="0">
                            <a:solidFill>
                              <a:schemeClr val="tx1"/>
                            </a:solidFill>
                            <a:latin typeface="Cambria Math"/>
                            <a:cs typeface="NikoshBAN" pitchFamily="2" charset="0"/>
                          </a:rPr>
                          <m:t>(</m:t>
                        </m:r>
                        <m:f>
                          <m:fPr>
                            <m:ctrlPr>
                              <a:rPr lang="en-US" sz="2400" b="1" i="1" smtClean="0">
                                <a:solidFill>
                                  <a:schemeClr val="tx1"/>
                                </a:solidFill>
                                <a:latin typeface="Cambria Math"/>
                                <a:cs typeface="NikoshBAN" pitchFamily="2" charset="0"/>
                              </a:rPr>
                            </m:ctrlPr>
                          </m:fPr>
                          <m:num>
                            <m:r>
                              <a:rPr lang="en-US" sz="2400" b="1" i="1" smtClean="0">
                                <a:solidFill>
                                  <a:schemeClr val="tx1"/>
                                </a:solidFill>
                                <a:latin typeface="Cambria Math"/>
                                <a:cs typeface="NikoshBAN" pitchFamily="2" charset="0"/>
                              </a:rPr>
                              <m:t>𝒔𝒊𝒏𝑨</m:t>
                            </m:r>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𝟏</m:t>
                            </m:r>
                          </m:num>
                          <m:den>
                            <m:r>
                              <a:rPr lang="en-US" sz="2400" b="1" i="1" smtClean="0">
                                <a:solidFill>
                                  <a:schemeClr val="tx1"/>
                                </a:solidFill>
                                <a:latin typeface="Cambria Math"/>
                                <a:cs typeface="NikoshBAN" pitchFamily="2" charset="0"/>
                              </a:rPr>
                              <m:t>𝒄𝒐𝒔𝑨</m:t>
                            </m:r>
                          </m:den>
                        </m:f>
                        <m:r>
                          <a:rPr lang="en-US" sz="2400" b="1" i="1" smtClean="0">
                            <a:solidFill>
                              <a:schemeClr val="tx1"/>
                            </a:solidFill>
                            <a:latin typeface="Cambria Math"/>
                            <a:cs typeface="NikoshBAN" pitchFamily="2" charset="0"/>
                          </a:rPr>
                          <m:t>)</m:t>
                        </m:r>
                      </m:e>
                      <m:sup>
                        <m:r>
                          <a:rPr lang="en-US" sz="2400" b="1" i="1" smtClean="0">
                            <a:solidFill>
                              <a:schemeClr val="tx1"/>
                            </a:solidFill>
                            <a:latin typeface="Cambria Math"/>
                            <a:cs typeface="NikoshBAN" pitchFamily="2" charset="0"/>
                          </a:rPr>
                          <m:t>𝟐</m:t>
                        </m:r>
                      </m:sup>
                    </m:sSup>
                  </m:oMath>
                </a14:m>
                <a:endParaRPr lang="en-US" sz="2400" b="1" dirty="0" smtClean="0">
                  <a:solidFill>
                    <a:schemeClr val="tx1"/>
                  </a:solidFill>
                  <a:latin typeface="NikoshBAN" pitchFamily="2" charset="0"/>
                  <a:cs typeface="NikoshBAN" pitchFamily="2" charset="0"/>
                </a:endParaRPr>
              </a:p>
              <a:p>
                <a:r>
                  <a:rPr lang="en-US" sz="2400" b="1" dirty="0">
                    <a:solidFill>
                      <a:schemeClr val="tx1"/>
                    </a:solidFill>
                    <a:latin typeface="NikoshBAN" pitchFamily="2" charset="0"/>
                    <a:cs typeface="NikoshBAN" pitchFamily="2" charset="0"/>
                  </a:rPr>
                  <a:t> </a:t>
                </a:r>
                <a:r>
                  <a:rPr lang="en-US" sz="2400" b="1" dirty="0" smtClean="0">
                    <a:solidFill>
                      <a:schemeClr val="tx1"/>
                    </a:solidFill>
                    <a:latin typeface="NikoshBAN" pitchFamily="2" charset="0"/>
                    <a:cs typeface="NikoshBAN" pitchFamily="2" charset="0"/>
                  </a:rPr>
                  <a:t>          = </a:t>
                </a:r>
                <a14:m>
                  <m:oMath xmlns:m="http://schemas.openxmlformats.org/officeDocument/2006/math">
                    <m:f>
                      <m:fPr>
                        <m:ctrlPr>
                          <a:rPr lang="en-US" sz="2400" b="1" i="1" smtClean="0">
                            <a:solidFill>
                              <a:schemeClr val="tx1"/>
                            </a:solidFill>
                            <a:latin typeface="Cambria Math"/>
                            <a:cs typeface="NikoshBAN" pitchFamily="2" charset="0"/>
                          </a:rPr>
                        </m:ctrlPr>
                      </m:fPr>
                      <m:num>
                        <m:sSup>
                          <m:sSupPr>
                            <m:ctrlPr>
                              <a:rPr lang="en-US" sz="2400" b="1" i="1" smtClean="0">
                                <a:solidFill>
                                  <a:schemeClr val="tx1"/>
                                </a:solidFill>
                                <a:latin typeface="Cambria Math"/>
                                <a:cs typeface="NikoshBAN" pitchFamily="2" charset="0"/>
                              </a:rPr>
                            </m:ctrlPr>
                          </m:sSupPr>
                          <m:e>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𝟏</m:t>
                            </m:r>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𝒔𝒊𝒏𝑨</m:t>
                            </m:r>
                            <m:r>
                              <a:rPr lang="en-US" sz="2400" b="1" i="1" smtClean="0">
                                <a:solidFill>
                                  <a:schemeClr val="tx1"/>
                                </a:solidFill>
                                <a:latin typeface="Cambria Math"/>
                                <a:cs typeface="NikoshBAN" pitchFamily="2" charset="0"/>
                              </a:rPr>
                              <m:t>)</m:t>
                            </m:r>
                          </m:e>
                          <m:sup>
                            <m:r>
                              <a:rPr lang="en-US" sz="2400" b="1" i="1" smtClean="0">
                                <a:solidFill>
                                  <a:schemeClr val="tx1"/>
                                </a:solidFill>
                                <a:latin typeface="Cambria Math"/>
                                <a:cs typeface="NikoshBAN" pitchFamily="2" charset="0"/>
                              </a:rPr>
                              <m:t>𝟐</m:t>
                            </m:r>
                          </m:sup>
                        </m:sSup>
                      </m:num>
                      <m:den>
                        <m:sSup>
                          <m:sSupPr>
                            <m:ctrlPr>
                              <a:rPr lang="en-US" sz="2400" b="1" i="1" smtClean="0">
                                <a:solidFill>
                                  <a:schemeClr val="tx1"/>
                                </a:solidFill>
                                <a:latin typeface="Cambria Math"/>
                                <a:cs typeface="NikoshBAN" pitchFamily="2" charset="0"/>
                              </a:rPr>
                            </m:ctrlPr>
                          </m:sSupPr>
                          <m:e>
                            <m:r>
                              <a:rPr lang="en-US" sz="2400" b="1" i="1" smtClean="0">
                                <a:solidFill>
                                  <a:schemeClr val="tx1"/>
                                </a:solidFill>
                                <a:latin typeface="Cambria Math"/>
                                <a:cs typeface="NikoshBAN" pitchFamily="2" charset="0"/>
                              </a:rPr>
                              <m:t>𝒄𝒐𝒔</m:t>
                            </m:r>
                          </m:e>
                          <m:sup>
                            <m:r>
                              <a:rPr lang="en-US" sz="2400" b="1" i="1" smtClean="0">
                                <a:solidFill>
                                  <a:schemeClr val="tx1"/>
                                </a:solidFill>
                                <a:latin typeface="Cambria Math"/>
                                <a:cs typeface="NikoshBAN" pitchFamily="2" charset="0"/>
                              </a:rPr>
                              <m:t>𝟐</m:t>
                            </m:r>
                          </m:sup>
                        </m:sSup>
                        <m:r>
                          <a:rPr lang="en-US" sz="2400" b="1" i="1" smtClean="0">
                            <a:solidFill>
                              <a:schemeClr val="tx1"/>
                            </a:solidFill>
                            <a:latin typeface="Cambria Math"/>
                            <a:cs typeface="NikoshBAN" pitchFamily="2" charset="0"/>
                          </a:rPr>
                          <m:t>𝑨</m:t>
                        </m:r>
                      </m:den>
                    </m:f>
                  </m:oMath>
                </a14:m>
                <a:endParaRPr lang="en-US" sz="2400" b="1" dirty="0" smtClean="0">
                  <a:solidFill>
                    <a:schemeClr val="tx1"/>
                  </a:solidFill>
                  <a:latin typeface="NikoshBAN" pitchFamily="2" charset="0"/>
                  <a:cs typeface="NikoshBAN" pitchFamily="2" charset="0"/>
                </a:endParaRPr>
              </a:p>
              <a:p>
                <a:r>
                  <a:rPr lang="en-US" sz="2400" b="1" dirty="0">
                    <a:solidFill>
                      <a:schemeClr val="tx1"/>
                    </a:solidFill>
                    <a:latin typeface="NikoshBAN" pitchFamily="2" charset="0"/>
                    <a:cs typeface="NikoshBAN" pitchFamily="2" charset="0"/>
                  </a:rPr>
                  <a:t> </a:t>
                </a:r>
                <a:r>
                  <a:rPr lang="en-US" sz="2400" b="1" dirty="0" smtClean="0">
                    <a:solidFill>
                      <a:schemeClr val="tx1"/>
                    </a:solidFill>
                    <a:latin typeface="NikoshBAN" pitchFamily="2" charset="0"/>
                    <a:cs typeface="NikoshBAN" pitchFamily="2" charset="0"/>
                  </a:rPr>
                  <a:t>          = </a:t>
                </a:r>
                <a14:m>
                  <m:oMath xmlns:m="http://schemas.openxmlformats.org/officeDocument/2006/math">
                    <m:f>
                      <m:fPr>
                        <m:ctrlPr>
                          <a:rPr lang="en-US" sz="2400" b="1" i="1" smtClean="0">
                            <a:solidFill>
                              <a:schemeClr val="tx1"/>
                            </a:solidFill>
                            <a:latin typeface="Cambria Math"/>
                            <a:cs typeface="NikoshBAN" pitchFamily="2" charset="0"/>
                          </a:rPr>
                        </m:ctrlPr>
                      </m:fPr>
                      <m:num>
                        <m:sSup>
                          <m:sSupPr>
                            <m:ctrlPr>
                              <a:rPr lang="en-US" sz="2400" b="1" i="1" smtClean="0">
                                <a:solidFill>
                                  <a:schemeClr val="tx1"/>
                                </a:solidFill>
                                <a:latin typeface="Cambria Math"/>
                                <a:cs typeface="NikoshBAN" pitchFamily="2" charset="0"/>
                              </a:rPr>
                            </m:ctrlPr>
                          </m:sSupPr>
                          <m:e>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𝟏</m:t>
                            </m:r>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𝒔𝒊𝒏𝑨</m:t>
                            </m:r>
                            <m:r>
                              <a:rPr lang="en-US" sz="2400" b="1" i="1" smtClean="0">
                                <a:solidFill>
                                  <a:schemeClr val="tx1"/>
                                </a:solidFill>
                                <a:latin typeface="Cambria Math"/>
                                <a:cs typeface="NikoshBAN" pitchFamily="2" charset="0"/>
                              </a:rPr>
                              <m:t>)</m:t>
                            </m:r>
                          </m:e>
                          <m:sup>
                            <m:r>
                              <a:rPr lang="en-US" sz="2400" b="1" i="1" smtClean="0">
                                <a:solidFill>
                                  <a:schemeClr val="tx1"/>
                                </a:solidFill>
                                <a:latin typeface="Cambria Math"/>
                                <a:cs typeface="NikoshBAN" pitchFamily="2" charset="0"/>
                              </a:rPr>
                              <m:t>𝟐</m:t>
                            </m:r>
                          </m:sup>
                        </m:sSup>
                      </m:num>
                      <m:den>
                        <m:r>
                          <a:rPr lang="en-US" sz="2400" b="1" i="1" smtClean="0">
                            <a:solidFill>
                              <a:schemeClr val="tx1"/>
                            </a:solidFill>
                            <a:latin typeface="Cambria Math"/>
                            <a:cs typeface="NikoshBAN" pitchFamily="2" charset="0"/>
                          </a:rPr>
                          <m:t>𝟏</m:t>
                        </m:r>
                        <m:r>
                          <a:rPr lang="en-US" sz="2400" b="1" i="1" smtClean="0">
                            <a:solidFill>
                              <a:schemeClr val="tx1"/>
                            </a:solidFill>
                            <a:latin typeface="Cambria Math"/>
                            <a:cs typeface="NikoshBAN" pitchFamily="2" charset="0"/>
                          </a:rPr>
                          <m:t>−</m:t>
                        </m:r>
                        <m:sSup>
                          <m:sSupPr>
                            <m:ctrlPr>
                              <a:rPr lang="en-US" sz="2400" b="1" i="1" smtClean="0">
                                <a:solidFill>
                                  <a:schemeClr val="tx1"/>
                                </a:solidFill>
                                <a:latin typeface="Cambria Math"/>
                                <a:cs typeface="NikoshBAN" pitchFamily="2" charset="0"/>
                              </a:rPr>
                            </m:ctrlPr>
                          </m:sSupPr>
                          <m:e>
                            <m:r>
                              <a:rPr lang="en-US" sz="2400" b="1" i="1" smtClean="0">
                                <a:solidFill>
                                  <a:schemeClr val="tx1"/>
                                </a:solidFill>
                                <a:latin typeface="Cambria Math"/>
                                <a:cs typeface="NikoshBAN" pitchFamily="2" charset="0"/>
                              </a:rPr>
                              <m:t>𝒔𝒊𝒏</m:t>
                            </m:r>
                          </m:e>
                          <m:sup>
                            <m:r>
                              <a:rPr lang="en-US" sz="2400" b="1" i="1" smtClean="0">
                                <a:solidFill>
                                  <a:schemeClr val="tx1"/>
                                </a:solidFill>
                                <a:latin typeface="Cambria Math"/>
                                <a:cs typeface="NikoshBAN" pitchFamily="2" charset="0"/>
                              </a:rPr>
                              <m:t>𝟐</m:t>
                            </m:r>
                          </m:sup>
                        </m:sSup>
                        <m:r>
                          <a:rPr lang="en-US" sz="2400" b="1" i="1" smtClean="0">
                            <a:solidFill>
                              <a:schemeClr val="tx1"/>
                            </a:solidFill>
                            <a:latin typeface="Cambria Math"/>
                            <a:cs typeface="NikoshBAN" pitchFamily="2" charset="0"/>
                          </a:rPr>
                          <m:t>𝑨</m:t>
                        </m:r>
                      </m:den>
                    </m:f>
                  </m:oMath>
                </a14:m>
                <a:endParaRPr lang="en-US" sz="2400" b="1" dirty="0" smtClean="0">
                  <a:solidFill>
                    <a:schemeClr val="tx1"/>
                  </a:solidFill>
                  <a:latin typeface="NikoshBAN" pitchFamily="2" charset="0"/>
                  <a:cs typeface="NikoshBAN" pitchFamily="2" charset="0"/>
                </a:endParaRPr>
              </a:p>
              <a:p>
                <a:r>
                  <a:rPr lang="en-US" sz="2400" b="1" dirty="0">
                    <a:solidFill>
                      <a:schemeClr val="tx1"/>
                    </a:solidFill>
                    <a:latin typeface="NikoshBAN" pitchFamily="2" charset="0"/>
                    <a:cs typeface="NikoshBAN" pitchFamily="2" charset="0"/>
                  </a:rPr>
                  <a:t> </a:t>
                </a:r>
                <a:r>
                  <a:rPr lang="en-US" sz="2400" b="1" dirty="0" smtClean="0">
                    <a:solidFill>
                      <a:schemeClr val="tx1"/>
                    </a:solidFill>
                    <a:latin typeface="NikoshBAN" pitchFamily="2" charset="0"/>
                    <a:cs typeface="NikoshBAN" pitchFamily="2" charset="0"/>
                  </a:rPr>
                  <a:t>          = </a:t>
                </a:r>
                <a14:m>
                  <m:oMath xmlns:m="http://schemas.openxmlformats.org/officeDocument/2006/math">
                    <m:f>
                      <m:fPr>
                        <m:ctrlPr>
                          <a:rPr lang="en-US" sz="2400" b="1" i="1" smtClean="0">
                            <a:solidFill>
                              <a:schemeClr val="tx1"/>
                            </a:solidFill>
                            <a:latin typeface="Cambria Math"/>
                            <a:cs typeface="NikoshBAN" pitchFamily="2" charset="0"/>
                          </a:rPr>
                        </m:ctrlPr>
                      </m:fPr>
                      <m:num>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𝟏</m:t>
                        </m:r>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𝒔𝒊𝒏𝑨</m:t>
                        </m:r>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𝟏</m:t>
                        </m:r>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𝒔𝒊𝒏𝑨</m:t>
                        </m:r>
                        <m:r>
                          <a:rPr lang="en-US" sz="2400" b="1" i="1" smtClean="0">
                            <a:solidFill>
                              <a:schemeClr val="tx1"/>
                            </a:solidFill>
                            <a:latin typeface="Cambria Math"/>
                            <a:cs typeface="NikoshBAN" pitchFamily="2" charset="0"/>
                          </a:rPr>
                          <m:t>)</m:t>
                        </m:r>
                      </m:num>
                      <m:den>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𝟏</m:t>
                        </m:r>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𝒔𝒊𝒏𝑨</m:t>
                        </m:r>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𝟏</m:t>
                        </m:r>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𝒔𝒊𝒏𝑨</m:t>
                        </m:r>
                        <m:r>
                          <a:rPr lang="en-US" sz="2400" b="1" i="1" smtClean="0">
                            <a:solidFill>
                              <a:schemeClr val="tx1"/>
                            </a:solidFill>
                            <a:latin typeface="Cambria Math"/>
                            <a:cs typeface="NikoshBAN" pitchFamily="2" charset="0"/>
                          </a:rPr>
                          <m:t>)</m:t>
                        </m:r>
                      </m:den>
                    </m:f>
                  </m:oMath>
                </a14:m>
                <a:r>
                  <a:rPr lang="en-US" sz="2400" b="1" dirty="0" smtClean="0">
                    <a:solidFill>
                      <a:schemeClr val="tx1"/>
                    </a:solidFill>
                    <a:latin typeface="NikoshBAN" pitchFamily="2" charset="0"/>
                    <a:cs typeface="NikoshBAN" pitchFamily="2" charset="0"/>
                  </a:rPr>
                  <a:t>    </a:t>
                </a:r>
              </a:p>
              <a:p>
                <a:r>
                  <a:rPr lang="en-US" sz="2400" b="1" dirty="0">
                    <a:solidFill>
                      <a:schemeClr val="tx1"/>
                    </a:solidFill>
                    <a:latin typeface="NikoshBAN" pitchFamily="2" charset="0"/>
                    <a:cs typeface="NikoshBAN" pitchFamily="2" charset="0"/>
                  </a:rPr>
                  <a:t> </a:t>
                </a:r>
                <a:r>
                  <a:rPr lang="en-US" sz="2400" b="1" dirty="0" smtClean="0">
                    <a:solidFill>
                      <a:schemeClr val="tx1"/>
                    </a:solidFill>
                    <a:latin typeface="NikoshBAN" pitchFamily="2" charset="0"/>
                    <a:cs typeface="NikoshBAN" pitchFamily="2" charset="0"/>
                  </a:rPr>
                  <a:t>          = </a:t>
                </a:r>
                <a14:m>
                  <m:oMath xmlns:m="http://schemas.openxmlformats.org/officeDocument/2006/math">
                    <m:f>
                      <m:fPr>
                        <m:ctrlPr>
                          <a:rPr lang="en-US" sz="2400" b="1" i="1" smtClean="0">
                            <a:solidFill>
                              <a:schemeClr val="tx1"/>
                            </a:solidFill>
                            <a:latin typeface="Cambria Math"/>
                            <a:cs typeface="NikoshBAN" pitchFamily="2" charset="0"/>
                          </a:rPr>
                        </m:ctrlPr>
                      </m:fPr>
                      <m:num>
                        <m:r>
                          <a:rPr lang="en-US" sz="2400" b="1" i="1" smtClean="0">
                            <a:solidFill>
                              <a:schemeClr val="tx1"/>
                            </a:solidFill>
                            <a:latin typeface="Cambria Math"/>
                            <a:cs typeface="NikoshBAN" pitchFamily="2" charset="0"/>
                          </a:rPr>
                          <m:t>𝟏</m:t>
                        </m:r>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𝒔𝒊𝒏𝑨</m:t>
                        </m:r>
                      </m:num>
                      <m:den>
                        <m:r>
                          <a:rPr lang="en-US" sz="2400" b="1" i="1" smtClean="0">
                            <a:solidFill>
                              <a:schemeClr val="tx1"/>
                            </a:solidFill>
                            <a:latin typeface="Cambria Math"/>
                            <a:cs typeface="NikoshBAN" pitchFamily="2" charset="0"/>
                          </a:rPr>
                          <m:t>𝟏</m:t>
                        </m:r>
                        <m:r>
                          <a:rPr lang="en-US" sz="2400" b="1" i="1" smtClean="0">
                            <a:solidFill>
                              <a:schemeClr val="tx1"/>
                            </a:solidFill>
                            <a:latin typeface="Cambria Math"/>
                            <a:cs typeface="NikoshBAN" pitchFamily="2" charset="0"/>
                          </a:rPr>
                          <m:t>−</m:t>
                        </m:r>
                        <m:r>
                          <a:rPr lang="en-US" sz="2400" b="1" i="1" smtClean="0">
                            <a:solidFill>
                              <a:schemeClr val="tx1"/>
                            </a:solidFill>
                            <a:latin typeface="Cambria Math"/>
                            <a:cs typeface="NikoshBAN" pitchFamily="2" charset="0"/>
                          </a:rPr>
                          <m:t>𝒔𝒊𝒏𝑨</m:t>
                        </m:r>
                      </m:den>
                    </m:f>
                  </m:oMath>
                </a14:m>
                <a:endParaRPr lang="en-US" sz="2400" b="1" dirty="0" smtClean="0">
                  <a:solidFill>
                    <a:schemeClr val="tx1"/>
                  </a:solidFill>
                  <a:latin typeface="NikoshBAN" pitchFamily="2" charset="0"/>
                  <a:cs typeface="NikoshBAN" pitchFamily="2" charset="0"/>
                </a:endParaRPr>
              </a:p>
              <a:p>
                <a:r>
                  <a:rPr lang="en-US" sz="2400" b="1" dirty="0" smtClean="0">
                    <a:solidFill>
                      <a:schemeClr val="tx1"/>
                    </a:solidFill>
                    <a:latin typeface="NikoshBAN" pitchFamily="2" charset="0"/>
                    <a:cs typeface="NikoshBAN" pitchFamily="2" charset="0"/>
                  </a:rPr>
                  <a:t>           </a:t>
                </a:r>
                <a:r>
                  <a:rPr lang="en-US" sz="1600" b="1" dirty="0" smtClean="0">
                    <a:solidFill>
                      <a:schemeClr val="tx1"/>
                    </a:solidFill>
                    <a:latin typeface="NikoshBAN" pitchFamily="2" charset="0"/>
                    <a:cs typeface="NikoshBAN" pitchFamily="2" charset="0"/>
                  </a:rPr>
                  <a:t>= R.H.S</a:t>
                </a:r>
                <a:r>
                  <a:rPr lang="en-US" sz="2400" b="1" dirty="0" smtClean="0">
                    <a:solidFill>
                      <a:schemeClr val="tx1"/>
                    </a:solidFill>
                    <a:latin typeface="NikoshBAN" pitchFamily="2" charset="0"/>
                    <a:cs typeface="NikoshBAN" pitchFamily="2" charset="0"/>
                  </a:rPr>
                  <a:t>. </a:t>
                </a:r>
              </a:p>
              <a:p>
                <a:r>
                  <a:rPr lang="en-US" sz="2400" b="1" dirty="0" smtClean="0">
                    <a:solidFill>
                      <a:schemeClr val="tx1"/>
                    </a:solidFill>
                    <a:latin typeface="Cambria Math"/>
                    <a:ea typeface="Cambria Math"/>
                    <a:cs typeface="NikoshBAN" pitchFamily="2" charset="0"/>
                  </a:rPr>
                  <a:t> ∴</a:t>
                </a:r>
                <a:r>
                  <a:rPr lang="en-US" b="1" dirty="0" smtClean="0">
                    <a:solidFill>
                      <a:schemeClr val="tx1"/>
                    </a:solidFill>
                    <a:latin typeface="Cambria Math"/>
                    <a:ea typeface="Cambria Math"/>
                    <a:cs typeface="NikoshBAN" pitchFamily="2" charset="0"/>
                  </a:rPr>
                  <a:t>L.H.S. = R.H.S</a:t>
                </a:r>
                <a:r>
                  <a:rPr lang="en-US" sz="2400" b="1" dirty="0" smtClean="0">
                    <a:solidFill>
                      <a:schemeClr val="tx1"/>
                    </a:solidFill>
                    <a:latin typeface="Cambria Math"/>
                    <a:ea typeface="Cambria Math"/>
                    <a:cs typeface="NikoshBAN" pitchFamily="2" charset="0"/>
                  </a:rPr>
                  <a:t>.   [ </a:t>
                </a:r>
                <a:r>
                  <a:rPr lang="bn-BD" sz="2400" b="1" dirty="0" smtClean="0">
                    <a:solidFill>
                      <a:schemeClr val="tx1"/>
                    </a:solidFill>
                    <a:latin typeface="Cambria Math"/>
                    <a:ea typeface="Cambria Math"/>
                    <a:cs typeface="NikoshBAN" pitchFamily="2" charset="0"/>
                  </a:rPr>
                  <a:t>প্রমাণিত</a:t>
                </a:r>
                <a:r>
                  <a:rPr lang="en-US" sz="2400" b="1" dirty="0" smtClean="0">
                    <a:solidFill>
                      <a:schemeClr val="tx1"/>
                    </a:solidFill>
                    <a:latin typeface="Cambria Math"/>
                    <a:ea typeface="Cambria Math"/>
                    <a:cs typeface="NikoshBAN" pitchFamily="2" charset="0"/>
                  </a:rPr>
                  <a:t>] </a:t>
                </a:r>
                <a:endParaRPr lang="en-US" sz="2400" b="1" dirty="0" smtClean="0">
                  <a:solidFill>
                    <a:schemeClr val="tx1"/>
                  </a:solidFill>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69718" y="1306193"/>
                <a:ext cx="4099677" cy="4569777"/>
              </a:xfrm>
              <a:prstGeom prst="rect">
                <a:avLst/>
              </a:prstGeom>
              <a:blipFill rotWithShape="1">
                <a:blip r:embed="rId3"/>
                <a:stretch>
                  <a:fillRect l="-744" t="-1067" b="-2267"/>
                </a:stretch>
              </a:blipFill>
            </p:spPr>
            <p:txBody>
              <a:bodyPr/>
              <a:lstStyle/>
              <a:p>
                <a:r>
                  <a:rPr lang="en-US">
                    <a:noFill/>
                  </a:rPr>
                  <a:t> </a:t>
                </a:r>
              </a:p>
            </p:txBody>
          </p:sp>
        </mc:Fallback>
      </mc:AlternateContent>
      <p:sp>
        <p:nvSpPr>
          <p:cNvPr id="4" name="TextBox 3"/>
          <p:cNvSpPr txBox="1"/>
          <p:nvPr/>
        </p:nvSpPr>
        <p:spPr>
          <a:xfrm>
            <a:off x="287481" y="31752"/>
            <a:ext cx="4208319" cy="523220"/>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একক কাজের সমাধানঃ  </a:t>
            </a:r>
            <a:endParaRPr lang="en-US" sz="2800" b="1" dirty="0">
              <a:solidFill>
                <a:srgbClr val="FFC000"/>
              </a:solidFill>
              <a:latin typeface="NikoshBAN" pitchFamily="2" charset="0"/>
              <a:cs typeface="NikoshBAN" pitchFamily="2" charset="0"/>
            </a:endParaRPr>
          </a:p>
        </p:txBody>
      </p:sp>
      <p:cxnSp>
        <p:nvCxnSpPr>
          <p:cNvPr id="6" name="Straight Connector 5"/>
          <p:cNvCxnSpPr/>
          <p:nvPr/>
        </p:nvCxnSpPr>
        <p:spPr>
          <a:xfrm>
            <a:off x="4572000" y="293362"/>
            <a:ext cx="0" cy="6412238"/>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TextBox 7"/>
              <p:cNvSpPr txBox="1"/>
              <p:nvPr/>
            </p:nvSpPr>
            <p:spPr>
              <a:xfrm>
                <a:off x="4876800" y="581218"/>
                <a:ext cx="4267200" cy="536172"/>
              </a:xfrm>
              <a:prstGeom prst="rect">
                <a:avLst/>
              </a:prstGeom>
              <a:noFill/>
            </p:spPr>
            <p:txBody>
              <a:bodyPr wrap="square" rtlCol="0">
                <a:spAutoFit/>
              </a:bodyPr>
              <a:lstStyle/>
              <a:p>
                <a:r>
                  <a:rPr lang="bn-BD" b="1" dirty="0" smtClean="0">
                    <a:solidFill>
                      <a:srgbClr val="0070C0"/>
                    </a:solidFill>
                    <a:latin typeface="NikoshBAN" pitchFamily="2" charset="0"/>
                    <a:cs typeface="NikoshBAN" pitchFamily="2" charset="0"/>
                  </a:rPr>
                  <a:t>১৩</a:t>
                </a:r>
                <a:r>
                  <a:rPr lang="en-US" b="1" dirty="0" smtClean="0">
                    <a:solidFill>
                      <a:srgbClr val="0070C0"/>
                    </a:solidFill>
                    <a:latin typeface="NikoshBAN" pitchFamily="2" charset="0"/>
                    <a:cs typeface="NikoshBAN" pitchFamily="2" charset="0"/>
                  </a:rPr>
                  <a:t>.</a:t>
                </a:r>
                <a:r>
                  <a:rPr lang="bn-BD" b="1" dirty="0" smtClean="0">
                    <a:solidFill>
                      <a:srgbClr val="0070C0"/>
                    </a:solidFill>
                    <a:latin typeface="NikoshBAN" pitchFamily="2" charset="0"/>
                    <a:cs typeface="NikoshBAN" pitchFamily="2" charset="0"/>
                  </a:rPr>
                  <a:t>বই-১৮</a:t>
                </a:r>
                <a:r>
                  <a:rPr lang="en-US" b="1" dirty="0" smtClean="0">
                    <a:solidFill>
                      <a:srgbClr val="0070C0"/>
                    </a:solidFill>
                    <a:latin typeface="NikoshBAN" pitchFamily="2" charset="0"/>
                    <a:ea typeface="Cambria Math"/>
                    <a:cs typeface="NikoshBAN" pitchFamily="2" charset="0"/>
                  </a:rPr>
                  <a:t>⦂</a:t>
                </a:r>
                <a:r>
                  <a:rPr lang="bn-BD"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𝒄𝒐𝒕𝑨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𝒕𝒂𝒏𝑩</m:t>
                        </m:r>
                      </m:num>
                      <m:den>
                        <m:r>
                          <a:rPr lang="en-US" sz="2000" b="1" i="1" smtClean="0">
                            <a:solidFill>
                              <a:srgbClr val="0070C0"/>
                            </a:solidFill>
                            <a:latin typeface="Cambria Math"/>
                            <a:ea typeface="Cambria Math"/>
                          </a:rPr>
                          <m:t>𝒄𝒐𝒕𝑩</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𝒕𝒂𝒏𝑨</m:t>
                        </m:r>
                      </m:den>
                    </m:f>
                  </m:oMath>
                </a14:m>
                <a:r>
                  <a:rPr lang="bn-BD" b="1" dirty="0" smtClean="0">
                    <a:solidFill>
                      <a:srgbClr val="0070C0"/>
                    </a:solidFill>
                    <a:latin typeface="NikoshBAN" pitchFamily="2" charset="0"/>
                    <a:ea typeface="Cambria Math"/>
                    <a:cs typeface="NikoshBAN" pitchFamily="2" charset="0"/>
                  </a:rPr>
                  <a:t>  = </a:t>
                </a:r>
                <a:r>
                  <a:rPr lang="en-US" sz="1400" b="1" dirty="0" err="1" smtClean="0">
                    <a:solidFill>
                      <a:srgbClr val="0070C0"/>
                    </a:solidFill>
                    <a:latin typeface="NikoshBAN" pitchFamily="2" charset="0"/>
                    <a:ea typeface="Cambria Math"/>
                    <a:cs typeface="NikoshBAN" pitchFamily="2" charset="0"/>
                  </a:rPr>
                  <a:t>cotA.tanB</a:t>
                </a:r>
                <a:r>
                  <a:rPr lang="en-US" b="1" dirty="0" smtClean="0">
                    <a:solidFill>
                      <a:srgbClr val="0070C0"/>
                    </a:solidFill>
                    <a:latin typeface="NikoshBAN" pitchFamily="2" charset="0"/>
                    <a:ea typeface="Cambria Math"/>
                    <a:cs typeface="NikoshBAN" pitchFamily="2" charset="0"/>
                  </a:rPr>
                  <a:t> </a:t>
                </a:r>
                <a:endParaRPr lang="en-US" b="1" dirty="0">
                  <a:solidFill>
                    <a:srgbClr val="0070C0"/>
                  </a:solidFill>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876800" y="581218"/>
                <a:ext cx="4267200" cy="536172"/>
              </a:xfrm>
              <a:prstGeom prst="rect">
                <a:avLst/>
              </a:prstGeom>
              <a:blipFill rotWithShape="1">
                <a:blip r:embed="rId4"/>
                <a:stretch>
                  <a:fillRect l="-1143" b="-68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4634345" y="1376340"/>
                <a:ext cx="4495800" cy="3636188"/>
              </a:xfrm>
              <a:prstGeom prst="rect">
                <a:avLst/>
              </a:prstGeom>
              <a:noFill/>
            </p:spPr>
            <p:txBody>
              <a:bodyPr wrap="square" rtlCol="0">
                <a:spAutoFit/>
              </a:bodyPr>
              <a:lstStyle/>
              <a:p>
                <a:r>
                  <a:rPr lang="en-US" sz="2000" b="1" dirty="0" smtClean="0">
                    <a:solidFill>
                      <a:schemeClr val="tx1"/>
                    </a:solidFill>
                    <a:latin typeface="NikoshBAN" pitchFamily="2" charset="0"/>
                    <a:cs typeface="NikoshBAN" pitchFamily="2" charset="0"/>
                  </a:rPr>
                  <a:t> </a:t>
                </a:r>
                <a:r>
                  <a:rPr lang="en-US" sz="1600" b="1" dirty="0" smtClean="0">
                    <a:solidFill>
                      <a:schemeClr val="tx1"/>
                    </a:solidFill>
                    <a:latin typeface="NikoshBAN" pitchFamily="2" charset="0"/>
                    <a:cs typeface="NikoshBAN" pitchFamily="2" charset="0"/>
                  </a:rPr>
                  <a:t>L.H.S</a:t>
                </a:r>
                <a:r>
                  <a:rPr lang="en-US" sz="2000" b="1" dirty="0" smtClean="0">
                    <a:solidFill>
                      <a:schemeClr val="tx1"/>
                    </a:solidFill>
                    <a:latin typeface="NikoshBAN" pitchFamily="2" charset="0"/>
                    <a:cs typeface="NikoshBAN" pitchFamily="2" charset="0"/>
                  </a:rPr>
                  <a:t>.=</a:t>
                </a:r>
                <a:r>
                  <a:rPr lang="bn-BD"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bn-BD" sz="2400" b="1" i="1" smtClean="0">
                            <a:solidFill>
                              <a:schemeClr val="tx1"/>
                            </a:solidFill>
                            <a:latin typeface="Cambria Math"/>
                            <a:ea typeface="Cambria Math"/>
                          </a:rPr>
                        </m:ctrlPr>
                      </m:fPr>
                      <m:num>
                        <m:r>
                          <a:rPr lang="en-US" sz="2400" b="1" i="1" smtClean="0">
                            <a:solidFill>
                              <a:schemeClr val="tx1"/>
                            </a:solidFill>
                            <a:latin typeface="Cambria Math"/>
                            <a:ea typeface="Cambria Math"/>
                          </a:rPr>
                          <m:t>𝒄𝒐𝒕𝑨</m:t>
                        </m:r>
                        <m:r>
                          <a:rPr lang="en-US" sz="2400" b="1" i="1" smtClean="0">
                            <a:solidFill>
                              <a:schemeClr val="tx1"/>
                            </a:solidFill>
                            <a:latin typeface="Cambria Math"/>
                            <a:ea typeface="Cambria Math"/>
                          </a:rPr>
                          <m:t>+</m:t>
                        </m:r>
                        <m:r>
                          <a:rPr lang="en-US" sz="2400" b="1" i="1" smtClean="0">
                            <a:solidFill>
                              <a:schemeClr val="tx1"/>
                            </a:solidFill>
                            <a:latin typeface="Cambria Math"/>
                            <a:ea typeface="Cambria Math"/>
                          </a:rPr>
                          <m:t>𝒕𝒂𝒏𝑩</m:t>
                        </m:r>
                      </m:num>
                      <m:den>
                        <m:r>
                          <a:rPr lang="en-US" sz="2400" b="1" i="1" smtClean="0">
                            <a:solidFill>
                              <a:schemeClr val="tx1"/>
                            </a:solidFill>
                            <a:latin typeface="Cambria Math"/>
                            <a:ea typeface="Cambria Math"/>
                          </a:rPr>
                          <m:t>𝒄𝒐𝒕𝑩</m:t>
                        </m:r>
                        <m:r>
                          <a:rPr lang="en-US" sz="2400" b="1" i="1" smtClean="0">
                            <a:solidFill>
                              <a:schemeClr val="tx1"/>
                            </a:solidFill>
                            <a:latin typeface="Cambria Math"/>
                            <a:ea typeface="Cambria Math"/>
                          </a:rPr>
                          <m:t>+</m:t>
                        </m:r>
                        <m:r>
                          <a:rPr lang="en-US" sz="2400" b="1" i="1" smtClean="0">
                            <a:solidFill>
                              <a:schemeClr val="tx1"/>
                            </a:solidFill>
                            <a:latin typeface="Cambria Math"/>
                            <a:ea typeface="Cambria Math"/>
                          </a:rPr>
                          <m:t>𝒕𝒂𝒏𝑨</m:t>
                        </m:r>
                      </m:den>
                    </m:f>
                  </m:oMath>
                </a14:m>
                <a:r>
                  <a:rPr lang="bn-BD" sz="2000" b="1" dirty="0" smtClean="0">
                    <a:solidFill>
                      <a:schemeClr val="tx1"/>
                    </a:solidFill>
                    <a:latin typeface="NikoshBAN" pitchFamily="2" charset="0"/>
                    <a:ea typeface="Cambria Math"/>
                    <a:cs typeface="NikoshBAN" pitchFamily="2" charset="0"/>
                  </a:rPr>
                  <a:t> </a:t>
                </a:r>
                <a:endParaRPr lang="en-US" sz="2000" b="1" dirty="0" smtClean="0">
                  <a:solidFill>
                    <a:schemeClr val="tx1"/>
                  </a:solidFill>
                  <a:latin typeface="NikoshBAN" pitchFamily="2" charset="0"/>
                  <a:ea typeface="Cambria Math"/>
                  <a:cs typeface="NikoshBAN" pitchFamily="2" charset="0"/>
                </a:endParaRPr>
              </a:p>
              <a:p>
                <a:r>
                  <a:rPr lang="en-US" sz="2000" b="1" dirty="0">
                    <a:solidFill>
                      <a:schemeClr val="tx1"/>
                    </a:solidFill>
                    <a:latin typeface="NikoshBAN" pitchFamily="2" charset="0"/>
                    <a:ea typeface="Cambria Math"/>
                    <a:cs typeface="NikoshBAN" pitchFamily="2" charset="0"/>
                  </a:rPr>
                  <a:t> </a:t>
                </a:r>
                <a:r>
                  <a:rPr lang="en-US" sz="2000" b="1" dirty="0" smtClean="0">
                    <a:solidFill>
                      <a:schemeClr val="tx1"/>
                    </a:solidFill>
                    <a:latin typeface="NikoshBAN" pitchFamily="2" charset="0"/>
                    <a:ea typeface="Cambria Math"/>
                    <a:cs typeface="NikoshBAN" pitchFamily="2" charset="0"/>
                  </a:rPr>
                  <a:t>          = </a:t>
                </a:r>
                <a14:m>
                  <m:oMath xmlns:m="http://schemas.openxmlformats.org/officeDocument/2006/math">
                    <m:f>
                      <m:fPr>
                        <m:ctrlPr>
                          <a:rPr lang="en-US" sz="2000" b="1" i="1" smtClean="0">
                            <a:solidFill>
                              <a:schemeClr val="tx1"/>
                            </a:solidFill>
                            <a:latin typeface="Cambria Math"/>
                            <a:ea typeface="Cambria Math"/>
                            <a:cs typeface="NikoshBAN" pitchFamily="2" charset="0"/>
                          </a:rPr>
                        </m:ctrlPr>
                      </m:fPr>
                      <m:num>
                        <m:r>
                          <a:rPr lang="en-US" sz="2000" b="1" i="1" smtClean="0">
                            <a:solidFill>
                              <a:schemeClr val="tx1"/>
                            </a:solidFill>
                            <a:latin typeface="Cambria Math"/>
                            <a:ea typeface="Cambria Math"/>
                            <a:cs typeface="NikoshBAN" pitchFamily="2" charset="0"/>
                          </a:rPr>
                          <m:t>𝒄𝒐𝒕𝑨</m:t>
                        </m:r>
                        <m:r>
                          <a:rPr lang="en-US" sz="2000" b="1" i="1" smtClean="0">
                            <a:solidFill>
                              <a:schemeClr val="tx1"/>
                            </a:solidFill>
                            <a:latin typeface="Cambria Math"/>
                            <a:ea typeface="Cambria Math"/>
                            <a:cs typeface="NikoshBAN" pitchFamily="2" charset="0"/>
                          </a:rPr>
                          <m:t>+</m:t>
                        </m:r>
                        <m:r>
                          <a:rPr lang="en-US" sz="2000" b="1" i="1" smtClean="0">
                            <a:solidFill>
                              <a:schemeClr val="tx1"/>
                            </a:solidFill>
                            <a:latin typeface="Cambria Math"/>
                            <a:ea typeface="Cambria Math"/>
                            <a:cs typeface="NikoshBAN" pitchFamily="2" charset="0"/>
                          </a:rPr>
                          <m:t>𝒕𝒂𝒏𝑩</m:t>
                        </m:r>
                      </m:num>
                      <m:den>
                        <m:f>
                          <m:fPr>
                            <m:ctrlPr>
                              <a:rPr lang="en-US" sz="2000" b="1" i="1" smtClean="0">
                                <a:solidFill>
                                  <a:schemeClr val="tx1"/>
                                </a:solidFill>
                                <a:latin typeface="Cambria Math"/>
                                <a:ea typeface="Cambria Math"/>
                                <a:cs typeface="NikoshBAN" pitchFamily="2" charset="0"/>
                              </a:rPr>
                            </m:ctrlPr>
                          </m:fPr>
                          <m:num>
                            <m:r>
                              <a:rPr lang="en-US" sz="2000" b="1" i="1" smtClean="0">
                                <a:solidFill>
                                  <a:schemeClr val="tx1"/>
                                </a:solidFill>
                                <a:latin typeface="Cambria Math"/>
                                <a:ea typeface="Cambria Math"/>
                                <a:cs typeface="NikoshBAN" pitchFamily="2" charset="0"/>
                              </a:rPr>
                              <m:t>𝟏</m:t>
                            </m:r>
                          </m:num>
                          <m:den>
                            <m:r>
                              <a:rPr lang="en-US" sz="2000" b="1" i="1" smtClean="0">
                                <a:solidFill>
                                  <a:schemeClr val="tx1"/>
                                </a:solidFill>
                                <a:latin typeface="Cambria Math"/>
                                <a:ea typeface="Cambria Math"/>
                                <a:cs typeface="NikoshBAN" pitchFamily="2" charset="0"/>
                              </a:rPr>
                              <m:t>𝒕𝒂𝒏𝑩</m:t>
                            </m:r>
                          </m:den>
                        </m:f>
                        <m:r>
                          <a:rPr lang="en-US" sz="2000" b="1" i="1" smtClean="0">
                            <a:solidFill>
                              <a:schemeClr val="tx1"/>
                            </a:solidFill>
                            <a:latin typeface="Cambria Math"/>
                            <a:ea typeface="Cambria Math"/>
                            <a:cs typeface="NikoshBAN" pitchFamily="2" charset="0"/>
                          </a:rPr>
                          <m:t>+</m:t>
                        </m:r>
                        <m:f>
                          <m:fPr>
                            <m:ctrlPr>
                              <a:rPr lang="en-US" sz="2000" b="1" i="1" smtClean="0">
                                <a:solidFill>
                                  <a:schemeClr val="tx1"/>
                                </a:solidFill>
                                <a:latin typeface="Cambria Math"/>
                                <a:ea typeface="Cambria Math"/>
                                <a:cs typeface="NikoshBAN" pitchFamily="2" charset="0"/>
                              </a:rPr>
                            </m:ctrlPr>
                          </m:fPr>
                          <m:num>
                            <m:r>
                              <a:rPr lang="en-US" sz="2000" b="1" i="1" smtClean="0">
                                <a:solidFill>
                                  <a:schemeClr val="tx1"/>
                                </a:solidFill>
                                <a:latin typeface="Cambria Math"/>
                                <a:ea typeface="Cambria Math"/>
                                <a:cs typeface="NikoshBAN" pitchFamily="2" charset="0"/>
                              </a:rPr>
                              <m:t>𝟏</m:t>
                            </m:r>
                          </m:num>
                          <m:den>
                            <m:r>
                              <a:rPr lang="en-US" sz="2000" b="1" i="1" smtClean="0">
                                <a:solidFill>
                                  <a:schemeClr val="tx1"/>
                                </a:solidFill>
                                <a:latin typeface="Cambria Math"/>
                                <a:ea typeface="Cambria Math"/>
                                <a:cs typeface="NikoshBAN" pitchFamily="2" charset="0"/>
                              </a:rPr>
                              <m:t>𝒄𝒐𝒕𝑨</m:t>
                            </m:r>
                          </m:den>
                        </m:f>
                      </m:den>
                    </m:f>
                  </m:oMath>
                </a14:m>
                <a:endParaRPr lang="en-US" sz="2000" b="1" dirty="0" smtClean="0">
                  <a:solidFill>
                    <a:schemeClr val="tx1"/>
                  </a:solidFill>
                  <a:latin typeface="NikoshBAN" pitchFamily="2" charset="0"/>
                  <a:ea typeface="Cambria Math"/>
                  <a:cs typeface="NikoshBAN" pitchFamily="2" charset="0"/>
                </a:endParaRPr>
              </a:p>
              <a:p>
                <a:r>
                  <a:rPr lang="en-US" sz="2000" b="1" dirty="0">
                    <a:solidFill>
                      <a:schemeClr val="tx1"/>
                    </a:solidFill>
                    <a:latin typeface="NikoshBAN" pitchFamily="2" charset="0"/>
                    <a:ea typeface="Cambria Math"/>
                    <a:cs typeface="NikoshBAN" pitchFamily="2" charset="0"/>
                  </a:rPr>
                  <a:t> </a:t>
                </a:r>
                <a:r>
                  <a:rPr lang="en-US" sz="2000" b="1" dirty="0" smtClean="0">
                    <a:solidFill>
                      <a:schemeClr val="tx1"/>
                    </a:solidFill>
                    <a:latin typeface="NikoshBAN" pitchFamily="2" charset="0"/>
                    <a:ea typeface="Cambria Math"/>
                    <a:cs typeface="NikoshBAN" pitchFamily="2" charset="0"/>
                  </a:rPr>
                  <a:t>         = </a:t>
                </a:r>
                <a14:m>
                  <m:oMath xmlns:m="http://schemas.openxmlformats.org/officeDocument/2006/math">
                    <m:f>
                      <m:fPr>
                        <m:ctrlPr>
                          <a:rPr lang="en-US" sz="2400" b="1" i="1" smtClean="0">
                            <a:solidFill>
                              <a:schemeClr val="tx1"/>
                            </a:solidFill>
                            <a:latin typeface="Cambria Math"/>
                            <a:ea typeface="Cambria Math"/>
                            <a:cs typeface="NikoshBAN" pitchFamily="2" charset="0"/>
                          </a:rPr>
                        </m:ctrlPr>
                      </m:fPr>
                      <m:num>
                        <m:r>
                          <a:rPr lang="en-US" sz="2400" b="1" i="1" smtClean="0">
                            <a:solidFill>
                              <a:schemeClr val="tx1"/>
                            </a:solidFill>
                            <a:latin typeface="Cambria Math"/>
                            <a:ea typeface="Cambria Math"/>
                            <a:cs typeface="NikoshBAN" pitchFamily="2" charset="0"/>
                          </a:rPr>
                          <m:t>𝒄𝒐𝒕𝑨</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𝒕𝒂𝒏𝑩</m:t>
                        </m:r>
                      </m:num>
                      <m:den>
                        <m:f>
                          <m:fPr>
                            <m:ctrlPr>
                              <a:rPr lang="en-US" sz="2400" b="1" i="1" smtClean="0">
                                <a:solidFill>
                                  <a:schemeClr val="tx1"/>
                                </a:solidFill>
                                <a:latin typeface="Cambria Math"/>
                                <a:ea typeface="Cambria Math"/>
                                <a:cs typeface="NikoshBAN" pitchFamily="2" charset="0"/>
                              </a:rPr>
                            </m:ctrlPr>
                          </m:fPr>
                          <m:num>
                            <m:r>
                              <a:rPr lang="en-US" sz="2400" b="1" i="1" smtClean="0">
                                <a:solidFill>
                                  <a:schemeClr val="tx1"/>
                                </a:solidFill>
                                <a:latin typeface="Cambria Math"/>
                                <a:ea typeface="Cambria Math"/>
                                <a:cs typeface="NikoshBAN" pitchFamily="2" charset="0"/>
                              </a:rPr>
                              <m:t>𝒄𝒐𝒕𝑨</m:t>
                            </m:r>
                            <m:r>
                              <a:rPr lang="en-US" sz="2400" b="1" i="1" smtClean="0">
                                <a:solidFill>
                                  <a:schemeClr val="tx1"/>
                                </a:solidFill>
                                <a:latin typeface="Cambria Math"/>
                                <a:ea typeface="Cambria Math"/>
                                <a:cs typeface="NikoshBAN" pitchFamily="2" charset="0"/>
                              </a:rPr>
                              <m:t>+</m:t>
                            </m:r>
                            <m:r>
                              <a:rPr lang="en-US" sz="2400" b="1" i="1" smtClean="0">
                                <a:solidFill>
                                  <a:schemeClr val="tx1"/>
                                </a:solidFill>
                                <a:latin typeface="Cambria Math"/>
                                <a:ea typeface="Cambria Math"/>
                                <a:cs typeface="NikoshBAN" pitchFamily="2" charset="0"/>
                              </a:rPr>
                              <m:t>𝒕𝒂𝒏𝑩</m:t>
                            </m:r>
                          </m:num>
                          <m:den>
                            <m:r>
                              <a:rPr lang="en-US" sz="2400" b="1" i="1" smtClean="0">
                                <a:solidFill>
                                  <a:schemeClr val="tx1"/>
                                </a:solidFill>
                                <a:latin typeface="Cambria Math"/>
                                <a:ea typeface="Cambria Math"/>
                                <a:cs typeface="NikoshBAN" pitchFamily="2" charset="0"/>
                              </a:rPr>
                              <m:t>𝒄𝒐𝒕𝑨𝒕𝒂𝒏𝑩</m:t>
                            </m:r>
                          </m:den>
                        </m:f>
                      </m:den>
                    </m:f>
                  </m:oMath>
                </a14:m>
                <a:r>
                  <a:rPr lang="bn-BD" sz="2000" b="1" dirty="0" smtClean="0">
                    <a:solidFill>
                      <a:schemeClr val="tx1"/>
                    </a:solidFill>
                    <a:latin typeface="NikoshBAN" pitchFamily="2" charset="0"/>
                    <a:ea typeface="Cambria Math"/>
                    <a:cs typeface="NikoshBAN" pitchFamily="2" charset="0"/>
                  </a:rPr>
                  <a:t> </a:t>
                </a:r>
                <a:endParaRPr lang="en-US" sz="2000" b="1" dirty="0" smtClean="0">
                  <a:solidFill>
                    <a:schemeClr val="tx1"/>
                  </a:solidFill>
                  <a:latin typeface="NikoshBAN" pitchFamily="2" charset="0"/>
                  <a:ea typeface="Cambria Math"/>
                  <a:cs typeface="NikoshBAN" pitchFamily="2" charset="0"/>
                </a:endParaRPr>
              </a:p>
              <a:p>
                <a:r>
                  <a:rPr lang="en-US" sz="2000" b="1" dirty="0">
                    <a:solidFill>
                      <a:schemeClr val="tx1"/>
                    </a:solidFill>
                    <a:latin typeface="NikoshBAN" pitchFamily="2" charset="0"/>
                    <a:ea typeface="Cambria Math"/>
                    <a:cs typeface="NikoshBAN" pitchFamily="2" charset="0"/>
                  </a:rPr>
                  <a:t> </a:t>
                </a:r>
                <a:r>
                  <a:rPr lang="en-US" sz="2000" b="1" dirty="0" smtClean="0">
                    <a:solidFill>
                      <a:schemeClr val="tx1"/>
                    </a:solidFill>
                    <a:latin typeface="NikoshBAN" pitchFamily="2" charset="0"/>
                    <a:ea typeface="Cambria Math"/>
                    <a:cs typeface="NikoshBAN" pitchFamily="2" charset="0"/>
                  </a:rPr>
                  <a:t>         </a:t>
                </a:r>
                <a:r>
                  <a:rPr lang="en-US" sz="1400" b="1" dirty="0" smtClean="0">
                    <a:solidFill>
                      <a:schemeClr val="tx1"/>
                    </a:solidFill>
                    <a:latin typeface="NikoshBAN" pitchFamily="2" charset="0"/>
                    <a:ea typeface="Cambria Math"/>
                    <a:cs typeface="NikoshBAN" pitchFamily="2" charset="0"/>
                  </a:rPr>
                  <a:t>=(</a:t>
                </a:r>
                <a:r>
                  <a:rPr lang="en-US" sz="1400" b="1" dirty="0" err="1" smtClean="0">
                    <a:solidFill>
                      <a:schemeClr val="tx1"/>
                    </a:solidFill>
                    <a:latin typeface="NikoshBAN" pitchFamily="2" charset="0"/>
                    <a:ea typeface="Cambria Math"/>
                    <a:cs typeface="NikoshBAN" pitchFamily="2" charset="0"/>
                  </a:rPr>
                  <a:t>cotA+tanB</a:t>
                </a:r>
                <a:r>
                  <a:rPr lang="en-US" sz="2000" b="1" dirty="0" smtClean="0">
                    <a:solidFill>
                      <a:schemeClr val="tx1"/>
                    </a:solidFill>
                    <a:latin typeface="NikoshBAN" pitchFamily="2" charset="0"/>
                    <a:ea typeface="Cambria Math"/>
                    <a:cs typeface="NikoshBAN" pitchFamily="2" charset="0"/>
                  </a:rPr>
                  <a:t>)</a:t>
                </a:r>
                <a14:m>
                  <m:oMath xmlns:m="http://schemas.openxmlformats.org/officeDocument/2006/math">
                    <m:r>
                      <a:rPr lang="en-US" sz="2000" b="1" i="1" smtClean="0">
                        <a:solidFill>
                          <a:schemeClr val="tx1"/>
                        </a:solidFill>
                        <a:latin typeface="Cambria Math"/>
                        <a:ea typeface="Cambria Math"/>
                        <a:cs typeface="NikoshBAN" pitchFamily="2" charset="0"/>
                      </a:rPr>
                      <m:t>×</m:t>
                    </m:r>
                    <m:f>
                      <m:fPr>
                        <m:ctrlPr>
                          <a:rPr lang="en-US" sz="2000" b="1" i="1" smtClean="0">
                            <a:solidFill>
                              <a:schemeClr val="tx1"/>
                            </a:solidFill>
                            <a:latin typeface="Cambria Math"/>
                            <a:ea typeface="Cambria Math"/>
                            <a:cs typeface="NikoshBAN" pitchFamily="2" charset="0"/>
                          </a:rPr>
                        </m:ctrlPr>
                      </m:fPr>
                      <m:num>
                        <m:r>
                          <a:rPr lang="en-US" sz="2000" b="1" i="1" smtClean="0">
                            <a:solidFill>
                              <a:schemeClr val="tx1"/>
                            </a:solidFill>
                            <a:latin typeface="Cambria Math"/>
                            <a:ea typeface="Cambria Math"/>
                            <a:cs typeface="NikoshBAN" pitchFamily="2" charset="0"/>
                          </a:rPr>
                          <m:t>𝒄𝒐𝒕𝑨𝒕𝒂𝒏𝑩</m:t>
                        </m:r>
                      </m:num>
                      <m:den>
                        <m:r>
                          <a:rPr lang="en-US" sz="2000" b="1" i="1" smtClean="0">
                            <a:solidFill>
                              <a:schemeClr val="tx1"/>
                            </a:solidFill>
                            <a:latin typeface="Cambria Math"/>
                            <a:ea typeface="Cambria Math"/>
                            <a:cs typeface="NikoshBAN" pitchFamily="2" charset="0"/>
                          </a:rPr>
                          <m:t>(</m:t>
                        </m:r>
                        <m:r>
                          <a:rPr lang="en-US" sz="2000" b="1" i="1" smtClean="0">
                            <a:solidFill>
                              <a:schemeClr val="tx1"/>
                            </a:solidFill>
                            <a:latin typeface="Cambria Math"/>
                            <a:ea typeface="Cambria Math"/>
                            <a:cs typeface="NikoshBAN" pitchFamily="2" charset="0"/>
                          </a:rPr>
                          <m:t>𝒄𝒐𝒕𝑨</m:t>
                        </m:r>
                        <m:r>
                          <a:rPr lang="en-US" sz="2000" b="1" i="1" smtClean="0">
                            <a:solidFill>
                              <a:schemeClr val="tx1"/>
                            </a:solidFill>
                            <a:latin typeface="Cambria Math"/>
                            <a:ea typeface="Cambria Math"/>
                            <a:cs typeface="NikoshBAN" pitchFamily="2" charset="0"/>
                          </a:rPr>
                          <m:t>+</m:t>
                        </m:r>
                        <m:r>
                          <a:rPr lang="en-US" sz="2000" b="1" i="1" smtClean="0">
                            <a:solidFill>
                              <a:schemeClr val="tx1"/>
                            </a:solidFill>
                            <a:latin typeface="Cambria Math"/>
                            <a:ea typeface="Cambria Math"/>
                            <a:cs typeface="NikoshBAN" pitchFamily="2" charset="0"/>
                          </a:rPr>
                          <m:t>𝒕𝒂𝒏𝑩</m:t>
                        </m:r>
                        <m:r>
                          <a:rPr lang="en-US" sz="2000" b="1" i="1" smtClean="0">
                            <a:solidFill>
                              <a:schemeClr val="tx1"/>
                            </a:solidFill>
                            <a:latin typeface="Cambria Math"/>
                            <a:ea typeface="Cambria Math"/>
                            <a:cs typeface="NikoshBAN" pitchFamily="2" charset="0"/>
                          </a:rPr>
                          <m:t>)</m:t>
                        </m:r>
                      </m:den>
                    </m:f>
                  </m:oMath>
                </a14:m>
                <a:endParaRPr lang="en-US" sz="2000" b="1" dirty="0" smtClean="0">
                  <a:solidFill>
                    <a:schemeClr val="tx1"/>
                  </a:solidFill>
                  <a:latin typeface="NikoshBAN" pitchFamily="2" charset="0"/>
                  <a:cs typeface="NikoshBAN" pitchFamily="2" charset="0"/>
                </a:endParaRPr>
              </a:p>
              <a:p>
                <a:r>
                  <a:rPr lang="en-US" sz="2000" b="1" dirty="0">
                    <a:solidFill>
                      <a:schemeClr val="tx1"/>
                    </a:solidFill>
                    <a:latin typeface="NikoshBAN" pitchFamily="2" charset="0"/>
                    <a:cs typeface="NikoshBAN" pitchFamily="2" charset="0"/>
                  </a:rPr>
                  <a:t> </a:t>
                </a:r>
                <a:r>
                  <a:rPr lang="en-US" sz="2000" b="1" dirty="0" smtClean="0">
                    <a:solidFill>
                      <a:schemeClr val="tx1"/>
                    </a:solidFill>
                    <a:latin typeface="NikoshBAN" pitchFamily="2" charset="0"/>
                    <a:cs typeface="NikoshBAN" pitchFamily="2" charset="0"/>
                  </a:rPr>
                  <a:t>              =</a:t>
                </a:r>
                <a:r>
                  <a:rPr lang="en-US" sz="1600" b="1" dirty="0" err="1" smtClean="0">
                    <a:solidFill>
                      <a:schemeClr val="tx1"/>
                    </a:solidFill>
                    <a:latin typeface="NikoshBAN" pitchFamily="2" charset="0"/>
                    <a:cs typeface="NikoshBAN" pitchFamily="2" charset="0"/>
                  </a:rPr>
                  <a:t>cotAtanB</a:t>
                </a:r>
                <a:r>
                  <a:rPr lang="en-US" sz="1600" b="1" dirty="0" smtClean="0">
                    <a:solidFill>
                      <a:schemeClr val="tx1"/>
                    </a:solidFill>
                    <a:latin typeface="NikoshBAN" pitchFamily="2" charset="0"/>
                    <a:cs typeface="NikoshBAN" pitchFamily="2" charset="0"/>
                  </a:rPr>
                  <a:t> </a:t>
                </a:r>
              </a:p>
              <a:p>
                <a:r>
                  <a:rPr lang="en-US" sz="1600" b="1" dirty="0">
                    <a:solidFill>
                      <a:schemeClr val="tx1"/>
                    </a:solidFill>
                    <a:latin typeface="NikoshBAN" pitchFamily="2" charset="0"/>
                    <a:cs typeface="NikoshBAN" pitchFamily="2" charset="0"/>
                  </a:rPr>
                  <a:t> </a:t>
                </a:r>
                <a:r>
                  <a:rPr lang="en-US" sz="1600" b="1" dirty="0" smtClean="0">
                    <a:solidFill>
                      <a:schemeClr val="tx1"/>
                    </a:solidFill>
                    <a:latin typeface="NikoshBAN" pitchFamily="2" charset="0"/>
                    <a:cs typeface="NikoshBAN" pitchFamily="2" charset="0"/>
                  </a:rPr>
                  <a:t>          = R.H.S. </a:t>
                </a:r>
              </a:p>
              <a:p>
                <a:r>
                  <a:rPr lang="en-US" sz="2000" b="1" dirty="0">
                    <a:solidFill>
                      <a:schemeClr val="tx1"/>
                    </a:solidFill>
                    <a:latin typeface="NikoshBAN" pitchFamily="2" charset="0"/>
                    <a:cs typeface="NikoshBAN" pitchFamily="2" charset="0"/>
                  </a:rPr>
                  <a:t> </a:t>
                </a:r>
                <a14:m>
                  <m:oMath xmlns:m="http://schemas.openxmlformats.org/officeDocument/2006/math">
                    <m:r>
                      <a:rPr lang="en-US" sz="2000" b="1" i="1" smtClean="0">
                        <a:solidFill>
                          <a:schemeClr val="tx1"/>
                        </a:solidFill>
                        <a:latin typeface="Cambria Math"/>
                        <a:ea typeface="Cambria Math"/>
                        <a:cs typeface="NikoshBAN" pitchFamily="2" charset="0"/>
                      </a:rPr>
                      <m:t>∴</m:t>
                    </m:r>
                  </m:oMath>
                </a14:m>
                <a:r>
                  <a:rPr lang="en-US" sz="1600" b="1" dirty="0" smtClean="0">
                    <a:solidFill>
                      <a:schemeClr val="tx1"/>
                    </a:solidFill>
                    <a:latin typeface="NikoshBAN" pitchFamily="2" charset="0"/>
                    <a:cs typeface="NikoshBAN" pitchFamily="2" charset="0"/>
                  </a:rPr>
                  <a:t>L.H.S.= R.H.S</a:t>
                </a:r>
                <a:r>
                  <a:rPr lang="en-US" sz="2000" b="1" dirty="0" smtClean="0">
                    <a:solidFill>
                      <a:schemeClr val="tx1"/>
                    </a:solidFill>
                    <a:latin typeface="NikoshBAN" pitchFamily="2" charset="0"/>
                    <a:cs typeface="NikoshBAN" pitchFamily="2" charset="0"/>
                  </a:rPr>
                  <a:t>. </a:t>
                </a:r>
              </a:p>
              <a:p>
                <a:r>
                  <a:rPr lang="en-US" sz="2000" b="1" dirty="0">
                    <a:solidFill>
                      <a:schemeClr val="tx1"/>
                    </a:solidFill>
                    <a:latin typeface="NikoshBAN" pitchFamily="2" charset="0"/>
                    <a:cs typeface="NikoshBAN" pitchFamily="2" charset="0"/>
                  </a:rPr>
                  <a:t> </a:t>
                </a:r>
                <a:r>
                  <a:rPr lang="en-US" sz="2000" b="1" dirty="0" smtClean="0">
                    <a:solidFill>
                      <a:schemeClr val="tx1"/>
                    </a:solidFill>
                    <a:latin typeface="NikoshBAN" pitchFamily="2" charset="0"/>
                    <a:cs typeface="NikoshBAN" pitchFamily="2" charset="0"/>
                  </a:rPr>
                  <a:t>                  [</a:t>
                </a:r>
                <a:r>
                  <a:rPr lang="bn-BD" sz="2000" b="1" dirty="0" smtClean="0">
                    <a:solidFill>
                      <a:schemeClr val="tx1"/>
                    </a:solidFill>
                    <a:latin typeface="NikoshBAN" pitchFamily="2" charset="0"/>
                    <a:cs typeface="NikoshBAN" pitchFamily="2" charset="0"/>
                  </a:rPr>
                  <a:t>প্রমাণিত</a:t>
                </a:r>
                <a:r>
                  <a:rPr lang="en-US" sz="2000" b="1" dirty="0" smtClean="0">
                    <a:solidFill>
                      <a:schemeClr val="tx1"/>
                    </a:solidFill>
                    <a:latin typeface="NikoshBAN" pitchFamily="2" charset="0"/>
                    <a:cs typeface="NikoshBAN" pitchFamily="2" charset="0"/>
                  </a:rPr>
                  <a:t>] </a:t>
                </a:r>
                <a:endParaRPr lang="en-US" sz="2000" b="1" dirty="0">
                  <a:solidFill>
                    <a:schemeClr val="tx1"/>
                  </a:solidFill>
                  <a:latin typeface="NikoshBAN" pitchFamily="2" charset="0"/>
                  <a:cs typeface="NikoshBAN" pitchFamily="2"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4634345" y="1376340"/>
                <a:ext cx="4495800" cy="3636188"/>
              </a:xfrm>
              <a:prstGeom prst="rect">
                <a:avLst/>
              </a:prstGeom>
              <a:blipFill rotWithShape="1">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68185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8"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p:cNvSpPr txBox="1"/>
              <p:nvPr/>
            </p:nvSpPr>
            <p:spPr>
              <a:xfrm>
                <a:off x="1948506" y="1221547"/>
                <a:ext cx="2373282" cy="627031"/>
              </a:xfrm>
              <a:prstGeom prst="rect">
                <a:avLst/>
              </a:prstGeom>
              <a:noFill/>
            </p:spPr>
            <p:txBody>
              <a:bodyPr wrap="square" rtlCol="0">
                <a:spAutoFit/>
              </a:bodyPr>
              <a:lstStyle/>
              <a:p>
                <a:r>
                  <a:rPr lang="en-US" sz="2000"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en-US" sz="2400" b="1" i="1" smtClean="0">
                            <a:solidFill>
                              <a:schemeClr val="tx1"/>
                            </a:solidFill>
                            <a:latin typeface="Cambria Math"/>
                            <a:ea typeface="Cambria Math"/>
                          </a:rPr>
                        </m:ctrlPr>
                      </m:fPr>
                      <m:num>
                        <m:r>
                          <a:rPr lang="en-US" sz="2400" b="1" i="1" smtClean="0">
                            <a:solidFill>
                              <a:schemeClr val="tx1"/>
                            </a:solidFill>
                            <a:latin typeface="Cambria Math"/>
                            <a:ea typeface="Cambria Math"/>
                          </a:rPr>
                          <m:t>𝟏</m:t>
                        </m:r>
                        <m:r>
                          <a:rPr lang="en-US" sz="2400" b="1" i="1" smtClean="0">
                            <a:solidFill>
                              <a:schemeClr val="tx1"/>
                            </a:solidFill>
                            <a:latin typeface="Cambria Math"/>
                            <a:ea typeface="Cambria Math"/>
                          </a:rPr>
                          <m:t>−</m:t>
                        </m:r>
                        <m:r>
                          <a:rPr lang="en-US" sz="2400" b="1" i="1" smtClean="0">
                            <a:solidFill>
                              <a:schemeClr val="tx1"/>
                            </a:solidFill>
                            <a:latin typeface="Cambria Math"/>
                            <a:ea typeface="Cambria Math"/>
                          </a:rPr>
                          <m:t>𝒔𝒊𝒏𝑨</m:t>
                        </m:r>
                      </m:num>
                      <m:den>
                        <m:r>
                          <a:rPr lang="en-US" sz="2400" b="1" i="1" smtClean="0">
                            <a:solidFill>
                              <a:schemeClr val="tx1"/>
                            </a:solidFill>
                            <a:latin typeface="Cambria Math"/>
                            <a:ea typeface="Cambria Math"/>
                          </a:rPr>
                          <m:t>𝟏</m:t>
                        </m:r>
                        <m:r>
                          <a:rPr lang="en-US" sz="2400" b="1" i="1" smtClean="0">
                            <a:solidFill>
                              <a:schemeClr val="tx1"/>
                            </a:solidFill>
                            <a:latin typeface="Cambria Math"/>
                            <a:ea typeface="Cambria Math"/>
                          </a:rPr>
                          <m:t>+</m:t>
                        </m:r>
                        <m:r>
                          <a:rPr lang="en-US" sz="2400" b="1" i="1" smtClean="0">
                            <a:solidFill>
                              <a:schemeClr val="tx1"/>
                            </a:solidFill>
                            <a:latin typeface="Cambria Math"/>
                            <a:ea typeface="Cambria Math"/>
                          </a:rPr>
                          <m:t>𝒔𝒊𝒏𝑨</m:t>
                        </m:r>
                      </m:den>
                    </m:f>
                  </m:oMath>
                </a14:m>
                <a:r>
                  <a:rPr lang="en-US" sz="2000" b="1" dirty="0" smtClean="0">
                    <a:solidFill>
                      <a:schemeClr val="tx1"/>
                    </a:solidFill>
                    <a:latin typeface="NikoshBAN" pitchFamily="2" charset="0"/>
                    <a:ea typeface="Cambria Math"/>
                    <a:cs typeface="NikoshBAN" pitchFamily="2" charset="0"/>
                  </a:rPr>
                  <a:t>    </a:t>
                </a:r>
                <a:endParaRPr lang="en-US" sz="2000" b="1" dirty="0">
                  <a:solidFill>
                    <a:schemeClr val="tx1"/>
                  </a:solidFill>
                  <a:latin typeface="NikoshBAN" pitchFamily="2" charset="0"/>
                  <a:cs typeface="NikoshBAN" pitchFamily="2"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948506" y="1221547"/>
                <a:ext cx="2373282" cy="627031"/>
              </a:xfrm>
              <a:prstGeom prst="rect">
                <a:avLst/>
              </a:prstGeom>
              <a:blipFill rotWithShape="1">
                <a:blip r:embed="rId2"/>
                <a:stretch>
                  <a:fillRect/>
                </a:stretch>
              </a:blipFill>
            </p:spPr>
            <p:txBody>
              <a:bodyPr/>
              <a:lstStyle/>
              <a:p>
                <a:r>
                  <a:rPr lang="en-US">
                    <a:noFill/>
                  </a:rPr>
                  <a:t> </a:t>
                </a:r>
              </a:p>
            </p:txBody>
          </p:sp>
        </mc:Fallback>
      </mc:AlternateContent>
      <p:grpSp>
        <p:nvGrpSpPr>
          <p:cNvPr id="8" name="Group 7"/>
          <p:cNvGrpSpPr/>
          <p:nvPr/>
        </p:nvGrpSpPr>
        <p:grpSpPr>
          <a:xfrm>
            <a:off x="276547" y="559004"/>
            <a:ext cx="4248611" cy="656273"/>
            <a:chOff x="904020" y="3869903"/>
            <a:chExt cx="6629400" cy="656273"/>
          </a:xfrm>
        </p:grpSpPr>
        <mc:AlternateContent xmlns:mc="http://schemas.openxmlformats.org/markup-compatibility/2006" xmlns:a14="http://schemas.microsoft.com/office/drawing/2010/main">
          <mc:Choice Requires="a14">
            <p:sp>
              <p:nvSpPr>
                <p:cNvPr id="9" name="TextBox 8"/>
                <p:cNvSpPr txBox="1"/>
                <p:nvPr/>
              </p:nvSpPr>
              <p:spPr>
                <a:xfrm>
                  <a:off x="904020" y="3869903"/>
                  <a:ext cx="6629400" cy="537904"/>
                </a:xfrm>
                <a:prstGeom prst="rect">
                  <a:avLst/>
                </a:prstGeom>
                <a:noFill/>
              </p:spPr>
              <p:txBody>
                <a:bodyPr wrap="square" rtlCol="0">
                  <a:spAutoFit/>
                </a:bodyPr>
                <a:lstStyle/>
                <a:p>
                  <a:r>
                    <a:rPr lang="bn-BD" b="1" dirty="0" smtClean="0">
                      <a:solidFill>
                        <a:srgbClr val="0070C0"/>
                      </a:solidFill>
                      <a:latin typeface="NikoshBAN" pitchFamily="2" charset="0"/>
                      <a:cs typeface="NikoshBAN" pitchFamily="2" charset="0"/>
                    </a:rPr>
                    <a:t>১৪</a:t>
                  </a:r>
                  <a:r>
                    <a:rPr lang="en-US" b="1" dirty="0" smtClean="0">
                      <a:solidFill>
                        <a:srgbClr val="0070C0"/>
                      </a:solidFill>
                      <a:latin typeface="NikoshBAN" pitchFamily="2" charset="0"/>
                      <a:cs typeface="NikoshBAN" pitchFamily="2" charset="0"/>
                    </a:rPr>
                    <a:t>.</a:t>
                  </a:r>
                  <a:r>
                    <a:rPr lang="bn-BD" b="1" dirty="0" smtClean="0">
                      <a:solidFill>
                        <a:srgbClr val="0070C0"/>
                      </a:solidFill>
                      <a:latin typeface="NikoshBAN" pitchFamily="2" charset="0"/>
                      <a:cs typeface="NikoshBAN" pitchFamily="2" charset="0"/>
                    </a:rPr>
                    <a:t>বই-১৯ </a:t>
                  </a:r>
                  <a:r>
                    <a:rPr lang="en-US" b="1" dirty="0" smtClean="0">
                      <a:solidFill>
                        <a:srgbClr val="0070C0"/>
                      </a:solidFill>
                      <a:latin typeface="NikoshBAN" pitchFamily="2" charset="0"/>
                      <a:ea typeface="Cambria Math"/>
                      <a:cs typeface="NikoshBAN" pitchFamily="2" charset="0"/>
                    </a:rPr>
                    <a:t>⦂</a:t>
                  </a:r>
                  <a:r>
                    <a:rPr lang="bn-BD" b="1" dirty="0" smtClean="0">
                      <a:solidFill>
                        <a:srgbClr val="0070C0"/>
                      </a:solidFill>
                      <a:latin typeface="NikoshBAN" pitchFamily="2" charset="0"/>
                      <a:ea typeface="Cambria Math"/>
                      <a:cs typeface="NikoshBAN" pitchFamily="2" charset="0"/>
                    </a:rPr>
                    <a:t> </a:t>
                  </a:r>
                  <a:r>
                    <a:rPr lang="en-US"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en-US"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𝒔𝒊𝒏𝑨</m:t>
                          </m:r>
                        </m:num>
                        <m:den>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𝒔𝒊𝒏𝑨</m:t>
                          </m:r>
                        </m:den>
                      </m:f>
                    </m:oMath>
                  </a14:m>
                  <a:r>
                    <a:rPr lang="en-US" b="1" dirty="0" smtClean="0">
                      <a:solidFill>
                        <a:srgbClr val="0070C0"/>
                      </a:solidFill>
                      <a:latin typeface="NikoshBAN" pitchFamily="2" charset="0"/>
                      <a:ea typeface="Cambria Math"/>
                      <a:cs typeface="NikoshBAN" pitchFamily="2" charset="0"/>
                    </a:rPr>
                    <a:t>  </a:t>
                  </a:r>
                  <a:r>
                    <a:rPr lang="bn-BD" b="1" dirty="0" smtClean="0">
                      <a:solidFill>
                        <a:srgbClr val="0070C0"/>
                      </a:solidFill>
                      <a:latin typeface="NikoshBAN" pitchFamily="2" charset="0"/>
                      <a:ea typeface="Cambria Math"/>
                      <a:cs typeface="NikoshBAN" pitchFamily="2" charset="0"/>
                    </a:rPr>
                    <a:t>= </a:t>
                  </a:r>
                  <a:r>
                    <a:rPr lang="en-US" b="1" dirty="0" smtClean="0">
                      <a:solidFill>
                        <a:srgbClr val="0070C0"/>
                      </a:solidFill>
                      <a:latin typeface="NikoshBAN" pitchFamily="2" charset="0"/>
                      <a:ea typeface="Cambria Math"/>
                      <a:cs typeface="NikoshBAN" pitchFamily="2" charset="0"/>
                    </a:rPr>
                    <a:t> </a:t>
                  </a:r>
                  <a:r>
                    <a:rPr lang="en-US" sz="1600" b="1" dirty="0" err="1" smtClean="0">
                      <a:solidFill>
                        <a:srgbClr val="0070C0"/>
                      </a:solidFill>
                      <a:latin typeface="NikoshBAN" pitchFamily="2" charset="0"/>
                      <a:ea typeface="Cambria Math"/>
                      <a:cs typeface="NikoshBAN" pitchFamily="2" charset="0"/>
                    </a:rPr>
                    <a:t>secA</a:t>
                  </a:r>
                  <a:r>
                    <a:rPr lang="en-US" sz="1600" b="1" dirty="0" smtClean="0">
                      <a:solidFill>
                        <a:srgbClr val="0070C0"/>
                      </a:solidFill>
                      <a:latin typeface="NikoshBAN" pitchFamily="2" charset="0"/>
                      <a:ea typeface="Cambria Math"/>
                      <a:cs typeface="NikoshBAN" pitchFamily="2" charset="0"/>
                    </a:rPr>
                    <a:t> </a:t>
                  </a:r>
                  <a14:m>
                    <m:oMath xmlns:m="http://schemas.openxmlformats.org/officeDocument/2006/math">
                      <m:r>
                        <a:rPr lang="en-US" sz="1600" b="1" i="1" smtClean="0">
                          <a:solidFill>
                            <a:srgbClr val="0070C0"/>
                          </a:solidFill>
                          <a:latin typeface="Cambria Math"/>
                          <a:ea typeface="Cambria Math"/>
                        </a:rPr>
                        <m:t>−</m:t>
                      </m:r>
                    </m:oMath>
                  </a14:m>
                  <a:r>
                    <a:rPr lang="en-US" sz="1600" b="1" dirty="0" smtClean="0">
                      <a:solidFill>
                        <a:srgbClr val="0070C0"/>
                      </a:solidFill>
                      <a:latin typeface="NikoshBAN" pitchFamily="2" charset="0"/>
                      <a:ea typeface="Cambria Math"/>
                      <a:cs typeface="NikoshBAN" pitchFamily="2" charset="0"/>
                    </a:rPr>
                    <a:t>  </a:t>
                  </a:r>
                  <a:r>
                    <a:rPr lang="en-US" sz="1600" b="1" dirty="0" err="1" smtClean="0">
                      <a:solidFill>
                        <a:srgbClr val="0070C0"/>
                      </a:solidFill>
                      <a:latin typeface="NikoshBAN" pitchFamily="2" charset="0"/>
                      <a:ea typeface="Cambria Math"/>
                      <a:cs typeface="NikoshBAN" pitchFamily="2" charset="0"/>
                    </a:rPr>
                    <a:t>tanA</a:t>
                  </a:r>
                  <a:endParaRPr lang="en-US" b="1" dirty="0">
                    <a:solidFill>
                      <a:srgbClr val="0070C0"/>
                    </a:solidFill>
                    <a:latin typeface="NikoshBAN" pitchFamily="2" charset="0"/>
                    <a:cs typeface="NikoshBAN" pitchFamily="2"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904020" y="3869903"/>
                  <a:ext cx="6629400" cy="537904"/>
                </a:xfrm>
                <a:prstGeom prst="rect">
                  <a:avLst/>
                </a:prstGeom>
                <a:blipFill rotWithShape="1">
                  <a:blip r:embed="rId3"/>
                  <a:stretch>
                    <a:fillRect l="-1148" b="-6818"/>
                  </a:stretch>
                </a:blipFill>
              </p:spPr>
              <p:txBody>
                <a:bodyPr/>
                <a:lstStyle/>
                <a:p>
                  <a:r>
                    <a:rPr lang="en-US">
                      <a:noFill/>
                    </a:rPr>
                    <a:t> </a:t>
                  </a:r>
                </a:p>
              </p:txBody>
            </p:sp>
          </mc:Fallback>
        </mc:AlternateContent>
        <p:grpSp>
          <p:nvGrpSpPr>
            <p:cNvPr id="10" name="Group 9"/>
            <p:cNvGrpSpPr/>
            <p:nvPr/>
          </p:nvGrpSpPr>
          <p:grpSpPr>
            <a:xfrm>
              <a:off x="2625512" y="3901636"/>
              <a:ext cx="1219356" cy="624540"/>
              <a:chOff x="2677467" y="3901636"/>
              <a:chExt cx="1219356" cy="624540"/>
            </a:xfrm>
          </p:grpSpPr>
          <p:cxnSp>
            <p:nvCxnSpPr>
              <p:cNvPr id="11" name="Straight Connector 10"/>
              <p:cNvCxnSpPr/>
              <p:nvPr/>
            </p:nvCxnSpPr>
            <p:spPr>
              <a:xfrm flipV="1">
                <a:off x="2776657" y="3901636"/>
                <a:ext cx="152400" cy="6245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677467" y="4213906"/>
                <a:ext cx="114302" cy="3122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909686" y="3902900"/>
                <a:ext cx="987137" cy="0"/>
              </a:xfrm>
              <a:prstGeom prst="line">
                <a:avLst/>
              </a:prstGeom>
              <a:ln w="28575"/>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15" name="TextBox 14"/>
              <p:cNvSpPr txBox="1"/>
              <p:nvPr/>
            </p:nvSpPr>
            <p:spPr>
              <a:xfrm>
                <a:off x="5740162" y="1574497"/>
                <a:ext cx="3403838" cy="582660"/>
              </a:xfrm>
              <a:prstGeom prst="rect">
                <a:avLst/>
              </a:prstGeom>
              <a:noFill/>
            </p:spPr>
            <p:txBody>
              <a:bodyPr wrap="square" rtlCol="0">
                <a:spAutoFit/>
              </a:bodyPr>
              <a:lstStyle/>
              <a:p>
                <a:r>
                  <a:rPr lang="en-US" sz="20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m:t>
                        </m:r>
                      </m:num>
                      <m:den>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𝟏</m:t>
                        </m:r>
                        <m:r>
                          <a:rPr lang="en-US" sz="2000" b="1" i="1" smtClean="0">
                            <a:solidFill>
                              <a:srgbClr val="0070C0"/>
                            </a:solidFill>
                            <a:latin typeface="Cambria Math"/>
                            <a:ea typeface="Cambria Math"/>
                          </a:rPr>
                          <m:t>)</m:t>
                        </m:r>
                      </m:den>
                    </m:f>
                  </m:oMath>
                </a14:m>
                <a:r>
                  <a:rPr lang="bn-BD" b="1" dirty="0" smtClean="0">
                    <a:solidFill>
                      <a:srgbClr val="0070C0"/>
                    </a:solidFill>
                    <a:latin typeface="NikoshBAN" pitchFamily="2" charset="0"/>
                    <a:ea typeface="Cambria Math"/>
                    <a:cs typeface="NikoshBAN" pitchFamily="2" charset="0"/>
                  </a:rPr>
                  <a:t>      </a:t>
                </a:r>
                <a:endParaRPr lang="en-US" b="1" dirty="0">
                  <a:solidFill>
                    <a:srgbClr val="0070C0"/>
                  </a:solidFill>
                  <a:latin typeface="NikoshBAN" pitchFamily="2" charset="0"/>
                  <a:cs typeface="NikoshBAN" pitchFamily="2"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5740162" y="1574497"/>
                <a:ext cx="3403838" cy="582660"/>
              </a:xfrm>
              <a:prstGeom prst="rect">
                <a:avLst/>
              </a:prstGeom>
              <a:blipFill rotWithShape="1">
                <a:blip r:embed="rId4"/>
                <a:stretch>
                  <a:fillRect/>
                </a:stretch>
              </a:blipFill>
            </p:spPr>
            <p:txBody>
              <a:bodyPr/>
              <a:lstStyle/>
              <a:p>
                <a:r>
                  <a:rPr lang="en-US">
                    <a:noFill/>
                  </a:rPr>
                  <a:t> </a:t>
                </a:r>
              </a:p>
            </p:txBody>
          </p:sp>
        </mc:Fallback>
      </mc:AlternateContent>
      <p:grpSp>
        <p:nvGrpSpPr>
          <p:cNvPr id="20" name="Group 19"/>
          <p:cNvGrpSpPr/>
          <p:nvPr/>
        </p:nvGrpSpPr>
        <p:grpSpPr>
          <a:xfrm>
            <a:off x="4593303" y="148887"/>
            <a:ext cx="4163319" cy="655487"/>
            <a:chOff x="496572" y="4532529"/>
            <a:chExt cx="4163319" cy="655487"/>
          </a:xfrm>
        </p:grpSpPr>
        <mc:AlternateContent xmlns:mc="http://schemas.openxmlformats.org/markup-compatibility/2006" xmlns:a14="http://schemas.microsoft.com/office/drawing/2010/main">
          <mc:Choice Requires="a14">
            <p:sp>
              <p:nvSpPr>
                <p:cNvPr id="21" name="TextBox 20"/>
                <p:cNvSpPr txBox="1"/>
                <p:nvPr/>
              </p:nvSpPr>
              <p:spPr>
                <a:xfrm>
                  <a:off x="496572" y="4616440"/>
                  <a:ext cx="4163319" cy="536942"/>
                </a:xfrm>
                <a:prstGeom prst="rect">
                  <a:avLst/>
                </a:prstGeom>
                <a:noFill/>
              </p:spPr>
              <p:txBody>
                <a:bodyPr wrap="none" rtlCol="0">
                  <a:spAutoFit/>
                </a:bodyPr>
                <a:lstStyle/>
                <a:p>
                  <a:r>
                    <a:rPr lang="bn-BD" b="1" dirty="0" smtClean="0">
                      <a:solidFill>
                        <a:srgbClr val="0070C0"/>
                      </a:solidFill>
                      <a:latin typeface="NikoshBAN" pitchFamily="2" charset="0"/>
                      <a:cs typeface="NikoshBAN" pitchFamily="2" charset="0"/>
                    </a:rPr>
                    <a:t>১৫</a:t>
                  </a:r>
                  <a:r>
                    <a:rPr lang="en-US" b="1" dirty="0" smtClean="0">
                      <a:solidFill>
                        <a:srgbClr val="0070C0"/>
                      </a:solidFill>
                      <a:latin typeface="NikoshBAN" pitchFamily="2" charset="0"/>
                      <a:cs typeface="NikoshBAN" pitchFamily="2" charset="0"/>
                    </a:rPr>
                    <a:t>.</a:t>
                  </a:r>
                  <a:r>
                    <a:rPr lang="bn-BD" b="1" dirty="0" smtClean="0">
                      <a:solidFill>
                        <a:srgbClr val="0070C0"/>
                      </a:solidFill>
                      <a:latin typeface="NikoshBAN" pitchFamily="2" charset="0"/>
                      <a:cs typeface="NikoshBAN" pitchFamily="2" charset="0"/>
                    </a:rPr>
                    <a:t>বই-২০ </a:t>
                  </a:r>
                  <a:r>
                    <a:rPr lang="en-US" sz="2000" b="1" dirty="0" smtClean="0">
                      <a:solidFill>
                        <a:srgbClr val="0070C0"/>
                      </a:solidFill>
                      <a:latin typeface="NikoshBAN" pitchFamily="2" charset="0"/>
                      <a:ea typeface="Cambria Math"/>
                      <a:cs typeface="NikoshBAN" pitchFamily="2" charset="0"/>
                    </a:rPr>
                    <a:t>⦂</a:t>
                  </a:r>
                  <a:r>
                    <a:rPr lang="bn-BD" sz="2000" b="1" dirty="0" smtClean="0">
                      <a:solidFill>
                        <a:srgbClr val="0070C0"/>
                      </a:solidFill>
                      <a:latin typeface="NikoshBAN" pitchFamily="2" charset="0"/>
                      <a:ea typeface="Cambria Math"/>
                      <a:cs typeface="NikoshBAN" pitchFamily="2" charset="0"/>
                    </a:rPr>
                    <a:t>  </a:t>
                  </a:r>
                  <a:r>
                    <a:rPr lang="en-US" sz="20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𝟏</m:t>
                          </m:r>
                        </m:num>
                        <m:den>
                          <m:r>
                            <a:rPr lang="en-US" sz="2000" b="1" i="1" smtClean="0">
                              <a:solidFill>
                                <a:srgbClr val="0070C0"/>
                              </a:solidFill>
                              <a:latin typeface="Cambria Math"/>
                              <a:ea typeface="Cambria Math"/>
                            </a:rPr>
                            <m:t>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𝟏</m:t>
                          </m:r>
                        </m:den>
                      </m:f>
                    </m:oMath>
                  </a14:m>
                  <a:r>
                    <a:rPr lang="bn-BD" b="1" dirty="0" smtClean="0">
                      <a:solidFill>
                        <a:srgbClr val="0070C0"/>
                      </a:solidFill>
                      <a:latin typeface="NikoshBAN" pitchFamily="2" charset="0"/>
                      <a:ea typeface="Cambria Math"/>
                      <a:cs typeface="NikoshBAN" pitchFamily="2" charset="0"/>
                    </a:rPr>
                    <a:t>   = </a:t>
                  </a:r>
                  <a:r>
                    <a:rPr lang="en-US" b="1" dirty="0" smtClean="0">
                      <a:solidFill>
                        <a:srgbClr val="0070C0"/>
                      </a:solidFill>
                      <a:latin typeface="NikoshBAN" pitchFamily="2" charset="0"/>
                      <a:ea typeface="Cambria Math"/>
                      <a:cs typeface="NikoshBAN" pitchFamily="2" charset="0"/>
                    </a:rPr>
                    <a:t> </a:t>
                  </a:r>
                  <a:r>
                    <a:rPr lang="en-US" sz="1600" b="1" dirty="0" err="1" smtClean="0">
                      <a:solidFill>
                        <a:srgbClr val="0070C0"/>
                      </a:solidFill>
                      <a:latin typeface="NikoshBAN" pitchFamily="2" charset="0"/>
                      <a:ea typeface="Cambria Math"/>
                      <a:cs typeface="NikoshBAN" pitchFamily="2" charset="0"/>
                    </a:rPr>
                    <a:t>cotA+cosecA</a:t>
                  </a:r>
                  <a:r>
                    <a:rPr lang="bn-BD" b="1" dirty="0" smtClean="0">
                      <a:solidFill>
                        <a:srgbClr val="0070C0"/>
                      </a:solidFill>
                      <a:latin typeface="NikoshBAN" pitchFamily="2" charset="0"/>
                      <a:ea typeface="Cambria Math"/>
                      <a:cs typeface="NikoshBAN" pitchFamily="2" charset="0"/>
                    </a:rPr>
                    <a:t>     </a:t>
                  </a:r>
                  <a:endParaRPr lang="en-US" b="1" dirty="0">
                    <a:solidFill>
                      <a:srgbClr val="0070C0"/>
                    </a:solidFill>
                    <a:latin typeface="NikoshBAN" pitchFamily="2" charset="0"/>
                    <a:cs typeface="NikoshBAN" pitchFamily="2"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496572" y="4616440"/>
                  <a:ext cx="4163319" cy="536942"/>
                </a:xfrm>
                <a:prstGeom prst="rect">
                  <a:avLst/>
                </a:prstGeom>
                <a:blipFill rotWithShape="1">
                  <a:blip r:embed="rId5"/>
                  <a:stretch>
                    <a:fillRect l="-1318" b="-10227"/>
                  </a:stretch>
                </a:blipFill>
              </p:spPr>
              <p:txBody>
                <a:bodyPr/>
                <a:lstStyle/>
                <a:p>
                  <a:r>
                    <a:rPr lang="en-US">
                      <a:noFill/>
                    </a:rPr>
                    <a:t> </a:t>
                  </a:r>
                </a:p>
              </p:txBody>
            </p:sp>
          </mc:Fallback>
        </mc:AlternateContent>
        <p:grpSp>
          <p:nvGrpSpPr>
            <p:cNvPr id="22" name="Group 21"/>
            <p:cNvGrpSpPr/>
            <p:nvPr/>
          </p:nvGrpSpPr>
          <p:grpSpPr>
            <a:xfrm>
              <a:off x="1479270" y="4532529"/>
              <a:ext cx="1098961" cy="655487"/>
              <a:chOff x="3238500" y="5273747"/>
              <a:chExt cx="1098961" cy="655487"/>
            </a:xfrm>
          </p:grpSpPr>
          <p:cxnSp>
            <p:nvCxnSpPr>
              <p:cNvPr id="23" name="Straight Connector 22"/>
              <p:cNvCxnSpPr/>
              <p:nvPr/>
            </p:nvCxnSpPr>
            <p:spPr>
              <a:xfrm>
                <a:off x="3238500" y="5658069"/>
                <a:ext cx="76200" cy="271165"/>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3314700" y="5280804"/>
                <a:ext cx="228600" cy="64843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3543300" y="5273747"/>
                <a:ext cx="794161" cy="7058"/>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26" name="TextBox 25"/>
          <p:cNvSpPr txBox="1"/>
          <p:nvPr/>
        </p:nvSpPr>
        <p:spPr>
          <a:xfrm>
            <a:off x="287481" y="31752"/>
            <a:ext cx="4208319" cy="523220"/>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একক কাজের সমাধানঃ  </a:t>
            </a:r>
            <a:endParaRPr lang="en-US" sz="2800" b="1" dirty="0">
              <a:solidFill>
                <a:srgbClr val="FFC000"/>
              </a:solidFill>
              <a:latin typeface="NikoshBAN" pitchFamily="2" charset="0"/>
              <a:cs typeface="NikoshBAN" pitchFamily="2" charset="0"/>
            </a:endParaRPr>
          </a:p>
        </p:txBody>
      </p:sp>
      <p:sp>
        <p:nvSpPr>
          <p:cNvPr id="27" name="TextBox 26"/>
          <p:cNvSpPr txBox="1"/>
          <p:nvPr/>
        </p:nvSpPr>
        <p:spPr>
          <a:xfrm>
            <a:off x="445861" y="1349151"/>
            <a:ext cx="1095183" cy="369332"/>
          </a:xfrm>
          <a:prstGeom prst="rect">
            <a:avLst/>
          </a:prstGeom>
          <a:noFill/>
        </p:spPr>
        <p:txBody>
          <a:bodyPr wrap="square" rtlCol="0">
            <a:spAutoFit/>
          </a:bodyPr>
          <a:lstStyle/>
          <a:p>
            <a:r>
              <a:rPr lang="en-US" b="1" dirty="0" smtClean="0">
                <a:latin typeface="NikoshBAN" pitchFamily="2" charset="0"/>
                <a:cs typeface="NikoshBAN" pitchFamily="2" charset="0"/>
              </a:rPr>
              <a:t>L.H.S.             </a:t>
            </a:r>
            <a:endParaRPr lang="en-US" b="1" dirty="0">
              <a:latin typeface="NikoshBAN" pitchFamily="2" charset="0"/>
              <a:cs typeface="NikoshBAN" pitchFamily="2" charset="0"/>
            </a:endParaRPr>
          </a:p>
        </p:txBody>
      </p:sp>
      <p:grpSp>
        <p:nvGrpSpPr>
          <p:cNvPr id="30" name="Group 29"/>
          <p:cNvGrpSpPr/>
          <p:nvPr/>
        </p:nvGrpSpPr>
        <p:grpSpPr>
          <a:xfrm>
            <a:off x="1434519" y="2700030"/>
            <a:ext cx="1485331" cy="624540"/>
            <a:chOff x="2638632" y="2152015"/>
            <a:chExt cx="1485331" cy="624540"/>
          </a:xfrm>
        </p:grpSpPr>
        <p:grpSp>
          <p:nvGrpSpPr>
            <p:cNvPr id="4" name="Group 3"/>
            <p:cNvGrpSpPr/>
            <p:nvPr/>
          </p:nvGrpSpPr>
          <p:grpSpPr>
            <a:xfrm>
              <a:off x="2938714" y="2152015"/>
              <a:ext cx="1185249" cy="624540"/>
              <a:chOff x="1960417" y="3934898"/>
              <a:chExt cx="1215738" cy="624540"/>
            </a:xfrm>
          </p:grpSpPr>
          <p:cxnSp>
            <p:nvCxnSpPr>
              <p:cNvPr id="5" name="Straight Connector 4"/>
              <p:cNvCxnSpPr/>
              <p:nvPr/>
            </p:nvCxnSpPr>
            <p:spPr>
              <a:xfrm flipV="1">
                <a:off x="2036617" y="3934898"/>
                <a:ext cx="152400" cy="6245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960417" y="4247168"/>
                <a:ext cx="114301" cy="3122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189017" y="3934898"/>
                <a:ext cx="98713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9" name="TextBox 28"/>
            <p:cNvSpPr txBox="1"/>
            <p:nvPr/>
          </p:nvSpPr>
          <p:spPr>
            <a:xfrm>
              <a:off x="2638632" y="2279619"/>
              <a:ext cx="300082" cy="369332"/>
            </a:xfrm>
            <a:prstGeom prst="rect">
              <a:avLst/>
            </a:prstGeom>
            <a:noFill/>
          </p:spPr>
          <p:txBody>
            <a:bodyPr wrap="none" rtlCol="0">
              <a:spAutoFit/>
            </a:bodyPr>
            <a:lstStyle/>
            <a:p>
              <a:r>
                <a:rPr lang="en-US" dirty="0" smtClean="0"/>
                <a:t>=</a:t>
              </a:r>
              <a:endParaRPr lang="en-US" dirty="0"/>
            </a:p>
          </p:txBody>
        </p:sp>
      </p:grpSp>
      <p:grpSp>
        <p:nvGrpSpPr>
          <p:cNvPr id="31" name="Group 30"/>
          <p:cNvGrpSpPr/>
          <p:nvPr/>
        </p:nvGrpSpPr>
        <p:grpSpPr>
          <a:xfrm>
            <a:off x="5203609" y="2188966"/>
            <a:ext cx="1485331" cy="624540"/>
            <a:chOff x="2638632" y="2152015"/>
            <a:chExt cx="1485331" cy="624540"/>
          </a:xfrm>
        </p:grpSpPr>
        <p:grpSp>
          <p:nvGrpSpPr>
            <p:cNvPr id="32" name="Group 31"/>
            <p:cNvGrpSpPr/>
            <p:nvPr/>
          </p:nvGrpSpPr>
          <p:grpSpPr>
            <a:xfrm>
              <a:off x="2938714" y="2152015"/>
              <a:ext cx="1185249" cy="624540"/>
              <a:chOff x="1960417" y="3934898"/>
              <a:chExt cx="1215738" cy="624540"/>
            </a:xfrm>
          </p:grpSpPr>
          <p:cxnSp>
            <p:nvCxnSpPr>
              <p:cNvPr id="34" name="Straight Connector 33"/>
              <p:cNvCxnSpPr/>
              <p:nvPr/>
            </p:nvCxnSpPr>
            <p:spPr>
              <a:xfrm flipV="1">
                <a:off x="2036617" y="3934898"/>
                <a:ext cx="152400" cy="6245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960417" y="4247168"/>
                <a:ext cx="114301" cy="3122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2189017" y="3934898"/>
                <a:ext cx="98713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33" name="TextBox 32"/>
            <p:cNvSpPr txBox="1"/>
            <p:nvPr/>
          </p:nvSpPr>
          <p:spPr>
            <a:xfrm>
              <a:off x="2638632" y="2279619"/>
              <a:ext cx="300082" cy="369332"/>
            </a:xfrm>
            <a:prstGeom prst="rect">
              <a:avLst/>
            </a:prstGeom>
            <a:noFill/>
          </p:spPr>
          <p:txBody>
            <a:bodyPr wrap="none" rtlCol="0">
              <a:spAutoFit/>
            </a:bodyPr>
            <a:lstStyle/>
            <a:p>
              <a:r>
                <a:rPr lang="en-US" dirty="0" smtClean="0"/>
                <a:t>=</a:t>
              </a:r>
              <a:endParaRPr lang="en-US" dirty="0"/>
            </a:p>
          </p:txBody>
        </p:sp>
      </p:grpSp>
      <p:grpSp>
        <p:nvGrpSpPr>
          <p:cNvPr id="37" name="Group 36"/>
          <p:cNvGrpSpPr/>
          <p:nvPr/>
        </p:nvGrpSpPr>
        <p:grpSpPr>
          <a:xfrm>
            <a:off x="5222348" y="1536308"/>
            <a:ext cx="2306509" cy="624540"/>
            <a:chOff x="2638632" y="2152015"/>
            <a:chExt cx="2306509" cy="624540"/>
          </a:xfrm>
        </p:grpSpPr>
        <p:grpSp>
          <p:nvGrpSpPr>
            <p:cNvPr id="38" name="Group 37"/>
            <p:cNvGrpSpPr/>
            <p:nvPr/>
          </p:nvGrpSpPr>
          <p:grpSpPr>
            <a:xfrm>
              <a:off x="2938714" y="2152015"/>
              <a:ext cx="2006427" cy="624540"/>
              <a:chOff x="1960417" y="3934898"/>
              <a:chExt cx="2058040" cy="624540"/>
            </a:xfrm>
          </p:grpSpPr>
          <p:cxnSp>
            <p:nvCxnSpPr>
              <p:cNvPr id="40" name="Straight Connector 39"/>
              <p:cNvCxnSpPr/>
              <p:nvPr/>
            </p:nvCxnSpPr>
            <p:spPr>
              <a:xfrm flipV="1">
                <a:off x="2036617" y="3934898"/>
                <a:ext cx="152400" cy="6245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960417" y="4247168"/>
                <a:ext cx="114301" cy="3122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2189017" y="3934898"/>
                <a:ext cx="1829440"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39" name="TextBox 38"/>
            <p:cNvSpPr txBox="1"/>
            <p:nvPr/>
          </p:nvSpPr>
          <p:spPr>
            <a:xfrm>
              <a:off x="2638632" y="2279619"/>
              <a:ext cx="300082" cy="369332"/>
            </a:xfrm>
            <a:prstGeom prst="rect">
              <a:avLst/>
            </a:prstGeom>
            <a:noFill/>
          </p:spPr>
          <p:txBody>
            <a:bodyPr wrap="none" rtlCol="0">
              <a:spAutoFit/>
            </a:bodyPr>
            <a:lstStyle/>
            <a:p>
              <a:r>
                <a:rPr lang="en-US" dirty="0" smtClean="0"/>
                <a:t>=</a:t>
              </a:r>
              <a:endParaRPr lang="en-US" dirty="0"/>
            </a:p>
          </p:txBody>
        </p:sp>
      </p:grpSp>
      <p:grpSp>
        <p:nvGrpSpPr>
          <p:cNvPr id="43" name="Group 42"/>
          <p:cNvGrpSpPr/>
          <p:nvPr/>
        </p:nvGrpSpPr>
        <p:grpSpPr>
          <a:xfrm>
            <a:off x="1614520" y="3391733"/>
            <a:ext cx="1485331" cy="624540"/>
            <a:chOff x="2638632" y="2152015"/>
            <a:chExt cx="1485331" cy="624540"/>
          </a:xfrm>
        </p:grpSpPr>
        <p:grpSp>
          <p:nvGrpSpPr>
            <p:cNvPr id="44" name="Group 43"/>
            <p:cNvGrpSpPr/>
            <p:nvPr/>
          </p:nvGrpSpPr>
          <p:grpSpPr>
            <a:xfrm>
              <a:off x="2938714" y="2152015"/>
              <a:ext cx="1185249" cy="624540"/>
              <a:chOff x="1960417" y="3934898"/>
              <a:chExt cx="1215738" cy="624540"/>
            </a:xfrm>
          </p:grpSpPr>
          <p:cxnSp>
            <p:nvCxnSpPr>
              <p:cNvPr id="46" name="Straight Connector 45"/>
              <p:cNvCxnSpPr/>
              <p:nvPr/>
            </p:nvCxnSpPr>
            <p:spPr>
              <a:xfrm flipV="1">
                <a:off x="2036617" y="3934898"/>
                <a:ext cx="152400" cy="6245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960417" y="4247168"/>
                <a:ext cx="114301" cy="3122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2189017" y="3934898"/>
                <a:ext cx="98713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45" name="TextBox 44"/>
            <p:cNvSpPr txBox="1"/>
            <p:nvPr/>
          </p:nvSpPr>
          <p:spPr>
            <a:xfrm>
              <a:off x="2638632" y="2279619"/>
              <a:ext cx="300082" cy="369332"/>
            </a:xfrm>
            <a:prstGeom prst="rect">
              <a:avLst/>
            </a:prstGeom>
            <a:noFill/>
          </p:spPr>
          <p:txBody>
            <a:bodyPr wrap="none" rtlCol="0">
              <a:spAutoFit/>
            </a:bodyPr>
            <a:lstStyle/>
            <a:p>
              <a:r>
                <a:rPr lang="en-US" dirty="0" smtClean="0"/>
                <a:t>=</a:t>
              </a:r>
              <a:endParaRPr lang="en-US" dirty="0"/>
            </a:p>
          </p:txBody>
        </p:sp>
      </p:grpSp>
      <p:grpSp>
        <p:nvGrpSpPr>
          <p:cNvPr id="49" name="Group 48"/>
          <p:cNvGrpSpPr/>
          <p:nvPr/>
        </p:nvGrpSpPr>
        <p:grpSpPr>
          <a:xfrm>
            <a:off x="1528630" y="1221547"/>
            <a:ext cx="1485331" cy="624540"/>
            <a:chOff x="2638632" y="2152015"/>
            <a:chExt cx="1485331" cy="624540"/>
          </a:xfrm>
        </p:grpSpPr>
        <p:grpSp>
          <p:nvGrpSpPr>
            <p:cNvPr id="50" name="Group 49"/>
            <p:cNvGrpSpPr/>
            <p:nvPr/>
          </p:nvGrpSpPr>
          <p:grpSpPr>
            <a:xfrm>
              <a:off x="2938714" y="2152015"/>
              <a:ext cx="1185249" cy="624540"/>
              <a:chOff x="1960417" y="3934898"/>
              <a:chExt cx="1215738" cy="624540"/>
            </a:xfrm>
          </p:grpSpPr>
          <p:cxnSp>
            <p:nvCxnSpPr>
              <p:cNvPr id="52" name="Straight Connector 51"/>
              <p:cNvCxnSpPr/>
              <p:nvPr/>
            </p:nvCxnSpPr>
            <p:spPr>
              <a:xfrm flipV="1">
                <a:off x="2036617" y="3934898"/>
                <a:ext cx="152400" cy="6245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1960417" y="4247168"/>
                <a:ext cx="114301" cy="3122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2189017" y="3934898"/>
                <a:ext cx="98713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51" name="TextBox 50"/>
            <p:cNvSpPr txBox="1"/>
            <p:nvPr/>
          </p:nvSpPr>
          <p:spPr>
            <a:xfrm>
              <a:off x="2638632" y="2279619"/>
              <a:ext cx="300082" cy="369332"/>
            </a:xfrm>
            <a:prstGeom prst="rect">
              <a:avLst/>
            </a:prstGeom>
            <a:noFill/>
          </p:spPr>
          <p:txBody>
            <a:bodyPr wrap="none" rtlCol="0">
              <a:spAutoFit/>
            </a:bodyPr>
            <a:lstStyle/>
            <a:p>
              <a:r>
                <a:rPr lang="en-US" dirty="0" smtClean="0"/>
                <a:t>=</a:t>
              </a:r>
              <a:endParaRPr lang="en-US" dirty="0"/>
            </a:p>
          </p:txBody>
        </p:sp>
      </p:grpSp>
      <p:grpSp>
        <p:nvGrpSpPr>
          <p:cNvPr id="55" name="Group 54"/>
          <p:cNvGrpSpPr/>
          <p:nvPr/>
        </p:nvGrpSpPr>
        <p:grpSpPr>
          <a:xfrm>
            <a:off x="1320603" y="1968551"/>
            <a:ext cx="2063488" cy="624540"/>
            <a:chOff x="2638632" y="2152015"/>
            <a:chExt cx="2063488" cy="624540"/>
          </a:xfrm>
        </p:grpSpPr>
        <p:grpSp>
          <p:nvGrpSpPr>
            <p:cNvPr id="56" name="Group 55"/>
            <p:cNvGrpSpPr/>
            <p:nvPr/>
          </p:nvGrpSpPr>
          <p:grpSpPr>
            <a:xfrm>
              <a:off x="2938714" y="2152015"/>
              <a:ext cx="1763406" cy="624540"/>
              <a:chOff x="1960417" y="3934898"/>
              <a:chExt cx="1808767" cy="624540"/>
            </a:xfrm>
          </p:grpSpPr>
          <p:cxnSp>
            <p:nvCxnSpPr>
              <p:cNvPr id="58" name="Straight Connector 57"/>
              <p:cNvCxnSpPr/>
              <p:nvPr/>
            </p:nvCxnSpPr>
            <p:spPr>
              <a:xfrm flipV="1">
                <a:off x="2036617" y="3934898"/>
                <a:ext cx="152400" cy="6245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1960417" y="4247168"/>
                <a:ext cx="114301" cy="3122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189017" y="3934898"/>
                <a:ext cx="1580167"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57" name="TextBox 56"/>
            <p:cNvSpPr txBox="1"/>
            <p:nvPr/>
          </p:nvSpPr>
          <p:spPr>
            <a:xfrm>
              <a:off x="2638632" y="2279619"/>
              <a:ext cx="300082" cy="369332"/>
            </a:xfrm>
            <a:prstGeom prst="rect">
              <a:avLst/>
            </a:prstGeom>
            <a:noFill/>
          </p:spPr>
          <p:txBody>
            <a:bodyPr wrap="none" rtlCol="0">
              <a:spAutoFit/>
            </a:bodyPr>
            <a:lstStyle/>
            <a:p>
              <a:r>
                <a:rPr lang="en-US" dirty="0" smtClean="0"/>
                <a:t>=</a:t>
              </a:r>
              <a:endParaRPr lang="en-US" dirty="0"/>
            </a:p>
          </p:txBody>
        </p:sp>
      </p:grpSp>
      <mc:AlternateContent xmlns:mc="http://schemas.openxmlformats.org/markup-compatibility/2006" xmlns:a14="http://schemas.microsoft.com/office/drawing/2010/main">
        <mc:Choice Requires="a14">
          <p:sp>
            <p:nvSpPr>
              <p:cNvPr id="61" name="TextBox 60"/>
              <p:cNvSpPr txBox="1"/>
              <p:nvPr/>
            </p:nvSpPr>
            <p:spPr>
              <a:xfrm>
                <a:off x="1724003" y="1989491"/>
                <a:ext cx="2620920" cy="582660"/>
              </a:xfrm>
              <a:prstGeom prst="rect">
                <a:avLst/>
              </a:prstGeom>
              <a:noFill/>
            </p:spPr>
            <p:txBody>
              <a:bodyPr wrap="square" rtlCol="0">
                <a:spAutoFit/>
              </a:bodyPr>
              <a:lstStyle/>
              <a:p>
                <a:r>
                  <a:rPr lang="en-US" b="1" dirty="0" smtClean="0">
                    <a:solidFill>
                      <a:schemeClr val="tx1"/>
                    </a:solidFill>
                    <a:latin typeface="NikoshBAN" pitchFamily="2" charset="0"/>
                    <a:ea typeface="Cambria Math"/>
                    <a:cs typeface="NikoshBAN" pitchFamily="2" charset="0"/>
                  </a:rPr>
                  <a:t> </a:t>
                </a:r>
                <a14:m>
                  <m:oMath xmlns:m="http://schemas.openxmlformats.org/officeDocument/2006/math">
                    <m:f>
                      <m:fPr>
                        <m:ctrlPr>
                          <a:rPr lang="en-US" sz="2000" b="1" i="1" smtClean="0">
                            <a:solidFill>
                              <a:schemeClr val="tx1"/>
                            </a:solidFill>
                            <a:latin typeface="Cambria Math"/>
                            <a:ea typeface="Cambria Math"/>
                          </a:rPr>
                        </m:ctrlPr>
                      </m:fPr>
                      <m:num>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𝟏</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𝒔𝒊𝒏𝑨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𝟏</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𝒔𝒊𝒏𝑨</m:t>
                        </m:r>
                        <m:r>
                          <a:rPr lang="en-US" sz="2000" b="1" i="1" smtClean="0">
                            <a:solidFill>
                              <a:schemeClr val="tx1"/>
                            </a:solidFill>
                            <a:latin typeface="Cambria Math"/>
                            <a:ea typeface="Cambria Math"/>
                          </a:rPr>
                          <m:t>)</m:t>
                        </m:r>
                      </m:num>
                      <m:den>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𝟏</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𝒔𝒊𝒏𝑨</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𝟏</m:t>
                        </m:r>
                        <m:r>
                          <a:rPr lang="en-US" sz="2000" b="1" i="1" smtClean="0">
                            <a:solidFill>
                              <a:schemeClr val="tx1"/>
                            </a:solidFill>
                            <a:latin typeface="Cambria Math"/>
                            <a:ea typeface="Cambria Math"/>
                          </a:rPr>
                          <m:t>−</m:t>
                        </m:r>
                        <m:r>
                          <a:rPr lang="en-US" sz="2000" b="1" i="1" smtClean="0">
                            <a:solidFill>
                              <a:schemeClr val="tx1"/>
                            </a:solidFill>
                            <a:latin typeface="Cambria Math"/>
                            <a:ea typeface="Cambria Math"/>
                          </a:rPr>
                          <m:t>𝒔𝒊𝒏𝑨</m:t>
                        </m:r>
                        <m:r>
                          <a:rPr lang="en-US" sz="2000" b="1" i="1" smtClean="0">
                            <a:solidFill>
                              <a:schemeClr val="tx1"/>
                            </a:solidFill>
                            <a:latin typeface="Cambria Math"/>
                            <a:ea typeface="Cambria Math"/>
                          </a:rPr>
                          <m:t>)</m:t>
                        </m:r>
                      </m:den>
                    </m:f>
                  </m:oMath>
                </a14:m>
                <a:r>
                  <a:rPr lang="en-US" b="1" dirty="0" smtClean="0">
                    <a:solidFill>
                      <a:schemeClr val="tx1"/>
                    </a:solidFill>
                    <a:latin typeface="NikoshBAN" pitchFamily="2" charset="0"/>
                    <a:ea typeface="Cambria Math"/>
                    <a:cs typeface="NikoshBAN" pitchFamily="2" charset="0"/>
                  </a:rPr>
                  <a:t>    </a:t>
                </a:r>
                <a:endParaRPr lang="en-US" b="1" dirty="0">
                  <a:solidFill>
                    <a:schemeClr val="tx1"/>
                  </a:solidFill>
                  <a:latin typeface="NikoshBAN" pitchFamily="2" charset="0"/>
                  <a:cs typeface="NikoshBAN" pitchFamily="2" charset="0"/>
                </a:endParaRPr>
              </a:p>
            </p:txBody>
          </p:sp>
        </mc:Choice>
        <mc:Fallback xmlns="">
          <p:sp>
            <p:nvSpPr>
              <p:cNvPr id="61" name="TextBox 60"/>
              <p:cNvSpPr txBox="1">
                <a:spLocks noRot="1" noChangeAspect="1" noMove="1" noResize="1" noEditPoints="1" noAdjustHandles="1" noChangeArrowheads="1" noChangeShapeType="1" noTextEdit="1"/>
              </p:cNvSpPr>
              <p:nvPr/>
            </p:nvSpPr>
            <p:spPr>
              <a:xfrm>
                <a:off x="1724003" y="1989491"/>
                <a:ext cx="2620920" cy="582660"/>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TextBox 63"/>
              <p:cNvSpPr txBox="1"/>
              <p:nvPr/>
            </p:nvSpPr>
            <p:spPr>
              <a:xfrm>
                <a:off x="1892282" y="2686191"/>
                <a:ext cx="2429505" cy="582980"/>
              </a:xfrm>
              <a:prstGeom prst="rect">
                <a:avLst/>
              </a:prstGeom>
              <a:noFill/>
            </p:spPr>
            <p:txBody>
              <a:bodyPr wrap="square" rtlCol="0">
                <a:spAutoFit/>
              </a:bodyPr>
              <a:lstStyle/>
              <a:p>
                <a:r>
                  <a:rPr lang="en-US" sz="2000" b="1" dirty="0" smtClean="0"/>
                  <a:t> </a:t>
                </a:r>
                <a14:m>
                  <m:oMath xmlns:m="http://schemas.openxmlformats.org/officeDocument/2006/math">
                    <m:f>
                      <m:fPr>
                        <m:ctrlPr>
                          <a:rPr lang="en-US" sz="2000" b="1" i="1" smtClean="0">
                            <a:latin typeface="Cambria Math"/>
                          </a:rPr>
                        </m:ctrlPr>
                      </m:fPr>
                      <m:num>
                        <m:sSup>
                          <m:sSupPr>
                            <m:ctrlPr>
                              <a:rPr lang="en-US" sz="2000" b="1" i="1" smtClean="0">
                                <a:latin typeface="Cambria Math"/>
                              </a:rPr>
                            </m:ctrlPr>
                          </m:sSupPr>
                          <m:e>
                            <m:r>
                              <a:rPr lang="en-US" sz="2000" b="1" i="1" smtClean="0">
                                <a:latin typeface="Cambria Math"/>
                              </a:rPr>
                              <m:t>(</m:t>
                            </m:r>
                            <m:r>
                              <a:rPr lang="en-US" sz="2000" b="1" i="1" smtClean="0">
                                <a:latin typeface="Cambria Math"/>
                              </a:rPr>
                              <m:t>𝟏</m:t>
                            </m:r>
                            <m:r>
                              <a:rPr lang="en-US" sz="2000" b="1" i="1" smtClean="0">
                                <a:latin typeface="Cambria Math"/>
                              </a:rPr>
                              <m:t>−</m:t>
                            </m:r>
                            <m:r>
                              <a:rPr lang="en-US" sz="2000" b="1" i="1" smtClean="0">
                                <a:latin typeface="Cambria Math"/>
                              </a:rPr>
                              <m:t>𝒔𝒊𝒏𝑨</m:t>
                            </m:r>
                            <m:r>
                              <a:rPr lang="en-US" sz="2000" b="1" i="1" smtClean="0">
                                <a:latin typeface="Cambria Math"/>
                              </a:rPr>
                              <m:t>)</m:t>
                            </m:r>
                          </m:e>
                          <m:sup>
                            <m:r>
                              <a:rPr lang="en-US" sz="2000" b="1" i="1" smtClean="0">
                                <a:latin typeface="Cambria Math"/>
                              </a:rPr>
                              <m:t>𝟐</m:t>
                            </m:r>
                          </m:sup>
                        </m:sSup>
                      </m:num>
                      <m:den>
                        <m:r>
                          <a:rPr lang="en-US" sz="2000" b="1" i="1" smtClean="0">
                            <a:latin typeface="Cambria Math"/>
                          </a:rPr>
                          <m:t>𝟏</m:t>
                        </m:r>
                        <m:r>
                          <a:rPr lang="en-US" sz="2000" b="1" i="1" smtClean="0">
                            <a:latin typeface="Cambria Math"/>
                          </a:rPr>
                          <m:t>−</m:t>
                        </m:r>
                        <m:sSup>
                          <m:sSupPr>
                            <m:ctrlPr>
                              <a:rPr lang="en-US" sz="2000" b="1" i="1" smtClean="0">
                                <a:latin typeface="Cambria Math"/>
                              </a:rPr>
                            </m:ctrlPr>
                          </m:sSupPr>
                          <m:e>
                            <m:r>
                              <a:rPr lang="en-US" sz="2000" b="1" i="1" smtClean="0">
                                <a:latin typeface="Cambria Math"/>
                              </a:rPr>
                              <m:t>𝒔𝒊𝒏</m:t>
                            </m:r>
                          </m:e>
                          <m:sup>
                            <m:r>
                              <a:rPr lang="en-US" sz="2000" b="1" i="1" smtClean="0">
                                <a:latin typeface="Cambria Math"/>
                              </a:rPr>
                              <m:t>𝟐</m:t>
                            </m:r>
                          </m:sup>
                        </m:sSup>
                        <m:r>
                          <a:rPr lang="en-US" sz="2000" b="1" i="1" smtClean="0">
                            <a:latin typeface="Cambria Math"/>
                          </a:rPr>
                          <m:t>𝑨</m:t>
                        </m:r>
                      </m:den>
                    </m:f>
                  </m:oMath>
                </a14:m>
                <a:r>
                  <a:rPr lang="en-US" sz="2000" b="1" dirty="0" smtClean="0"/>
                  <a:t>           </a:t>
                </a:r>
                <a:endParaRPr lang="en-US" sz="2000" b="1" dirty="0"/>
              </a:p>
            </p:txBody>
          </p:sp>
        </mc:Choice>
        <mc:Fallback xmlns="">
          <p:sp>
            <p:nvSpPr>
              <p:cNvPr id="64" name="TextBox 63"/>
              <p:cNvSpPr txBox="1">
                <a:spLocks noRot="1" noChangeAspect="1" noMove="1" noResize="1" noEditPoints="1" noAdjustHandles="1" noChangeArrowheads="1" noChangeShapeType="1" noTextEdit="1"/>
              </p:cNvSpPr>
              <p:nvPr/>
            </p:nvSpPr>
            <p:spPr>
              <a:xfrm>
                <a:off x="1892282" y="2686191"/>
                <a:ext cx="2429505" cy="582980"/>
              </a:xfrm>
              <a:prstGeom prst="rect">
                <a:avLst/>
              </a:prstGeom>
              <a:blipFill rotWithShape="1">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p:cNvSpPr txBox="1"/>
              <p:nvPr/>
            </p:nvSpPr>
            <p:spPr>
              <a:xfrm>
                <a:off x="2051579" y="3442064"/>
                <a:ext cx="2270208" cy="582980"/>
              </a:xfrm>
              <a:prstGeom prst="rect">
                <a:avLst/>
              </a:prstGeom>
              <a:noFill/>
            </p:spPr>
            <p:txBody>
              <a:bodyPr wrap="square" rtlCol="0">
                <a:spAutoFit/>
              </a:bodyPr>
              <a:lstStyle/>
              <a:p>
                <a14:m>
                  <m:oMath xmlns:m="http://schemas.openxmlformats.org/officeDocument/2006/math">
                    <m:f>
                      <m:fPr>
                        <m:ctrlPr>
                          <a:rPr lang="en-US" sz="2000" b="1" i="1" smtClean="0">
                            <a:latin typeface="Cambria Math"/>
                          </a:rPr>
                        </m:ctrlPr>
                      </m:fPr>
                      <m:num>
                        <m:sSup>
                          <m:sSupPr>
                            <m:ctrlPr>
                              <a:rPr lang="en-US" sz="2000" b="1" i="1" smtClean="0">
                                <a:latin typeface="Cambria Math"/>
                              </a:rPr>
                            </m:ctrlPr>
                          </m:sSupPr>
                          <m:e>
                            <m:r>
                              <a:rPr lang="en-US" sz="2000" b="1" i="1" smtClean="0">
                                <a:latin typeface="Cambria Math"/>
                              </a:rPr>
                              <m:t>(</m:t>
                            </m:r>
                            <m:r>
                              <a:rPr lang="en-US" sz="2000" b="1" i="1" smtClean="0">
                                <a:latin typeface="Cambria Math"/>
                              </a:rPr>
                              <m:t>𝟏</m:t>
                            </m:r>
                            <m:r>
                              <a:rPr lang="en-US" sz="2000" b="1" i="1" smtClean="0">
                                <a:latin typeface="Cambria Math"/>
                              </a:rPr>
                              <m:t>−</m:t>
                            </m:r>
                            <m:r>
                              <a:rPr lang="en-US" sz="2000" b="1" i="1" smtClean="0">
                                <a:latin typeface="Cambria Math"/>
                              </a:rPr>
                              <m:t>𝒔𝒊𝒏𝑨</m:t>
                            </m:r>
                            <m:r>
                              <a:rPr lang="en-US" sz="2000" b="1" i="1" smtClean="0">
                                <a:latin typeface="Cambria Math"/>
                              </a:rPr>
                              <m:t>)</m:t>
                            </m:r>
                          </m:e>
                          <m:sup>
                            <m:r>
                              <a:rPr lang="en-US" sz="2000" b="1" i="1" smtClean="0">
                                <a:latin typeface="Cambria Math"/>
                              </a:rPr>
                              <m:t>𝟐</m:t>
                            </m:r>
                          </m:sup>
                        </m:sSup>
                      </m:num>
                      <m:den>
                        <m:sSup>
                          <m:sSupPr>
                            <m:ctrlPr>
                              <a:rPr lang="en-US" sz="2000" b="1" i="1" smtClean="0">
                                <a:latin typeface="Cambria Math"/>
                              </a:rPr>
                            </m:ctrlPr>
                          </m:sSupPr>
                          <m:e>
                            <m:r>
                              <a:rPr lang="en-US" sz="2000" b="1" i="1" smtClean="0">
                                <a:latin typeface="Cambria Math"/>
                              </a:rPr>
                              <m:t>𝒄𝒐𝒔</m:t>
                            </m:r>
                          </m:e>
                          <m:sup>
                            <m:r>
                              <a:rPr lang="en-US" sz="2000" b="1" i="1" smtClean="0">
                                <a:latin typeface="Cambria Math"/>
                              </a:rPr>
                              <m:t>𝟐</m:t>
                            </m:r>
                          </m:sup>
                        </m:sSup>
                        <m:r>
                          <a:rPr lang="en-US" sz="2000" b="1" i="1" smtClean="0">
                            <a:latin typeface="Cambria Math"/>
                          </a:rPr>
                          <m:t>𝑨</m:t>
                        </m:r>
                      </m:den>
                    </m:f>
                  </m:oMath>
                </a14:m>
                <a:r>
                  <a:rPr lang="en-US" sz="2000" b="1" dirty="0" smtClean="0"/>
                  <a:t>           </a:t>
                </a:r>
                <a:endParaRPr lang="en-US" sz="2000" b="1" dirty="0"/>
              </a:p>
            </p:txBody>
          </p:sp>
        </mc:Choice>
        <mc:Fallback xmlns="">
          <p:sp>
            <p:nvSpPr>
              <p:cNvPr id="65" name="TextBox 64"/>
              <p:cNvSpPr txBox="1">
                <a:spLocks noRot="1" noChangeAspect="1" noMove="1" noResize="1" noEditPoints="1" noAdjustHandles="1" noChangeArrowheads="1" noChangeShapeType="1" noTextEdit="1"/>
              </p:cNvSpPr>
              <p:nvPr/>
            </p:nvSpPr>
            <p:spPr>
              <a:xfrm>
                <a:off x="2051579" y="3442064"/>
                <a:ext cx="2270208" cy="582980"/>
              </a:xfrm>
              <a:prstGeom prst="rect">
                <a:avLst/>
              </a:prstGeom>
              <a:blipFill rotWithShape="1">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a:xfrm>
                <a:off x="1611793" y="4038600"/>
                <a:ext cx="2709993" cy="493790"/>
              </a:xfrm>
              <a:prstGeom prst="rect">
                <a:avLst/>
              </a:prstGeom>
              <a:noFill/>
            </p:spPr>
            <p:txBody>
              <a:bodyPr wrap="square" rtlCol="0">
                <a:spAutoFit/>
              </a:bodyPr>
              <a:lstStyle/>
              <a:p>
                <a:r>
                  <a:rPr lang="en-US" b="1" dirty="0" smtClean="0"/>
                  <a:t>= </a:t>
                </a:r>
                <a14:m>
                  <m:oMath xmlns:m="http://schemas.openxmlformats.org/officeDocument/2006/math">
                    <m:f>
                      <m:fPr>
                        <m:ctrlPr>
                          <a:rPr lang="en-US" b="1" i="1" smtClean="0">
                            <a:latin typeface="Cambria Math"/>
                          </a:rPr>
                        </m:ctrlPr>
                      </m:fPr>
                      <m:num>
                        <m:r>
                          <a:rPr lang="en-US" b="1" i="1" smtClean="0">
                            <a:latin typeface="Cambria Math"/>
                          </a:rPr>
                          <m:t>𝟏</m:t>
                        </m:r>
                        <m:r>
                          <a:rPr lang="en-US" b="1" i="1" smtClean="0">
                            <a:latin typeface="Cambria Math"/>
                          </a:rPr>
                          <m:t>−</m:t>
                        </m:r>
                        <m:r>
                          <a:rPr lang="en-US" b="1" i="1" smtClean="0">
                            <a:latin typeface="Cambria Math"/>
                          </a:rPr>
                          <m:t>𝒔𝒊𝒏𝑨</m:t>
                        </m:r>
                      </m:num>
                      <m:den>
                        <m:r>
                          <a:rPr lang="en-US" b="1" i="1" smtClean="0">
                            <a:latin typeface="Cambria Math"/>
                          </a:rPr>
                          <m:t>𝒄𝒐𝒔𝑨</m:t>
                        </m:r>
                      </m:den>
                    </m:f>
                  </m:oMath>
                </a14:m>
                <a:endParaRPr lang="en-US" b="1" dirty="0"/>
              </a:p>
            </p:txBody>
          </p:sp>
        </mc:Choice>
        <mc:Fallback xmlns="">
          <p:sp>
            <p:nvSpPr>
              <p:cNvPr id="66" name="TextBox 65"/>
              <p:cNvSpPr txBox="1">
                <a:spLocks noRot="1" noChangeAspect="1" noMove="1" noResize="1" noEditPoints="1" noAdjustHandles="1" noChangeArrowheads="1" noChangeShapeType="1" noTextEdit="1"/>
              </p:cNvSpPr>
              <p:nvPr/>
            </p:nvSpPr>
            <p:spPr>
              <a:xfrm>
                <a:off x="1611793" y="4038600"/>
                <a:ext cx="2709993" cy="493790"/>
              </a:xfrm>
              <a:prstGeom prst="rect">
                <a:avLst/>
              </a:prstGeom>
              <a:blipFill rotWithShape="1">
                <a:blip r:embed="rId9"/>
                <a:stretch>
                  <a:fillRect l="-1798" b="-61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p:cNvSpPr txBox="1"/>
              <p:nvPr/>
            </p:nvSpPr>
            <p:spPr>
              <a:xfrm>
                <a:off x="1475145" y="4479459"/>
                <a:ext cx="2846641" cy="493790"/>
              </a:xfrm>
              <a:prstGeom prst="rect">
                <a:avLst/>
              </a:prstGeom>
              <a:noFill/>
            </p:spPr>
            <p:txBody>
              <a:bodyPr wrap="square" rtlCol="0">
                <a:spAutoFit/>
              </a:bodyPr>
              <a:lstStyle/>
              <a:p>
                <a:r>
                  <a:rPr lang="en-US" b="1" dirty="0" smtClean="0"/>
                  <a:t>= </a:t>
                </a:r>
                <a14:m>
                  <m:oMath xmlns:m="http://schemas.openxmlformats.org/officeDocument/2006/math">
                    <m:f>
                      <m:fPr>
                        <m:ctrlPr>
                          <a:rPr lang="en-US" b="1" i="1" smtClean="0">
                            <a:latin typeface="Cambria Math"/>
                          </a:rPr>
                        </m:ctrlPr>
                      </m:fPr>
                      <m:num>
                        <m:r>
                          <a:rPr lang="en-US" b="1" i="1" smtClean="0">
                            <a:latin typeface="Cambria Math"/>
                          </a:rPr>
                          <m:t>𝟏</m:t>
                        </m:r>
                      </m:num>
                      <m:den>
                        <m:r>
                          <a:rPr lang="en-US" b="1" i="1" smtClean="0">
                            <a:latin typeface="Cambria Math"/>
                          </a:rPr>
                          <m:t>𝒄𝒐𝒔𝑨</m:t>
                        </m:r>
                      </m:den>
                    </m:f>
                  </m:oMath>
                </a14:m>
                <a:r>
                  <a:rPr lang="en-US" b="1" dirty="0" smtClean="0"/>
                  <a:t>  -</a:t>
                </a:r>
                <a14:m>
                  <m:oMath xmlns:m="http://schemas.openxmlformats.org/officeDocument/2006/math">
                    <m:f>
                      <m:fPr>
                        <m:ctrlPr>
                          <a:rPr lang="en-US" b="1" i="1" dirty="0" smtClean="0">
                            <a:latin typeface="Cambria Math"/>
                          </a:rPr>
                        </m:ctrlPr>
                      </m:fPr>
                      <m:num>
                        <m:r>
                          <a:rPr lang="en-US" b="1" i="1" dirty="0" smtClean="0">
                            <a:latin typeface="Cambria Math"/>
                          </a:rPr>
                          <m:t>𝒔𝒊𝒏𝑨</m:t>
                        </m:r>
                      </m:num>
                      <m:den>
                        <m:r>
                          <a:rPr lang="en-US" b="1" i="1" dirty="0" smtClean="0">
                            <a:latin typeface="Cambria Math"/>
                          </a:rPr>
                          <m:t>𝒄𝒐𝒔𝑨</m:t>
                        </m:r>
                      </m:den>
                    </m:f>
                  </m:oMath>
                </a14:m>
                <a:r>
                  <a:rPr lang="en-US" b="1" dirty="0" smtClean="0"/>
                  <a:t>            </a:t>
                </a:r>
                <a:endParaRPr lang="en-US" b="1" dirty="0"/>
              </a:p>
            </p:txBody>
          </p:sp>
        </mc:Choice>
        <mc:Fallback xmlns="">
          <p:sp>
            <p:nvSpPr>
              <p:cNvPr id="67" name="TextBox 66"/>
              <p:cNvSpPr txBox="1">
                <a:spLocks noRot="1" noChangeAspect="1" noMove="1" noResize="1" noEditPoints="1" noAdjustHandles="1" noChangeArrowheads="1" noChangeShapeType="1" noTextEdit="1"/>
              </p:cNvSpPr>
              <p:nvPr/>
            </p:nvSpPr>
            <p:spPr>
              <a:xfrm>
                <a:off x="1475145" y="4479459"/>
                <a:ext cx="2846641" cy="493790"/>
              </a:xfrm>
              <a:prstGeom prst="rect">
                <a:avLst/>
              </a:prstGeom>
              <a:blipFill rotWithShape="1">
                <a:blip r:embed="rId10"/>
                <a:stretch>
                  <a:fillRect l="-1927" b="-7407"/>
                </a:stretch>
              </a:blipFill>
            </p:spPr>
            <p:txBody>
              <a:bodyPr/>
              <a:lstStyle/>
              <a:p>
                <a:r>
                  <a:rPr lang="en-US">
                    <a:noFill/>
                  </a:rPr>
                  <a:t> </a:t>
                </a:r>
              </a:p>
            </p:txBody>
          </p:sp>
        </mc:Fallback>
      </mc:AlternateContent>
      <p:sp>
        <p:nvSpPr>
          <p:cNvPr id="68" name="TextBox 67"/>
          <p:cNvSpPr txBox="1"/>
          <p:nvPr/>
        </p:nvSpPr>
        <p:spPr>
          <a:xfrm>
            <a:off x="1517912" y="5000958"/>
            <a:ext cx="2803876" cy="646331"/>
          </a:xfrm>
          <a:prstGeom prst="rect">
            <a:avLst/>
          </a:prstGeom>
          <a:noFill/>
        </p:spPr>
        <p:txBody>
          <a:bodyPr wrap="square" rtlCol="0">
            <a:spAutoFit/>
          </a:bodyPr>
          <a:lstStyle/>
          <a:p>
            <a:r>
              <a:rPr lang="en-US" b="1" dirty="0" smtClean="0"/>
              <a:t>=</a:t>
            </a:r>
            <a:r>
              <a:rPr lang="en-US" b="1" dirty="0" err="1" smtClean="0"/>
              <a:t>secA-tanA</a:t>
            </a:r>
            <a:endParaRPr lang="en-US" b="1" dirty="0" smtClean="0"/>
          </a:p>
          <a:p>
            <a:r>
              <a:rPr lang="en-US" b="1" dirty="0" smtClean="0"/>
              <a:t>=R.H.S. </a:t>
            </a:r>
            <a:endParaRPr lang="en-US" b="1" dirty="0"/>
          </a:p>
        </p:txBody>
      </p:sp>
      <mc:AlternateContent xmlns:mc="http://schemas.openxmlformats.org/markup-compatibility/2006" xmlns:a14="http://schemas.microsoft.com/office/drawing/2010/main">
        <mc:Choice Requires="a14">
          <p:sp>
            <p:nvSpPr>
              <p:cNvPr id="69" name="TextBox 68"/>
              <p:cNvSpPr txBox="1"/>
              <p:nvPr/>
            </p:nvSpPr>
            <p:spPr>
              <a:xfrm>
                <a:off x="560326" y="5626865"/>
                <a:ext cx="3784597" cy="646331"/>
              </a:xfrm>
              <a:prstGeom prst="rect">
                <a:avLst/>
              </a:prstGeom>
              <a:noFill/>
            </p:spPr>
            <p:txBody>
              <a:bodyPr wrap="square" rtlCol="0">
                <a:spAutoFit/>
              </a:bodyPr>
              <a:lstStyle/>
              <a:p>
                <a14:m>
                  <m:oMath xmlns:m="http://schemas.openxmlformats.org/officeDocument/2006/math">
                    <m:r>
                      <a:rPr lang="en-US" b="1" i="1" smtClean="0">
                        <a:latin typeface="Cambria Math"/>
                        <a:ea typeface="Cambria Math"/>
                      </a:rPr>
                      <m:t>∴</m:t>
                    </m:r>
                  </m:oMath>
                </a14:m>
                <a:r>
                  <a:rPr lang="en-US" b="1" dirty="0" smtClean="0">
                    <a:latin typeface="NikoshBAN" pitchFamily="2" charset="0"/>
                    <a:cs typeface="NikoshBAN" pitchFamily="2" charset="0"/>
                  </a:rPr>
                  <a:t> L.H.S. = R.H.S. </a:t>
                </a:r>
                <a:endParaRPr lang="bn-BD" b="1" dirty="0" smtClean="0">
                  <a:latin typeface="NikoshBAN" pitchFamily="2" charset="0"/>
                  <a:cs typeface="NikoshBAN" pitchFamily="2" charset="0"/>
                </a:endParaRPr>
              </a:p>
              <a:p>
                <a:r>
                  <a:rPr lang="bn-BD" b="1" dirty="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 </a:t>
                </a:r>
                <a:r>
                  <a:rPr lang="bn-BD" b="1" dirty="0" smtClean="0">
                    <a:latin typeface="NikoshBAN" pitchFamily="2" charset="0"/>
                    <a:cs typeface="NikoshBAN" pitchFamily="2" charset="0"/>
                  </a:rPr>
                  <a:t>প্রমাণিত ] </a:t>
                </a:r>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69" name="TextBox 68"/>
              <p:cNvSpPr txBox="1">
                <a:spLocks noRot="1" noChangeAspect="1" noMove="1" noResize="1" noEditPoints="1" noAdjustHandles="1" noChangeArrowheads="1" noChangeShapeType="1" noTextEdit="1"/>
              </p:cNvSpPr>
              <p:nvPr/>
            </p:nvSpPr>
            <p:spPr>
              <a:xfrm>
                <a:off x="560326" y="5626865"/>
                <a:ext cx="3784597" cy="646331"/>
              </a:xfrm>
              <a:prstGeom prst="rect">
                <a:avLst/>
              </a:prstGeom>
              <a:blipFill rotWithShape="1">
                <a:blip r:embed="rId11"/>
                <a:stretch>
                  <a:fillRect l="-1449" t="-3774" b="-14151"/>
                </a:stretch>
              </a:blipFill>
            </p:spPr>
            <p:txBody>
              <a:bodyPr/>
              <a:lstStyle/>
              <a:p>
                <a:r>
                  <a:rPr lang="en-US">
                    <a:noFill/>
                  </a:rPr>
                  <a:t> </a:t>
                </a:r>
              </a:p>
            </p:txBody>
          </p:sp>
        </mc:Fallback>
      </mc:AlternateContent>
      <p:cxnSp>
        <p:nvCxnSpPr>
          <p:cNvPr id="72" name="Straight Connector 71"/>
          <p:cNvCxnSpPr/>
          <p:nvPr/>
        </p:nvCxnSpPr>
        <p:spPr>
          <a:xfrm>
            <a:off x="4344923" y="293362"/>
            <a:ext cx="0" cy="6349166"/>
          </a:xfrm>
          <a:prstGeom prst="line">
            <a:avLst/>
          </a:prstGeom>
        </p:spPr>
        <p:style>
          <a:lnRef idx="1">
            <a:schemeClr val="accent1"/>
          </a:lnRef>
          <a:fillRef idx="0">
            <a:schemeClr val="accent1"/>
          </a:fillRef>
          <a:effectRef idx="0">
            <a:schemeClr val="accent1"/>
          </a:effectRef>
          <a:fontRef idx="minor">
            <a:schemeClr val="tx1"/>
          </a:fontRef>
        </p:style>
      </p:cxnSp>
      <p:grpSp>
        <p:nvGrpSpPr>
          <p:cNvPr id="70" name="Group 69"/>
          <p:cNvGrpSpPr/>
          <p:nvPr/>
        </p:nvGrpSpPr>
        <p:grpSpPr>
          <a:xfrm>
            <a:off x="4726877" y="835013"/>
            <a:ext cx="2425664" cy="648430"/>
            <a:chOff x="571238" y="4539586"/>
            <a:chExt cx="2425664" cy="648430"/>
          </a:xfrm>
        </p:grpSpPr>
        <mc:AlternateContent xmlns:mc="http://schemas.openxmlformats.org/markup-compatibility/2006" xmlns:a14="http://schemas.microsoft.com/office/drawing/2010/main">
          <mc:Choice Requires="a14">
            <p:sp>
              <p:nvSpPr>
                <p:cNvPr id="71" name="TextBox 70"/>
                <p:cNvSpPr txBox="1"/>
                <p:nvPr/>
              </p:nvSpPr>
              <p:spPr>
                <a:xfrm>
                  <a:off x="571238" y="4595330"/>
                  <a:ext cx="2425664" cy="536942"/>
                </a:xfrm>
                <a:prstGeom prst="rect">
                  <a:avLst/>
                </a:prstGeom>
                <a:noFill/>
              </p:spPr>
              <p:txBody>
                <a:bodyPr wrap="none" rtlCol="0">
                  <a:spAutoFit/>
                </a:bodyPr>
                <a:lstStyle/>
                <a:p>
                  <a:r>
                    <a:rPr lang="en-US" sz="1600" b="1" dirty="0" smtClean="0">
                      <a:solidFill>
                        <a:srgbClr val="0070C0"/>
                      </a:solidFill>
                      <a:latin typeface="NikoshBAN" pitchFamily="2" charset="0"/>
                      <a:cs typeface="NikoshBAN" pitchFamily="2" charset="0"/>
                    </a:rPr>
                    <a:t>L.H.S</a:t>
                  </a:r>
                  <a:r>
                    <a:rPr lang="en-US" b="1" dirty="0" smtClean="0">
                      <a:solidFill>
                        <a:srgbClr val="0070C0"/>
                      </a:solidFill>
                      <a:latin typeface="NikoshBAN" pitchFamily="2" charset="0"/>
                      <a:cs typeface="NikoshBAN" pitchFamily="2" charset="0"/>
                    </a:rPr>
                    <a:t>. =</a:t>
                  </a:r>
                  <a:r>
                    <a:rPr lang="bn-BD" sz="2000" b="1" dirty="0" smtClean="0">
                      <a:solidFill>
                        <a:srgbClr val="0070C0"/>
                      </a:solidFill>
                      <a:latin typeface="NikoshBAN" pitchFamily="2" charset="0"/>
                      <a:ea typeface="Cambria Math"/>
                      <a:cs typeface="NikoshBAN" pitchFamily="2" charset="0"/>
                    </a:rPr>
                    <a:t>  </a:t>
                  </a:r>
                  <a:r>
                    <a:rPr lang="en-US" sz="2000" b="1" dirty="0" smtClean="0">
                      <a:solidFill>
                        <a:srgbClr val="0070C0"/>
                      </a:solidFill>
                      <a:latin typeface="NikoshBAN" pitchFamily="2" charset="0"/>
                      <a:ea typeface="Cambria Math"/>
                      <a:cs typeface="NikoshBAN" pitchFamily="2" charset="0"/>
                    </a:rPr>
                    <a:t>   </a:t>
                  </a:r>
                  <a14:m>
                    <m:oMath xmlns:m="http://schemas.openxmlformats.org/officeDocument/2006/math">
                      <m:f>
                        <m:fPr>
                          <m:ctrlPr>
                            <a:rPr lang="bn-BD" sz="2000" b="1" i="1" smtClean="0">
                              <a:solidFill>
                                <a:srgbClr val="0070C0"/>
                              </a:solidFill>
                              <a:latin typeface="Cambria Math"/>
                              <a:ea typeface="Cambria Math"/>
                            </a:rPr>
                          </m:ctrlPr>
                        </m:fPr>
                        <m:num>
                          <m:r>
                            <a:rPr lang="en-US" sz="2000" b="1" i="1" smtClean="0">
                              <a:solidFill>
                                <a:srgbClr val="0070C0"/>
                              </a:solidFill>
                              <a:latin typeface="Cambria Math"/>
                              <a:ea typeface="Cambria Math"/>
                            </a:rPr>
                            <m:t>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𝟏</m:t>
                          </m:r>
                        </m:num>
                        <m:den>
                          <m:r>
                            <a:rPr lang="en-US" sz="2000" b="1" i="1" smtClean="0">
                              <a:solidFill>
                                <a:srgbClr val="0070C0"/>
                              </a:solidFill>
                              <a:latin typeface="Cambria Math"/>
                              <a:ea typeface="Cambria Math"/>
                            </a:rPr>
                            <m:t>𝒔𝒆𝒄𝑨</m:t>
                          </m:r>
                          <m:r>
                            <a:rPr lang="en-US" sz="2000" b="1" i="1" smtClean="0">
                              <a:solidFill>
                                <a:srgbClr val="0070C0"/>
                              </a:solidFill>
                              <a:latin typeface="Cambria Math"/>
                              <a:ea typeface="Cambria Math"/>
                            </a:rPr>
                            <m:t>−</m:t>
                          </m:r>
                          <m:r>
                            <a:rPr lang="en-US" sz="2000" b="1" i="1" smtClean="0">
                              <a:solidFill>
                                <a:srgbClr val="0070C0"/>
                              </a:solidFill>
                              <a:latin typeface="Cambria Math"/>
                              <a:ea typeface="Cambria Math"/>
                            </a:rPr>
                            <m:t>𝟏</m:t>
                          </m:r>
                        </m:den>
                      </m:f>
                    </m:oMath>
                  </a14:m>
                  <a:r>
                    <a:rPr lang="bn-BD" b="1" dirty="0" smtClean="0">
                      <a:solidFill>
                        <a:srgbClr val="0070C0"/>
                      </a:solidFill>
                      <a:latin typeface="NikoshBAN" pitchFamily="2" charset="0"/>
                      <a:ea typeface="Cambria Math"/>
                      <a:cs typeface="NikoshBAN" pitchFamily="2" charset="0"/>
                    </a:rPr>
                    <a:t>       </a:t>
                  </a:r>
                  <a:endParaRPr lang="en-US" b="1" dirty="0">
                    <a:solidFill>
                      <a:srgbClr val="0070C0"/>
                    </a:solidFill>
                    <a:latin typeface="NikoshBAN" pitchFamily="2" charset="0"/>
                    <a:cs typeface="NikoshBAN" pitchFamily="2" charset="0"/>
                  </a:endParaRPr>
                </a:p>
              </p:txBody>
            </p:sp>
          </mc:Choice>
          <mc:Fallback xmlns="">
            <p:sp>
              <p:nvSpPr>
                <p:cNvPr id="71" name="TextBox 70"/>
                <p:cNvSpPr txBox="1">
                  <a:spLocks noRot="1" noChangeAspect="1" noMove="1" noResize="1" noEditPoints="1" noAdjustHandles="1" noChangeArrowheads="1" noChangeShapeType="1" noTextEdit="1"/>
                </p:cNvSpPr>
                <p:nvPr/>
              </p:nvSpPr>
              <p:spPr>
                <a:xfrm>
                  <a:off x="571238" y="4595330"/>
                  <a:ext cx="2425664" cy="536942"/>
                </a:xfrm>
                <a:prstGeom prst="rect">
                  <a:avLst/>
                </a:prstGeom>
                <a:blipFill rotWithShape="1">
                  <a:blip r:embed="rId12"/>
                  <a:stretch>
                    <a:fillRect l="-1256" b="-10227"/>
                  </a:stretch>
                </a:blipFill>
              </p:spPr>
              <p:txBody>
                <a:bodyPr/>
                <a:lstStyle/>
                <a:p>
                  <a:r>
                    <a:rPr lang="en-US">
                      <a:noFill/>
                    </a:rPr>
                    <a:t> </a:t>
                  </a:r>
                </a:p>
              </p:txBody>
            </p:sp>
          </mc:Fallback>
        </mc:AlternateContent>
        <p:grpSp>
          <p:nvGrpSpPr>
            <p:cNvPr id="73" name="Group 72"/>
            <p:cNvGrpSpPr/>
            <p:nvPr/>
          </p:nvGrpSpPr>
          <p:grpSpPr>
            <a:xfrm>
              <a:off x="1479270" y="4539586"/>
              <a:ext cx="991692" cy="648430"/>
              <a:chOff x="3238500" y="5280804"/>
              <a:chExt cx="991692" cy="648430"/>
            </a:xfrm>
          </p:grpSpPr>
          <p:cxnSp>
            <p:nvCxnSpPr>
              <p:cNvPr id="74" name="Straight Connector 73"/>
              <p:cNvCxnSpPr/>
              <p:nvPr/>
            </p:nvCxnSpPr>
            <p:spPr>
              <a:xfrm>
                <a:off x="3238500" y="5658069"/>
                <a:ext cx="76200" cy="271165"/>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H="1">
                <a:off x="3314700" y="5280804"/>
                <a:ext cx="228600" cy="6484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3543300" y="5280805"/>
                <a:ext cx="686892" cy="0"/>
              </a:xfrm>
              <a:prstGeom prst="line">
                <a:avLst/>
              </a:prstGeom>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a14="http://schemas.microsoft.com/office/drawing/2010/main">
        <mc:Choice Requires="a14">
          <p:sp>
            <p:nvSpPr>
              <p:cNvPr id="28" name="TextBox 27"/>
              <p:cNvSpPr txBox="1"/>
              <p:nvPr/>
            </p:nvSpPr>
            <p:spPr>
              <a:xfrm>
                <a:off x="5634909" y="2239882"/>
                <a:ext cx="3509091" cy="522707"/>
              </a:xfrm>
              <a:prstGeom prst="rect">
                <a:avLst/>
              </a:prstGeom>
              <a:noFill/>
            </p:spPr>
            <p:txBody>
              <a:bodyPr wrap="square" rtlCol="0">
                <a:spAutoFit/>
              </a:bodyPr>
              <a:lstStyle/>
              <a:p>
                <a:r>
                  <a:rPr lang="en-US" dirty="0" smtClean="0"/>
                  <a:t> </a:t>
                </a:r>
                <a14:m>
                  <m:oMath xmlns:m="http://schemas.openxmlformats.org/officeDocument/2006/math">
                    <m:f>
                      <m:fPr>
                        <m:ctrlPr>
                          <a:rPr lang="en-US" i="1" smtClean="0">
                            <a:latin typeface="Cambria Math"/>
                          </a:rPr>
                        </m:ctrlPr>
                      </m:fPr>
                      <m:num>
                        <m:sSup>
                          <m:sSupPr>
                            <m:ctrlPr>
                              <a:rPr lang="en-US" i="1" smtClean="0">
                                <a:latin typeface="Cambria Math"/>
                              </a:rPr>
                            </m:ctrlPr>
                          </m:sSupPr>
                          <m:e>
                            <m:r>
                              <a:rPr lang="en-US" b="0" i="1" smtClean="0">
                                <a:latin typeface="Cambria Math"/>
                              </a:rPr>
                              <m:t>(</m:t>
                            </m:r>
                            <m:r>
                              <a:rPr lang="en-US" b="0" i="1" smtClean="0">
                                <a:latin typeface="Cambria Math"/>
                              </a:rPr>
                              <m:t>𝑠𝑒𝑐𝐴</m:t>
                            </m:r>
                            <m:r>
                              <a:rPr lang="en-US" b="0" i="1" smtClean="0">
                                <a:latin typeface="Cambria Math"/>
                              </a:rPr>
                              <m:t>+</m:t>
                            </m:r>
                            <m:r>
                              <a:rPr lang="en-US" b="0" i="1" smtClean="0">
                                <a:latin typeface="Cambria Math"/>
                              </a:rPr>
                              <m:t>1</m:t>
                            </m:r>
                            <m:r>
                              <a:rPr lang="en-US" b="0" i="1" smtClean="0">
                                <a:latin typeface="Cambria Math"/>
                              </a:rPr>
                              <m:t>)</m:t>
                            </m:r>
                          </m:e>
                          <m:sup>
                            <m:r>
                              <a:rPr lang="en-US" b="0" i="1" smtClean="0">
                                <a:latin typeface="Cambria Math"/>
                              </a:rPr>
                              <m:t>2</m:t>
                            </m:r>
                          </m:sup>
                        </m:sSup>
                      </m:num>
                      <m:den>
                        <m:sSup>
                          <m:sSupPr>
                            <m:ctrlPr>
                              <a:rPr lang="en-US" i="1" smtClean="0">
                                <a:latin typeface="Cambria Math"/>
                              </a:rPr>
                            </m:ctrlPr>
                          </m:sSupPr>
                          <m:e>
                            <m:r>
                              <a:rPr lang="en-US" b="0" i="1" smtClean="0">
                                <a:latin typeface="Cambria Math"/>
                              </a:rPr>
                              <m:t>𝑠𝑒𝑐</m:t>
                            </m:r>
                          </m:e>
                          <m:sup>
                            <m:r>
                              <a:rPr lang="en-US" b="0" i="1" smtClean="0">
                                <a:latin typeface="Cambria Math"/>
                              </a:rPr>
                              <m:t>2</m:t>
                            </m:r>
                          </m:sup>
                        </m:sSup>
                        <m:r>
                          <a:rPr lang="en-US" b="0" i="1" smtClean="0">
                            <a:latin typeface="Cambria Math"/>
                          </a:rPr>
                          <m:t>𝐴</m:t>
                        </m:r>
                        <m:r>
                          <a:rPr lang="en-US" b="0" i="1" smtClean="0">
                            <a:latin typeface="Cambria Math"/>
                          </a:rPr>
                          <m:t>−</m:t>
                        </m:r>
                        <m:r>
                          <a:rPr lang="en-US" b="0" i="1" smtClean="0">
                            <a:latin typeface="Cambria Math"/>
                          </a:rPr>
                          <m:t>1</m:t>
                        </m:r>
                      </m:den>
                    </m:f>
                  </m:oMath>
                </a14:m>
                <a:r>
                  <a:rPr lang="en-US" dirty="0" smtClean="0"/>
                  <a:t>                 </a:t>
                </a:r>
                <a:endParaRPr lang="en-US" dirty="0"/>
              </a:p>
            </p:txBody>
          </p:sp>
        </mc:Choice>
        <mc:Fallback xmlns="">
          <p:sp>
            <p:nvSpPr>
              <p:cNvPr id="28" name="TextBox 27"/>
              <p:cNvSpPr txBox="1">
                <a:spLocks noRot="1" noChangeAspect="1" noMove="1" noResize="1" noEditPoints="1" noAdjustHandles="1" noChangeArrowheads="1" noChangeShapeType="1" noTextEdit="1"/>
              </p:cNvSpPr>
              <p:nvPr/>
            </p:nvSpPr>
            <p:spPr>
              <a:xfrm>
                <a:off x="5634909" y="2239882"/>
                <a:ext cx="3509091" cy="522707"/>
              </a:xfrm>
              <a:prstGeom prst="rect">
                <a:avLst/>
              </a:prstGeom>
              <a:blipFill rotWithShape="1">
                <a:blip r:embed="rId13"/>
                <a:stretch>
                  <a:fillRect/>
                </a:stretch>
              </a:blipFill>
            </p:spPr>
            <p:txBody>
              <a:bodyPr/>
              <a:lstStyle/>
              <a:p>
                <a:r>
                  <a:rPr lang="en-US">
                    <a:noFill/>
                  </a:rPr>
                  <a:t> </a:t>
                </a:r>
              </a:p>
            </p:txBody>
          </p:sp>
        </mc:Fallback>
      </mc:AlternateContent>
      <p:sp>
        <p:nvSpPr>
          <p:cNvPr id="62" name="TextBox 61"/>
          <p:cNvSpPr txBox="1"/>
          <p:nvPr/>
        </p:nvSpPr>
        <p:spPr>
          <a:xfrm>
            <a:off x="6490809" y="4129063"/>
            <a:ext cx="396262" cy="369332"/>
          </a:xfrm>
          <a:prstGeom prst="rect">
            <a:avLst/>
          </a:prstGeom>
          <a:noFill/>
        </p:spPr>
        <p:txBody>
          <a:bodyPr wrap="none" rtlCol="0">
            <a:spAutoFit/>
          </a:bodyPr>
          <a:lstStyle/>
          <a:p>
            <a:r>
              <a:rPr lang="en-US" dirty="0" smtClean="0"/>
              <a:t>    </a:t>
            </a:r>
            <a:endParaRPr lang="en-US" dirty="0"/>
          </a:p>
        </p:txBody>
      </p:sp>
      <mc:AlternateContent xmlns:mc="http://schemas.openxmlformats.org/markup-compatibility/2006" xmlns:a14="http://schemas.microsoft.com/office/drawing/2010/main">
        <mc:Choice Requires="a14">
          <p:sp>
            <p:nvSpPr>
              <p:cNvPr id="63" name="TextBox 62"/>
              <p:cNvSpPr txBox="1"/>
              <p:nvPr/>
            </p:nvSpPr>
            <p:spPr>
              <a:xfrm>
                <a:off x="5844125" y="2818471"/>
                <a:ext cx="3223675" cy="524182"/>
              </a:xfrm>
              <a:prstGeom prst="rect">
                <a:avLst/>
              </a:prstGeom>
              <a:noFill/>
            </p:spPr>
            <p:txBody>
              <a:bodyPr wrap="square" rtlCol="0">
                <a:spAutoFit/>
              </a:bodyPr>
              <a:lstStyle/>
              <a:p>
                <a14:m>
                  <m:oMath xmlns:m="http://schemas.openxmlformats.org/officeDocument/2006/math">
                    <m:f>
                      <m:fPr>
                        <m:ctrlPr>
                          <a:rPr lang="en-US" i="1" smtClean="0">
                            <a:latin typeface="Cambria Math"/>
                          </a:rPr>
                        </m:ctrlPr>
                      </m:fPr>
                      <m:num>
                        <m:sSup>
                          <m:sSupPr>
                            <m:ctrlPr>
                              <a:rPr lang="en-US" i="1" smtClean="0">
                                <a:latin typeface="Cambria Math"/>
                              </a:rPr>
                            </m:ctrlPr>
                          </m:sSupPr>
                          <m:e>
                            <m:r>
                              <a:rPr lang="en-US" b="0" i="1" smtClean="0">
                                <a:latin typeface="Cambria Math"/>
                              </a:rPr>
                              <m:t>(</m:t>
                            </m:r>
                            <m:r>
                              <a:rPr lang="en-US" b="0" i="1" smtClean="0">
                                <a:latin typeface="Cambria Math"/>
                              </a:rPr>
                              <m:t>𝑠𝑒𝑐𝐴</m:t>
                            </m:r>
                            <m:r>
                              <a:rPr lang="en-US" b="0" i="1" smtClean="0">
                                <a:latin typeface="Cambria Math"/>
                              </a:rPr>
                              <m:t>+</m:t>
                            </m:r>
                            <m:r>
                              <a:rPr lang="en-US" b="0" i="1" smtClean="0">
                                <a:latin typeface="Cambria Math"/>
                              </a:rPr>
                              <m:t>1</m:t>
                            </m:r>
                            <m:r>
                              <a:rPr lang="en-US" b="0" i="1" smtClean="0">
                                <a:latin typeface="Cambria Math"/>
                              </a:rPr>
                              <m:t>)</m:t>
                            </m:r>
                          </m:e>
                          <m:sup>
                            <m:r>
                              <a:rPr lang="en-US" b="0" i="1" smtClean="0">
                                <a:latin typeface="Cambria Math"/>
                              </a:rPr>
                              <m:t>2</m:t>
                            </m:r>
                          </m:sup>
                        </m:sSup>
                      </m:num>
                      <m:den>
                        <m:sSup>
                          <m:sSupPr>
                            <m:ctrlPr>
                              <a:rPr lang="en-US" i="1" smtClean="0">
                                <a:latin typeface="Cambria Math"/>
                              </a:rPr>
                            </m:ctrlPr>
                          </m:sSupPr>
                          <m:e>
                            <m:r>
                              <a:rPr lang="en-US" b="0" i="1" smtClean="0">
                                <a:latin typeface="Cambria Math"/>
                              </a:rPr>
                              <m:t>𝑡𝑎𝑛</m:t>
                            </m:r>
                          </m:e>
                          <m:sup>
                            <m:r>
                              <a:rPr lang="en-US" b="0" i="1" smtClean="0">
                                <a:latin typeface="Cambria Math"/>
                              </a:rPr>
                              <m:t>2</m:t>
                            </m:r>
                          </m:sup>
                        </m:sSup>
                        <m:r>
                          <a:rPr lang="en-US" b="0" i="1" smtClean="0">
                            <a:latin typeface="Cambria Math"/>
                          </a:rPr>
                          <m:t>𝐴</m:t>
                        </m:r>
                      </m:den>
                    </m:f>
                  </m:oMath>
                </a14:m>
                <a:r>
                  <a:rPr lang="en-US" dirty="0" smtClean="0"/>
                  <a:t>          </a:t>
                </a:r>
                <a:endParaRPr lang="en-US" dirty="0"/>
              </a:p>
            </p:txBody>
          </p:sp>
        </mc:Choice>
        <mc:Fallback xmlns="">
          <p:sp>
            <p:nvSpPr>
              <p:cNvPr id="63" name="TextBox 62"/>
              <p:cNvSpPr txBox="1">
                <a:spLocks noRot="1" noChangeAspect="1" noMove="1" noResize="1" noEditPoints="1" noAdjustHandles="1" noChangeArrowheads="1" noChangeShapeType="1" noTextEdit="1"/>
              </p:cNvSpPr>
              <p:nvPr/>
            </p:nvSpPr>
            <p:spPr>
              <a:xfrm>
                <a:off x="5844125" y="2818471"/>
                <a:ext cx="3223675" cy="524182"/>
              </a:xfrm>
              <a:prstGeom prst="rect">
                <a:avLst/>
              </a:prstGeom>
              <a:blipFill rotWithShape="1">
                <a:blip r:embed="rId14"/>
                <a:stretch>
                  <a:fillRect/>
                </a:stretch>
              </a:blipFill>
            </p:spPr>
            <p:txBody>
              <a:bodyPr/>
              <a:lstStyle/>
              <a:p>
                <a:r>
                  <a:rPr lang="en-US">
                    <a:noFill/>
                  </a:rPr>
                  <a:t> </a:t>
                </a:r>
              </a:p>
            </p:txBody>
          </p:sp>
        </mc:Fallback>
      </mc:AlternateContent>
      <p:grpSp>
        <p:nvGrpSpPr>
          <p:cNvPr id="78" name="Group 77"/>
          <p:cNvGrpSpPr/>
          <p:nvPr/>
        </p:nvGrpSpPr>
        <p:grpSpPr>
          <a:xfrm>
            <a:off x="5372389" y="2778896"/>
            <a:ext cx="1485331" cy="624540"/>
            <a:chOff x="2638632" y="2152015"/>
            <a:chExt cx="1485331" cy="624540"/>
          </a:xfrm>
        </p:grpSpPr>
        <p:grpSp>
          <p:nvGrpSpPr>
            <p:cNvPr id="79" name="Group 78"/>
            <p:cNvGrpSpPr/>
            <p:nvPr/>
          </p:nvGrpSpPr>
          <p:grpSpPr>
            <a:xfrm>
              <a:off x="2938714" y="2152015"/>
              <a:ext cx="1185249" cy="624540"/>
              <a:chOff x="1960417" y="3934898"/>
              <a:chExt cx="1215738" cy="624540"/>
            </a:xfrm>
          </p:grpSpPr>
          <p:cxnSp>
            <p:nvCxnSpPr>
              <p:cNvPr id="81" name="Straight Connector 80"/>
              <p:cNvCxnSpPr/>
              <p:nvPr/>
            </p:nvCxnSpPr>
            <p:spPr>
              <a:xfrm flipV="1">
                <a:off x="2036617" y="3934898"/>
                <a:ext cx="152400" cy="6245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960417" y="4247168"/>
                <a:ext cx="114301" cy="3122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2189017" y="3934898"/>
                <a:ext cx="987138"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80" name="TextBox 79"/>
            <p:cNvSpPr txBox="1"/>
            <p:nvPr/>
          </p:nvSpPr>
          <p:spPr>
            <a:xfrm>
              <a:off x="2638632" y="2279619"/>
              <a:ext cx="300082" cy="369332"/>
            </a:xfrm>
            <a:prstGeom prst="rect">
              <a:avLst/>
            </a:prstGeom>
            <a:noFill/>
          </p:spPr>
          <p:txBody>
            <a:bodyPr wrap="none" rtlCol="0">
              <a:spAutoFit/>
            </a:bodyPr>
            <a:lstStyle/>
            <a:p>
              <a:r>
                <a:rPr lang="en-US" dirty="0" smtClean="0"/>
                <a:t>=</a:t>
              </a:r>
              <a:endParaRPr lang="en-US" dirty="0"/>
            </a:p>
          </p:txBody>
        </p:sp>
      </p:grpSp>
      <mc:AlternateContent xmlns:mc="http://schemas.openxmlformats.org/markup-compatibility/2006" xmlns:a14="http://schemas.microsoft.com/office/drawing/2010/main">
        <mc:Choice Requires="a14">
          <p:sp>
            <p:nvSpPr>
              <p:cNvPr id="96" name="TextBox 95"/>
              <p:cNvSpPr txBox="1"/>
              <p:nvPr/>
            </p:nvSpPr>
            <p:spPr>
              <a:xfrm>
                <a:off x="5406662" y="3467945"/>
                <a:ext cx="3661138" cy="487056"/>
              </a:xfrm>
              <a:prstGeom prst="rect">
                <a:avLst/>
              </a:prstGeom>
              <a:noFill/>
            </p:spPr>
            <p:txBody>
              <a:bodyPr wrap="square" rtlCol="0">
                <a:spAutoFit/>
              </a:bodyPr>
              <a:lstStyle/>
              <a:p>
                <a:r>
                  <a:rPr lang="en-US" dirty="0" smtClean="0"/>
                  <a:t>= </a:t>
                </a:r>
                <a14:m>
                  <m:oMath xmlns:m="http://schemas.openxmlformats.org/officeDocument/2006/math">
                    <m:f>
                      <m:fPr>
                        <m:ctrlPr>
                          <a:rPr lang="en-US" i="1" smtClean="0">
                            <a:latin typeface="Cambria Math"/>
                          </a:rPr>
                        </m:ctrlPr>
                      </m:fPr>
                      <m:num>
                        <m:r>
                          <a:rPr lang="en-US" b="0" i="1" smtClean="0">
                            <a:latin typeface="Cambria Math"/>
                          </a:rPr>
                          <m:t>𝑠𝑒𝑐𝐴</m:t>
                        </m:r>
                        <m:r>
                          <a:rPr lang="en-US" b="0" i="1" smtClean="0">
                            <a:latin typeface="Cambria Math"/>
                          </a:rPr>
                          <m:t>+</m:t>
                        </m:r>
                        <m:r>
                          <a:rPr lang="en-US" b="0" i="1" smtClean="0">
                            <a:latin typeface="Cambria Math"/>
                          </a:rPr>
                          <m:t>1</m:t>
                        </m:r>
                      </m:num>
                      <m:den>
                        <m:r>
                          <a:rPr lang="en-US" b="0" i="1" smtClean="0">
                            <a:latin typeface="Cambria Math"/>
                          </a:rPr>
                          <m:t>𝑡𝑎𝑛𝐴</m:t>
                        </m:r>
                      </m:den>
                    </m:f>
                  </m:oMath>
                </a14:m>
                <a:r>
                  <a:rPr lang="en-US" dirty="0" smtClean="0"/>
                  <a:t>        </a:t>
                </a:r>
                <a:endParaRPr lang="en-US" dirty="0"/>
              </a:p>
            </p:txBody>
          </p:sp>
        </mc:Choice>
        <mc:Fallback xmlns="">
          <p:sp>
            <p:nvSpPr>
              <p:cNvPr id="96" name="TextBox 95"/>
              <p:cNvSpPr txBox="1">
                <a:spLocks noRot="1" noChangeAspect="1" noMove="1" noResize="1" noEditPoints="1" noAdjustHandles="1" noChangeArrowheads="1" noChangeShapeType="1" noTextEdit="1"/>
              </p:cNvSpPr>
              <p:nvPr/>
            </p:nvSpPr>
            <p:spPr>
              <a:xfrm>
                <a:off x="5406662" y="3467945"/>
                <a:ext cx="3661138" cy="487056"/>
              </a:xfrm>
              <a:prstGeom prst="rect">
                <a:avLst/>
              </a:prstGeom>
              <a:blipFill rotWithShape="1">
                <a:blip r:embed="rId15"/>
                <a:stretch>
                  <a:fillRect l="-1498"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8" name="TextBox 97"/>
              <p:cNvSpPr txBox="1"/>
              <p:nvPr/>
            </p:nvSpPr>
            <p:spPr>
              <a:xfrm>
                <a:off x="5387155" y="3992403"/>
                <a:ext cx="3680645" cy="487056"/>
              </a:xfrm>
              <a:prstGeom prst="rect">
                <a:avLst/>
              </a:prstGeom>
              <a:noFill/>
            </p:spPr>
            <p:txBody>
              <a:bodyPr wrap="square" rtlCol="0">
                <a:spAutoFit/>
              </a:bodyPr>
              <a:lstStyle/>
              <a:p>
                <a:r>
                  <a:rPr lang="en-US" dirty="0" smtClean="0"/>
                  <a:t>=</a:t>
                </a:r>
                <a14:m>
                  <m:oMath xmlns:m="http://schemas.openxmlformats.org/officeDocument/2006/math">
                    <m:f>
                      <m:fPr>
                        <m:ctrlPr>
                          <a:rPr lang="en-US" i="1" smtClean="0">
                            <a:latin typeface="Cambria Math"/>
                          </a:rPr>
                        </m:ctrlPr>
                      </m:fPr>
                      <m:num>
                        <m:r>
                          <a:rPr lang="en-US" b="0" i="1" smtClean="0">
                            <a:latin typeface="Cambria Math"/>
                          </a:rPr>
                          <m:t>𝑠𝑒𝑐𝐴</m:t>
                        </m:r>
                      </m:num>
                      <m:den>
                        <m:r>
                          <a:rPr lang="en-US" b="0" i="1" smtClean="0">
                            <a:latin typeface="Cambria Math"/>
                          </a:rPr>
                          <m:t>𝑡𝑎𝑛𝐴</m:t>
                        </m:r>
                      </m:den>
                    </m:f>
                  </m:oMath>
                </a14:m>
                <a:r>
                  <a:rPr lang="en-US" dirty="0" smtClean="0"/>
                  <a:t> + </a:t>
                </a:r>
                <a14:m>
                  <m:oMath xmlns:m="http://schemas.openxmlformats.org/officeDocument/2006/math">
                    <m:f>
                      <m:fPr>
                        <m:ctrlPr>
                          <a:rPr lang="en-US" i="1" smtClean="0">
                            <a:latin typeface="Cambria Math"/>
                          </a:rPr>
                        </m:ctrlPr>
                      </m:fPr>
                      <m:num>
                        <m:r>
                          <a:rPr lang="en-US" b="0" i="1" smtClean="0">
                            <a:latin typeface="Cambria Math"/>
                          </a:rPr>
                          <m:t>1</m:t>
                        </m:r>
                      </m:num>
                      <m:den>
                        <m:r>
                          <a:rPr lang="en-US" b="0" i="1" smtClean="0">
                            <a:latin typeface="Cambria Math"/>
                          </a:rPr>
                          <m:t>𝑡𝑎𝑛𝐴</m:t>
                        </m:r>
                      </m:den>
                    </m:f>
                  </m:oMath>
                </a14:m>
                <a:endParaRPr lang="en-US" dirty="0"/>
              </a:p>
            </p:txBody>
          </p:sp>
        </mc:Choice>
        <mc:Fallback xmlns="">
          <p:sp>
            <p:nvSpPr>
              <p:cNvPr id="98" name="TextBox 97"/>
              <p:cNvSpPr txBox="1">
                <a:spLocks noRot="1" noChangeAspect="1" noMove="1" noResize="1" noEditPoints="1" noAdjustHandles="1" noChangeArrowheads="1" noChangeShapeType="1" noTextEdit="1"/>
              </p:cNvSpPr>
              <p:nvPr/>
            </p:nvSpPr>
            <p:spPr>
              <a:xfrm>
                <a:off x="5387155" y="3992403"/>
                <a:ext cx="3680645" cy="487056"/>
              </a:xfrm>
              <a:prstGeom prst="rect">
                <a:avLst/>
              </a:prstGeom>
              <a:blipFill rotWithShape="1">
                <a:blip r:embed="rId16"/>
                <a:stretch>
                  <a:fillRect l="-1490"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TextBox 98"/>
              <p:cNvSpPr txBox="1"/>
              <p:nvPr/>
            </p:nvSpPr>
            <p:spPr>
              <a:xfrm>
                <a:off x="5372389" y="4479459"/>
                <a:ext cx="3771611" cy="721544"/>
              </a:xfrm>
              <a:prstGeom prst="rect">
                <a:avLst/>
              </a:prstGeom>
              <a:noFill/>
            </p:spPr>
            <p:txBody>
              <a:bodyPr wrap="square" rtlCol="0">
                <a:spAutoFit/>
              </a:bodyPr>
              <a:lstStyle/>
              <a:p>
                <a:r>
                  <a:rPr lang="en-US" dirty="0" smtClean="0"/>
                  <a:t>= </a:t>
                </a:r>
                <a14:m>
                  <m:oMath xmlns:m="http://schemas.openxmlformats.org/officeDocument/2006/math">
                    <m:f>
                      <m:fPr>
                        <m:ctrlPr>
                          <a:rPr lang="en-US" i="1" smtClean="0">
                            <a:latin typeface="Cambria Math"/>
                          </a:rPr>
                        </m:ctrlPr>
                      </m:fPr>
                      <m:num>
                        <m:f>
                          <m:fPr>
                            <m:ctrlPr>
                              <a:rPr lang="en-US" i="1" smtClean="0">
                                <a:latin typeface="Cambria Math"/>
                              </a:rPr>
                            </m:ctrlPr>
                          </m:fPr>
                          <m:num>
                            <m:r>
                              <a:rPr lang="en-US" b="0" i="1" smtClean="0">
                                <a:latin typeface="Cambria Math"/>
                              </a:rPr>
                              <m:t>1</m:t>
                            </m:r>
                          </m:num>
                          <m:den>
                            <m:r>
                              <a:rPr lang="en-US" b="0" i="1" smtClean="0">
                                <a:latin typeface="Cambria Math"/>
                              </a:rPr>
                              <m:t>𝑐𝑜𝑠𝐴</m:t>
                            </m:r>
                          </m:den>
                        </m:f>
                      </m:num>
                      <m:den>
                        <m:f>
                          <m:fPr>
                            <m:ctrlPr>
                              <a:rPr lang="en-US" i="1" smtClean="0">
                                <a:latin typeface="Cambria Math"/>
                              </a:rPr>
                            </m:ctrlPr>
                          </m:fPr>
                          <m:num>
                            <m:r>
                              <a:rPr lang="en-US" b="0" i="1" smtClean="0">
                                <a:latin typeface="Cambria Math"/>
                              </a:rPr>
                              <m:t>𝑠𝑖𝑛𝐴</m:t>
                            </m:r>
                          </m:num>
                          <m:den>
                            <m:r>
                              <a:rPr lang="en-US" b="0" i="1" smtClean="0">
                                <a:latin typeface="Cambria Math"/>
                              </a:rPr>
                              <m:t>𝑐𝑜𝑠𝐴</m:t>
                            </m:r>
                          </m:den>
                        </m:f>
                      </m:den>
                    </m:f>
                  </m:oMath>
                </a14:m>
                <a:r>
                  <a:rPr lang="en-US" dirty="0" smtClean="0"/>
                  <a:t> +</a:t>
                </a:r>
                <a:r>
                  <a:rPr lang="en-US" dirty="0" err="1" smtClean="0"/>
                  <a:t>cotA</a:t>
                </a:r>
                <a:r>
                  <a:rPr lang="en-US" dirty="0" smtClean="0"/>
                  <a:t>                </a:t>
                </a:r>
                <a:endParaRPr lang="en-US" dirty="0"/>
              </a:p>
            </p:txBody>
          </p:sp>
        </mc:Choice>
        <mc:Fallback xmlns="">
          <p:sp>
            <p:nvSpPr>
              <p:cNvPr id="99" name="TextBox 98"/>
              <p:cNvSpPr txBox="1">
                <a:spLocks noRot="1" noChangeAspect="1" noMove="1" noResize="1" noEditPoints="1" noAdjustHandles="1" noChangeArrowheads="1" noChangeShapeType="1" noTextEdit="1"/>
              </p:cNvSpPr>
              <p:nvPr/>
            </p:nvSpPr>
            <p:spPr>
              <a:xfrm>
                <a:off x="5372389" y="4479459"/>
                <a:ext cx="3771611" cy="721544"/>
              </a:xfrm>
              <a:prstGeom prst="rect">
                <a:avLst/>
              </a:prstGeom>
              <a:blipFill rotWithShape="1">
                <a:blip r:embed="rId17"/>
                <a:stretch>
                  <a:fillRect l="-12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1" name="TextBox 100"/>
              <p:cNvSpPr txBox="1"/>
              <p:nvPr/>
            </p:nvSpPr>
            <p:spPr>
              <a:xfrm>
                <a:off x="5424158" y="5201003"/>
                <a:ext cx="3643642" cy="492443"/>
              </a:xfrm>
              <a:prstGeom prst="rect">
                <a:avLst/>
              </a:prstGeom>
              <a:noFill/>
            </p:spPr>
            <p:txBody>
              <a:bodyPr wrap="square" rtlCol="0">
                <a:spAutoFit/>
              </a:bodyPr>
              <a:lstStyle/>
              <a:p>
                <a:r>
                  <a:rPr lang="en-US" b="1" dirty="0" smtClean="0"/>
                  <a:t>= </a:t>
                </a:r>
                <a14:m>
                  <m:oMath xmlns:m="http://schemas.openxmlformats.org/officeDocument/2006/math">
                    <m:f>
                      <m:fPr>
                        <m:ctrlPr>
                          <a:rPr lang="en-US" b="1" i="1" smtClean="0">
                            <a:latin typeface="Cambria Math"/>
                          </a:rPr>
                        </m:ctrlPr>
                      </m:fPr>
                      <m:num>
                        <m:r>
                          <a:rPr lang="en-US" b="1" i="1" smtClean="0">
                            <a:latin typeface="Cambria Math"/>
                          </a:rPr>
                          <m:t>𝟏</m:t>
                        </m:r>
                      </m:num>
                      <m:den>
                        <m:r>
                          <a:rPr lang="en-US" b="1" i="1" smtClean="0">
                            <a:latin typeface="Cambria Math"/>
                          </a:rPr>
                          <m:t>𝒄𝒐𝒔𝑨</m:t>
                        </m:r>
                      </m:den>
                    </m:f>
                  </m:oMath>
                </a14:m>
                <a:r>
                  <a:rPr lang="en-US" b="1" dirty="0" smtClean="0"/>
                  <a:t> </a:t>
                </a:r>
                <a14:m>
                  <m:oMath xmlns:m="http://schemas.openxmlformats.org/officeDocument/2006/math">
                    <m:r>
                      <a:rPr lang="en-US" b="1" i="1" dirty="0" smtClean="0">
                        <a:latin typeface="Cambria Math"/>
                        <a:ea typeface="Cambria Math"/>
                      </a:rPr>
                      <m:t>×</m:t>
                    </m:r>
                  </m:oMath>
                </a14:m>
                <a:r>
                  <a:rPr lang="en-US" b="1" dirty="0" smtClean="0"/>
                  <a:t> </a:t>
                </a:r>
                <a14:m>
                  <m:oMath xmlns:m="http://schemas.openxmlformats.org/officeDocument/2006/math">
                    <m:f>
                      <m:fPr>
                        <m:ctrlPr>
                          <a:rPr lang="en-US" b="1" i="1" dirty="0" smtClean="0">
                            <a:latin typeface="Cambria Math"/>
                          </a:rPr>
                        </m:ctrlPr>
                      </m:fPr>
                      <m:num>
                        <m:r>
                          <a:rPr lang="en-US" b="1" i="1" dirty="0" smtClean="0">
                            <a:latin typeface="Cambria Math"/>
                          </a:rPr>
                          <m:t>𝒄𝒐𝒔𝑨</m:t>
                        </m:r>
                      </m:num>
                      <m:den>
                        <m:r>
                          <a:rPr lang="en-US" b="1" i="1" dirty="0" smtClean="0">
                            <a:latin typeface="Cambria Math"/>
                          </a:rPr>
                          <m:t>𝒔𝒊𝒏𝑨</m:t>
                        </m:r>
                      </m:den>
                    </m:f>
                  </m:oMath>
                </a14:m>
                <a:r>
                  <a:rPr lang="en-US" b="1" dirty="0" smtClean="0"/>
                  <a:t>  +</a:t>
                </a:r>
                <a:r>
                  <a:rPr lang="en-US" b="1" dirty="0" err="1" smtClean="0"/>
                  <a:t>cotA</a:t>
                </a:r>
                <a:r>
                  <a:rPr lang="en-US" b="1" dirty="0" smtClean="0"/>
                  <a:t>          </a:t>
                </a:r>
                <a:endParaRPr lang="en-US" b="1" dirty="0"/>
              </a:p>
            </p:txBody>
          </p:sp>
        </mc:Choice>
        <mc:Fallback xmlns="">
          <p:sp>
            <p:nvSpPr>
              <p:cNvPr id="101" name="TextBox 100"/>
              <p:cNvSpPr txBox="1">
                <a:spLocks noRot="1" noChangeAspect="1" noMove="1" noResize="1" noEditPoints="1" noAdjustHandles="1" noChangeArrowheads="1" noChangeShapeType="1" noTextEdit="1"/>
              </p:cNvSpPr>
              <p:nvPr/>
            </p:nvSpPr>
            <p:spPr>
              <a:xfrm>
                <a:off x="5424158" y="5201003"/>
                <a:ext cx="3643642" cy="492443"/>
              </a:xfrm>
              <a:prstGeom prst="rect">
                <a:avLst/>
              </a:prstGeom>
              <a:blipFill rotWithShape="1">
                <a:blip r:embed="rId18"/>
                <a:stretch>
                  <a:fillRect l="-1505" b="-74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2" name="TextBox 101"/>
              <p:cNvSpPr txBox="1"/>
              <p:nvPr/>
            </p:nvSpPr>
            <p:spPr>
              <a:xfrm>
                <a:off x="5224391" y="5688124"/>
                <a:ext cx="4681609" cy="492443"/>
              </a:xfrm>
              <a:prstGeom prst="rect">
                <a:avLst/>
              </a:prstGeom>
              <a:noFill/>
            </p:spPr>
            <p:txBody>
              <a:bodyPr wrap="square" rtlCol="0">
                <a:spAutoFit/>
              </a:bodyPr>
              <a:lstStyle/>
              <a:p>
                <a:r>
                  <a:rPr lang="en-US" b="1" dirty="0" smtClean="0"/>
                  <a:t>= </a:t>
                </a:r>
                <a14:m>
                  <m:oMath xmlns:m="http://schemas.openxmlformats.org/officeDocument/2006/math">
                    <m:f>
                      <m:fPr>
                        <m:ctrlPr>
                          <a:rPr lang="en-US" b="1" i="1" smtClean="0">
                            <a:latin typeface="Cambria Math"/>
                          </a:rPr>
                        </m:ctrlPr>
                      </m:fPr>
                      <m:num>
                        <m:r>
                          <a:rPr lang="en-US" b="1" i="1" smtClean="0">
                            <a:latin typeface="Cambria Math"/>
                          </a:rPr>
                          <m:t>𝟏</m:t>
                        </m:r>
                      </m:num>
                      <m:den>
                        <m:r>
                          <a:rPr lang="en-US" b="1" i="1" smtClean="0">
                            <a:latin typeface="Cambria Math"/>
                          </a:rPr>
                          <m:t>𝒔𝒊𝒏𝑨</m:t>
                        </m:r>
                      </m:den>
                    </m:f>
                  </m:oMath>
                </a14:m>
                <a:r>
                  <a:rPr lang="en-US" b="1" dirty="0" smtClean="0"/>
                  <a:t>  +</a:t>
                </a:r>
                <a:r>
                  <a:rPr lang="en-US" b="1" dirty="0" err="1" smtClean="0"/>
                  <a:t>cotA</a:t>
                </a:r>
                <a:r>
                  <a:rPr lang="en-US" b="1" dirty="0" smtClean="0"/>
                  <a:t> = </a:t>
                </a:r>
                <a:r>
                  <a:rPr lang="en-US" sz="1600" b="1" dirty="0" err="1" smtClean="0"/>
                  <a:t>cosecA+cotA</a:t>
                </a:r>
                <a:r>
                  <a:rPr lang="en-US" b="1" dirty="0" smtClean="0"/>
                  <a:t>=</a:t>
                </a:r>
                <a:r>
                  <a:rPr lang="en-US" sz="1600" b="1" dirty="0" smtClean="0"/>
                  <a:t>R.H.S</a:t>
                </a:r>
                <a:r>
                  <a:rPr lang="en-US" b="1" dirty="0" smtClean="0"/>
                  <a:t>.        </a:t>
                </a:r>
                <a:endParaRPr lang="en-US" b="1" dirty="0"/>
              </a:p>
            </p:txBody>
          </p:sp>
        </mc:Choice>
        <mc:Fallback xmlns="">
          <p:sp>
            <p:nvSpPr>
              <p:cNvPr id="102" name="TextBox 101"/>
              <p:cNvSpPr txBox="1">
                <a:spLocks noRot="1" noChangeAspect="1" noMove="1" noResize="1" noEditPoints="1" noAdjustHandles="1" noChangeArrowheads="1" noChangeShapeType="1" noTextEdit="1"/>
              </p:cNvSpPr>
              <p:nvPr/>
            </p:nvSpPr>
            <p:spPr>
              <a:xfrm>
                <a:off x="5224391" y="5688124"/>
                <a:ext cx="4681609" cy="492443"/>
              </a:xfrm>
              <a:prstGeom prst="rect">
                <a:avLst/>
              </a:prstGeom>
              <a:blipFill rotWithShape="1">
                <a:blip r:embed="rId19"/>
                <a:stretch>
                  <a:fillRect l="-1042" b="-74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4" name="TextBox 103"/>
              <p:cNvSpPr txBox="1"/>
              <p:nvPr/>
            </p:nvSpPr>
            <p:spPr>
              <a:xfrm>
                <a:off x="4484230" y="6176180"/>
                <a:ext cx="4583570" cy="646331"/>
              </a:xfrm>
              <a:prstGeom prst="rect">
                <a:avLst/>
              </a:prstGeom>
              <a:noFill/>
            </p:spPr>
            <p:txBody>
              <a:bodyPr wrap="square" rtlCol="0">
                <a:spAutoFit/>
              </a:bodyPr>
              <a:lstStyle/>
              <a:p>
                <a14:m>
                  <m:oMath xmlns:m="http://schemas.openxmlformats.org/officeDocument/2006/math">
                    <m:r>
                      <a:rPr lang="en-US" b="1" i="1" smtClean="0">
                        <a:latin typeface="Cambria Math"/>
                        <a:ea typeface="Cambria Math"/>
                      </a:rPr>
                      <m:t>∴</m:t>
                    </m:r>
                  </m:oMath>
                </a14:m>
                <a:r>
                  <a:rPr lang="en-US" b="1" dirty="0" smtClean="0">
                    <a:latin typeface="NikoshBAN" pitchFamily="2" charset="0"/>
                    <a:cs typeface="NikoshBAN" pitchFamily="2" charset="0"/>
                  </a:rPr>
                  <a:t> </a:t>
                </a:r>
                <a:r>
                  <a:rPr lang="en-US" sz="1600" b="1" dirty="0" smtClean="0">
                    <a:latin typeface="NikoshBAN" pitchFamily="2" charset="0"/>
                    <a:cs typeface="NikoshBAN" pitchFamily="2" charset="0"/>
                  </a:rPr>
                  <a:t>L.H.S. = R.H.S</a:t>
                </a:r>
                <a:r>
                  <a:rPr lang="en-US" b="1" dirty="0" smtClean="0">
                    <a:latin typeface="NikoshBAN" pitchFamily="2" charset="0"/>
                    <a:cs typeface="NikoshBAN" pitchFamily="2" charset="0"/>
                  </a:rPr>
                  <a:t>. </a:t>
                </a:r>
                <a:endParaRPr lang="bn-BD" b="1" dirty="0" smtClean="0">
                  <a:latin typeface="NikoshBAN" pitchFamily="2" charset="0"/>
                  <a:cs typeface="NikoshBAN" pitchFamily="2" charset="0"/>
                </a:endParaRPr>
              </a:p>
              <a:p>
                <a:r>
                  <a:rPr lang="bn-BD" b="1" dirty="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 </a:t>
                </a:r>
                <a:r>
                  <a:rPr lang="bn-BD" b="1" dirty="0" smtClean="0">
                    <a:latin typeface="NikoshBAN" pitchFamily="2" charset="0"/>
                    <a:cs typeface="NikoshBAN" pitchFamily="2" charset="0"/>
                  </a:rPr>
                  <a:t>প্রমাণিত ] </a:t>
                </a:r>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104" name="TextBox 103"/>
              <p:cNvSpPr txBox="1">
                <a:spLocks noRot="1" noChangeAspect="1" noMove="1" noResize="1" noEditPoints="1" noAdjustHandles="1" noChangeArrowheads="1" noChangeShapeType="1" noTextEdit="1"/>
              </p:cNvSpPr>
              <p:nvPr/>
            </p:nvSpPr>
            <p:spPr>
              <a:xfrm>
                <a:off x="4484230" y="6176180"/>
                <a:ext cx="4583570" cy="646331"/>
              </a:xfrm>
              <a:prstGeom prst="rect">
                <a:avLst/>
              </a:prstGeom>
              <a:blipFill rotWithShape="1">
                <a:blip r:embed="rId20"/>
                <a:stretch>
                  <a:fillRect l="-1197" t="-3774" b="-14151"/>
                </a:stretch>
              </a:blipFill>
            </p:spPr>
            <p:txBody>
              <a:bodyPr/>
              <a:lstStyle/>
              <a:p>
                <a:r>
                  <a:rPr lang="en-US">
                    <a:noFill/>
                  </a:rPr>
                  <a:t> </a:t>
                </a:r>
              </a:p>
            </p:txBody>
          </p:sp>
        </mc:Fallback>
      </mc:AlternateContent>
    </p:spTree>
    <p:extLst>
      <p:ext uri="{BB962C8B-B14F-4D97-AF65-F5344CB8AC3E}">
        <p14:creationId xmlns:p14="http://schemas.microsoft.com/office/powerpoint/2010/main" val="1532782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500" fill="hold"/>
                                        <p:tgtEl>
                                          <p:spTgt spid="27"/>
                                        </p:tgtEl>
                                        <p:attrNameLst>
                                          <p:attrName>ppt_x</p:attrName>
                                        </p:attrNameLst>
                                      </p:cBhvr>
                                      <p:tavLst>
                                        <p:tav tm="0">
                                          <p:val>
                                            <p:strVal val="#ppt_x"/>
                                          </p:val>
                                        </p:tav>
                                        <p:tav tm="100000">
                                          <p:val>
                                            <p:strVal val="#ppt_x"/>
                                          </p:val>
                                        </p:tav>
                                      </p:tavLst>
                                    </p:anim>
                                    <p:anim calcmode="lin" valueType="num">
                                      <p:cBhvr additive="base">
                                        <p:cTn id="2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9"/>
                                        </p:tgtEl>
                                        <p:attrNameLst>
                                          <p:attrName>style.visibility</p:attrName>
                                        </p:attrNameLst>
                                      </p:cBhvr>
                                      <p:to>
                                        <p:strVal val="visible"/>
                                      </p:to>
                                    </p:set>
                                    <p:anim calcmode="lin" valueType="num">
                                      <p:cBhvr additive="base">
                                        <p:cTn id="26" dur="500" fill="hold"/>
                                        <p:tgtEl>
                                          <p:spTgt spid="49"/>
                                        </p:tgtEl>
                                        <p:attrNameLst>
                                          <p:attrName>ppt_x</p:attrName>
                                        </p:attrNameLst>
                                      </p:cBhvr>
                                      <p:tavLst>
                                        <p:tav tm="0">
                                          <p:val>
                                            <p:strVal val="#ppt_x"/>
                                          </p:val>
                                        </p:tav>
                                        <p:tav tm="100000">
                                          <p:val>
                                            <p:strVal val="#ppt_x"/>
                                          </p:val>
                                        </p:tav>
                                      </p:tavLst>
                                    </p:anim>
                                    <p:anim calcmode="lin" valueType="num">
                                      <p:cBhvr additive="base">
                                        <p:cTn id="2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ppt_x"/>
                                          </p:val>
                                        </p:tav>
                                        <p:tav tm="100000">
                                          <p:val>
                                            <p:strVal val="#ppt_x"/>
                                          </p:val>
                                        </p:tav>
                                      </p:tavLst>
                                    </p:anim>
                                    <p:anim calcmode="lin" valueType="num">
                                      <p:cBhvr additive="base">
                                        <p:cTn id="3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5"/>
                                        </p:tgtEl>
                                        <p:attrNameLst>
                                          <p:attrName>style.visibility</p:attrName>
                                        </p:attrNameLst>
                                      </p:cBhvr>
                                      <p:to>
                                        <p:strVal val="visible"/>
                                      </p:to>
                                    </p:set>
                                    <p:anim calcmode="lin" valueType="num">
                                      <p:cBhvr additive="base">
                                        <p:cTn id="38" dur="500" fill="hold"/>
                                        <p:tgtEl>
                                          <p:spTgt spid="55"/>
                                        </p:tgtEl>
                                        <p:attrNameLst>
                                          <p:attrName>ppt_x</p:attrName>
                                        </p:attrNameLst>
                                      </p:cBhvr>
                                      <p:tavLst>
                                        <p:tav tm="0">
                                          <p:val>
                                            <p:strVal val="#ppt_x"/>
                                          </p:val>
                                        </p:tav>
                                        <p:tav tm="100000">
                                          <p:val>
                                            <p:strVal val="#ppt_x"/>
                                          </p:val>
                                        </p:tav>
                                      </p:tavLst>
                                    </p:anim>
                                    <p:anim calcmode="lin" valueType="num">
                                      <p:cBhvr additive="base">
                                        <p:cTn id="39"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61"/>
                                        </p:tgtEl>
                                        <p:attrNameLst>
                                          <p:attrName>style.visibility</p:attrName>
                                        </p:attrNameLst>
                                      </p:cBhvr>
                                      <p:to>
                                        <p:strVal val="visible"/>
                                      </p:to>
                                    </p:set>
                                    <p:anim calcmode="lin" valueType="num">
                                      <p:cBhvr additive="base">
                                        <p:cTn id="44" dur="500" fill="hold"/>
                                        <p:tgtEl>
                                          <p:spTgt spid="61"/>
                                        </p:tgtEl>
                                        <p:attrNameLst>
                                          <p:attrName>ppt_x</p:attrName>
                                        </p:attrNameLst>
                                      </p:cBhvr>
                                      <p:tavLst>
                                        <p:tav tm="0">
                                          <p:val>
                                            <p:strVal val="#ppt_x"/>
                                          </p:val>
                                        </p:tav>
                                        <p:tav tm="100000">
                                          <p:val>
                                            <p:strVal val="#ppt_x"/>
                                          </p:val>
                                        </p:tav>
                                      </p:tavLst>
                                    </p:anim>
                                    <p:anim calcmode="lin" valueType="num">
                                      <p:cBhvr additive="base">
                                        <p:cTn id="45"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0"/>
                                        </p:tgtEl>
                                        <p:attrNameLst>
                                          <p:attrName>style.visibility</p:attrName>
                                        </p:attrNameLst>
                                      </p:cBhvr>
                                      <p:to>
                                        <p:strVal val="visible"/>
                                      </p:to>
                                    </p:set>
                                    <p:anim calcmode="lin" valueType="num">
                                      <p:cBhvr additive="base">
                                        <p:cTn id="50" dur="500" fill="hold"/>
                                        <p:tgtEl>
                                          <p:spTgt spid="30"/>
                                        </p:tgtEl>
                                        <p:attrNameLst>
                                          <p:attrName>ppt_x</p:attrName>
                                        </p:attrNameLst>
                                      </p:cBhvr>
                                      <p:tavLst>
                                        <p:tav tm="0">
                                          <p:val>
                                            <p:strVal val="#ppt_x"/>
                                          </p:val>
                                        </p:tav>
                                        <p:tav tm="100000">
                                          <p:val>
                                            <p:strVal val="#ppt_x"/>
                                          </p:val>
                                        </p:tav>
                                      </p:tavLst>
                                    </p:anim>
                                    <p:anim calcmode="lin" valueType="num">
                                      <p:cBhvr additive="base">
                                        <p:cTn id="51"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64"/>
                                        </p:tgtEl>
                                        <p:attrNameLst>
                                          <p:attrName>style.visibility</p:attrName>
                                        </p:attrNameLst>
                                      </p:cBhvr>
                                      <p:to>
                                        <p:strVal val="visible"/>
                                      </p:to>
                                    </p:set>
                                    <p:anim calcmode="lin" valueType="num">
                                      <p:cBhvr additive="base">
                                        <p:cTn id="56" dur="500" fill="hold"/>
                                        <p:tgtEl>
                                          <p:spTgt spid="64"/>
                                        </p:tgtEl>
                                        <p:attrNameLst>
                                          <p:attrName>ppt_x</p:attrName>
                                        </p:attrNameLst>
                                      </p:cBhvr>
                                      <p:tavLst>
                                        <p:tav tm="0">
                                          <p:val>
                                            <p:strVal val="#ppt_x"/>
                                          </p:val>
                                        </p:tav>
                                        <p:tav tm="100000">
                                          <p:val>
                                            <p:strVal val="#ppt_x"/>
                                          </p:val>
                                        </p:tav>
                                      </p:tavLst>
                                    </p:anim>
                                    <p:anim calcmode="lin" valueType="num">
                                      <p:cBhvr additive="base">
                                        <p:cTn id="57"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43"/>
                                        </p:tgtEl>
                                        <p:attrNameLst>
                                          <p:attrName>style.visibility</p:attrName>
                                        </p:attrNameLst>
                                      </p:cBhvr>
                                      <p:to>
                                        <p:strVal val="visible"/>
                                      </p:to>
                                    </p:set>
                                    <p:anim calcmode="lin" valueType="num">
                                      <p:cBhvr additive="base">
                                        <p:cTn id="62" dur="500" fill="hold"/>
                                        <p:tgtEl>
                                          <p:spTgt spid="43"/>
                                        </p:tgtEl>
                                        <p:attrNameLst>
                                          <p:attrName>ppt_x</p:attrName>
                                        </p:attrNameLst>
                                      </p:cBhvr>
                                      <p:tavLst>
                                        <p:tav tm="0">
                                          <p:val>
                                            <p:strVal val="#ppt_x"/>
                                          </p:val>
                                        </p:tav>
                                        <p:tav tm="100000">
                                          <p:val>
                                            <p:strVal val="#ppt_x"/>
                                          </p:val>
                                        </p:tav>
                                      </p:tavLst>
                                    </p:anim>
                                    <p:anim calcmode="lin" valueType="num">
                                      <p:cBhvr additive="base">
                                        <p:cTn id="63"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65"/>
                                        </p:tgtEl>
                                        <p:attrNameLst>
                                          <p:attrName>style.visibility</p:attrName>
                                        </p:attrNameLst>
                                      </p:cBhvr>
                                      <p:to>
                                        <p:strVal val="visible"/>
                                      </p:to>
                                    </p:set>
                                    <p:anim calcmode="lin" valueType="num">
                                      <p:cBhvr additive="base">
                                        <p:cTn id="68" dur="500" fill="hold"/>
                                        <p:tgtEl>
                                          <p:spTgt spid="65"/>
                                        </p:tgtEl>
                                        <p:attrNameLst>
                                          <p:attrName>ppt_x</p:attrName>
                                        </p:attrNameLst>
                                      </p:cBhvr>
                                      <p:tavLst>
                                        <p:tav tm="0">
                                          <p:val>
                                            <p:strVal val="#ppt_x"/>
                                          </p:val>
                                        </p:tav>
                                        <p:tav tm="100000">
                                          <p:val>
                                            <p:strVal val="#ppt_x"/>
                                          </p:val>
                                        </p:tav>
                                      </p:tavLst>
                                    </p:anim>
                                    <p:anim calcmode="lin" valueType="num">
                                      <p:cBhvr additive="base">
                                        <p:cTn id="69"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66"/>
                                        </p:tgtEl>
                                        <p:attrNameLst>
                                          <p:attrName>style.visibility</p:attrName>
                                        </p:attrNameLst>
                                      </p:cBhvr>
                                      <p:to>
                                        <p:strVal val="visible"/>
                                      </p:to>
                                    </p:set>
                                    <p:anim calcmode="lin" valueType="num">
                                      <p:cBhvr additive="base">
                                        <p:cTn id="74" dur="500" fill="hold"/>
                                        <p:tgtEl>
                                          <p:spTgt spid="66"/>
                                        </p:tgtEl>
                                        <p:attrNameLst>
                                          <p:attrName>ppt_x</p:attrName>
                                        </p:attrNameLst>
                                      </p:cBhvr>
                                      <p:tavLst>
                                        <p:tav tm="0">
                                          <p:val>
                                            <p:strVal val="#ppt_x"/>
                                          </p:val>
                                        </p:tav>
                                        <p:tav tm="100000">
                                          <p:val>
                                            <p:strVal val="#ppt_x"/>
                                          </p:val>
                                        </p:tav>
                                      </p:tavLst>
                                    </p:anim>
                                    <p:anim calcmode="lin" valueType="num">
                                      <p:cBhvr additive="base">
                                        <p:cTn id="75"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67"/>
                                        </p:tgtEl>
                                        <p:attrNameLst>
                                          <p:attrName>style.visibility</p:attrName>
                                        </p:attrNameLst>
                                      </p:cBhvr>
                                      <p:to>
                                        <p:strVal val="visible"/>
                                      </p:to>
                                    </p:set>
                                    <p:anim calcmode="lin" valueType="num">
                                      <p:cBhvr additive="base">
                                        <p:cTn id="80" dur="500" fill="hold"/>
                                        <p:tgtEl>
                                          <p:spTgt spid="67"/>
                                        </p:tgtEl>
                                        <p:attrNameLst>
                                          <p:attrName>ppt_x</p:attrName>
                                        </p:attrNameLst>
                                      </p:cBhvr>
                                      <p:tavLst>
                                        <p:tav tm="0">
                                          <p:val>
                                            <p:strVal val="#ppt_x"/>
                                          </p:val>
                                        </p:tav>
                                        <p:tav tm="100000">
                                          <p:val>
                                            <p:strVal val="#ppt_x"/>
                                          </p:val>
                                        </p:tav>
                                      </p:tavLst>
                                    </p:anim>
                                    <p:anim calcmode="lin" valueType="num">
                                      <p:cBhvr additive="base">
                                        <p:cTn id="81"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68"/>
                                        </p:tgtEl>
                                        <p:attrNameLst>
                                          <p:attrName>style.visibility</p:attrName>
                                        </p:attrNameLst>
                                      </p:cBhvr>
                                      <p:to>
                                        <p:strVal val="visible"/>
                                      </p:to>
                                    </p:set>
                                    <p:anim calcmode="lin" valueType="num">
                                      <p:cBhvr additive="base">
                                        <p:cTn id="86" dur="500" fill="hold"/>
                                        <p:tgtEl>
                                          <p:spTgt spid="68"/>
                                        </p:tgtEl>
                                        <p:attrNameLst>
                                          <p:attrName>ppt_x</p:attrName>
                                        </p:attrNameLst>
                                      </p:cBhvr>
                                      <p:tavLst>
                                        <p:tav tm="0">
                                          <p:val>
                                            <p:strVal val="#ppt_x"/>
                                          </p:val>
                                        </p:tav>
                                        <p:tav tm="100000">
                                          <p:val>
                                            <p:strVal val="#ppt_x"/>
                                          </p:val>
                                        </p:tav>
                                      </p:tavLst>
                                    </p:anim>
                                    <p:anim calcmode="lin" valueType="num">
                                      <p:cBhvr additive="base">
                                        <p:cTn id="87"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69"/>
                                        </p:tgtEl>
                                        <p:attrNameLst>
                                          <p:attrName>style.visibility</p:attrName>
                                        </p:attrNameLst>
                                      </p:cBhvr>
                                      <p:to>
                                        <p:strVal val="visible"/>
                                      </p:to>
                                    </p:set>
                                    <p:anim calcmode="lin" valueType="num">
                                      <p:cBhvr additive="base">
                                        <p:cTn id="92" dur="500" fill="hold"/>
                                        <p:tgtEl>
                                          <p:spTgt spid="69"/>
                                        </p:tgtEl>
                                        <p:attrNameLst>
                                          <p:attrName>ppt_x</p:attrName>
                                        </p:attrNameLst>
                                      </p:cBhvr>
                                      <p:tavLst>
                                        <p:tav tm="0">
                                          <p:val>
                                            <p:strVal val="#ppt_x"/>
                                          </p:val>
                                        </p:tav>
                                        <p:tav tm="100000">
                                          <p:val>
                                            <p:strVal val="#ppt_x"/>
                                          </p:val>
                                        </p:tav>
                                      </p:tavLst>
                                    </p:anim>
                                    <p:anim calcmode="lin" valueType="num">
                                      <p:cBhvr additive="base">
                                        <p:cTn id="93"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nodeType="clickEffect">
                                  <p:stCondLst>
                                    <p:cond delay="0"/>
                                  </p:stCondLst>
                                  <p:childTnLst>
                                    <p:set>
                                      <p:cBhvr>
                                        <p:cTn id="97" dur="1" fill="hold">
                                          <p:stCondLst>
                                            <p:cond delay="0"/>
                                          </p:stCondLst>
                                        </p:cTn>
                                        <p:tgtEl>
                                          <p:spTgt spid="72"/>
                                        </p:tgtEl>
                                        <p:attrNameLst>
                                          <p:attrName>style.visibility</p:attrName>
                                        </p:attrNameLst>
                                      </p:cBhvr>
                                      <p:to>
                                        <p:strVal val="visible"/>
                                      </p:to>
                                    </p:set>
                                    <p:anim calcmode="lin" valueType="num">
                                      <p:cBhvr additive="base">
                                        <p:cTn id="98" dur="500" fill="hold"/>
                                        <p:tgtEl>
                                          <p:spTgt spid="72"/>
                                        </p:tgtEl>
                                        <p:attrNameLst>
                                          <p:attrName>ppt_x</p:attrName>
                                        </p:attrNameLst>
                                      </p:cBhvr>
                                      <p:tavLst>
                                        <p:tav tm="0">
                                          <p:val>
                                            <p:strVal val="#ppt_x"/>
                                          </p:val>
                                        </p:tav>
                                        <p:tav tm="100000">
                                          <p:val>
                                            <p:strVal val="#ppt_x"/>
                                          </p:val>
                                        </p:tav>
                                      </p:tavLst>
                                    </p:anim>
                                    <p:anim calcmode="lin" valueType="num">
                                      <p:cBhvr additive="base">
                                        <p:cTn id="99"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nodeType="clickEffect">
                                  <p:stCondLst>
                                    <p:cond delay="0"/>
                                  </p:stCondLst>
                                  <p:childTnLst>
                                    <p:set>
                                      <p:cBhvr>
                                        <p:cTn id="103" dur="1" fill="hold">
                                          <p:stCondLst>
                                            <p:cond delay="0"/>
                                          </p:stCondLst>
                                        </p:cTn>
                                        <p:tgtEl>
                                          <p:spTgt spid="20"/>
                                        </p:tgtEl>
                                        <p:attrNameLst>
                                          <p:attrName>style.visibility</p:attrName>
                                        </p:attrNameLst>
                                      </p:cBhvr>
                                      <p:to>
                                        <p:strVal val="visible"/>
                                      </p:to>
                                    </p:set>
                                    <p:anim calcmode="lin" valueType="num">
                                      <p:cBhvr additive="base">
                                        <p:cTn id="104" dur="500" fill="hold"/>
                                        <p:tgtEl>
                                          <p:spTgt spid="20"/>
                                        </p:tgtEl>
                                        <p:attrNameLst>
                                          <p:attrName>ppt_x</p:attrName>
                                        </p:attrNameLst>
                                      </p:cBhvr>
                                      <p:tavLst>
                                        <p:tav tm="0">
                                          <p:val>
                                            <p:strVal val="#ppt_x"/>
                                          </p:val>
                                        </p:tav>
                                        <p:tav tm="100000">
                                          <p:val>
                                            <p:strVal val="#ppt_x"/>
                                          </p:val>
                                        </p:tav>
                                      </p:tavLst>
                                    </p:anim>
                                    <p:anim calcmode="lin" valueType="num">
                                      <p:cBhvr additive="base">
                                        <p:cTn id="10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nodeType="clickEffect">
                                  <p:stCondLst>
                                    <p:cond delay="0"/>
                                  </p:stCondLst>
                                  <p:childTnLst>
                                    <p:set>
                                      <p:cBhvr>
                                        <p:cTn id="109" dur="1" fill="hold">
                                          <p:stCondLst>
                                            <p:cond delay="0"/>
                                          </p:stCondLst>
                                        </p:cTn>
                                        <p:tgtEl>
                                          <p:spTgt spid="70"/>
                                        </p:tgtEl>
                                        <p:attrNameLst>
                                          <p:attrName>style.visibility</p:attrName>
                                        </p:attrNameLst>
                                      </p:cBhvr>
                                      <p:to>
                                        <p:strVal val="visible"/>
                                      </p:to>
                                    </p:set>
                                    <p:anim calcmode="lin" valueType="num">
                                      <p:cBhvr additive="base">
                                        <p:cTn id="110" dur="500" fill="hold"/>
                                        <p:tgtEl>
                                          <p:spTgt spid="70"/>
                                        </p:tgtEl>
                                        <p:attrNameLst>
                                          <p:attrName>ppt_x</p:attrName>
                                        </p:attrNameLst>
                                      </p:cBhvr>
                                      <p:tavLst>
                                        <p:tav tm="0">
                                          <p:val>
                                            <p:strVal val="#ppt_x"/>
                                          </p:val>
                                        </p:tav>
                                        <p:tav tm="100000">
                                          <p:val>
                                            <p:strVal val="#ppt_x"/>
                                          </p:val>
                                        </p:tav>
                                      </p:tavLst>
                                    </p:anim>
                                    <p:anim calcmode="lin" valueType="num">
                                      <p:cBhvr additive="base">
                                        <p:cTn id="111"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nodeType="clickEffect">
                                  <p:stCondLst>
                                    <p:cond delay="0"/>
                                  </p:stCondLst>
                                  <p:childTnLst>
                                    <p:set>
                                      <p:cBhvr>
                                        <p:cTn id="115" dur="1" fill="hold">
                                          <p:stCondLst>
                                            <p:cond delay="0"/>
                                          </p:stCondLst>
                                        </p:cTn>
                                        <p:tgtEl>
                                          <p:spTgt spid="37"/>
                                        </p:tgtEl>
                                        <p:attrNameLst>
                                          <p:attrName>style.visibility</p:attrName>
                                        </p:attrNameLst>
                                      </p:cBhvr>
                                      <p:to>
                                        <p:strVal val="visible"/>
                                      </p:to>
                                    </p:set>
                                    <p:anim calcmode="lin" valueType="num">
                                      <p:cBhvr additive="base">
                                        <p:cTn id="116" dur="500" fill="hold"/>
                                        <p:tgtEl>
                                          <p:spTgt spid="37"/>
                                        </p:tgtEl>
                                        <p:attrNameLst>
                                          <p:attrName>ppt_x</p:attrName>
                                        </p:attrNameLst>
                                      </p:cBhvr>
                                      <p:tavLst>
                                        <p:tav tm="0">
                                          <p:val>
                                            <p:strVal val="#ppt_x"/>
                                          </p:val>
                                        </p:tav>
                                        <p:tav tm="100000">
                                          <p:val>
                                            <p:strVal val="#ppt_x"/>
                                          </p:val>
                                        </p:tav>
                                      </p:tavLst>
                                    </p:anim>
                                    <p:anim calcmode="lin" valueType="num">
                                      <p:cBhvr additive="base">
                                        <p:cTn id="117"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15"/>
                                        </p:tgtEl>
                                        <p:attrNameLst>
                                          <p:attrName>style.visibility</p:attrName>
                                        </p:attrNameLst>
                                      </p:cBhvr>
                                      <p:to>
                                        <p:strVal val="visible"/>
                                      </p:to>
                                    </p:set>
                                    <p:anim calcmode="lin" valueType="num">
                                      <p:cBhvr additive="base">
                                        <p:cTn id="122" dur="500" fill="hold"/>
                                        <p:tgtEl>
                                          <p:spTgt spid="15"/>
                                        </p:tgtEl>
                                        <p:attrNameLst>
                                          <p:attrName>ppt_x</p:attrName>
                                        </p:attrNameLst>
                                      </p:cBhvr>
                                      <p:tavLst>
                                        <p:tav tm="0">
                                          <p:val>
                                            <p:strVal val="#ppt_x"/>
                                          </p:val>
                                        </p:tav>
                                        <p:tav tm="100000">
                                          <p:val>
                                            <p:strVal val="#ppt_x"/>
                                          </p:val>
                                        </p:tav>
                                      </p:tavLst>
                                    </p:anim>
                                    <p:anim calcmode="lin" valueType="num">
                                      <p:cBhvr additive="base">
                                        <p:cTn id="12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2" presetClass="entr" presetSubtype="4" fill="hold" nodeType="clickEffect">
                                  <p:stCondLst>
                                    <p:cond delay="0"/>
                                  </p:stCondLst>
                                  <p:childTnLst>
                                    <p:set>
                                      <p:cBhvr>
                                        <p:cTn id="127" dur="1" fill="hold">
                                          <p:stCondLst>
                                            <p:cond delay="0"/>
                                          </p:stCondLst>
                                        </p:cTn>
                                        <p:tgtEl>
                                          <p:spTgt spid="31"/>
                                        </p:tgtEl>
                                        <p:attrNameLst>
                                          <p:attrName>style.visibility</p:attrName>
                                        </p:attrNameLst>
                                      </p:cBhvr>
                                      <p:to>
                                        <p:strVal val="visible"/>
                                      </p:to>
                                    </p:set>
                                    <p:anim calcmode="lin" valueType="num">
                                      <p:cBhvr additive="base">
                                        <p:cTn id="128" dur="500" fill="hold"/>
                                        <p:tgtEl>
                                          <p:spTgt spid="31"/>
                                        </p:tgtEl>
                                        <p:attrNameLst>
                                          <p:attrName>ppt_x</p:attrName>
                                        </p:attrNameLst>
                                      </p:cBhvr>
                                      <p:tavLst>
                                        <p:tav tm="0">
                                          <p:val>
                                            <p:strVal val="#ppt_x"/>
                                          </p:val>
                                        </p:tav>
                                        <p:tav tm="100000">
                                          <p:val>
                                            <p:strVal val="#ppt_x"/>
                                          </p:val>
                                        </p:tav>
                                      </p:tavLst>
                                    </p:anim>
                                    <p:anim calcmode="lin" valueType="num">
                                      <p:cBhvr additive="base">
                                        <p:cTn id="129"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2" presetClass="entr" presetSubtype="4" fill="hold" grpId="0" nodeType="clickEffect">
                                  <p:stCondLst>
                                    <p:cond delay="0"/>
                                  </p:stCondLst>
                                  <p:childTnLst>
                                    <p:set>
                                      <p:cBhvr>
                                        <p:cTn id="133" dur="1" fill="hold">
                                          <p:stCondLst>
                                            <p:cond delay="0"/>
                                          </p:stCondLst>
                                        </p:cTn>
                                        <p:tgtEl>
                                          <p:spTgt spid="28"/>
                                        </p:tgtEl>
                                        <p:attrNameLst>
                                          <p:attrName>style.visibility</p:attrName>
                                        </p:attrNameLst>
                                      </p:cBhvr>
                                      <p:to>
                                        <p:strVal val="visible"/>
                                      </p:to>
                                    </p:set>
                                    <p:anim calcmode="lin" valueType="num">
                                      <p:cBhvr additive="base">
                                        <p:cTn id="134" dur="500" fill="hold"/>
                                        <p:tgtEl>
                                          <p:spTgt spid="28"/>
                                        </p:tgtEl>
                                        <p:attrNameLst>
                                          <p:attrName>ppt_x</p:attrName>
                                        </p:attrNameLst>
                                      </p:cBhvr>
                                      <p:tavLst>
                                        <p:tav tm="0">
                                          <p:val>
                                            <p:strVal val="#ppt_x"/>
                                          </p:val>
                                        </p:tav>
                                        <p:tav tm="100000">
                                          <p:val>
                                            <p:strVal val="#ppt_x"/>
                                          </p:val>
                                        </p:tav>
                                      </p:tavLst>
                                    </p:anim>
                                    <p:anim calcmode="lin" valueType="num">
                                      <p:cBhvr additive="base">
                                        <p:cTn id="135"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2" presetClass="entr" presetSubtype="4" fill="hold" nodeType="clickEffect">
                                  <p:stCondLst>
                                    <p:cond delay="0"/>
                                  </p:stCondLst>
                                  <p:childTnLst>
                                    <p:set>
                                      <p:cBhvr>
                                        <p:cTn id="139" dur="1" fill="hold">
                                          <p:stCondLst>
                                            <p:cond delay="0"/>
                                          </p:stCondLst>
                                        </p:cTn>
                                        <p:tgtEl>
                                          <p:spTgt spid="78"/>
                                        </p:tgtEl>
                                        <p:attrNameLst>
                                          <p:attrName>style.visibility</p:attrName>
                                        </p:attrNameLst>
                                      </p:cBhvr>
                                      <p:to>
                                        <p:strVal val="visible"/>
                                      </p:to>
                                    </p:set>
                                    <p:anim calcmode="lin" valueType="num">
                                      <p:cBhvr additive="base">
                                        <p:cTn id="140" dur="500" fill="hold"/>
                                        <p:tgtEl>
                                          <p:spTgt spid="78"/>
                                        </p:tgtEl>
                                        <p:attrNameLst>
                                          <p:attrName>ppt_x</p:attrName>
                                        </p:attrNameLst>
                                      </p:cBhvr>
                                      <p:tavLst>
                                        <p:tav tm="0">
                                          <p:val>
                                            <p:strVal val="#ppt_x"/>
                                          </p:val>
                                        </p:tav>
                                        <p:tav tm="100000">
                                          <p:val>
                                            <p:strVal val="#ppt_x"/>
                                          </p:val>
                                        </p:tav>
                                      </p:tavLst>
                                    </p:anim>
                                    <p:anim calcmode="lin" valueType="num">
                                      <p:cBhvr additive="base">
                                        <p:cTn id="141"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 presetClass="entr" presetSubtype="4" fill="hold" grpId="0" nodeType="clickEffect">
                                  <p:stCondLst>
                                    <p:cond delay="0"/>
                                  </p:stCondLst>
                                  <p:childTnLst>
                                    <p:set>
                                      <p:cBhvr>
                                        <p:cTn id="145" dur="1" fill="hold">
                                          <p:stCondLst>
                                            <p:cond delay="0"/>
                                          </p:stCondLst>
                                        </p:cTn>
                                        <p:tgtEl>
                                          <p:spTgt spid="63"/>
                                        </p:tgtEl>
                                        <p:attrNameLst>
                                          <p:attrName>style.visibility</p:attrName>
                                        </p:attrNameLst>
                                      </p:cBhvr>
                                      <p:to>
                                        <p:strVal val="visible"/>
                                      </p:to>
                                    </p:set>
                                    <p:anim calcmode="lin" valueType="num">
                                      <p:cBhvr additive="base">
                                        <p:cTn id="146" dur="500" fill="hold"/>
                                        <p:tgtEl>
                                          <p:spTgt spid="63"/>
                                        </p:tgtEl>
                                        <p:attrNameLst>
                                          <p:attrName>ppt_x</p:attrName>
                                        </p:attrNameLst>
                                      </p:cBhvr>
                                      <p:tavLst>
                                        <p:tav tm="0">
                                          <p:val>
                                            <p:strVal val="#ppt_x"/>
                                          </p:val>
                                        </p:tav>
                                        <p:tav tm="100000">
                                          <p:val>
                                            <p:strVal val="#ppt_x"/>
                                          </p:val>
                                        </p:tav>
                                      </p:tavLst>
                                    </p:anim>
                                    <p:anim calcmode="lin" valueType="num">
                                      <p:cBhvr additive="base">
                                        <p:cTn id="147"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2" presetClass="entr" presetSubtype="4" fill="hold" grpId="0" nodeType="clickEffect">
                                  <p:stCondLst>
                                    <p:cond delay="0"/>
                                  </p:stCondLst>
                                  <p:childTnLst>
                                    <p:set>
                                      <p:cBhvr>
                                        <p:cTn id="151" dur="1" fill="hold">
                                          <p:stCondLst>
                                            <p:cond delay="0"/>
                                          </p:stCondLst>
                                        </p:cTn>
                                        <p:tgtEl>
                                          <p:spTgt spid="96"/>
                                        </p:tgtEl>
                                        <p:attrNameLst>
                                          <p:attrName>style.visibility</p:attrName>
                                        </p:attrNameLst>
                                      </p:cBhvr>
                                      <p:to>
                                        <p:strVal val="visible"/>
                                      </p:to>
                                    </p:set>
                                    <p:anim calcmode="lin" valueType="num">
                                      <p:cBhvr additive="base">
                                        <p:cTn id="152" dur="500" fill="hold"/>
                                        <p:tgtEl>
                                          <p:spTgt spid="96"/>
                                        </p:tgtEl>
                                        <p:attrNameLst>
                                          <p:attrName>ppt_x</p:attrName>
                                        </p:attrNameLst>
                                      </p:cBhvr>
                                      <p:tavLst>
                                        <p:tav tm="0">
                                          <p:val>
                                            <p:strVal val="#ppt_x"/>
                                          </p:val>
                                        </p:tav>
                                        <p:tav tm="100000">
                                          <p:val>
                                            <p:strVal val="#ppt_x"/>
                                          </p:val>
                                        </p:tav>
                                      </p:tavLst>
                                    </p:anim>
                                    <p:anim calcmode="lin" valueType="num">
                                      <p:cBhvr additive="base">
                                        <p:cTn id="153" dur="500" fill="hold"/>
                                        <p:tgtEl>
                                          <p:spTgt spid="96"/>
                                        </p:tgtEl>
                                        <p:attrNameLst>
                                          <p:attrName>ppt_y</p:attrName>
                                        </p:attrNameLst>
                                      </p:cBhvr>
                                      <p:tavLst>
                                        <p:tav tm="0">
                                          <p:val>
                                            <p:strVal val="1+#ppt_h/2"/>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2" presetClass="entr" presetSubtype="4" fill="hold" grpId="0" nodeType="clickEffect">
                                  <p:stCondLst>
                                    <p:cond delay="0"/>
                                  </p:stCondLst>
                                  <p:childTnLst>
                                    <p:set>
                                      <p:cBhvr>
                                        <p:cTn id="157" dur="1" fill="hold">
                                          <p:stCondLst>
                                            <p:cond delay="0"/>
                                          </p:stCondLst>
                                        </p:cTn>
                                        <p:tgtEl>
                                          <p:spTgt spid="98"/>
                                        </p:tgtEl>
                                        <p:attrNameLst>
                                          <p:attrName>style.visibility</p:attrName>
                                        </p:attrNameLst>
                                      </p:cBhvr>
                                      <p:to>
                                        <p:strVal val="visible"/>
                                      </p:to>
                                    </p:set>
                                    <p:anim calcmode="lin" valueType="num">
                                      <p:cBhvr additive="base">
                                        <p:cTn id="158" dur="500" fill="hold"/>
                                        <p:tgtEl>
                                          <p:spTgt spid="98"/>
                                        </p:tgtEl>
                                        <p:attrNameLst>
                                          <p:attrName>ppt_x</p:attrName>
                                        </p:attrNameLst>
                                      </p:cBhvr>
                                      <p:tavLst>
                                        <p:tav tm="0">
                                          <p:val>
                                            <p:strVal val="#ppt_x"/>
                                          </p:val>
                                        </p:tav>
                                        <p:tav tm="100000">
                                          <p:val>
                                            <p:strVal val="#ppt_x"/>
                                          </p:val>
                                        </p:tav>
                                      </p:tavLst>
                                    </p:anim>
                                    <p:anim calcmode="lin" valueType="num">
                                      <p:cBhvr additive="base">
                                        <p:cTn id="159" dur="500" fill="hold"/>
                                        <p:tgtEl>
                                          <p:spTgt spid="98"/>
                                        </p:tgtEl>
                                        <p:attrNameLst>
                                          <p:attrName>ppt_y</p:attrName>
                                        </p:attrNameLst>
                                      </p:cBhvr>
                                      <p:tavLst>
                                        <p:tav tm="0">
                                          <p:val>
                                            <p:strVal val="1+#ppt_h/2"/>
                                          </p:val>
                                        </p:tav>
                                        <p:tav tm="100000">
                                          <p:val>
                                            <p:strVal val="#ppt_y"/>
                                          </p:val>
                                        </p:tav>
                                      </p:tavLst>
                                    </p:anim>
                                  </p:childTnLst>
                                </p:cTn>
                              </p:par>
                            </p:childTnLst>
                          </p:cTn>
                        </p:par>
                      </p:childTnLst>
                    </p:cTn>
                  </p:par>
                  <p:par>
                    <p:cTn id="160" fill="hold">
                      <p:stCondLst>
                        <p:cond delay="indefinite"/>
                      </p:stCondLst>
                      <p:childTnLst>
                        <p:par>
                          <p:cTn id="161" fill="hold">
                            <p:stCondLst>
                              <p:cond delay="0"/>
                            </p:stCondLst>
                            <p:childTnLst>
                              <p:par>
                                <p:cTn id="162" presetID="2" presetClass="entr" presetSubtype="4" fill="hold" grpId="0" nodeType="clickEffect">
                                  <p:stCondLst>
                                    <p:cond delay="0"/>
                                  </p:stCondLst>
                                  <p:childTnLst>
                                    <p:set>
                                      <p:cBhvr>
                                        <p:cTn id="163" dur="1" fill="hold">
                                          <p:stCondLst>
                                            <p:cond delay="0"/>
                                          </p:stCondLst>
                                        </p:cTn>
                                        <p:tgtEl>
                                          <p:spTgt spid="99"/>
                                        </p:tgtEl>
                                        <p:attrNameLst>
                                          <p:attrName>style.visibility</p:attrName>
                                        </p:attrNameLst>
                                      </p:cBhvr>
                                      <p:to>
                                        <p:strVal val="visible"/>
                                      </p:to>
                                    </p:set>
                                    <p:anim calcmode="lin" valueType="num">
                                      <p:cBhvr additive="base">
                                        <p:cTn id="164" dur="500" fill="hold"/>
                                        <p:tgtEl>
                                          <p:spTgt spid="99"/>
                                        </p:tgtEl>
                                        <p:attrNameLst>
                                          <p:attrName>ppt_x</p:attrName>
                                        </p:attrNameLst>
                                      </p:cBhvr>
                                      <p:tavLst>
                                        <p:tav tm="0">
                                          <p:val>
                                            <p:strVal val="#ppt_x"/>
                                          </p:val>
                                        </p:tav>
                                        <p:tav tm="100000">
                                          <p:val>
                                            <p:strVal val="#ppt_x"/>
                                          </p:val>
                                        </p:tav>
                                      </p:tavLst>
                                    </p:anim>
                                    <p:anim calcmode="lin" valueType="num">
                                      <p:cBhvr additive="base">
                                        <p:cTn id="165" dur="500" fill="hold"/>
                                        <p:tgtEl>
                                          <p:spTgt spid="99"/>
                                        </p:tgtEl>
                                        <p:attrNameLst>
                                          <p:attrName>ppt_y</p:attrName>
                                        </p:attrNameLst>
                                      </p:cBhvr>
                                      <p:tavLst>
                                        <p:tav tm="0">
                                          <p:val>
                                            <p:strVal val="1+#ppt_h/2"/>
                                          </p:val>
                                        </p:tav>
                                        <p:tav tm="100000">
                                          <p:val>
                                            <p:strVal val="#ppt_y"/>
                                          </p:val>
                                        </p:tav>
                                      </p:tavLst>
                                    </p:anim>
                                  </p:childTnLst>
                                </p:cTn>
                              </p:par>
                            </p:childTnLst>
                          </p:cTn>
                        </p:par>
                      </p:childTnLst>
                    </p:cTn>
                  </p:par>
                  <p:par>
                    <p:cTn id="166" fill="hold">
                      <p:stCondLst>
                        <p:cond delay="indefinite"/>
                      </p:stCondLst>
                      <p:childTnLst>
                        <p:par>
                          <p:cTn id="167" fill="hold">
                            <p:stCondLst>
                              <p:cond delay="0"/>
                            </p:stCondLst>
                            <p:childTnLst>
                              <p:par>
                                <p:cTn id="168" presetID="2" presetClass="entr" presetSubtype="4" fill="hold" grpId="0" nodeType="clickEffect">
                                  <p:stCondLst>
                                    <p:cond delay="0"/>
                                  </p:stCondLst>
                                  <p:childTnLst>
                                    <p:set>
                                      <p:cBhvr>
                                        <p:cTn id="169" dur="1" fill="hold">
                                          <p:stCondLst>
                                            <p:cond delay="0"/>
                                          </p:stCondLst>
                                        </p:cTn>
                                        <p:tgtEl>
                                          <p:spTgt spid="101"/>
                                        </p:tgtEl>
                                        <p:attrNameLst>
                                          <p:attrName>style.visibility</p:attrName>
                                        </p:attrNameLst>
                                      </p:cBhvr>
                                      <p:to>
                                        <p:strVal val="visible"/>
                                      </p:to>
                                    </p:set>
                                    <p:anim calcmode="lin" valueType="num">
                                      <p:cBhvr additive="base">
                                        <p:cTn id="170" dur="500" fill="hold"/>
                                        <p:tgtEl>
                                          <p:spTgt spid="101"/>
                                        </p:tgtEl>
                                        <p:attrNameLst>
                                          <p:attrName>ppt_x</p:attrName>
                                        </p:attrNameLst>
                                      </p:cBhvr>
                                      <p:tavLst>
                                        <p:tav tm="0">
                                          <p:val>
                                            <p:strVal val="#ppt_x"/>
                                          </p:val>
                                        </p:tav>
                                        <p:tav tm="100000">
                                          <p:val>
                                            <p:strVal val="#ppt_x"/>
                                          </p:val>
                                        </p:tav>
                                      </p:tavLst>
                                    </p:anim>
                                    <p:anim calcmode="lin" valueType="num">
                                      <p:cBhvr additive="base">
                                        <p:cTn id="171" dur="500" fill="hold"/>
                                        <p:tgtEl>
                                          <p:spTgt spid="101"/>
                                        </p:tgtEl>
                                        <p:attrNameLst>
                                          <p:attrName>ppt_y</p:attrName>
                                        </p:attrNameLst>
                                      </p:cBhvr>
                                      <p:tavLst>
                                        <p:tav tm="0">
                                          <p:val>
                                            <p:strVal val="1+#ppt_h/2"/>
                                          </p:val>
                                        </p:tav>
                                        <p:tav tm="100000">
                                          <p:val>
                                            <p:strVal val="#ppt_y"/>
                                          </p:val>
                                        </p:tav>
                                      </p:tavLst>
                                    </p:anim>
                                  </p:childTnLst>
                                </p:cTn>
                              </p:par>
                            </p:childTnLst>
                          </p:cTn>
                        </p:par>
                      </p:childTnLst>
                    </p:cTn>
                  </p:par>
                  <p:par>
                    <p:cTn id="172" fill="hold">
                      <p:stCondLst>
                        <p:cond delay="indefinite"/>
                      </p:stCondLst>
                      <p:childTnLst>
                        <p:par>
                          <p:cTn id="173" fill="hold">
                            <p:stCondLst>
                              <p:cond delay="0"/>
                            </p:stCondLst>
                            <p:childTnLst>
                              <p:par>
                                <p:cTn id="174" presetID="2" presetClass="entr" presetSubtype="4" fill="hold" grpId="0" nodeType="clickEffect">
                                  <p:stCondLst>
                                    <p:cond delay="0"/>
                                  </p:stCondLst>
                                  <p:childTnLst>
                                    <p:set>
                                      <p:cBhvr>
                                        <p:cTn id="175" dur="1" fill="hold">
                                          <p:stCondLst>
                                            <p:cond delay="0"/>
                                          </p:stCondLst>
                                        </p:cTn>
                                        <p:tgtEl>
                                          <p:spTgt spid="102"/>
                                        </p:tgtEl>
                                        <p:attrNameLst>
                                          <p:attrName>style.visibility</p:attrName>
                                        </p:attrNameLst>
                                      </p:cBhvr>
                                      <p:to>
                                        <p:strVal val="visible"/>
                                      </p:to>
                                    </p:set>
                                    <p:anim calcmode="lin" valueType="num">
                                      <p:cBhvr additive="base">
                                        <p:cTn id="176" dur="500" fill="hold"/>
                                        <p:tgtEl>
                                          <p:spTgt spid="102"/>
                                        </p:tgtEl>
                                        <p:attrNameLst>
                                          <p:attrName>ppt_x</p:attrName>
                                        </p:attrNameLst>
                                      </p:cBhvr>
                                      <p:tavLst>
                                        <p:tav tm="0">
                                          <p:val>
                                            <p:strVal val="#ppt_x"/>
                                          </p:val>
                                        </p:tav>
                                        <p:tav tm="100000">
                                          <p:val>
                                            <p:strVal val="#ppt_x"/>
                                          </p:val>
                                        </p:tav>
                                      </p:tavLst>
                                    </p:anim>
                                    <p:anim calcmode="lin" valueType="num">
                                      <p:cBhvr additive="base">
                                        <p:cTn id="177" dur="500" fill="hold"/>
                                        <p:tgtEl>
                                          <p:spTgt spid="102"/>
                                        </p:tgtEl>
                                        <p:attrNameLst>
                                          <p:attrName>ppt_y</p:attrName>
                                        </p:attrNameLst>
                                      </p:cBhvr>
                                      <p:tavLst>
                                        <p:tav tm="0">
                                          <p:val>
                                            <p:strVal val="1+#ppt_h/2"/>
                                          </p:val>
                                        </p:tav>
                                        <p:tav tm="100000">
                                          <p:val>
                                            <p:strVal val="#ppt_y"/>
                                          </p:val>
                                        </p:tav>
                                      </p:tavLst>
                                    </p:anim>
                                  </p:childTnLst>
                                </p:cTn>
                              </p:par>
                            </p:childTnLst>
                          </p:cTn>
                        </p:par>
                      </p:childTnLst>
                    </p:cTn>
                  </p:par>
                  <p:par>
                    <p:cTn id="178" fill="hold">
                      <p:stCondLst>
                        <p:cond delay="indefinite"/>
                      </p:stCondLst>
                      <p:childTnLst>
                        <p:par>
                          <p:cTn id="179" fill="hold">
                            <p:stCondLst>
                              <p:cond delay="0"/>
                            </p:stCondLst>
                            <p:childTnLst>
                              <p:par>
                                <p:cTn id="180" presetID="2" presetClass="entr" presetSubtype="4" fill="hold" grpId="0" nodeType="clickEffect">
                                  <p:stCondLst>
                                    <p:cond delay="0"/>
                                  </p:stCondLst>
                                  <p:childTnLst>
                                    <p:set>
                                      <p:cBhvr>
                                        <p:cTn id="181" dur="1" fill="hold">
                                          <p:stCondLst>
                                            <p:cond delay="0"/>
                                          </p:stCondLst>
                                        </p:cTn>
                                        <p:tgtEl>
                                          <p:spTgt spid="104"/>
                                        </p:tgtEl>
                                        <p:attrNameLst>
                                          <p:attrName>style.visibility</p:attrName>
                                        </p:attrNameLst>
                                      </p:cBhvr>
                                      <p:to>
                                        <p:strVal val="visible"/>
                                      </p:to>
                                    </p:set>
                                    <p:anim calcmode="lin" valueType="num">
                                      <p:cBhvr additive="base">
                                        <p:cTn id="182" dur="500" fill="hold"/>
                                        <p:tgtEl>
                                          <p:spTgt spid="104"/>
                                        </p:tgtEl>
                                        <p:attrNameLst>
                                          <p:attrName>ppt_x</p:attrName>
                                        </p:attrNameLst>
                                      </p:cBhvr>
                                      <p:tavLst>
                                        <p:tav tm="0">
                                          <p:val>
                                            <p:strVal val="#ppt_x"/>
                                          </p:val>
                                        </p:tav>
                                        <p:tav tm="100000">
                                          <p:val>
                                            <p:strVal val="#ppt_x"/>
                                          </p:val>
                                        </p:tav>
                                      </p:tavLst>
                                    </p:anim>
                                    <p:anim calcmode="lin" valueType="num">
                                      <p:cBhvr additive="base">
                                        <p:cTn id="183" dur="500" fill="hold"/>
                                        <p:tgtEl>
                                          <p:spTgt spid="1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 grpId="0"/>
      <p:bldP spid="26" grpId="0"/>
      <p:bldP spid="27" grpId="0"/>
      <p:bldP spid="61" grpId="0"/>
      <p:bldP spid="64" grpId="0"/>
      <p:bldP spid="65" grpId="0"/>
      <p:bldP spid="66" grpId="0"/>
      <p:bldP spid="67" grpId="0"/>
      <p:bldP spid="68" grpId="0"/>
      <p:bldP spid="69" grpId="0"/>
      <p:bldP spid="28" grpId="0"/>
      <p:bldP spid="63" grpId="0"/>
      <p:bldP spid="96" grpId="0"/>
      <p:bldP spid="98" grpId="0"/>
      <p:bldP spid="99" grpId="0"/>
      <p:bldP spid="101" grpId="0"/>
      <p:bldP spid="102" grpId="0"/>
      <p:bldP spid="10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64817" y="416814"/>
            <a:ext cx="8670866" cy="1530931"/>
            <a:chOff x="431570" y="3768723"/>
            <a:chExt cx="8670866" cy="1530931"/>
          </a:xfrm>
        </p:grpSpPr>
        <mc:AlternateContent xmlns:mc="http://schemas.openxmlformats.org/markup-compatibility/2006" xmlns:a14="http://schemas.microsoft.com/office/drawing/2010/main">
          <mc:Choice Requires="a14">
            <p:sp>
              <p:nvSpPr>
                <p:cNvPr id="7" name="TextBox 6"/>
                <p:cNvSpPr txBox="1"/>
                <p:nvPr/>
              </p:nvSpPr>
              <p:spPr>
                <a:xfrm>
                  <a:off x="431570" y="3792976"/>
                  <a:ext cx="8670866" cy="461665"/>
                </a:xfrm>
                <a:prstGeom prst="rect">
                  <a:avLst/>
                </a:prstGeom>
                <a:noFill/>
              </p:spPr>
              <p:txBody>
                <a:bodyPr wrap="square" rtlCol="0">
                  <a:spAutoFit/>
                </a:bodyPr>
                <a:lstStyle/>
                <a:p>
                  <a:r>
                    <a:rPr lang="bn-BD" sz="2400" b="1" dirty="0" smtClean="0">
                      <a:solidFill>
                        <a:srgbClr val="0070C0"/>
                      </a:solidFill>
                      <a:latin typeface="NikoshBAN" pitchFamily="2" charset="0"/>
                      <a:cs typeface="NikoshBAN" pitchFamily="2" charset="0"/>
                    </a:rPr>
                    <a:t>১৬</a:t>
                  </a:r>
                  <a:r>
                    <a:rPr lang="en-US" sz="2400" b="1" dirty="0" smtClean="0">
                      <a:solidFill>
                        <a:srgbClr val="0070C0"/>
                      </a:solidFill>
                      <a:latin typeface="NikoshBAN" pitchFamily="2" charset="0"/>
                      <a:cs typeface="NikoshBAN" pitchFamily="2" charset="0"/>
                    </a:rPr>
                    <a:t>.</a:t>
                  </a:r>
                  <a:r>
                    <a:rPr lang="bn-BD" sz="2400" b="1" dirty="0" smtClean="0">
                      <a:solidFill>
                        <a:srgbClr val="0070C0"/>
                      </a:solidFill>
                      <a:latin typeface="NikoshBAN" pitchFamily="2" charset="0"/>
                      <a:cs typeface="NikoshBAN" pitchFamily="2" charset="0"/>
                    </a:rPr>
                    <a:t>বই-২৫ </a:t>
                  </a:r>
                  <a14:m>
                    <m:oMath xmlns:m="http://schemas.openxmlformats.org/officeDocument/2006/math">
                      <m:r>
                        <a:rPr lang="bn-BD" sz="2400" b="1" i="1" smtClean="0">
                          <a:solidFill>
                            <a:srgbClr val="0070C0"/>
                          </a:solidFill>
                          <a:latin typeface="Cambria Math"/>
                          <a:ea typeface="Cambria Math"/>
                        </a:rPr>
                        <m:t>⦂</m:t>
                      </m:r>
                    </m:oMath>
                  </a14:m>
                  <a:r>
                    <a:rPr lang="bn-BD" sz="2400" b="1" dirty="0" smtClean="0">
                      <a:solidFill>
                        <a:srgbClr val="0070C0"/>
                      </a:solidFill>
                      <a:latin typeface="NikoshBAN" pitchFamily="2" charset="0"/>
                      <a:cs typeface="NikoshBAN" pitchFamily="2" charset="0"/>
                    </a:rPr>
                    <a:t> সৃজিনশীলঃ               </a:t>
                  </a:r>
                  <a:endParaRPr lang="en-US" sz="2400" b="1" dirty="0">
                    <a:solidFill>
                      <a:srgbClr val="0070C0"/>
                    </a:solidFill>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431570" y="3792976"/>
                  <a:ext cx="8670866" cy="461665"/>
                </a:xfrm>
                <a:prstGeom prst="rect">
                  <a:avLst/>
                </a:prstGeom>
                <a:blipFill rotWithShape="1">
                  <a:blip r:embed="rId2"/>
                  <a:stretch>
                    <a:fillRect l="-1054" t="-9211" b="-30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3062353" y="3768723"/>
                  <a:ext cx="6040083" cy="492443"/>
                </a:xfrm>
                <a:prstGeom prst="rect">
                  <a:avLst/>
                </a:prstGeom>
                <a:noFill/>
              </p:spPr>
              <p:txBody>
                <a:bodyPr wrap="square" rtlCol="0">
                  <a:spAutoFit/>
                </a:bodyPr>
                <a:lstStyle/>
                <a:p>
                  <a:r>
                    <a:rPr lang="en-US" b="1" dirty="0" smtClean="0">
                      <a:solidFill>
                        <a:srgbClr val="0070C0"/>
                      </a:solidFill>
                      <a:latin typeface="NikoshBAN" pitchFamily="2" charset="0"/>
                      <a:cs typeface="NikoshBAN" pitchFamily="2" charset="0"/>
                    </a:rPr>
                    <a:t>cosecA</a:t>
                  </a:r>
                  <a:r>
                    <a:rPr lang="en-US" b="1" dirty="0">
                      <a:solidFill>
                        <a:srgbClr val="0070C0"/>
                      </a:solidFill>
                      <a:latin typeface="NikoshBAN" pitchFamily="2" charset="0"/>
                      <a:cs typeface="NikoshBAN" pitchFamily="2" charset="0"/>
                    </a:rPr>
                    <a:t> </a:t>
                  </a:r>
                  <a14:m>
                    <m:oMath xmlns:m="http://schemas.openxmlformats.org/officeDocument/2006/math">
                      <m:r>
                        <a:rPr lang="en-US" b="1" i="1" smtClean="0">
                          <a:solidFill>
                            <a:srgbClr val="0070C0"/>
                          </a:solidFill>
                          <a:latin typeface="Cambria Math"/>
                          <a:ea typeface="Cambria Math"/>
                        </a:rPr>
                        <m:t>−</m:t>
                      </m:r>
                    </m:oMath>
                  </a14:m>
                  <a:r>
                    <a:rPr lang="en-US" b="1" dirty="0" smtClean="0">
                      <a:solidFill>
                        <a:srgbClr val="0070C0"/>
                      </a:solidFill>
                      <a:latin typeface="NikoshBAN" pitchFamily="2" charset="0"/>
                      <a:cs typeface="NikoshBAN" pitchFamily="2" charset="0"/>
                    </a:rPr>
                    <a:t> </a:t>
                  </a:r>
                  <a:r>
                    <a:rPr lang="en-US" b="1" dirty="0" err="1" smtClean="0">
                      <a:solidFill>
                        <a:srgbClr val="0070C0"/>
                      </a:solidFill>
                      <a:latin typeface="NikoshBAN" pitchFamily="2" charset="0"/>
                      <a:cs typeface="NikoshBAN" pitchFamily="2" charset="0"/>
                    </a:rPr>
                    <a:t>cotA</a:t>
                  </a:r>
                  <a:r>
                    <a:rPr lang="en-US" b="1" dirty="0" smtClean="0">
                      <a:solidFill>
                        <a:srgbClr val="0070C0"/>
                      </a:solidFill>
                      <a:latin typeface="NikoshBAN" pitchFamily="2" charset="0"/>
                      <a:cs typeface="NikoshBAN" pitchFamily="2" charset="0"/>
                    </a:rPr>
                    <a:t>= </a:t>
                  </a:r>
                  <a14:m>
                    <m:oMath xmlns:m="http://schemas.openxmlformats.org/officeDocument/2006/math">
                      <m:f>
                        <m:fPr>
                          <m:ctrlPr>
                            <a:rPr lang="en-US" b="1" i="1" smtClean="0">
                              <a:solidFill>
                                <a:srgbClr val="0070C0"/>
                              </a:solidFill>
                              <a:latin typeface="Cambria Math"/>
                            </a:rPr>
                          </m:ctrlPr>
                        </m:fPr>
                        <m:num>
                          <m:r>
                            <a:rPr lang="en-US" b="1" i="1" smtClean="0">
                              <a:solidFill>
                                <a:srgbClr val="0070C0"/>
                              </a:solidFill>
                              <a:latin typeface="Cambria Math"/>
                            </a:rPr>
                            <m:t>𝟏</m:t>
                          </m:r>
                        </m:num>
                        <m:den>
                          <m:r>
                            <a:rPr lang="en-US" b="1" i="1" smtClean="0">
                              <a:solidFill>
                                <a:srgbClr val="0070C0"/>
                              </a:solidFill>
                              <a:latin typeface="Cambria Math"/>
                            </a:rPr>
                            <m:t>𝒙</m:t>
                          </m:r>
                        </m:den>
                      </m:f>
                    </m:oMath>
                  </a14:m>
                  <a:r>
                    <a:rPr lang="en-US" b="1" dirty="0" smtClean="0">
                      <a:solidFill>
                        <a:srgbClr val="0070C0"/>
                      </a:solidFill>
                      <a:latin typeface="NikoshBAN" pitchFamily="2" charset="0"/>
                      <a:cs typeface="NikoshBAN" pitchFamily="2" charset="0"/>
                    </a:rPr>
                    <a:t>  </a:t>
                  </a:r>
                  <a:r>
                    <a:rPr lang="bn-BD" b="1" dirty="0" smtClean="0">
                      <a:solidFill>
                        <a:srgbClr val="0070C0"/>
                      </a:solidFill>
                      <a:latin typeface="NikoshBAN" pitchFamily="2" charset="0"/>
                      <a:cs typeface="NikoshBAN" pitchFamily="2" charset="0"/>
                    </a:rPr>
                    <a:t>হলে, </a:t>
                  </a:r>
                  <a:r>
                    <a:rPr lang="en-US" b="1" dirty="0" smtClean="0">
                      <a:solidFill>
                        <a:srgbClr val="0070C0"/>
                      </a:solidFill>
                      <a:latin typeface="NikoshBAN" pitchFamily="2" charset="0"/>
                      <a:cs typeface="NikoshBAN" pitchFamily="2" charset="0"/>
                    </a:rPr>
                    <a:t>                              </a:t>
                  </a:r>
                  <a:endParaRPr lang="en-US" b="1" dirty="0">
                    <a:solidFill>
                      <a:srgbClr val="0070C0"/>
                    </a:solidFill>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3062353" y="3768723"/>
                  <a:ext cx="6040083" cy="492443"/>
                </a:xfrm>
                <a:prstGeom prst="rect">
                  <a:avLst/>
                </a:prstGeom>
                <a:blipFill rotWithShape="1">
                  <a:blip r:embed="rId3"/>
                  <a:stretch>
                    <a:fillRect l="-807" b="-9877"/>
                  </a:stretch>
                </a:blipFill>
              </p:spPr>
              <p:txBody>
                <a:bodyPr/>
                <a:lstStyle/>
                <a:p>
                  <a:r>
                    <a:rPr lang="en-US">
                      <a:noFill/>
                    </a:rPr>
                    <a:t> </a:t>
                  </a:r>
                </a:p>
              </p:txBody>
            </p:sp>
          </mc:Fallback>
        </mc:AlternateContent>
        <p:sp>
          <p:nvSpPr>
            <p:cNvPr id="9" name="TextBox 8"/>
            <p:cNvSpPr txBox="1"/>
            <p:nvPr/>
          </p:nvSpPr>
          <p:spPr>
            <a:xfrm>
              <a:off x="1197044" y="4076500"/>
              <a:ext cx="7869246" cy="369332"/>
            </a:xfrm>
            <a:prstGeom prst="rect">
              <a:avLst/>
            </a:prstGeom>
            <a:noFill/>
          </p:spPr>
          <p:txBody>
            <a:bodyPr wrap="square" rtlCol="0">
              <a:spAutoFit/>
            </a:bodyPr>
            <a:lstStyle/>
            <a:p>
              <a:r>
                <a:rPr lang="bn-BD" b="1" dirty="0" smtClean="0">
                  <a:solidFill>
                    <a:srgbClr val="0070C0"/>
                  </a:solidFill>
                  <a:latin typeface="NikoshBAN" pitchFamily="2" charset="0"/>
                  <a:cs typeface="NikoshBAN" pitchFamily="2" charset="0"/>
                </a:rPr>
                <a:t> (ক)   </a:t>
              </a:r>
              <a:r>
                <a:rPr lang="en-US" b="1" dirty="0" err="1" smtClean="0">
                  <a:solidFill>
                    <a:srgbClr val="0070C0"/>
                  </a:solidFill>
                  <a:latin typeface="NikoshBAN" pitchFamily="2" charset="0"/>
                  <a:cs typeface="NikoshBAN" pitchFamily="2" charset="0"/>
                </a:rPr>
                <a:t>cosecA+cotA</a:t>
              </a:r>
              <a:r>
                <a:rPr lang="en-US" b="1" dirty="0" smtClean="0">
                  <a:solidFill>
                    <a:srgbClr val="0070C0"/>
                  </a:solidFill>
                  <a:latin typeface="NikoshBAN" pitchFamily="2" charset="0"/>
                  <a:cs typeface="NikoshBAN" pitchFamily="2" charset="0"/>
                </a:rPr>
                <a:t> </a:t>
              </a:r>
              <a:r>
                <a:rPr lang="bn-BD" b="1" dirty="0" smtClean="0">
                  <a:solidFill>
                    <a:srgbClr val="0070C0"/>
                  </a:solidFill>
                  <a:latin typeface="NikoshBAN" pitchFamily="2" charset="0"/>
                  <a:cs typeface="NikoshBAN" pitchFamily="2" charset="0"/>
                </a:rPr>
                <a:t>এর মান নির্ণয় কর।            </a:t>
              </a:r>
              <a:endParaRPr lang="en-US" b="1" dirty="0">
                <a:solidFill>
                  <a:srgbClr val="0070C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0" name="TextBox 9"/>
                <p:cNvSpPr txBox="1"/>
                <p:nvPr/>
              </p:nvSpPr>
              <p:spPr>
                <a:xfrm>
                  <a:off x="1180100" y="4396586"/>
                  <a:ext cx="7903134" cy="533736"/>
                </a:xfrm>
                <a:prstGeom prst="rect">
                  <a:avLst/>
                </a:prstGeom>
                <a:noFill/>
              </p:spPr>
              <p:txBody>
                <a:bodyPr wrap="square" rtlCol="0">
                  <a:spAutoFit/>
                </a:bodyPr>
                <a:lstStyle/>
                <a:p>
                  <a:r>
                    <a:rPr lang="bn-BD" b="1" dirty="0" smtClean="0">
                      <a:solidFill>
                        <a:srgbClr val="0070C0"/>
                      </a:solidFill>
                      <a:latin typeface="NikoshBAN" pitchFamily="2" charset="0"/>
                      <a:cs typeface="NikoshBAN" pitchFamily="2" charset="0"/>
                    </a:rPr>
                    <a:t> (খ)  দেখাও যে, </a:t>
                  </a:r>
                  <a:r>
                    <a:rPr lang="en-US" b="1" dirty="0" err="1" smtClean="0">
                      <a:solidFill>
                        <a:srgbClr val="0070C0"/>
                      </a:solidFill>
                      <a:latin typeface="NikoshBAN" pitchFamily="2" charset="0"/>
                      <a:cs typeface="NikoshBAN" pitchFamily="2" charset="0"/>
                    </a:rPr>
                    <a:t>secA</a:t>
                  </a:r>
                  <a:r>
                    <a:rPr lang="en-US" b="1" dirty="0" smtClean="0">
                      <a:solidFill>
                        <a:srgbClr val="0070C0"/>
                      </a:solidFill>
                      <a:latin typeface="NikoshBAN" pitchFamily="2" charset="0"/>
                      <a:cs typeface="NikoshBAN" pitchFamily="2" charset="0"/>
                    </a:rPr>
                    <a:t>= </a:t>
                  </a:r>
                  <a14:m>
                    <m:oMath xmlns:m="http://schemas.openxmlformats.org/officeDocument/2006/math">
                      <m:f>
                        <m:fPr>
                          <m:ctrlPr>
                            <a:rPr lang="en-US" b="1" i="1" smtClean="0">
                              <a:solidFill>
                                <a:srgbClr val="0070C0"/>
                              </a:solidFill>
                              <a:latin typeface="Cambria Math"/>
                            </a:rPr>
                          </m:ctrlPr>
                        </m:fPr>
                        <m:num>
                          <m:sSup>
                            <m:sSupPr>
                              <m:ctrlPr>
                                <a:rPr lang="en-US" b="1" i="1" smtClean="0">
                                  <a:solidFill>
                                    <a:srgbClr val="0070C0"/>
                                  </a:solidFill>
                                  <a:latin typeface="Cambria Math"/>
                                </a:rPr>
                              </m:ctrlPr>
                            </m:sSupPr>
                            <m:e>
                              <m:r>
                                <a:rPr lang="en-US" b="1" i="1" smtClean="0">
                                  <a:solidFill>
                                    <a:srgbClr val="0070C0"/>
                                  </a:solidFill>
                                  <a:latin typeface="Cambria Math"/>
                                </a:rPr>
                                <m:t>𝒙</m:t>
                              </m:r>
                            </m:e>
                            <m:sup>
                              <m:r>
                                <a:rPr lang="en-US" b="1" i="1" smtClean="0">
                                  <a:solidFill>
                                    <a:srgbClr val="0070C0"/>
                                  </a:solidFill>
                                  <a:latin typeface="Cambria Math"/>
                                </a:rPr>
                                <m:t>𝟐</m:t>
                              </m:r>
                            </m:sup>
                          </m:sSup>
                          <m:r>
                            <a:rPr lang="en-US" b="1" i="1" smtClean="0">
                              <a:solidFill>
                                <a:srgbClr val="0070C0"/>
                              </a:solidFill>
                              <a:latin typeface="Cambria Math"/>
                            </a:rPr>
                            <m:t>+</m:t>
                          </m:r>
                          <m:r>
                            <a:rPr lang="en-US" b="1" i="1" smtClean="0">
                              <a:solidFill>
                                <a:srgbClr val="0070C0"/>
                              </a:solidFill>
                              <a:latin typeface="Cambria Math"/>
                            </a:rPr>
                            <m:t>𝟏</m:t>
                          </m:r>
                        </m:num>
                        <m:den>
                          <m:sSup>
                            <m:sSupPr>
                              <m:ctrlPr>
                                <a:rPr lang="en-US" b="1" i="1" smtClean="0">
                                  <a:solidFill>
                                    <a:srgbClr val="0070C0"/>
                                  </a:solidFill>
                                  <a:latin typeface="Cambria Math"/>
                                </a:rPr>
                              </m:ctrlPr>
                            </m:sSupPr>
                            <m:e>
                              <m:r>
                                <a:rPr lang="en-US" b="1" i="1" smtClean="0">
                                  <a:solidFill>
                                    <a:srgbClr val="0070C0"/>
                                  </a:solidFill>
                                  <a:latin typeface="Cambria Math"/>
                                </a:rPr>
                                <m:t>𝒙</m:t>
                              </m:r>
                            </m:e>
                            <m:sup>
                              <m:r>
                                <a:rPr lang="en-US" b="1" i="1" smtClean="0">
                                  <a:solidFill>
                                    <a:srgbClr val="0070C0"/>
                                  </a:solidFill>
                                  <a:latin typeface="Cambria Math"/>
                                </a:rPr>
                                <m:t>𝟐</m:t>
                              </m:r>
                            </m:sup>
                          </m:sSup>
                          <m:r>
                            <a:rPr lang="en-US" b="1" i="1" smtClean="0">
                              <a:solidFill>
                                <a:srgbClr val="0070C0"/>
                              </a:solidFill>
                              <a:latin typeface="Cambria Math"/>
                            </a:rPr>
                            <m:t>−</m:t>
                          </m:r>
                          <m:r>
                            <a:rPr lang="en-US" b="1" i="1" smtClean="0">
                              <a:solidFill>
                                <a:srgbClr val="0070C0"/>
                              </a:solidFill>
                              <a:latin typeface="Cambria Math"/>
                            </a:rPr>
                            <m:t>𝟏</m:t>
                          </m:r>
                        </m:den>
                      </m:f>
                    </m:oMath>
                  </a14:m>
                  <a:r>
                    <a:rPr lang="bn-BD" b="1" dirty="0" smtClean="0">
                      <a:solidFill>
                        <a:srgbClr val="0070C0"/>
                      </a:solidFill>
                      <a:latin typeface="NikoshBAN" pitchFamily="2" charset="0"/>
                      <a:cs typeface="NikoshBAN" pitchFamily="2" charset="0"/>
                    </a:rPr>
                    <a:t>                   </a:t>
                  </a:r>
                  <a:endParaRPr lang="en-US" b="1" dirty="0">
                    <a:solidFill>
                      <a:srgbClr val="0070C0"/>
                    </a:solidFill>
                    <a:latin typeface="NikoshBAN" pitchFamily="2" charset="0"/>
                    <a:cs typeface="NikoshBAN" pitchFamily="2"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1180100" y="4396586"/>
                  <a:ext cx="7903134" cy="533736"/>
                </a:xfrm>
                <a:prstGeom prst="rect">
                  <a:avLst/>
                </a:prstGeom>
                <a:blipFill rotWithShape="1">
                  <a:blip r:embed="rId4"/>
                  <a:stretch>
                    <a:fillRect l="-617" b="-9091"/>
                  </a:stretch>
                </a:blipFill>
              </p:spPr>
              <p:txBody>
                <a:bodyPr/>
                <a:lstStyle/>
                <a:p>
                  <a:r>
                    <a:rPr lang="en-US">
                      <a:noFill/>
                    </a:rPr>
                    <a:t> </a:t>
                  </a:r>
                </a:p>
              </p:txBody>
            </p:sp>
          </mc:Fallback>
        </mc:AlternateContent>
        <p:sp>
          <p:nvSpPr>
            <p:cNvPr id="11" name="TextBox 10"/>
            <p:cNvSpPr txBox="1"/>
            <p:nvPr/>
          </p:nvSpPr>
          <p:spPr>
            <a:xfrm>
              <a:off x="1247045" y="4930322"/>
              <a:ext cx="7855391" cy="369332"/>
            </a:xfrm>
            <a:prstGeom prst="rect">
              <a:avLst/>
            </a:prstGeom>
            <a:noFill/>
          </p:spPr>
          <p:txBody>
            <a:bodyPr wrap="square" rtlCol="0">
              <a:spAutoFit/>
            </a:bodyPr>
            <a:lstStyle/>
            <a:p>
              <a:r>
                <a:rPr lang="bn-BD" b="1" dirty="0" smtClean="0">
                  <a:solidFill>
                    <a:srgbClr val="0070C0"/>
                  </a:solidFill>
                  <a:latin typeface="NikoshBAN" pitchFamily="2" charset="0"/>
                  <a:cs typeface="NikoshBAN" pitchFamily="2" charset="0"/>
                </a:rPr>
                <a:t>(গ) </a:t>
              </a:r>
              <a:r>
                <a:rPr lang="en-US" b="1" dirty="0" smtClean="0">
                  <a:solidFill>
                    <a:srgbClr val="0070C0"/>
                  </a:solidFill>
                  <a:latin typeface="NikoshBAN" pitchFamily="2" charset="0"/>
                  <a:cs typeface="NikoshBAN" pitchFamily="2" charset="0"/>
                </a:rPr>
                <a:t> </a:t>
              </a:r>
              <a:r>
                <a:rPr lang="bn-BD" b="1" dirty="0" smtClean="0">
                  <a:solidFill>
                    <a:srgbClr val="0070C0"/>
                  </a:solidFill>
                  <a:latin typeface="NikoshBAN" pitchFamily="2" charset="0"/>
                  <a:cs typeface="NikoshBAN" pitchFamily="2" charset="0"/>
                </a:rPr>
                <a:t>উদ্দীপকের আলোকে প্রমাণ কর যে, </a:t>
              </a:r>
              <a:r>
                <a:rPr lang="en-US" b="1" dirty="0" err="1" smtClean="0">
                  <a:solidFill>
                    <a:srgbClr val="0070C0"/>
                  </a:solidFill>
                  <a:latin typeface="NikoshBAN" pitchFamily="2" charset="0"/>
                  <a:cs typeface="NikoshBAN" pitchFamily="2" charset="0"/>
                </a:rPr>
                <a:t>tanA+cotA</a:t>
              </a:r>
              <a:r>
                <a:rPr lang="en-US" b="1" dirty="0" smtClean="0">
                  <a:solidFill>
                    <a:srgbClr val="0070C0"/>
                  </a:solidFill>
                  <a:latin typeface="NikoshBAN" pitchFamily="2" charset="0"/>
                  <a:cs typeface="NikoshBAN" pitchFamily="2" charset="0"/>
                </a:rPr>
                <a:t>=</a:t>
              </a:r>
              <a:r>
                <a:rPr lang="en-US" b="1" dirty="0" err="1" smtClean="0">
                  <a:solidFill>
                    <a:srgbClr val="0070C0"/>
                  </a:solidFill>
                  <a:latin typeface="NikoshBAN" pitchFamily="2" charset="0"/>
                  <a:cs typeface="NikoshBAN" pitchFamily="2" charset="0"/>
                </a:rPr>
                <a:t>secA.cosecA</a:t>
              </a:r>
              <a:r>
                <a:rPr lang="en-US" b="1" dirty="0" smtClean="0">
                  <a:solidFill>
                    <a:srgbClr val="0070C0"/>
                  </a:solidFill>
                  <a:latin typeface="NikoshBAN" pitchFamily="2" charset="0"/>
                  <a:cs typeface="NikoshBAN" pitchFamily="2" charset="0"/>
                </a:rPr>
                <a:t>                          </a:t>
              </a:r>
              <a:endParaRPr lang="en-US" b="1" dirty="0">
                <a:solidFill>
                  <a:srgbClr val="0070C0"/>
                </a:solidFill>
                <a:latin typeface="NikoshBAN" pitchFamily="2" charset="0"/>
                <a:cs typeface="NikoshBAN" pitchFamily="2" charset="0"/>
              </a:endParaRPr>
            </a:p>
          </p:txBody>
        </p:sp>
      </p:grpSp>
      <p:sp>
        <p:nvSpPr>
          <p:cNvPr id="12" name="TextBox 11"/>
          <p:cNvSpPr txBox="1"/>
          <p:nvPr/>
        </p:nvSpPr>
        <p:spPr>
          <a:xfrm>
            <a:off x="287481" y="31752"/>
            <a:ext cx="4208319" cy="523220"/>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একক কাজের সমাধানঃ  </a:t>
            </a:r>
            <a:endParaRPr lang="en-US" sz="2800" b="1" dirty="0">
              <a:solidFill>
                <a:srgbClr val="FFC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3" name="TextBox 12"/>
              <p:cNvSpPr txBox="1"/>
              <p:nvPr/>
            </p:nvSpPr>
            <p:spPr>
              <a:xfrm>
                <a:off x="285599" y="1981199"/>
                <a:ext cx="4685898" cy="492443"/>
              </a:xfrm>
              <a:prstGeom prst="rect">
                <a:avLst/>
              </a:prstGeom>
              <a:noFill/>
            </p:spPr>
            <p:txBody>
              <a:bodyPr wrap="none" rtlCol="0">
                <a:spAutoFit/>
              </a:bodyPr>
              <a:lstStyle/>
              <a:p>
                <a:r>
                  <a:rPr lang="bn-BD" b="1" dirty="0" smtClean="0">
                    <a:latin typeface="NikoshBAN" pitchFamily="2" charset="0"/>
                    <a:cs typeface="NikoshBAN" pitchFamily="2" charset="0"/>
                  </a:rPr>
                  <a:t>১৬(ক)</a:t>
                </a:r>
                <a:r>
                  <a:rPr lang="en-US" b="1" dirty="0" smtClean="0">
                    <a:latin typeface="NikoshBAN" pitchFamily="2" charset="0"/>
                    <a:ea typeface="Cambria Math"/>
                    <a:cs typeface="NikoshBAN" pitchFamily="2" charset="0"/>
                  </a:rPr>
                  <a:t>⦂</a:t>
                </a:r>
                <a:r>
                  <a:rPr lang="bn-BD" b="1" dirty="0" smtClean="0">
                    <a:latin typeface="NikoshBAN" pitchFamily="2" charset="0"/>
                    <a:cs typeface="NikoshBAN" pitchFamily="2" charset="0"/>
                  </a:rPr>
                  <a:t>  এখানে, </a:t>
                </a:r>
                <a:r>
                  <a:rPr lang="en-US" b="1" dirty="0" err="1" smtClean="0">
                    <a:latin typeface="NikoshBAN" pitchFamily="2" charset="0"/>
                    <a:cs typeface="NikoshBAN" pitchFamily="2" charset="0"/>
                  </a:rPr>
                  <a:t>cosecA-cotA</a:t>
                </a:r>
                <a:r>
                  <a:rPr lang="en-US" b="1" dirty="0" smtClean="0">
                    <a:latin typeface="NikoshBAN" pitchFamily="2" charset="0"/>
                    <a:cs typeface="NikoshBAN" pitchFamily="2" charset="0"/>
                  </a:rPr>
                  <a:t>= </a:t>
                </a:r>
                <a14:m>
                  <m:oMath xmlns:m="http://schemas.openxmlformats.org/officeDocument/2006/math">
                    <m:f>
                      <m:fPr>
                        <m:ctrlPr>
                          <a:rPr lang="en-US" b="1" i="1" smtClean="0">
                            <a:latin typeface="Cambria Math"/>
                          </a:rPr>
                        </m:ctrlPr>
                      </m:fPr>
                      <m:num>
                        <m:r>
                          <a:rPr lang="en-US" b="1" i="1" smtClean="0">
                            <a:latin typeface="Cambria Math"/>
                          </a:rPr>
                          <m:t>𝟏</m:t>
                        </m:r>
                      </m:num>
                      <m:den>
                        <m:r>
                          <a:rPr lang="en-US" b="1" i="1" smtClean="0">
                            <a:latin typeface="Cambria Math"/>
                          </a:rPr>
                          <m:t>𝒙</m:t>
                        </m:r>
                      </m:den>
                    </m:f>
                  </m:oMath>
                </a14:m>
                <a:r>
                  <a:rPr lang="bn-BD" b="1" dirty="0" smtClean="0">
                    <a:latin typeface="NikoshBAN" pitchFamily="2" charset="0"/>
                    <a:cs typeface="NikoshBAN" pitchFamily="2" charset="0"/>
                  </a:rPr>
                  <a:t>   </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 ১)          </a:t>
                </a:r>
                <a:endParaRPr lang="en-US" b="1" dirty="0">
                  <a:latin typeface="NikoshBAN" pitchFamily="2" charset="0"/>
                  <a:cs typeface="NikoshBAN" pitchFamily="2"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285599" y="1981199"/>
                <a:ext cx="4685898" cy="492443"/>
              </a:xfrm>
              <a:prstGeom prst="rect">
                <a:avLst/>
              </a:prstGeom>
              <a:blipFill rotWithShape="1">
                <a:blip r:embed="rId5"/>
                <a:stretch>
                  <a:fillRect l="-1170" r="-130" b="-98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1013347" y="2455275"/>
                <a:ext cx="5768453" cy="1329659"/>
              </a:xfrm>
              <a:prstGeom prst="rect">
                <a:avLst/>
              </a:prstGeom>
              <a:noFill/>
            </p:spPr>
            <p:txBody>
              <a:bodyPr wrap="square" rtlCol="0">
                <a:spAutoFit/>
              </a:bodyPr>
              <a:lstStyle/>
              <a:p>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আমরা জানি, </a:t>
                </a:r>
                <a14:m>
                  <m:oMath xmlns:m="http://schemas.openxmlformats.org/officeDocument/2006/math">
                    <m:sSup>
                      <m:sSupPr>
                        <m:ctrlPr>
                          <a:rPr lang="bn-BD" b="1" i="1" smtClean="0">
                            <a:latin typeface="Cambria Math"/>
                          </a:rPr>
                        </m:ctrlPr>
                      </m:sSupPr>
                      <m:e>
                        <m:r>
                          <a:rPr lang="en-US" b="1" i="1" smtClean="0">
                            <a:latin typeface="Cambria Math"/>
                          </a:rPr>
                          <m:t>𝒄𝒐𝒔𝒆𝒄</m:t>
                        </m:r>
                      </m:e>
                      <m:sup>
                        <m:r>
                          <a:rPr lang="en-US" b="1" i="1" smtClean="0">
                            <a:latin typeface="Cambria Math"/>
                          </a:rPr>
                          <m:t>𝟐</m:t>
                        </m:r>
                      </m:sup>
                    </m:sSup>
                  </m:oMath>
                </a14:m>
                <a:r>
                  <a:rPr lang="en-US" b="1" dirty="0" smtClean="0">
                    <a:latin typeface="NikoshBAN" pitchFamily="2" charset="0"/>
                    <a:cs typeface="NikoshBAN" pitchFamily="2" charset="0"/>
                  </a:rPr>
                  <a:t>A-</a:t>
                </a:r>
                <a14:m>
                  <m:oMath xmlns:m="http://schemas.openxmlformats.org/officeDocument/2006/math">
                    <m:sSup>
                      <m:sSupPr>
                        <m:ctrlPr>
                          <a:rPr lang="en-US" b="1" i="1" dirty="0" smtClean="0">
                            <a:latin typeface="Cambria Math"/>
                          </a:rPr>
                        </m:ctrlPr>
                      </m:sSupPr>
                      <m:e>
                        <m:r>
                          <a:rPr lang="en-US" b="1" i="1" dirty="0" smtClean="0">
                            <a:latin typeface="Cambria Math"/>
                          </a:rPr>
                          <m:t>𝒄𝒐𝒕</m:t>
                        </m:r>
                      </m:e>
                      <m:sup>
                        <m:r>
                          <a:rPr lang="en-US" b="1" i="1" dirty="0" smtClean="0">
                            <a:latin typeface="Cambria Math"/>
                          </a:rPr>
                          <m:t>𝟐</m:t>
                        </m:r>
                      </m:sup>
                    </m:sSup>
                  </m:oMath>
                </a14:m>
                <a:r>
                  <a:rPr lang="en-US" b="1" dirty="0" smtClean="0">
                    <a:latin typeface="NikoshBAN" pitchFamily="2" charset="0"/>
                    <a:cs typeface="NikoshBAN" pitchFamily="2" charset="0"/>
                  </a:rPr>
                  <a:t>A= </a:t>
                </a:r>
                <a14:m>
                  <m:oMath xmlns:m="http://schemas.openxmlformats.org/officeDocument/2006/math">
                    <m:r>
                      <a:rPr lang="en-US" b="1" i="1" smtClean="0">
                        <a:latin typeface="Cambria Math"/>
                      </a:rPr>
                      <m:t>𝟏</m:t>
                    </m:r>
                  </m:oMath>
                </a14:m>
                <a:r>
                  <a:rPr lang="en-US" b="1" dirty="0" smtClean="0">
                    <a:latin typeface="NikoshBAN" pitchFamily="2" charset="0"/>
                    <a:cs typeface="NikoshBAN" pitchFamily="2" charset="0"/>
                  </a:rPr>
                  <a:t>  </a:t>
                </a:r>
              </a:p>
              <a:p>
                <a:r>
                  <a:rPr lang="en-US" b="1" dirty="0">
                    <a:latin typeface="NikoshBAN" pitchFamily="2" charset="0"/>
                    <a:cs typeface="NikoshBAN" pitchFamily="2" charset="0"/>
                  </a:rPr>
                  <a:t> </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বা, </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a:t>
                </a:r>
                <a:r>
                  <a:rPr lang="en-US" b="1" dirty="0" err="1" smtClean="0">
                    <a:latin typeface="NikoshBAN" pitchFamily="2" charset="0"/>
                    <a:cs typeface="NikoshBAN" pitchFamily="2" charset="0"/>
                  </a:rPr>
                  <a:t>cosecA+cotA</a:t>
                </a:r>
                <a:r>
                  <a:rPr lang="en-US" b="1" dirty="0" smtClean="0">
                    <a:latin typeface="NikoshBAN" pitchFamily="2" charset="0"/>
                    <a:cs typeface="NikoshBAN" pitchFamily="2" charset="0"/>
                  </a:rPr>
                  <a:t>)(</a:t>
                </a:r>
                <a:r>
                  <a:rPr lang="en-US" b="1" dirty="0" err="1" smtClean="0">
                    <a:latin typeface="NikoshBAN" pitchFamily="2" charset="0"/>
                    <a:cs typeface="NikoshBAN" pitchFamily="2" charset="0"/>
                  </a:rPr>
                  <a:t>cosecA-cotA</a:t>
                </a:r>
                <a:r>
                  <a:rPr lang="en-US" b="1" dirty="0" smtClean="0">
                    <a:latin typeface="NikoshBAN" pitchFamily="2" charset="0"/>
                    <a:cs typeface="NikoshBAN" pitchFamily="2" charset="0"/>
                  </a:rPr>
                  <a:t>)= </a:t>
                </a:r>
                <a14:m>
                  <m:oMath xmlns:m="http://schemas.openxmlformats.org/officeDocument/2006/math">
                    <m:r>
                      <a:rPr lang="en-US" b="1" i="1" smtClean="0">
                        <a:latin typeface="Cambria Math"/>
                        <a:cs typeface="NikoshBAN" pitchFamily="2" charset="0"/>
                      </a:rPr>
                      <m:t>𝟏</m:t>
                    </m:r>
                  </m:oMath>
                </a14:m>
                <a:r>
                  <a:rPr lang="en-US" b="1" dirty="0" smtClean="0">
                    <a:latin typeface="NikoshBAN" pitchFamily="2" charset="0"/>
                    <a:cs typeface="NikoshBAN" pitchFamily="2" charset="0"/>
                  </a:rPr>
                  <a:t>  </a:t>
                </a:r>
              </a:p>
              <a:p>
                <a:r>
                  <a:rPr lang="en-US" b="1" dirty="0">
                    <a:latin typeface="NikoshBAN" pitchFamily="2" charset="0"/>
                    <a:cs typeface="NikoshBAN" pitchFamily="2" charset="0"/>
                  </a:rPr>
                  <a:t> </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বা, (</a:t>
                </a:r>
                <a:r>
                  <a:rPr lang="en-US" b="1" dirty="0" err="1" smtClean="0">
                    <a:latin typeface="NikoshBAN" pitchFamily="2" charset="0"/>
                    <a:cs typeface="NikoshBAN" pitchFamily="2" charset="0"/>
                  </a:rPr>
                  <a:t>cosecA+cotA</a:t>
                </a:r>
                <a:r>
                  <a:rPr lang="en-US" b="1" dirty="0" smtClean="0">
                    <a:latin typeface="NikoshBAN" pitchFamily="2" charset="0"/>
                    <a:cs typeface="NikoshBAN" pitchFamily="2" charset="0"/>
                  </a:rPr>
                  <a:t>) . </a:t>
                </a:r>
                <a14:m>
                  <m:oMath xmlns:m="http://schemas.openxmlformats.org/officeDocument/2006/math">
                    <m:f>
                      <m:fPr>
                        <m:ctrlPr>
                          <a:rPr lang="en-US" b="1" i="1" smtClean="0">
                            <a:latin typeface="Cambria Math"/>
                            <a:cs typeface="NikoshBAN" pitchFamily="2" charset="0"/>
                          </a:rPr>
                        </m:ctrlPr>
                      </m:fPr>
                      <m:num>
                        <m:r>
                          <a:rPr lang="en-US" b="1" i="1" smtClean="0">
                            <a:latin typeface="Cambria Math"/>
                            <a:cs typeface="NikoshBAN" pitchFamily="2" charset="0"/>
                          </a:rPr>
                          <m:t>𝟏</m:t>
                        </m:r>
                      </m:num>
                      <m:den>
                        <m:r>
                          <a:rPr lang="en-US" b="1" i="1" smtClean="0">
                            <a:latin typeface="Cambria Math"/>
                            <a:cs typeface="NikoshBAN" pitchFamily="2" charset="0"/>
                          </a:rPr>
                          <m:t>𝒙</m:t>
                        </m:r>
                      </m:den>
                    </m:f>
                  </m:oMath>
                </a14:m>
                <a:r>
                  <a:rPr lang="en-US" b="1" dirty="0" smtClean="0">
                    <a:latin typeface="NikoshBAN" pitchFamily="2" charset="0"/>
                    <a:cs typeface="NikoshBAN" pitchFamily="2" charset="0"/>
                  </a:rPr>
                  <a:t> = </a:t>
                </a:r>
                <a14:m>
                  <m:oMath xmlns:m="http://schemas.openxmlformats.org/officeDocument/2006/math">
                    <m:r>
                      <a:rPr lang="en-US" b="1" i="1" smtClean="0">
                        <a:latin typeface="Cambria Math"/>
                        <a:cs typeface="NikoshBAN" pitchFamily="2" charset="0"/>
                      </a:rPr>
                      <m:t>𝟏</m:t>
                    </m:r>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  ( ১ ) হতে  ]</a:t>
                </a:r>
              </a:p>
              <a:p>
                <a:r>
                  <a:rPr lang="bn-BD" b="1" dirty="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বা, </a:t>
                </a:r>
                <a:r>
                  <a:rPr lang="en-US" b="1" dirty="0" err="1" smtClean="0">
                    <a:latin typeface="NikoshBAN" pitchFamily="2" charset="0"/>
                    <a:cs typeface="NikoshBAN" pitchFamily="2" charset="0"/>
                  </a:rPr>
                  <a:t>cosecA+cotA</a:t>
                </a:r>
                <a:r>
                  <a:rPr lang="en-US" b="1" dirty="0" smtClean="0">
                    <a:latin typeface="NikoshBAN" pitchFamily="2" charset="0"/>
                    <a:cs typeface="NikoshBAN" pitchFamily="2" charset="0"/>
                  </a:rPr>
                  <a:t> = </a:t>
                </a:r>
                <a14:m>
                  <m:oMath xmlns:m="http://schemas.openxmlformats.org/officeDocument/2006/math">
                    <m:r>
                      <a:rPr lang="en-US" b="1" i="1" smtClean="0">
                        <a:latin typeface="Cambria Math"/>
                        <a:cs typeface="NikoshBAN" pitchFamily="2" charset="0"/>
                      </a:rPr>
                      <m:t>𝒙</m:t>
                    </m:r>
                  </m:oMath>
                </a14:m>
                <a:r>
                  <a:rPr lang="en-US" b="1" dirty="0" smtClean="0">
                    <a:latin typeface="NikoshBAN" pitchFamily="2" charset="0"/>
                    <a:cs typeface="NikoshBAN" pitchFamily="2" charset="0"/>
                  </a:rPr>
                  <a:t>   Ans.    </a:t>
                </a:r>
                <a:endParaRPr lang="en-US" b="1" dirty="0">
                  <a:latin typeface="NikoshBAN" pitchFamily="2" charset="0"/>
                  <a:cs typeface="NikoshBAN" pitchFamily="2" charset="0"/>
                </a:endParaRPr>
              </a:p>
            </p:txBody>
          </p:sp>
        </mc:Choice>
        <mc:Fallback xmlns="">
          <p:sp>
            <p:nvSpPr>
              <p:cNvPr id="14" name="TextBox 13"/>
              <p:cNvSpPr txBox="1">
                <a:spLocks noRot="1" noChangeAspect="1" noMove="1" noResize="1" noEditPoints="1" noAdjustHandles="1" noChangeArrowheads="1" noChangeShapeType="1" noTextEdit="1"/>
              </p:cNvSpPr>
              <p:nvPr/>
            </p:nvSpPr>
            <p:spPr>
              <a:xfrm>
                <a:off x="1013347" y="2455275"/>
                <a:ext cx="5768453" cy="1329659"/>
              </a:xfrm>
              <a:prstGeom prst="rect">
                <a:avLst/>
              </a:prstGeom>
              <a:blipFill rotWithShape="1">
                <a:blip r:embed="rId6"/>
                <a:stretch>
                  <a:fillRect l="-845" t="-1376" b="-68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401782" y="3784934"/>
                <a:ext cx="4563132" cy="2493888"/>
              </a:xfrm>
              <a:prstGeom prst="rect">
                <a:avLst/>
              </a:prstGeom>
              <a:noFill/>
            </p:spPr>
            <p:txBody>
              <a:bodyPr wrap="square" rtlCol="0">
                <a:spAutoFit/>
              </a:bodyPr>
              <a:lstStyle/>
              <a:p>
                <a:r>
                  <a:rPr lang="bn-BD" b="1" dirty="0" smtClean="0">
                    <a:latin typeface="NikoshBAN" pitchFamily="2" charset="0"/>
                    <a:cs typeface="NikoshBAN" pitchFamily="2" charset="0"/>
                  </a:rPr>
                  <a:t>১৬(খ)  দেওয়া আছে, </a:t>
                </a:r>
                <a:r>
                  <a:rPr lang="en-US" b="1" dirty="0" err="1" smtClean="0">
                    <a:latin typeface="NikoshBAN" pitchFamily="2" charset="0"/>
                    <a:cs typeface="NikoshBAN" pitchFamily="2" charset="0"/>
                  </a:rPr>
                  <a:t>cosecA-cotA</a:t>
                </a:r>
                <a:r>
                  <a:rPr lang="en-US" b="1" dirty="0" smtClean="0">
                    <a:latin typeface="NikoshBAN" pitchFamily="2" charset="0"/>
                    <a:cs typeface="NikoshBAN" pitchFamily="2" charset="0"/>
                  </a:rPr>
                  <a:t>= </a:t>
                </a:r>
                <a14:m>
                  <m:oMath xmlns:m="http://schemas.openxmlformats.org/officeDocument/2006/math">
                    <m:f>
                      <m:fPr>
                        <m:ctrlPr>
                          <a:rPr lang="en-US" b="1" i="1" smtClean="0">
                            <a:latin typeface="Cambria Math"/>
                          </a:rPr>
                        </m:ctrlPr>
                      </m:fPr>
                      <m:num>
                        <m:r>
                          <a:rPr lang="en-US" b="1" i="1" smtClean="0">
                            <a:latin typeface="Cambria Math"/>
                          </a:rPr>
                          <m:t>𝟏</m:t>
                        </m:r>
                      </m:num>
                      <m:den>
                        <m:r>
                          <a:rPr lang="en-US" b="1" i="1" smtClean="0">
                            <a:latin typeface="Cambria Math"/>
                          </a:rPr>
                          <m:t>𝒙</m:t>
                        </m:r>
                      </m:den>
                    </m:f>
                  </m:oMath>
                </a14:m>
                <a:r>
                  <a:rPr lang="bn-BD" b="1" dirty="0" smtClean="0">
                    <a:latin typeface="NikoshBAN" pitchFamily="2" charset="0"/>
                    <a:cs typeface="NikoshBAN" pitchFamily="2" charset="0"/>
                  </a:rPr>
                  <a:t>  </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১)</a:t>
                </a:r>
              </a:p>
              <a:p>
                <a:r>
                  <a:rPr lang="bn-BD" b="1" dirty="0">
                    <a:latin typeface="NikoshBAN" pitchFamily="2" charset="0"/>
                    <a:cs typeface="NikoshBAN" pitchFamily="2" charset="0"/>
                  </a:rPr>
                  <a:t> </a:t>
                </a:r>
                <a:r>
                  <a:rPr lang="bn-BD" b="1" dirty="0" smtClean="0">
                    <a:latin typeface="NikoshBAN" pitchFamily="2" charset="0"/>
                    <a:cs typeface="NikoshBAN" pitchFamily="2" charset="0"/>
                  </a:rPr>
                  <a:t>   (ক) হতে,         </a:t>
                </a:r>
                <a:r>
                  <a:rPr lang="en-US" b="1" dirty="0" err="1" smtClean="0">
                    <a:latin typeface="NikoshBAN" pitchFamily="2" charset="0"/>
                    <a:cs typeface="NikoshBAN" pitchFamily="2" charset="0"/>
                  </a:rPr>
                  <a:t>cosecA+cotA</a:t>
                </a:r>
                <a:r>
                  <a:rPr lang="en-US" b="1" dirty="0" smtClean="0">
                    <a:latin typeface="NikoshBAN" pitchFamily="2" charset="0"/>
                    <a:cs typeface="NikoshBAN" pitchFamily="2" charset="0"/>
                  </a:rPr>
                  <a:t>= </a:t>
                </a:r>
                <a14:m>
                  <m:oMath xmlns:m="http://schemas.openxmlformats.org/officeDocument/2006/math">
                    <m:r>
                      <a:rPr lang="en-US" b="1" i="1" smtClean="0">
                        <a:latin typeface="Cambria Math"/>
                      </a:rPr>
                      <m:t>𝒙</m:t>
                    </m:r>
                  </m:oMath>
                </a14:m>
                <a:r>
                  <a:rPr lang="bn-BD" b="1" dirty="0" smtClean="0">
                    <a:latin typeface="NikoshBAN" pitchFamily="2" charset="0"/>
                    <a:cs typeface="NikoshBAN" pitchFamily="2" charset="0"/>
                  </a:rPr>
                  <a:t>   </a:t>
                </a:r>
                <a:r>
                  <a:rPr lang="en-US" b="1" dirty="0" smtClean="0">
                    <a:latin typeface="NikoshBAN" pitchFamily="2" charset="0"/>
                    <a:cs typeface="NikoshBAN" pitchFamily="2" charset="0"/>
                  </a:rPr>
                  <a:t>…</a:t>
                </a:r>
                <a:r>
                  <a:rPr lang="bn-BD" b="1" dirty="0" smtClean="0">
                    <a:latin typeface="NikoshBAN" pitchFamily="2" charset="0"/>
                    <a:cs typeface="NikoshBAN" pitchFamily="2" charset="0"/>
                  </a:rPr>
                  <a:t>(২) </a:t>
                </a:r>
              </a:p>
              <a:p>
                <a:r>
                  <a:rPr lang="bn-BD" b="1" dirty="0">
                    <a:latin typeface="NikoshBAN" pitchFamily="2" charset="0"/>
                    <a:cs typeface="NikoshBAN" pitchFamily="2" charset="0"/>
                  </a:rPr>
                  <a:t> </a:t>
                </a:r>
                <a:r>
                  <a:rPr lang="bn-BD" b="1" dirty="0" smtClean="0">
                    <a:latin typeface="NikoshBAN" pitchFamily="2" charset="0"/>
                    <a:cs typeface="NikoshBAN" pitchFamily="2" charset="0"/>
                  </a:rPr>
                  <a:t> (১) ও (২) যোগ করে পাই, </a:t>
                </a:r>
                <a14:m>
                  <m:oMath xmlns:m="http://schemas.openxmlformats.org/officeDocument/2006/math">
                    <m:r>
                      <a:rPr lang="en-US" b="1" i="1" smtClean="0">
                        <a:latin typeface="Cambria Math"/>
                      </a:rPr>
                      <m:t>𝟐</m:t>
                    </m:r>
                  </m:oMath>
                </a14:m>
                <a:r>
                  <a:rPr lang="en-US" b="1" dirty="0" smtClean="0">
                    <a:latin typeface="NikoshBAN" pitchFamily="2" charset="0"/>
                    <a:cs typeface="NikoshBAN" pitchFamily="2" charset="0"/>
                  </a:rPr>
                  <a:t>cosecA=</a:t>
                </a:r>
                <a14:m>
                  <m:oMath xmlns:m="http://schemas.openxmlformats.org/officeDocument/2006/math">
                    <m:r>
                      <a:rPr lang="en-US" b="1" i="1" dirty="0" smtClean="0">
                        <a:latin typeface="Cambria Math"/>
                      </a:rPr>
                      <m:t>𝒙</m:t>
                    </m:r>
                  </m:oMath>
                </a14:m>
                <a:r>
                  <a:rPr lang="en-US" b="1" dirty="0" smtClean="0">
                    <a:latin typeface="NikoshBAN" pitchFamily="2" charset="0"/>
                    <a:cs typeface="NikoshBAN" pitchFamily="2" charset="0"/>
                  </a:rPr>
                  <a:t>+</a:t>
                </a:r>
                <a14:m>
                  <m:oMath xmlns:m="http://schemas.openxmlformats.org/officeDocument/2006/math">
                    <m:f>
                      <m:fPr>
                        <m:ctrlPr>
                          <a:rPr lang="en-US" b="1" i="1" dirty="0" smtClean="0">
                            <a:latin typeface="Cambria Math"/>
                          </a:rPr>
                        </m:ctrlPr>
                      </m:fPr>
                      <m:num>
                        <m:r>
                          <a:rPr lang="en-US" b="1" i="1" dirty="0" smtClean="0">
                            <a:latin typeface="Cambria Math"/>
                          </a:rPr>
                          <m:t>𝟏</m:t>
                        </m:r>
                      </m:num>
                      <m:den>
                        <m:r>
                          <a:rPr lang="en-US" b="1" i="1" dirty="0" smtClean="0">
                            <a:latin typeface="Cambria Math"/>
                          </a:rPr>
                          <m:t>𝒙</m:t>
                        </m:r>
                      </m:den>
                    </m:f>
                  </m:oMath>
                </a14:m>
                <a:r>
                  <a:rPr lang="en-US" b="1" dirty="0" smtClean="0">
                    <a:latin typeface="NikoshBAN" pitchFamily="2" charset="0"/>
                    <a:cs typeface="NikoshBAN" pitchFamily="2" charset="0"/>
                  </a:rPr>
                  <a:t> = </a:t>
                </a:r>
                <a14:m>
                  <m:oMath xmlns:m="http://schemas.openxmlformats.org/officeDocument/2006/math">
                    <m:f>
                      <m:fPr>
                        <m:ctrlPr>
                          <a:rPr lang="en-US" b="1" i="1" dirty="0" smtClean="0">
                            <a:latin typeface="Cambria Math"/>
                          </a:rPr>
                        </m:ctrlPr>
                      </m:fPr>
                      <m:num>
                        <m:sSup>
                          <m:sSupPr>
                            <m:ctrlPr>
                              <a:rPr lang="en-US" b="1" i="1" dirty="0" smtClean="0">
                                <a:latin typeface="Cambria Math"/>
                              </a:rPr>
                            </m:ctrlPr>
                          </m:sSupPr>
                          <m:e>
                            <m:r>
                              <a:rPr lang="en-US" b="1" i="1" dirty="0" smtClean="0">
                                <a:latin typeface="Cambria Math"/>
                              </a:rPr>
                              <m:t>𝒙</m:t>
                            </m:r>
                          </m:e>
                          <m:sup>
                            <m:r>
                              <a:rPr lang="en-US" b="1" i="1" dirty="0" smtClean="0">
                                <a:latin typeface="Cambria Math"/>
                              </a:rPr>
                              <m:t>𝟐</m:t>
                            </m:r>
                          </m:sup>
                        </m:sSup>
                        <m:r>
                          <a:rPr lang="en-US" b="1" i="1" dirty="0" smtClean="0">
                            <a:latin typeface="Cambria Math"/>
                          </a:rPr>
                          <m:t>+</m:t>
                        </m:r>
                        <m:r>
                          <a:rPr lang="en-US" b="1" i="1" dirty="0" smtClean="0">
                            <a:latin typeface="Cambria Math"/>
                          </a:rPr>
                          <m:t>𝟏</m:t>
                        </m:r>
                      </m:num>
                      <m:den>
                        <m:r>
                          <a:rPr lang="en-US" b="1" i="1" dirty="0" smtClean="0">
                            <a:latin typeface="Cambria Math"/>
                          </a:rPr>
                          <m:t>𝒙</m:t>
                        </m:r>
                      </m:den>
                    </m:f>
                  </m:oMath>
                </a14:m>
                <a:r>
                  <a:rPr lang="en-US" b="1" dirty="0" smtClean="0">
                    <a:latin typeface="NikoshBAN" pitchFamily="2" charset="0"/>
                    <a:cs typeface="NikoshBAN" pitchFamily="2" charset="0"/>
                  </a:rPr>
                  <a:t> </a:t>
                </a:r>
              </a:p>
              <a:p>
                <a:r>
                  <a:rPr lang="en-US" b="1" dirty="0">
                    <a:latin typeface="NikoshBAN" pitchFamily="2" charset="0"/>
                    <a:cs typeface="NikoshBAN" pitchFamily="2" charset="0"/>
                  </a:rPr>
                  <a:t> </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বা,</a:t>
                </a:r>
                <a:r>
                  <a:rPr lang="en-US" b="1" dirty="0" smtClean="0">
                    <a:latin typeface="NikoshBAN" pitchFamily="2" charset="0"/>
                    <a:cs typeface="NikoshBAN" pitchFamily="2" charset="0"/>
                  </a:rPr>
                  <a:t>   </a:t>
                </a:r>
                <a:r>
                  <a:rPr lang="en-US" b="1" dirty="0" err="1" smtClean="0">
                    <a:latin typeface="NikoshBAN" pitchFamily="2" charset="0"/>
                    <a:cs typeface="NikoshBAN" pitchFamily="2" charset="0"/>
                  </a:rPr>
                  <a:t>cosecA</a:t>
                </a:r>
                <a:r>
                  <a:rPr lang="en-US" b="1" dirty="0" smtClean="0">
                    <a:latin typeface="NikoshBAN" pitchFamily="2" charset="0"/>
                    <a:cs typeface="NikoshBAN" pitchFamily="2" charset="0"/>
                  </a:rPr>
                  <a:t>= </a:t>
                </a:r>
                <a14:m>
                  <m:oMath xmlns:m="http://schemas.openxmlformats.org/officeDocument/2006/math">
                    <m:f>
                      <m:fPr>
                        <m:ctrlPr>
                          <a:rPr lang="en-US" b="1" i="1" smtClean="0">
                            <a:latin typeface="Cambria Math"/>
                          </a:rPr>
                        </m:ctrlPr>
                      </m:fPr>
                      <m:num>
                        <m:sSup>
                          <m:sSupPr>
                            <m:ctrlPr>
                              <a:rPr lang="en-US" b="1" i="1" smtClean="0">
                                <a:latin typeface="Cambria Math"/>
                              </a:rPr>
                            </m:ctrlPr>
                          </m:sSupPr>
                          <m:e>
                            <m:r>
                              <a:rPr lang="en-US" b="1" i="1" smtClean="0">
                                <a:latin typeface="Cambria Math"/>
                              </a:rPr>
                              <m:t>𝒙</m:t>
                            </m:r>
                          </m:e>
                          <m:sup>
                            <m:r>
                              <a:rPr lang="en-US" b="1" i="1" smtClean="0">
                                <a:latin typeface="Cambria Math"/>
                              </a:rPr>
                              <m:t>𝟐</m:t>
                            </m:r>
                          </m:sup>
                        </m:sSup>
                        <m:r>
                          <a:rPr lang="en-US" b="1" i="1" smtClean="0">
                            <a:latin typeface="Cambria Math"/>
                          </a:rPr>
                          <m:t>+</m:t>
                        </m:r>
                        <m:r>
                          <a:rPr lang="en-US" b="1" i="1" smtClean="0">
                            <a:latin typeface="Cambria Math"/>
                          </a:rPr>
                          <m:t>𝟏</m:t>
                        </m:r>
                      </m:num>
                      <m:den>
                        <m:r>
                          <a:rPr lang="en-US" b="1" i="1" smtClean="0">
                            <a:latin typeface="Cambria Math"/>
                          </a:rPr>
                          <m:t>𝟐</m:t>
                        </m:r>
                        <m:r>
                          <a:rPr lang="en-US" b="1" i="1" smtClean="0">
                            <a:latin typeface="Cambria Math"/>
                          </a:rPr>
                          <m:t>𝒙</m:t>
                        </m:r>
                      </m:den>
                    </m:f>
                  </m:oMath>
                </a14:m>
                <a:r>
                  <a:rPr lang="en-US" b="1" dirty="0" smtClean="0">
                    <a:latin typeface="NikoshBAN" pitchFamily="2" charset="0"/>
                    <a:cs typeface="NikoshBAN" pitchFamily="2" charset="0"/>
                  </a:rPr>
                  <a:t> </a:t>
                </a:r>
                <a:endParaRPr lang="bn-BD" b="1" dirty="0" smtClean="0">
                  <a:latin typeface="NikoshBAN" pitchFamily="2" charset="0"/>
                  <a:cs typeface="NikoshBAN" pitchFamily="2" charset="0"/>
                </a:endParaRPr>
              </a:p>
              <a:p>
                <a:r>
                  <a:rPr lang="bn-BD" b="1" dirty="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a:t>
                </a:r>
                <a:r>
                  <a:rPr lang="en-US" b="1" dirty="0" smtClean="0">
                    <a:latin typeface="NikoshBAN" pitchFamily="2" charset="0"/>
                    <a:ea typeface="Cambria Math"/>
                    <a:cs typeface="NikoshBAN" pitchFamily="2" charset="0"/>
                  </a:rPr>
                  <a:t>∴</a:t>
                </a:r>
                <a:r>
                  <a:rPr lang="en-US" b="1" dirty="0" err="1" smtClean="0">
                    <a:latin typeface="NikoshBAN" pitchFamily="2" charset="0"/>
                    <a:ea typeface="Cambria Math"/>
                    <a:cs typeface="NikoshBAN" pitchFamily="2" charset="0"/>
                  </a:rPr>
                  <a:t>sinA</a:t>
                </a:r>
                <a:r>
                  <a:rPr lang="en-US" b="1" dirty="0" smtClean="0">
                    <a:latin typeface="NikoshBAN" pitchFamily="2" charset="0"/>
                    <a:ea typeface="Cambria Math"/>
                    <a:cs typeface="NikoshBAN" pitchFamily="2" charset="0"/>
                  </a:rPr>
                  <a:t>= </a:t>
                </a:r>
                <a14:m>
                  <m:oMath xmlns:m="http://schemas.openxmlformats.org/officeDocument/2006/math">
                    <m:f>
                      <m:fPr>
                        <m:ctrlPr>
                          <a:rPr lang="en-US" b="1" i="1" smtClean="0">
                            <a:latin typeface="Cambria Math"/>
                            <a:ea typeface="Cambria Math"/>
                          </a:rPr>
                        </m:ctrlPr>
                      </m:fPr>
                      <m:num>
                        <m:r>
                          <a:rPr lang="en-US" b="1" i="1" smtClean="0">
                            <a:latin typeface="Cambria Math"/>
                            <a:ea typeface="Cambria Math"/>
                          </a:rPr>
                          <m:t>𝟐</m:t>
                        </m:r>
                        <m:r>
                          <a:rPr lang="en-US" b="1" i="1" smtClean="0">
                            <a:latin typeface="Cambria Math"/>
                            <a:ea typeface="Cambria Math"/>
                          </a:rPr>
                          <m:t>𝒙</m:t>
                        </m:r>
                      </m:num>
                      <m:den>
                        <m:sSup>
                          <m:sSupPr>
                            <m:ctrlPr>
                              <a:rPr lang="en-US" b="1" i="1" smtClean="0">
                                <a:latin typeface="Cambria Math"/>
                                <a:ea typeface="Cambria Math"/>
                              </a:rPr>
                            </m:ctrlPr>
                          </m:sSupPr>
                          <m:e>
                            <m:r>
                              <a:rPr lang="en-US" b="1" i="1" smtClean="0">
                                <a:latin typeface="Cambria Math"/>
                                <a:ea typeface="Cambria Math"/>
                              </a:rPr>
                              <m:t>𝒙</m:t>
                            </m:r>
                          </m:e>
                          <m:sup>
                            <m:r>
                              <a:rPr lang="en-US" b="1" i="1" smtClean="0">
                                <a:latin typeface="Cambria Math"/>
                                <a:ea typeface="Cambria Math"/>
                              </a:rPr>
                              <m:t>𝟐</m:t>
                            </m:r>
                          </m:sup>
                        </m:sSup>
                        <m:r>
                          <a:rPr lang="en-US" b="1" i="1" smtClean="0">
                            <a:latin typeface="Cambria Math"/>
                            <a:ea typeface="Cambria Math"/>
                          </a:rPr>
                          <m:t>+</m:t>
                        </m:r>
                        <m:r>
                          <a:rPr lang="en-US" b="1" i="1" smtClean="0">
                            <a:latin typeface="Cambria Math"/>
                            <a:ea typeface="Cambria Math"/>
                          </a:rPr>
                          <m:t>𝟏</m:t>
                        </m:r>
                      </m:den>
                    </m:f>
                  </m:oMath>
                </a14:m>
                <a:r>
                  <a:rPr lang="en-US" b="1" dirty="0" smtClean="0">
                    <a:latin typeface="NikoshBAN" pitchFamily="2" charset="0"/>
                    <a:cs typeface="NikoshBAN" pitchFamily="2" charset="0"/>
                  </a:rPr>
                  <a:t> </a:t>
                </a:r>
              </a:p>
              <a:p>
                <a:r>
                  <a:rPr lang="en-US" b="1" dirty="0">
                    <a:latin typeface="NikoshBAN" pitchFamily="2" charset="0"/>
                    <a:cs typeface="NikoshBAN" pitchFamily="2" charset="0"/>
                  </a:rPr>
                  <a:t> </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বা, </a:t>
                </a:r>
                <a14:m>
                  <m:oMath xmlns:m="http://schemas.openxmlformats.org/officeDocument/2006/math">
                    <m:sSup>
                      <m:sSupPr>
                        <m:ctrlPr>
                          <a:rPr lang="bn-BD" b="1" i="1" smtClean="0">
                            <a:latin typeface="Cambria Math"/>
                            <a:cs typeface="NikoshBAN" pitchFamily="2" charset="0"/>
                          </a:rPr>
                        </m:ctrlPr>
                      </m:sSupPr>
                      <m:e>
                        <m:r>
                          <a:rPr lang="en-US" b="1" i="1" smtClean="0">
                            <a:latin typeface="Cambria Math"/>
                            <a:cs typeface="NikoshBAN" pitchFamily="2" charset="0"/>
                          </a:rPr>
                          <m:t>𝒔𝒊𝒏</m:t>
                        </m:r>
                      </m:e>
                      <m:sup>
                        <m:r>
                          <a:rPr lang="en-US" b="1" i="1" smtClean="0">
                            <a:latin typeface="Cambria Math"/>
                            <a:cs typeface="NikoshBAN" pitchFamily="2" charset="0"/>
                          </a:rPr>
                          <m:t>𝟐</m:t>
                        </m:r>
                      </m:sup>
                    </m:sSup>
                  </m:oMath>
                </a14:m>
                <a:r>
                  <a:rPr lang="en-US" b="1" dirty="0" smtClean="0">
                    <a:latin typeface="NikoshBAN" pitchFamily="2" charset="0"/>
                    <a:cs typeface="NikoshBAN" pitchFamily="2" charset="0"/>
                  </a:rPr>
                  <a:t>A= </a:t>
                </a:r>
                <a14:m>
                  <m:oMath xmlns:m="http://schemas.openxmlformats.org/officeDocument/2006/math">
                    <m:f>
                      <m:fPr>
                        <m:ctrlPr>
                          <a:rPr lang="en-US" b="1" i="1" smtClean="0">
                            <a:latin typeface="Cambria Math"/>
                            <a:cs typeface="NikoshBAN" pitchFamily="2" charset="0"/>
                          </a:rPr>
                        </m:ctrlPr>
                      </m:fPr>
                      <m:num>
                        <m:sSup>
                          <m:sSupPr>
                            <m:ctrlPr>
                              <a:rPr lang="en-US" b="1" i="1" smtClean="0">
                                <a:latin typeface="Cambria Math"/>
                                <a:cs typeface="NikoshBAN" pitchFamily="2" charset="0"/>
                              </a:rPr>
                            </m:ctrlPr>
                          </m:sSupPr>
                          <m:e>
                            <m:r>
                              <a:rPr lang="en-US" b="1" i="1" smtClean="0">
                                <a:latin typeface="Cambria Math"/>
                                <a:cs typeface="NikoshBAN" pitchFamily="2" charset="0"/>
                              </a:rPr>
                              <m:t>𝟒</m:t>
                            </m:r>
                            <m:r>
                              <a:rPr lang="en-US" b="1" i="1" smtClean="0">
                                <a:latin typeface="Cambria Math"/>
                                <a:cs typeface="NikoshBAN" pitchFamily="2" charset="0"/>
                              </a:rPr>
                              <m:t>𝒙</m:t>
                            </m:r>
                          </m:e>
                          <m:sup>
                            <m:r>
                              <a:rPr lang="en-US" b="1" i="1" smtClean="0">
                                <a:latin typeface="Cambria Math"/>
                                <a:cs typeface="NikoshBAN" pitchFamily="2" charset="0"/>
                              </a:rPr>
                              <m:t>𝟐</m:t>
                            </m:r>
                          </m:sup>
                        </m:sSup>
                      </m:num>
                      <m:den>
                        <m:sSup>
                          <m:sSupPr>
                            <m:ctrlPr>
                              <a:rPr lang="en-US" b="1" i="1" smtClean="0">
                                <a:latin typeface="Cambria Math"/>
                                <a:cs typeface="NikoshBAN" pitchFamily="2" charset="0"/>
                              </a:rPr>
                            </m:ctrlPr>
                          </m:sSupPr>
                          <m:e>
                            <m:r>
                              <a:rPr lang="en-US" b="1" i="1" smtClean="0">
                                <a:latin typeface="Cambria Math"/>
                                <a:cs typeface="NikoshBAN" pitchFamily="2" charset="0"/>
                              </a:rPr>
                              <m:t>𝒙</m:t>
                            </m:r>
                          </m:e>
                          <m:sup>
                            <m:r>
                              <a:rPr lang="en-US" b="1" i="1" smtClean="0">
                                <a:latin typeface="Cambria Math"/>
                                <a:cs typeface="NikoshBAN" pitchFamily="2" charset="0"/>
                              </a:rPr>
                              <m:t>𝟒</m:t>
                            </m:r>
                          </m:sup>
                        </m:sSup>
                        <m:r>
                          <a:rPr lang="en-US" b="1" i="1" smtClean="0">
                            <a:latin typeface="Cambria Math"/>
                            <a:cs typeface="NikoshBAN" pitchFamily="2" charset="0"/>
                          </a:rPr>
                          <m:t>+</m:t>
                        </m:r>
                        <m:sSup>
                          <m:sSupPr>
                            <m:ctrlPr>
                              <a:rPr lang="en-US" b="1" i="1" smtClean="0">
                                <a:latin typeface="Cambria Math"/>
                                <a:cs typeface="NikoshBAN" pitchFamily="2" charset="0"/>
                              </a:rPr>
                            </m:ctrlPr>
                          </m:sSupPr>
                          <m:e>
                            <m:r>
                              <a:rPr lang="en-US" b="1" i="1" smtClean="0">
                                <a:latin typeface="Cambria Math"/>
                                <a:cs typeface="NikoshBAN" pitchFamily="2" charset="0"/>
                              </a:rPr>
                              <m:t>𝟐</m:t>
                            </m:r>
                            <m:r>
                              <a:rPr lang="en-US" b="1" i="1" smtClean="0">
                                <a:latin typeface="Cambria Math"/>
                                <a:cs typeface="NikoshBAN" pitchFamily="2" charset="0"/>
                              </a:rPr>
                              <m:t>𝒙</m:t>
                            </m:r>
                          </m:e>
                          <m:sup>
                            <m:r>
                              <a:rPr lang="en-US" b="1" i="1" smtClean="0">
                                <a:latin typeface="Cambria Math"/>
                                <a:cs typeface="NikoshBAN" pitchFamily="2" charset="0"/>
                              </a:rPr>
                              <m:t>𝟐</m:t>
                            </m:r>
                          </m:sup>
                        </m:sSup>
                        <m:r>
                          <a:rPr lang="en-US" b="1" i="1" smtClean="0">
                            <a:latin typeface="Cambria Math"/>
                            <a:cs typeface="NikoshBAN" pitchFamily="2" charset="0"/>
                          </a:rPr>
                          <m:t>+</m:t>
                        </m:r>
                        <m:r>
                          <a:rPr lang="en-US" b="1" i="1" smtClean="0">
                            <a:latin typeface="Cambria Math"/>
                            <a:cs typeface="NikoshBAN" pitchFamily="2" charset="0"/>
                          </a:rPr>
                          <m:t>𝟏</m:t>
                        </m:r>
                      </m:den>
                    </m:f>
                  </m:oMath>
                </a14:m>
                <a:endParaRPr lang="en-US" b="1" dirty="0">
                  <a:latin typeface="NikoshBAN" pitchFamily="2" charset="0"/>
                  <a:cs typeface="NikoshBAN" pitchFamily="2"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401782" y="3784934"/>
                <a:ext cx="4563132" cy="2493888"/>
              </a:xfrm>
              <a:prstGeom prst="rect">
                <a:avLst/>
              </a:prstGeom>
              <a:blipFill rotWithShape="1">
                <a:blip r:embed="rId7"/>
                <a:stretch>
                  <a:fillRect l="-1203" b="-12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5410200" y="3848873"/>
                <a:ext cx="3733800" cy="2582823"/>
              </a:xfrm>
              <a:prstGeom prst="rect">
                <a:avLst/>
              </a:prstGeom>
              <a:noFill/>
            </p:spPr>
            <p:txBody>
              <a:bodyPr wrap="square" rtlCol="0">
                <a:spAutoFit/>
              </a:bodyPr>
              <a:lstStyle/>
              <a:p>
                <a:r>
                  <a:rPr lang="bn-BD" b="1" dirty="0" smtClean="0">
                    <a:latin typeface="NikoshBAN" pitchFamily="2" charset="0"/>
                    <a:cs typeface="NikoshBAN" pitchFamily="2" charset="0"/>
                  </a:rPr>
                  <a:t>আবার, </a:t>
                </a:r>
                <a14:m>
                  <m:oMath xmlns:m="http://schemas.openxmlformats.org/officeDocument/2006/math">
                    <m:sSup>
                      <m:sSupPr>
                        <m:ctrlPr>
                          <a:rPr lang="bn-BD" b="1" i="1" smtClean="0">
                            <a:latin typeface="Cambria Math"/>
                          </a:rPr>
                        </m:ctrlPr>
                      </m:sSupPr>
                      <m:e>
                        <m:r>
                          <a:rPr lang="en-US" b="1" i="1" smtClean="0">
                            <a:latin typeface="Cambria Math"/>
                          </a:rPr>
                          <m:t>𝒄𝒐𝒔</m:t>
                        </m:r>
                      </m:e>
                      <m:sup>
                        <m:r>
                          <a:rPr lang="en-US" b="1" i="1" smtClean="0">
                            <a:latin typeface="Cambria Math"/>
                          </a:rPr>
                          <m:t>𝟐</m:t>
                        </m:r>
                      </m:sup>
                    </m:sSup>
                  </m:oMath>
                </a14:m>
                <a:r>
                  <a:rPr lang="en-US" b="1" dirty="0" smtClean="0">
                    <a:latin typeface="NikoshBAN" pitchFamily="2" charset="0"/>
                    <a:cs typeface="NikoshBAN" pitchFamily="2" charset="0"/>
                  </a:rPr>
                  <a:t>A= </a:t>
                </a:r>
                <a14:m>
                  <m:oMath xmlns:m="http://schemas.openxmlformats.org/officeDocument/2006/math">
                    <m:sSup>
                      <m:sSupPr>
                        <m:ctrlPr>
                          <a:rPr lang="en-US" b="1" i="1" smtClean="0">
                            <a:latin typeface="Cambria Math"/>
                          </a:rPr>
                        </m:ctrlPr>
                      </m:sSupPr>
                      <m:e>
                        <m:r>
                          <a:rPr lang="en-US" b="1" i="1" smtClean="0">
                            <a:latin typeface="Cambria Math"/>
                          </a:rPr>
                          <m:t>𝟏</m:t>
                        </m:r>
                        <m:r>
                          <a:rPr lang="en-US" b="1" i="1" smtClean="0">
                            <a:latin typeface="Cambria Math"/>
                          </a:rPr>
                          <m:t>−</m:t>
                        </m:r>
                        <m:r>
                          <a:rPr lang="en-US" b="1" i="1" smtClean="0">
                            <a:latin typeface="Cambria Math"/>
                          </a:rPr>
                          <m:t>𝒔𝒊𝒏</m:t>
                        </m:r>
                      </m:e>
                      <m:sup>
                        <m:r>
                          <a:rPr lang="en-US" b="1" i="1" smtClean="0">
                            <a:latin typeface="Cambria Math"/>
                          </a:rPr>
                          <m:t>𝟐</m:t>
                        </m:r>
                      </m:sup>
                    </m:sSup>
                  </m:oMath>
                </a14:m>
                <a:r>
                  <a:rPr lang="en-US" b="1" dirty="0" smtClean="0">
                    <a:latin typeface="NikoshBAN" pitchFamily="2" charset="0"/>
                    <a:cs typeface="NikoshBAN" pitchFamily="2" charset="0"/>
                  </a:rPr>
                  <a:t>A </a:t>
                </a:r>
              </a:p>
              <a:p>
                <a:r>
                  <a:rPr lang="en-US" b="1" dirty="0">
                    <a:latin typeface="NikoshBAN" pitchFamily="2" charset="0"/>
                    <a:cs typeface="NikoshBAN" pitchFamily="2" charset="0"/>
                  </a:rPr>
                  <a:t> </a:t>
                </a:r>
                <a:r>
                  <a:rPr lang="en-US" b="1" dirty="0" smtClean="0">
                    <a:latin typeface="NikoshBAN" pitchFamily="2" charset="0"/>
                    <a:cs typeface="NikoshBAN" pitchFamily="2" charset="0"/>
                  </a:rPr>
                  <a:t>                    = </a:t>
                </a:r>
                <a14:m>
                  <m:oMath xmlns:m="http://schemas.openxmlformats.org/officeDocument/2006/math">
                    <m:r>
                      <a:rPr lang="en-US" b="1" i="1" smtClean="0">
                        <a:latin typeface="Cambria Math"/>
                      </a:rPr>
                      <m:t>𝟏</m:t>
                    </m:r>
                    <m:r>
                      <a:rPr lang="en-US" b="1" i="1" smtClean="0">
                        <a:latin typeface="Cambria Math"/>
                        <a:ea typeface="Cambria Math"/>
                      </a:rPr>
                      <m:t>−</m:t>
                    </m:r>
                  </m:oMath>
                </a14:m>
                <a:r>
                  <a:rPr lang="en-US" b="1" dirty="0" smtClean="0">
                    <a:latin typeface="NikoshBAN" pitchFamily="2" charset="0"/>
                    <a:cs typeface="NikoshBAN" pitchFamily="2" charset="0"/>
                  </a:rPr>
                  <a:t> </a:t>
                </a:r>
                <a14:m>
                  <m:oMath xmlns:m="http://schemas.openxmlformats.org/officeDocument/2006/math">
                    <m:f>
                      <m:fPr>
                        <m:ctrlPr>
                          <a:rPr lang="en-US" b="1" i="1" dirty="0" smtClean="0">
                            <a:latin typeface="Cambria Math"/>
                          </a:rPr>
                        </m:ctrlPr>
                      </m:fPr>
                      <m:num>
                        <m:sSup>
                          <m:sSupPr>
                            <m:ctrlPr>
                              <a:rPr lang="en-US" b="1" i="1" dirty="0" smtClean="0">
                                <a:latin typeface="Cambria Math"/>
                              </a:rPr>
                            </m:ctrlPr>
                          </m:sSupPr>
                          <m:e>
                            <m:r>
                              <a:rPr lang="en-US" b="1" i="1" dirty="0" smtClean="0">
                                <a:latin typeface="Cambria Math"/>
                              </a:rPr>
                              <m:t>𝟒</m:t>
                            </m:r>
                            <m:r>
                              <a:rPr lang="en-US" b="1" i="1" dirty="0" smtClean="0">
                                <a:latin typeface="Cambria Math"/>
                              </a:rPr>
                              <m:t>𝒙</m:t>
                            </m:r>
                          </m:e>
                          <m:sup>
                            <m:r>
                              <a:rPr lang="en-US" b="1" i="1" dirty="0" smtClean="0">
                                <a:latin typeface="Cambria Math"/>
                              </a:rPr>
                              <m:t>𝟐</m:t>
                            </m:r>
                          </m:sup>
                        </m:sSup>
                      </m:num>
                      <m:den>
                        <m:sSup>
                          <m:sSupPr>
                            <m:ctrlPr>
                              <a:rPr lang="en-US" b="1" i="1" dirty="0" smtClean="0">
                                <a:latin typeface="Cambria Math"/>
                              </a:rPr>
                            </m:ctrlPr>
                          </m:sSupPr>
                          <m:e>
                            <m:r>
                              <a:rPr lang="en-US" b="1" i="1" dirty="0" smtClean="0">
                                <a:latin typeface="Cambria Math"/>
                              </a:rPr>
                              <m:t>𝒙</m:t>
                            </m:r>
                          </m:e>
                          <m:sup>
                            <m:r>
                              <a:rPr lang="en-US" b="1" i="1" dirty="0" smtClean="0">
                                <a:latin typeface="Cambria Math"/>
                              </a:rPr>
                              <m:t>𝟒</m:t>
                            </m:r>
                          </m:sup>
                        </m:sSup>
                        <m:r>
                          <a:rPr lang="en-US" b="1" i="1" dirty="0" smtClean="0">
                            <a:latin typeface="Cambria Math"/>
                          </a:rPr>
                          <m:t>+</m:t>
                        </m:r>
                        <m:sSup>
                          <m:sSupPr>
                            <m:ctrlPr>
                              <a:rPr lang="en-US" b="1" i="1" dirty="0" smtClean="0">
                                <a:latin typeface="Cambria Math"/>
                              </a:rPr>
                            </m:ctrlPr>
                          </m:sSupPr>
                          <m:e>
                            <m:r>
                              <a:rPr lang="en-US" b="1" i="1" dirty="0" smtClean="0">
                                <a:latin typeface="Cambria Math"/>
                              </a:rPr>
                              <m:t>𝟐</m:t>
                            </m:r>
                            <m:r>
                              <a:rPr lang="en-US" b="1" i="1" dirty="0" smtClean="0">
                                <a:latin typeface="Cambria Math"/>
                              </a:rPr>
                              <m:t>𝒙</m:t>
                            </m:r>
                          </m:e>
                          <m:sup>
                            <m:r>
                              <a:rPr lang="en-US" b="1" i="1" dirty="0" smtClean="0">
                                <a:latin typeface="Cambria Math"/>
                              </a:rPr>
                              <m:t>𝟐</m:t>
                            </m:r>
                          </m:sup>
                        </m:sSup>
                        <m:r>
                          <a:rPr lang="en-US" b="1" i="1" dirty="0" smtClean="0">
                            <a:latin typeface="Cambria Math"/>
                          </a:rPr>
                          <m:t>+</m:t>
                        </m:r>
                        <m:r>
                          <a:rPr lang="en-US" b="1" i="1" dirty="0" smtClean="0">
                            <a:latin typeface="Cambria Math"/>
                          </a:rPr>
                          <m:t>𝟏</m:t>
                        </m:r>
                      </m:den>
                    </m:f>
                  </m:oMath>
                </a14:m>
                <a:r>
                  <a:rPr lang="en-US" b="1" dirty="0" smtClean="0">
                    <a:latin typeface="NikoshBAN" pitchFamily="2" charset="0"/>
                    <a:cs typeface="NikoshBAN" pitchFamily="2" charset="0"/>
                  </a:rPr>
                  <a:t>   </a:t>
                </a:r>
              </a:p>
              <a:p>
                <a:r>
                  <a:rPr lang="en-US" b="1" dirty="0">
                    <a:latin typeface="NikoshBAN" pitchFamily="2" charset="0"/>
                    <a:cs typeface="NikoshBAN" pitchFamily="2" charset="0"/>
                  </a:rPr>
                  <a:t> </a:t>
                </a:r>
                <a:r>
                  <a:rPr lang="en-US" b="1" dirty="0" smtClean="0">
                    <a:latin typeface="NikoshBAN" pitchFamily="2" charset="0"/>
                    <a:cs typeface="NikoshBAN" pitchFamily="2" charset="0"/>
                  </a:rPr>
                  <a:t>                    = </a:t>
                </a:r>
                <a14:m>
                  <m:oMath xmlns:m="http://schemas.openxmlformats.org/officeDocument/2006/math">
                    <m:f>
                      <m:fPr>
                        <m:ctrlPr>
                          <a:rPr lang="en-US" b="1" i="1" smtClean="0">
                            <a:latin typeface="Cambria Math"/>
                          </a:rPr>
                        </m:ctrlPr>
                      </m:fPr>
                      <m:num>
                        <m:sSup>
                          <m:sSupPr>
                            <m:ctrlPr>
                              <a:rPr lang="en-US" b="1" i="1" smtClean="0">
                                <a:latin typeface="Cambria Math"/>
                              </a:rPr>
                            </m:ctrlPr>
                          </m:sSupPr>
                          <m:e>
                            <m:r>
                              <a:rPr lang="en-US" b="1" i="1" smtClean="0">
                                <a:latin typeface="Cambria Math"/>
                              </a:rPr>
                              <m:t>𝒙</m:t>
                            </m:r>
                          </m:e>
                          <m:sup>
                            <m:r>
                              <a:rPr lang="en-US" b="1" i="1" smtClean="0">
                                <a:latin typeface="Cambria Math"/>
                              </a:rPr>
                              <m:t>𝟒</m:t>
                            </m:r>
                          </m:sup>
                        </m:sSup>
                        <m:r>
                          <a:rPr lang="en-US" b="1" i="1" smtClean="0">
                            <a:latin typeface="Cambria Math"/>
                          </a:rPr>
                          <m:t>−</m:t>
                        </m:r>
                        <m:sSup>
                          <m:sSupPr>
                            <m:ctrlPr>
                              <a:rPr lang="en-US" b="1" i="1" smtClean="0">
                                <a:latin typeface="Cambria Math"/>
                              </a:rPr>
                            </m:ctrlPr>
                          </m:sSupPr>
                          <m:e>
                            <m:r>
                              <a:rPr lang="en-US" b="1" i="1" smtClean="0">
                                <a:latin typeface="Cambria Math"/>
                              </a:rPr>
                              <m:t>𝟐</m:t>
                            </m:r>
                            <m:r>
                              <a:rPr lang="en-US" b="1" i="1" smtClean="0">
                                <a:latin typeface="Cambria Math"/>
                              </a:rPr>
                              <m:t>𝒙</m:t>
                            </m:r>
                          </m:e>
                          <m:sup>
                            <m:r>
                              <a:rPr lang="en-US" b="1" i="1" smtClean="0">
                                <a:latin typeface="Cambria Math"/>
                              </a:rPr>
                              <m:t>𝟐</m:t>
                            </m:r>
                          </m:sup>
                        </m:sSup>
                        <m:r>
                          <a:rPr lang="en-US" b="1" i="1" smtClean="0">
                            <a:latin typeface="Cambria Math"/>
                          </a:rPr>
                          <m:t>+</m:t>
                        </m:r>
                        <m:r>
                          <a:rPr lang="en-US" b="1" i="1" smtClean="0">
                            <a:latin typeface="Cambria Math"/>
                          </a:rPr>
                          <m:t>𝟏</m:t>
                        </m:r>
                      </m:num>
                      <m:den>
                        <m:sSup>
                          <m:sSupPr>
                            <m:ctrlPr>
                              <a:rPr lang="en-US" b="1" i="1" smtClean="0">
                                <a:latin typeface="Cambria Math"/>
                              </a:rPr>
                            </m:ctrlPr>
                          </m:sSupPr>
                          <m:e>
                            <m:r>
                              <a:rPr lang="en-US" b="1" i="1" smtClean="0">
                                <a:latin typeface="Cambria Math"/>
                              </a:rPr>
                              <m:t>𝒙</m:t>
                            </m:r>
                          </m:e>
                          <m:sup>
                            <m:r>
                              <a:rPr lang="en-US" b="1" i="1" smtClean="0">
                                <a:latin typeface="Cambria Math"/>
                              </a:rPr>
                              <m:t>𝟒</m:t>
                            </m:r>
                          </m:sup>
                        </m:sSup>
                        <m:r>
                          <a:rPr lang="en-US" b="1" i="1" smtClean="0">
                            <a:latin typeface="Cambria Math"/>
                          </a:rPr>
                          <m:t>+</m:t>
                        </m:r>
                        <m:sSup>
                          <m:sSupPr>
                            <m:ctrlPr>
                              <a:rPr lang="en-US" b="1" i="1" smtClean="0">
                                <a:latin typeface="Cambria Math"/>
                              </a:rPr>
                            </m:ctrlPr>
                          </m:sSupPr>
                          <m:e>
                            <m:r>
                              <a:rPr lang="en-US" b="1" i="1" smtClean="0">
                                <a:latin typeface="Cambria Math"/>
                              </a:rPr>
                              <m:t>𝟐</m:t>
                            </m:r>
                            <m:r>
                              <a:rPr lang="en-US" b="1" i="1" smtClean="0">
                                <a:latin typeface="Cambria Math"/>
                              </a:rPr>
                              <m:t>𝒙</m:t>
                            </m:r>
                          </m:e>
                          <m:sup>
                            <m:r>
                              <a:rPr lang="en-US" b="1" i="1" smtClean="0">
                                <a:latin typeface="Cambria Math"/>
                              </a:rPr>
                              <m:t>𝟐</m:t>
                            </m:r>
                          </m:sup>
                        </m:sSup>
                        <m:r>
                          <a:rPr lang="en-US" b="1" i="1" smtClean="0">
                            <a:latin typeface="Cambria Math"/>
                          </a:rPr>
                          <m:t>+</m:t>
                        </m:r>
                        <m:r>
                          <a:rPr lang="en-US" b="1" i="1" smtClean="0">
                            <a:latin typeface="Cambria Math"/>
                          </a:rPr>
                          <m:t>𝟏</m:t>
                        </m:r>
                      </m:den>
                    </m:f>
                  </m:oMath>
                </a14:m>
                <a:r>
                  <a:rPr lang="en-US" b="1" dirty="0" smtClean="0">
                    <a:latin typeface="NikoshBAN" pitchFamily="2" charset="0"/>
                    <a:cs typeface="NikoshBAN" pitchFamily="2" charset="0"/>
                  </a:rPr>
                  <a:t>  </a:t>
                </a:r>
              </a:p>
              <a:p>
                <a:r>
                  <a:rPr lang="en-US" b="1" dirty="0">
                    <a:latin typeface="NikoshBAN" pitchFamily="2" charset="0"/>
                    <a:cs typeface="NikoshBAN" pitchFamily="2" charset="0"/>
                  </a:rPr>
                  <a:t> </a:t>
                </a:r>
                <a:r>
                  <a:rPr lang="en-US" b="1" dirty="0" smtClean="0">
                    <a:latin typeface="NikoshBAN" pitchFamily="2" charset="0"/>
                    <a:cs typeface="NikoshBAN" pitchFamily="2" charset="0"/>
                  </a:rPr>
                  <a:t>        </a:t>
                </a:r>
                <a:r>
                  <a:rPr lang="en-US" b="1" dirty="0" smtClean="0">
                    <a:latin typeface="NikoshBAN" pitchFamily="2" charset="0"/>
                    <a:ea typeface="Cambria Math"/>
                    <a:cs typeface="NikoshBAN" pitchFamily="2" charset="0"/>
                  </a:rPr>
                  <a:t>∴ </a:t>
                </a:r>
                <a:r>
                  <a:rPr lang="en-US" b="1" dirty="0" err="1" smtClean="0">
                    <a:latin typeface="NikoshBAN" pitchFamily="2" charset="0"/>
                    <a:ea typeface="Cambria Math"/>
                    <a:cs typeface="NikoshBAN" pitchFamily="2" charset="0"/>
                  </a:rPr>
                  <a:t>cosA</a:t>
                </a:r>
                <a:r>
                  <a:rPr lang="en-US" b="1" dirty="0" smtClean="0">
                    <a:latin typeface="NikoshBAN" pitchFamily="2" charset="0"/>
                    <a:ea typeface="Cambria Math"/>
                    <a:cs typeface="NikoshBAN" pitchFamily="2" charset="0"/>
                  </a:rPr>
                  <a:t>= </a:t>
                </a:r>
                <a14:m>
                  <m:oMath xmlns:m="http://schemas.openxmlformats.org/officeDocument/2006/math">
                    <m:f>
                      <m:fPr>
                        <m:ctrlPr>
                          <a:rPr lang="en-US" b="1" i="1" smtClean="0">
                            <a:latin typeface="Cambria Math"/>
                            <a:ea typeface="Cambria Math"/>
                          </a:rPr>
                        </m:ctrlPr>
                      </m:fPr>
                      <m:num>
                        <m:sSup>
                          <m:sSupPr>
                            <m:ctrlPr>
                              <a:rPr lang="en-US" b="1" i="1" smtClean="0">
                                <a:latin typeface="Cambria Math"/>
                                <a:ea typeface="Cambria Math"/>
                              </a:rPr>
                            </m:ctrlPr>
                          </m:sSupPr>
                          <m:e>
                            <m:r>
                              <a:rPr lang="en-US" b="1" i="1" smtClean="0">
                                <a:latin typeface="Cambria Math"/>
                                <a:ea typeface="Cambria Math"/>
                              </a:rPr>
                              <m:t>𝒙</m:t>
                            </m:r>
                          </m:e>
                          <m:sup>
                            <m:r>
                              <a:rPr lang="en-US" b="1" i="1" smtClean="0">
                                <a:latin typeface="Cambria Math"/>
                                <a:ea typeface="Cambria Math"/>
                              </a:rPr>
                              <m:t>𝟐</m:t>
                            </m:r>
                          </m:sup>
                        </m:sSup>
                        <m:r>
                          <a:rPr lang="en-US" b="1" i="1" smtClean="0">
                            <a:latin typeface="Cambria Math"/>
                            <a:ea typeface="Cambria Math"/>
                          </a:rPr>
                          <m:t>−</m:t>
                        </m:r>
                        <m:r>
                          <a:rPr lang="en-US" b="1" i="1" smtClean="0">
                            <a:latin typeface="Cambria Math"/>
                            <a:ea typeface="Cambria Math"/>
                          </a:rPr>
                          <m:t>𝟏</m:t>
                        </m:r>
                      </m:num>
                      <m:den>
                        <m:sSup>
                          <m:sSupPr>
                            <m:ctrlPr>
                              <a:rPr lang="en-US" b="1" i="1" smtClean="0">
                                <a:latin typeface="Cambria Math"/>
                                <a:ea typeface="Cambria Math"/>
                              </a:rPr>
                            </m:ctrlPr>
                          </m:sSupPr>
                          <m:e>
                            <m:r>
                              <a:rPr lang="en-US" b="1" i="1" smtClean="0">
                                <a:latin typeface="Cambria Math"/>
                                <a:ea typeface="Cambria Math"/>
                              </a:rPr>
                              <m:t>𝒙</m:t>
                            </m:r>
                          </m:e>
                          <m:sup>
                            <m:r>
                              <a:rPr lang="en-US" b="1" i="1" smtClean="0">
                                <a:latin typeface="Cambria Math"/>
                                <a:ea typeface="Cambria Math"/>
                              </a:rPr>
                              <m:t>𝟐</m:t>
                            </m:r>
                          </m:sup>
                        </m:sSup>
                        <m:r>
                          <a:rPr lang="en-US" b="1" i="1" smtClean="0">
                            <a:latin typeface="Cambria Math"/>
                            <a:ea typeface="Cambria Math"/>
                          </a:rPr>
                          <m:t>+</m:t>
                        </m:r>
                        <m:r>
                          <a:rPr lang="en-US" b="1" i="1" smtClean="0">
                            <a:latin typeface="Cambria Math"/>
                            <a:ea typeface="Cambria Math"/>
                          </a:rPr>
                          <m:t>𝟏</m:t>
                        </m:r>
                      </m:den>
                    </m:f>
                  </m:oMath>
                </a14:m>
                <a:r>
                  <a:rPr lang="en-US" b="1" dirty="0" smtClean="0">
                    <a:latin typeface="NikoshBAN" pitchFamily="2" charset="0"/>
                    <a:cs typeface="NikoshBAN" pitchFamily="2" charset="0"/>
                  </a:rPr>
                  <a:t>  </a:t>
                </a:r>
              </a:p>
              <a:p>
                <a:r>
                  <a:rPr lang="en-US" b="1" dirty="0">
                    <a:latin typeface="NikoshBAN" pitchFamily="2" charset="0"/>
                    <a:cs typeface="NikoshBAN" pitchFamily="2" charset="0"/>
                  </a:rPr>
                  <a:t> </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বা, </a:t>
                </a:r>
                <a14:m>
                  <m:oMath xmlns:m="http://schemas.openxmlformats.org/officeDocument/2006/math">
                    <m:f>
                      <m:fPr>
                        <m:ctrlPr>
                          <a:rPr lang="bn-BD" b="1" i="1" smtClean="0">
                            <a:latin typeface="Cambria Math"/>
                          </a:rPr>
                        </m:ctrlPr>
                      </m:fPr>
                      <m:num>
                        <m:r>
                          <a:rPr lang="en-US" b="1" i="1" smtClean="0">
                            <a:latin typeface="Cambria Math"/>
                          </a:rPr>
                          <m:t>𝟏</m:t>
                        </m:r>
                      </m:num>
                      <m:den>
                        <m:r>
                          <a:rPr lang="en-US" b="1" i="1" smtClean="0">
                            <a:latin typeface="Cambria Math"/>
                          </a:rPr>
                          <m:t>𝒔𝒆𝒄𝑨</m:t>
                        </m:r>
                      </m:den>
                    </m:f>
                  </m:oMath>
                </a14:m>
                <a:r>
                  <a:rPr lang="en-US" b="1" dirty="0" smtClean="0">
                    <a:latin typeface="NikoshBAN" pitchFamily="2" charset="0"/>
                    <a:cs typeface="NikoshBAN" pitchFamily="2" charset="0"/>
                  </a:rPr>
                  <a:t>  = </a:t>
                </a:r>
                <a14:m>
                  <m:oMath xmlns:m="http://schemas.openxmlformats.org/officeDocument/2006/math">
                    <m:f>
                      <m:fPr>
                        <m:ctrlPr>
                          <a:rPr lang="en-US" b="1" i="1" smtClean="0">
                            <a:latin typeface="Cambria Math"/>
                          </a:rPr>
                        </m:ctrlPr>
                      </m:fPr>
                      <m:num>
                        <m:sSup>
                          <m:sSupPr>
                            <m:ctrlPr>
                              <a:rPr lang="en-US" b="1" i="1" smtClean="0">
                                <a:latin typeface="Cambria Math"/>
                              </a:rPr>
                            </m:ctrlPr>
                          </m:sSupPr>
                          <m:e>
                            <m:r>
                              <a:rPr lang="en-US" b="1" i="1" smtClean="0">
                                <a:latin typeface="Cambria Math"/>
                              </a:rPr>
                              <m:t>𝒙</m:t>
                            </m:r>
                          </m:e>
                          <m:sup>
                            <m:r>
                              <a:rPr lang="en-US" b="1" i="1" smtClean="0">
                                <a:latin typeface="Cambria Math"/>
                              </a:rPr>
                              <m:t>𝟐</m:t>
                            </m:r>
                          </m:sup>
                        </m:sSup>
                        <m:r>
                          <a:rPr lang="en-US" b="1" i="1" smtClean="0">
                            <a:latin typeface="Cambria Math"/>
                          </a:rPr>
                          <m:t>−</m:t>
                        </m:r>
                        <m:r>
                          <a:rPr lang="en-US" b="1" i="1" smtClean="0">
                            <a:latin typeface="Cambria Math"/>
                          </a:rPr>
                          <m:t>𝟏</m:t>
                        </m:r>
                      </m:num>
                      <m:den>
                        <m:sSup>
                          <m:sSupPr>
                            <m:ctrlPr>
                              <a:rPr lang="en-US" b="1" i="1" smtClean="0">
                                <a:latin typeface="Cambria Math"/>
                              </a:rPr>
                            </m:ctrlPr>
                          </m:sSupPr>
                          <m:e>
                            <m:r>
                              <a:rPr lang="en-US" b="1" i="1" smtClean="0">
                                <a:latin typeface="Cambria Math"/>
                              </a:rPr>
                              <m:t>𝒙</m:t>
                            </m:r>
                          </m:e>
                          <m:sup>
                            <m:r>
                              <a:rPr lang="en-US" b="1" i="1" smtClean="0">
                                <a:latin typeface="Cambria Math"/>
                              </a:rPr>
                              <m:t>𝟐</m:t>
                            </m:r>
                          </m:sup>
                        </m:sSup>
                        <m:r>
                          <a:rPr lang="en-US" b="1" i="1" smtClean="0">
                            <a:latin typeface="Cambria Math"/>
                          </a:rPr>
                          <m:t>+</m:t>
                        </m:r>
                        <m:r>
                          <a:rPr lang="en-US" b="1" i="1" smtClean="0">
                            <a:latin typeface="Cambria Math"/>
                          </a:rPr>
                          <m:t>𝟏</m:t>
                        </m:r>
                      </m:den>
                    </m:f>
                  </m:oMath>
                </a14:m>
                <a:r>
                  <a:rPr lang="en-US" b="1" dirty="0" smtClean="0">
                    <a:latin typeface="NikoshBAN" pitchFamily="2" charset="0"/>
                    <a:cs typeface="NikoshBAN" pitchFamily="2" charset="0"/>
                  </a:rPr>
                  <a:t>   </a:t>
                </a:r>
              </a:p>
              <a:p>
                <a:r>
                  <a:rPr lang="en-US" b="1" dirty="0">
                    <a:latin typeface="NikoshBAN" pitchFamily="2" charset="0"/>
                    <a:cs typeface="NikoshBAN" pitchFamily="2" charset="0"/>
                  </a:rPr>
                  <a:t> </a:t>
                </a:r>
                <a:r>
                  <a:rPr lang="en-US" b="1" dirty="0" smtClean="0">
                    <a:latin typeface="NikoshBAN" pitchFamily="2" charset="0"/>
                    <a:cs typeface="NikoshBAN" pitchFamily="2" charset="0"/>
                  </a:rPr>
                  <a:t>          </a:t>
                </a:r>
                <a:r>
                  <a:rPr lang="en-US" b="1" dirty="0" smtClean="0">
                    <a:latin typeface="NikoshBAN" pitchFamily="2" charset="0"/>
                    <a:ea typeface="Cambria Math"/>
                    <a:cs typeface="NikoshBAN" pitchFamily="2" charset="0"/>
                  </a:rPr>
                  <a:t>∴ </a:t>
                </a:r>
                <a:r>
                  <a:rPr lang="en-US" b="1" dirty="0" err="1" smtClean="0">
                    <a:latin typeface="NikoshBAN" pitchFamily="2" charset="0"/>
                    <a:ea typeface="Cambria Math"/>
                    <a:cs typeface="NikoshBAN" pitchFamily="2" charset="0"/>
                  </a:rPr>
                  <a:t>secA</a:t>
                </a:r>
                <a:r>
                  <a:rPr lang="en-US" b="1" dirty="0" smtClean="0">
                    <a:latin typeface="NikoshBAN" pitchFamily="2" charset="0"/>
                    <a:ea typeface="Cambria Math"/>
                    <a:cs typeface="NikoshBAN" pitchFamily="2" charset="0"/>
                  </a:rPr>
                  <a:t>=</a:t>
                </a:r>
                <a14:m>
                  <m:oMath xmlns:m="http://schemas.openxmlformats.org/officeDocument/2006/math">
                    <m:f>
                      <m:fPr>
                        <m:ctrlPr>
                          <a:rPr lang="en-US" b="1" i="1" smtClean="0">
                            <a:latin typeface="Cambria Math"/>
                            <a:ea typeface="Cambria Math"/>
                          </a:rPr>
                        </m:ctrlPr>
                      </m:fPr>
                      <m:num>
                        <m:sSup>
                          <m:sSupPr>
                            <m:ctrlPr>
                              <a:rPr lang="en-US" b="1" i="1" smtClean="0">
                                <a:latin typeface="Cambria Math"/>
                                <a:ea typeface="Cambria Math"/>
                              </a:rPr>
                            </m:ctrlPr>
                          </m:sSupPr>
                          <m:e>
                            <m:r>
                              <a:rPr lang="en-US" b="1" i="1" smtClean="0">
                                <a:latin typeface="Cambria Math"/>
                                <a:ea typeface="Cambria Math"/>
                              </a:rPr>
                              <m:t>𝒙</m:t>
                            </m:r>
                          </m:e>
                          <m:sup>
                            <m:r>
                              <a:rPr lang="en-US" b="1" i="1" smtClean="0">
                                <a:latin typeface="Cambria Math"/>
                                <a:ea typeface="Cambria Math"/>
                              </a:rPr>
                              <m:t>𝟐</m:t>
                            </m:r>
                          </m:sup>
                        </m:sSup>
                        <m:r>
                          <a:rPr lang="en-US" b="1" i="1" smtClean="0">
                            <a:latin typeface="Cambria Math"/>
                            <a:ea typeface="Cambria Math"/>
                          </a:rPr>
                          <m:t>+</m:t>
                        </m:r>
                        <m:r>
                          <a:rPr lang="en-US" b="1" i="1" smtClean="0">
                            <a:latin typeface="Cambria Math"/>
                            <a:ea typeface="Cambria Math"/>
                          </a:rPr>
                          <m:t>𝟏</m:t>
                        </m:r>
                      </m:num>
                      <m:den>
                        <m:sSup>
                          <m:sSupPr>
                            <m:ctrlPr>
                              <a:rPr lang="en-US" b="1" i="1" smtClean="0">
                                <a:latin typeface="Cambria Math"/>
                                <a:ea typeface="Cambria Math"/>
                              </a:rPr>
                            </m:ctrlPr>
                          </m:sSupPr>
                          <m:e>
                            <m:r>
                              <a:rPr lang="en-US" b="1" i="1" smtClean="0">
                                <a:latin typeface="Cambria Math"/>
                                <a:ea typeface="Cambria Math"/>
                              </a:rPr>
                              <m:t>𝒙</m:t>
                            </m:r>
                          </m:e>
                          <m:sup>
                            <m:r>
                              <a:rPr lang="en-US" b="1" i="1" smtClean="0">
                                <a:latin typeface="Cambria Math"/>
                                <a:ea typeface="Cambria Math"/>
                              </a:rPr>
                              <m:t>𝟐</m:t>
                            </m:r>
                          </m:sup>
                        </m:sSup>
                        <m:r>
                          <a:rPr lang="en-US" b="1" i="1" smtClean="0">
                            <a:latin typeface="Cambria Math"/>
                            <a:ea typeface="Cambria Math"/>
                          </a:rPr>
                          <m:t>−</m:t>
                        </m:r>
                        <m:r>
                          <a:rPr lang="en-US" b="1" i="1" smtClean="0">
                            <a:latin typeface="Cambria Math"/>
                            <a:ea typeface="Cambria Math"/>
                          </a:rPr>
                          <m:t>𝟏</m:t>
                        </m:r>
                      </m:den>
                    </m:f>
                  </m:oMath>
                </a14:m>
                <a:r>
                  <a:rPr lang="en-US" b="1" dirty="0" smtClean="0">
                    <a:latin typeface="NikoshBAN" pitchFamily="2" charset="0"/>
                    <a:cs typeface="NikoshBAN" pitchFamily="2" charset="0"/>
                  </a:rPr>
                  <a:t> [ </a:t>
                </a:r>
                <a:r>
                  <a:rPr lang="bn-BD" b="1" dirty="0" smtClean="0">
                    <a:latin typeface="NikoshBAN" pitchFamily="2" charset="0"/>
                    <a:cs typeface="NikoshBAN" pitchFamily="2" charset="0"/>
                  </a:rPr>
                  <a:t>প্রমাণিত ] </a:t>
                </a:r>
                <a:endParaRPr lang="en-US" b="1" dirty="0">
                  <a:latin typeface="NikoshBAN" pitchFamily="2" charset="0"/>
                  <a:cs typeface="NikoshBAN" pitchFamily="2"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5410200" y="3848873"/>
                <a:ext cx="3733800" cy="2582823"/>
              </a:xfrm>
              <a:prstGeom prst="rect">
                <a:avLst/>
              </a:prstGeom>
              <a:blipFill rotWithShape="1">
                <a:blip r:embed="rId8"/>
                <a:stretch>
                  <a:fillRect l="-1471" t="-708" b="-1179"/>
                </a:stretch>
              </a:blipFill>
            </p:spPr>
            <p:txBody>
              <a:bodyPr/>
              <a:lstStyle/>
              <a:p>
                <a:r>
                  <a:rPr lang="en-US">
                    <a:noFill/>
                  </a:rPr>
                  <a:t> </a:t>
                </a:r>
              </a:p>
            </p:txBody>
          </p:sp>
        </mc:Fallback>
      </mc:AlternateContent>
      <p:cxnSp>
        <p:nvCxnSpPr>
          <p:cNvPr id="18" name="Straight Connector 17"/>
          <p:cNvCxnSpPr/>
          <p:nvPr/>
        </p:nvCxnSpPr>
        <p:spPr>
          <a:xfrm>
            <a:off x="5417127" y="3784934"/>
            <a:ext cx="0" cy="27432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544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318654" y="304800"/>
                <a:ext cx="8839201" cy="546688"/>
              </a:xfrm>
              <a:prstGeom prst="rect">
                <a:avLst/>
              </a:prstGeom>
              <a:noFill/>
            </p:spPr>
            <p:txBody>
              <a:bodyPr wrap="square" rtlCol="0">
                <a:spAutoFit/>
              </a:bodyPr>
              <a:lstStyle/>
              <a:p>
                <a:r>
                  <a:rPr lang="bn-BD" b="1" dirty="0" smtClean="0">
                    <a:latin typeface="NikoshBAN" pitchFamily="2" charset="0"/>
                    <a:cs typeface="NikoshBAN" pitchFamily="2" charset="0"/>
                  </a:rPr>
                  <a:t>২৫(গ)  </a:t>
                </a:r>
                <a:r>
                  <a:rPr lang="bn-BD" b="1" dirty="0" smtClean="0">
                    <a:latin typeface="Cambria Math"/>
                    <a:ea typeface="Cambria Math"/>
                    <a:cs typeface="NikoshBAN" pitchFamily="2" charset="0"/>
                  </a:rPr>
                  <a:t>⦂</a:t>
                </a:r>
                <a:r>
                  <a:rPr lang="bn-BD" b="1" dirty="0" smtClean="0">
                    <a:latin typeface="NikoshBAN" pitchFamily="2" charset="0"/>
                    <a:cs typeface="NikoshBAN" pitchFamily="2" charset="0"/>
                  </a:rPr>
                  <a:t>  খ থেকে পাই, </a:t>
                </a:r>
                <a:r>
                  <a:rPr lang="en-US" b="1" dirty="0" err="1" smtClean="0">
                    <a:latin typeface="NikoshBAN" pitchFamily="2" charset="0"/>
                    <a:cs typeface="NikoshBAN" pitchFamily="2" charset="0"/>
                  </a:rPr>
                  <a:t>cosecA</a:t>
                </a:r>
                <a:r>
                  <a:rPr lang="en-US" b="1" dirty="0" smtClean="0">
                    <a:latin typeface="NikoshBAN" pitchFamily="2" charset="0"/>
                    <a:cs typeface="NikoshBAN" pitchFamily="2" charset="0"/>
                  </a:rPr>
                  <a:t>=</a:t>
                </a:r>
                <a14:m>
                  <m:oMath xmlns:m="http://schemas.openxmlformats.org/officeDocument/2006/math">
                    <m:f>
                      <m:fPr>
                        <m:ctrlPr>
                          <a:rPr lang="en-US" b="1" i="1" smtClean="0">
                            <a:latin typeface="Cambria Math"/>
                          </a:rPr>
                        </m:ctrlPr>
                      </m:fPr>
                      <m:num>
                        <m:sSup>
                          <m:sSupPr>
                            <m:ctrlPr>
                              <a:rPr lang="en-US" b="1" i="1" smtClean="0">
                                <a:latin typeface="Cambria Math"/>
                              </a:rPr>
                            </m:ctrlPr>
                          </m:sSupPr>
                          <m:e>
                            <m:r>
                              <a:rPr lang="en-US" b="1" i="1" smtClean="0">
                                <a:latin typeface="Cambria Math"/>
                              </a:rPr>
                              <m:t>𝒙</m:t>
                            </m:r>
                          </m:e>
                          <m:sup>
                            <m:r>
                              <a:rPr lang="en-US" b="1" i="1" smtClean="0">
                                <a:latin typeface="Cambria Math"/>
                              </a:rPr>
                              <m:t>𝟐</m:t>
                            </m:r>
                          </m:sup>
                        </m:sSup>
                        <m:r>
                          <a:rPr lang="en-US" b="1" i="1" smtClean="0">
                            <a:latin typeface="Cambria Math"/>
                          </a:rPr>
                          <m:t>+</m:t>
                        </m:r>
                        <m:r>
                          <a:rPr lang="en-US" b="1" i="1" smtClean="0">
                            <a:latin typeface="Cambria Math"/>
                          </a:rPr>
                          <m:t>𝟏</m:t>
                        </m:r>
                      </m:num>
                      <m:den>
                        <m:r>
                          <a:rPr lang="en-US" b="1" i="1" smtClean="0">
                            <a:latin typeface="Cambria Math"/>
                          </a:rPr>
                          <m:t>𝟐</m:t>
                        </m:r>
                        <m:r>
                          <a:rPr lang="en-US" b="1" i="1" smtClean="0">
                            <a:latin typeface="Cambria Math"/>
                          </a:rPr>
                          <m:t>𝒙</m:t>
                        </m:r>
                      </m:den>
                    </m:f>
                  </m:oMath>
                </a14:m>
                <a:r>
                  <a:rPr lang="en-US" b="1" dirty="0" smtClean="0">
                    <a:latin typeface="NikoshBAN" pitchFamily="2" charset="0"/>
                    <a:cs typeface="NikoshBAN" pitchFamily="2" charset="0"/>
                  </a:rPr>
                  <a:t> ,  </a:t>
                </a:r>
                <a:r>
                  <a:rPr lang="en-US" b="1" dirty="0" err="1" smtClean="0">
                    <a:latin typeface="NikoshBAN" pitchFamily="2" charset="0"/>
                    <a:cs typeface="NikoshBAN" pitchFamily="2" charset="0"/>
                  </a:rPr>
                  <a:t>sinA</a:t>
                </a:r>
                <a:r>
                  <a:rPr lang="en-US" b="1" dirty="0" smtClean="0">
                    <a:latin typeface="NikoshBAN" pitchFamily="2" charset="0"/>
                    <a:cs typeface="NikoshBAN" pitchFamily="2" charset="0"/>
                  </a:rPr>
                  <a:t>= </a:t>
                </a:r>
                <a14:m>
                  <m:oMath xmlns:m="http://schemas.openxmlformats.org/officeDocument/2006/math">
                    <m:f>
                      <m:fPr>
                        <m:ctrlPr>
                          <a:rPr lang="en-US" b="1" i="1" smtClean="0">
                            <a:latin typeface="Cambria Math"/>
                          </a:rPr>
                        </m:ctrlPr>
                      </m:fPr>
                      <m:num>
                        <m:r>
                          <a:rPr lang="en-US" b="1" i="1" smtClean="0">
                            <a:latin typeface="Cambria Math"/>
                          </a:rPr>
                          <m:t>𝟐</m:t>
                        </m:r>
                        <m:r>
                          <a:rPr lang="en-US" b="1" i="1" smtClean="0">
                            <a:latin typeface="Cambria Math"/>
                          </a:rPr>
                          <m:t>𝒙</m:t>
                        </m:r>
                      </m:num>
                      <m:den>
                        <m:sSup>
                          <m:sSupPr>
                            <m:ctrlPr>
                              <a:rPr lang="en-US" b="1" i="1" smtClean="0">
                                <a:latin typeface="Cambria Math"/>
                              </a:rPr>
                            </m:ctrlPr>
                          </m:sSupPr>
                          <m:e>
                            <m:r>
                              <a:rPr lang="en-US" b="1" i="1" smtClean="0">
                                <a:latin typeface="Cambria Math"/>
                              </a:rPr>
                              <m:t>𝒙</m:t>
                            </m:r>
                          </m:e>
                          <m:sup>
                            <m:r>
                              <a:rPr lang="en-US" b="1" i="1" smtClean="0">
                                <a:latin typeface="Cambria Math"/>
                              </a:rPr>
                              <m:t>𝟐</m:t>
                            </m:r>
                          </m:sup>
                        </m:sSup>
                        <m:r>
                          <a:rPr lang="en-US" b="1" i="1" smtClean="0">
                            <a:latin typeface="Cambria Math"/>
                          </a:rPr>
                          <m:t>+</m:t>
                        </m:r>
                        <m:r>
                          <a:rPr lang="en-US" b="1" i="1" smtClean="0">
                            <a:latin typeface="Cambria Math"/>
                          </a:rPr>
                          <m:t>𝟏</m:t>
                        </m:r>
                      </m:den>
                    </m:f>
                  </m:oMath>
                </a14:m>
                <a:r>
                  <a:rPr lang="en-US" b="1" dirty="0" smtClean="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a:t>
                </a:r>
                <a:r>
                  <a:rPr lang="en-US" b="1" dirty="0" err="1" smtClean="0">
                    <a:latin typeface="NikoshBAN" pitchFamily="2" charset="0"/>
                    <a:cs typeface="NikoshBAN" pitchFamily="2" charset="0"/>
                  </a:rPr>
                  <a:t>cosA</a:t>
                </a:r>
                <a:r>
                  <a:rPr lang="en-US" b="1" dirty="0" smtClean="0">
                    <a:latin typeface="NikoshBAN" pitchFamily="2" charset="0"/>
                    <a:cs typeface="NikoshBAN" pitchFamily="2" charset="0"/>
                  </a:rPr>
                  <a:t>= </a:t>
                </a:r>
                <a14:m>
                  <m:oMath xmlns:m="http://schemas.openxmlformats.org/officeDocument/2006/math">
                    <m:f>
                      <m:fPr>
                        <m:ctrlPr>
                          <a:rPr lang="en-US" b="1" i="1" smtClean="0">
                            <a:latin typeface="Cambria Math"/>
                          </a:rPr>
                        </m:ctrlPr>
                      </m:fPr>
                      <m:num>
                        <m:sSup>
                          <m:sSupPr>
                            <m:ctrlPr>
                              <a:rPr lang="en-US" b="1" i="1" smtClean="0">
                                <a:latin typeface="Cambria Math"/>
                              </a:rPr>
                            </m:ctrlPr>
                          </m:sSupPr>
                          <m:e>
                            <m:r>
                              <a:rPr lang="en-US" b="1" i="1" smtClean="0">
                                <a:latin typeface="Cambria Math"/>
                              </a:rPr>
                              <m:t>𝒙</m:t>
                            </m:r>
                          </m:e>
                          <m:sup>
                            <m:r>
                              <a:rPr lang="en-US" b="1" i="1" smtClean="0">
                                <a:latin typeface="Cambria Math"/>
                              </a:rPr>
                              <m:t>𝟐</m:t>
                            </m:r>
                          </m:sup>
                        </m:sSup>
                        <m:r>
                          <a:rPr lang="en-US" b="1" i="1" smtClean="0">
                            <a:latin typeface="Cambria Math"/>
                          </a:rPr>
                          <m:t>−</m:t>
                        </m:r>
                        <m:r>
                          <a:rPr lang="en-US" b="1" i="1" smtClean="0">
                            <a:latin typeface="Cambria Math"/>
                          </a:rPr>
                          <m:t>𝟏</m:t>
                        </m:r>
                      </m:num>
                      <m:den>
                        <m:sSup>
                          <m:sSupPr>
                            <m:ctrlPr>
                              <a:rPr lang="en-US" b="1" i="1" smtClean="0">
                                <a:latin typeface="Cambria Math"/>
                              </a:rPr>
                            </m:ctrlPr>
                          </m:sSupPr>
                          <m:e>
                            <m:r>
                              <a:rPr lang="en-US" b="1" i="1" smtClean="0">
                                <a:latin typeface="Cambria Math"/>
                              </a:rPr>
                              <m:t>𝒙</m:t>
                            </m:r>
                          </m:e>
                          <m:sup>
                            <m:r>
                              <a:rPr lang="en-US" b="1" i="1" smtClean="0">
                                <a:latin typeface="Cambria Math"/>
                              </a:rPr>
                              <m:t>𝟐</m:t>
                            </m:r>
                          </m:sup>
                        </m:sSup>
                        <m:r>
                          <a:rPr lang="en-US" b="1" i="1" smtClean="0">
                            <a:latin typeface="Cambria Math"/>
                          </a:rPr>
                          <m:t>+</m:t>
                        </m:r>
                        <m:r>
                          <a:rPr lang="en-US" b="1" i="1" smtClean="0">
                            <a:latin typeface="Cambria Math"/>
                          </a:rPr>
                          <m:t>𝟏</m:t>
                        </m:r>
                      </m:den>
                    </m:f>
                  </m:oMath>
                </a14:m>
                <a:r>
                  <a:rPr lang="bn-BD" b="1" dirty="0" smtClean="0">
                    <a:latin typeface="NikoshBAN" pitchFamily="2" charset="0"/>
                    <a:cs typeface="NikoshBAN" pitchFamily="2" charset="0"/>
                  </a:rPr>
                  <a:t>  </a:t>
                </a:r>
                <a:r>
                  <a:rPr lang="en-US" b="1" dirty="0" smtClean="0">
                    <a:latin typeface="NikoshBAN" pitchFamily="2" charset="0"/>
                    <a:cs typeface="NikoshBAN" pitchFamily="2" charset="0"/>
                  </a:rPr>
                  <a:t>, </a:t>
                </a:r>
                <a:r>
                  <a:rPr lang="en-US" b="1" dirty="0" err="1" smtClean="0">
                    <a:latin typeface="NikoshBAN" pitchFamily="2" charset="0"/>
                    <a:cs typeface="NikoshBAN" pitchFamily="2" charset="0"/>
                  </a:rPr>
                  <a:t>secA</a:t>
                </a:r>
                <a:r>
                  <a:rPr lang="en-US" b="1" dirty="0" smtClean="0">
                    <a:latin typeface="NikoshBAN" pitchFamily="2" charset="0"/>
                    <a:cs typeface="NikoshBAN" pitchFamily="2" charset="0"/>
                  </a:rPr>
                  <a:t>=</a:t>
                </a:r>
                <a14:m>
                  <m:oMath xmlns:m="http://schemas.openxmlformats.org/officeDocument/2006/math">
                    <m:f>
                      <m:fPr>
                        <m:ctrlPr>
                          <a:rPr lang="en-US" b="1" i="1" smtClean="0">
                            <a:latin typeface="Cambria Math"/>
                            <a:cs typeface="NikoshBAN" pitchFamily="2" charset="0"/>
                          </a:rPr>
                        </m:ctrlPr>
                      </m:fPr>
                      <m:num>
                        <m:sSup>
                          <m:sSupPr>
                            <m:ctrlPr>
                              <a:rPr lang="en-US" b="1" i="1" smtClean="0">
                                <a:latin typeface="Cambria Math"/>
                                <a:cs typeface="NikoshBAN" pitchFamily="2" charset="0"/>
                              </a:rPr>
                            </m:ctrlPr>
                          </m:sSupPr>
                          <m:e>
                            <m:r>
                              <a:rPr lang="en-US" b="1" i="1" smtClean="0">
                                <a:latin typeface="Cambria Math"/>
                                <a:cs typeface="NikoshBAN" pitchFamily="2" charset="0"/>
                              </a:rPr>
                              <m:t>𝒙</m:t>
                            </m:r>
                          </m:e>
                          <m:sup>
                            <m:r>
                              <a:rPr lang="en-US" b="1" i="1" smtClean="0">
                                <a:latin typeface="Cambria Math"/>
                                <a:cs typeface="NikoshBAN" pitchFamily="2" charset="0"/>
                              </a:rPr>
                              <m:t>𝟐</m:t>
                            </m:r>
                          </m:sup>
                        </m:sSup>
                        <m:r>
                          <a:rPr lang="en-US" b="1" i="1" smtClean="0">
                            <a:latin typeface="Cambria Math"/>
                            <a:cs typeface="NikoshBAN" pitchFamily="2" charset="0"/>
                          </a:rPr>
                          <m:t>+</m:t>
                        </m:r>
                        <m:r>
                          <a:rPr lang="en-US" b="1" i="1" smtClean="0">
                            <a:latin typeface="Cambria Math"/>
                            <a:cs typeface="NikoshBAN" pitchFamily="2" charset="0"/>
                          </a:rPr>
                          <m:t>𝟏</m:t>
                        </m:r>
                      </m:num>
                      <m:den>
                        <m:sSup>
                          <m:sSupPr>
                            <m:ctrlPr>
                              <a:rPr lang="en-US" b="1" i="1" smtClean="0">
                                <a:latin typeface="Cambria Math"/>
                                <a:cs typeface="NikoshBAN" pitchFamily="2" charset="0"/>
                              </a:rPr>
                            </m:ctrlPr>
                          </m:sSupPr>
                          <m:e>
                            <m:r>
                              <a:rPr lang="en-US" b="1" i="1" smtClean="0">
                                <a:latin typeface="Cambria Math"/>
                                <a:cs typeface="NikoshBAN" pitchFamily="2" charset="0"/>
                              </a:rPr>
                              <m:t>𝒙</m:t>
                            </m:r>
                          </m:e>
                          <m:sup>
                            <m:r>
                              <a:rPr lang="en-US" b="1" i="1" smtClean="0">
                                <a:latin typeface="Cambria Math"/>
                                <a:cs typeface="NikoshBAN" pitchFamily="2" charset="0"/>
                              </a:rPr>
                              <m:t>𝟐</m:t>
                            </m:r>
                          </m:sup>
                        </m:sSup>
                        <m:r>
                          <a:rPr lang="en-US" b="1" i="1" smtClean="0">
                            <a:latin typeface="Cambria Math"/>
                            <a:cs typeface="NikoshBAN" pitchFamily="2" charset="0"/>
                          </a:rPr>
                          <m:t>−</m:t>
                        </m:r>
                        <m:r>
                          <a:rPr lang="en-US" b="1" i="1" smtClean="0">
                            <a:latin typeface="Cambria Math"/>
                            <a:cs typeface="NikoshBAN" pitchFamily="2" charset="0"/>
                          </a:rPr>
                          <m:t>𝟏</m:t>
                        </m:r>
                      </m:den>
                    </m:f>
                  </m:oMath>
                </a14:m>
                <a:r>
                  <a:rPr lang="bn-BD"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318654" y="304800"/>
                <a:ext cx="8839201" cy="546688"/>
              </a:xfrm>
              <a:prstGeom prst="rect">
                <a:avLst/>
              </a:prstGeom>
              <a:blipFill rotWithShape="1">
                <a:blip r:embed="rId2"/>
                <a:stretch>
                  <a:fillRect l="-552" r="-23517"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2202212" y="4159816"/>
                <a:ext cx="5072083" cy="1686937"/>
              </a:xfrm>
              <a:prstGeom prst="rect">
                <a:avLst/>
              </a:prstGeom>
              <a:noFill/>
            </p:spPr>
            <p:txBody>
              <a:bodyPr wrap="square" rtlCol="0">
                <a:spAutoFit/>
              </a:bodyPr>
              <a:lstStyle/>
              <a:p>
                <a:r>
                  <a:rPr lang="en-US" sz="2400" b="1" dirty="0" smtClean="0"/>
                  <a:t> R.H.S.= </a:t>
                </a:r>
                <a:r>
                  <a:rPr lang="en-US" sz="2400" b="1" dirty="0" err="1" smtClean="0"/>
                  <a:t>secA.cosecA</a:t>
                </a:r>
                <a:r>
                  <a:rPr lang="en-US" sz="2400" b="1" dirty="0" smtClean="0"/>
                  <a:t>   </a:t>
                </a:r>
              </a:p>
              <a:p>
                <a:r>
                  <a:rPr lang="en-US" sz="2400" b="1" dirty="0"/>
                  <a:t> </a:t>
                </a:r>
                <a:r>
                  <a:rPr lang="en-US" sz="2400" b="1" dirty="0" smtClean="0"/>
                  <a:t>           = </a:t>
                </a:r>
                <a14:m>
                  <m:oMath xmlns:m="http://schemas.openxmlformats.org/officeDocument/2006/math">
                    <m:f>
                      <m:fPr>
                        <m:ctrlPr>
                          <a:rPr lang="en-US" sz="2400" b="1" i="1" smtClean="0">
                            <a:latin typeface="Cambria Math"/>
                          </a:rPr>
                        </m:ctrlPr>
                      </m:fPr>
                      <m:num>
                        <m:sSup>
                          <m:sSupPr>
                            <m:ctrlPr>
                              <a:rPr lang="en-US" sz="2400" b="1" i="1" smtClean="0">
                                <a:latin typeface="Cambria Math"/>
                              </a:rPr>
                            </m:ctrlPr>
                          </m:sSupPr>
                          <m:e>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num>
                      <m:den>
                        <m:sSup>
                          <m:sSupPr>
                            <m:ctrlPr>
                              <a:rPr lang="en-US" sz="2400" b="1" i="1" smtClean="0">
                                <a:latin typeface="Cambria Math"/>
                              </a:rPr>
                            </m:ctrlPr>
                          </m:sSupPr>
                          <m:e>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den>
                    </m:f>
                  </m:oMath>
                </a14:m>
                <a:r>
                  <a:rPr lang="en-US" sz="2400" b="1" dirty="0" smtClean="0"/>
                  <a:t> </a:t>
                </a:r>
                <a14:m>
                  <m:oMath xmlns:m="http://schemas.openxmlformats.org/officeDocument/2006/math">
                    <m:r>
                      <a:rPr lang="en-US" sz="2400" b="1" i="1" dirty="0" smtClean="0">
                        <a:latin typeface="Cambria Math"/>
                        <a:ea typeface="Cambria Math"/>
                      </a:rPr>
                      <m:t>×</m:t>
                    </m:r>
                    <m:f>
                      <m:fPr>
                        <m:ctrlPr>
                          <a:rPr lang="en-US" sz="2400" b="1" i="1" dirty="0" smtClean="0">
                            <a:latin typeface="Cambria Math"/>
                            <a:ea typeface="Cambria Math"/>
                          </a:rPr>
                        </m:ctrlPr>
                      </m:fPr>
                      <m:num>
                        <m:sSup>
                          <m:sSupPr>
                            <m:ctrlPr>
                              <a:rPr lang="en-US" sz="2400" b="1" i="1" dirty="0" smtClean="0">
                                <a:latin typeface="Cambria Math"/>
                                <a:ea typeface="Cambria Math"/>
                              </a:rPr>
                            </m:ctrlPr>
                          </m:sSupPr>
                          <m:e>
                            <m:r>
                              <a:rPr lang="en-US" sz="2400" b="1" i="1" dirty="0" smtClean="0">
                                <a:latin typeface="Cambria Math"/>
                                <a:ea typeface="Cambria Math"/>
                              </a:rPr>
                              <m:t>𝒙</m:t>
                            </m:r>
                          </m:e>
                          <m:sup>
                            <m:r>
                              <a:rPr lang="en-US" sz="2400" b="1" i="1" dirty="0" smtClean="0">
                                <a:latin typeface="Cambria Math"/>
                                <a:ea typeface="Cambria Math"/>
                              </a:rPr>
                              <m:t>𝟐</m:t>
                            </m:r>
                          </m:sup>
                        </m:sSup>
                        <m:r>
                          <a:rPr lang="en-US" sz="2400" b="1" i="1" dirty="0" smtClean="0">
                            <a:latin typeface="Cambria Math"/>
                            <a:ea typeface="Cambria Math"/>
                          </a:rPr>
                          <m:t>+</m:t>
                        </m:r>
                        <m:r>
                          <a:rPr lang="en-US" sz="2400" b="1" i="1" dirty="0" smtClean="0">
                            <a:latin typeface="Cambria Math"/>
                            <a:ea typeface="Cambria Math"/>
                          </a:rPr>
                          <m:t>𝟏</m:t>
                        </m:r>
                      </m:num>
                      <m:den>
                        <m:r>
                          <a:rPr lang="en-US" sz="2400" b="1" i="1" dirty="0" smtClean="0">
                            <a:latin typeface="Cambria Math"/>
                            <a:ea typeface="Cambria Math"/>
                          </a:rPr>
                          <m:t>𝟐</m:t>
                        </m:r>
                        <m:r>
                          <a:rPr lang="en-US" sz="2400" b="1" i="1" dirty="0" smtClean="0">
                            <a:latin typeface="Cambria Math"/>
                            <a:ea typeface="Cambria Math"/>
                          </a:rPr>
                          <m:t>𝒙</m:t>
                        </m:r>
                      </m:den>
                    </m:f>
                  </m:oMath>
                </a14:m>
                <a:r>
                  <a:rPr lang="en-US" sz="2400" b="1" dirty="0" smtClean="0"/>
                  <a:t>  </a:t>
                </a:r>
              </a:p>
              <a:p>
                <a:r>
                  <a:rPr lang="en-US" sz="2400" b="1" dirty="0"/>
                  <a:t> </a:t>
                </a:r>
                <a:r>
                  <a:rPr lang="en-US" sz="2400" b="1" dirty="0" smtClean="0"/>
                  <a:t>            =  </a:t>
                </a:r>
                <a14:m>
                  <m:oMath xmlns:m="http://schemas.openxmlformats.org/officeDocument/2006/math">
                    <m:f>
                      <m:fPr>
                        <m:ctrlPr>
                          <a:rPr lang="en-US" sz="2400" b="1" i="1" smtClean="0">
                            <a:latin typeface="Cambria Math"/>
                          </a:rPr>
                        </m:ctrlPr>
                      </m:fPr>
                      <m:num>
                        <m:sSup>
                          <m:sSupPr>
                            <m:ctrlPr>
                              <a:rPr lang="en-US" sz="2400" b="1" i="1" smtClean="0">
                                <a:latin typeface="Cambria Math"/>
                              </a:rPr>
                            </m:ctrlPr>
                          </m:sSupPr>
                          <m:e>
                            <m:r>
                              <a:rPr lang="en-US" sz="2400" b="1" i="1" smtClean="0">
                                <a:latin typeface="Cambria Math"/>
                              </a:rPr>
                              <m:t>(</m:t>
                            </m:r>
                            <m:sSup>
                              <m:sSupPr>
                                <m:ctrlPr>
                                  <a:rPr lang="en-US" sz="2400" b="1" i="1" smtClean="0">
                                    <a:latin typeface="Cambria Math"/>
                                  </a:rPr>
                                </m:ctrlPr>
                              </m:sSupPr>
                              <m:e>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r>
                              <a:rPr lang="en-US" sz="2400" b="1" i="1" smtClean="0">
                                <a:latin typeface="Cambria Math"/>
                              </a:rPr>
                              <m:t>)</m:t>
                            </m:r>
                          </m:e>
                          <m:sup>
                            <m:r>
                              <a:rPr lang="en-US" sz="2400" b="1" i="1" smtClean="0">
                                <a:latin typeface="Cambria Math"/>
                              </a:rPr>
                              <m:t>𝟐</m:t>
                            </m:r>
                          </m:sup>
                        </m:sSup>
                      </m:num>
                      <m:den>
                        <m:sSup>
                          <m:sSupPr>
                            <m:ctrlPr>
                              <a:rPr lang="en-US" sz="2400" b="1" i="1" smtClean="0">
                                <a:latin typeface="Cambria Math"/>
                              </a:rPr>
                            </m:ctrlPr>
                          </m:sSupPr>
                          <m:e>
                            <m:r>
                              <a:rPr lang="en-US" sz="2400" b="1" i="1" smtClean="0">
                                <a:latin typeface="Cambria Math"/>
                              </a:rPr>
                              <m:t>𝟐</m:t>
                            </m:r>
                            <m:r>
                              <a:rPr lang="en-US" sz="2400" b="1" i="1" smtClean="0">
                                <a:latin typeface="Cambria Math"/>
                              </a:rPr>
                              <m:t>𝒙</m:t>
                            </m:r>
                            <m:r>
                              <a:rPr lang="en-US" sz="2400" b="1" i="1" smtClean="0">
                                <a:latin typeface="Cambria Math"/>
                              </a:rPr>
                              <m:t>(</m:t>
                            </m:r>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r>
                          <a:rPr lang="en-US" sz="2400" b="1" i="1" smtClean="0">
                            <a:latin typeface="Cambria Math"/>
                          </a:rPr>
                          <m:t>)</m:t>
                        </m:r>
                      </m:den>
                    </m:f>
                  </m:oMath>
                </a14:m>
                <a:r>
                  <a:rPr lang="en-US" sz="2400" b="1" dirty="0" smtClean="0"/>
                  <a:t>          </a:t>
                </a:r>
                <a:endParaRPr lang="en-US" sz="2400" b="1" dirty="0"/>
              </a:p>
            </p:txBody>
          </p:sp>
        </mc:Choice>
        <mc:Fallback xmlns="">
          <p:sp>
            <p:nvSpPr>
              <p:cNvPr id="5" name="TextBox 4"/>
              <p:cNvSpPr txBox="1">
                <a:spLocks noRot="1" noChangeAspect="1" noMove="1" noResize="1" noEditPoints="1" noAdjustHandles="1" noChangeArrowheads="1" noChangeShapeType="1" noTextEdit="1"/>
              </p:cNvSpPr>
              <p:nvPr/>
            </p:nvSpPr>
            <p:spPr>
              <a:xfrm>
                <a:off x="2202212" y="4159816"/>
                <a:ext cx="5072083" cy="1686937"/>
              </a:xfrm>
              <a:prstGeom prst="rect">
                <a:avLst/>
              </a:prstGeom>
              <a:blipFill rotWithShape="1">
                <a:blip r:embed="rId3"/>
                <a:stretch>
                  <a:fillRect l="-481" t="-28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604654" y="5846753"/>
                <a:ext cx="3782291" cy="646331"/>
              </a:xfrm>
              <a:prstGeom prst="rect">
                <a:avLst/>
              </a:prstGeom>
              <a:noFill/>
            </p:spPr>
            <p:txBody>
              <a:bodyPr wrap="square" rtlCol="0">
                <a:spAutoFit/>
              </a:bodyPr>
              <a:lstStyle/>
              <a:p>
                <a14:m>
                  <m:oMath xmlns:m="http://schemas.openxmlformats.org/officeDocument/2006/math">
                    <m:r>
                      <a:rPr lang="en-US" b="1" i="1" smtClean="0">
                        <a:latin typeface="Cambria Math"/>
                        <a:ea typeface="Cambria Math"/>
                      </a:rPr>
                      <m:t>∴</m:t>
                    </m:r>
                  </m:oMath>
                </a14:m>
                <a:r>
                  <a:rPr lang="en-US" b="1" dirty="0" smtClean="0">
                    <a:latin typeface="NikoshBAN" pitchFamily="2" charset="0"/>
                    <a:cs typeface="NikoshBAN" pitchFamily="2" charset="0"/>
                  </a:rPr>
                  <a:t> </a:t>
                </a:r>
                <a:r>
                  <a:rPr lang="en-US" sz="1600" b="1" dirty="0" smtClean="0">
                    <a:latin typeface="NikoshBAN" pitchFamily="2" charset="0"/>
                    <a:cs typeface="NikoshBAN" pitchFamily="2" charset="0"/>
                  </a:rPr>
                  <a:t>L.H.S. = R.H.S</a:t>
                </a:r>
                <a:r>
                  <a:rPr lang="en-US" b="1" dirty="0" smtClean="0">
                    <a:latin typeface="NikoshBAN" pitchFamily="2" charset="0"/>
                    <a:cs typeface="NikoshBAN" pitchFamily="2" charset="0"/>
                  </a:rPr>
                  <a:t>. </a:t>
                </a:r>
                <a:endParaRPr lang="bn-BD" b="1" dirty="0" smtClean="0">
                  <a:latin typeface="NikoshBAN" pitchFamily="2" charset="0"/>
                  <a:cs typeface="NikoshBAN" pitchFamily="2" charset="0"/>
                </a:endParaRPr>
              </a:p>
              <a:p>
                <a:r>
                  <a:rPr lang="bn-BD" b="1" dirty="0">
                    <a:latin typeface="NikoshBAN" pitchFamily="2" charset="0"/>
                    <a:cs typeface="NikoshBAN" pitchFamily="2" charset="0"/>
                  </a:rPr>
                  <a:t> </a:t>
                </a:r>
                <a:r>
                  <a:rPr lang="bn-BD" b="1" dirty="0" smtClean="0">
                    <a:latin typeface="NikoshBAN" pitchFamily="2" charset="0"/>
                    <a:cs typeface="NikoshBAN" pitchFamily="2" charset="0"/>
                  </a:rPr>
                  <a:t>                   </a:t>
                </a:r>
                <a:r>
                  <a:rPr lang="en-US" b="1" dirty="0" smtClean="0">
                    <a:latin typeface="NikoshBAN" pitchFamily="2" charset="0"/>
                    <a:cs typeface="NikoshBAN" pitchFamily="2" charset="0"/>
                  </a:rPr>
                  <a:t>  [ </a:t>
                </a:r>
                <a:r>
                  <a:rPr lang="bn-BD" b="1" dirty="0" smtClean="0">
                    <a:latin typeface="NikoshBAN" pitchFamily="2" charset="0"/>
                    <a:cs typeface="NikoshBAN" pitchFamily="2" charset="0"/>
                  </a:rPr>
                  <a:t>প্রমাণিত ] </a:t>
                </a:r>
                <a:r>
                  <a:rPr lang="en-US" b="1" dirty="0" smtClean="0">
                    <a:latin typeface="NikoshBAN" pitchFamily="2" charset="0"/>
                    <a:cs typeface="NikoshBAN" pitchFamily="2" charset="0"/>
                  </a:rPr>
                  <a:t>                                                           </a:t>
                </a:r>
                <a:endParaRPr lang="en-US" b="1" dirty="0">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2604654" y="5846753"/>
                <a:ext cx="3782291" cy="646331"/>
              </a:xfrm>
              <a:prstGeom prst="rect">
                <a:avLst/>
              </a:prstGeom>
              <a:blipFill rotWithShape="1">
                <a:blip r:embed="rId4"/>
                <a:stretch>
                  <a:fillRect l="-1288" t="-3774" b="-14151"/>
                </a:stretch>
              </a:blipFill>
            </p:spPr>
            <p:txBody>
              <a:bodyPr/>
              <a:lstStyle/>
              <a:p>
                <a:r>
                  <a:rPr lang="en-US">
                    <a:noFill/>
                  </a:rPr>
                  <a:t> </a:t>
                </a:r>
              </a:p>
            </p:txBody>
          </p:sp>
        </mc:Fallback>
      </mc:AlternateContent>
      <p:sp>
        <p:nvSpPr>
          <p:cNvPr id="11" name="TextBox 10"/>
          <p:cNvSpPr txBox="1"/>
          <p:nvPr/>
        </p:nvSpPr>
        <p:spPr>
          <a:xfrm>
            <a:off x="287481" y="-60719"/>
            <a:ext cx="4208319" cy="523220"/>
          </a:xfrm>
          <a:prstGeom prst="rect">
            <a:avLst/>
          </a:prstGeom>
          <a:noFill/>
        </p:spPr>
        <p:txBody>
          <a:bodyPr wrap="square" rtlCol="0">
            <a:spAutoFit/>
          </a:bodyPr>
          <a:lstStyle/>
          <a:p>
            <a:r>
              <a:rPr lang="bn-BD" sz="2800" b="1" dirty="0" smtClean="0">
                <a:solidFill>
                  <a:srgbClr val="FFC000"/>
                </a:solidFill>
                <a:latin typeface="NikoshBAN" pitchFamily="2" charset="0"/>
                <a:cs typeface="NikoshBAN" pitchFamily="2" charset="0"/>
              </a:rPr>
              <a:t>একক কাজের সমাধানঃ  </a:t>
            </a:r>
            <a:endParaRPr lang="en-US" sz="2800" b="1" dirty="0">
              <a:solidFill>
                <a:srgbClr val="FFC00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2" name="TextBox 11"/>
              <p:cNvSpPr txBox="1"/>
              <p:nvPr/>
            </p:nvSpPr>
            <p:spPr>
              <a:xfrm>
                <a:off x="1672110" y="1802654"/>
                <a:ext cx="5033489" cy="2371418"/>
              </a:xfrm>
              <a:prstGeom prst="rect">
                <a:avLst/>
              </a:prstGeom>
              <a:noFill/>
            </p:spPr>
            <p:txBody>
              <a:bodyPr wrap="square" rtlCol="0">
                <a:spAutoFit/>
              </a:bodyPr>
              <a:lstStyle/>
              <a:p>
                <a14:m>
                  <m:oMath xmlns:m="http://schemas.openxmlformats.org/officeDocument/2006/math">
                    <m:r>
                      <a:rPr lang="en-US" sz="2400" b="1" i="1" smtClean="0">
                        <a:latin typeface="Cambria Math"/>
                        <a:ea typeface="Cambria Math"/>
                      </a:rPr>
                      <m:t>∴</m:t>
                    </m:r>
                  </m:oMath>
                </a14:m>
                <a:r>
                  <a:rPr lang="en-US" sz="2400" b="1" dirty="0" smtClean="0"/>
                  <a:t> L.H.S.= </a:t>
                </a:r>
                <a:r>
                  <a:rPr lang="en-US" sz="2400" b="1" dirty="0" err="1" smtClean="0"/>
                  <a:t>tanA+cotA</a:t>
                </a:r>
                <a:endParaRPr lang="en-US" sz="2400" b="1" dirty="0" smtClean="0"/>
              </a:p>
              <a:p>
                <a:r>
                  <a:rPr lang="en-US" sz="2400" b="1" dirty="0"/>
                  <a:t> </a:t>
                </a:r>
                <a:r>
                  <a:rPr lang="en-US" sz="2400" b="1" dirty="0" smtClean="0"/>
                  <a:t>               = </a:t>
                </a:r>
                <a14:m>
                  <m:oMath xmlns:m="http://schemas.openxmlformats.org/officeDocument/2006/math">
                    <m:f>
                      <m:fPr>
                        <m:ctrlPr>
                          <a:rPr lang="en-US" sz="2400" b="1" i="1" smtClean="0">
                            <a:latin typeface="Cambria Math"/>
                          </a:rPr>
                        </m:ctrlPr>
                      </m:fPr>
                      <m:num>
                        <m:r>
                          <a:rPr lang="en-US" sz="2400" b="1" i="1" smtClean="0">
                            <a:latin typeface="Cambria Math"/>
                          </a:rPr>
                          <m:t>𝟐</m:t>
                        </m:r>
                        <m:r>
                          <a:rPr lang="en-US" sz="2400" b="1" i="1" smtClean="0">
                            <a:latin typeface="Cambria Math"/>
                          </a:rPr>
                          <m:t>𝒙</m:t>
                        </m:r>
                      </m:num>
                      <m:den>
                        <m:sSup>
                          <m:sSupPr>
                            <m:ctrlPr>
                              <a:rPr lang="en-US" sz="2400" b="1" i="1" smtClean="0">
                                <a:latin typeface="Cambria Math"/>
                              </a:rPr>
                            </m:ctrlPr>
                          </m:sSupPr>
                          <m:e>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den>
                    </m:f>
                  </m:oMath>
                </a14:m>
                <a:r>
                  <a:rPr lang="en-US" sz="2400" b="1" dirty="0" smtClean="0"/>
                  <a:t> +</a:t>
                </a:r>
                <a14:m>
                  <m:oMath xmlns:m="http://schemas.openxmlformats.org/officeDocument/2006/math">
                    <m:f>
                      <m:fPr>
                        <m:ctrlPr>
                          <a:rPr lang="en-US" sz="2400" b="1" i="1" dirty="0" smtClean="0">
                            <a:latin typeface="Cambria Math"/>
                          </a:rPr>
                        </m:ctrlPr>
                      </m:fPr>
                      <m:num>
                        <m:sSup>
                          <m:sSupPr>
                            <m:ctrlPr>
                              <a:rPr lang="en-US" sz="2400" b="1" i="1" dirty="0" smtClean="0">
                                <a:latin typeface="Cambria Math"/>
                              </a:rPr>
                            </m:ctrlPr>
                          </m:sSupPr>
                          <m:e>
                            <m:r>
                              <a:rPr lang="en-US" sz="2400" b="1" i="1" dirty="0" smtClean="0">
                                <a:latin typeface="Cambria Math"/>
                              </a:rPr>
                              <m:t>𝒙</m:t>
                            </m:r>
                          </m:e>
                          <m:sup>
                            <m:r>
                              <a:rPr lang="en-US" sz="2400" b="1" i="1" dirty="0" smtClean="0">
                                <a:latin typeface="Cambria Math"/>
                              </a:rPr>
                              <m:t>𝟐</m:t>
                            </m:r>
                          </m:sup>
                        </m:sSup>
                        <m:r>
                          <a:rPr lang="en-US" sz="2400" b="1" i="1" dirty="0" smtClean="0">
                            <a:latin typeface="Cambria Math"/>
                          </a:rPr>
                          <m:t>−</m:t>
                        </m:r>
                        <m:r>
                          <a:rPr lang="en-US" sz="2400" b="1" i="1" dirty="0" smtClean="0">
                            <a:latin typeface="Cambria Math"/>
                          </a:rPr>
                          <m:t>𝟏</m:t>
                        </m:r>
                      </m:num>
                      <m:den>
                        <m:r>
                          <a:rPr lang="en-US" sz="2400" b="1" i="1" dirty="0" smtClean="0">
                            <a:latin typeface="Cambria Math"/>
                          </a:rPr>
                          <m:t>𝟐</m:t>
                        </m:r>
                        <m:r>
                          <a:rPr lang="en-US" sz="2400" b="1" i="1" dirty="0" smtClean="0">
                            <a:latin typeface="Cambria Math"/>
                          </a:rPr>
                          <m:t>𝒙</m:t>
                        </m:r>
                      </m:den>
                    </m:f>
                  </m:oMath>
                </a14:m>
                <a:r>
                  <a:rPr lang="en-US" sz="2400" b="1" dirty="0" smtClean="0"/>
                  <a:t> = </a:t>
                </a:r>
                <a14:m>
                  <m:oMath xmlns:m="http://schemas.openxmlformats.org/officeDocument/2006/math">
                    <m:f>
                      <m:fPr>
                        <m:ctrlPr>
                          <a:rPr lang="en-US" sz="2400" b="1" i="1" smtClean="0">
                            <a:latin typeface="Cambria Math"/>
                          </a:rPr>
                        </m:ctrlPr>
                      </m:fPr>
                      <m:num>
                        <m:sSup>
                          <m:sSupPr>
                            <m:ctrlPr>
                              <a:rPr lang="en-US" sz="2400" b="1" i="1" smtClean="0">
                                <a:latin typeface="Cambria Math"/>
                              </a:rPr>
                            </m:ctrlPr>
                          </m:sSupPr>
                          <m:e>
                            <m:r>
                              <a:rPr lang="en-US" sz="2400" b="1" i="1" smtClean="0">
                                <a:latin typeface="Cambria Math"/>
                              </a:rPr>
                              <m:t>𝟒</m:t>
                            </m:r>
                            <m:r>
                              <a:rPr lang="en-US" sz="2400" b="1" i="1" smtClean="0">
                                <a:latin typeface="Cambria Math"/>
                              </a:rPr>
                              <m:t>𝒙</m:t>
                            </m:r>
                          </m:e>
                          <m:sup>
                            <m:r>
                              <a:rPr lang="en-US" sz="2400" b="1" i="1" smtClean="0">
                                <a:latin typeface="Cambria Math"/>
                              </a:rPr>
                              <m:t>𝟐</m:t>
                            </m:r>
                          </m:sup>
                        </m:sSup>
                        <m:r>
                          <a:rPr lang="en-US" sz="2400" b="1" i="1" smtClean="0">
                            <a:latin typeface="Cambria Math"/>
                          </a:rPr>
                          <m:t>+(</m:t>
                        </m:r>
                        <m:sSup>
                          <m:sSupPr>
                            <m:ctrlPr>
                              <a:rPr lang="en-US" sz="2400" b="1" i="1" smtClean="0">
                                <a:latin typeface="Cambria Math"/>
                              </a:rPr>
                            </m:ctrlPr>
                          </m:sSupPr>
                          <m:e>
                            <m:sSup>
                              <m:sSupPr>
                                <m:ctrlPr>
                                  <a:rPr lang="en-US" sz="2400" b="1" i="1" smtClean="0">
                                    <a:latin typeface="Cambria Math"/>
                                  </a:rPr>
                                </m:ctrlPr>
                              </m:sSupPr>
                              <m:e>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r>
                              <a:rPr lang="en-US" sz="2400" b="1" i="1" smtClean="0">
                                <a:latin typeface="Cambria Math"/>
                              </a:rPr>
                              <m:t>)</m:t>
                            </m:r>
                          </m:e>
                          <m:sup>
                            <m:r>
                              <a:rPr lang="en-US" sz="2400" b="1" i="1" smtClean="0">
                                <a:latin typeface="Cambria Math"/>
                              </a:rPr>
                              <m:t>𝟐</m:t>
                            </m:r>
                          </m:sup>
                        </m:sSup>
                      </m:num>
                      <m:den>
                        <m:r>
                          <a:rPr lang="en-US" sz="2400" b="1" i="1" smtClean="0">
                            <a:latin typeface="Cambria Math"/>
                          </a:rPr>
                          <m:t>𝟐</m:t>
                        </m:r>
                        <m:r>
                          <a:rPr lang="en-US" sz="2400" b="1" i="1" smtClean="0">
                            <a:latin typeface="Cambria Math"/>
                          </a:rPr>
                          <m:t>𝒙</m:t>
                        </m:r>
                        <m:r>
                          <a:rPr lang="en-US" sz="2400" b="1" i="1" smtClean="0">
                            <a:latin typeface="Cambria Math"/>
                          </a:rPr>
                          <m:t>(</m:t>
                        </m:r>
                        <m:sSup>
                          <m:sSupPr>
                            <m:ctrlPr>
                              <a:rPr lang="en-US" sz="2400" b="1" i="1" smtClean="0">
                                <a:latin typeface="Cambria Math"/>
                              </a:rPr>
                            </m:ctrlPr>
                          </m:sSupPr>
                          <m:e>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r>
                          <a:rPr lang="en-US" sz="2400" b="1" i="1" smtClean="0">
                            <a:latin typeface="Cambria Math"/>
                          </a:rPr>
                          <m:t>)</m:t>
                        </m:r>
                      </m:den>
                    </m:f>
                  </m:oMath>
                </a14:m>
                <a:r>
                  <a:rPr lang="en-US" sz="2400" b="1" dirty="0" smtClean="0"/>
                  <a:t> </a:t>
                </a:r>
              </a:p>
              <a:p>
                <a:r>
                  <a:rPr lang="en-US" sz="2400" b="1" dirty="0"/>
                  <a:t> </a:t>
                </a:r>
                <a:r>
                  <a:rPr lang="en-US" sz="2400" b="1" dirty="0" smtClean="0"/>
                  <a:t>               =</a:t>
                </a:r>
                <a14:m>
                  <m:oMath xmlns:m="http://schemas.openxmlformats.org/officeDocument/2006/math">
                    <m:f>
                      <m:fPr>
                        <m:ctrlPr>
                          <a:rPr lang="en-US" sz="2400" b="1" i="1" smtClean="0">
                            <a:latin typeface="Cambria Math"/>
                          </a:rPr>
                        </m:ctrlPr>
                      </m:fPr>
                      <m:num>
                        <m:sSup>
                          <m:sSupPr>
                            <m:ctrlPr>
                              <a:rPr lang="en-US" sz="2400" b="1" i="1" smtClean="0">
                                <a:latin typeface="Cambria Math"/>
                              </a:rPr>
                            </m:ctrlPr>
                          </m:sSupPr>
                          <m:e>
                            <m:r>
                              <a:rPr lang="en-US" sz="2400" b="1" i="1" smtClean="0">
                                <a:latin typeface="Cambria Math"/>
                              </a:rPr>
                              <m:t>𝟒</m:t>
                            </m:r>
                            <m:r>
                              <a:rPr lang="en-US" sz="2400" b="1" i="1" smtClean="0">
                                <a:latin typeface="Cambria Math"/>
                              </a:rPr>
                              <m:t>𝒙</m:t>
                            </m:r>
                          </m:e>
                          <m:sup>
                            <m:r>
                              <a:rPr lang="en-US" sz="2400" b="1" i="1" smtClean="0">
                                <a:latin typeface="Cambria Math"/>
                              </a:rPr>
                              <m:t>𝟐</m:t>
                            </m:r>
                          </m:sup>
                        </m:sSup>
                        <m:r>
                          <a:rPr lang="en-US" sz="2400" b="1" i="1" smtClean="0">
                            <a:latin typeface="Cambria Math"/>
                          </a:rPr>
                          <m:t>+</m:t>
                        </m:r>
                        <m:sSup>
                          <m:sSupPr>
                            <m:ctrlPr>
                              <a:rPr lang="en-US" sz="2400" b="1" i="1" smtClean="0">
                                <a:latin typeface="Cambria Math"/>
                              </a:rPr>
                            </m:ctrlPr>
                          </m:sSupPr>
                          <m:e>
                            <m:r>
                              <a:rPr lang="en-US" sz="2400" b="1" i="1" smtClean="0">
                                <a:latin typeface="Cambria Math"/>
                              </a:rPr>
                              <m:t>𝒙</m:t>
                            </m:r>
                          </m:e>
                          <m:sup>
                            <m:r>
                              <a:rPr lang="en-US" sz="2400" b="1" i="1" smtClean="0">
                                <a:latin typeface="Cambria Math"/>
                              </a:rPr>
                              <m:t>𝟒</m:t>
                            </m:r>
                          </m:sup>
                        </m:sSup>
                        <m:r>
                          <a:rPr lang="en-US" sz="2400" b="1" i="1" smtClean="0">
                            <a:latin typeface="Cambria Math"/>
                          </a:rPr>
                          <m:t>−</m:t>
                        </m:r>
                        <m:sSup>
                          <m:sSupPr>
                            <m:ctrlPr>
                              <a:rPr lang="en-US" sz="2400" b="1" i="1" smtClean="0">
                                <a:latin typeface="Cambria Math"/>
                              </a:rPr>
                            </m:ctrlPr>
                          </m:sSupPr>
                          <m:e>
                            <m:r>
                              <a:rPr lang="en-US" sz="2400" b="1" i="1" smtClean="0">
                                <a:latin typeface="Cambria Math"/>
                              </a:rPr>
                              <m:t>𝟐</m:t>
                            </m:r>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num>
                      <m:den>
                        <m:sSup>
                          <m:sSupPr>
                            <m:ctrlPr>
                              <a:rPr lang="en-US" sz="2400" b="1" i="1" smtClean="0">
                                <a:latin typeface="Cambria Math"/>
                              </a:rPr>
                            </m:ctrlPr>
                          </m:sSupPr>
                          <m:e>
                            <m:r>
                              <a:rPr lang="en-US" sz="2400" b="1" i="1" smtClean="0">
                                <a:latin typeface="Cambria Math"/>
                              </a:rPr>
                              <m:t>𝟐</m:t>
                            </m:r>
                            <m:r>
                              <a:rPr lang="en-US" sz="2400" b="1" i="1" smtClean="0">
                                <a:latin typeface="Cambria Math"/>
                              </a:rPr>
                              <m:t>𝒙</m:t>
                            </m:r>
                            <m:r>
                              <a:rPr lang="en-US" sz="2400" b="1" i="1" smtClean="0">
                                <a:latin typeface="Cambria Math"/>
                              </a:rPr>
                              <m:t>(</m:t>
                            </m:r>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r>
                          <a:rPr lang="en-US" sz="2400" b="1" i="1" smtClean="0">
                            <a:latin typeface="Cambria Math"/>
                          </a:rPr>
                          <m:t>)</m:t>
                        </m:r>
                      </m:den>
                    </m:f>
                  </m:oMath>
                </a14:m>
                <a:r>
                  <a:rPr lang="en-US" sz="2400" b="1" dirty="0" smtClean="0"/>
                  <a:t> = </a:t>
                </a:r>
                <a14:m>
                  <m:oMath xmlns:m="http://schemas.openxmlformats.org/officeDocument/2006/math">
                    <m:f>
                      <m:fPr>
                        <m:ctrlPr>
                          <a:rPr lang="en-US" sz="2400" b="1" i="1" smtClean="0">
                            <a:latin typeface="Cambria Math"/>
                          </a:rPr>
                        </m:ctrlPr>
                      </m:fPr>
                      <m:num>
                        <m:sSup>
                          <m:sSupPr>
                            <m:ctrlPr>
                              <a:rPr lang="en-US" sz="2400" b="1" i="1" smtClean="0">
                                <a:latin typeface="Cambria Math"/>
                              </a:rPr>
                            </m:ctrlPr>
                          </m:sSupPr>
                          <m:e>
                            <m:r>
                              <a:rPr lang="en-US" sz="2400" b="1" i="1" smtClean="0">
                                <a:latin typeface="Cambria Math"/>
                              </a:rPr>
                              <m:t>𝒙</m:t>
                            </m:r>
                          </m:e>
                          <m:sup>
                            <m:r>
                              <a:rPr lang="en-US" sz="2400" b="1" i="1" smtClean="0">
                                <a:latin typeface="Cambria Math"/>
                              </a:rPr>
                              <m:t>𝟒</m:t>
                            </m:r>
                          </m:sup>
                        </m:sSup>
                        <m:r>
                          <a:rPr lang="en-US" sz="2400" b="1" i="1" smtClean="0">
                            <a:latin typeface="Cambria Math"/>
                          </a:rPr>
                          <m:t>+</m:t>
                        </m:r>
                        <m:sSup>
                          <m:sSupPr>
                            <m:ctrlPr>
                              <a:rPr lang="en-US" sz="2400" b="1" i="1" smtClean="0">
                                <a:latin typeface="Cambria Math"/>
                              </a:rPr>
                            </m:ctrlPr>
                          </m:sSupPr>
                          <m:e>
                            <m:r>
                              <a:rPr lang="en-US" sz="2400" b="1" i="1" smtClean="0">
                                <a:latin typeface="Cambria Math"/>
                              </a:rPr>
                              <m:t>𝟐</m:t>
                            </m:r>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num>
                      <m:den>
                        <m:sSup>
                          <m:sSupPr>
                            <m:ctrlPr>
                              <a:rPr lang="en-US" sz="2400" b="1" i="1" smtClean="0">
                                <a:latin typeface="Cambria Math"/>
                              </a:rPr>
                            </m:ctrlPr>
                          </m:sSupPr>
                          <m:e>
                            <m:r>
                              <a:rPr lang="en-US" sz="2400" b="1" i="1" smtClean="0">
                                <a:latin typeface="Cambria Math"/>
                              </a:rPr>
                              <m:t>𝟐</m:t>
                            </m:r>
                            <m:r>
                              <a:rPr lang="en-US" sz="2400" b="1" i="1" smtClean="0">
                                <a:latin typeface="Cambria Math"/>
                              </a:rPr>
                              <m:t>𝒙</m:t>
                            </m:r>
                            <m:r>
                              <a:rPr lang="en-US" sz="2400" b="1" i="1" smtClean="0">
                                <a:latin typeface="Cambria Math"/>
                              </a:rPr>
                              <m:t>(</m:t>
                            </m:r>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r>
                          <a:rPr lang="en-US" sz="2400" b="1" i="1" smtClean="0">
                            <a:latin typeface="Cambria Math"/>
                          </a:rPr>
                          <m:t>)</m:t>
                        </m:r>
                      </m:den>
                    </m:f>
                  </m:oMath>
                </a14:m>
                <a:r>
                  <a:rPr lang="en-US" sz="2400" b="1" dirty="0" smtClean="0"/>
                  <a:t> </a:t>
                </a:r>
              </a:p>
              <a:p>
                <a:r>
                  <a:rPr lang="en-US" sz="2400" b="1" dirty="0"/>
                  <a:t> </a:t>
                </a:r>
                <a:r>
                  <a:rPr lang="en-US" sz="2400" b="1" dirty="0" smtClean="0"/>
                  <a:t>               = </a:t>
                </a:r>
                <a14:m>
                  <m:oMath xmlns:m="http://schemas.openxmlformats.org/officeDocument/2006/math">
                    <m:f>
                      <m:fPr>
                        <m:ctrlPr>
                          <a:rPr lang="en-US" sz="2400" b="1" i="1" smtClean="0">
                            <a:latin typeface="Cambria Math"/>
                          </a:rPr>
                        </m:ctrlPr>
                      </m:fPr>
                      <m:num>
                        <m:sSup>
                          <m:sSupPr>
                            <m:ctrlPr>
                              <a:rPr lang="en-US" sz="2400" b="1" i="1" smtClean="0">
                                <a:latin typeface="Cambria Math"/>
                              </a:rPr>
                            </m:ctrlPr>
                          </m:sSupPr>
                          <m:e>
                            <m:r>
                              <a:rPr lang="en-US" sz="2400" b="1" i="1" smtClean="0">
                                <a:latin typeface="Cambria Math"/>
                              </a:rPr>
                              <m:t>(</m:t>
                            </m:r>
                            <m:sSup>
                              <m:sSupPr>
                                <m:ctrlPr>
                                  <a:rPr lang="en-US" sz="2400" b="1" i="1" smtClean="0">
                                    <a:latin typeface="Cambria Math"/>
                                  </a:rPr>
                                </m:ctrlPr>
                              </m:sSupPr>
                              <m:e>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r>
                              <a:rPr lang="en-US" sz="2400" b="1" i="1" smtClean="0">
                                <a:latin typeface="Cambria Math"/>
                              </a:rPr>
                              <m:t>)</m:t>
                            </m:r>
                          </m:e>
                          <m:sup>
                            <m:r>
                              <a:rPr lang="en-US" sz="2400" b="1" i="1" smtClean="0">
                                <a:latin typeface="Cambria Math"/>
                              </a:rPr>
                              <m:t>𝟐</m:t>
                            </m:r>
                          </m:sup>
                        </m:sSup>
                      </m:num>
                      <m:den>
                        <m:r>
                          <a:rPr lang="en-US" sz="2400" b="1" i="1" smtClean="0">
                            <a:latin typeface="Cambria Math"/>
                          </a:rPr>
                          <m:t>𝟐</m:t>
                        </m:r>
                        <m:r>
                          <a:rPr lang="en-US" sz="2400" b="1" i="1" smtClean="0">
                            <a:latin typeface="Cambria Math"/>
                          </a:rPr>
                          <m:t>𝒙</m:t>
                        </m:r>
                        <m:r>
                          <a:rPr lang="en-US" sz="2400" b="1" i="1" smtClean="0">
                            <a:latin typeface="Cambria Math"/>
                          </a:rPr>
                          <m:t>(</m:t>
                        </m:r>
                        <m:sSup>
                          <m:sSupPr>
                            <m:ctrlPr>
                              <a:rPr lang="en-US" sz="2400" b="1" i="1" smtClean="0">
                                <a:latin typeface="Cambria Math"/>
                              </a:rPr>
                            </m:ctrlPr>
                          </m:sSupPr>
                          <m:e>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r>
                          <a:rPr lang="en-US" sz="2400" b="1" i="1" smtClean="0">
                            <a:latin typeface="Cambria Math"/>
                          </a:rPr>
                          <m:t>)</m:t>
                        </m:r>
                      </m:den>
                    </m:f>
                  </m:oMath>
                </a14:m>
                <a:r>
                  <a:rPr lang="en-US" sz="2400" b="1" dirty="0" smtClean="0"/>
                  <a:t>  </a:t>
                </a:r>
                <a:endParaRPr lang="en-US" sz="2400" b="1" dirty="0"/>
              </a:p>
            </p:txBody>
          </p:sp>
        </mc:Choice>
        <mc:Fallback xmlns="">
          <p:sp>
            <p:nvSpPr>
              <p:cNvPr id="12" name="TextBox 11"/>
              <p:cNvSpPr txBox="1">
                <a:spLocks noRot="1" noChangeAspect="1" noMove="1" noResize="1" noEditPoints="1" noAdjustHandles="1" noChangeArrowheads="1" noChangeShapeType="1" noTextEdit="1"/>
              </p:cNvSpPr>
              <p:nvPr/>
            </p:nvSpPr>
            <p:spPr>
              <a:xfrm>
                <a:off x="1672110" y="1802654"/>
                <a:ext cx="5033489" cy="2371418"/>
              </a:xfrm>
              <a:prstGeom prst="rect">
                <a:avLst/>
              </a:prstGeom>
              <a:blipFill rotWithShape="1">
                <a:blip r:embed="rId5"/>
                <a:stretch>
                  <a:fillRect t="-20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990600" y="851488"/>
                <a:ext cx="5613400" cy="1047082"/>
              </a:xfrm>
              <a:prstGeom prst="rect">
                <a:avLst/>
              </a:prstGeom>
              <a:noFill/>
            </p:spPr>
            <p:txBody>
              <a:bodyPr wrap="square" rtlCol="0">
                <a:spAutoFit/>
              </a:bodyPr>
              <a:lstStyle/>
              <a:p>
                <a:r>
                  <a:rPr lang="en-US" sz="2400" b="1" dirty="0" smtClean="0"/>
                  <a:t> </a:t>
                </a:r>
                <a:r>
                  <a:rPr lang="en-US" sz="2400" b="1" dirty="0" smtClean="0">
                    <a:latin typeface="Cambria Math"/>
                    <a:ea typeface="Cambria Math"/>
                  </a:rPr>
                  <a:t>∴ </a:t>
                </a:r>
                <a:r>
                  <a:rPr lang="en-US" sz="2400" b="1" dirty="0" err="1" smtClean="0">
                    <a:latin typeface="Cambria Math"/>
                    <a:ea typeface="Cambria Math"/>
                  </a:rPr>
                  <a:t>tanA</a:t>
                </a:r>
                <a:r>
                  <a:rPr lang="en-US" sz="2400" b="1" dirty="0" smtClean="0">
                    <a:latin typeface="Cambria Math"/>
                    <a:ea typeface="Cambria Math"/>
                  </a:rPr>
                  <a:t>= </a:t>
                </a:r>
                <a14:m>
                  <m:oMath xmlns:m="http://schemas.openxmlformats.org/officeDocument/2006/math">
                    <m:f>
                      <m:fPr>
                        <m:ctrlPr>
                          <a:rPr lang="en-US" sz="2400" b="1" i="1" smtClean="0">
                            <a:latin typeface="Cambria Math"/>
                            <a:ea typeface="Cambria Math"/>
                          </a:rPr>
                        </m:ctrlPr>
                      </m:fPr>
                      <m:num>
                        <m:r>
                          <a:rPr lang="en-US" sz="2400" b="1" i="1" smtClean="0">
                            <a:latin typeface="Cambria Math"/>
                            <a:ea typeface="Cambria Math"/>
                          </a:rPr>
                          <m:t>𝒔𝒊𝒏𝑨</m:t>
                        </m:r>
                      </m:num>
                      <m:den>
                        <m:r>
                          <a:rPr lang="en-US" sz="2400" b="1" i="1" smtClean="0">
                            <a:latin typeface="Cambria Math"/>
                            <a:ea typeface="Cambria Math"/>
                          </a:rPr>
                          <m:t>𝒄𝒐𝒔𝑨</m:t>
                        </m:r>
                      </m:den>
                    </m:f>
                  </m:oMath>
                </a14:m>
                <a:r>
                  <a:rPr lang="en-US" sz="2400" b="1" dirty="0" smtClean="0"/>
                  <a:t> = </a:t>
                </a:r>
                <a14:m>
                  <m:oMath xmlns:m="http://schemas.openxmlformats.org/officeDocument/2006/math">
                    <m:f>
                      <m:fPr>
                        <m:ctrlPr>
                          <a:rPr lang="en-US" sz="2400" b="1" i="1" smtClean="0">
                            <a:latin typeface="Cambria Math"/>
                          </a:rPr>
                        </m:ctrlPr>
                      </m:fPr>
                      <m:num>
                        <m:f>
                          <m:fPr>
                            <m:ctrlPr>
                              <a:rPr lang="en-US" sz="2400" b="1" i="1" smtClean="0">
                                <a:latin typeface="Cambria Math"/>
                              </a:rPr>
                            </m:ctrlPr>
                          </m:fPr>
                          <m:num>
                            <m:r>
                              <a:rPr lang="en-US" sz="2400" b="1" i="1" smtClean="0">
                                <a:latin typeface="Cambria Math"/>
                              </a:rPr>
                              <m:t>𝟐</m:t>
                            </m:r>
                            <m:r>
                              <a:rPr lang="en-US" sz="2400" b="1" i="1" smtClean="0">
                                <a:latin typeface="Cambria Math"/>
                              </a:rPr>
                              <m:t>𝒙</m:t>
                            </m:r>
                          </m:num>
                          <m:den>
                            <m:sSup>
                              <m:sSupPr>
                                <m:ctrlPr>
                                  <a:rPr lang="en-US" sz="2400" b="1" i="1" smtClean="0">
                                    <a:latin typeface="Cambria Math"/>
                                  </a:rPr>
                                </m:ctrlPr>
                              </m:sSupPr>
                              <m:e>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den>
                        </m:f>
                      </m:num>
                      <m:den>
                        <m:f>
                          <m:fPr>
                            <m:ctrlPr>
                              <a:rPr lang="en-US" sz="2400" b="1" i="1" smtClean="0">
                                <a:latin typeface="Cambria Math"/>
                              </a:rPr>
                            </m:ctrlPr>
                          </m:fPr>
                          <m:num>
                            <m:sSup>
                              <m:sSupPr>
                                <m:ctrlPr>
                                  <a:rPr lang="en-US" sz="2400" b="1" i="1" smtClean="0">
                                    <a:latin typeface="Cambria Math"/>
                                  </a:rPr>
                                </m:ctrlPr>
                              </m:sSupPr>
                              <m:e>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num>
                          <m:den>
                            <m:sSup>
                              <m:sSupPr>
                                <m:ctrlPr>
                                  <a:rPr lang="en-US" sz="2400" b="1" i="1" smtClean="0">
                                    <a:latin typeface="Cambria Math"/>
                                  </a:rPr>
                                </m:ctrlPr>
                              </m:sSupPr>
                              <m:e>
                                <m:r>
                                  <a:rPr lang="en-US" sz="2400" b="1" i="1" smtClean="0">
                                    <a:latin typeface="Cambria Math"/>
                                  </a:rPr>
                                  <m:t>𝒙</m:t>
                                </m:r>
                              </m:e>
                              <m:sup>
                                <m:r>
                                  <a:rPr lang="en-US" sz="2400" b="1" i="1" smtClean="0">
                                    <a:latin typeface="Cambria Math"/>
                                  </a:rPr>
                                  <m:t>𝟐</m:t>
                                </m:r>
                              </m:sup>
                            </m:sSup>
                            <m:r>
                              <a:rPr lang="en-US" sz="2400" b="1" i="1" smtClean="0">
                                <a:latin typeface="Cambria Math"/>
                              </a:rPr>
                              <m:t>+</m:t>
                            </m:r>
                            <m:r>
                              <a:rPr lang="en-US" sz="2400" b="1" i="1" smtClean="0">
                                <a:latin typeface="Cambria Math"/>
                              </a:rPr>
                              <m:t>𝟏</m:t>
                            </m:r>
                          </m:den>
                        </m:f>
                      </m:den>
                    </m:f>
                  </m:oMath>
                </a14:m>
                <a:r>
                  <a:rPr lang="en-US" sz="2400" b="1" dirty="0" smtClean="0"/>
                  <a:t> =</a:t>
                </a:r>
                <a14:m>
                  <m:oMath xmlns:m="http://schemas.openxmlformats.org/officeDocument/2006/math">
                    <m:f>
                      <m:fPr>
                        <m:ctrlPr>
                          <a:rPr lang="en-US" sz="2400" b="1" i="1" dirty="0" smtClean="0">
                            <a:latin typeface="Cambria Math"/>
                          </a:rPr>
                        </m:ctrlPr>
                      </m:fPr>
                      <m:num>
                        <m:r>
                          <a:rPr lang="en-US" sz="2400" b="1" i="1" dirty="0" smtClean="0">
                            <a:latin typeface="Cambria Math"/>
                          </a:rPr>
                          <m:t>𝟐</m:t>
                        </m:r>
                        <m:r>
                          <a:rPr lang="en-US" sz="2400" b="1" i="1" dirty="0" smtClean="0">
                            <a:latin typeface="Cambria Math"/>
                          </a:rPr>
                          <m:t>𝒙</m:t>
                        </m:r>
                      </m:num>
                      <m:den>
                        <m:sSup>
                          <m:sSupPr>
                            <m:ctrlPr>
                              <a:rPr lang="en-US" sz="2400" b="1" i="1" dirty="0" smtClean="0">
                                <a:latin typeface="Cambria Math"/>
                              </a:rPr>
                            </m:ctrlPr>
                          </m:sSupPr>
                          <m:e>
                            <m:r>
                              <a:rPr lang="en-US" sz="2400" b="1" i="1" dirty="0" smtClean="0">
                                <a:latin typeface="Cambria Math"/>
                              </a:rPr>
                              <m:t>𝒙</m:t>
                            </m:r>
                          </m:e>
                          <m:sup>
                            <m:r>
                              <a:rPr lang="en-US" sz="2400" b="1" i="1" dirty="0" smtClean="0">
                                <a:latin typeface="Cambria Math"/>
                              </a:rPr>
                              <m:t>𝟐</m:t>
                            </m:r>
                          </m:sup>
                        </m:sSup>
                        <m:r>
                          <a:rPr lang="en-US" sz="2400" b="1" i="1" dirty="0" smtClean="0">
                            <a:latin typeface="Cambria Math"/>
                          </a:rPr>
                          <m:t>+</m:t>
                        </m:r>
                        <m:r>
                          <a:rPr lang="en-US" sz="2400" b="1" i="1" dirty="0" smtClean="0">
                            <a:latin typeface="Cambria Math"/>
                          </a:rPr>
                          <m:t>𝟏</m:t>
                        </m:r>
                      </m:den>
                    </m:f>
                  </m:oMath>
                </a14:m>
                <a:r>
                  <a:rPr lang="en-US" sz="2400" b="1" dirty="0" smtClean="0"/>
                  <a:t> </a:t>
                </a:r>
                <a14:m>
                  <m:oMath xmlns:m="http://schemas.openxmlformats.org/officeDocument/2006/math">
                    <m:r>
                      <a:rPr lang="en-US" sz="2400" b="1" i="1" dirty="0" smtClean="0">
                        <a:latin typeface="Cambria Math"/>
                        <a:ea typeface="Cambria Math"/>
                      </a:rPr>
                      <m:t>×</m:t>
                    </m:r>
                  </m:oMath>
                </a14:m>
                <a:r>
                  <a:rPr lang="en-US" sz="2400" b="1" dirty="0" smtClean="0"/>
                  <a:t> </a:t>
                </a:r>
                <a14:m>
                  <m:oMath xmlns:m="http://schemas.openxmlformats.org/officeDocument/2006/math">
                    <m:f>
                      <m:fPr>
                        <m:ctrlPr>
                          <a:rPr lang="en-US" sz="2400" b="1" i="1" dirty="0" smtClean="0">
                            <a:latin typeface="Cambria Math"/>
                          </a:rPr>
                        </m:ctrlPr>
                      </m:fPr>
                      <m:num>
                        <m:sSup>
                          <m:sSupPr>
                            <m:ctrlPr>
                              <a:rPr lang="en-US" sz="2400" b="1" i="1" dirty="0" smtClean="0">
                                <a:latin typeface="Cambria Math"/>
                              </a:rPr>
                            </m:ctrlPr>
                          </m:sSupPr>
                          <m:e>
                            <m:r>
                              <a:rPr lang="en-US" sz="2400" b="1" i="1" dirty="0" smtClean="0">
                                <a:latin typeface="Cambria Math"/>
                              </a:rPr>
                              <m:t>𝒙</m:t>
                            </m:r>
                          </m:e>
                          <m:sup>
                            <m:r>
                              <a:rPr lang="en-US" sz="2400" b="1" i="1" dirty="0" smtClean="0">
                                <a:latin typeface="Cambria Math"/>
                              </a:rPr>
                              <m:t>𝟐</m:t>
                            </m:r>
                          </m:sup>
                        </m:sSup>
                        <m:r>
                          <a:rPr lang="en-US" sz="2400" b="1" i="1" dirty="0" smtClean="0">
                            <a:latin typeface="Cambria Math"/>
                          </a:rPr>
                          <m:t>+</m:t>
                        </m:r>
                        <m:r>
                          <a:rPr lang="en-US" sz="2400" b="1" i="1" dirty="0" smtClean="0">
                            <a:latin typeface="Cambria Math"/>
                          </a:rPr>
                          <m:t>𝟏</m:t>
                        </m:r>
                      </m:num>
                      <m:den>
                        <m:sSup>
                          <m:sSupPr>
                            <m:ctrlPr>
                              <a:rPr lang="en-US" sz="2400" b="1" i="1" dirty="0" smtClean="0">
                                <a:latin typeface="Cambria Math"/>
                              </a:rPr>
                            </m:ctrlPr>
                          </m:sSupPr>
                          <m:e>
                            <m:r>
                              <a:rPr lang="en-US" sz="2400" b="1" i="1" dirty="0" smtClean="0">
                                <a:latin typeface="Cambria Math"/>
                              </a:rPr>
                              <m:t>𝒙</m:t>
                            </m:r>
                          </m:e>
                          <m:sup>
                            <m:r>
                              <a:rPr lang="en-US" sz="2400" b="1" i="1" dirty="0" smtClean="0">
                                <a:latin typeface="Cambria Math"/>
                              </a:rPr>
                              <m:t>𝟐</m:t>
                            </m:r>
                          </m:sup>
                        </m:sSup>
                        <m:r>
                          <a:rPr lang="en-US" sz="2400" b="1" i="1" dirty="0" smtClean="0">
                            <a:latin typeface="Cambria Math"/>
                          </a:rPr>
                          <m:t>−</m:t>
                        </m:r>
                        <m:r>
                          <a:rPr lang="en-US" sz="2400" b="1" i="1" dirty="0" smtClean="0">
                            <a:latin typeface="Cambria Math"/>
                          </a:rPr>
                          <m:t>𝟏</m:t>
                        </m:r>
                      </m:den>
                    </m:f>
                  </m:oMath>
                </a14:m>
                <a:r>
                  <a:rPr lang="en-US" sz="2400" b="1" dirty="0" smtClean="0"/>
                  <a:t>   =</a:t>
                </a:r>
                <a14:m>
                  <m:oMath xmlns:m="http://schemas.openxmlformats.org/officeDocument/2006/math">
                    <m:f>
                      <m:fPr>
                        <m:ctrlPr>
                          <a:rPr lang="en-US" sz="2400" b="1" i="1" dirty="0" smtClean="0">
                            <a:latin typeface="Cambria Math"/>
                          </a:rPr>
                        </m:ctrlPr>
                      </m:fPr>
                      <m:num>
                        <m:r>
                          <a:rPr lang="en-US" sz="2400" b="1" i="1" dirty="0" smtClean="0">
                            <a:latin typeface="Cambria Math"/>
                          </a:rPr>
                          <m:t>𝟐</m:t>
                        </m:r>
                        <m:r>
                          <a:rPr lang="en-US" sz="2400" b="1" i="1" dirty="0" smtClean="0">
                            <a:latin typeface="Cambria Math"/>
                          </a:rPr>
                          <m:t>𝒙</m:t>
                        </m:r>
                      </m:num>
                      <m:den>
                        <m:sSup>
                          <m:sSupPr>
                            <m:ctrlPr>
                              <a:rPr lang="en-US" sz="2400" b="1" i="1" dirty="0" smtClean="0">
                                <a:latin typeface="Cambria Math"/>
                              </a:rPr>
                            </m:ctrlPr>
                          </m:sSupPr>
                          <m:e>
                            <m:r>
                              <a:rPr lang="en-US" sz="2400" b="1" i="1" dirty="0" smtClean="0">
                                <a:latin typeface="Cambria Math"/>
                              </a:rPr>
                              <m:t>𝒙</m:t>
                            </m:r>
                          </m:e>
                          <m:sup>
                            <m:r>
                              <a:rPr lang="en-US" sz="2400" b="1" i="1" dirty="0" smtClean="0">
                                <a:latin typeface="Cambria Math"/>
                              </a:rPr>
                              <m:t>𝟐</m:t>
                            </m:r>
                          </m:sup>
                        </m:sSup>
                        <m:r>
                          <a:rPr lang="en-US" sz="2400" b="1" i="1" dirty="0" smtClean="0">
                            <a:latin typeface="Cambria Math"/>
                          </a:rPr>
                          <m:t>−</m:t>
                        </m:r>
                        <m:r>
                          <a:rPr lang="en-US" sz="2400" b="1" i="1" dirty="0" smtClean="0">
                            <a:latin typeface="Cambria Math"/>
                          </a:rPr>
                          <m:t>𝟏</m:t>
                        </m:r>
                      </m:den>
                    </m:f>
                  </m:oMath>
                </a14:m>
                <a:r>
                  <a:rPr lang="en-US" sz="2400" b="1" dirty="0" smtClean="0"/>
                  <a:t>  , </a:t>
                </a:r>
              </a:p>
            </p:txBody>
          </p:sp>
        </mc:Choice>
        <mc:Fallback xmlns="">
          <p:sp>
            <p:nvSpPr>
              <p:cNvPr id="13" name="TextBox 12"/>
              <p:cNvSpPr txBox="1">
                <a:spLocks noRot="1" noChangeAspect="1" noMove="1" noResize="1" noEditPoints="1" noAdjustHandles="1" noChangeArrowheads="1" noChangeShapeType="1" noTextEdit="1"/>
              </p:cNvSpPr>
              <p:nvPr/>
            </p:nvSpPr>
            <p:spPr>
              <a:xfrm>
                <a:off x="990600" y="851488"/>
                <a:ext cx="5613400" cy="1047082"/>
              </a:xfrm>
              <a:prstGeom prst="rect">
                <a:avLst/>
              </a:prstGeom>
              <a:blipFill rotWithShape="1">
                <a:blip r:embed="rId6"/>
                <a:stretch>
                  <a:fillRect l="-5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6705599" y="1080549"/>
                <a:ext cx="2452255" cy="533736"/>
              </a:xfrm>
              <a:prstGeom prst="rect">
                <a:avLst/>
              </a:prstGeom>
            </p:spPr>
            <p:txBody>
              <a:bodyPr wrap="square">
                <a:spAutoFit/>
              </a:bodyPr>
              <a:lstStyle/>
              <a:p>
                <a:r>
                  <a:rPr lang="en-US" b="1" dirty="0" smtClean="0"/>
                  <a:t>  </a:t>
                </a:r>
                <a:r>
                  <a:rPr lang="en-US" b="1" dirty="0">
                    <a:latin typeface="Cambria Math"/>
                    <a:ea typeface="Cambria Math"/>
                  </a:rPr>
                  <a:t>∴ c</a:t>
                </a:r>
                <a:r>
                  <a:rPr lang="en-US" b="1" dirty="0"/>
                  <a:t> </a:t>
                </a:r>
                <a:r>
                  <a:rPr lang="en-US" b="1" dirty="0" err="1"/>
                  <a:t>otA</a:t>
                </a:r>
                <a:r>
                  <a:rPr lang="en-US" b="1" dirty="0"/>
                  <a:t> = </a:t>
                </a:r>
                <a14:m>
                  <m:oMath xmlns:m="http://schemas.openxmlformats.org/officeDocument/2006/math">
                    <m:f>
                      <m:fPr>
                        <m:ctrlPr>
                          <a:rPr lang="en-US" b="1" i="1">
                            <a:latin typeface="Cambria Math"/>
                          </a:rPr>
                        </m:ctrlPr>
                      </m:fPr>
                      <m:num>
                        <m:sSup>
                          <m:sSupPr>
                            <m:ctrlPr>
                              <a:rPr lang="en-US" b="1" i="1">
                                <a:latin typeface="Cambria Math"/>
                              </a:rPr>
                            </m:ctrlPr>
                          </m:sSupPr>
                          <m:e>
                            <m:r>
                              <a:rPr lang="en-US" b="1" i="1">
                                <a:latin typeface="Cambria Math"/>
                              </a:rPr>
                              <m:t>𝒙</m:t>
                            </m:r>
                          </m:e>
                          <m:sup>
                            <m:r>
                              <a:rPr lang="en-US" b="1" i="1">
                                <a:latin typeface="Cambria Math"/>
                              </a:rPr>
                              <m:t>𝟐</m:t>
                            </m:r>
                          </m:sup>
                        </m:sSup>
                        <m:r>
                          <a:rPr lang="en-US" b="1" i="1">
                            <a:latin typeface="Cambria Math"/>
                          </a:rPr>
                          <m:t>−</m:t>
                        </m:r>
                        <m:r>
                          <a:rPr lang="en-US" b="1" i="1">
                            <a:latin typeface="Cambria Math"/>
                          </a:rPr>
                          <m:t>𝟏</m:t>
                        </m:r>
                      </m:num>
                      <m:den>
                        <m:r>
                          <a:rPr lang="en-US" b="1" i="1">
                            <a:latin typeface="Cambria Math"/>
                          </a:rPr>
                          <m:t>𝟐</m:t>
                        </m:r>
                        <m:r>
                          <a:rPr lang="en-US" b="1" i="1">
                            <a:latin typeface="Cambria Math"/>
                          </a:rPr>
                          <m:t>𝒙</m:t>
                        </m:r>
                      </m:den>
                    </m:f>
                  </m:oMath>
                </a14:m>
                <a:r>
                  <a:rPr lang="en-US" b="1" dirty="0"/>
                  <a:t> </a:t>
                </a:r>
              </a:p>
            </p:txBody>
          </p:sp>
        </mc:Choice>
        <mc:Fallback xmlns="">
          <p:sp>
            <p:nvSpPr>
              <p:cNvPr id="14" name="Rectangle 13"/>
              <p:cNvSpPr>
                <a:spLocks noRot="1" noChangeAspect="1" noMove="1" noResize="1" noEditPoints="1" noAdjustHandles="1" noChangeArrowheads="1" noChangeShapeType="1" noTextEdit="1"/>
              </p:cNvSpPr>
              <p:nvPr/>
            </p:nvSpPr>
            <p:spPr>
              <a:xfrm>
                <a:off x="6705599" y="1080549"/>
                <a:ext cx="2452255" cy="533736"/>
              </a:xfrm>
              <a:prstGeom prst="rect">
                <a:avLst/>
              </a:prstGeom>
              <a:blipFill rotWithShape="1">
                <a:blip r:embed="rId7"/>
                <a:stretch>
                  <a:fillRect b="-6818"/>
                </a:stretch>
              </a:blipFill>
            </p:spPr>
            <p:txBody>
              <a:bodyPr/>
              <a:lstStyle/>
              <a:p>
                <a:r>
                  <a:rPr lang="en-US">
                    <a:noFill/>
                  </a:rPr>
                  <a:t> </a:t>
                </a:r>
              </a:p>
            </p:txBody>
          </p:sp>
        </mc:Fallback>
      </mc:AlternateContent>
    </p:spTree>
    <p:extLst>
      <p:ext uri="{BB962C8B-B14F-4D97-AF65-F5344CB8AC3E}">
        <p14:creationId xmlns:p14="http://schemas.microsoft.com/office/powerpoint/2010/main" val="163327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ppt_x"/>
                                          </p:val>
                                        </p:tav>
                                        <p:tav tm="100000">
                                          <p:val>
                                            <p:strVal val="#ppt_x"/>
                                          </p:val>
                                        </p:tav>
                                      </p:tavLst>
                                    </p:anim>
                                    <p:anim calcmode="lin" valueType="num">
                                      <p:cBhvr additive="base">
                                        <p:cTn id="2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additive="base">
                                        <p:cTn id="38" dur="500" fill="hold"/>
                                        <p:tgtEl>
                                          <p:spTgt spid="5"/>
                                        </p:tgtEl>
                                        <p:attrNameLst>
                                          <p:attrName>ppt_x</p:attrName>
                                        </p:attrNameLst>
                                      </p:cBhvr>
                                      <p:tavLst>
                                        <p:tav tm="0">
                                          <p:val>
                                            <p:strVal val="#ppt_x"/>
                                          </p:val>
                                        </p:tav>
                                        <p:tav tm="100000">
                                          <p:val>
                                            <p:strVal val="#ppt_x"/>
                                          </p:val>
                                        </p:tav>
                                      </p:tavLst>
                                    </p:anim>
                                    <p:anim calcmode="lin" valueType="num">
                                      <p:cBhvr additive="base">
                                        <p:cTn id="3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additive="base">
                                        <p:cTn id="44" dur="500" fill="hold"/>
                                        <p:tgtEl>
                                          <p:spTgt spid="7"/>
                                        </p:tgtEl>
                                        <p:attrNameLst>
                                          <p:attrName>ppt_x</p:attrName>
                                        </p:attrNameLst>
                                      </p:cBhvr>
                                      <p:tavLst>
                                        <p:tav tm="0">
                                          <p:val>
                                            <p:strVal val="#ppt_x"/>
                                          </p:val>
                                        </p:tav>
                                        <p:tav tm="100000">
                                          <p:val>
                                            <p:strVal val="#ppt_x"/>
                                          </p:val>
                                        </p:tav>
                                      </p:tavLst>
                                    </p:anim>
                                    <p:anim calcmode="lin" valueType="num">
                                      <p:cBhvr additive="base">
                                        <p:cTn id="4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11" grpId="0"/>
      <p:bldP spid="12"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p:cNvCxnSpPr/>
          <p:nvPr/>
        </p:nvCxnSpPr>
        <p:spPr>
          <a:xfrm>
            <a:off x="838602" y="471895"/>
            <a:ext cx="2819400" cy="1586736"/>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142700" y="68271"/>
            <a:ext cx="8001299" cy="461665"/>
          </a:xfrm>
          <a:prstGeom prst="rect">
            <a:avLst/>
          </a:prstGeom>
          <a:noFill/>
        </p:spPr>
        <p:txBody>
          <a:bodyPr wrap="square" rtlCol="0">
            <a:spAutoFit/>
          </a:bodyPr>
          <a:lstStyle/>
          <a:p>
            <a:r>
              <a:rPr lang="bn-BD" sz="2400" b="1" dirty="0" smtClean="0">
                <a:latin typeface="NikoshBAN" pitchFamily="2" charset="0"/>
                <a:cs typeface="NikoshBAN" pitchFamily="2" charset="0"/>
              </a:rPr>
              <a:t>চিত্র দেখে নিচের প্রশ্নোগুলোর উতর দাও </a:t>
            </a:r>
            <a:endParaRPr lang="en-US" sz="2400" b="1" dirty="0">
              <a:latin typeface="NikoshBAN" pitchFamily="2" charset="0"/>
              <a:cs typeface="NikoshBAN" pitchFamily="2" charset="0"/>
            </a:endParaRPr>
          </a:p>
        </p:txBody>
      </p:sp>
      <p:grpSp>
        <p:nvGrpSpPr>
          <p:cNvPr id="23" name="Group 22"/>
          <p:cNvGrpSpPr/>
          <p:nvPr/>
        </p:nvGrpSpPr>
        <p:grpSpPr>
          <a:xfrm>
            <a:off x="374073" y="299104"/>
            <a:ext cx="3269672" cy="2221192"/>
            <a:chOff x="1345871" y="614065"/>
            <a:chExt cx="3269672" cy="2221192"/>
          </a:xfrm>
        </p:grpSpPr>
        <p:sp>
          <p:nvSpPr>
            <p:cNvPr id="11" name="TextBox 10"/>
            <p:cNvSpPr txBox="1"/>
            <p:nvPr/>
          </p:nvSpPr>
          <p:spPr>
            <a:xfrm>
              <a:off x="1447800" y="2253734"/>
              <a:ext cx="362600" cy="369332"/>
            </a:xfrm>
            <a:prstGeom prst="rect">
              <a:avLst/>
            </a:prstGeom>
            <a:noFill/>
          </p:spPr>
          <p:txBody>
            <a:bodyPr wrap="none" rtlCol="0">
              <a:spAutoFit/>
            </a:bodyPr>
            <a:lstStyle/>
            <a:p>
              <a:r>
                <a:rPr lang="en-US" dirty="0" smtClean="0"/>
                <a:t>B </a:t>
              </a:r>
              <a:endParaRPr lang="en-US" dirty="0"/>
            </a:p>
          </p:txBody>
        </p:sp>
        <p:grpSp>
          <p:nvGrpSpPr>
            <p:cNvPr id="6" name="Group 5"/>
            <p:cNvGrpSpPr/>
            <p:nvPr/>
          </p:nvGrpSpPr>
          <p:grpSpPr>
            <a:xfrm>
              <a:off x="1345871" y="614065"/>
              <a:ext cx="3269672" cy="2221192"/>
              <a:chOff x="997528" y="450273"/>
              <a:chExt cx="3269672" cy="2221192"/>
            </a:xfrm>
          </p:grpSpPr>
          <p:cxnSp>
            <p:nvCxnSpPr>
              <p:cNvPr id="5" name="Straight Connector 4"/>
              <p:cNvCxnSpPr/>
              <p:nvPr/>
            </p:nvCxnSpPr>
            <p:spPr>
              <a:xfrm>
                <a:off x="1447800" y="2209800"/>
                <a:ext cx="2819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447800" y="609600"/>
                <a:ext cx="0" cy="160020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906204" y="2228119"/>
                <a:ext cx="360996" cy="369332"/>
              </a:xfrm>
              <a:prstGeom prst="rect">
                <a:avLst/>
              </a:prstGeom>
              <a:noFill/>
            </p:spPr>
            <p:txBody>
              <a:bodyPr wrap="none" rtlCol="0">
                <a:spAutoFit/>
              </a:bodyPr>
              <a:lstStyle/>
              <a:p>
                <a:r>
                  <a:rPr lang="en-US" dirty="0" smtClean="0"/>
                  <a:t>C </a:t>
                </a:r>
                <a:endParaRPr lang="en-US" dirty="0"/>
              </a:p>
            </p:txBody>
          </p:sp>
          <p:sp>
            <p:nvSpPr>
              <p:cNvPr id="13" name="TextBox 12"/>
              <p:cNvSpPr txBox="1"/>
              <p:nvPr/>
            </p:nvSpPr>
            <p:spPr>
              <a:xfrm>
                <a:off x="997528" y="450273"/>
                <a:ext cx="370614" cy="369332"/>
              </a:xfrm>
              <a:prstGeom prst="rect">
                <a:avLst/>
              </a:prstGeom>
              <a:noFill/>
            </p:spPr>
            <p:txBody>
              <a:bodyPr wrap="none" rtlCol="0">
                <a:spAutoFit/>
              </a:bodyPr>
              <a:lstStyle/>
              <a:p>
                <a:r>
                  <a:rPr lang="en-US" dirty="0" smtClean="0"/>
                  <a:t>A </a:t>
                </a:r>
                <a:endParaRPr lang="en-US" dirty="0"/>
              </a:p>
            </p:txBody>
          </p:sp>
          <p:sp>
            <p:nvSpPr>
              <p:cNvPr id="10" name="TextBox 9"/>
              <p:cNvSpPr txBox="1"/>
              <p:nvPr/>
            </p:nvSpPr>
            <p:spPr>
              <a:xfrm>
                <a:off x="1129443" y="1748135"/>
                <a:ext cx="636713" cy="923330"/>
              </a:xfrm>
              <a:prstGeom prst="rect">
                <a:avLst/>
              </a:prstGeom>
              <a:noFill/>
            </p:spPr>
            <p:txBody>
              <a:bodyPr wrap="none" rtlCol="0">
                <a:spAutoFit/>
              </a:bodyPr>
              <a:lstStyle/>
              <a:p>
                <a:r>
                  <a:rPr lang="en-US" sz="5400" b="1" dirty="0" smtClean="0">
                    <a:latin typeface="Cambria Math"/>
                    <a:ea typeface="Cambria Math"/>
                  </a:rPr>
                  <a:t>⌝</a:t>
                </a:r>
                <a:endParaRPr lang="en-US" sz="5400" b="1" dirty="0"/>
              </a:p>
            </p:txBody>
          </p:sp>
        </p:grpSp>
      </p:grpSp>
      <p:sp>
        <p:nvSpPr>
          <p:cNvPr id="3" name="TextBox 2"/>
          <p:cNvSpPr txBox="1"/>
          <p:nvPr/>
        </p:nvSpPr>
        <p:spPr>
          <a:xfrm>
            <a:off x="210127" y="5293460"/>
            <a:ext cx="8781473" cy="369332"/>
          </a:xfrm>
          <a:prstGeom prst="rect">
            <a:avLst/>
          </a:prstGeom>
          <a:noFill/>
        </p:spPr>
        <p:txBody>
          <a:bodyPr wrap="square" rtlCol="0">
            <a:spAutoFit/>
          </a:bodyPr>
          <a:lstStyle/>
          <a:p>
            <a:r>
              <a:rPr lang="bn-BD" b="1" dirty="0" smtClean="0">
                <a:latin typeface="NikoshBAN" pitchFamily="2" charset="0"/>
                <a:cs typeface="NikoshBAN" pitchFamily="2" charset="0"/>
              </a:rPr>
              <a:t>পরশ্নঃ বলতো </a:t>
            </a:r>
            <a:r>
              <a:rPr lang="en-US" b="1" dirty="0" smtClean="0">
                <a:latin typeface="NikoshBAN" pitchFamily="2" charset="0"/>
                <a:ea typeface="Cambria Math"/>
                <a:cs typeface="NikoshBAN" pitchFamily="2" charset="0"/>
              </a:rPr>
              <a:t>△</a:t>
            </a:r>
            <a:r>
              <a:rPr lang="en-US" sz="1400" b="1" dirty="0" smtClean="0">
                <a:latin typeface="NikoshBAN" pitchFamily="2" charset="0"/>
                <a:ea typeface="Cambria Math"/>
                <a:cs typeface="NikoshBAN" pitchFamily="2" charset="0"/>
              </a:rPr>
              <a:t>ABC </a:t>
            </a:r>
            <a:r>
              <a:rPr lang="bn-BD" b="1" dirty="0" smtClean="0">
                <a:latin typeface="NikoshBAN" pitchFamily="2" charset="0"/>
                <a:ea typeface="Cambria Math"/>
                <a:cs typeface="NikoshBAN" pitchFamily="2" charset="0"/>
              </a:rPr>
              <a:t>এর তিনিটি কোণের মধ্যে কয়টি কোণ সমকোণ? </a:t>
            </a:r>
            <a:endParaRPr lang="en-US" b="1" dirty="0">
              <a:latin typeface="NikoshBAN" pitchFamily="2" charset="0"/>
              <a:cs typeface="NikoshBAN" pitchFamily="2" charset="0"/>
            </a:endParaRPr>
          </a:p>
        </p:txBody>
      </p:sp>
      <p:sp>
        <p:nvSpPr>
          <p:cNvPr id="4" name="TextBox 3"/>
          <p:cNvSpPr txBox="1"/>
          <p:nvPr/>
        </p:nvSpPr>
        <p:spPr>
          <a:xfrm>
            <a:off x="210127" y="5607953"/>
            <a:ext cx="8781473" cy="369332"/>
          </a:xfrm>
          <a:prstGeom prst="rect">
            <a:avLst/>
          </a:prstGeom>
          <a:noFill/>
        </p:spPr>
        <p:txBody>
          <a:bodyPr wrap="square" rtlCol="0">
            <a:spAutoFit/>
          </a:bodyPr>
          <a:lstStyle/>
          <a:p>
            <a:r>
              <a:rPr lang="bn-BD" b="1" dirty="0" smtClean="0">
                <a:latin typeface="NikoshBAN" pitchFamily="2" charset="0"/>
                <a:cs typeface="NikoshBAN" pitchFamily="2" charset="0"/>
              </a:rPr>
              <a:t>উত্তরঃ তিনটি কোণের মধ্যে একটি কোণ সমকোণ । </a:t>
            </a:r>
            <a:endParaRPr lang="en-US" b="1" dirty="0">
              <a:latin typeface="NikoshBAN" pitchFamily="2" charset="0"/>
              <a:cs typeface="NikoshBAN" pitchFamily="2" charset="0"/>
            </a:endParaRPr>
          </a:p>
        </p:txBody>
      </p:sp>
      <p:sp>
        <p:nvSpPr>
          <p:cNvPr id="7" name="TextBox 6"/>
          <p:cNvSpPr txBox="1"/>
          <p:nvPr/>
        </p:nvSpPr>
        <p:spPr>
          <a:xfrm>
            <a:off x="239854" y="5977285"/>
            <a:ext cx="8751746" cy="369332"/>
          </a:xfrm>
          <a:prstGeom prst="rect">
            <a:avLst/>
          </a:prstGeom>
          <a:noFill/>
        </p:spPr>
        <p:txBody>
          <a:bodyPr wrap="square" rtlCol="0">
            <a:spAutoFit/>
          </a:bodyPr>
          <a:lstStyle/>
          <a:p>
            <a:r>
              <a:rPr lang="bn-BD" b="1" dirty="0" smtClean="0">
                <a:latin typeface="NikoshBAN" pitchFamily="2" charset="0"/>
                <a:cs typeface="NikoshBAN" pitchFamily="2" charset="0"/>
              </a:rPr>
              <a:t>প্রশ্নঃ বলতো, যে ত্রিভুজের একটি কোণ সমকোণ তাকে কি বলে? </a:t>
            </a:r>
            <a:endParaRPr lang="en-US" b="1" dirty="0">
              <a:latin typeface="NikoshBAN" pitchFamily="2" charset="0"/>
              <a:cs typeface="NikoshBAN" pitchFamily="2" charset="0"/>
            </a:endParaRPr>
          </a:p>
        </p:txBody>
      </p:sp>
      <p:sp>
        <p:nvSpPr>
          <p:cNvPr id="9" name="TextBox 8"/>
          <p:cNvSpPr txBox="1"/>
          <p:nvPr/>
        </p:nvSpPr>
        <p:spPr>
          <a:xfrm>
            <a:off x="239854" y="6378331"/>
            <a:ext cx="8751746" cy="369332"/>
          </a:xfrm>
          <a:prstGeom prst="rect">
            <a:avLst/>
          </a:prstGeom>
          <a:noFill/>
        </p:spPr>
        <p:txBody>
          <a:bodyPr wrap="square" rtlCol="0">
            <a:spAutoFit/>
          </a:bodyPr>
          <a:lstStyle/>
          <a:p>
            <a:r>
              <a:rPr lang="bn-BD" b="1" dirty="0" smtClean="0">
                <a:latin typeface="NikoshBAN" pitchFamily="2" charset="0"/>
                <a:cs typeface="NikoshBAN" pitchFamily="2" charset="0"/>
              </a:rPr>
              <a:t>উত্তরঃ যে ত্রিভুজের একটি কোণ সমকোণ তাকে সমকোণী ত্রিভুজ বলে। </a:t>
            </a:r>
            <a:endParaRPr lang="en-US" b="1" dirty="0">
              <a:latin typeface="NikoshBAN" pitchFamily="2" charset="0"/>
              <a:cs typeface="NikoshBAN" pitchFamily="2" charset="0"/>
            </a:endParaRPr>
          </a:p>
        </p:txBody>
      </p:sp>
      <p:sp>
        <p:nvSpPr>
          <p:cNvPr id="14" name="TextBox 13"/>
          <p:cNvSpPr txBox="1"/>
          <p:nvPr/>
        </p:nvSpPr>
        <p:spPr>
          <a:xfrm>
            <a:off x="3326700" y="483770"/>
            <a:ext cx="6655500" cy="369332"/>
          </a:xfrm>
          <a:prstGeom prst="rect">
            <a:avLst/>
          </a:prstGeom>
          <a:noFill/>
        </p:spPr>
        <p:txBody>
          <a:bodyPr wrap="square" rtlCol="0">
            <a:spAutoFit/>
          </a:bodyPr>
          <a:lstStyle/>
          <a:p>
            <a:r>
              <a:rPr lang="bn-BD" b="1" dirty="0" smtClean="0">
                <a:latin typeface="NikoshBAN" pitchFamily="2" charset="0"/>
                <a:cs typeface="NikoshBAN" pitchFamily="2" charset="0"/>
              </a:rPr>
              <a:t>প্রশ্নঃ তাহলে, এবার বলতো </a:t>
            </a:r>
            <a:r>
              <a:rPr lang="en-US" sz="1400" b="1" dirty="0" smtClean="0">
                <a:latin typeface="NikoshBAN" pitchFamily="2" charset="0"/>
                <a:cs typeface="NikoshBAN" pitchFamily="2" charset="0"/>
              </a:rPr>
              <a:t>AB </a:t>
            </a:r>
            <a:r>
              <a:rPr lang="bn-BD" b="1" dirty="0" smtClean="0">
                <a:latin typeface="NikoshBAN" pitchFamily="2" charset="0"/>
                <a:cs typeface="NikoshBAN" pitchFamily="2" charset="0"/>
              </a:rPr>
              <a:t>বাহুর বিপরীত কোণের নাম কি? </a:t>
            </a:r>
            <a:endParaRPr lang="en-US" b="1" dirty="0">
              <a:latin typeface="NikoshBAN" pitchFamily="2" charset="0"/>
              <a:cs typeface="NikoshBAN" pitchFamily="2" charset="0"/>
            </a:endParaRPr>
          </a:p>
        </p:txBody>
      </p:sp>
      <p:sp>
        <p:nvSpPr>
          <p:cNvPr id="17" name="TextBox 16"/>
          <p:cNvSpPr txBox="1"/>
          <p:nvPr/>
        </p:nvSpPr>
        <p:spPr>
          <a:xfrm>
            <a:off x="3326700" y="863622"/>
            <a:ext cx="5817300" cy="369332"/>
          </a:xfrm>
          <a:prstGeom prst="rect">
            <a:avLst/>
          </a:prstGeom>
          <a:noFill/>
        </p:spPr>
        <p:txBody>
          <a:bodyPr wrap="square" rtlCol="0">
            <a:spAutoFit/>
          </a:bodyPr>
          <a:lstStyle/>
          <a:p>
            <a:r>
              <a:rPr lang="bn-BD" b="1" dirty="0" smtClean="0">
                <a:latin typeface="NikoshBAN" pitchFamily="2" charset="0"/>
                <a:cs typeface="NikoshBAN" pitchFamily="2" charset="0"/>
              </a:rPr>
              <a:t>উত্তরঃ </a:t>
            </a:r>
            <a:r>
              <a:rPr lang="en-US" sz="1400" b="1" dirty="0" smtClean="0">
                <a:latin typeface="NikoshBAN" pitchFamily="2" charset="0"/>
                <a:cs typeface="NikoshBAN" pitchFamily="2" charset="0"/>
              </a:rPr>
              <a:t>AB</a:t>
            </a:r>
            <a:r>
              <a:rPr lang="bn-BD" sz="1400" b="1" dirty="0" smtClean="0">
                <a:latin typeface="NikoshBAN" pitchFamily="2" charset="0"/>
                <a:cs typeface="NikoshBAN" pitchFamily="2" charset="0"/>
              </a:rPr>
              <a:t> </a:t>
            </a:r>
            <a:r>
              <a:rPr lang="bn-BD" b="1" dirty="0" smtClean="0">
                <a:latin typeface="NikoshBAN" pitchFamily="2" charset="0"/>
                <a:cs typeface="NikoshBAN" pitchFamily="2" charset="0"/>
              </a:rPr>
              <a:t>বাহুর বিপরীত কোণ = </a:t>
            </a:r>
            <a:r>
              <a:rPr lang="en-US" b="1" dirty="0" smtClean="0">
                <a:latin typeface="NikoshBAN" pitchFamily="2" charset="0"/>
                <a:ea typeface="Cambria Math"/>
                <a:cs typeface="NikoshBAN" pitchFamily="2" charset="0"/>
              </a:rPr>
              <a:t>∠</a:t>
            </a:r>
            <a:r>
              <a:rPr lang="en-US" sz="1400" b="1" dirty="0" smtClean="0">
                <a:latin typeface="NikoshBAN" pitchFamily="2" charset="0"/>
                <a:ea typeface="Cambria Math"/>
                <a:cs typeface="NikoshBAN" pitchFamily="2" charset="0"/>
              </a:rPr>
              <a:t>ACB</a:t>
            </a:r>
            <a:r>
              <a:rPr lang="en-US" b="1" dirty="0" smtClean="0">
                <a:latin typeface="NikoshBAN" pitchFamily="2" charset="0"/>
                <a:ea typeface="Cambria Math"/>
                <a:cs typeface="NikoshBAN" pitchFamily="2" charset="0"/>
              </a:rPr>
              <a:t> </a:t>
            </a:r>
            <a:r>
              <a:rPr lang="bn-BD" b="1" dirty="0" smtClean="0">
                <a:latin typeface="NikoshBAN" pitchFamily="2" charset="0"/>
                <a:ea typeface="Cambria Math"/>
                <a:cs typeface="NikoshBAN" pitchFamily="2" charset="0"/>
              </a:rPr>
              <a:t> </a:t>
            </a:r>
            <a:endParaRPr lang="en-US" b="1" dirty="0">
              <a:latin typeface="NikoshBAN" pitchFamily="2" charset="0"/>
              <a:cs typeface="NikoshBAN" pitchFamily="2" charset="0"/>
            </a:endParaRPr>
          </a:p>
        </p:txBody>
      </p:sp>
      <p:sp>
        <p:nvSpPr>
          <p:cNvPr id="26" name="TextBox 25"/>
          <p:cNvSpPr txBox="1"/>
          <p:nvPr/>
        </p:nvSpPr>
        <p:spPr>
          <a:xfrm>
            <a:off x="3326700" y="1157590"/>
            <a:ext cx="5817299" cy="369332"/>
          </a:xfrm>
          <a:prstGeom prst="rect">
            <a:avLst/>
          </a:prstGeom>
          <a:noFill/>
        </p:spPr>
        <p:txBody>
          <a:bodyPr wrap="square" rtlCol="0">
            <a:spAutoFit/>
          </a:bodyPr>
          <a:lstStyle/>
          <a:p>
            <a:r>
              <a:rPr lang="bn-BD" b="1" dirty="0" smtClean="0">
                <a:latin typeface="NikoshBAN" pitchFamily="2" charset="0"/>
                <a:cs typeface="NikoshBAN" pitchFamily="2" charset="0"/>
              </a:rPr>
              <a:t>প্রশ্নঃ তাহলে, এবার বলতো </a:t>
            </a:r>
            <a:r>
              <a:rPr lang="en-US" sz="1400" b="1" dirty="0" smtClean="0">
                <a:latin typeface="NikoshBAN" pitchFamily="2" charset="0"/>
                <a:cs typeface="NikoshBAN" pitchFamily="2" charset="0"/>
              </a:rPr>
              <a:t>BC</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বাহুর বিপরীত কোণের নাম কি? </a:t>
            </a:r>
            <a:endParaRPr lang="en-US" b="1" dirty="0">
              <a:latin typeface="NikoshBAN" pitchFamily="2" charset="0"/>
              <a:cs typeface="NikoshBAN" pitchFamily="2" charset="0"/>
            </a:endParaRPr>
          </a:p>
        </p:txBody>
      </p:sp>
      <p:sp>
        <p:nvSpPr>
          <p:cNvPr id="32" name="TextBox 31"/>
          <p:cNvSpPr txBox="1"/>
          <p:nvPr/>
        </p:nvSpPr>
        <p:spPr>
          <a:xfrm>
            <a:off x="239854" y="2335630"/>
            <a:ext cx="8751744" cy="369332"/>
          </a:xfrm>
          <a:prstGeom prst="rect">
            <a:avLst/>
          </a:prstGeom>
          <a:noFill/>
        </p:spPr>
        <p:txBody>
          <a:bodyPr wrap="square" rtlCol="0">
            <a:spAutoFit/>
          </a:bodyPr>
          <a:lstStyle/>
          <a:p>
            <a:r>
              <a:rPr lang="bn-BD" b="1" dirty="0" smtClean="0">
                <a:latin typeface="NikoshBAN" pitchFamily="2" charset="0"/>
                <a:cs typeface="NikoshBAN" pitchFamily="2" charset="0"/>
              </a:rPr>
              <a:t>প্রশ্নঃ তাহলে, এবার বলতো </a:t>
            </a:r>
            <a:r>
              <a:rPr lang="en-US" sz="1400" b="1" dirty="0" smtClean="0">
                <a:latin typeface="NikoshBAN" pitchFamily="2" charset="0"/>
                <a:cs typeface="NikoshBAN" pitchFamily="2" charset="0"/>
              </a:rPr>
              <a:t>AC</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বাহুর বিপরীত কোণের নাম কি? </a:t>
            </a:r>
            <a:endParaRPr lang="en-US" b="1" dirty="0">
              <a:latin typeface="NikoshBAN" pitchFamily="2" charset="0"/>
              <a:cs typeface="NikoshBAN" pitchFamily="2" charset="0"/>
            </a:endParaRPr>
          </a:p>
        </p:txBody>
      </p:sp>
      <p:sp>
        <p:nvSpPr>
          <p:cNvPr id="33" name="TextBox 32"/>
          <p:cNvSpPr txBox="1"/>
          <p:nvPr/>
        </p:nvSpPr>
        <p:spPr>
          <a:xfrm>
            <a:off x="239854" y="3129995"/>
            <a:ext cx="8751744" cy="369332"/>
          </a:xfrm>
          <a:prstGeom prst="rect">
            <a:avLst/>
          </a:prstGeom>
          <a:noFill/>
        </p:spPr>
        <p:txBody>
          <a:bodyPr wrap="square" rtlCol="0">
            <a:spAutoFit/>
          </a:bodyPr>
          <a:lstStyle/>
          <a:p>
            <a:r>
              <a:rPr lang="bn-BD" b="1" dirty="0" smtClean="0">
                <a:latin typeface="NikoshBAN" pitchFamily="2" charset="0"/>
                <a:cs typeface="NikoshBAN" pitchFamily="2" charset="0"/>
              </a:rPr>
              <a:t>প্রশ্নঃ তাহলে, এবার বলতো </a:t>
            </a:r>
            <a:r>
              <a:rPr lang="bn-BD" b="1" dirty="0" smtClean="0">
                <a:latin typeface="NikoshBAN" pitchFamily="2" charset="0"/>
                <a:ea typeface="Cambria Math"/>
                <a:cs typeface="NikoshBAN" pitchFamily="2" charset="0"/>
              </a:rPr>
              <a:t>∠</a:t>
            </a:r>
            <a:r>
              <a:rPr lang="en-US" sz="1400" b="1" dirty="0" smtClean="0">
                <a:latin typeface="NikoshBAN" pitchFamily="2" charset="0"/>
                <a:cs typeface="NikoshBAN" pitchFamily="2" charset="0"/>
              </a:rPr>
              <a:t>ABC</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কোণের বিপরীত বাহুর নাম কি? </a:t>
            </a:r>
            <a:endParaRPr lang="en-US" b="1" dirty="0">
              <a:latin typeface="NikoshBAN" pitchFamily="2" charset="0"/>
              <a:cs typeface="NikoshBAN" pitchFamily="2" charset="0"/>
            </a:endParaRPr>
          </a:p>
        </p:txBody>
      </p:sp>
      <p:sp>
        <p:nvSpPr>
          <p:cNvPr id="36" name="TextBox 35"/>
          <p:cNvSpPr txBox="1"/>
          <p:nvPr/>
        </p:nvSpPr>
        <p:spPr>
          <a:xfrm>
            <a:off x="3810000" y="1754107"/>
            <a:ext cx="5333999" cy="369332"/>
          </a:xfrm>
          <a:prstGeom prst="rect">
            <a:avLst/>
          </a:prstGeom>
          <a:noFill/>
        </p:spPr>
        <p:txBody>
          <a:bodyPr wrap="square" rtlCol="0">
            <a:spAutoFit/>
          </a:bodyPr>
          <a:lstStyle/>
          <a:p>
            <a:r>
              <a:rPr lang="bn-BD" b="1" dirty="0" smtClean="0">
                <a:latin typeface="NikoshBAN" pitchFamily="2" charset="0"/>
                <a:cs typeface="NikoshBAN" pitchFamily="2" charset="0"/>
              </a:rPr>
              <a:t>উত্তরঃ </a:t>
            </a:r>
            <a:r>
              <a:rPr lang="en-US" sz="1400" b="1" dirty="0" smtClean="0">
                <a:latin typeface="NikoshBAN" pitchFamily="2" charset="0"/>
                <a:cs typeface="NikoshBAN" pitchFamily="2" charset="0"/>
              </a:rPr>
              <a:t>BC</a:t>
            </a:r>
            <a:r>
              <a:rPr lang="bn-BD" sz="1400" b="1" dirty="0" smtClean="0">
                <a:latin typeface="NikoshBAN" pitchFamily="2" charset="0"/>
                <a:cs typeface="NikoshBAN" pitchFamily="2" charset="0"/>
              </a:rPr>
              <a:t> </a:t>
            </a:r>
            <a:r>
              <a:rPr lang="bn-BD" b="1" dirty="0" smtClean="0">
                <a:latin typeface="NikoshBAN" pitchFamily="2" charset="0"/>
                <a:cs typeface="NikoshBAN" pitchFamily="2" charset="0"/>
              </a:rPr>
              <a:t>বাহুর বিপরীত কোণ = </a:t>
            </a:r>
            <a:r>
              <a:rPr lang="en-US" b="1" dirty="0" smtClean="0">
                <a:latin typeface="NikoshBAN" pitchFamily="2" charset="0"/>
                <a:ea typeface="Cambria Math"/>
                <a:cs typeface="NikoshBAN" pitchFamily="2" charset="0"/>
              </a:rPr>
              <a:t>∠</a:t>
            </a:r>
            <a:r>
              <a:rPr lang="en-US" sz="1400" b="1" dirty="0" smtClean="0">
                <a:latin typeface="NikoshBAN" pitchFamily="2" charset="0"/>
                <a:ea typeface="Cambria Math"/>
                <a:cs typeface="NikoshBAN" pitchFamily="2" charset="0"/>
              </a:rPr>
              <a:t>BAC</a:t>
            </a:r>
            <a:r>
              <a:rPr lang="bn-BD" sz="1400" b="1" dirty="0" smtClean="0">
                <a:latin typeface="NikoshBAN" pitchFamily="2" charset="0"/>
                <a:ea typeface="Cambria Math"/>
                <a:cs typeface="NikoshBAN" pitchFamily="2" charset="0"/>
              </a:rPr>
              <a:t> </a:t>
            </a:r>
            <a:endParaRPr lang="en-US" sz="1400" b="1" dirty="0">
              <a:latin typeface="NikoshBAN" pitchFamily="2" charset="0"/>
              <a:cs typeface="NikoshBAN" pitchFamily="2" charset="0"/>
            </a:endParaRPr>
          </a:p>
        </p:txBody>
      </p:sp>
      <p:sp>
        <p:nvSpPr>
          <p:cNvPr id="37" name="TextBox 36"/>
          <p:cNvSpPr txBox="1"/>
          <p:nvPr/>
        </p:nvSpPr>
        <p:spPr>
          <a:xfrm>
            <a:off x="239854" y="2760663"/>
            <a:ext cx="8751744" cy="369332"/>
          </a:xfrm>
          <a:prstGeom prst="rect">
            <a:avLst/>
          </a:prstGeom>
          <a:noFill/>
        </p:spPr>
        <p:txBody>
          <a:bodyPr wrap="square" rtlCol="0">
            <a:spAutoFit/>
          </a:bodyPr>
          <a:lstStyle/>
          <a:p>
            <a:r>
              <a:rPr lang="bn-BD" b="1" dirty="0" smtClean="0">
                <a:latin typeface="NikoshBAN" pitchFamily="2" charset="0"/>
                <a:cs typeface="NikoshBAN" pitchFamily="2" charset="0"/>
              </a:rPr>
              <a:t>উত্তরঃ </a:t>
            </a:r>
            <a:r>
              <a:rPr lang="en-US" sz="1400" b="1" dirty="0" smtClean="0">
                <a:latin typeface="NikoshBAN" pitchFamily="2" charset="0"/>
                <a:cs typeface="NikoshBAN" pitchFamily="2" charset="0"/>
              </a:rPr>
              <a:t>AC</a:t>
            </a:r>
            <a:r>
              <a:rPr lang="bn-BD" sz="1400" b="1" dirty="0" smtClean="0">
                <a:latin typeface="NikoshBAN" pitchFamily="2" charset="0"/>
                <a:cs typeface="NikoshBAN" pitchFamily="2" charset="0"/>
              </a:rPr>
              <a:t> </a:t>
            </a:r>
            <a:r>
              <a:rPr lang="bn-BD" b="1" dirty="0" smtClean="0">
                <a:latin typeface="NikoshBAN" pitchFamily="2" charset="0"/>
                <a:cs typeface="NikoshBAN" pitchFamily="2" charset="0"/>
              </a:rPr>
              <a:t>বাহুর বিপরীত কোণ = </a:t>
            </a:r>
            <a:r>
              <a:rPr lang="en-US" b="1" dirty="0" smtClean="0">
                <a:latin typeface="NikoshBAN" pitchFamily="2" charset="0"/>
                <a:ea typeface="Cambria Math"/>
                <a:cs typeface="NikoshBAN" pitchFamily="2" charset="0"/>
              </a:rPr>
              <a:t>∠</a:t>
            </a:r>
            <a:r>
              <a:rPr lang="en-US" sz="1400" b="1" dirty="0" smtClean="0">
                <a:latin typeface="NikoshBAN" pitchFamily="2" charset="0"/>
                <a:ea typeface="Cambria Math"/>
                <a:cs typeface="NikoshBAN" pitchFamily="2" charset="0"/>
              </a:rPr>
              <a:t>ABC</a:t>
            </a:r>
            <a:r>
              <a:rPr lang="en-US" b="1" dirty="0" smtClean="0">
                <a:latin typeface="NikoshBAN" pitchFamily="2" charset="0"/>
                <a:ea typeface="Cambria Math"/>
                <a:cs typeface="NikoshBAN" pitchFamily="2" charset="0"/>
              </a:rPr>
              <a:t> </a:t>
            </a:r>
            <a:r>
              <a:rPr lang="bn-BD" b="1" dirty="0" smtClean="0">
                <a:latin typeface="NikoshBAN" pitchFamily="2" charset="0"/>
                <a:ea typeface="Cambria Math"/>
                <a:cs typeface="NikoshBAN" pitchFamily="2" charset="0"/>
              </a:rPr>
              <a:t> </a:t>
            </a:r>
            <a:endParaRPr lang="en-US" b="1" dirty="0">
              <a:latin typeface="NikoshBAN" pitchFamily="2" charset="0"/>
              <a:cs typeface="NikoshBAN" pitchFamily="2" charset="0"/>
            </a:endParaRPr>
          </a:p>
        </p:txBody>
      </p:sp>
      <p:sp>
        <p:nvSpPr>
          <p:cNvPr id="18" name="TextBox 17"/>
          <p:cNvSpPr txBox="1"/>
          <p:nvPr/>
        </p:nvSpPr>
        <p:spPr>
          <a:xfrm>
            <a:off x="239854" y="3516422"/>
            <a:ext cx="8751744" cy="369332"/>
          </a:xfrm>
          <a:prstGeom prst="rect">
            <a:avLst/>
          </a:prstGeom>
          <a:noFill/>
        </p:spPr>
        <p:txBody>
          <a:bodyPr wrap="square" rtlCol="0">
            <a:spAutoFit/>
          </a:bodyPr>
          <a:lstStyle/>
          <a:p>
            <a:r>
              <a:rPr lang="bn-BD" b="1" dirty="0" smtClean="0">
                <a:latin typeface="NikoshBAN" pitchFamily="2" charset="0"/>
                <a:cs typeface="NikoshBAN" pitchFamily="2" charset="0"/>
              </a:rPr>
              <a:t>উত্তরঃ </a:t>
            </a:r>
            <a:r>
              <a:rPr lang="en-US" b="1" dirty="0" smtClean="0">
                <a:latin typeface="NikoshBAN" pitchFamily="2" charset="0"/>
                <a:ea typeface="Cambria Math"/>
                <a:cs typeface="NikoshBAN" pitchFamily="2" charset="0"/>
              </a:rPr>
              <a:t>∠</a:t>
            </a:r>
            <a:r>
              <a:rPr lang="en-US" sz="1400" b="1" dirty="0" smtClean="0">
                <a:latin typeface="NikoshBAN" pitchFamily="2" charset="0"/>
                <a:ea typeface="Cambria Math"/>
                <a:cs typeface="NikoshBAN" pitchFamily="2" charset="0"/>
              </a:rPr>
              <a:t>ABC </a:t>
            </a:r>
            <a:r>
              <a:rPr lang="bn-BD" b="1" dirty="0" smtClean="0">
                <a:latin typeface="NikoshBAN" pitchFamily="2" charset="0"/>
                <a:ea typeface="Cambria Math"/>
                <a:cs typeface="NikoshBAN" pitchFamily="2" charset="0"/>
              </a:rPr>
              <a:t>কোণের বিপরীত বাহুর নাম= </a:t>
            </a:r>
            <a:r>
              <a:rPr lang="en-US" sz="1400" b="1" dirty="0" smtClean="0">
                <a:latin typeface="NikoshBAN" pitchFamily="2" charset="0"/>
                <a:ea typeface="Cambria Math"/>
                <a:cs typeface="NikoshBAN" pitchFamily="2" charset="0"/>
              </a:rPr>
              <a:t>AC</a:t>
            </a:r>
            <a:r>
              <a:rPr lang="en-US" b="1" dirty="0" smtClean="0">
                <a:latin typeface="NikoshBAN" pitchFamily="2" charset="0"/>
                <a:ea typeface="Cambria Math"/>
                <a:cs typeface="NikoshBAN" pitchFamily="2" charset="0"/>
              </a:rPr>
              <a:t> </a:t>
            </a:r>
            <a:endParaRPr lang="en-US" b="1" dirty="0">
              <a:latin typeface="NikoshBAN" pitchFamily="2" charset="0"/>
              <a:cs typeface="NikoshBAN" pitchFamily="2" charset="0"/>
            </a:endParaRPr>
          </a:p>
        </p:txBody>
      </p:sp>
      <p:sp>
        <p:nvSpPr>
          <p:cNvPr id="38" name="TextBox 37"/>
          <p:cNvSpPr txBox="1"/>
          <p:nvPr/>
        </p:nvSpPr>
        <p:spPr>
          <a:xfrm>
            <a:off x="239853" y="3867534"/>
            <a:ext cx="8751745" cy="369332"/>
          </a:xfrm>
          <a:prstGeom prst="rect">
            <a:avLst/>
          </a:prstGeom>
          <a:noFill/>
        </p:spPr>
        <p:txBody>
          <a:bodyPr wrap="square" rtlCol="0">
            <a:spAutoFit/>
          </a:bodyPr>
          <a:lstStyle/>
          <a:p>
            <a:r>
              <a:rPr lang="bn-BD" b="1" dirty="0" smtClean="0">
                <a:latin typeface="NikoshBAN" pitchFamily="2" charset="0"/>
                <a:cs typeface="NikoshBAN" pitchFamily="2" charset="0"/>
              </a:rPr>
              <a:t>প্রশ্নঃ তাহলে, এবার বলতো </a:t>
            </a:r>
            <a:r>
              <a:rPr lang="bn-BD" b="1" dirty="0" smtClean="0">
                <a:latin typeface="NikoshBAN" pitchFamily="2" charset="0"/>
                <a:ea typeface="Cambria Math"/>
                <a:cs typeface="NikoshBAN" pitchFamily="2" charset="0"/>
              </a:rPr>
              <a:t>∠</a:t>
            </a:r>
            <a:r>
              <a:rPr lang="en-US" sz="1400" b="1" dirty="0" smtClean="0">
                <a:latin typeface="NikoshBAN" pitchFamily="2" charset="0"/>
                <a:cs typeface="NikoshBAN" pitchFamily="2" charset="0"/>
              </a:rPr>
              <a:t>ACB</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কোণের বিপরীত বাহুর নাম কি? </a:t>
            </a:r>
            <a:endParaRPr lang="en-US" b="1" dirty="0">
              <a:latin typeface="NikoshBAN" pitchFamily="2" charset="0"/>
              <a:cs typeface="NikoshBAN" pitchFamily="2" charset="0"/>
            </a:endParaRPr>
          </a:p>
        </p:txBody>
      </p:sp>
      <p:sp>
        <p:nvSpPr>
          <p:cNvPr id="39" name="TextBox 38"/>
          <p:cNvSpPr txBox="1"/>
          <p:nvPr/>
        </p:nvSpPr>
        <p:spPr>
          <a:xfrm>
            <a:off x="210126" y="4540942"/>
            <a:ext cx="8781473" cy="369332"/>
          </a:xfrm>
          <a:prstGeom prst="rect">
            <a:avLst/>
          </a:prstGeom>
          <a:noFill/>
        </p:spPr>
        <p:txBody>
          <a:bodyPr wrap="square" rtlCol="0">
            <a:spAutoFit/>
          </a:bodyPr>
          <a:lstStyle/>
          <a:p>
            <a:r>
              <a:rPr lang="bn-BD" b="1" dirty="0" smtClean="0">
                <a:latin typeface="NikoshBAN" pitchFamily="2" charset="0"/>
                <a:cs typeface="NikoshBAN" pitchFamily="2" charset="0"/>
              </a:rPr>
              <a:t>প্রশ্নঃ তাহলে, এবার বলতো </a:t>
            </a:r>
            <a:r>
              <a:rPr lang="bn-BD" b="1" dirty="0" smtClean="0">
                <a:latin typeface="NikoshBAN" pitchFamily="2" charset="0"/>
                <a:ea typeface="Cambria Math"/>
                <a:cs typeface="NikoshBAN" pitchFamily="2" charset="0"/>
              </a:rPr>
              <a:t>∠</a:t>
            </a:r>
            <a:r>
              <a:rPr lang="en-US" sz="1400" b="1" dirty="0" smtClean="0">
                <a:latin typeface="NikoshBAN" pitchFamily="2" charset="0"/>
                <a:cs typeface="NikoshBAN" pitchFamily="2" charset="0"/>
              </a:rPr>
              <a:t>BAC</a:t>
            </a:r>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কোণের বিপরীত বাহুর নাম কি? </a:t>
            </a:r>
            <a:endParaRPr lang="en-US" b="1" dirty="0">
              <a:latin typeface="NikoshBAN" pitchFamily="2" charset="0"/>
              <a:cs typeface="NikoshBAN" pitchFamily="2" charset="0"/>
            </a:endParaRPr>
          </a:p>
        </p:txBody>
      </p:sp>
      <p:sp>
        <p:nvSpPr>
          <p:cNvPr id="40" name="TextBox 39"/>
          <p:cNvSpPr txBox="1"/>
          <p:nvPr/>
        </p:nvSpPr>
        <p:spPr>
          <a:xfrm>
            <a:off x="219369" y="4229500"/>
            <a:ext cx="8772230" cy="369332"/>
          </a:xfrm>
          <a:prstGeom prst="rect">
            <a:avLst/>
          </a:prstGeom>
          <a:noFill/>
        </p:spPr>
        <p:txBody>
          <a:bodyPr wrap="square" rtlCol="0">
            <a:spAutoFit/>
          </a:bodyPr>
          <a:lstStyle/>
          <a:p>
            <a:r>
              <a:rPr lang="bn-BD" b="1" dirty="0" smtClean="0">
                <a:latin typeface="NikoshBAN" pitchFamily="2" charset="0"/>
                <a:cs typeface="NikoshBAN" pitchFamily="2" charset="0"/>
              </a:rPr>
              <a:t>উত্তরঃ </a:t>
            </a:r>
            <a:r>
              <a:rPr lang="en-US" b="1" dirty="0" smtClean="0">
                <a:latin typeface="NikoshBAN" pitchFamily="2" charset="0"/>
                <a:ea typeface="Cambria Math"/>
                <a:cs typeface="NikoshBAN" pitchFamily="2" charset="0"/>
              </a:rPr>
              <a:t>∠</a:t>
            </a:r>
            <a:r>
              <a:rPr lang="en-US" sz="1400" b="1" dirty="0" smtClean="0">
                <a:latin typeface="NikoshBAN" pitchFamily="2" charset="0"/>
                <a:ea typeface="Cambria Math"/>
                <a:cs typeface="NikoshBAN" pitchFamily="2" charset="0"/>
              </a:rPr>
              <a:t>ACB</a:t>
            </a:r>
            <a:r>
              <a:rPr lang="en-US" b="1" dirty="0" smtClean="0">
                <a:latin typeface="NikoshBAN" pitchFamily="2" charset="0"/>
                <a:ea typeface="Cambria Math"/>
                <a:cs typeface="NikoshBAN" pitchFamily="2" charset="0"/>
              </a:rPr>
              <a:t> </a:t>
            </a:r>
            <a:r>
              <a:rPr lang="bn-BD" b="1" dirty="0" smtClean="0">
                <a:latin typeface="NikoshBAN" pitchFamily="2" charset="0"/>
                <a:ea typeface="Cambria Math"/>
                <a:cs typeface="NikoshBAN" pitchFamily="2" charset="0"/>
              </a:rPr>
              <a:t>কোণের বিপরীত বাহুর নাম= </a:t>
            </a:r>
            <a:r>
              <a:rPr lang="en-US" sz="1400" b="1" dirty="0" smtClean="0">
                <a:latin typeface="NikoshBAN" pitchFamily="2" charset="0"/>
                <a:ea typeface="Cambria Math"/>
                <a:cs typeface="NikoshBAN" pitchFamily="2" charset="0"/>
              </a:rPr>
              <a:t>AB </a:t>
            </a:r>
            <a:endParaRPr lang="en-US" sz="1400" b="1" dirty="0">
              <a:latin typeface="NikoshBAN" pitchFamily="2" charset="0"/>
              <a:cs typeface="NikoshBAN" pitchFamily="2" charset="0"/>
            </a:endParaRPr>
          </a:p>
        </p:txBody>
      </p:sp>
      <p:sp>
        <p:nvSpPr>
          <p:cNvPr id="41" name="TextBox 40"/>
          <p:cNvSpPr txBox="1"/>
          <p:nvPr/>
        </p:nvSpPr>
        <p:spPr>
          <a:xfrm>
            <a:off x="239854" y="4924128"/>
            <a:ext cx="8751746" cy="369332"/>
          </a:xfrm>
          <a:prstGeom prst="rect">
            <a:avLst/>
          </a:prstGeom>
          <a:noFill/>
        </p:spPr>
        <p:txBody>
          <a:bodyPr wrap="square" rtlCol="0">
            <a:spAutoFit/>
          </a:bodyPr>
          <a:lstStyle/>
          <a:p>
            <a:r>
              <a:rPr lang="bn-BD" b="1" dirty="0" smtClean="0">
                <a:latin typeface="NikoshBAN" pitchFamily="2" charset="0"/>
                <a:cs typeface="NikoshBAN" pitchFamily="2" charset="0"/>
              </a:rPr>
              <a:t>উত্তরঃ </a:t>
            </a:r>
            <a:r>
              <a:rPr lang="en-US" b="1" dirty="0" smtClean="0">
                <a:latin typeface="NikoshBAN" pitchFamily="2" charset="0"/>
                <a:ea typeface="Cambria Math"/>
                <a:cs typeface="NikoshBAN" pitchFamily="2" charset="0"/>
              </a:rPr>
              <a:t>∠</a:t>
            </a:r>
            <a:r>
              <a:rPr lang="en-US" sz="1400" b="1" dirty="0" smtClean="0">
                <a:latin typeface="NikoshBAN" pitchFamily="2" charset="0"/>
                <a:ea typeface="Cambria Math"/>
                <a:cs typeface="NikoshBAN" pitchFamily="2" charset="0"/>
              </a:rPr>
              <a:t>BAC </a:t>
            </a:r>
            <a:r>
              <a:rPr lang="bn-BD" b="1" dirty="0" smtClean="0">
                <a:latin typeface="NikoshBAN" pitchFamily="2" charset="0"/>
                <a:ea typeface="Cambria Math"/>
                <a:cs typeface="NikoshBAN" pitchFamily="2" charset="0"/>
              </a:rPr>
              <a:t>কোণের বিপরীত বাহুর নাম= </a:t>
            </a:r>
            <a:r>
              <a:rPr lang="en-US" sz="1400" b="1" dirty="0">
                <a:latin typeface="NikoshBAN" pitchFamily="2" charset="0"/>
                <a:ea typeface="Cambria Math"/>
                <a:cs typeface="NikoshBAN" pitchFamily="2" charset="0"/>
              </a:rPr>
              <a:t>B</a:t>
            </a:r>
            <a:r>
              <a:rPr lang="en-US" sz="1400" b="1" dirty="0" smtClean="0">
                <a:latin typeface="NikoshBAN" pitchFamily="2" charset="0"/>
                <a:ea typeface="Cambria Math"/>
                <a:cs typeface="NikoshBAN" pitchFamily="2" charset="0"/>
              </a:rPr>
              <a:t>C </a:t>
            </a:r>
            <a:endParaRPr lang="en-US" sz="1400" b="1" dirty="0">
              <a:latin typeface="NikoshBAN" pitchFamily="2" charset="0"/>
              <a:cs typeface="NikoshBAN" pitchFamily="2" charset="0"/>
            </a:endParaRPr>
          </a:p>
        </p:txBody>
      </p:sp>
    </p:spTree>
    <p:extLst>
      <p:ext uri="{BB962C8B-B14F-4D97-AF65-F5344CB8AC3E}">
        <p14:creationId xmlns:p14="http://schemas.microsoft.com/office/powerpoint/2010/main" val="210636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ppt_x"/>
                                          </p:val>
                                        </p:tav>
                                        <p:tav tm="100000">
                                          <p:val>
                                            <p:strVal val="#ppt_x"/>
                                          </p:val>
                                        </p:tav>
                                      </p:tavLst>
                                    </p:anim>
                                    <p:anim calcmode="lin" valueType="num">
                                      <p:cBhvr additive="base">
                                        <p:cTn id="1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ppt_x"/>
                                          </p:val>
                                        </p:tav>
                                        <p:tav tm="100000">
                                          <p:val>
                                            <p:strVal val="#ppt_x"/>
                                          </p:val>
                                        </p:tav>
                                      </p:tavLst>
                                    </p:anim>
                                    <p:anim calcmode="lin" valueType="num">
                                      <p:cBhvr additive="base">
                                        <p:cTn id="4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additive="base">
                                        <p:cTn id="49" dur="500" fill="hold"/>
                                        <p:tgtEl>
                                          <p:spTgt spid="32"/>
                                        </p:tgtEl>
                                        <p:attrNameLst>
                                          <p:attrName>ppt_x</p:attrName>
                                        </p:attrNameLst>
                                      </p:cBhvr>
                                      <p:tavLst>
                                        <p:tav tm="0">
                                          <p:val>
                                            <p:strVal val="#ppt_x"/>
                                          </p:val>
                                        </p:tav>
                                        <p:tav tm="100000">
                                          <p:val>
                                            <p:strVal val="#ppt_x"/>
                                          </p:val>
                                        </p:tav>
                                      </p:tavLst>
                                    </p:anim>
                                    <p:anim calcmode="lin" valueType="num">
                                      <p:cBhvr additive="base">
                                        <p:cTn id="5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7"/>
                                        </p:tgtEl>
                                        <p:attrNameLst>
                                          <p:attrName>style.visibility</p:attrName>
                                        </p:attrNameLst>
                                      </p:cBhvr>
                                      <p:to>
                                        <p:strVal val="visible"/>
                                      </p:to>
                                    </p:set>
                                    <p:anim calcmode="lin" valueType="num">
                                      <p:cBhvr additive="base">
                                        <p:cTn id="55" dur="500" fill="hold"/>
                                        <p:tgtEl>
                                          <p:spTgt spid="37"/>
                                        </p:tgtEl>
                                        <p:attrNameLst>
                                          <p:attrName>ppt_x</p:attrName>
                                        </p:attrNameLst>
                                      </p:cBhvr>
                                      <p:tavLst>
                                        <p:tav tm="0">
                                          <p:val>
                                            <p:strVal val="#ppt_x"/>
                                          </p:val>
                                        </p:tav>
                                        <p:tav tm="100000">
                                          <p:val>
                                            <p:strVal val="#ppt_x"/>
                                          </p:val>
                                        </p:tav>
                                      </p:tavLst>
                                    </p:anim>
                                    <p:anim calcmode="lin" valueType="num">
                                      <p:cBhvr additive="base">
                                        <p:cTn id="5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3"/>
                                        </p:tgtEl>
                                        <p:attrNameLst>
                                          <p:attrName>style.visibility</p:attrName>
                                        </p:attrNameLst>
                                      </p:cBhvr>
                                      <p:to>
                                        <p:strVal val="visible"/>
                                      </p:to>
                                    </p:set>
                                    <p:anim calcmode="lin" valueType="num">
                                      <p:cBhvr additive="base">
                                        <p:cTn id="61" dur="500" fill="hold"/>
                                        <p:tgtEl>
                                          <p:spTgt spid="33"/>
                                        </p:tgtEl>
                                        <p:attrNameLst>
                                          <p:attrName>ppt_x</p:attrName>
                                        </p:attrNameLst>
                                      </p:cBhvr>
                                      <p:tavLst>
                                        <p:tav tm="0">
                                          <p:val>
                                            <p:strVal val="#ppt_x"/>
                                          </p:val>
                                        </p:tav>
                                        <p:tav tm="100000">
                                          <p:val>
                                            <p:strVal val="#ppt_x"/>
                                          </p:val>
                                        </p:tav>
                                      </p:tavLst>
                                    </p:anim>
                                    <p:anim calcmode="lin" valueType="num">
                                      <p:cBhvr additive="base">
                                        <p:cTn id="6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additive="base">
                                        <p:cTn id="67" dur="500" fill="hold"/>
                                        <p:tgtEl>
                                          <p:spTgt spid="18"/>
                                        </p:tgtEl>
                                        <p:attrNameLst>
                                          <p:attrName>ppt_x</p:attrName>
                                        </p:attrNameLst>
                                      </p:cBhvr>
                                      <p:tavLst>
                                        <p:tav tm="0">
                                          <p:val>
                                            <p:strVal val="#ppt_x"/>
                                          </p:val>
                                        </p:tav>
                                        <p:tav tm="100000">
                                          <p:val>
                                            <p:strVal val="#ppt_x"/>
                                          </p:val>
                                        </p:tav>
                                      </p:tavLst>
                                    </p:anim>
                                    <p:anim calcmode="lin" valueType="num">
                                      <p:cBhvr additive="base">
                                        <p:cTn id="6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8"/>
                                        </p:tgtEl>
                                        <p:attrNameLst>
                                          <p:attrName>style.visibility</p:attrName>
                                        </p:attrNameLst>
                                      </p:cBhvr>
                                      <p:to>
                                        <p:strVal val="visible"/>
                                      </p:to>
                                    </p:set>
                                    <p:anim calcmode="lin" valueType="num">
                                      <p:cBhvr additive="base">
                                        <p:cTn id="73" dur="500" fill="hold"/>
                                        <p:tgtEl>
                                          <p:spTgt spid="38"/>
                                        </p:tgtEl>
                                        <p:attrNameLst>
                                          <p:attrName>ppt_x</p:attrName>
                                        </p:attrNameLst>
                                      </p:cBhvr>
                                      <p:tavLst>
                                        <p:tav tm="0">
                                          <p:val>
                                            <p:strVal val="#ppt_x"/>
                                          </p:val>
                                        </p:tav>
                                        <p:tav tm="100000">
                                          <p:val>
                                            <p:strVal val="#ppt_x"/>
                                          </p:val>
                                        </p:tav>
                                      </p:tavLst>
                                    </p:anim>
                                    <p:anim calcmode="lin" valueType="num">
                                      <p:cBhvr additive="base">
                                        <p:cTn id="7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0"/>
                                        </p:tgtEl>
                                        <p:attrNameLst>
                                          <p:attrName>style.visibility</p:attrName>
                                        </p:attrNameLst>
                                      </p:cBhvr>
                                      <p:to>
                                        <p:strVal val="visible"/>
                                      </p:to>
                                    </p:set>
                                    <p:anim calcmode="lin" valueType="num">
                                      <p:cBhvr additive="base">
                                        <p:cTn id="79" dur="500" fill="hold"/>
                                        <p:tgtEl>
                                          <p:spTgt spid="40"/>
                                        </p:tgtEl>
                                        <p:attrNameLst>
                                          <p:attrName>ppt_x</p:attrName>
                                        </p:attrNameLst>
                                      </p:cBhvr>
                                      <p:tavLst>
                                        <p:tav tm="0">
                                          <p:val>
                                            <p:strVal val="#ppt_x"/>
                                          </p:val>
                                        </p:tav>
                                        <p:tav tm="100000">
                                          <p:val>
                                            <p:strVal val="#ppt_x"/>
                                          </p:val>
                                        </p:tav>
                                      </p:tavLst>
                                    </p:anim>
                                    <p:anim calcmode="lin" valueType="num">
                                      <p:cBhvr additive="base">
                                        <p:cTn id="80"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9"/>
                                        </p:tgtEl>
                                        <p:attrNameLst>
                                          <p:attrName>style.visibility</p:attrName>
                                        </p:attrNameLst>
                                      </p:cBhvr>
                                      <p:to>
                                        <p:strVal val="visible"/>
                                      </p:to>
                                    </p:set>
                                    <p:anim calcmode="lin" valueType="num">
                                      <p:cBhvr additive="base">
                                        <p:cTn id="85" dur="500" fill="hold"/>
                                        <p:tgtEl>
                                          <p:spTgt spid="39"/>
                                        </p:tgtEl>
                                        <p:attrNameLst>
                                          <p:attrName>ppt_x</p:attrName>
                                        </p:attrNameLst>
                                      </p:cBhvr>
                                      <p:tavLst>
                                        <p:tav tm="0">
                                          <p:val>
                                            <p:strVal val="#ppt_x"/>
                                          </p:val>
                                        </p:tav>
                                        <p:tav tm="100000">
                                          <p:val>
                                            <p:strVal val="#ppt_x"/>
                                          </p:val>
                                        </p:tav>
                                      </p:tavLst>
                                    </p:anim>
                                    <p:anim calcmode="lin" valueType="num">
                                      <p:cBhvr additive="base">
                                        <p:cTn id="8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41"/>
                                        </p:tgtEl>
                                        <p:attrNameLst>
                                          <p:attrName>style.visibility</p:attrName>
                                        </p:attrNameLst>
                                      </p:cBhvr>
                                      <p:to>
                                        <p:strVal val="visible"/>
                                      </p:to>
                                    </p:set>
                                    <p:anim calcmode="lin" valueType="num">
                                      <p:cBhvr additive="base">
                                        <p:cTn id="91" dur="500" fill="hold"/>
                                        <p:tgtEl>
                                          <p:spTgt spid="41"/>
                                        </p:tgtEl>
                                        <p:attrNameLst>
                                          <p:attrName>ppt_x</p:attrName>
                                        </p:attrNameLst>
                                      </p:cBhvr>
                                      <p:tavLst>
                                        <p:tav tm="0">
                                          <p:val>
                                            <p:strVal val="#ppt_x"/>
                                          </p:val>
                                        </p:tav>
                                        <p:tav tm="100000">
                                          <p:val>
                                            <p:strVal val="#ppt_x"/>
                                          </p:val>
                                        </p:tav>
                                      </p:tavLst>
                                    </p:anim>
                                    <p:anim calcmode="lin" valueType="num">
                                      <p:cBhvr additive="base">
                                        <p:cTn id="9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
                                        </p:tgtEl>
                                        <p:attrNameLst>
                                          <p:attrName>style.visibility</p:attrName>
                                        </p:attrNameLst>
                                      </p:cBhvr>
                                      <p:to>
                                        <p:strVal val="visible"/>
                                      </p:to>
                                    </p:set>
                                    <p:anim calcmode="lin" valueType="num">
                                      <p:cBhvr additive="base">
                                        <p:cTn id="97" dur="500" fill="hold"/>
                                        <p:tgtEl>
                                          <p:spTgt spid="3"/>
                                        </p:tgtEl>
                                        <p:attrNameLst>
                                          <p:attrName>ppt_x</p:attrName>
                                        </p:attrNameLst>
                                      </p:cBhvr>
                                      <p:tavLst>
                                        <p:tav tm="0">
                                          <p:val>
                                            <p:strVal val="#ppt_x"/>
                                          </p:val>
                                        </p:tav>
                                        <p:tav tm="100000">
                                          <p:val>
                                            <p:strVal val="#ppt_x"/>
                                          </p:val>
                                        </p:tav>
                                      </p:tavLst>
                                    </p:anim>
                                    <p:anim calcmode="lin" valueType="num">
                                      <p:cBhvr additive="base">
                                        <p:cTn id="9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4"/>
                                        </p:tgtEl>
                                        <p:attrNameLst>
                                          <p:attrName>style.visibility</p:attrName>
                                        </p:attrNameLst>
                                      </p:cBhvr>
                                      <p:to>
                                        <p:strVal val="visible"/>
                                      </p:to>
                                    </p:set>
                                    <p:anim calcmode="lin" valueType="num">
                                      <p:cBhvr additive="base">
                                        <p:cTn id="103" dur="500" fill="hold"/>
                                        <p:tgtEl>
                                          <p:spTgt spid="4"/>
                                        </p:tgtEl>
                                        <p:attrNameLst>
                                          <p:attrName>ppt_x</p:attrName>
                                        </p:attrNameLst>
                                      </p:cBhvr>
                                      <p:tavLst>
                                        <p:tav tm="0">
                                          <p:val>
                                            <p:strVal val="#ppt_x"/>
                                          </p:val>
                                        </p:tav>
                                        <p:tav tm="100000">
                                          <p:val>
                                            <p:strVal val="#ppt_x"/>
                                          </p:val>
                                        </p:tav>
                                      </p:tavLst>
                                    </p:anim>
                                    <p:anim calcmode="lin" valueType="num">
                                      <p:cBhvr additive="base">
                                        <p:cTn id="10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7"/>
                                        </p:tgtEl>
                                        <p:attrNameLst>
                                          <p:attrName>style.visibility</p:attrName>
                                        </p:attrNameLst>
                                      </p:cBhvr>
                                      <p:to>
                                        <p:strVal val="visible"/>
                                      </p:to>
                                    </p:set>
                                    <p:anim calcmode="lin" valueType="num">
                                      <p:cBhvr additive="base">
                                        <p:cTn id="109" dur="500" fill="hold"/>
                                        <p:tgtEl>
                                          <p:spTgt spid="7"/>
                                        </p:tgtEl>
                                        <p:attrNameLst>
                                          <p:attrName>ppt_x</p:attrName>
                                        </p:attrNameLst>
                                      </p:cBhvr>
                                      <p:tavLst>
                                        <p:tav tm="0">
                                          <p:val>
                                            <p:strVal val="#ppt_x"/>
                                          </p:val>
                                        </p:tav>
                                        <p:tav tm="100000">
                                          <p:val>
                                            <p:strVal val="#ppt_x"/>
                                          </p:val>
                                        </p:tav>
                                      </p:tavLst>
                                    </p:anim>
                                    <p:anim calcmode="lin" valueType="num">
                                      <p:cBhvr additive="base">
                                        <p:cTn id="11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9"/>
                                        </p:tgtEl>
                                        <p:attrNameLst>
                                          <p:attrName>style.visibility</p:attrName>
                                        </p:attrNameLst>
                                      </p:cBhvr>
                                      <p:to>
                                        <p:strVal val="visible"/>
                                      </p:to>
                                    </p:set>
                                    <p:anim calcmode="lin" valueType="num">
                                      <p:cBhvr additive="base">
                                        <p:cTn id="115" dur="500" fill="hold"/>
                                        <p:tgtEl>
                                          <p:spTgt spid="9"/>
                                        </p:tgtEl>
                                        <p:attrNameLst>
                                          <p:attrName>ppt_x</p:attrName>
                                        </p:attrNameLst>
                                      </p:cBhvr>
                                      <p:tavLst>
                                        <p:tav tm="0">
                                          <p:val>
                                            <p:strVal val="#ppt_x"/>
                                          </p:val>
                                        </p:tav>
                                        <p:tav tm="100000">
                                          <p:val>
                                            <p:strVal val="#ppt_x"/>
                                          </p:val>
                                        </p:tav>
                                      </p:tavLst>
                                    </p:anim>
                                    <p:anim calcmode="lin" valueType="num">
                                      <p:cBhvr additive="base">
                                        <p:cTn id="1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P spid="9" grpId="0"/>
      <p:bldP spid="14" grpId="0"/>
      <p:bldP spid="17" grpId="0"/>
      <p:bldP spid="26" grpId="0"/>
      <p:bldP spid="32" grpId="0"/>
      <p:bldP spid="33" grpId="0"/>
      <p:bldP spid="36" grpId="0"/>
      <p:bldP spid="37" grpId="0"/>
      <p:bldP spid="18" grpId="0"/>
      <p:bldP spid="38" grpId="0"/>
      <p:bldP spid="39" grpId="0"/>
      <p:bldP spid="40" grpId="0"/>
      <p:bldP spid="4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6526" y="410434"/>
            <a:ext cx="8527473" cy="584775"/>
          </a:xfrm>
          <a:prstGeom prst="rect">
            <a:avLst/>
          </a:prstGeom>
          <a:noFill/>
        </p:spPr>
        <p:txBody>
          <a:bodyPr wrap="square" rtlCol="0">
            <a:spAutoFit/>
          </a:bodyPr>
          <a:lstStyle/>
          <a:p>
            <a:r>
              <a:rPr lang="bn-BD" sz="3200" b="1" dirty="0" smtClean="0">
                <a:solidFill>
                  <a:srgbClr val="92D050"/>
                </a:solidFill>
                <a:latin typeface="NikoshBAN" pitchFamily="2" charset="0"/>
                <a:cs typeface="NikoshBAN" pitchFamily="2" charset="0"/>
              </a:rPr>
              <a:t>মূল্যায়নঃ </a:t>
            </a:r>
            <a:endParaRPr lang="en-US" sz="3200" b="1" dirty="0">
              <a:solidFill>
                <a:srgbClr val="92D050"/>
              </a:solidFill>
              <a:latin typeface="NikoshBAN" pitchFamily="2" charset="0"/>
              <a:cs typeface="NikoshBAN" pitchFamily="2" charset="0"/>
            </a:endParaRPr>
          </a:p>
        </p:txBody>
      </p:sp>
      <p:sp>
        <p:nvSpPr>
          <p:cNvPr id="3" name="TextBox 2"/>
          <p:cNvSpPr txBox="1"/>
          <p:nvPr/>
        </p:nvSpPr>
        <p:spPr>
          <a:xfrm>
            <a:off x="594829" y="2400289"/>
            <a:ext cx="8549171" cy="461665"/>
          </a:xfrm>
          <a:prstGeom prst="rect">
            <a:avLst/>
          </a:prstGeom>
          <a:noFill/>
        </p:spPr>
        <p:txBody>
          <a:bodyPr wrap="square" rtlCol="0">
            <a:spAutoFit/>
          </a:bodyPr>
          <a:lstStyle/>
          <a:p>
            <a:r>
              <a:rPr lang="bn-BD" sz="2400" b="1" dirty="0">
                <a:solidFill>
                  <a:srgbClr val="92D050"/>
                </a:solidFill>
                <a:latin typeface="NikoshBAN" pitchFamily="2" charset="0"/>
                <a:cs typeface="NikoshBAN" pitchFamily="2" charset="0"/>
              </a:rPr>
              <a:t>৩</a:t>
            </a:r>
            <a:r>
              <a:rPr lang="en-US" sz="2400" b="1" dirty="0" smtClean="0">
                <a:solidFill>
                  <a:srgbClr val="92D050"/>
                </a:solidFill>
                <a:latin typeface="NikoshBAN" pitchFamily="2" charset="0"/>
                <a:cs typeface="NikoshBAN" pitchFamily="2" charset="0"/>
              </a:rPr>
              <a:t>.</a:t>
            </a:r>
            <a:r>
              <a:rPr lang="bn-BD" sz="2400" b="1" dirty="0" smtClean="0">
                <a:solidFill>
                  <a:srgbClr val="92D050"/>
                </a:solidFill>
                <a:latin typeface="NikoshBAN" pitchFamily="2" charset="0"/>
                <a:cs typeface="NikoshBAN" pitchFamily="2" charset="0"/>
              </a:rPr>
              <a:t> অতিভুজ কাকে বলে? </a:t>
            </a:r>
            <a:endParaRPr lang="en-US" sz="2400" b="1" dirty="0">
              <a:solidFill>
                <a:srgbClr val="92D050"/>
              </a:solidFill>
              <a:latin typeface="NikoshBAN" pitchFamily="2" charset="0"/>
              <a:cs typeface="NikoshBAN" pitchFamily="2" charset="0"/>
            </a:endParaRPr>
          </a:p>
        </p:txBody>
      </p:sp>
      <p:sp>
        <p:nvSpPr>
          <p:cNvPr id="4" name="TextBox 3"/>
          <p:cNvSpPr txBox="1"/>
          <p:nvPr/>
        </p:nvSpPr>
        <p:spPr>
          <a:xfrm>
            <a:off x="616526" y="992050"/>
            <a:ext cx="8527474" cy="461665"/>
          </a:xfrm>
          <a:prstGeom prst="rect">
            <a:avLst/>
          </a:prstGeom>
          <a:noFill/>
        </p:spPr>
        <p:txBody>
          <a:bodyPr wrap="square" rtlCol="0">
            <a:spAutoFit/>
          </a:bodyPr>
          <a:lstStyle/>
          <a:p>
            <a:r>
              <a:rPr lang="bn-BD" sz="2400" b="1" dirty="0" smtClean="0">
                <a:solidFill>
                  <a:srgbClr val="92D050"/>
                </a:solidFill>
                <a:latin typeface="NikoshBAN" pitchFamily="2" charset="0"/>
                <a:cs typeface="NikoshBAN" pitchFamily="2" charset="0"/>
              </a:rPr>
              <a:t>১</a:t>
            </a:r>
            <a:r>
              <a:rPr lang="en-US" sz="2400" b="1" dirty="0" smtClean="0">
                <a:solidFill>
                  <a:srgbClr val="92D050"/>
                </a:solidFill>
                <a:latin typeface="NikoshBAN" pitchFamily="2" charset="0"/>
                <a:cs typeface="NikoshBAN" pitchFamily="2" charset="0"/>
              </a:rPr>
              <a:t>.</a:t>
            </a:r>
            <a:r>
              <a:rPr lang="bn-BD" sz="2400" b="1" dirty="0" smtClean="0">
                <a:solidFill>
                  <a:srgbClr val="92D050"/>
                </a:solidFill>
                <a:latin typeface="NikoshBAN" pitchFamily="2" charset="0"/>
                <a:cs typeface="NikoshBAN" pitchFamily="2" charset="0"/>
              </a:rPr>
              <a:t>ত্রিকোণমিতিতে কোন প্রকারের ত্রিভুজ ব্যবহার করা হয়? </a:t>
            </a:r>
            <a:endParaRPr lang="en-US" sz="2400" b="1" dirty="0">
              <a:solidFill>
                <a:srgbClr val="92D050"/>
              </a:solidFill>
              <a:latin typeface="NikoshBAN" pitchFamily="2" charset="0"/>
              <a:cs typeface="NikoshBAN" pitchFamily="2" charset="0"/>
            </a:endParaRPr>
          </a:p>
        </p:txBody>
      </p:sp>
      <p:sp>
        <p:nvSpPr>
          <p:cNvPr id="5" name="TextBox 4"/>
          <p:cNvSpPr txBox="1"/>
          <p:nvPr/>
        </p:nvSpPr>
        <p:spPr>
          <a:xfrm>
            <a:off x="616527" y="1749862"/>
            <a:ext cx="8527473" cy="461665"/>
          </a:xfrm>
          <a:prstGeom prst="rect">
            <a:avLst/>
          </a:prstGeom>
          <a:noFill/>
        </p:spPr>
        <p:txBody>
          <a:bodyPr wrap="square" rtlCol="0">
            <a:spAutoFit/>
          </a:bodyPr>
          <a:lstStyle/>
          <a:p>
            <a:r>
              <a:rPr lang="bn-BD" sz="2400" b="1" dirty="0">
                <a:solidFill>
                  <a:srgbClr val="92D050"/>
                </a:solidFill>
                <a:latin typeface="NikoshBAN" pitchFamily="2" charset="0"/>
                <a:cs typeface="NikoshBAN" pitchFamily="2" charset="0"/>
              </a:rPr>
              <a:t>২</a:t>
            </a:r>
            <a:r>
              <a:rPr lang="en-US" sz="2400" b="1" dirty="0" smtClean="0">
                <a:solidFill>
                  <a:srgbClr val="92D050"/>
                </a:solidFill>
                <a:latin typeface="NikoshBAN" pitchFamily="2" charset="0"/>
                <a:cs typeface="NikoshBAN" pitchFamily="2" charset="0"/>
              </a:rPr>
              <a:t>.</a:t>
            </a:r>
            <a:r>
              <a:rPr lang="bn-BD" sz="2400" b="1" dirty="0" smtClean="0">
                <a:solidFill>
                  <a:srgbClr val="92D050"/>
                </a:solidFill>
                <a:latin typeface="NikoshBAN" pitchFamily="2" charset="0"/>
                <a:cs typeface="NikoshBAN" pitchFamily="2" charset="0"/>
              </a:rPr>
              <a:t> সমকোণী ত্রিভুজ কাকে বলে? </a:t>
            </a:r>
            <a:endParaRPr lang="en-US" sz="2400" b="1" dirty="0">
              <a:solidFill>
                <a:srgbClr val="92D050"/>
              </a:solidFill>
              <a:latin typeface="NikoshBAN" pitchFamily="2" charset="0"/>
              <a:cs typeface="NikoshBAN" pitchFamily="2" charset="0"/>
            </a:endParaRPr>
          </a:p>
        </p:txBody>
      </p:sp>
      <p:sp>
        <p:nvSpPr>
          <p:cNvPr id="6" name="TextBox 5"/>
          <p:cNvSpPr txBox="1"/>
          <p:nvPr/>
        </p:nvSpPr>
        <p:spPr>
          <a:xfrm>
            <a:off x="594829" y="2978543"/>
            <a:ext cx="8549171" cy="461665"/>
          </a:xfrm>
          <a:prstGeom prst="rect">
            <a:avLst/>
          </a:prstGeom>
          <a:noFill/>
        </p:spPr>
        <p:txBody>
          <a:bodyPr wrap="square" rtlCol="0">
            <a:spAutoFit/>
          </a:bodyPr>
          <a:lstStyle/>
          <a:p>
            <a:r>
              <a:rPr lang="bn-BD" sz="2400" b="1" dirty="0" smtClean="0">
                <a:solidFill>
                  <a:srgbClr val="92D050"/>
                </a:solidFill>
                <a:latin typeface="NikoshBAN" pitchFamily="2" charset="0"/>
                <a:cs typeface="NikoshBAN" pitchFamily="2" charset="0"/>
              </a:rPr>
              <a:t>৪</a:t>
            </a:r>
            <a:r>
              <a:rPr lang="en-US" sz="2400" b="1" dirty="0" smtClean="0">
                <a:solidFill>
                  <a:srgbClr val="92D050"/>
                </a:solidFill>
                <a:latin typeface="NikoshBAN" pitchFamily="2" charset="0"/>
                <a:cs typeface="NikoshBAN" pitchFamily="2" charset="0"/>
              </a:rPr>
              <a:t>.</a:t>
            </a:r>
            <a:r>
              <a:rPr lang="bn-BD" sz="2400" b="1" dirty="0" smtClean="0">
                <a:solidFill>
                  <a:srgbClr val="92D050"/>
                </a:solidFill>
                <a:latin typeface="NikoshBAN" pitchFamily="2" charset="0"/>
                <a:cs typeface="NikoshBAN" pitchFamily="2" charset="0"/>
              </a:rPr>
              <a:t>লম্ব কাকে বলে? </a:t>
            </a:r>
            <a:endParaRPr lang="en-US" sz="2400" b="1" dirty="0">
              <a:solidFill>
                <a:srgbClr val="92D050"/>
              </a:solidFill>
              <a:latin typeface="NikoshBAN" pitchFamily="2" charset="0"/>
              <a:cs typeface="NikoshBAN" pitchFamily="2" charset="0"/>
            </a:endParaRPr>
          </a:p>
        </p:txBody>
      </p:sp>
      <p:sp>
        <p:nvSpPr>
          <p:cNvPr id="7" name="TextBox 6"/>
          <p:cNvSpPr txBox="1"/>
          <p:nvPr/>
        </p:nvSpPr>
        <p:spPr>
          <a:xfrm>
            <a:off x="643320" y="3645932"/>
            <a:ext cx="8500680" cy="461665"/>
          </a:xfrm>
          <a:prstGeom prst="rect">
            <a:avLst/>
          </a:prstGeom>
          <a:noFill/>
        </p:spPr>
        <p:txBody>
          <a:bodyPr wrap="square" rtlCol="0">
            <a:spAutoFit/>
          </a:bodyPr>
          <a:lstStyle/>
          <a:p>
            <a:r>
              <a:rPr lang="bn-BD" sz="2400" b="1" dirty="0" smtClean="0">
                <a:solidFill>
                  <a:srgbClr val="92D050"/>
                </a:solidFill>
                <a:latin typeface="NikoshBAN" pitchFamily="2" charset="0"/>
                <a:cs typeface="NikoshBAN" pitchFamily="2" charset="0"/>
              </a:rPr>
              <a:t>৫</a:t>
            </a:r>
            <a:r>
              <a:rPr lang="en-US" sz="2400" b="1" dirty="0" smtClean="0">
                <a:solidFill>
                  <a:srgbClr val="92D050"/>
                </a:solidFill>
                <a:latin typeface="NikoshBAN" pitchFamily="2" charset="0"/>
                <a:cs typeface="NikoshBAN" pitchFamily="2" charset="0"/>
              </a:rPr>
              <a:t>.</a:t>
            </a:r>
            <a:r>
              <a:rPr lang="bn-BD" sz="2400" b="1" dirty="0" smtClean="0">
                <a:solidFill>
                  <a:srgbClr val="92D050"/>
                </a:solidFill>
                <a:latin typeface="NikoshBAN" pitchFamily="2" charset="0"/>
                <a:cs typeface="NikoshBAN" pitchFamily="2" charset="0"/>
              </a:rPr>
              <a:t>ভূমি কাকে বলে? </a:t>
            </a:r>
            <a:endParaRPr lang="en-US" sz="2400" b="1" dirty="0">
              <a:solidFill>
                <a:srgbClr val="92D050"/>
              </a:solidFill>
              <a:latin typeface="NikoshBAN" pitchFamily="2" charset="0"/>
              <a:cs typeface="NikoshBAN" pitchFamily="2" charset="0"/>
            </a:endParaRPr>
          </a:p>
        </p:txBody>
      </p:sp>
      <p:sp>
        <p:nvSpPr>
          <p:cNvPr id="8" name="TextBox 7"/>
          <p:cNvSpPr txBox="1"/>
          <p:nvPr/>
        </p:nvSpPr>
        <p:spPr>
          <a:xfrm>
            <a:off x="594829" y="4354332"/>
            <a:ext cx="8549171" cy="461665"/>
          </a:xfrm>
          <a:prstGeom prst="rect">
            <a:avLst/>
          </a:prstGeom>
          <a:noFill/>
        </p:spPr>
        <p:txBody>
          <a:bodyPr wrap="square" rtlCol="0">
            <a:spAutoFit/>
          </a:bodyPr>
          <a:lstStyle/>
          <a:p>
            <a:r>
              <a:rPr lang="bn-BD" sz="2400" b="1" dirty="0" smtClean="0">
                <a:solidFill>
                  <a:srgbClr val="92D050"/>
                </a:solidFill>
                <a:latin typeface="NikoshBAN" pitchFamily="2" charset="0"/>
                <a:cs typeface="NikoshBAN" pitchFamily="2" charset="0"/>
              </a:rPr>
              <a:t>৬</a:t>
            </a:r>
            <a:r>
              <a:rPr lang="en-US" sz="2400" b="1" dirty="0" smtClean="0">
                <a:solidFill>
                  <a:srgbClr val="92D050"/>
                </a:solidFill>
                <a:latin typeface="NikoshBAN" pitchFamily="2" charset="0"/>
                <a:cs typeface="NikoshBAN" pitchFamily="2" charset="0"/>
              </a:rPr>
              <a:t>.</a:t>
            </a:r>
            <a:r>
              <a:rPr lang="bn-BD" sz="2400" b="1" dirty="0" smtClean="0">
                <a:solidFill>
                  <a:srgbClr val="92D050"/>
                </a:solidFill>
                <a:latin typeface="NikoshBAN" pitchFamily="2" charset="0"/>
                <a:cs typeface="NikoshBAN" pitchFamily="2" charset="0"/>
              </a:rPr>
              <a:t>ত্রিকোণমিতিক অনুপাত কাকে বলে? </a:t>
            </a:r>
            <a:endParaRPr lang="en-US" sz="2400" b="1" dirty="0">
              <a:solidFill>
                <a:srgbClr val="92D050"/>
              </a:solidFill>
              <a:latin typeface="NikoshBAN" pitchFamily="2" charset="0"/>
              <a:cs typeface="NikoshBAN" pitchFamily="2" charset="0"/>
            </a:endParaRPr>
          </a:p>
        </p:txBody>
      </p:sp>
      <p:sp>
        <p:nvSpPr>
          <p:cNvPr id="9" name="TextBox 8"/>
          <p:cNvSpPr txBox="1"/>
          <p:nvPr/>
        </p:nvSpPr>
        <p:spPr>
          <a:xfrm>
            <a:off x="616527" y="4992009"/>
            <a:ext cx="8527473" cy="461665"/>
          </a:xfrm>
          <a:prstGeom prst="rect">
            <a:avLst/>
          </a:prstGeom>
          <a:noFill/>
        </p:spPr>
        <p:txBody>
          <a:bodyPr wrap="square" rtlCol="0">
            <a:spAutoFit/>
          </a:bodyPr>
          <a:lstStyle/>
          <a:p>
            <a:r>
              <a:rPr lang="bn-BD" sz="2400" b="1" dirty="0" smtClean="0">
                <a:solidFill>
                  <a:srgbClr val="92D050"/>
                </a:solidFill>
                <a:latin typeface="NikoshBAN" pitchFamily="2" charset="0"/>
                <a:cs typeface="NikoshBAN" pitchFamily="2" charset="0"/>
              </a:rPr>
              <a:t>৭</a:t>
            </a:r>
            <a:r>
              <a:rPr lang="en-US" sz="2400" b="1" dirty="0" smtClean="0">
                <a:solidFill>
                  <a:srgbClr val="92D050"/>
                </a:solidFill>
                <a:latin typeface="NikoshBAN" pitchFamily="2" charset="0"/>
                <a:cs typeface="NikoshBAN" pitchFamily="2" charset="0"/>
              </a:rPr>
              <a:t>.</a:t>
            </a:r>
            <a:r>
              <a:rPr lang="bn-BD" sz="2400" b="1" dirty="0" smtClean="0">
                <a:solidFill>
                  <a:srgbClr val="92D050"/>
                </a:solidFill>
                <a:latin typeface="NikoshBAN" pitchFamily="2" charset="0"/>
                <a:cs typeface="NikoshBAN" pitchFamily="2" charset="0"/>
              </a:rPr>
              <a:t> ত্রিকোণমিতিক অনুপাত কয়টি ও কি কি? </a:t>
            </a:r>
            <a:endParaRPr lang="en-US" sz="2400" b="1" dirty="0">
              <a:solidFill>
                <a:srgbClr val="92D050"/>
              </a:solidFill>
              <a:latin typeface="NikoshBAN" pitchFamily="2" charset="0"/>
              <a:cs typeface="NikoshBAN" pitchFamily="2" charset="0"/>
            </a:endParaRPr>
          </a:p>
        </p:txBody>
      </p:sp>
    </p:spTree>
    <p:extLst>
      <p:ext uri="{BB962C8B-B14F-4D97-AF65-F5344CB8AC3E}">
        <p14:creationId xmlns:p14="http://schemas.microsoft.com/office/powerpoint/2010/main" val="209225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additive="base">
                                        <p:cTn id="38" dur="500" fill="hold"/>
                                        <p:tgtEl>
                                          <p:spTgt spid="7"/>
                                        </p:tgtEl>
                                        <p:attrNameLst>
                                          <p:attrName>ppt_x</p:attrName>
                                        </p:attrNameLst>
                                      </p:cBhvr>
                                      <p:tavLst>
                                        <p:tav tm="0">
                                          <p:val>
                                            <p:strVal val="#ppt_x"/>
                                          </p:val>
                                        </p:tav>
                                        <p:tav tm="100000">
                                          <p:val>
                                            <p:strVal val="#ppt_x"/>
                                          </p:val>
                                        </p:tav>
                                      </p:tavLst>
                                    </p:anim>
                                    <p:anim calcmode="lin" valueType="num">
                                      <p:cBhvr additive="base">
                                        <p:cTn id="3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additive="base">
                                        <p:cTn id="44" dur="500" fill="hold"/>
                                        <p:tgtEl>
                                          <p:spTgt spid="8"/>
                                        </p:tgtEl>
                                        <p:attrNameLst>
                                          <p:attrName>ppt_x</p:attrName>
                                        </p:attrNameLst>
                                      </p:cBhvr>
                                      <p:tavLst>
                                        <p:tav tm="0">
                                          <p:val>
                                            <p:strVal val="#ppt_x"/>
                                          </p:val>
                                        </p:tav>
                                        <p:tav tm="100000">
                                          <p:val>
                                            <p:strVal val="#ppt_x"/>
                                          </p:val>
                                        </p:tav>
                                      </p:tavLst>
                                    </p:anim>
                                    <p:anim calcmode="lin" valueType="num">
                                      <p:cBhvr additive="base">
                                        <p:cTn id="4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additive="base">
                                        <p:cTn id="50" dur="500" fill="hold"/>
                                        <p:tgtEl>
                                          <p:spTgt spid="9"/>
                                        </p:tgtEl>
                                        <p:attrNameLst>
                                          <p:attrName>ppt_x</p:attrName>
                                        </p:attrNameLst>
                                      </p:cBhvr>
                                      <p:tavLst>
                                        <p:tav tm="0">
                                          <p:val>
                                            <p:strVal val="#ppt_x"/>
                                          </p:val>
                                        </p:tav>
                                        <p:tav tm="100000">
                                          <p:val>
                                            <p:strVal val="#ppt_x"/>
                                          </p:val>
                                        </p:tav>
                                      </p:tavLst>
                                    </p:anim>
                                    <p:anim calcmode="lin" valueType="num">
                                      <p:cBhvr additive="base">
                                        <p:cTn id="5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3498" y="761260"/>
            <a:ext cx="8640502" cy="523220"/>
          </a:xfrm>
          <a:prstGeom prst="rect">
            <a:avLst/>
          </a:prstGeom>
          <a:noFill/>
        </p:spPr>
        <p:txBody>
          <a:bodyPr wrap="square" rtlCol="0">
            <a:spAutoFit/>
          </a:bodyPr>
          <a:lstStyle/>
          <a:p>
            <a:r>
              <a:rPr lang="bn-BD" sz="2800" b="1" dirty="0" smtClean="0">
                <a:solidFill>
                  <a:srgbClr val="7030A0"/>
                </a:solidFill>
                <a:latin typeface="NikoshBAN" pitchFamily="2" charset="0"/>
                <a:cs typeface="NikoshBAN" pitchFamily="2" charset="0"/>
              </a:rPr>
              <a:t>তোমরা সবাই নিম্নলিখিত অংকগুলো বাড়ী থেকে প্রমাণ করে আনবে। </a:t>
            </a:r>
            <a:endParaRPr lang="en-US" sz="2800" b="1" dirty="0">
              <a:solidFill>
                <a:srgbClr val="7030A0"/>
              </a:solidFill>
              <a:latin typeface="NikoshBAN" pitchFamily="2" charset="0"/>
              <a:cs typeface="NikoshBAN" pitchFamily="2" charset="0"/>
            </a:endParaRPr>
          </a:p>
        </p:txBody>
      </p:sp>
      <p:sp>
        <p:nvSpPr>
          <p:cNvPr id="3" name="TextBox 2"/>
          <p:cNvSpPr txBox="1"/>
          <p:nvPr/>
        </p:nvSpPr>
        <p:spPr>
          <a:xfrm>
            <a:off x="468862" y="109998"/>
            <a:ext cx="8411902" cy="646331"/>
          </a:xfrm>
          <a:prstGeom prst="rect">
            <a:avLst/>
          </a:prstGeom>
          <a:noFill/>
        </p:spPr>
        <p:txBody>
          <a:bodyPr wrap="square" rtlCol="0">
            <a:spAutoFit/>
          </a:bodyPr>
          <a:lstStyle/>
          <a:p>
            <a:r>
              <a:rPr lang="bn-BD" sz="3600" b="1" dirty="0" smtClean="0">
                <a:solidFill>
                  <a:srgbClr val="7030A0"/>
                </a:solidFill>
                <a:latin typeface="NikoshBAN" pitchFamily="2" charset="0"/>
                <a:cs typeface="NikoshBAN" pitchFamily="2" charset="0"/>
              </a:rPr>
              <a:t>বাড়ীর কাজঃ </a:t>
            </a:r>
            <a:endParaRPr lang="en-US" sz="3600" b="1" dirty="0">
              <a:solidFill>
                <a:srgbClr val="7030A0"/>
              </a:solidFill>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4" name="TextBox 3"/>
              <p:cNvSpPr txBox="1"/>
              <p:nvPr/>
            </p:nvSpPr>
            <p:spPr>
              <a:xfrm>
                <a:off x="496572" y="1690254"/>
                <a:ext cx="8661283" cy="625812"/>
              </a:xfrm>
              <a:prstGeom prst="rect">
                <a:avLst/>
              </a:prstGeom>
              <a:noFill/>
            </p:spPr>
            <p:txBody>
              <a:bodyPr wrap="square" rtlCol="0">
                <a:spAutoFit/>
              </a:bodyPr>
              <a:lstStyle/>
              <a:p>
                <a:r>
                  <a:rPr lang="bn-BD" sz="2400" b="1" dirty="0" smtClean="0">
                    <a:solidFill>
                      <a:srgbClr val="7030A0"/>
                    </a:solidFill>
                    <a:latin typeface="NikoshBAN" pitchFamily="2" charset="0"/>
                    <a:cs typeface="NikoshBAN" pitchFamily="2" charset="0"/>
                  </a:rPr>
                  <a:t> ১</a:t>
                </a:r>
                <a:r>
                  <a:rPr lang="en-US" sz="2400" b="1" dirty="0" smtClean="0">
                    <a:solidFill>
                      <a:srgbClr val="7030A0"/>
                    </a:solidFill>
                    <a:latin typeface="NikoshBAN" pitchFamily="2" charset="0"/>
                    <a:cs typeface="NikoshBAN" pitchFamily="2" charset="0"/>
                  </a:rPr>
                  <a:t>.</a:t>
                </a:r>
                <a:r>
                  <a:rPr lang="bn-BD" sz="2400" b="1" dirty="0" smtClean="0">
                    <a:solidFill>
                      <a:srgbClr val="7030A0"/>
                    </a:solidFill>
                    <a:latin typeface="NikoshBAN" pitchFamily="2" charset="0"/>
                    <a:cs typeface="NikoshBAN" pitchFamily="2" charset="0"/>
                  </a:rPr>
                  <a:t>বই-৬(খ) </a:t>
                </a:r>
                <a:r>
                  <a:rPr lang="en-US" sz="2400" b="1" dirty="0" smtClean="0">
                    <a:solidFill>
                      <a:srgbClr val="7030A0"/>
                    </a:solidFill>
                    <a:latin typeface="NikoshBAN" pitchFamily="2" charset="0"/>
                    <a:ea typeface="Cambria Math"/>
                    <a:cs typeface="NikoshBAN" pitchFamily="2" charset="0"/>
                  </a:rPr>
                  <a:t>⦂</a:t>
                </a:r>
                <a:r>
                  <a:rPr lang="bn-BD" sz="2400" b="1" dirty="0" smtClean="0">
                    <a:solidFill>
                      <a:srgbClr val="7030A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7030A0"/>
                            </a:solidFill>
                            <a:latin typeface="Cambria Math"/>
                            <a:ea typeface="Cambria Math"/>
                          </a:rPr>
                        </m:ctrlPr>
                      </m:fPr>
                      <m:num>
                        <m:r>
                          <a:rPr lang="en-US" sz="2400" b="1" i="1" smtClean="0">
                            <a:solidFill>
                              <a:srgbClr val="7030A0"/>
                            </a:solidFill>
                            <a:latin typeface="Cambria Math"/>
                            <a:ea typeface="Cambria Math"/>
                          </a:rPr>
                          <m:t>𝟏</m:t>
                        </m:r>
                      </m:num>
                      <m:den>
                        <m:sSup>
                          <m:sSupPr>
                            <m:ctrlPr>
                              <a:rPr lang="bn-BD" sz="2400" b="1" i="1" smtClean="0">
                                <a:solidFill>
                                  <a:srgbClr val="7030A0"/>
                                </a:solidFill>
                                <a:latin typeface="Cambria Math"/>
                                <a:ea typeface="Cambria Math"/>
                              </a:rPr>
                            </m:ctrlPr>
                          </m:sSupPr>
                          <m:e>
                            <m:r>
                              <a:rPr lang="en-US" sz="2400" b="1" i="1" smtClean="0">
                                <a:solidFill>
                                  <a:srgbClr val="7030A0"/>
                                </a:solidFill>
                                <a:latin typeface="Cambria Math"/>
                                <a:ea typeface="Cambria Math"/>
                              </a:rPr>
                              <m:t>𝒄𝒐𝒔</m:t>
                            </m:r>
                          </m:e>
                          <m:sup>
                            <m:r>
                              <a:rPr lang="en-US" sz="2400" b="1" i="1" smtClean="0">
                                <a:solidFill>
                                  <a:srgbClr val="7030A0"/>
                                </a:solidFill>
                                <a:latin typeface="Cambria Math"/>
                                <a:ea typeface="Cambria Math"/>
                              </a:rPr>
                              <m:t>𝟐</m:t>
                            </m:r>
                          </m:sup>
                        </m:sSup>
                        <m:r>
                          <a:rPr lang="en-US" sz="2400" b="1" i="1" smtClean="0">
                            <a:solidFill>
                              <a:srgbClr val="7030A0"/>
                            </a:solidFill>
                            <a:latin typeface="Cambria Math"/>
                            <a:ea typeface="Cambria Math"/>
                          </a:rPr>
                          <m:t>𝑨</m:t>
                        </m:r>
                      </m:den>
                    </m:f>
                  </m:oMath>
                </a14:m>
                <a:r>
                  <a:rPr lang="bn-BD" sz="2400" b="1" dirty="0" smtClean="0">
                    <a:solidFill>
                      <a:srgbClr val="7030A0"/>
                    </a:solidFill>
                    <a:latin typeface="NikoshBAN" pitchFamily="2" charset="0"/>
                    <a:ea typeface="Cambria Math"/>
                    <a:cs typeface="NikoshBAN" pitchFamily="2" charset="0"/>
                  </a:rPr>
                  <a:t> </a:t>
                </a:r>
                <a14:m>
                  <m:oMath xmlns:m="http://schemas.openxmlformats.org/officeDocument/2006/math">
                    <m:r>
                      <a:rPr lang="bn-BD" sz="2400" b="1" i="1" dirty="0" smtClean="0">
                        <a:solidFill>
                          <a:srgbClr val="7030A0"/>
                        </a:solidFill>
                        <a:latin typeface="Cambria Math"/>
                        <a:ea typeface="Cambria Math"/>
                      </a:rPr>
                      <m:t>−</m:t>
                    </m:r>
                    <m:f>
                      <m:fPr>
                        <m:ctrlPr>
                          <a:rPr lang="bn-BD" sz="2400" b="1" i="1" dirty="0" smtClean="0">
                            <a:solidFill>
                              <a:srgbClr val="7030A0"/>
                            </a:solidFill>
                            <a:latin typeface="Cambria Math"/>
                            <a:ea typeface="Cambria Math"/>
                          </a:rPr>
                        </m:ctrlPr>
                      </m:fPr>
                      <m:num>
                        <m:r>
                          <a:rPr lang="en-US" sz="2400" b="1" i="1" dirty="0" smtClean="0">
                            <a:solidFill>
                              <a:srgbClr val="7030A0"/>
                            </a:solidFill>
                            <a:latin typeface="Cambria Math"/>
                            <a:ea typeface="Cambria Math"/>
                          </a:rPr>
                          <m:t>𝟏</m:t>
                        </m:r>
                      </m:num>
                      <m:den>
                        <m:sSup>
                          <m:sSupPr>
                            <m:ctrlPr>
                              <a:rPr lang="bn-BD" sz="2400" b="1" i="1" dirty="0" smtClean="0">
                                <a:solidFill>
                                  <a:srgbClr val="7030A0"/>
                                </a:solidFill>
                                <a:latin typeface="Cambria Math"/>
                                <a:ea typeface="Cambria Math"/>
                              </a:rPr>
                            </m:ctrlPr>
                          </m:sSupPr>
                          <m:e>
                            <m:r>
                              <a:rPr lang="en-US" sz="2400" b="1" i="1" dirty="0" smtClean="0">
                                <a:solidFill>
                                  <a:srgbClr val="7030A0"/>
                                </a:solidFill>
                                <a:latin typeface="Cambria Math"/>
                                <a:ea typeface="Cambria Math"/>
                              </a:rPr>
                              <m:t>𝒄𝒐𝒕</m:t>
                            </m:r>
                          </m:e>
                          <m:sup>
                            <m:r>
                              <a:rPr lang="en-US" sz="2400" b="1" i="1" dirty="0" smtClean="0">
                                <a:solidFill>
                                  <a:srgbClr val="7030A0"/>
                                </a:solidFill>
                                <a:latin typeface="Cambria Math"/>
                                <a:ea typeface="Cambria Math"/>
                              </a:rPr>
                              <m:t>𝟐</m:t>
                            </m:r>
                          </m:sup>
                        </m:sSup>
                        <m:r>
                          <a:rPr lang="en-US" sz="2400" b="1" i="1" dirty="0" smtClean="0">
                            <a:solidFill>
                              <a:srgbClr val="7030A0"/>
                            </a:solidFill>
                            <a:latin typeface="Cambria Math"/>
                            <a:ea typeface="Cambria Math"/>
                          </a:rPr>
                          <m:t>𝑨</m:t>
                        </m:r>
                      </m:den>
                    </m:f>
                  </m:oMath>
                </a14:m>
                <a:r>
                  <a:rPr lang="bn-BD" sz="2400" b="1" dirty="0" smtClean="0">
                    <a:solidFill>
                      <a:srgbClr val="7030A0"/>
                    </a:solidFill>
                    <a:latin typeface="NikoshBAN" pitchFamily="2" charset="0"/>
                    <a:ea typeface="Cambria Math"/>
                    <a:cs typeface="NikoshBAN" pitchFamily="2" charset="0"/>
                  </a:rPr>
                  <a:t> </a:t>
                </a:r>
                <a:r>
                  <a:rPr lang="en-US" sz="2400" b="1" dirty="0" smtClean="0">
                    <a:solidFill>
                      <a:srgbClr val="7030A0"/>
                    </a:solidFill>
                    <a:latin typeface="NikoshBAN" pitchFamily="2" charset="0"/>
                    <a:ea typeface="Cambria Math"/>
                    <a:cs typeface="NikoshBAN" pitchFamily="2" charset="0"/>
                  </a:rPr>
                  <a:t>= </a:t>
                </a:r>
                <a14:m>
                  <m:oMath xmlns:m="http://schemas.openxmlformats.org/officeDocument/2006/math">
                    <m:r>
                      <a:rPr lang="en-US" sz="2400" b="1" i="1" smtClean="0">
                        <a:solidFill>
                          <a:srgbClr val="7030A0"/>
                        </a:solidFill>
                        <a:latin typeface="Cambria Math"/>
                        <a:ea typeface="Cambria Math"/>
                      </a:rPr>
                      <m:t>𝟏</m:t>
                    </m:r>
                  </m:oMath>
                </a14:m>
                <a:r>
                  <a:rPr lang="bn-BD" sz="2400" b="1" dirty="0" smtClean="0">
                    <a:solidFill>
                      <a:srgbClr val="7030A0"/>
                    </a:solidFill>
                    <a:latin typeface="NikoshBAN" pitchFamily="2" charset="0"/>
                    <a:ea typeface="Cambria Math"/>
                    <a:cs typeface="NikoshBAN" pitchFamily="2" charset="0"/>
                  </a:rPr>
                  <a:t>                           </a:t>
                </a:r>
                <a:endParaRPr lang="en-US" sz="2400" b="1" dirty="0">
                  <a:solidFill>
                    <a:srgbClr val="7030A0"/>
                  </a:solidFill>
                  <a:latin typeface="NikoshBAN" pitchFamily="2" charset="0"/>
                  <a:cs typeface="NikoshBAN" pitchFamily="2"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496572" y="1690254"/>
                <a:ext cx="8661283" cy="625812"/>
              </a:xfrm>
              <a:prstGeom prst="rect">
                <a:avLst/>
              </a:prstGeom>
              <a:blipFill rotWithShape="1">
                <a:blip r:embed="rId2"/>
                <a:stretch>
                  <a:fillRect l="-1056" b="-116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482717" y="2438400"/>
                <a:ext cx="8661283" cy="625812"/>
              </a:xfrm>
              <a:prstGeom prst="rect">
                <a:avLst/>
              </a:prstGeom>
              <a:noFill/>
            </p:spPr>
            <p:txBody>
              <a:bodyPr wrap="square" rtlCol="0">
                <a:spAutoFit/>
              </a:bodyPr>
              <a:lstStyle/>
              <a:p>
                <a:r>
                  <a:rPr lang="bn-BD" sz="2400" b="1" dirty="0" smtClean="0">
                    <a:solidFill>
                      <a:srgbClr val="7030A0"/>
                    </a:solidFill>
                    <a:latin typeface="NikoshBAN" pitchFamily="2" charset="0"/>
                    <a:cs typeface="NikoshBAN" pitchFamily="2" charset="0"/>
                  </a:rPr>
                  <a:t> ২</a:t>
                </a:r>
                <a:r>
                  <a:rPr lang="en-US" sz="2400" b="1" dirty="0" smtClean="0">
                    <a:solidFill>
                      <a:srgbClr val="7030A0"/>
                    </a:solidFill>
                    <a:latin typeface="NikoshBAN" pitchFamily="2" charset="0"/>
                    <a:cs typeface="NikoshBAN" pitchFamily="2" charset="0"/>
                  </a:rPr>
                  <a:t>.</a:t>
                </a:r>
                <a:r>
                  <a:rPr lang="bn-BD" sz="2400" b="1" dirty="0" smtClean="0">
                    <a:solidFill>
                      <a:srgbClr val="7030A0"/>
                    </a:solidFill>
                    <a:latin typeface="NikoshBAN" pitchFamily="2" charset="0"/>
                    <a:cs typeface="NikoshBAN" pitchFamily="2" charset="0"/>
                  </a:rPr>
                  <a:t>বই-৬(গ) </a:t>
                </a:r>
                <a:r>
                  <a:rPr lang="en-US" sz="2400" b="1" dirty="0" smtClean="0">
                    <a:solidFill>
                      <a:srgbClr val="7030A0"/>
                    </a:solidFill>
                    <a:latin typeface="NikoshBAN" pitchFamily="2" charset="0"/>
                    <a:ea typeface="Cambria Math"/>
                    <a:cs typeface="NikoshBAN" pitchFamily="2" charset="0"/>
                  </a:rPr>
                  <a:t>⦂</a:t>
                </a:r>
                <a:r>
                  <a:rPr lang="bn-BD" sz="2400" b="1" dirty="0" smtClean="0">
                    <a:solidFill>
                      <a:srgbClr val="7030A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7030A0"/>
                            </a:solidFill>
                            <a:latin typeface="Cambria Math"/>
                            <a:ea typeface="Cambria Math"/>
                          </a:rPr>
                        </m:ctrlPr>
                      </m:fPr>
                      <m:num>
                        <m:r>
                          <a:rPr lang="en-US" sz="2400" b="1" i="1" smtClean="0">
                            <a:solidFill>
                              <a:srgbClr val="7030A0"/>
                            </a:solidFill>
                            <a:latin typeface="Cambria Math"/>
                            <a:ea typeface="Cambria Math"/>
                          </a:rPr>
                          <m:t>𝟏</m:t>
                        </m:r>
                      </m:num>
                      <m:den>
                        <m:sSup>
                          <m:sSupPr>
                            <m:ctrlPr>
                              <a:rPr lang="bn-BD" sz="2400" b="1" i="1" smtClean="0">
                                <a:solidFill>
                                  <a:srgbClr val="7030A0"/>
                                </a:solidFill>
                                <a:latin typeface="Cambria Math"/>
                                <a:ea typeface="Cambria Math"/>
                              </a:rPr>
                            </m:ctrlPr>
                          </m:sSupPr>
                          <m:e>
                            <m:r>
                              <a:rPr lang="en-US" sz="2400" b="1" i="1" smtClean="0">
                                <a:solidFill>
                                  <a:srgbClr val="7030A0"/>
                                </a:solidFill>
                                <a:latin typeface="Cambria Math"/>
                                <a:ea typeface="Cambria Math"/>
                              </a:rPr>
                              <m:t>𝒔𝒊𝒏</m:t>
                            </m:r>
                          </m:e>
                          <m:sup>
                            <m:r>
                              <a:rPr lang="en-US" sz="2400" b="1" i="1" smtClean="0">
                                <a:solidFill>
                                  <a:srgbClr val="7030A0"/>
                                </a:solidFill>
                                <a:latin typeface="Cambria Math"/>
                                <a:ea typeface="Cambria Math"/>
                              </a:rPr>
                              <m:t>𝟐</m:t>
                            </m:r>
                          </m:sup>
                        </m:sSup>
                        <m:r>
                          <a:rPr lang="en-US" sz="2400" b="1" i="1" smtClean="0">
                            <a:solidFill>
                              <a:srgbClr val="7030A0"/>
                            </a:solidFill>
                            <a:latin typeface="Cambria Math"/>
                            <a:ea typeface="Cambria Math"/>
                          </a:rPr>
                          <m:t>𝑨</m:t>
                        </m:r>
                      </m:den>
                    </m:f>
                  </m:oMath>
                </a14:m>
                <a:r>
                  <a:rPr lang="bn-BD" sz="2400" b="1" dirty="0" smtClean="0">
                    <a:solidFill>
                      <a:srgbClr val="7030A0"/>
                    </a:solidFill>
                    <a:latin typeface="NikoshBAN" pitchFamily="2" charset="0"/>
                    <a:ea typeface="Cambria Math"/>
                    <a:cs typeface="NikoshBAN" pitchFamily="2" charset="0"/>
                  </a:rPr>
                  <a:t> </a:t>
                </a:r>
                <a14:m>
                  <m:oMath xmlns:m="http://schemas.openxmlformats.org/officeDocument/2006/math">
                    <m:r>
                      <a:rPr lang="bn-BD" sz="2400" b="1" i="1" dirty="0" smtClean="0">
                        <a:solidFill>
                          <a:srgbClr val="7030A0"/>
                        </a:solidFill>
                        <a:latin typeface="Cambria Math"/>
                        <a:ea typeface="Cambria Math"/>
                      </a:rPr>
                      <m:t>−</m:t>
                    </m:r>
                    <m:f>
                      <m:fPr>
                        <m:ctrlPr>
                          <a:rPr lang="bn-BD" sz="2400" b="1" i="1" dirty="0" smtClean="0">
                            <a:solidFill>
                              <a:srgbClr val="7030A0"/>
                            </a:solidFill>
                            <a:latin typeface="Cambria Math"/>
                            <a:ea typeface="Cambria Math"/>
                          </a:rPr>
                        </m:ctrlPr>
                      </m:fPr>
                      <m:num>
                        <m:r>
                          <a:rPr lang="en-US" sz="2400" b="1" i="1" dirty="0" smtClean="0">
                            <a:solidFill>
                              <a:srgbClr val="7030A0"/>
                            </a:solidFill>
                            <a:latin typeface="Cambria Math"/>
                            <a:ea typeface="Cambria Math"/>
                          </a:rPr>
                          <m:t>𝟏</m:t>
                        </m:r>
                      </m:num>
                      <m:den>
                        <m:sSup>
                          <m:sSupPr>
                            <m:ctrlPr>
                              <a:rPr lang="bn-BD" sz="2400" b="1" i="1" dirty="0" smtClean="0">
                                <a:solidFill>
                                  <a:srgbClr val="7030A0"/>
                                </a:solidFill>
                                <a:latin typeface="Cambria Math"/>
                                <a:ea typeface="Cambria Math"/>
                              </a:rPr>
                            </m:ctrlPr>
                          </m:sSupPr>
                          <m:e>
                            <m:r>
                              <a:rPr lang="en-US" sz="2400" b="1" i="1" dirty="0" smtClean="0">
                                <a:solidFill>
                                  <a:srgbClr val="7030A0"/>
                                </a:solidFill>
                                <a:latin typeface="Cambria Math"/>
                                <a:ea typeface="Cambria Math"/>
                              </a:rPr>
                              <m:t>𝒕𝒂𝒏</m:t>
                            </m:r>
                          </m:e>
                          <m:sup>
                            <m:r>
                              <a:rPr lang="en-US" sz="2400" b="1" i="1" dirty="0" smtClean="0">
                                <a:solidFill>
                                  <a:srgbClr val="7030A0"/>
                                </a:solidFill>
                                <a:latin typeface="Cambria Math"/>
                                <a:ea typeface="Cambria Math"/>
                              </a:rPr>
                              <m:t>𝟐</m:t>
                            </m:r>
                          </m:sup>
                        </m:sSup>
                        <m:r>
                          <a:rPr lang="en-US" sz="2400" b="1" i="1" dirty="0" smtClean="0">
                            <a:solidFill>
                              <a:srgbClr val="7030A0"/>
                            </a:solidFill>
                            <a:latin typeface="Cambria Math"/>
                            <a:ea typeface="Cambria Math"/>
                          </a:rPr>
                          <m:t>𝑨</m:t>
                        </m:r>
                      </m:den>
                    </m:f>
                  </m:oMath>
                </a14:m>
                <a:r>
                  <a:rPr lang="bn-BD" sz="2400" b="1" dirty="0" smtClean="0">
                    <a:solidFill>
                      <a:srgbClr val="7030A0"/>
                    </a:solidFill>
                    <a:latin typeface="NikoshBAN" pitchFamily="2" charset="0"/>
                    <a:ea typeface="Cambria Math"/>
                    <a:cs typeface="NikoshBAN" pitchFamily="2" charset="0"/>
                  </a:rPr>
                  <a:t> </a:t>
                </a:r>
                <a:r>
                  <a:rPr lang="en-US" sz="2400" b="1" dirty="0" smtClean="0">
                    <a:solidFill>
                      <a:srgbClr val="7030A0"/>
                    </a:solidFill>
                    <a:latin typeface="NikoshBAN" pitchFamily="2" charset="0"/>
                    <a:ea typeface="Cambria Math"/>
                    <a:cs typeface="NikoshBAN" pitchFamily="2" charset="0"/>
                  </a:rPr>
                  <a:t>= </a:t>
                </a:r>
                <a14:m>
                  <m:oMath xmlns:m="http://schemas.openxmlformats.org/officeDocument/2006/math">
                    <m:r>
                      <a:rPr lang="en-US" sz="2400" b="1" i="1" smtClean="0">
                        <a:solidFill>
                          <a:srgbClr val="7030A0"/>
                        </a:solidFill>
                        <a:latin typeface="Cambria Math"/>
                        <a:ea typeface="Cambria Math"/>
                      </a:rPr>
                      <m:t>𝟏</m:t>
                    </m:r>
                  </m:oMath>
                </a14:m>
                <a:r>
                  <a:rPr lang="bn-BD" sz="2400" b="1" dirty="0" smtClean="0">
                    <a:solidFill>
                      <a:srgbClr val="7030A0"/>
                    </a:solidFill>
                    <a:latin typeface="NikoshBAN" pitchFamily="2" charset="0"/>
                    <a:ea typeface="Cambria Math"/>
                    <a:cs typeface="NikoshBAN" pitchFamily="2" charset="0"/>
                  </a:rPr>
                  <a:t>                           </a:t>
                </a:r>
                <a:endParaRPr lang="en-US" sz="2400" b="1" dirty="0">
                  <a:solidFill>
                    <a:srgbClr val="7030A0"/>
                  </a:solidFill>
                  <a:latin typeface="NikoshBAN" pitchFamily="2" charset="0"/>
                  <a:cs typeface="NikoshBAN" pitchFamily="2"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482717" y="2438400"/>
                <a:ext cx="8661283" cy="625812"/>
              </a:xfrm>
              <a:prstGeom prst="rect">
                <a:avLst/>
              </a:prstGeom>
              <a:blipFill rotWithShape="1">
                <a:blip r:embed="rId3"/>
                <a:stretch>
                  <a:fillRect l="-1056" b="-116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503498" y="3073476"/>
                <a:ext cx="8640502" cy="626903"/>
              </a:xfrm>
              <a:prstGeom prst="rect">
                <a:avLst/>
              </a:prstGeom>
              <a:noFill/>
            </p:spPr>
            <p:txBody>
              <a:bodyPr wrap="square" rtlCol="0">
                <a:spAutoFit/>
              </a:bodyPr>
              <a:lstStyle/>
              <a:p>
                <a:r>
                  <a:rPr lang="bn-BD" sz="2400" b="1" dirty="0" smtClean="0">
                    <a:solidFill>
                      <a:srgbClr val="7030A0"/>
                    </a:solidFill>
                    <a:latin typeface="NikoshBAN" pitchFamily="2" charset="0"/>
                    <a:cs typeface="NikoshBAN" pitchFamily="2" charset="0"/>
                  </a:rPr>
                  <a:t> </a:t>
                </a:r>
                <a:r>
                  <a:rPr lang="bn-BD" sz="2400" b="1" dirty="0">
                    <a:solidFill>
                      <a:srgbClr val="7030A0"/>
                    </a:solidFill>
                    <a:latin typeface="NikoshBAN" pitchFamily="2" charset="0"/>
                    <a:cs typeface="NikoshBAN" pitchFamily="2" charset="0"/>
                  </a:rPr>
                  <a:t>৩</a:t>
                </a:r>
                <a:r>
                  <a:rPr lang="en-US" sz="2400" b="1" dirty="0" smtClean="0">
                    <a:solidFill>
                      <a:srgbClr val="7030A0"/>
                    </a:solidFill>
                    <a:latin typeface="NikoshBAN" pitchFamily="2" charset="0"/>
                    <a:cs typeface="NikoshBAN" pitchFamily="2" charset="0"/>
                  </a:rPr>
                  <a:t>.</a:t>
                </a:r>
                <a:r>
                  <a:rPr lang="bn-BD" sz="2400" b="1" dirty="0" smtClean="0">
                    <a:solidFill>
                      <a:srgbClr val="7030A0"/>
                    </a:solidFill>
                    <a:latin typeface="NikoshBAN" pitchFamily="2" charset="0"/>
                    <a:cs typeface="NikoshBAN" pitchFamily="2" charset="0"/>
                  </a:rPr>
                  <a:t>বই-৭(ক) </a:t>
                </a:r>
                <a:r>
                  <a:rPr lang="en-US" sz="2400" b="1" dirty="0" smtClean="0">
                    <a:solidFill>
                      <a:srgbClr val="7030A0"/>
                    </a:solidFill>
                    <a:latin typeface="NikoshBAN" pitchFamily="2" charset="0"/>
                    <a:ea typeface="Cambria Math"/>
                    <a:cs typeface="NikoshBAN" pitchFamily="2" charset="0"/>
                  </a:rPr>
                  <a:t>⦂</a:t>
                </a:r>
                <a:r>
                  <a:rPr lang="bn-BD" sz="2400" b="1" dirty="0" smtClean="0">
                    <a:solidFill>
                      <a:srgbClr val="7030A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7030A0"/>
                            </a:solidFill>
                            <a:latin typeface="Cambria Math"/>
                            <a:ea typeface="Cambria Math"/>
                          </a:rPr>
                        </m:ctrlPr>
                      </m:fPr>
                      <m:num>
                        <m:r>
                          <a:rPr lang="en-US" sz="2400" b="1" i="1" smtClean="0">
                            <a:solidFill>
                              <a:srgbClr val="7030A0"/>
                            </a:solidFill>
                            <a:latin typeface="Cambria Math"/>
                            <a:ea typeface="Cambria Math"/>
                          </a:rPr>
                          <m:t>𝒔𝒊𝒏𝑨</m:t>
                        </m:r>
                      </m:num>
                      <m:den>
                        <m:r>
                          <a:rPr lang="en-US" sz="2400" b="1" i="1" smtClean="0">
                            <a:solidFill>
                              <a:srgbClr val="7030A0"/>
                            </a:solidFill>
                            <a:latin typeface="Cambria Math"/>
                            <a:ea typeface="Cambria Math"/>
                          </a:rPr>
                          <m:t>𝒄𝒐𝒔𝒆𝒄𝑨</m:t>
                        </m:r>
                      </m:den>
                    </m:f>
                  </m:oMath>
                </a14:m>
                <a:r>
                  <a:rPr lang="bn-BD" sz="2400" b="1" dirty="0" smtClean="0">
                    <a:solidFill>
                      <a:srgbClr val="7030A0"/>
                    </a:solidFill>
                    <a:latin typeface="NikoshBAN" pitchFamily="2" charset="0"/>
                    <a:ea typeface="Cambria Math"/>
                    <a:cs typeface="NikoshBAN" pitchFamily="2" charset="0"/>
                  </a:rPr>
                  <a:t> </a:t>
                </a:r>
                <a14:m>
                  <m:oMath xmlns:m="http://schemas.openxmlformats.org/officeDocument/2006/math">
                    <m:r>
                      <a:rPr lang="en-US" sz="2400" b="1" i="1" dirty="0">
                        <a:solidFill>
                          <a:srgbClr val="7030A0"/>
                        </a:solidFill>
                        <a:latin typeface="Cambria Math"/>
                        <a:ea typeface="Cambria Math"/>
                      </a:rPr>
                      <m:t>+</m:t>
                    </m:r>
                    <m:f>
                      <m:fPr>
                        <m:ctrlPr>
                          <a:rPr lang="bn-BD" sz="2400" b="1" i="1" dirty="0" smtClean="0">
                            <a:solidFill>
                              <a:srgbClr val="7030A0"/>
                            </a:solidFill>
                            <a:latin typeface="Cambria Math"/>
                            <a:ea typeface="Cambria Math"/>
                          </a:rPr>
                        </m:ctrlPr>
                      </m:fPr>
                      <m:num>
                        <m:r>
                          <a:rPr lang="en-US" sz="2400" b="1" i="1" dirty="0" smtClean="0">
                            <a:solidFill>
                              <a:srgbClr val="7030A0"/>
                            </a:solidFill>
                            <a:latin typeface="Cambria Math"/>
                            <a:ea typeface="Cambria Math"/>
                          </a:rPr>
                          <m:t>𝒄𝒐𝒔𝑨</m:t>
                        </m:r>
                      </m:num>
                      <m:den>
                        <m:r>
                          <a:rPr lang="en-US" sz="2400" b="1" i="1" dirty="0" smtClean="0">
                            <a:solidFill>
                              <a:srgbClr val="7030A0"/>
                            </a:solidFill>
                            <a:latin typeface="Cambria Math"/>
                            <a:ea typeface="Cambria Math"/>
                          </a:rPr>
                          <m:t>𝒔𝒆𝒄𝑨</m:t>
                        </m:r>
                      </m:den>
                    </m:f>
                  </m:oMath>
                </a14:m>
                <a:r>
                  <a:rPr lang="bn-BD" sz="2400" b="1" dirty="0" smtClean="0">
                    <a:solidFill>
                      <a:srgbClr val="7030A0"/>
                    </a:solidFill>
                    <a:latin typeface="NikoshBAN" pitchFamily="2" charset="0"/>
                    <a:ea typeface="Cambria Math"/>
                    <a:cs typeface="NikoshBAN" pitchFamily="2" charset="0"/>
                  </a:rPr>
                  <a:t> </a:t>
                </a:r>
                <a:r>
                  <a:rPr lang="en-US" sz="2400" b="1" dirty="0" smtClean="0">
                    <a:solidFill>
                      <a:srgbClr val="7030A0"/>
                    </a:solidFill>
                    <a:latin typeface="NikoshBAN" pitchFamily="2" charset="0"/>
                    <a:ea typeface="Cambria Math"/>
                    <a:cs typeface="NikoshBAN" pitchFamily="2" charset="0"/>
                  </a:rPr>
                  <a:t>= </a:t>
                </a:r>
                <a14:m>
                  <m:oMath xmlns:m="http://schemas.openxmlformats.org/officeDocument/2006/math">
                    <m:r>
                      <a:rPr lang="en-US" sz="2400" b="1" i="1" smtClean="0">
                        <a:solidFill>
                          <a:srgbClr val="7030A0"/>
                        </a:solidFill>
                        <a:latin typeface="Cambria Math"/>
                        <a:ea typeface="Cambria Math"/>
                      </a:rPr>
                      <m:t>𝟏</m:t>
                    </m:r>
                  </m:oMath>
                </a14:m>
                <a:r>
                  <a:rPr lang="bn-BD" sz="2400" b="1" dirty="0" smtClean="0">
                    <a:solidFill>
                      <a:srgbClr val="7030A0"/>
                    </a:solidFill>
                    <a:latin typeface="NikoshBAN" pitchFamily="2" charset="0"/>
                    <a:ea typeface="Cambria Math"/>
                    <a:cs typeface="NikoshBAN" pitchFamily="2" charset="0"/>
                  </a:rPr>
                  <a:t>                           </a:t>
                </a:r>
                <a:endParaRPr lang="en-US" sz="2400" b="1" dirty="0">
                  <a:solidFill>
                    <a:srgbClr val="7030A0"/>
                  </a:solidFill>
                  <a:latin typeface="NikoshBAN" pitchFamily="2" charset="0"/>
                  <a:cs typeface="NikoshBAN" pitchFamily="2"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503498" y="3073476"/>
                <a:ext cx="8640502" cy="626903"/>
              </a:xfrm>
              <a:prstGeom prst="rect">
                <a:avLst/>
              </a:prstGeom>
              <a:blipFill rotWithShape="1">
                <a:blip r:embed="rId4"/>
                <a:stretch>
                  <a:fillRect l="-1129" b="-116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68862" y="4724464"/>
                <a:ext cx="8675138" cy="625941"/>
              </a:xfrm>
              <a:prstGeom prst="rect">
                <a:avLst/>
              </a:prstGeom>
              <a:noFill/>
            </p:spPr>
            <p:txBody>
              <a:bodyPr wrap="square" rtlCol="0">
                <a:spAutoFit/>
              </a:bodyPr>
              <a:lstStyle/>
              <a:p>
                <a:r>
                  <a:rPr lang="bn-BD" sz="2400" b="1" dirty="0" smtClean="0">
                    <a:solidFill>
                      <a:srgbClr val="7030A0"/>
                    </a:solidFill>
                    <a:latin typeface="NikoshBAN" pitchFamily="2" charset="0"/>
                    <a:cs typeface="NikoshBAN" pitchFamily="2" charset="0"/>
                  </a:rPr>
                  <a:t>  ৫</a:t>
                </a:r>
                <a:r>
                  <a:rPr lang="en-US" sz="2400" b="1" dirty="0" smtClean="0">
                    <a:solidFill>
                      <a:srgbClr val="7030A0"/>
                    </a:solidFill>
                    <a:latin typeface="NikoshBAN" pitchFamily="2" charset="0"/>
                    <a:cs typeface="NikoshBAN" pitchFamily="2" charset="0"/>
                  </a:rPr>
                  <a:t>.</a:t>
                </a:r>
                <a:r>
                  <a:rPr lang="bn-BD" sz="2400" b="1" dirty="0" smtClean="0">
                    <a:solidFill>
                      <a:srgbClr val="7030A0"/>
                    </a:solidFill>
                    <a:latin typeface="NikoshBAN" pitchFamily="2" charset="0"/>
                    <a:cs typeface="NikoshBAN" pitchFamily="2" charset="0"/>
                  </a:rPr>
                  <a:t>বই-৮(খ) </a:t>
                </a:r>
                <a:r>
                  <a:rPr lang="en-US" sz="2400" b="1" dirty="0" smtClean="0">
                    <a:solidFill>
                      <a:srgbClr val="7030A0"/>
                    </a:solidFill>
                    <a:latin typeface="NikoshBAN" pitchFamily="2" charset="0"/>
                    <a:ea typeface="Cambria Math"/>
                    <a:cs typeface="NikoshBAN" pitchFamily="2" charset="0"/>
                  </a:rPr>
                  <a:t>⦂</a:t>
                </a:r>
                <a:r>
                  <a:rPr lang="bn-BD" sz="2400" b="1" dirty="0" smtClean="0">
                    <a:solidFill>
                      <a:srgbClr val="7030A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7030A0"/>
                            </a:solidFill>
                            <a:latin typeface="Cambria Math"/>
                            <a:ea typeface="Cambria Math"/>
                          </a:rPr>
                        </m:ctrlPr>
                      </m:fPr>
                      <m:num>
                        <m:r>
                          <a:rPr lang="en-US" sz="2400" b="1" i="1" smtClean="0">
                            <a:solidFill>
                              <a:srgbClr val="7030A0"/>
                            </a:solidFill>
                            <a:latin typeface="Cambria Math"/>
                            <a:ea typeface="Cambria Math"/>
                          </a:rPr>
                          <m:t>𝟏</m:t>
                        </m:r>
                      </m:num>
                      <m:den>
                        <m:sSup>
                          <m:sSupPr>
                            <m:ctrlPr>
                              <a:rPr lang="bn-BD" sz="2400" b="1" i="1" smtClean="0">
                                <a:solidFill>
                                  <a:srgbClr val="7030A0"/>
                                </a:solidFill>
                                <a:latin typeface="Cambria Math"/>
                                <a:ea typeface="Cambria Math"/>
                              </a:rPr>
                            </m:ctrlPr>
                          </m:sSupPr>
                          <m:e>
                            <m:r>
                              <a:rPr lang="en-US" sz="2400" b="1" i="1" smtClean="0">
                                <a:solidFill>
                                  <a:srgbClr val="7030A0"/>
                                </a:solidFill>
                                <a:latin typeface="Cambria Math"/>
                                <a:ea typeface="Cambria Math"/>
                              </a:rPr>
                              <m:t>𝟏</m:t>
                            </m:r>
                            <m:r>
                              <a:rPr lang="en-US" sz="2400" b="1" i="1" smtClean="0">
                                <a:solidFill>
                                  <a:srgbClr val="7030A0"/>
                                </a:solidFill>
                                <a:latin typeface="Cambria Math"/>
                                <a:ea typeface="Cambria Math"/>
                              </a:rPr>
                              <m:t>+</m:t>
                            </m:r>
                            <m:r>
                              <a:rPr lang="en-US" sz="2400" b="1" i="1" smtClean="0">
                                <a:solidFill>
                                  <a:srgbClr val="7030A0"/>
                                </a:solidFill>
                                <a:latin typeface="Cambria Math"/>
                                <a:ea typeface="Cambria Math"/>
                              </a:rPr>
                              <m:t>𝒕𝒂𝒏</m:t>
                            </m:r>
                          </m:e>
                          <m:sup>
                            <m:r>
                              <a:rPr lang="en-US" sz="2400" b="1" i="1" smtClean="0">
                                <a:solidFill>
                                  <a:srgbClr val="7030A0"/>
                                </a:solidFill>
                                <a:latin typeface="Cambria Math"/>
                                <a:ea typeface="Cambria Math"/>
                              </a:rPr>
                              <m:t>𝟐</m:t>
                            </m:r>
                          </m:sup>
                        </m:sSup>
                        <m:r>
                          <a:rPr lang="en-US" sz="2400" b="1" i="1" smtClean="0">
                            <a:solidFill>
                              <a:srgbClr val="7030A0"/>
                            </a:solidFill>
                            <a:latin typeface="Cambria Math"/>
                            <a:ea typeface="Cambria Math"/>
                          </a:rPr>
                          <m:t>𝑨</m:t>
                        </m:r>
                      </m:den>
                    </m:f>
                  </m:oMath>
                </a14:m>
                <a:r>
                  <a:rPr lang="bn-BD" sz="2400" b="1" dirty="0" smtClean="0">
                    <a:solidFill>
                      <a:srgbClr val="7030A0"/>
                    </a:solidFill>
                    <a:latin typeface="NikoshBAN" pitchFamily="2" charset="0"/>
                    <a:ea typeface="Cambria Math"/>
                    <a:cs typeface="NikoshBAN" pitchFamily="2" charset="0"/>
                  </a:rPr>
                  <a:t> </a:t>
                </a:r>
                <a14:m>
                  <m:oMath xmlns:m="http://schemas.openxmlformats.org/officeDocument/2006/math">
                    <m:r>
                      <a:rPr lang="en-US" sz="2400" b="1" i="1" dirty="0">
                        <a:solidFill>
                          <a:srgbClr val="7030A0"/>
                        </a:solidFill>
                        <a:latin typeface="Cambria Math"/>
                        <a:ea typeface="Cambria Math"/>
                      </a:rPr>
                      <m:t>+</m:t>
                    </m:r>
                    <m:f>
                      <m:fPr>
                        <m:ctrlPr>
                          <a:rPr lang="bn-BD" sz="2400" b="1" i="1" dirty="0" smtClean="0">
                            <a:solidFill>
                              <a:srgbClr val="7030A0"/>
                            </a:solidFill>
                            <a:latin typeface="Cambria Math"/>
                            <a:ea typeface="Cambria Math"/>
                          </a:rPr>
                        </m:ctrlPr>
                      </m:fPr>
                      <m:num>
                        <m:r>
                          <a:rPr lang="en-US" sz="2400" b="1" i="1" dirty="0" smtClean="0">
                            <a:solidFill>
                              <a:srgbClr val="7030A0"/>
                            </a:solidFill>
                            <a:latin typeface="Cambria Math"/>
                            <a:ea typeface="Cambria Math"/>
                          </a:rPr>
                          <m:t>𝟏</m:t>
                        </m:r>
                      </m:num>
                      <m:den>
                        <m:r>
                          <a:rPr lang="en-US" sz="2400" b="1" i="1" dirty="0" smtClean="0">
                            <a:solidFill>
                              <a:srgbClr val="7030A0"/>
                            </a:solidFill>
                            <a:latin typeface="Cambria Math"/>
                            <a:ea typeface="Cambria Math"/>
                          </a:rPr>
                          <m:t>𝟏</m:t>
                        </m:r>
                        <m:r>
                          <a:rPr lang="en-US" sz="2400" b="1" i="1" dirty="0" smtClean="0">
                            <a:solidFill>
                              <a:srgbClr val="7030A0"/>
                            </a:solidFill>
                            <a:latin typeface="Cambria Math"/>
                            <a:ea typeface="Cambria Math"/>
                          </a:rPr>
                          <m:t>+</m:t>
                        </m:r>
                        <m:sSup>
                          <m:sSupPr>
                            <m:ctrlPr>
                              <a:rPr lang="bn-BD" sz="2400" b="1" i="1" dirty="0" smtClean="0">
                                <a:solidFill>
                                  <a:srgbClr val="7030A0"/>
                                </a:solidFill>
                                <a:latin typeface="Cambria Math"/>
                                <a:ea typeface="Cambria Math"/>
                              </a:rPr>
                            </m:ctrlPr>
                          </m:sSupPr>
                          <m:e>
                            <m:r>
                              <a:rPr lang="en-US" sz="2400" b="1" i="1" dirty="0" smtClean="0">
                                <a:solidFill>
                                  <a:srgbClr val="7030A0"/>
                                </a:solidFill>
                                <a:latin typeface="Cambria Math"/>
                                <a:ea typeface="Cambria Math"/>
                              </a:rPr>
                              <m:t>𝒄𝒐𝒕</m:t>
                            </m:r>
                          </m:e>
                          <m:sup>
                            <m:r>
                              <a:rPr lang="en-US" sz="2400" b="1" i="1" dirty="0" smtClean="0">
                                <a:solidFill>
                                  <a:srgbClr val="7030A0"/>
                                </a:solidFill>
                                <a:latin typeface="Cambria Math"/>
                                <a:ea typeface="Cambria Math"/>
                              </a:rPr>
                              <m:t>𝟐</m:t>
                            </m:r>
                          </m:sup>
                        </m:sSup>
                        <m:r>
                          <a:rPr lang="en-US" sz="2400" b="1" i="1" dirty="0" smtClean="0">
                            <a:solidFill>
                              <a:srgbClr val="7030A0"/>
                            </a:solidFill>
                            <a:latin typeface="Cambria Math"/>
                            <a:ea typeface="Cambria Math"/>
                          </a:rPr>
                          <m:t>𝑨</m:t>
                        </m:r>
                      </m:den>
                    </m:f>
                  </m:oMath>
                </a14:m>
                <a:r>
                  <a:rPr lang="bn-BD" sz="2400" b="1" dirty="0" smtClean="0">
                    <a:solidFill>
                      <a:srgbClr val="7030A0"/>
                    </a:solidFill>
                    <a:latin typeface="NikoshBAN" pitchFamily="2" charset="0"/>
                    <a:ea typeface="Cambria Math"/>
                    <a:cs typeface="NikoshBAN" pitchFamily="2" charset="0"/>
                  </a:rPr>
                  <a:t> </a:t>
                </a:r>
                <a:r>
                  <a:rPr lang="en-US" sz="2400" b="1" dirty="0" smtClean="0">
                    <a:solidFill>
                      <a:srgbClr val="7030A0"/>
                    </a:solidFill>
                    <a:latin typeface="NikoshBAN" pitchFamily="2" charset="0"/>
                    <a:ea typeface="Cambria Math"/>
                    <a:cs typeface="NikoshBAN" pitchFamily="2" charset="0"/>
                  </a:rPr>
                  <a:t>= </a:t>
                </a:r>
                <a14:m>
                  <m:oMath xmlns:m="http://schemas.openxmlformats.org/officeDocument/2006/math">
                    <m:r>
                      <a:rPr lang="en-US" sz="2400" b="1" i="1" smtClean="0">
                        <a:solidFill>
                          <a:srgbClr val="7030A0"/>
                        </a:solidFill>
                        <a:latin typeface="Cambria Math"/>
                        <a:ea typeface="Cambria Math"/>
                      </a:rPr>
                      <m:t>𝟏</m:t>
                    </m:r>
                  </m:oMath>
                </a14:m>
                <a:r>
                  <a:rPr lang="bn-BD" sz="2400" b="1" dirty="0" smtClean="0">
                    <a:solidFill>
                      <a:srgbClr val="7030A0"/>
                    </a:solidFill>
                    <a:latin typeface="NikoshBAN" pitchFamily="2" charset="0"/>
                    <a:ea typeface="Cambria Math"/>
                    <a:cs typeface="NikoshBAN" pitchFamily="2" charset="0"/>
                  </a:rPr>
                  <a:t>                           </a:t>
                </a:r>
                <a:endParaRPr lang="en-US" sz="2400" b="1" dirty="0">
                  <a:solidFill>
                    <a:srgbClr val="7030A0"/>
                  </a:solidFill>
                  <a:latin typeface="NikoshBAN" pitchFamily="2" charset="0"/>
                  <a:cs typeface="NikoshBAN" pitchFamily="2"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468862" y="4724464"/>
                <a:ext cx="8675138" cy="625941"/>
              </a:xfrm>
              <a:prstGeom prst="rect">
                <a:avLst/>
              </a:prstGeom>
              <a:blipFill rotWithShape="1">
                <a:blip r:embed="rId5"/>
                <a:stretch>
                  <a:fillRect l="-1124" b="-116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468862" y="3886200"/>
                <a:ext cx="8675138" cy="624786"/>
              </a:xfrm>
              <a:prstGeom prst="rect">
                <a:avLst/>
              </a:prstGeom>
              <a:noFill/>
            </p:spPr>
            <p:txBody>
              <a:bodyPr wrap="square" rtlCol="0">
                <a:spAutoFit/>
              </a:bodyPr>
              <a:lstStyle/>
              <a:p>
                <a:r>
                  <a:rPr lang="bn-BD" sz="2400" b="1" dirty="0" smtClean="0">
                    <a:solidFill>
                      <a:srgbClr val="7030A0"/>
                    </a:solidFill>
                    <a:latin typeface="NikoshBAN" pitchFamily="2" charset="0"/>
                    <a:cs typeface="NikoshBAN" pitchFamily="2" charset="0"/>
                  </a:rPr>
                  <a:t>  ৪</a:t>
                </a:r>
                <a:r>
                  <a:rPr lang="en-US" sz="2400" b="1" dirty="0" smtClean="0">
                    <a:solidFill>
                      <a:srgbClr val="7030A0"/>
                    </a:solidFill>
                    <a:latin typeface="NikoshBAN" pitchFamily="2" charset="0"/>
                    <a:cs typeface="NikoshBAN" pitchFamily="2" charset="0"/>
                  </a:rPr>
                  <a:t>.</a:t>
                </a:r>
                <a:r>
                  <a:rPr lang="bn-BD" sz="2400" b="1" dirty="0" smtClean="0">
                    <a:solidFill>
                      <a:srgbClr val="7030A0"/>
                    </a:solidFill>
                    <a:latin typeface="NikoshBAN" pitchFamily="2" charset="0"/>
                    <a:cs typeface="NikoshBAN" pitchFamily="2" charset="0"/>
                  </a:rPr>
                  <a:t>বই-৭(খ) </a:t>
                </a:r>
                <a:r>
                  <a:rPr lang="en-US" sz="2400" b="1" dirty="0" smtClean="0">
                    <a:solidFill>
                      <a:srgbClr val="7030A0"/>
                    </a:solidFill>
                    <a:latin typeface="NikoshBAN" pitchFamily="2" charset="0"/>
                    <a:ea typeface="Cambria Math"/>
                    <a:cs typeface="NikoshBAN" pitchFamily="2" charset="0"/>
                  </a:rPr>
                  <a:t>⦂</a:t>
                </a:r>
                <a:r>
                  <a:rPr lang="bn-BD" sz="2400" b="1" dirty="0" smtClean="0">
                    <a:solidFill>
                      <a:srgbClr val="7030A0"/>
                    </a:solidFill>
                    <a:latin typeface="NikoshBAN" pitchFamily="2" charset="0"/>
                    <a:ea typeface="Cambria Math"/>
                    <a:cs typeface="NikoshBAN" pitchFamily="2" charset="0"/>
                  </a:rPr>
                  <a:t>  </a:t>
                </a:r>
                <a14:m>
                  <m:oMath xmlns:m="http://schemas.openxmlformats.org/officeDocument/2006/math">
                    <m:f>
                      <m:fPr>
                        <m:ctrlPr>
                          <a:rPr lang="bn-BD" sz="2400" b="1" i="1" smtClean="0">
                            <a:solidFill>
                              <a:srgbClr val="7030A0"/>
                            </a:solidFill>
                            <a:latin typeface="Cambria Math"/>
                            <a:ea typeface="Cambria Math"/>
                          </a:rPr>
                        </m:ctrlPr>
                      </m:fPr>
                      <m:num>
                        <m:r>
                          <a:rPr lang="en-US" sz="2400" b="1" i="1" smtClean="0">
                            <a:solidFill>
                              <a:srgbClr val="7030A0"/>
                            </a:solidFill>
                            <a:latin typeface="Cambria Math"/>
                            <a:ea typeface="Cambria Math"/>
                          </a:rPr>
                          <m:t>𝒔𝒆𝒄𝑨</m:t>
                        </m:r>
                      </m:num>
                      <m:den>
                        <m:r>
                          <a:rPr lang="en-US" sz="2400" b="1" i="1" smtClean="0">
                            <a:solidFill>
                              <a:srgbClr val="7030A0"/>
                            </a:solidFill>
                            <a:latin typeface="Cambria Math"/>
                            <a:ea typeface="Cambria Math"/>
                          </a:rPr>
                          <m:t>𝒄𝒐𝒔𝑨</m:t>
                        </m:r>
                      </m:den>
                    </m:f>
                  </m:oMath>
                </a14:m>
                <a:r>
                  <a:rPr lang="bn-BD" sz="2400" b="1" dirty="0" smtClean="0">
                    <a:solidFill>
                      <a:srgbClr val="7030A0"/>
                    </a:solidFill>
                    <a:latin typeface="NikoshBAN" pitchFamily="2" charset="0"/>
                    <a:ea typeface="Cambria Math"/>
                    <a:cs typeface="NikoshBAN" pitchFamily="2" charset="0"/>
                  </a:rPr>
                  <a:t> </a:t>
                </a:r>
                <a14:m>
                  <m:oMath xmlns:m="http://schemas.openxmlformats.org/officeDocument/2006/math">
                    <m:r>
                      <a:rPr lang="en-US" sz="2400" b="1" i="1" dirty="0">
                        <a:solidFill>
                          <a:srgbClr val="7030A0"/>
                        </a:solidFill>
                        <a:latin typeface="Cambria Math"/>
                        <a:ea typeface="Cambria Math"/>
                      </a:rPr>
                      <m:t>+</m:t>
                    </m:r>
                    <m:f>
                      <m:fPr>
                        <m:ctrlPr>
                          <a:rPr lang="bn-BD" sz="2400" b="1" i="1" dirty="0" smtClean="0">
                            <a:solidFill>
                              <a:srgbClr val="7030A0"/>
                            </a:solidFill>
                            <a:latin typeface="Cambria Math"/>
                            <a:ea typeface="Cambria Math"/>
                          </a:rPr>
                        </m:ctrlPr>
                      </m:fPr>
                      <m:num>
                        <m:r>
                          <a:rPr lang="en-US" sz="2400" b="1" i="1" dirty="0" smtClean="0">
                            <a:solidFill>
                              <a:srgbClr val="7030A0"/>
                            </a:solidFill>
                            <a:latin typeface="Cambria Math"/>
                            <a:ea typeface="Cambria Math"/>
                          </a:rPr>
                          <m:t>𝒕𝒂𝒏𝑨</m:t>
                        </m:r>
                      </m:num>
                      <m:den>
                        <m:r>
                          <a:rPr lang="en-US" sz="2400" b="1" i="1" dirty="0" smtClean="0">
                            <a:solidFill>
                              <a:srgbClr val="7030A0"/>
                            </a:solidFill>
                            <a:latin typeface="Cambria Math"/>
                            <a:ea typeface="Cambria Math"/>
                          </a:rPr>
                          <m:t>𝒄𝒐𝒕𝑨</m:t>
                        </m:r>
                      </m:den>
                    </m:f>
                  </m:oMath>
                </a14:m>
                <a:r>
                  <a:rPr lang="bn-BD" sz="2400" b="1" dirty="0" smtClean="0">
                    <a:solidFill>
                      <a:srgbClr val="7030A0"/>
                    </a:solidFill>
                    <a:latin typeface="NikoshBAN" pitchFamily="2" charset="0"/>
                    <a:ea typeface="Cambria Math"/>
                    <a:cs typeface="NikoshBAN" pitchFamily="2" charset="0"/>
                  </a:rPr>
                  <a:t> </a:t>
                </a:r>
                <a:r>
                  <a:rPr lang="en-US" sz="2400" b="1" dirty="0" smtClean="0">
                    <a:solidFill>
                      <a:srgbClr val="7030A0"/>
                    </a:solidFill>
                    <a:latin typeface="NikoshBAN" pitchFamily="2" charset="0"/>
                    <a:ea typeface="Cambria Math"/>
                    <a:cs typeface="NikoshBAN" pitchFamily="2" charset="0"/>
                  </a:rPr>
                  <a:t>= </a:t>
                </a:r>
                <a14:m>
                  <m:oMath xmlns:m="http://schemas.openxmlformats.org/officeDocument/2006/math">
                    <m:r>
                      <a:rPr lang="en-US" sz="2400" b="1" i="1" smtClean="0">
                        <a:solidFill>
                          <a:srgbClr val="7030A0"/>
                        </a:solidFill>
                        <a:latin typeface="Cambria Math"/>
                        <a:ea typeface="Cambria Math"/>
                      </a:rPr>
                      <m:t>𝟏</m:t>
                    </m:r>
                  </m:oMath>
                </a14:m>
                <a:r>
                  <a:rPr lang="bn-BD" sz="2400" b="1" dirty="0" smtClean="0">
                    <a:solidFill>
                      <a:srgbClr val="7030A0"/>
                    </a:solidFill>
                    <a:latin typeface="NikoshBAN" pitchFamily="2" charset="0"/>
                    <a:ea typeface="Cambria Math"/>
                    <a:cs typeface="NikoshBAN" pitchFamily="2" charset="0"/>
                  </a:rPr>
                  <a:t>                           </a:t>
                </a:r>
                <a:endParaRPr lang="en-US" sz="2400" b="1" dirty="0">
                  <a:solidFill>
                    <a:srgbClr val="7030A0"/>
                  </a:solidFill>
                  <a:latin typeface="NikoshBAN" pitchFamily="2" charset="0"/>
                  <a:cs typeface="NikoshBAN" pitchFamily="2"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68862" y="3886200"/>
                <a:ext cx="8675138" cy="624786"/>
              </a:xfrm>
              <a:prstGeom prst="rect">
                <a:avLst/>
              </a:prstGeom>
              <a:blipFill rotWithShape="1">
                <a:blip r:embed="rId6"/>
                <a:stretch>
                  <a:fillRect l="-1124" b="-11765"/>
                </a:stretch>
              </a:blipFill>
            </p:spPr>
            <p:txBody>
              <a:bodyPr/>
              <a:lstStyle/>
              <a:p>
                <a:r>
                  <a:rPr lang="en-US">
                    <a:noFill/>
                  </a:rPr>
                  <a:t> </a:t>
                </a:r>
              </a:p>
            </p:txBody>
          </p:sp>
        </mc:Fallback>
      </mc:AlternateContent>
    </p:spTree>
    <p:extLst>
      <p:ext uri="{BB962C8B-B14F-4D97-AF65-F5344CB8AC3E}">
        <p14:creationId xmlns:p14="http://schemas.microsoft.com/office/powerpoint/2010/main" val="99753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ppt_x"/>
                                          </p:val>
                                        </p:tav>
                                        <p:tav tm="100000">
                                          <p:val>
                                            <p:strVal val="#ppt_x"/>
                                          </p:val>
                                        </p:tav>
                                      </p:tavLst>
                                    </p:anim>
                                    <p:anim calcmode="lin" valueType="num">
                                      <p:cBhvr additive="base">
                                        <p:cTn id="3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ppt_x"/>
                                          </p:val>
                                        </p:tav>
                                        <p:tav tm="100000">
                                          <p:val>
                                            <p:strVal val="#ppt_x"/>
                                          </p:val>
                                        </p:tav>
                                      </p:tavLst>
                                    </p:anim>
                                    <p:anim calcmode="lin" valueType="num">
                                      <p:cBhvr additive="base">
                                        <p:cTn id="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additive="base">
                                        <p:cTn id="44" dur="500" fill="hold"/>
                                        <p:tgtEl>
                                          <p:spTgt spid="7"/>
                                        </p:tgtEl>
                                        <p:attrNameLst>
                                          <p:attrName>ppt_x</p:attrName>
                                        </p:attrNameLst>
                                      </p:cBhvr>
                                      <p:tavLst>
                                        <p:tav tm="0">
                                          <p:val>
                                            <p:strVal val="#ppt_x"/>
                                          </p:val>
                                        </p:tav>
                                        <p:tav tm="100000">
                                          <p:val>
                                            <p:strVal val="#ppt_x"/>
                                          </p:val>
                                        </p:tav>
                                      </p:tavLst>
                                    </p:anim>
                                    <p:anim calcmode="lin" valueType="num">
                                      <p:cBhvr additive="base">
                                        <p:cTn id="4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936486"/>
            <a:ext cx="8153400" cy="5530353"/>
          </a:xfrm>
          <a:prstGeom prst="rect">
            <a:avLst/>
          </a:prstGeom>
        </p:spPr>
      </p:pic>
      <p:sp>
        <p:nvSpPr>
          <p:cNvPr id="4" name="TextBox 3"/>
          <p:cNvSpPr txBox="1"/>
          <p:nvPr/>
        </p:nvSpPr>
        <p:spPr>
          <a:xfrm>
            <a:off x="1524000" y="228600"/>
            <a:ext cx="6629400" cy="707886"/>
          </a:xfrm>
          <a:prstGeom prst="rect">
            <a:avLst/>
          </a:prstGeom>
          <a:noFill/>
        </p:spPr>
        <p:txBody>
          <a:bodyPr wrap="square" rtlCol="0">
            <a:spAutoFit/>
          </a:bodyPr>
          <a:lstStyle/>
          <a:p>
            <a:r>
              <a:rPr lang="bn-BD" sz="4000" b="1" dirty="0" smtClean="0">
                <a:solidFill>
                  <a:srgbClr val="00B0F0"/>
                </a:solidFill>
                <a:latin typeface="NikoshBAN" pitchFamily="2" charset="0"/>
                <a:cs typeface="NikoshBAN" pitchFamily="2" charset="0"/>
              </a:rPr>
              <a:t>তোমাদের সকলকে ধন্যবাদ </a:t>
            </a:r>
            <a:endParaRPr lang="en-US" sz="4000" b="1" dirty="0">
              <a:solidFill>
                <a:srgbClr val="00B0F0"/>
              </a:solidFill>
              <a:latin typeface="NikoshBAN" pitchFamily="2" charset="0"/>
              <a:cs typeface="NikoshBAN" pitchFamily="2" charset="0"/>
            </a:endParaRPr>
          </a:p>
        </p:txBody>
      </p:sp>
    </p:spTree>
    <p:extLst>
      <p:ext uri="{BB962C8B-B14F-4D97-AF65-F5344CB8AC3E}">
        <p14:creationId xmlns:p14="http://schemas.microsoft.com/office/powerpoint/2010/main" val="426963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23600" y="320885"/>
            <a:ext cx="3269672" cy="2221192"/>
            <a:chOff x="1345871" y="614065"/>
            <a:chExt cx="3269672" cy="2221192"/>
          </a:xfrm>
        </p:grpSpPr>
        <p:sp>
          <p:nvSpPr>
            <p:cNvPr id="3" name="TextBox 2"/>
            <p:cNvSpPr txBox="1"/>
            <p:nvPr/>
          </p:nvSpPr>
          <p:spPr>
            <a:xfrm>
              <a:off x="1447800" y="2253734"/>
              <a:ext cx="362600" cy="369332"/>
            </a:xfrm>
            <a:prstGeom prst="rect">
              <a:avLst/>
            </a:prstGeom>
            <a:noFill/>
          </p:spPr>
          <p:txBody>
            <a:bodyPr wrap="none" rtlCol="0">
              <a:spAutoFit/>
            </a:bodyPr>
            <a:lstStyle/>
            <a:p>
              <a:r>
                <a:rPr lang="en-US" dirty="0" smtClean="0"/>
                <a:t>B </a:t>
              </a:r>
              <a:endParaRPr lang="en-US" dirty="0"/>
            </a:p>
          </p:txBody>
        </p:sp>
        <p:grpSp>
          <p:nvGrpSpPr>
            <p:cNvPr id="4" name="Group 3"/>
            <p:cNvGrpSpPr/>
            <p:nvPr/>
          </p:nvGrpSpPr>
          <p:grpSpPr>
            <a:xfrm>
              <a:off x="1345871" y="614065"/>
              <a:ext cx="3269672" cy="2221192"/>
              <a:chOff x="997528" y="450273"/>
              <a:chExt cx="3269672" cy="2221192"/>
            </a:xfrm>
          </p:grpSpPr>
          <p:cxnSp>
            <p:nvCxnSpPr>
              <p:cNvPr id="5" name="Straight Connector 4"/>
              <p:cNvCxnSpPr/>
              <p:nvPr/>
            </p:nvCxnSpPr>
            <p:spPr>
              <a:xfrm>
                <a:off x="1447800" y="2209800"/>
                <a:ext cx="2819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447800" y="609600"/>
                <a:ext cx="0" cy="160020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906204" y="2228119"/>
                <a:ext cx="360996" cy="369332"/>
              </a:xfrm>
              <a:prstGeom prst="rect">
                <a:avLst/>
              </a:prstGeom>
              <a:noFill/>
            </p:spPr>
            <p:txBody>
              <a:bodyPr wrap="none" rtlCol="0">
                <a:spAutoFit/>
              </a:bodyPr>
              <a:lstStyle/>
              <a:p>
                <a:r>
                  <a:rPr lang="en-US" dirty="0" smtClean="0"/>
                  <a:t>C </a:t>
                </a:r>
                <a:endParaRPr lang="en-US" dirty="0"/>
              </a:p>
            </p:txBody>
          </p:sp>
          <p:sp>
            <p:nvSpPr>
              <p:cNvPr id="8" name="TextBox 7"/>
              <p:cNvSpPr txBox="1"/>
              <p:nvPr/>
            </p:nvSpPr>
            <p:spPr>
              <a:xfrm>
                <a:off x="997528" y="450273"/>
                <a:ext cx="370614" cy="369332"/>
              </a:xfrm>
              <a:prstGeom prst="rect">
                <a:avLst/>
              </a:prstGeom>
              <a:noFill/>
            </p:spPr>
            <p:txBody>
              <a:bodyPr wrap="none" rtlCol="0">
                <a:spAutoFit/>
              </a:bodyPr>
              <a:lstStyle/>
              <a:p>
                <a:r>
                  <a:rPr lang="en-US" dirty="0" smtClean="0"/>
                  <a:t>A </a:t>
                </a:r>
                <a:endParaRPr lang="en-US" dirty="0"/>
              </a:p>
            </p:txBody>
          </p:sp>
          <p:sp>
            <p:nvSpPr>
              <p:cNvPr id="9" name="TextBox 8"/>
              <p:cNvSpPr txBox="1"/>
              <p:nvPr/>
            </p:nvSpPr>
            <p:spPr>
              <a:xfrm>
                <a:off x="1129443" y="1748135"/>
                <a:ext cx="636713" cy="923330"/>
              </a:xfrm>
              <a:prstGeom prst="rect">
                <a:avLst/>
              </a:prstGeom>
              <a:noFill/>
            </p:spPr>
            <p:txBody>
              <a:bodyPr wrap="none" rtlCol="0">
                <a:spAutoFit/>
              </a:bodyPr>
              <a:lstStyle/>
              <a:p>
                <a:r>
                  <a:rPr lang="en-US" sz="5400" b="1" dirty="0" smtClean="0">
                    <a:latin typeface="Cambria Math"/>
                    <a:ea typeface="Cambria Math"/>
                  </a:rPr>
                  <a:t>⌝</a:t>
                </a:r>
                <a:endParaRPr lang="en-US" sz="5400" b="1" dirty="0"/>
              </a:p>
            </p:txBody>
          </p:sp>
        </p:grpSp>
      </p:grpSp>
      <p:cxnSp>
        <p:nvCxnSpPr>
          <p:cNvPr id="10" name="Straight Connector 9"/>
          <p:cNvCxnSpPr/>
          <p:nvPr/>
        </p:nvCxnSpPr>
        <p:spPr>
          <a:xfrm>
            <a:off x="773872" y="504493"/>
            <a:ext cx="2819400" cy="1586736"/>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023566" y="504493"/>
            <a:ext cx="7120434" cy="400110"/>
          </a:xfrm>
          <a:prstGeom prst="rect">
            <a:avLst/>
          </a:prstGeom>
          <a:noFill/>
        </p:spPr>
        <p:txBody>
          <a:bodyPr wrap="square" rtlCol="0">
            <a:spAutoFit/>
          </a:bodyPr>
          <a:lstStyle/>
          <a:p>
            <a:r>
              <a:rPr lang="bn-BD" sz="2000" b="1" dirty="0" smtClean="0">
                <a:latin typeface="NikoshBAN" pitchFamily="2" charset="0"/>
                <a:cs typeface="NikoshBAN" pitchFamily="2" charset="0"/>
              </a:rPr>
              <a:t>প্রশ্নঃ বলতো </a:t>
            </a:r>
            <a:r>
              <a:rPr lang="en-US" sz="2000" b="1" dirty="0" smtClean="0">
                <a:latin typeface="NikoshBAN" pitchFamily="2" charset="0"/>
                <a:ea typeface="Cambria Math"/>
                <a:cs typeface="NikoshBAN" pitchFamily="2" charset="0"/>
              </a:rPr>
              <a:t>△ABC </a:t>
            </a:r>
            <a:r>
              <a:rPr lang="bn-BD" sz="2000" b="1" dirty="0" smtClean="0">
                <a:latin typeface="NikoshBAN" pitchFamily="2" charset="0"/>
                <a:ea typeface="Cambria Math"/>
                <a:cs typeface="NikoshBAN" pitchFamily="2" charset="0"/>
              </a:rPr>
              <a:t>সমকোণী ত্রিভুজের</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সমকোণের বিপরীত বাহু কোনটি? </a:t>
            </a:r>
            <a:endParaRPr lang="en-US" sz="2000" b="1" dirty="0">
              <a:latin typeface="NikoshBAN" pitchFamily="2" charset="0"/>
              <a:cs typeface="NikoshBAN" pitchFamily="2" charset="0"/>
            </a:endParaRPr>
          </a:p>
        </p:txBody>
      </p:sp>
      <p:sp>
        <p:nvSpPr>
          <p:cNvPr id="13" name="TextBox 12"/>
          <p:cNvSpPr txBox="1"/>
          <p:nvPr/>
        </p:nvSpPr>
        <p:spPr>
          <a:xfrm>
            <a:off x="4059208" y="1935167"/>
            <a:ext cx="5222764"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a:t>
            </a:r>
            <a:r>
              <a:rPr lang="en-US" b="1" dirty="0" smtClean="0">
                <a:latin typeface="NikoshBAN" pitchFamily="2" charset="0"/>
                <a:cs typeface="NikoshBAN" pitchFamily="2" charset="0"/>
              </a:rPr>
              <a:t>AC</a:t>
            </a:r>
            <a:r>
              <a:rPr lang="en-US" sz="2400" b="1" dirty="0" smtClean="0">
                <a:latin typeface="NikoshBAN" pitchFamily="2" charset="0"/>
                <a:cs typeface="NikoshBAN" pitchFamily="2" charset="0"/>
              </a:rPr>
              <a:t> </a:t>
            </a:r>
            <a:r>
              <a:rPr lang="bn-BD" sz="2400" b="1" dirty="0" smtClean="0">
                <a:latin typeface="NikoshBAN" pitchFamily="2" charset="0"/>
                <a:cs typeface="NikoshBAN" pitchFamily="2" charset="0"/>
              </a:rPr>
              <a:t>কে অতিভুজ বলে। </a:t>
            </a:r>
            <a:endParaRPr lang="en-US" sz="2400" b="1" dirty="0">
              <a:latin typeface="NikoshBAN" pitchFamily="2" charset="0"/>
              <a:cs typeface="NikoshBAN" pitchFamily="2" charset="0"/>
            </a:endParaRPr>
          </a:p>
        </p:txBody>
      </p:sp>
      <p:sp>
        <p:nvSpPr>
          <p:cNvPr id="14" name="TextBox 13"/>
          <p:cNvSpPr txBox="1"/>
          <p:nvPr/>
        </p:nvSpPr>
        <p:spPr>
          <a:xfrm>
            <a:off x="3359628" y="1087397"/>
            <a:ext cx="5784371" cy="461665"/>
          </a:xfrm>
          <a:prstGeom prst="rect">
            <a:avLst/>
          </a:prstGeom>
          <a:noFill/>
        </p:spPr>
        <p:txBody>
          <a:bodyPr wrap="square" rtlCol="0">
            <a:spAutoFit/>
          </a:bodyPr>
          <a:lstStyle/>
          <a:p>
            <a:r>
              <a:rPr lang="bn-BD" sz="2400" b="1" dirty="0" smtClean="0">
                <a:latin typeface="NikoshBAN" pitchFamily="2" charset="0"/>
                <a:cs typeface="NikoshBAN" pitchFamily="2" charset="0"/>
              </a:rPr>
              <a:t>উত্তরঃ </a:t>
            </a:r>
            <a:r>
              <a:rPr lang="en-US" b="1" dirty="0" smtClean="0">
                <a:latin typeface="NikoshBAN" pitchFamily="2" charset="0"/>
                <a:cs typeface="NikoshBAN" pitchFamily="2" charset="0"/>
              </a:rPr>
              <a:t>AC</a:t>
            </a:r>
            <a:r>
              <a:rPr lang="en-US" sz="2400" b="1" dirty="0" smtClean="0">
                <a:latin typeface="NikoshBAN" pitchFamily="2" charset="0"/>
                <a:cs typeface="NikoshBAN" pitchFamily="2" charset="0"/>
              </a:rPr>
              <a:t> . </a:t>
            </a:r>
            <a:endParaRPr lang="en-US" sz="2400" b="1" dirty="0">
              <a:latin typeface="NikoshBAN" pitchFamily="2" charset="0"/>
              <a:cs typeface="NikoshBAN" pitchFamily="2" charset="0"/>
            </a:endParaRPr>
          </a:p>
        </p:txBody>
      </p:sp>
      <p:sp>
        <p:nvSpPr>
          <p:cNvPr id="15" name="TextBox 14"/>
          <p:cNvSpPr txBox="1"/>
          <p:nvPr/>
        </p:nvSpPr>
        <p:spPr>
          <a:xfrm>
            <a:off x="3394264" y="1402286"/>
            <a:ext cx="5680752" cy="400110"/>
          </a:xfrm>
          <a:prstGeom prst="rect">
            <a:avLst/>
          </a:prstGeom>
          <a:noFill/>
        </p:spPr>
        <p:txBody>
          <a:bodyPr wrap="square" rtlCol="0">
            <a:spAutoFit/>
          </a:bodyPr>
          <a:lstStyle/>
          <a:p>
            <a:r>
              <a:rPr lang="bn-BD" sz="2000" b="1" dirty="0" smtClean="0">
                <a:latin typeface="NikoshBAN" pitchFamily="2" charset="0"/>
                <a:cs typeface="NikoshBAN" pitchFamily="2" charset="0"/>
              </a:rPr>
              <a:t>প্রশ্নঃ বলতো সমকোণের বিপরীত বাহু </a:t>
            </a:r>
            <a:r>
              <a:rPr lang="en-US" sz="1600" b="1" dirty="0" smtClean="0">
                <a:latin typeface="NikoshBAN" pitchFamily="2" charset="0"/>
                <a:cs typeface="NikoshBAN" pitchFamily="2" charset="0"/>
              </a:rPr>
              <a:t>AC</a:t>
            </a:r>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কে কী বলে ? </a:t>
            </a:r>
            <a:endParaRPr lang="en-US" sz="2000" b="1" dirty="0">
              <a:latin typeface="NikoshBAN" pitchFamily="2" charset="0"/>
              <a:cs typeface="NikoshBAN" pitchFamily="2" charset="0"/>
            </a:endParaRPr>
          </a:p>
        </p:txBody>
      </p:sp>
      <p:sp>
        <p:nvSpPr>
          <p:cNvPr id="16" name="TextBox 15"/>
          <p:cNvSpPr txBox="1"/>
          <p:nvPr/>
        </p:nvSpPr>
        <p:spPr>
          <a:xfrm>
            <a:off x="260848" y="2261616"/>
            <a:ext cx="8883152"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অতিভুজ কাকে বলে? </a:t>
            </a:r>
            <a:endParaRPr lang="en-US" sz="2400" b="1" dirty="0">
              <a:latin typeface="NikoshBAN" pitchFamily="2" charset="0"/>
              <a:cs typeface="NikoshBAN" pitchFamily="2" charset="0"/>
            </a:endParaRPr>
          </a:p>
        </p:txBody>
      </p:sp>
      <p:sp>
        <p:nvSpPr>
          <p:cNvPr id="17" name="TextBox 16"/>
          <p:cNvSpPr txBox="1"/>
          <p:nvPr/>
        </p:nvSpPr>
        <p:spPr>
          <a:xfrm>
            <a:off x="240066" y="2783114"/>
            <a:ext cx="8848516" cy="707886"/>
          </a:xfrm>
          <a:prstGeom prst="rect">
            <a:avLst/>
          </a:prstGeom>
          <a:noFill/>
        </p:spPr>
        <p:txBody>
          <a:bodyPr wrap="square" rtlCol="0">
            <a:spAutoFit/>
          </a:bodyPr>
          <a:lstStyle/>
          <a:p>
            <a:r>
              <a:rPr lang="bn-BD" sz="2000" b="1" dirty="0" smtClean="0">
                <a:latin typeface="NikoshBAN" pitchFamily="2" charset="0"/>
                <a:cs typeface="NikoshBAN" pitchFamily="2" charset="0"/>
              </a:rPr>
              <a:t>উত্তরঃ সমকোণী ত্রিভুজের সমকোণের বিপরীত বাহুকে অতিভুজ বলে। যেমন, উপরের চিত্রের সমকোণ </a:t>
            </a:r>
            <a:r>
              <a:rPr lang="en-US" sz="20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ABC</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এর বিপরীত বাহু </a:t>
            </a:r>
            <a:r>
              <a:rPr lang="en-US" sz="1400" b="1" dirty="0" smtClean="0">
                <a:latin typeface="NikoshBAN" pitchFamily="2" charset="0"/>
                <a:ea typeface="Cambria Math"/>
                <a:cs typeface="NikoshBAN" pitchFamily="2" charset="0"/>
              </a:rPr>
              <a:t>AC</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হলো অতিভুজ। </a:t>
            </a:r>
            <a:endParaRPr lang="en-US" sz="2000" b="1" dirty="0">
              <a:latin typeface="NikoshBAN" pitchFamily="2" charset="0"/>
              <a:cs typeface="NikoshBAN" pitchFamily="2" charset="0"/>
            </a:endParaRPr>
          </a:p>
        </p:txBody>
      </p:sp>
      <p:sp>
        <p:nvSpPr>
          <p:cNvPr id="18" name="TextBox 17"/>
          <p:cNvSpPr txBox="1"/>
          <p:nvPr/>
        </p:nvSpPr>
        <p:spPr>
          <a:xfrm>
            <a:off x="240066" y="3440668"/>
            <a:ext cx="8834950"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সমকোণ সংলগ্ন বাহু কয়টি ও কি কি? </a:t>
            </a:r>
            <a:endParaRPr lang="en-US" sz="2400" b="1" dirty="0">
              <a:latin typeface="NikoshBAN" pitchFamily="2" charset="0"/>
              <a:cs typeface="NikoshBAN" pitchFamily="2" charset="0"/>
            </a:endParaRPr>
          </a:p>
        </p:txBody>
      </p:sp>
      <p:sp>
        <p:nvSpPr>
          <p:cNvPr id="19" name="TextBox 18"/>
          <p:cNvSpPr txBox="1"/>
          <p:nvPr/>
        </p:nvSpPr>
        <p:spPr>
          <a:xfrm>
            <a:off x="306684" y="3810000"/>
            <a:ext cx="8781898" cy="400110"/>
          </a:xfrm>
          <a:prstGeom prst="rect">
            <a:avLst/>
          </a:prstGeom>
          <a:noFill/>
        </p:spPr>
        <p:txBody>
          <a:bodyPr wrap="square" rtlCol="0">
            <a:spAutoFit/>
          </a:bodyPr>
          <a:lstStyle/>
          <a:p>
            <a:r>
              <a:rPr lang="bn-BD" sz="2000" b="1" dirty="0" smtClean="0">
                <a:latin typeface="NikoshBAN" pitchFamily="2" charset="0"/>
                <a:cs typeface="NikoshBAN" pitchFamily="2" charset="0"/>
              </a:rPr>
              <a:t>উত্তরঃ দুইটি ; যথা, </a:t>
            </a:r>
            <a:r>
              <a:rPr lang="en-US" sz="2000" b="1" dirty="0" smtClean="0">
                <a:latin typeface="NikoshBAN" pitchFamily="2" charset="0"/>
                <a:cs typeface="NikoshBAN" pitchFamily="2" charset="0"/>
              </a:rPr>
              <a:t>AB </a:t>
            </a:r>
            <a:r>
              <a:rPr lang="bn-BD" sz="2000" b="1" dirty="0" smtClean="0">
                <a:latin typeface="NikoshBAN" pitchFamily="2" charset="0"/>
                <a:cs typeface="NikoshBAN" pitchFamily="2" charset="0"/>
              </a:rPr>
              <a:t>ও </a:t>
            </a:r>
            <a:r>
              <a:rPr lang="en-US" sz="2000" b="1" dirty="0" smtClean="0">
                <a:latin typeface="NikoshBAN" pitchFamily="2" charset="0"/>
                <a:cs typeface="NikoshBAN" pitchFamily="2" charset="0"/>
              </a:rPr>
              <a:t>BC </a:t>
            </a:r>
            <a:endParaRPr lang="en-US" sz="2000" b="1" dirty="0">
              <a:latin typeface="NikoshBAN" pitchFamily="2" charset="0"/>
              <a:cs typeface="NikoshBAN" pitchFamily="2" charset="0"/>
            </a:endParaRPr>
          </a:p>
        </p:txBody>
      </p:sp>
      <p:sp>
        <p:nvSpPr>
          <p:cNvPr id="20" name="TextBox 19"/>
          <p:cNvSpPr txBox="1"/>
          <p:nvPr/>
        </p:nvSpPr>
        <p:spPr>
          <a:xfrm>
            <a:off x="260848" y="4147066"/>
            <a:ext cx="8814168" cy="461665"/>
          </a:xfrm>
          <a:prstGeom prst="rect">
            <a:avLst/>
          </a:prstGeom>
          <a:noFill/>
        </p:spPr>
        <p:txBody>
          <a:bodyPr wrap="square" rtlCol="0">
            <a:spAutoFit/>
          </a:bodyPr>
          <a:lstStyle/>
          <a:p>
            <a:r>
              <a:rPr lang="bn-BD" sz="2400" b="1" dirty="0" smtClean="0">
                <a:latin typeface="NikoshBAN" pitchFamily="2" charset="0"/>
                <a:cs typeface="NikoshBAN" pitchFamily="2" charset="0"/>
              </a:rPr>
              <a:t>প্রশ্নঃ বলতো, সমকোণ সংলগ্ন বাহুদ্বয়কে কি কি নামে ডাকা হয়? </a:t>
            </a:r>
            <a:endParaRPr lang="en-US" sz="2400" b="1" dirty="0">
              <a:latin typeface="NikoshBAN" pitchFamily="2" charset="0"/>
              <a:cs typeface="NikoshBAN" pitchFamily="2" charset="0"/>
            </a:endParaRPr>
          </a:p>
        </p:txBody>
      </p:sp>
      <p:sp>
        <p:nvSpPr>
          <p:cNvPr id="21" name="TextBox 20"/>
          <p:cNvSpPr txBox="1"/>
          <p:nvPr/>
        </p:nvSpPr>
        <p:spPr>
          <a:xfrm>
            <a:off x="295892" y="4509655"/>
            <a:ext cx="8751126" cy="707886"/>
          </a:xfrm>
          <a:prstGeom prst="rect">
            <a:avLst/>
          </a:prstGeom>
          <a:noFill/>
        </p:spPr>
        <p:txBody>
          <a:bodyPr wrap="square" rtlCol="0">
            <a:spAutoFit/>
          </a:bodyPr>
          <a:lstStyle/>
          <a:p>
            <a:r>
              <a:rPr lang="bn-BD" sz="2000" b="1" dirty="0" smtClean="0">
                <a:latin typeface="NikoshBAN" pitchFamily="2" charset="0"/>
                <a:cs typeface="NikoshBAN" pitchFamily="2" charset="0"/>
              </a:rPr>
              <a:t>উত্তরঃ এদের একটিকে বলে লম্ব বা উন্নতি এবং অপরটিকে বলে ভূমি বা সন্নিহিত বাহু। যেমন, সমকোণী </a:t>
            </a:r>
            <a:r>
              <a:rPr lang="en-US" sz="2000" b="1" dirty="0" smtClean="0">
                <a:latin typeface="NikoshBAN" pitchFamily="2" charset="0"/>
                <a:ea typeface="Cambria Math"/>
                <a:cs typeface="NikoshBAN" pitchFamily="2" charset="0"/>
              </a:rPr>
              <a:t>△</a:t>
            </a:r>
            <a:r>
              <a:rPr lang="en-US" sz="1600" b="1" dirty="0" smtClean="0">
                <a:latin typeface="NikoshBAN" pitchFamily="2" charset="0"/>
                <a:ea typeface="Cambria Math"/>
                <a:cs typeface="NikoshBAN" pitchFamily="2" charset="0"/>
              </a:rPr>
              <a:t>ABC</a:t>
            </a:r>
            <a:r>
              <a:rPr lang="bn-BD" sz="2000" b="1" dirty="0" smtClean="0">
                <a:latin typeface="NikoshBAN" pitchFamily="2" charset="0"/>
                <a:ea typeface="Cambria Math"/>
                <a:cs typeface="NikoshBAN" pitchFamily="2" charset="0"/>
              </a:rPr>
              <a:t> এর </a:t>
            </a:r>
            <a:r>
              <a:rPr lang="en-US" sz="1600" b="1" dirty="0" smtClean="0">
                <a:latin typeface="NikoshBAN" pitchFamily="2" charset="0"/>
                <a:ea typeface="Cambria Math"/>
                <a:cs typeface="NikoshBAN" pitchFamily="2" charset="0"/>
              </a:rPr>
              <a:t>AB</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লম্ব হলে </a:t>
            </a:r>
            <a:r>
              <a:rPr lang="en-US" sz="1600" b="1" dirty="0" smtClean="0">
                <a:latin typeface="NikoshBAN" pitchFamily="2" charset="0"/>
                <a:ea typeface="Cambria Math"/>
                <a:cs typeface="NikoshBAN" pitchFamily="2" charset="0"/>
              </a:rPr>
              <a:t>BC</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হবে ভূমি আর </a:t>
            </a:r>
            <a:r>
              <a:rPr lang="en-US" sz="1600" b="1" dirty="0" smtClean="0">
                <a:latin typeface="NikoshBAN" pitchFamily="2" charset="0"/>
                <a:ea typeface="Cambria Math"/>
                <a:cs typeface="NikoshBAN" pitchFamily="2" charset="0"/>
              </a:rPr>
              <a:t>BC</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লম্ব হলে </a:t>
            </a:r>
            <a:r>
              <a:rPr lang="en-US" sz="1600" b="1" dirty="0" smtClean="0">
                <a:latin typeface="NikoshBAN" pitchFamily="2" charset="0"/>
                <a:ea typeface="Cambria Math"/>
                <a:cs typeface="NikoshBAN" pitchFamily="2" charset="0"/>
              </a:rPr>
              <a:t>AB</a:t>
            </a:r>
            <a:r>
              <a:rPr lang="en-US" sz="2000" b="1" dirty="0" smtClean="0">
                <a:latin typeface="NikoshBAN" pitchFamily="2" charset="0"/>
                <a:ea typeface="Cambria Math"/>
                <a:cs typeface="NikoshBAN" pitchFamily="2" charset="0"/>
              </a:rPr>
              <a:t> </a:t>
            </a:r>
            <a:r>
              <a:rPr lang="bn-BD" sz="2000" b="1" dirty="0" smtClean="0">
                <a:latin typeface="NikoshBAN" pitchFamily="2" charset="0"/>
                <a:ea typeface="Cambria Math"/>
                <a:cs typeface="NikoshBAN" pitchFamily="2" charset="0"/>
              </a:rPr>
              <a:t>হবে ভূমি। </a:t>
            </a:r>
            <a:endParaRPr lang="en-US" sz="2000" b="1" dirty="0">
              <a:latin typeface="NikoshBAN" pitchFamily="2" charset="0"/>
              <a:cs typeface="NikoshBAN" pitchFamily="2" charset="0"/>
            </a:endParaRPr>
          </a:p>
        </p:txBody>
      </p:sp>
      <p:sp>
        <p:nvSpPr>
          <p:cNvPr id="22" name="TextBox 21"/>
          <p:cNvSpPr txBox="1"/>
          <p:nvPr/>
        </p:nvSpPr>
        <p:spPr>
          <a:xfrm>
            <a:off x="312916" y="5334000"/>
            <a:ext cx="8831084" cy="1015663"/>
          </a:xfrm>
          <a:prstGeom prst="rect">
            <a:avLst/>
          </a:prstGeom>
          <a:noFill/>
        </p:spPr>
        <p:txBody>
          <a:bodyPr wrap="square" rtlCol="0">
            <a:spAutoFit/>
          </a:bodyPr>
          <a:lstStyle/>
          <a:p>
            <a:r>
              <a:rPr lang="bn-BD" sz="2000" b="1" dirty="0" smtClean="0">
                <a:latin typeface="NikoshBAN" pitchFamily="2" charset="0"/>
                <a:cs typeface="NikoshBAN" pitchFamily="2" charset="0"/>
              </a:rPr>
              <a:t>বিঃদ্রঃ তোমাদের অবশ্যই বিশেষ ভাবে মনে রাখতে হবে, ত্রিকোণমিতিতে সর্বদাই সমকোণী ত্রিভুজ ব্যবহার করতে হবে আর সমকোণ বাদে অপর সূক্ষ্ম কোণদ্বয়ের যে কোনো একটি কোণ ব্যবহার করতে হবে। সূক্ষ্ম কোণোদ্বয়ের যে কোণোটি ব্যবহার করবে সেই কোণের বিপরীত বাহু হবে লম্ব আর অতিভুজ বাদে অপরটি ভূমি</a:t>
            </a:r>
            <a:r>
              <a:rPr lang="en-US" sz="2000" b="1" dirty="0" smtClean="0">
                <a:latin typeface="NikoshBAN" pitchFamily="2" charset="0"/>
                <a:cs typeface="NikoshBAN" pitchFamily="2" charset="0"/>
              </a:rPr>
              <a:t> </a:t>
            </a:r>
            <a:r>
              <a:rPr lang="bn-BD" sz="2000" b="1" dirty="0" smtClean="0">
                <a:latin typeface="NikoshBAN" pitchFamily="2" charset="0"/>
                <a:cs typeface="NikoshBAN" pitchFamily="2" charset="0"/>
              </a:rPr>
              <a:t>বা সন্নিহিত বাহু।  </a:t>
            </a:r>
            <a:endParaRPr lang="en-US" sz="2000" b="1" dirty="0">
              <a:latin typeface="NikoshBAN" pitchFamily="2" charset="0"/>
              <a:cs typeface="NikoshBAN" pitchFamily="2" charset="0"/>
            </a:endParaRPr>
          </a:p>
        </p:txBody>
      </p:sp>
      <p:sp>
        <p:nvSpPr>
          <p:cNvPr id="23" name="TextBox 22"/>
          <p:cNvSpPr txBox="1"/>
          <p:nvPr/>
        </p:nvSpPr>
        <p:spPr>
          <a:xfrm>
            <a:off x="1242364" y="151214"/>
            <a:ext cx="7901636" cy="461665"/>
          </a:xfrm>
          <a:prstGeom prst="rect">
            <a:avLst/>
          </a:prstGeom>
          <a:noFill/>
        </p:spPr>
        <p:txBody>
          <a:bodyPr wrap="square" rtlCol="0">
            <a:spAutoFit/>
          </a:bodyPr>
          <a:lstStyle/>
          <a:p>
            <a:r>
              <a:rPr lang="bn-BD" sz="2400" b="1" dirty="0" smtClean="0">
                <a:latin typeface="NikoshBAN" pitchFamily="2" charset="0"/>
                <a:cs typeface="NikoshBAN" pitchFamily="2" charset="0"/>
              </a:rPr>
              <a:t>চিত্র দেখে নিচের প্রশ্নোগুলোর উতর দাও </a:t>
            </a:r>
            <a:endParaRPr lang="en-US" sz="2400" b="1" dirty="0">
              <a:latin typeface="NikoshBAN" pitchFamily="2" charset="0"/>
              <a:cs typeface="NikoshBAN" pitchFamily="2" charset="0"/>
            </a:endParaRPr>
          </a:p>
        </p:txBody>
      </p:sp>
    </p:spTree>
    <p:extLst>
      <p:ext uri="{BB962C8B-B14F-4D97-AF65-F5344CB8AC3E}">
        <p14:creationId xmlns:p14="http://schemas.microsoft.com/office/powerpoint/2010/main" val="352565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p:cTn id="18" dur="500" fill="hold"/>
                                        <p:tgtEl>
                                          <p:spTgt spid="23"/>
                                        </p:tgtEl>
                                        <p:attrNameLst>
                                          <p:attrName>ppt_w</p:attrName>
                                        </p:attrNameLst>
                                      </p:cBhvr>
                                      <p:tavLst>
                                        <p:tav tm="0">
                                          <p:val>
                                            <p:fltVal val="0"/>
                                          </p:val>
                                        </p:tav>
                                        <p:tav tm="100000">
                                          <p:val>
                                            <p:strVal val="#ppt_w"/>
                                          </p:val>
                                        </p:tav>
                                      </p:tavLst>
                                    </p:anim>
                                    <p:anim calcmode="lin" valueType="num">
                                      <p:cBhvr>
                                        <p:cTn id="19" dur="500" fill="hold"/>
                                        <p:tgtEl>
                                          <p:spTgt spid="23"/>
                                        </p:tgtEl>
                                        <p:attrNameLst>
                                          <p:attrName>ppt_h</p:attrName>
                                        </p:attrNameLst>
                                      </p:cBhvr>
                                      <p:tavLst>
                                        <p:tav tm="0">
                                          <p:val>
                                            <p:fltVal val="0"/>
                                          </p:val>
                                        </p:tav>
                                        <p:tav tm="100000">
                                          <p:val>
                                            <p:strVal val="#ppt_h"/>
                                          </p:val>
                                        </p:tav>
                                      </p:tavLst>
                                    </p:anim>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additive="base">
                                        <p:cTn id="67" dur="500" fill="hold"/>
                                        <p:tgtEl>
                                          <p:spTgt spid="19"/>
                                        </p:tgtEl>
                                        <p:attrNameLst>
                                          <p:attrName>ppt_x</p:attrName>
                                        </p:attrNameLst>
                                      </p:cBhvr>
                                      <p:tavLst>
                                        <p:tav tm="0">
                                          <p:val>
                                            <p:strVal val="#ppt_x"/>
                                          </p:val>
                                        </p:tav>
                                        <p:tav tm="100000">
                                          <p:val>
                                            <p:strVal val="#ppt_x"/>
                                          </p:val>
                                        </p:tav>
                                      </p:tavLst>
                                    </p:anim>
                                    <p:anim calcmode="lin" valueType="num">
                                      <p:cBhvr additive="base">
                                        <p:cTn id="6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cBhvr additive="base">
                                        <p:cTn id="73" dur="500" fill="hold"/>
                                        <p:tgtEl>
                                          <p:spTgt spid="20"/>
                                        </p:tgtEl>
                                        <p:attrNameLst>
                                          <p:attrName>ppt_x</p:attrName>
                                        </p:attrNameLst>
                                      </p:cBhvr>
                                      <p:tavLst>
                                        <p:tav tm="0">
                                          <p:val>
                                            <p:strVal val="#ppt_x"/>
                                          </p:val>
                                        </p:tav>
                                        <p:tav tm="100000">
                                          <p:val>
                                            <p:strVal val="#ppt_x"/>
                                          </p:val>
                                        </p:tav>
                                      </p:tavLst>
                                    </p:anim>
                                    <p:anim calcmode="lin" valueType="num">
                                      <p:cBhvr additive="base">
                                        <p:cTn id="7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additive="base">
                                        <p:cTn id="79" dur="500" fill="hold"/>
                                        <p:tgtEl>
                                          <p:spTgt spid="21"/>
                                        </p:tgtEl>
                                        <p:attrNameLst>
                                          <p:attrName>ppt_x</p:attrName>
                                        </p:attrNameLst>
                                      </p:cBhvr>
                                      <p:tavLst>
                                        <p:tav tm="0">
                                          <p:val>
                                            <p:strVal val="#ppt_x"/>
                                          </p:val>
                                        </p:tav>
                                        <p:tav tm="100000">
                                          <p:val>
                                            <p:strVal val="#ppt_x"/>
                                          </p:val>
                                        </p:tav>
                                      </p:tavLst>
                                    </p:anim>
                                    <p:anim calcmode="lin" valueType="num">
                                      <p:cBhvr additive="base">
                                        <p:cTn id="8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500" fill="hold"/>
                                        <p:tgtEl>
                                          <p:spTgt spid="22"/>
                                        </p:tgtEl>
                                        <p:attrNameLst>
                                          <p:attrName>ppt_x</p:attrName>
                                        </p:attrNameLst>
                                      </p:cBhvr>
                                      <p:tavLst>
                                        <p:tav tm="0">
                                          <p:val>
                                            <p:strVal val="#ppt_x"/>
                                          </p:val>
                                        </p:tav>
                                        <p:tav tm="100000">
                                          <p:val>
                                            <p:strVal val="#ppt_x"/>
                                          </p:val>
                                        </p:tav>
                                      </p:tavLst>
                                    </p:anim>
                                    <p:anim calcmode="lin" valueType="num">
                                      <p:cBhvr additive="base">
                                        <p:cTn id="8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P spid="16" grpId="0"/>
      <p:bldP spid="17" grpId="0"/>
      <p:bldP spid="18" grpId="0"/>
      <p:bldP spid="19" grpId="0"/>
      <p:bldP spid="20" grpId="0"/>
      <p:bldP spid="21"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673036" y="135716"/>
            <a:ext cx="3269672" cy="2221192"/>
            <a:chOff x="374073" y="299104"/>
            <a:chExt cx="3269672" cy="2221192"/>
          </a:xfrm>
        </p:grpSpPr>
        <p:grpSp>
          <p:nvGrpSpPr>
            <p:cNvPr id="2" name="Group 1"/>
            <p:cNvGrpSpPr/>
            <p:nvPr/>
          </p:nvGrpSpPr>
          <p:grpSpPr>
            <a:xfrm>
              <a:off x="374073" y="299104"/>
              <a:ext cx="3269672" cy="2221192"/>
              <a:chOff x="1345871" y="614065"/>
              <a:chExt cx="3269672" cy="2221192"/>
            </a:xfrm>
          </p:grpSpPr>
          <p:sp>
            <p:nvSpPr>
              <p:cNvPr id="3" name="TextBox 2"/>
              <p:cNvSpPr txBox="1"/>
              <p:nvPr/>
            </p:nvSpPr>
            <p:spPr>
              <a:xfrm>
                <a:off x="1447800" y="2253734"/>
                <a:ext cx="362600" cy="369332"/>
              </a:xfrm>
              <a:prstGeom prst="rect">
                <a:avLst/>
              </a:prstGeom>
              <a:noFill/>
            </p:spPr>
            <p:txBody>
              <a:bodyPr wrap="none" rtlCol="0">
                <a:spAutoFit/>
              </a:bodyPr>
              <a:lstStyle/>
              <a:p>
                <a:r>
                  <a:rPr lang="en-US" dirty="0" smtClean="0"/>
                  <a:t>B </a:t>
                </a:r>
                <a:endParaRPr lang="en-US" dirty="0"/>
              </a:p>
            </p:txBody>
          </p:sp>
          <p:grpSp>
            <p:nvGrpSpPr>
              <p:cNvPr id="4" name="Group 3"/>
              <p:cNvGrpSpPr/>
              <p:nvPr/>
            </p:nvGrpSpPr>
            <p:grpSpPr>
              <a:xfrm>
                <a:off x="1345871" y="614065"/>
                <a:ext cx="3269672" cy="2221192"/>
                <a:chOff x="997528" y="450273"/>
                <a:chExt cx="3269672" cy="2221192"/>
              </a:xfrm>
            </p:grpSpPr>
            <p:cxnSp>
              <p:nvCxnSpPr>
                <p:cNvPr id="5" name="Straight Connector 4"/>
                <p:cNvCxnSpPr/>
                <p:nvPr/>
              </p:nvCxnSpPr>
              <p:spPr>
                <a:xfrm>
                  <a:off x="1447800" y="2209800"/>
                  <a:ext cx="2819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447800" y="609600"/>
                  <a:ext cx="0" cy="160020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906204" y="2228119"/>
                  <a:ext cx="360996" cy="369332"/>
                </a:xfrm>
                <a:prstGeom prst="rect">
                  <a:avLst/>
                </a:prstGeom>
                <a:noFill/>
              </p:spPr>
              <p:txBody>
                <a:bodyPr wrap="none" rtlCol="0">
                  <a:spAutoFit/>
                </a:bodyPr>
                <a:lstStyle/>
                <a:p>
                  <a:r>
                    <a:rPr lang="en-US" dirty="0" smtClean="0"/>
                    <a:t>C </a:t>
                  </a:r>
                  <a:endParaRPr lang="en-US" dirty="0"/>
                </a:p>
              </p:txBody>
            </p:sp>
            <p:sp>
              <p:nvSpPr>
                <p:cNvPr id="8" name="TextBox 7"/>
                <p:cNvSpPr txBox="1"/>
                <p:nvPr/>
              </p:nvSpPr>
              <p:spPr>
                <a:xfrm>
                  <a:off x="997528" y="450273"/>
                  <a:ext cx="370614" cy="369332"/>
                </a:xfrm>
                <a:prstGeom prst="rect">
                  <a:avLst/>
                </a:prstGeom>
                <a:noFill/>
              </p:spPr>
              <p:txBody>
                <a:bodyPr wrap="none" rtlCol="0">
                  <a:spAutoFit/>
                </a:bodyPr>
                <a:lstStyle/>
                <a:p>
                  <a:r>
                    <a:rPr lang="en-US" dirty="0" smtClean="0"/>
                    <a:t>A </a:t>
                  </a:r>
                  <a:endParaRPr lang="en-US" dirty="0"/>
                </a:p>
              </p:txBody>
            </p:sp>
            <p:sp>
              <p:nvSpPr>
                <p:cNvPr id="9" name="TextBox 8"/>
                <p:cNvSpPr txBox="1"/>
                <p:nvPr/>
              </p:nvSpPr>
              <p:spPr>
                <a:xfrm>
                  <a:off x="1129443" y="1748135"/>
                  <a:ext cx="636713" cy="923330"/>
                </a:xfrm>
                <a:prstGeom prst="rect">
                  <a:avLst/>
                </a:prstGeom>
                <a:noFill/>
              </p:spPr>
              <p:txBody>
                <a:bodyPr wrap="none" rtlCol="0">
                  <a:spAutoFit/>
                </a:bodyPr>
                <a:lstStyle/>
                <a:p>
                  <a:r>
                    <a:rPr lang="en-US" sz="5400" b="1" dirty="0" smtClean="0">
                      <a:latin typeface="Cambria Math"/>
                      <a:ea typeface="Cambria Math"/>
                    </a:rPr>
                    <a:t>⌝</a:t>
                  </a:r>
                  <a:endParaRPr lang="en-US" sz="5400" b="1" dirty="0"/>
                </a:p>
              </p:txBody>
            </p:sp>
          </p:grpSp>
        </p:grpSp>
        <p:cxnSp>
          <p:nvCxnSpPr>
            <p:cNvPr id="10" name="Straight Connector 9"/>
            <p:cNvCxnSpPr/>
            <p:nvPr/>
          </p:nvCxnSpPr>
          <p:spPr>
            <a:xfrm>
              <a:off x="824344" y="483770"/>
              <a:ext cx="2819400" cy="1586736"/>
            </a:xfrm>
            <a:prstGeom prst="line">
              <a:avLst/>
            </a:prstGeom>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3686400" y="629830"/>
            <a:ext cx="5457599" cy="646331"/>
          </a:xfrm>
          <a:prstGeom prst="rect">
            <a:avLst/>
          </a:prstGeom>
          <a:noFill/>
        </p:spPr>
        <p:txBody>
          <a:bodyPr wrap="square" rtlCol="0">
            <a:spAutoFit/>
          </a:bodyPr>
          <a:lstStyle/>
          <a:p>
            <a:r>
              <a:rPr lang="bn-BD" b="1" dirty="0" smtClean="0">
                <a:latin typeface="NikoshBAN" pitchFamily="2" charset="0"/>
                <a:cs typeface="NikoshBAN" pitchFamily="2" charset="0"/>
              </a:rPr>
              <a:t>প্রশ্নঃ যদি সমকোণী </a:t>
            </a:r>
            <a:r>
              <a:rPr lang="en-US" b="1" dirty="0" smtClean="0">
                <a:latin typeface="NikoshBAN" pitchFamily="2" charset="0"/>
                <a:ea typeface="Cambria Math"/>
                <a:cs typeface="NikoshBAN" pitchFamily="2" charset="0"/>
              </a:rPr>
              <a:t>△ABC </a:t>
            </a:r>
            <a:r>
              <a:rPr lang="bn-BD" b="1" dirty="0" smtClean="0">
                <a:latin typeface="NikoshBAN" pitchFamily="2" charset="0"/>
                <a:ea typeface="Cambria Math"/>
                <a:cs typeface="NikoshBAN" pitchFamily="2" charset="0"/>
              </a:rPr>
              <a:t>এর </a:t>
            </a:r>
            <a:r>
              <a:rPr lang="en-US" b="1" dirty="0" smtClean="0">
                <a:latin typeface="NikoshBAN" pitchFamily="2" charset="0"/>
                <a:ea typeface="Cambria Math"/>
                <a:cs typeface="NikoshBAN" pitchFamily="2" charset="0"/>
              </a:rPr>
              <a:t>∠C </a:t>
            </a:r>
            <a:r>
              <a:rPr lang="bn-BD" b="1" dirty="0" smtClean="0">
                <a:latin typeface="NikoshBAN" pitchFamily="2" charset="0"/>
                <a:ea typeface="Cambria Math"/>
                <a:cs typeface="NikoshBAN" pitchFamily="2" charset="0"/>
              </a:rPr>
              <a:t>ব্যবহার করা হয় তবে লম্ব ও ভূমির নাম কি কি? </a:t>
            </a:r>
            <a:endParaRPr lang="en-US" b="1" dirty="0">
              <a:latin typeface="NikoshBAN" pitchFamily="2" charset="0"/>
              <a:cs typeface="NikoshBAN" pitchFamily="2" charset="0"/>
            </a:endParaRPr>
          </a:p>
        </p:txBody>
      </p:sp>
      <p:sp>
        <p:nvSpPr>
          <p:cNvPr id="13" name="TextBox 12"/>
          <p:cNvSpPr txBox="1"/>
          <p:nvPr/>
        </p:nvSpPr>
        <p:spPr>
          <a:xfrm>
            <a:off x="3749485" y="1406053"/>
            <a:ext cx="5394514" cy="369332"/>
          </a:xfrm>
          <a:prstGeom prst="rect">
            <a:avLst/>
          </a:prstGeom>
          <a:noFill/>
        </p:spPr>
        <p:txBody>
          <a:bodyPr wrap="square" rtlCol="0">
            <a:spAutoFit/>
          </a:bodyPr>
          <a:lstStyle/>
          <a:p>
            <a:r>
              <a:rPr lang="bn-BD" b="1" dirty="0" smtClean="0">
                <a:latin typeface="NikoshBAN" pitchFamily="2" charset="0"/>
                <a:cs typeface="NikoshBAN" pitchFamily="2" charset="0"/>
              </a:rPr>
              <a:t>উত্তরঃ লম্ব= </a:t>
            </a:r>
            <a:r>
              <a:rPr lang="en-US" b="1" dirty="0" smtClean="0">
                <a:latin typeface="NikoshBAN" pitchFamily="2" charset="0"/>
                <a:cs typeface="NikoshBAN" pitchFamily="2" charset="0"/>
              </a:rPr>
              <a:t>AB </a:t>
            </a:r>
            <a:r>
              <a:rPr lang="bn-BD" b="1" dirty="0" smtClean="0">
                <a:latin typeface="NikoshBAN" pitchFamily="2" charset="0"/>
                <a:cs typeface="NikoshBAN" pitchFamily="2" charset="0"/>
              </a:rPr>
              <a:t>এবং ভূমি= </a:t>
            </a:r>
            <a:r>
              <a:rPr lang="en-US" b="1" dirty="0" smtClean="0">
                <a:latin typeface="NikoshBAN" pitchFamily="2" charset="0"/>
                <a:cs typeface="NikoshBAN" pitchFamily="2" charset="0"/>
              </a:rPr>
              <a:t>BC </a:t>
            </a:r>
            <a:endParaRPr lang="en-US" b="1" dirty="0">
              <a:latin typeface="NikoshBAN" pitchFamily="2" charset="0"/>
              <a:cs typeface="NikoshBAN" pitchFamily="2" charset="0"/>
            </a:endParaRPr>
          </a:p>
        </p:txBody>
      </p:sp>
      <p:sp>
        <p:nvSpPr>
          <p:cNvPr id="14" name="TextBox 13"/>
          <p:cNvSpPr txBox="1"/>
          <p:nvPr/>
        </p:nvSpPr>
        <p:spPr>
          <a:xfrm>
            <a:off x="470747" y="2433894"/>
            <a:ext cx="8673252" cy="369332"/>
          </a:xfrm>
          <a:prstGeom prst="rect">
            <a:avLst/>
          </a:prstGeom>
          <a:noFill/>
        </p:spPr>
        <p:txBody>
          <a:bodyPr wrap="square" rtlCol="0">
            <a:spAutoFit/>
          </a:bodyPr>
          <a:lstStyle/>
          <a:p>
            <a:r>
              <a:rPr lang="bn-BD" b="1" dirty="0" smtClean="0">
                <a:latin typeface="NikoshBAN" pitchFamily="2" charset="0"/>
                <a:cs typeface="NikoshBAN" pitchFamily="2" charset="0"/>
              </a:rPr>
              <a:t>প্রশ্নঃ যদি সমকোণী </a:t>
            </a:r>
            <a:r>
              <a:rPr lang="en-US" b="1" dirty="0" smtClean="0">
                <a:latin typeface="NikoshBAN" pitchFamily="2" charset="0"/>
                <a:ea typeface="Cambria Math"/>
                <a:cs typeface="NikoshBAN" pitchFamily="2" charset="0"/>
              </a:rPr>
              <a:t>△ABC </a:t>
            </a:r>
            <a:r>
              <a:rPr lang="bn-BD" b="1" dirty="0" smtClean="0">
                <a:latin typeface="NikoshBAN" pitchFamily="2" charset="0"/>
                <a:ea typeface="Cambria Math"/>
                <a:cs typeface="NikoshBAN" pitchFamily="2" charset="0"/>
              </a:rPr>
              <a:t>এর </a:t>
            </a:r>
            <a:r>
              <a:rPr lang="en-US" b="1" dirty="0" smtClean="0">
                <a:latin typeface="NikoshBAN" pitchFamily="2" charset="0"/>
                <a:ea typeface="Cambria Math"/>
                <a:cs typeface="NikoshBAN" pitchFamily="2" charset="0"/>
              </a:rPr>
              <a:t>∠A  </a:t>
            </a:r>
            <a:r>
              <a:rPr lang="bn-BD" b="1" dirty="0" smtClean="0">
                <a:latin typeface="NikoshBAN" pitchFamily="2" charset="0"/>
                <a:ea typeface="Cambria Math"/>
                <a:cs typeface="NikoshBAN" pitchFamily="2" charset="0"/>
              </a:rPr>
              <a:t>ব্যবহার করা হয় তবে লম্ব ও ভূমির নাম কি কি? </a:t>
            </a:r>
            <a:endParaRPr lang="en-US" b="1" dirty="0">
              <a:latin typeface="NikoshBAN" pitchFamily="2" charset="0"/>
              <a:cs typeface="NikoshBAN" pitchFamily="2" charset="0"/>
            </a:endParaRPr>
          </a:p>
        </p:txBody>
      </p:sp>
      <p:sp>
        <p:nvSpPr>
          <p:cNvPr id="15" name="TextBox 14"/>
          <p:cNvSpPr txBox="1"/>
          <p:nvPr/>
        </p:nvSpPr>
        <p:spPr>
          <a:xfrm>
            <a:off x="438478" y="2895600"/>
            <a:ext cx="8705521" cy="369332"/>
          </a:xfrm>
          <a:prstGeom prst="rect">
            <a:avLst/>
          </a:prstGeom>
          <a:noFill/>
        </p:spPr>
        <p:txBody>
          <a:bodyPr wrap="square" rtlCol="0">
            <a:spAutoFit/>
          </a:bodyPr>
          <a:lstStyle/>
          <a:p>
            <a:r>
              <a:rPr lang="en-US" b="1" dirty="0" smtClean="0">
                <a:latin typeface="NikoshBAN" pitchFamily="2" charset="0"/>
                <a:cs typeface="NikoshBAN" pitchFamily="2" charset="0"/>
              </a:rPr>
              <a:t> </a:t>
            </a:r>
            <a:r>
              <a:rPr lang="bn-BD" b="1" dirty="0" smtClean="0">
                <a:latin typeface="NikoshBAN" pitchFamily="2" charset="0"/>
                <a:cs typeface="NikoshBAN" pitchFamily="2" charset="0"/>
              </a:rPr>
              <a:t>উত্তরঃ লম্ব= </a:t>
            </a:r>
            <a:r>
              <a:rPr lang="en-US" b="1" dirty="0" smtClean="0">
                <a:latin typeface="NikoshBAN" pitchFamily="2" charset="0"/>
                <a:cs typeface="NikoshBAN" pitchFamily="2" charset="0"/>
              </a:rPr>
              <a:t>BC </a:t>
            </a:r>
            <a:r>
              <a:rPr lang="bn-BD" b="1" dirty="0" smtClean="0">
                <a:latin typeface="NikoshBAN" pitchFamily="2" charset="0"/>
                <a:cs typeface="NikoshBAN" pitchFamily="2" charset="0"/>
              </a:rPr>
              <a:t>এবং ভূমি= </a:t>
            </a:r>
            <a:r>
              <a:rPr lang="en-US" b="1" dirty="0" smtClean="0">
                <a:latin typeface="NikoshBAN" pitchFamily="2" charset="0"/>
                <a:cs typeface="NikoshBAN" pitchFamily="2" charset="0"/>
              </a:rPr>
              <a:t>AB </a:t>
            </a:r>
            <a:endParaRPr lang="en-US" b="1" dirty="0">
              <a:latin typeface="NikoshBAN" pitchFamily="2" charset="0"/>
              <a:cs typeface="NikoshBAN" pitchFamily="2" charset="0"/>
            </a:endParaRPr>
          </a:p>
        </p:txBody>
      </p:sp>
      <p:sp>
        <p:nvSpPr>
          <p:cNvPr id="16" name="TextBox 15"/>
          <p:cNvSpPr txBox="1"/>
          <p:nvPr/>
        </p:nvSpPr>
        <p:spPr>
          <a:xfrm>
            <a:off x="463878" y="3318164"/>
            <a:ext cx="8680121" cy="369332"/>
          </a:xfrm>
          <a:prstGeom prst="rect">
            <a:avLst/>
          </a:prstGeom>
          <a:noFill/>
        </p:spPr>
        <p:txBody>
          <a:bodyPr wrap="square" rtlCol="0">
            <a:spAutoFit/>
          </a:bodyPr>
          <a:lstStyle/>
          <a:p>
            <a:r>
              <a:rPr lang="bn-BD" b="1" dirty="0" smtClean="0">
                <a:latin typeface="NikoshBAN" pitchFamily="2" charset="0"/>
                <a:cs typeface="NikoshBAN" pitchFamily="2" charset="0"/>
              </a:rPr>
              <a:t>প্রশ্নঃ বলতো অনুপাত কাকে বলে? </a:t>
            </a:r>
            <a:endParaRPr lang="en-US" b="1" dirty="0">
              <a:latin typeface="NikoshBAN" pitchFamily="2" charset="0"/>
              <a:cs typeface="NikoshBAN" pitchFamily="2" charset="0"/>
            </a:endParaRPr>
          </a:p>
        </p:txBody>
      </p:sp>
      <p:sp>
        <p:nvSpPr>
          <p:cNvPr id="17" name="TextBox 16"/>
          <p:cNvSpPr txBox="1"/>
          <p:nvPr/>
        </p:nvSpPr>
        <p:spPr>
          <a:xfrm>
            <a:off x="464967" y="3791405"/>
            <a:ext cx="8679031" cy="369332"/>
          </a:xfrm>
          <a:prstGeom prst="rect">
            <a:avLst/>
          </a:prstGeom>
          <a:noFill/>
        </p:spPr>
        <p:txBody>
          <a:bodyPr wrap="square" rtlCol="0">
            <a:spAutoFit/>
          </a:bodyPr>
          <a:lstStyle/>
          <a:p>
            <a:r>
              <a:rPr lang="bn-BD" b="1" dirty="0" smtClean="0">
                <a:latin typeface="NikoshBAN" pitchFamily="2" charset="0"/>
                <a:cs typeface="NikoshBAN" pitchFamily="2" charset="0"/>
              </a:rPr>
              <a:t>উত্তরঃ একই জাতীয় দুইটি রাশির মধ্যে তুলনা করাকে অনুপাত বলে। </a:t>
            </a:r>
            <a:endParaRPr lang="en-US" b="1" dirty="0">
              <a:latin typeface="NikoshBAN" pitchFamily="2" charset="0"/>
              <a:cs typeface="NikoshBAN" pitchFamily="2" charset="0"/>
            </a:endParaRPr>
          </a:p>
        </p:txBody>
      </p:sp>
      <p:sp>
        <p:nvSpPr>
          <p:cNvPr id="18" name="TextBox 17"/>
          <p:cNvSpPr txBox="1"/>
          <p:nvPr/>
        </p:nvSpPr>
        <p:spPr>
          <a:xfrm>
            <a:off x="464968" y="4219239"/>
            <a:ext cx="8679030" cy="646331"/>
          </a:xfrm>
          <a:prstGeom prst="rect">
            <a:avLst/>
          </a:prstGeom>
          <a:noFill/>
        </p:spPr>
        <p:txBody>
          <a:bodyPr wrap="square" rtlCol="0">
            <a:spAutoFit/>
          </a:bodyPr>
          <a:lstStyle/>
          <a:p>
            <a:r>
              <a:rPr lang="bn-BD" b="1" dirty="0" smtClean="0">
                <a:latin typeface="NikoshBAN" pitchFamily="2" charset="0"/>
                <a:cs typeface="NikoshBAN" pitchFamily="2" charset="0"/>
              </a:rPr>
              <a:t>প্রশ্নঃ বলতো সমকোণী ত্রিভুজের লম্ব, ভূমি, অতিভুজ এই তিনটি রাশি থেকে যে কোন দুইটি রাশিকে নিয়ে মোট কয়টি ও কি কি অনুপাত তৈরী করা যায়? </a:t>
            </a:r>
            <a:endParaRPr lang="en-US" b="1" dirty="0">
              <a:latin typeface="NikoshBAN" pitchFamily="2" charset="0"/>
              <a:cs typeface="NikoshBAN" pitchFamily="2" charset="0"/>
            </a:endParaRPr>
          </a:p>
        </p:txBody>
      </p:sp>
      <mc:AlternateContent xmlns:mc="http://schemas.openxmlformats.org/markup-compatibility/2006" xmlns:a14="http://schemas.microsoft.com/office/drawing/2010/main">
        <mc:Choice Requires="a14">
          <p:sp>
            <p:nvSpPr>
              <p:cNvPr id="19" name="TextBox 18"/>
              <p:cNvSpPr txBox="1"/>
              <p:nvPr/>
            </p:nvSpPr>
            <p:spPr>
              <a:xfrm>
                <a:off x="492618" y="4864614"/>
                <a:ext cx="8651379" cy="683970"/>
              </a:xfrm>
              <a:prstGeom prst="rect">
                <a:avLst/>
              </a:prstGeom>
              <a:noFill/>
            </p:spPr>
            <p:txBody>
              <a:bodyPr wrap="square" rtlCol="0">
                <a:spAutoFit/>
              </a:bodyPr>
              <a:lstStyle/>
              <a:p>
                <a:r>
                  <a:rPr lang="bn-BD" sz="2000" b="1" dirty="0" smtClean="0">
                    <a:latin typeface="NikoshBAN" pitchFamily="2" charset="0"/>
                    <a:cs typeface="NikoshBAN" pitchFamily="2" charset="0"/>
                  </a:rPr>
                  <a:t>উত্তরঃ ছয়টি; যথা,  </a:t>
                </a:r>
                <a14:m>
                  <m:oMath xmlns:m="http://schemas.openxmlformats.org/officeDocument/2006/math">
                    <m:f>
                      <m:fPr>
                        <m:ctrlPr>
                          <a:rPr lang="bn-BD" sz="2000" b="1" i="1" smtClean="0">
                            <a:latin typeface="Cambria Math"/>
                            <a:cs typeface="NikoshBAN" pitchFamily="2" charset="0"/>
                          </a:rPr>
                        </m:ctrlPr>
                      </m:fPr>
                      <m:num>
                        <m:r>
                          <a:rPr lang="bn-BD" sz="2000" b="1" i="1" smtClean="0">
                            <a:latin typeface="Cambria Math"/>
                            <a:cs typeface="NikoshBAN" pitchFamily="2" charset="0"/>
                          </a:rPr>
                          <m:t>লম্ব</m:t>
                        </m:r>
                      </m:num>
                      <m:den>
                        <m:r>
                          <a:rPr lang="bn-BD" sz="2000" b="1" i="1" smtClean="0">
                            <a:latin typeface="Cambria Math"/>
                            <a:cs typeface="NikoshBAN" pitchFamily="2" charset="0"/>
                          </a:rPr>
                          <m:t>অতিভুজ</m:t>
                        </m:r>
                      </m:den>
                    </m:f>
                  </m:oMath>
                </a14:m>
                <a:r>
                  <a:rPr lang="bn-BD" sz="2000" b="1" dirty="0" smtClean="0">
                    <a:latin typeface="NikoshBAN" pitchFamily="2" charset="0"/>
                    <a:cs typeface="NikoshBAN" pitchFamily="2" charset="0"/>
                  </a:rPr>
                  <a:t>, </a:t>
                </a:r>
                <a14:m>
                  <m:oMath xmlns:m="http://schemas.openxmlformats.org/officeDocument/2006/math">
                    <m:f>
                      <m:fPr>
                        <m:ctrlPr>
                          <a:rPr lang="bn-BD" sz="2000" b="1" i="1" dirty="0" smtClean="0">
                            <a:latin typeface="Cambria Math"/>
                            <a:cs typeface="NikoshBAN" pitchFamily="2" charset="0"/>
                          </a:rPr>
                        </m:ctrlPr>
                      </m:fPr>
                      <m:num>
                        <m:r>
                          <a:rPr lang="bn-BD" sz="2000" b="1" i="1" dirty="0" smtClean="0">
                            <a:latin typeface="Cambria Math"/>
                            <a:cs typeface="NikoshBAN" pitchFamily="2" charset="0"/>
                          </a:rPr>
                          <m:t>ভূমি</m:t>
                        </m:r>
                        <m:r>
                          <a:rPr lang="bn-BD" sz="2000" b="1" i="1" dirty="0" smtClean="0">
                            <a:latin typeface="Cambria Math"/>
                            <a:cs typeface="NikoshBAN" pitchFamily="2" charset="0"/>
                          </a:rPr>
                          <m:t> </m:t>
                        </m:r>
                      </m:num>
                      <m:den>
                        <m:r>
                          <a:rPr lang="bn-BD" sz="2000" b="1" i="1" dirty="0" smtClean="0">
                            <a:latin typeface="Cambria Math"/>
                            <a:cs typeface="NikoshBAN" pitchFamily="2" charset="0"/>
                          </a:rPr>
                          <m:t>অতিভুজ</m:t>
                        </m:r>
                      </m:den>
                    </m:f>
                  </m:oMath>
                </a14:m>
                <a:r>
                  <a:rPr lang="bn-BD" sz="2000" b="1" dirty="0" smtClean="0">
                    <a:latin typeface="NikoshBAN" pitchFamily="2" charset="0"/>
                    <a:cs typeface="NikoshBAN" pitchFamily="2" charset="0"/>
                  </a:rPr>
                  <a:t>, </a:t>
                </a:r>
                <a14:m>
                  <m:oMath xmlns:m="http://schemas.openxmlformats.org/officeDocument/2006/math">
                    <m:f>
                      <m:fPr>
                        <m:ctrlPr>
                          <a:rPr lang="bn-BD" sz="2000" b="1" i="1" dirty="0" smtClean="0">
                            <a:latin typeface="Cambria Math"/>
                            <a:cs typeface="NikoshBAN" pitchFamily="2" charset="0"/>
                          </a:rPr>
                        </m:ctrlPr>
                      </m:fPr>
                      <m:num>
                        <m:r>
                          <a:rPr lang="bn-BD" sz="2000" b="1" i="1" dirty="0" smtClean="0">
                            <a:latin typeface="Cambria Math"/>
                            <a:cs typeface="NikoshBAN" pitchFamily="2" charset="0"/>
                          </a:rPr>
                          <m:t>অতিভুজ</m:t>
                        </m:r>
                        <m:r>
                          <a:rPr lang="bn-BD" sz="2000" b="1" i="1" dirty="0" smtClean="0">
                            <a:latin typeface="Cambria Math"/>
                            <a:cs typeface="NikoshBAN" pitchFamily="2" charset="0"/>
                          </a:rPr>
                          <m:t> </m:t>
                        </m:r>
                      </m:num>
                      <m:den>
                        <m:r>
                          <a:rPr lang="bn-BD" sz="2000" b="1" i="1" dirty="0" smtClean="0">
                            <a:latin typeface="Cambria Math"/>
                            <a:cs typeface="NikoshBAN" pitchFamily="2" charset="0"/>
                          </a:rPr>
                          <m:t>লম্ব</m:t>
                        </m:r>
                      </m:den>
                    </m:f>
                  </m:oMath>
                </a14:m>
                <a:r>
                  <a:rPr lang="bn-BD" sz="2000" b="1" dirty="0" smtClean="0">
                    <a:latin typeface="NikoshBAN" pitchFamily="2" charset="0"/>
                    <a:cs typeface="NikoshBAN" pitchFamily="2" charset="0"/>
                  </a:rPr>
                  <a:t>, </a:t>
                </a:r>
                <a14:m>
                  <m:oMath xmlns:m="http://schemas.openxmlformats.org/officeDocument/2006/math">
                    <m:f>
                      <m:fPr>
                        <m:ctrlPr>
                          <a:rPr lang="bn-BD" sz="2000" b="1" i="1" dirty="0" smtClean="0">
                            <a:latin typeface="Cambria Math"/>
                            <a:cs typeface="NikoshBAN" pitchFamily="2" charset="0"/>
                          </a:rPr>
                        </m:ctrlPr>
                      </m:fPr>
                      <m:num>
                        <m:r>
                          <a:rPr lang="bn-BD" sz="2000" b="1" i="1" dirty="0" smtClean="0">
                            <a:latin typeface="Cambria Math"/>
                            <a:cs typeface="NikoshBAN" pitchFamily="2" charset="0"/>
                          </a:rPr>
                          <m:t>অতিভুজ</m:t>
                        </m:r>
                        <m:r>
                          <a:rPr lang="bn-BD" sz="2000" b="1" i="1" dirty="0" smtClean="0">
                            <a:latin typeface="Cambria Math"/>
                            <a:cs typeface="NikoshBAN" pitchFamily="2" charset="0"/>
                          </a:rPr>
                          <m:t> </m:t>
                        </m:r>
                      </m:num>
                      <m:den>
                        <m:r>
                          <a:rPr lang="bn-BD" sz="2000" b="1" i="1" dirty="0" smtClean="0">
                            <a:latin typeface="Cambria Math"/>
                            <a:cs typeface="NikoshBAN" pitchFamily="2" charset="0"/>
                          </a:rPr>
                          <m:t>ভূমি</m:t>
                        </m:r>
                      </m:den>
                    </m:f>
                  </m:oMath>
                </a14:m>
                <a:r>
                  <a:rPr lang="bn-BD" sz="2000" b="1" dirty="0" smtClean="0">
                    <a:latin typeface="NikoshBAN" pitchFamily="2" charset="0"/>
                    <a:cs typeface="NikoshBAN" pitchFamily="2" charset="0"/>
                  </a:rPr>
                  <a:t>, </a:t>
                </a:r>
                <a14:m>
                  <m:oMath xmlns:m="http://schemas.openxmlformats.org/officeDocument/2006/math">
                    <m:f>
                      <m:fPr>
                        <m:ctrlPr>
                          <a:rPr lang="bn-BD" sz="2000" b="1" i="1" dirty="0" smtClean="0">
                            <a:latin typeface="Cambria Math"/>
                            <a:cs typeface="NikoshBAN" pitchFamily="2" charset="0"/>
                          </a:rPr>
                        </m:ctrlPr>
                      </m:fPr>
                      <m:num>
                        <m:r>
                          <a:rPr lang="bn-BD" sz="2000" b="1" i="1" dirty="0" smtClean="0">
                            <a:latin typeface="Cambria Math"/>
                            <a:cs typeface="NikoshBAN" pitchFamily="2" charset="0"/>
                          </a:rPr>
                          <m:t>ভূমি</m:t>
                        </m:r>
                      </m:num>
                      <m:den>
                        <m:r>
                          <a:rPr lang="bn-BD" sz="2000" b="1" i="1" dirty="0" smtClean="0">
                            <a:latin typeface="Cambria Math"/>
                            <a:cs typeface="NikoshBAN" pitchFamily="2" charset="0"/>
                          </a:rPr>
                          <m:t>লম্ব</m:t>
                        </m:r>
                      </m:den>
                    </m:f>
                  </m:oMath>
                </a14:m>
                <a:r>
                  <a:rPr lang="bn-BD" sz="2000" b="1" dirty="0" smtClean="0">
                    <a:latin typeface="NikoshBAN" pitchFamily="2" charset="0"/>
                    <a:cs typeface="NikoshBAN" pitchFamily="2" charset="0"/>
                  </a:rPr>
                  <a:t> , </a:t>
                </a:r>
                <a14:m>
                  <m:oMath xmlns:m="http://schemas.openxmlformats.org/officeDocument/2006/math">
                    <m:f>
                      <m:fPr>
                        <m:ctrlPr>
                          <a:rPr lang="bn-BD" sz="2000" b="1" i="1" dirty="0" smtClean="0">
                            <a:latin typeface="Cambria Math"/>
                            <a:cs typeface="NikoshBAN" pitchFamily="2" charset="0"/>
                          </a:rPr>
                        </m:ctrlPr>
                      </m:fPr>
                      <m:num>
                        <m:r>
                          <a:rPr lang="bn-BD" sz="2000" b="1" i="1" dirty="0" smtClean="0">
                            <a:latin typeface="Cambria Math"/>
                            <a:cs typeface="NikoshBAN" pitchFamily="2" charset="0"/>
                          </a:rPr>
                          <m:t>লম্ব</m:t>
                        </m:r>
                        <m:r>
                          <a:rPr lang="bn-BD" sz="2000" b="1" i="1" dirty="0" smtClean="0">
                            <a:latin typeface="Cambria Math"/>
                            <a:cs typeface="NikoshBAN" pitchFamily="2" charset="0"/>
                          </a:rPr>
                          <m:t> </m:t>
                        </m:r>
                      </m:num>
                      <m:den>
                        <m:r>
                          <a:rPr lang="bn-BD" sz="2000" b="1" i="1" dirty="0" smtClean="0">
                            <a:latin typeface="Cambria Math"/>
                            <a:cs typeface="NikoshBAN" pitchFamily="2" charset="0"/>
                          </a:rPr>
                          <m:t>ভূমি</m:t>
                        </m:r>
                      </m:den>
                    </m:f>
                  </m:oMath>
                </a14:m>
                <a:r>
                  <a:rPr lang="bn-BD" sz="2000" b="1" dirty="0" smtClean="0">
                    <a:latin typeface="NikoshBAN" pitchFamily="2" charset="0"/>
                    <a:cs typeface="NikoshBAN" pitchFamily="2" charset="0"/>
                  </a:rPr>
                  <a:t> </a:t>
                </a:r>
                <a:endParaRPr lang="en-US" sz="2000" b="1" dirty="0">
                  <a:latin typeface="NikoshBAN" pitchFamily="2" charset="0"/>
                  <a:cs typeface="NikoshBAN" pitchFamily="2"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492618" y="4864614"/>
                <a:ext cx="8651379" cy="683970"/>
              </a:xfrm>
              <a:prstGeom prst="rect">
                <a:avLst/>
              </a:prstGeom>
              <a:blipFill rotWithShape="1">
                <a:blip r:embed="rId2"/>
                <a:stretch>
                  <a:fillRect l="-775"/>
                </a:stretch>
              </a:blipFill>
            </p:spPr>
            <p:txBody>
              <a:bodyPr/>
              <a:lstStyle/>
              <a:p>
                <a:r>
                  <a:rPr lang="en-US">
                    <a:noFill/>
                  </a:rPr>
                  <a:t> </a:t>
                </a:r>
              </a:p>
            </p:txBody>
          </p:sp>
        </mc:Fallback>
      </mc:AlternateContent>
      <p:sp>
        <p:nvSpPr>
          <p:cNvPr id="20" name="TextBox 19"/>
          <p:cNvSpPr txBox="1"/>
          <p:nvPr/>
        </p:nvSpPr>
        <p:spPr>
          <a:xfrm>
            <a:off x="445405" y="5694722"/>
            <a:ext cx="8698592" cy="369332"/>
          </a:xfrm>
          <a:prstGeom prst="rect">
            <a:avLst/>
          </a:prstGeom>
          <a:noFill/>
        </p:spPr>
        <p:txBody>
          <a:bodyPr wrap="square" rtlCol="0">
            <a:spAutoFit/>
          </a:bodyPr>
          <a:lstStyle/>
          <a:p>
            <a:r>
              <a:rPr lang="bn-BD" b="1" dirty="0" smtClean="0">
                <a:latin typeface="NikoshBAN" pitchFamily="2" charset="0"/>
                <a:cs typeface="NikoshBAN" pitchFamily="2" charset="0"/>
              </a:rPr>
              <a:t>প্রশ্নঃ বলতো , এই অনুপাত গুলোকে একত্রে কি বলে? </a:t>
            </a:r>
            <a:endParaRPr lang="en-US" b="1" dirty="0">
              <a:latin typeface="NikoshBAN" pitchFamily="2" charset="0"/>
              <a:cs typeface="NikoshBAN" pitchFamily="2" charset="0"/>
            </a:endParaRPr>
          </a:p>
        </p:txBody>
      </p:sp>
      <p:sp>
        <p:nvSpPr>
          <p:cNvPr id="21" name="TextBox 20"/>
          <p:cNvSpPr txBox="1"/>
          <p:nvPr/>
        </p:nvSpPr>
        <p:spPr>
          <a:xfrm>
            <a:off x="445405" y="6151051"/>
            <a:ext cx="8698592" cy="369332"/>
          </a:xfrm>
          <a:prstGeom prst="rect">
            <a:avLst/>
          </a:prstGeom>
          <a:noFill/>
        </p:spPr>
        <p:txBody>
          <a:bodyPr wrap="square" rtlCol="0">
            <a:spAutoFit/>
          </a:bodyPr>
          <a:lstStyle/>
          <a:p>
            <a:r>
              <a:rPr lang="bn-BD" b="1" dirty="0" smtClean="0">
                <a:latin typeface="NikoshBAN" pitchFamily="2" charset="0"/>
                <a:cs typeface="NikoshBAN" pitchFamily="2" charset="0"/>
              </a:rPr>
              <a:t>উত্তরঃ সূক্ষ্মকোণের ত্রিকোণমিতিক অনুপাত। </a:t>
            </a:r>
            <a:endParaRPr lang="en-US" b="1" dirty="0">
              <a:latin typeface="NikoshBAN" pitchFamily="2" charset="0"/>
              <a:cs typeface="NikoshBAN" pitchFamily="2" charset="0"/>
            </a:endParaRPr>
          </a:p>
        </p:txBody>
      </p:sp>
      <p:sp>
        <p:nvSpPr>
          <p:cNvPr id="25" name="TextBox 24"/>
          <p:cNvSpPr txBox="1"/>
          <p:nvPr/>
        </p:nvSpPr>
        <p:spPr>
          <a:xfrm>
            <a:off x="1523999" y="89549"/>
            <a:ext cx="7620000" cy="461665"/>
          </a:xfrm>
          <a:prstGeom prst="rect">
            <a:avLst/>
          </a:prstGeom>
          <a:noFill/>
        </p:spPr>
        <p:txBody>
          <a:bodyPr wrap="square" rtlCol="0">
            <a:spAutoFit/>
          </a:bodyPr>
          <a:lstStyle/>
          <a:p>
            <a:r>
              <a:rPr lang="bn-BD" sz="2400" b="1" dirty="0" smtClean="0">
                <a:latin typeface="NikoshBAN" pitchFamily="2" charset="0"/>
                <a:cs typeface="NikoshBAN" pitchFamily="2" charset="0"/>
              </a:rPr>
              <a:t>চিত্র দেখে নিচের প্রশ্নোগুলোর উতর দাও </a:t>
            </a:r>
            <a:endParaRPr lang="en-US" sz="2400" b="1" dirty="0">
              <a:latin typeface="NikoshBAN" pitchFamily="2" charset="0"/>
              <a:cs typeface="NikoshBAN" pitchFamily="2" charset="0"/>
            </a:endParaRPr>
          </a:p>
        </p:txBody>
      </p:sp>
    </p:spTree>
    <p:extLst>
      <p:ext uri="{BB962C8B-B14F-4D97-AF65-F5344CB8AC3E}">
        <p14:creationId xmlns:p14="http://schemas.microsoft.com/office/powerpoint/2010/main" val="309432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ppt_x"/>
                                          </p:val>
                                        </p:tav>
                                        <p:tav tm="100000">
                                          <p:val>
                                            <p:strVal val="#ppt_x"/>
                                          </p:val>
                                        </p:tav>
                                      </p:tavLst>
                                    </p:anim>
                                    <p:anim calcmode="lin" valueType="num">
                                      <p:cBhvr additive="base">
                                        <p:cTn id="2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ppt_x"/>
                                          </p:val>
                                        </p:tav>
                                        <p:tav tm="100000">
                                          <p:val>
                                            <p:strVal val="#ppt_x"/>
                                          </p:val>
                                        </p:tav>
                                      </p:tavLst>
                                    </p:anim>
                                    <p:anim calcmode="lin" valueType="num">
                                      <p:cBhvr additive="base">
                                        <p:cTn id="3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additive="base">
                                        <p:cTn id="44" dur="500" fill="hold"/>
                                        <p:tgtEl>
                                          <p:spTgt spid="16"/>
                                        </p:tgtEl>
                                        <p:attrNameLst>
                                          <p:attrName>ppt_x</p:attrName>
                                        </p:attrNameLst>
                                      </p:cBhvr>
                                      <p:tavLst>
                                        <p:tav tm="0">
                                          <p:val>
                                            <p:strVal val="#ppt_x"/>
                                          </p:val>
                                        </p:tav>
                                        <p:tav tm="100000">
                                          <p:val>
                                            <p:strVal val="#ppt_x"/>
                                          </p:val>
                                        </p:tav>
                                      </p:tavLst>
                                    </p:anim>
                                    <p:anim calcmode="lin" valueType="num">
                                      <p:cBhvr additive="base">
                                        <p:cTn id="4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500" fill="hold"/>
                                        <p:tgtEl>
                                          <p:spTgt spid="17"/>
                                        </p:tgtEl>
                                        <p:attrNameLst>
                                          <p:attrName>ppt_x</p:attrName>
                                        </p:attrNameLst>
                                      </p:cBhvr>
                                      <p:tavLst>
                                        <p:tav tm="0">
                                          <p:val>
                                            <p:strVal val="#ppt_x"/>
                                          </p:val>
                                        </p:tav>
                                        <p:tav tm="100000">
                                          <p:val>
                                            <p:strVal val="#ppt_x"/>
                                          </p:val>
                                        </p:tav>
                                      </p:tavLst>
                                    </p:anim>
                                    <p:anim calcmode="lin" valueType="num">
                                      <p:cBhvr additive="base">
                                        <p:cTn id="51"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additive="base">
                                        <p:cTn id="56" dur="500" fill="hold"/>
                                        <p:tgtEl>
                                          <p:spTgt spid="18"/>
                                        </p:tgtEl>
                                        <p:attrNameLst>
                                          <p:attrName>ppt_x</p:attrName>
                                        </p:attrNameLst>
                                      </p:cBhvr>
                                      <p:tavLst>
                                        <p:tav tm="0">
                                          <p:val>
                                            <p:strVal val="#ppt_x"/>
                                          </p:val>
                                        </p:tav>
                                        <p:tav tm="100000">
                                          <p:val>
                                            <p:strVal val="#ppt_x"/>
                                          </p:val>
                                        </p:tav>
                                      </p:tavLst>
                                    </p:anim>
                                    <p:anim calcmode="lin" valueType="num">
                                      <p:cBhvr additive="base">
                                        <p:cTn id="5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 calcmode="lin" valueType="num">
                                      <p:cBhvr additive="base">
                                        <p:cTn id="62" dur="500" fill="hold"/>
                                        <p:tgtEl>
                                          <p:spTgt spid="19"/>
                                        </p:tgtEl>
                                        <p:attrNameLst>
                                          <p:attrName>ppt_x</p:attrName>
                                        </p:attrNameLst>
                                      </p:cBhvr>
                                      <p:tavLst>
                                        <p:tav tm="0">
                                          <p:val>
                                            <p:strVal val="#ppt_x"/>
                                          </p:val>
                                        </p:tav>
                                        <p:tav tm="100000">
                                          <p:val>
                                            <p:strVal val="#ppt_x"/>
                                          </p:val>
                                        </p:tav>
                                      </p:tavLst>
                                    </p:anim>
                                    <p:anim calcmode="lin" valueType="num">
                                      <p:cBhvr additive="base">
                                        <p:cTn id="6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21"/>
                                        </p:tgtEl>
                                        <p:attrNameLst>
                                          <p:attrName>style.visibility</p:attrName>
                                        </p:attrNameLst>
                                      </p:cBhvr>
                                      <p:to>
                                        <p:strVal val="visible"/>
                                      </p:to>
                                    </p:set>
                                    <p:anim calcmode="lin" valueType="num">
                                      <p:cBhvr additive="base">
                                        <p:cTn id="74" dur="500" fill="hold"/>
                                        <p:tgtEl>
                                          <p:spTgt spid="21"/>
                                        </p:tgtEl>
                                        <p:attrNameLst>
                                          <p:attrName>ppt_x</p:attrName>
                                        </p:attrNameLst>
                                      </p:cBhvr>
                                      <p:tavLst>
                                        <p:tav tm="0">
                                          <p:val>
                                            <p:strVal val="#ppt_x"/>
                                          </p:val>
                                        </p:tav>
                                        <p:tav tm="100000">
                                          <p:val>
                                            <p:strVal val="#ppt_x"/>
                                          </p:val>
                                        </p:tav>
                                      </p:tavLst>
                                    </p:anim>
                                    <p:anim calcmode="lin" valueType="num">
                                      <p:cBhvr additive="base">
                                        <p:cTn id="7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P spid="19" grpId="0"/>
      <p:bldP spid="20" grpId="0"/>
      <p:bldP spid="21"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533400"/>
            <a:ext cx="8305800" cy="923330"/>
          </a:xfrm>
          <a:prstGeom prst="rect">
            <a:avLst/>
          </a:prstGeom>
          <a:noFill/>
        </p:spPr>
        <p:txBody>
          <a:bodyPr wrap="square" rtlCol="0">
            <a:spAutoFit/>
          </a:bodyPr>
          <a:lstStyle/>
          <a:p>
            <a:r>
              <a:rPr lang="bn-BD" sz="5400" b="1" dirty="0" smtClean="0">
                <a:latin typeface="NikoshBAN" pitchFamily="2" charset="0"/>
                <a:cs typeface="NikoshBAN" pitchFamily="2" charset="0"/>
              </a:rPr>
              <a:t>পাঠ ঘোষণাঃ </a:t>
            </a:r>
            <a:endParaRPr lang="en-US" sz="5400" b="1" dirty="0">
              <a:latin typeface="NikoshBAN" pitchFamily="2" charset="0"/>
              <a:cs typeface="NikoshBAN" pitchFamily="2" charset="0"/>
            </a:endParaRPr>
          </a:p>
        </p:txBody>
      </p:sp>
      <p:sp>
        <p:nvSpPr>
          <p:cNvPr id="3" name="TextBox 2"/>
          <p:cNvSpPr txBox="1"/>
          <p:nvPr/>
        </p:nvSpPr>
        <p:spPr>
          <a:xfrm>
            <a:off x="381000" y="1336962"/>
            <a:ext cx="8305800" cy="769441"/>
          </a:xfrm>
          <a:prstGeom prst="rect">
            <a:avLst/>
          </a:prstGeom>
          <a:noFill/>
        </p:spPr>
        <p:txBody>
          <a:bodyPr wrap="square" rtlCol="0">
            <a:spAutoFit/>
          </a:bodyPr>
          <a:lstStyle/>
          <a:p>
            <a:r>
              <a:rPr lang="bn-BD" sz="4400" b="1" dirty="0" smtClean="0">
                <a:latin typeface="NikoshBAN" pitchFamily="2" charset="0"/>
                <a:cs typeface="NikoshBAN" pitchFamily="2" charset="0"/>
              </a:rPr>
              <a:t>আমাদের আজকের পাঠ......</a:t>
            </a:r>
            <a:endParaRPr lang="en-US" sz="4400" b="1" dirty="0">
              <a:latin typeface="NikoshBAN" pitchFamily="2" charset="0"/>
              <a:cs typeface="NikoshBAN" pitchFamily="2" charset="0"/>
            </a:endParaRPr>
          </a:p>
        </p:txBody>
      </p:sp>
      <p:sp>
        <p:nvSpPr>
          <p:cNvPr id="4" name="TextBox 3"/>
          <p:cNvSpPr txBox="1"/>
          <p:nvPr/>
        </p:nvSpPr>
        <p:spPr>
          <a:xfrm>
            <a:off x="381000" y="2362200"/>
            <a:ext cx="8305800" cy="707886"/>
          </a:xfrm>
          <a:prstGeom prst="rect">
            <a:avLst/>
          </a:prstGeom>
          <a:noFill/>
        </p:spPr>
        <p:txBody>
          <a:bodyPr wrap="square" rtlCol="0">
            <a:spAutoFit/>
          </a:bodyPr>
          <a:lstStyle/>
          <a:p>
            <a:r>
              <a:rPr lang="bn-BD" sz="4000" b="1" dirty="0" smtClean="0">
                <a:latin typeface="NikoshBAN" pitchFamily="2" charset="0"/>
                <a:cs typeface="NikoshBAN" pitchFamily="2" charset="0"/>
              </a:rPr>
              <a:t>সূক্ষ্মকোণের ত্রিকোণমিতিক অনুপাত। </a:t>
            </a:r>
            <a:endParaRPr lang="en-US" sz="4000" b="1" dirty="0">
              <a:latin typeface="NikoshBAN" pitchFamily="2" charset="0"/>
              <a:cs typeface="NikoshBAN" pitchFamily="2" charset="0"/>
            </a:endParaRPr>
          </a:p>
        </p:txBody>
      </p:sp>
    </p:spTree>
    <p:extLst>
      <p:ext uri="{BB962C8B-B14F-4D97-AF65-F5344CB8AC3E}">
        <p14:creationId xmlns:p14="http://schemas.microsoft.com/office/powerpoint/2010/main" val="370778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7253" y="459018"/>
            <a:ext cx="8381998" cy="769441"/>
          </a:xfrm>
          <a:prstGeom prst="rect">
            <a:avLst/>
          </a:prstGeom>
          <a:noFill/>
        </p:spPr>
        <p:txBody>
          <a:bodyPr wrap="square" rtlCol="0">
            <a:spAutoFit/>
          </a:bodyPr>
          <a:lstStyle/>
          <a:p>
            <a:r>
              <a:rPr lang="bn-BD" sz="4400" b="1" dirty="0" smtClean="0">
                <a:latin typeface="NikoshBAN" pitchFamily="2" charset="0"/>
                <a:cs typeface="NikoshBAN" pitchFamily="2" charset="0"/>
              </a:rPr>
              <a:t>শিখন ফলঃ </a:t>
            </a:r>
            <a:endParaRPr lang="en-US" sz="4400" b="1" dirty="0">
              <a:latin typeface="NikoshBAN" pitchFamily="2" charset="0"/>
              <a:cs typeface="NikoshBAN" pitchFamily="2" charset="0"/>
            </a:endParaRPr>
          </a:p>
        </p:txBody>
      </p:sp>
      <p:sp>
        <p:nvSpPr>
          <p:cNvPr id="3" name="TextBox 2"/>
          <p:cNvSpPr txBox="1"/>
          <p:nvPr/>
        </p:nvSpPr>
        <p:spPr>
          <a:xfrm>
            <a:off x="533399" y="1207163"/>
            <a:ext cx="8395852" cy="707886"/>
          </a:xfrm>
          <a:prstGeom prst="rect">
            <a:avLst/>
          </a:prstGeom>
          <a:noFill/>
        </p:spPr>
        <p:txBody>
          <a:bodyPr wrap="square" rtlCol="0">
            <a:spAutoFit/>
          </a:bodyPr>
          <a:lstStyle/>
          <a:p>
            <a:r>
              <a:rPr lang="bn-BD" sz="4000" b="1" dirty="0" smtClean="0">
                <a:latin typeface="NikoshBAN" pitchFamily="2" charset="0"/>
                <a:cs typeface="NikoshBAN" pitchFamily="2" charset="0"/>
              </a:rPr>
              <a:t>এই পাঠ শেষে আমরা...</a:t>
            </a:r>
            <a:endParaRPr lang="en-US" sz="4000" b="1" dirty="0">
              <a:latin typeface="NikoshBAN" pitchFamily="2" charset="0"/>
              <a:cs typeface="NikoshBAN" pitchFamily="2" charset="0"/>
            </a:endParaRPr>
          </a:p>
        </p:txBody>
      </p:sp>
      <p:sp>
        <p:nvSpPr>
          <p:cNvPr id="4" name="TextBox 3"/>
          <p:cNvSpPr txBox="1"/>
          <p:nvPr/>
        </p:nvSpPr>
        <p:spPr>
          <a:xfrm>
            <a:off x="547252" y="2001982"/>
            <a:ext cx="8388925" cy="461665"/>
          </a:xfrm>
          <a:prstGeom prst="rect">
            <a:avLst/>
          </a:prstGeom>
          <a:noFill/>
        </p:spPr>
        <p:txBody>
          <a:bodyPr wrap="square" rtlCol="0">
            <a:spAutoFit/>
          </a:bodyPr>
          <a:lstStyle/>
          <a:p>
            <a:r>
              <a:rPr lang="bn-BD" sz="2400" b="1" dirty="0" smtClean="0">
                <a:latin typeface="NikoshBAN" pitchFamily="2" charset="0"/>
                <a:cs typeface="NikoshBAN" pitchFamily="2" charset="0"/>
              </a:rPr>
              <a:t>১</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সূক্ষ্মকোণের ত্রিকোণমিতিক অনুপাত বর্ণনা করতে পারব। </a:t>
            </a:r>
            <a:endParaRPr lang="en-US" sz="2400" b="1" dirty="0">
              <a:latin typeface="NikoshBAN" pitchFamily="2" charset="0"/>
              <a:cs typeface="NikoshBAN" pitchFamily="2" charset="0"/>
            </a:endParaRPr>
          </a:p>
        </p:txBody>
      </p:sp>
      <p:sp>
        <p:nvSpPr>
          <p:cNvPr id="6" name="TextBox 5"/>
          <p:cNvSpPr txBox="1"/>
          <p:nvPr/>
        </p:nvSpPr>
        <p:spPr>
          <a:xfrm>
            <a:off x="533398" y="2609210"/>
            <a:ext cx="8409708" cy="830997"/>
          </a:xfrm>
          <a:prstGeom prst="rect">
            <a:avLst/>
          </a:prstGeom>
          <a:noFill/>
        </p:spPr>
        <p:txBody>
          <a:bodyPr wrap="square" rtlCol="0">
            <a:spAutoFit/>
          </a:bodyPr>
          <a:lstStyle/>
          <a:p>
            <a:r>
              <a:rPr lang="bn-BD" sz="2400" b="1" dirty="0">
                <a:latin typeface="NikoshBAN" pitchFamily="2" charset="0"/>
                <a:cs typeface="NikoshBAN" pitchFamily="2" charset="0"/>
              </a:rPr>
              <a:t>২</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সূক্ষ্মকোণের ত্রিকোণমিতিক অনুপাত গুলোর মধ্যে পারস্পরিক সম্পর্ক নির্ণয়করতে পারব। </a:t>
            </a:r>
            <a:endParaRPr lang="en-US" sz="2400" b="1" dirty="0">
              <a:latin typeface="NikoshBAN" pitchFamily="2" charset="0"/>
              <a:cs typeface="NikoshBAN" pitchFamily="2" charset="0"/>
            </a:endParaRPr>
          </a:p>
        </p:txBody>
      </p:sp>
      <p:sp>
        <p:nvSpPr>
          <p:cNvPr id="7" name="TextBox 6"/>
          <p:cNvSpPr txBox="1"/>
          <p:nvPr/>
        </p:nvSpPr>
        <p:spPr>
          <a:xfrm>
            <a:off x="561106" y="3384973"/>
            <a:ext cx="8395853" cy="830997"/>
          </a:xfrm>
          <a:prstGeom prst="rect">
            <a:avLst/>
          </a:prstGeom>
          <a:noFill/>
        </p:spPr>
        <p:txBody>
          <a:bodyPr wrap="square" rtlCol="0">
            <a:spAutoFit/>
          </a:bodyPr>
          <a:lstStyle/>
          <a:p>
            <a:r>
              <a:rPr lang="bn-BD" sz="2400" b="1" dirty="0" smtClean="0">
                <a:latin typeface="NikoshBAN" pitchFamily="2" charset="0"/>
                <a:cs typeface="NikoshBAN" pitchFamily="2" charset="0"/>
              </a:rPr>
              <a:t>৩</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সূক্ষ্মকোণের ত্রিকোণমিতিক অনুপাত গুলোর ধ্রুবতা যাচাই করে প্রমাণ ও গাণিতিক সমস্যা সমাধান করতে পারব। </a:t>
            </a:r>
            <a:endParaRPr lang="en-US" sz="2400" b="1" dirty="0">
              <a:latin typeface="NikoshBAN" pitchFamily="2" charset="0"/>
              <a:cs typeface="NikoshBAN" pitchFamily="2" charset="0"/>
            </a:endParaRPr>
          </a:p>
        </p:txBody>
      </p:sp>
      <p:sp>
        <p:nvSpPr>
          <p:cNvPr id="8" name="TextBox 7"/>
          <p:cNvSpPr txBox="1"/>
          <p:nvPr/>
        </p:nvSpPr>
        <p:spPr>
          <a:xfrm>
            <a:off x="554179" y="4567260"/>
            <a:ext cx="8375071" cy="461665"/>
          </a:xfrm>
          <a:prstGeom prst="rect">
            <a:avLst/>
          </a:prstGeom>
          <a:noFill/>
        </p:spPr>
        <p:txBody>
          <a:bodyPr wrap="square" rtlCol="0">
            <a:spAutoFit/>
          </a:bodyPr>
          <a:lstStyle/>
          <a:p>
            <a:r>
              <a:rPr lang="bn-BD" sz="2400" b="1" dirty="0" smtClean="0">
                <a:latin typeface="NikoshBAN" pitchFamily="2" charset="0"/>
                <a:cs typeface="NikoshBAN" pitchFamily="2" charset="0"/>
              </a:rPr>
              <a:t>৪</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ত্রিকোণমিতিক অভেদাবলি প্রমাণ করতে পারব।</a:t>
            </a:r>
            <a:endParaRPr lang="en-US" sz="2400" b="1" dirty="0">
              <a:latin typeface="NikoshBAN" pitchFamily="2" charset="0"/>
              <a:cs typeface="NikoshBAN" pitchFamily="2" charset="0"/>
            </a:endParaRPr>
          </a:p>
        </p:txBody>
      </p:sp>
      <p:sp>
        <p:nvSpPr>
          <p:cNvPr id="9" name="TextBox 8"/>
          <p:cNvSpPr txBox="1"/>
          <p:nvPr/>
        </p:nvSpPr>
        <p:spPr>
          <a:xfrm>
            <a:off x="547253" y="5375196"/>
            <a:ext cx="8381997" cy="461665"/>
          </a:xfrm>
          <a:prstGeom prst="rect">
            <a:avLst/>
          </a:prstGeom>
          <a:noFill/>
        </p:spPr>
        <p:txBody>
          <a:bodyPr wrap="square" rtlCol="0">
            <a:spAutoFit/>
          </a:bodyPr>
          <a:lstStyle/>
          <a:p>
            <a:r>
              <a:rPr lang="bn-BD" sz="2400" b="1" dirty="0">
                <a:latin typeface="NikoshBAN" pitchFamily="2" charset="0"/>
                <a:cs typeface="NikoshBAN" pitchFamily="2" charset="0"/>
              </a:rPr>
              <a:t>৫</a:t>
            </a:r>
            <a:r>
              <a:rPr lang="en-US" sz="2400" b="1" dirty="0" smtClean="0">
                <a:latin typeface="NikoshBAN" pitchFamily="2" charset="0"/>
                <a:cs typeface="NikoshBAN" pitchFamily="2" charset="0"/>
              </a:rPr>
              <a:t>.</a:t>
            </a:r>
            <a:r>
              <a:rPr lang="bn-BD" sz="2400" b="1" dirty="0" smtClean="0">
                <a:latin typeface="NikoshBAN" pitchFamily="2" charset="0"/>
                <a:cs typeface="NikoshBAN" pitchFamily="2" charset="0"/>
              </a:rPr>
              <a:t> ত্রিকোণমিতিক অভেদাবলির প্রয়োগ করতে পারব।</a:t>
            </a:r>
            <a:endParaRPr lang="en-US" sz="2400" b="1" dirty="0">
              <a:latin typeface="NikoshBAN" pitchFamily="2" charset="0"/>
              <a:cs typeface="NikoshBAN" pitchFamily="2" charset="0"/>
            </a:endParaRPr>
          </a:p>
        </p:txBody>
      </p:sp>
    </p:spTree>
    <p:extLst>
      <p:ext uri="{BB962C8B-B14F-4D97-AF65-F5344CB8AC3E}">
        <p14:creationId xmlns:p14="http://schemas.microsoft.com/office/powerpoint/2010/main" val="355766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ppt_x"/>
                                          </p:val>
                                        </p:tav>
                                        <p:tav tm="100000">
                                          <p:val>
                                            <p:strVal val="#ppt_x"/>
                                          </p:val>
                                        </p:tav>
                                      </p:tavLst>
                                    </p:anim>
                                    <p:anim calcmode="lin" valueType="num">
                                      <p:cBhvr additive="base">
                                        <p:cTn id="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ppt_x"/>
                                          </p:val>
                                        </p:tav>
                                        <p:tav tm="100000">
                                          <p:val>
                                            <p:strVal val="#ppt_x"/>
                                          </p:val>
                                        </p:tav>
                                      </p:tavLst>
                                    </p:anim>
                                    <p:anim calcmode="lin" valueType="num">
                                      <p:cBhvr additive="base">
                                        <p:cTn id="4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P spid="8"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4448</TotalTime>
  <Words>9098</Words>
  <Application>Microsoft Office PowerPoint</Application>
  <PresentationFormat>On-screen Show (4:3)</PresentationFormat>
  <Paragraphs>953</Paragraphs>
  <Slides>52</Slides>
  <Notes>0</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স্বাগতম</vt:lpstr>
      <vt:lpstr>পরিচিতি</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SMART VIEW</dc:creator>
  <cp:lastModifiedBy>SMART VIEW</cp:lastModifiedBy>
  <cp:revision>444</cp:revision>
  <dcterms:created xsi:type="dcterms:W3CDTF">2006-08-16T00:00:00Z</dcterms:created>
  <dcterms:modified xsi:type="dcterms:W3CDTF">2018-05-30T16:19:20Z</dcterms:modified>
</cp:coreProperties>
</file>