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8" r:id="rId2"/>
    <p:sldId id="258" r:id="rId3"/>
    <p:sldId id="259" r:id="rId4"/>
    <p:sldId id="261" r:id="rId5"/>
    <p:sldId id="272" r:id="rId6"/>
    <p:sldId id="263" r:id="rId7"/>
    <p:sldId id="264" r:id="rId8"/>
    <p:sldId id="265" r:id="rId9"/>
    <p:sldId id="266" r:id="rId10"/>
    <p:sldId id="276" r:id="rId11"/>
    <p:sldId id="277" r:id="rId12"/>
    <p:sldId id="267" r:id="rId13"/>
    <p:sldId id="273" r:id="rId14"/>
    <p:sldId id="268" r:id="rId15"/>
    <p:sldId id="269" r:id="rId16"/>
    <p:sldId id="270" r:id="rId17"/>
    <p:sldId id="280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B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5D1F6-611A-4DCE-AC6C-2896E3FAC4D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FB7808-8B26-4D8C-BAD4-71B9FD4F7851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3663DD3-B4B1-43D8-8859-E9F0AE5E8DF2}" type="parTrans" cxnId="{C54D0AC4-FD1B-4543-AD3C-6425EB608DF5}">
      <dgm:prSet/>
      <dgm:spPr/>
      <dgm:t>
        <a:bodyPr/>
        <a:lstStyle/>
        <a:p>
          <a:endParaRPr lang="en-US"/>
        </a:p>
      </dgm:t>
    </dgm:pt>
    <dgm:pt modelId="{3A4A6B2D-C3DC-4BD7-A6E9-4F85A499CE4A}" type="sibTrans" cxnId="{C54D0AC4-FD1B-4543-AD3C-6425EB608DF5}">
      <dgm:prSet/>
      <dgm:spPr/>
      <dgm:t>
        <a:bodyPr/>
        <a:lstStyle/>
        <a:p>
          <a:endParaRPr lang="en-US"/>
        </a:p>
      </dgm:t>
    </dgm:pt>
    <dgm:pt modelId="{7C9E39DE-D15D-42FA-9A00-AA1229B3EE15}">
      <dgm:prSet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85E5459-A9FA-4919-81E9-DE5234D192B1}" type="parTrans" cxnId="{9C2094A9-C468-4C55-94A0-5F5FFA5FB2C8}">
      <dgm:prSet/>
      <dgm:spPr/>
      <dgm:t>
        <a:bodyPr/>
        <a:lstStyle/>
        <a:p>
          <a:endParaRPr lang="en-US"/>
        </a:p>
      </dgm:t>
    </dgm:pt>
    <dgm:pt modelId="{36EC4BAF-3952-4254-8384-0523C10B637D}" type="sibTrans" cxnId="{9C2094A9-C468-4C55-94A0-5F5FFA5FB2C8}">
      <dgm:prSet/>
      <dgm:spPr/>
      <dgm:t>
        <a:bodyPr/>
        <a:lstStyle/>
        <a:p>
          <a:endParaRPr lang="en-US"/>
        </a:p>
      </dgm:t>
    </dgm:pt>
    <dgm:pt modelId="{6F2C8559-7988-460D-BD05-8866A6C8EDAA}">
      <dgm:prSet phldrT="[Text]" custT="1"/>
      <dgm:spPr/>
      <dgm:t>
        <a:bodyPr/>
        <a:lstStyle/>
        <a:p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  সম্ভাবনা কী তা বলতে পারবে;</a:t>
          </a:r>
          <a:endParaRPr lang="en-US" sz="2800" dirty="0"/>
        </a:p>
      </dgm:t>
    </dgm:pt>
    <dgm:pt modelId="{85DD0200-C43A-435D-B320-3327B7CC9538}" type="sibTrans" cxnId="{A4B1A78A-23B6-4832-96D6-1095E60E0FBD}">
      <dgm:prSet/>
      <dgm:spPr/>
      <dgm:t>
        <a:bodyPr/>
        <a:lstStyle/>
        <a:p>
          <a:endParaRPr lang="en-US"/>
        </a:p>
      </dgm:t>
    </dgm:pt>
    <dgm:pt modelId="{F7934E29-76EA-4B72-B581-B2BBD9027DC9}" type="parTrans" cxnId="{A4B1A78A-23B6-4832-96D6-1095E60E0FBD}">
      <dgm:prSet/>
      <dgm:spPr/>
      <dgm:t>
        <a:bodyPr/>
        <a:lstStyle/>
        <a:p>
          <a:endParaRPr lang="en-US"/>
        </a:p>
      </dgm:t>
    </dgm:pt>
    <dgm:pt modelId="{B3BDCE70-3D54-4393-BCB5-3EFD735F2B0B}" type="pres">
      <dgm:prSet presAssocID="{E395D1F6-611A-4DCE-AC6C-2896E3FAC4D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F0ACA75-13A6-48AF-80E2-9A9A3E57989C}" type="pres">
      <dgm:prSet presAssocID="{6F2C8559-7988-460D-BD05-8866A6C8EDAA}" presName="parenttextcomposite" presStyleCnt="0"/>
      <dgm:spPr/>
    </dgm:pt>
    <dgm:pt modelId="{1FB7118D-BB64-49E5-BBAB-F8F4EBF03A4E}" type="pres">
      <dgm:prSet presAssocID="{6F2C8559-7988-460D-BD05-8866A6C8EDAA}" presName="parenttext" presStyleLbl="revTx" presStyleIdx="0" presStyleCnt="3" custScaleX="97317" custLinFactNeighborY="-1305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6BA60-9F48-456F-B86F-C0858FB6C9D9}" type="pres">
      <dgm:prSet presAssocID="{6F2C8559-7988-460D-BD05-8866A6C8EDAA}" presName="parallelogramComposite" presStyleCnt="0"/>
      <dgm:spPr/>
    </dgm:pt>
    <dgm:pt modelId="{9E20A1B7-0567-4743-B80D-915DE9CEE732}" type="pres">
      <dgm:prSet presAssocID="{6F2C8559-7988-460D-BD05-8866A6C8EDAA}" presName="parallelogram1" presStyleLbl="alignNode1" presStyleIdx="0" presStyleCnt="21"/>
      <dgm:spPr/>
    </dgm:pt>
    <dgm:pt modelId="{A3F973C2-A94E-4F8D-AAFC-F430EA48E993}" type="pres">
      <dgm:prSet presAssocID="{6F2C8559-7988-460D-BD05-8866A6C8EDAA}" presName="parallelogram2" presStyleLbl="alignNode1" presStyleIdx="1" presStyleCnt="21"/>
      <dgm:spPr/>
    </dgm:pt>
    <dgm:pt modelId="{FC930AD9-4D75-48D6-8642-C232B90B759F}" type="pres">
      <dgm:prSet presAssocID="{6F2C8559-7988-460D-BD05-8866A6C8EDAA}" presName="parallelogram3" presStyleLbl="alignNode1" presStyleIdx="2" presStyleCnt="21"/>
      <dgm:spPr/>
    </dgm:pt>
    <dgm:pt modelId="{424436FA-275A-47FE-A44A-E5DB2CB00632}" type="pres">
      <dgm:prSet presAssocID="{6F2C8559-7988-460D-BD05-8866A6C8EDAA}" presName="parallelogram4" presStyleLbl="alignNode1" presStyleIdx="3" presStyleCnt="21"/>
      <dgm:spPr/>
    </dgm:pt>
    <dgm:pt modelId="{00F3C3AD-2472-45DB-A088-0BD8FCBF90FB}" type="pres">
      <dgm:prSet presAssocID="{6F2C8559-7988-460D-BD05-8866A6C8EDAA}" presName="parallelogram5" presStyleLbl="alignNode1" presStyleIdx="4" presStyleCnt="21"/>
      <dgm:spPr/>
    </dgm:pt>
    <dgm:pt modelId="{E3CE6FC0-111E-44CA-9F41-41AC66336020}" type="pres">
      <dgm:prSet presAssocID="{6F2C8559-7988-460D-BD05-8866A6C8EDAA}" presName="parallelogram6" presStyleLbl="alignNode1" presStyleIdx="5" presStyleCnt="21"/>
      <dgm:spPr/>
    </dgm:pt>
    <dgm:pt modelId="{432131E9-5926-4509-9ABE-7AE71DBECFCC}" type="pres">
      <dgm:prSet presAssocID="{6F2C8559-7988-460D-BD05-8866A6C8EDAA}" presName="parallelogram7" presStyleLbl="alignNode1" presStyleIdx="6" presStyleCnt="21"/>
      <dgm:spPr/>
    </dgm:pt>
    <dgm:pt modelId="{CCDBBF91-F053-40EE-82B5-0D3F56581F6E}" type="pres">
      <dgm:prSet presAssocID="{85DD0200-C43A-435D-B320-3327B7CC9538}" presName="sibTrans" presStyleCnt="0"/>
      <dgm:spPr/>
    </dgm:pt>
    <dgm:pt modelId="{9301B06B-89AC-467B-8A33-A73C0040F2C9}" type="pres">
      <dgm:prSet presAssocID="{83FB7808-8B26-4D8C-BAD4-71B9FD4F7851}" presName="parenttextcomposite" presStyleCnt="0"/>
      <dgm:spPr/>
    </dgm:pt>
    <dgm:pt modelId="{C7E5C6B1-300A-495F-9984-19D1719FB8A4}" type="pres">
      <dgm:prSet presAssocID="{83FB7808-8B26-4D8C-BAD4-71B9FD4F785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0A478-84C4-4620-A869-E58226390FDC}" type="pres">
      <dgm:prSet presAssocID="{83FB7808-8B26-4D8C-BAD4-71B9FD4F7851}" presName="parallelogramComposite" presStyleCnt="0"/>
      <dgm:spPr/>
    </dgm:pt>
    <dgm:pt modelId="{7CA1E869-9083-4153-B6AB-82420C76BBA8}" type="pres">
      <dgm:prSet presAssocID="{83FB7808-8B26-4D8C-BAD4-71B9FD4F7851}" presName="parallelogram1" presStyleLbl="alignNode1" presStyleIdx="7" presStyleCnt="21"/>
      <dgm:spPr/>
    </dgm:pt>
    <dgm:pt modelId="{9EF61DFE-1F70-4D60-B3AE-6F870D21D6C6}" type="pres">
      <dgm:prSet presAssocID="{83FB7808-8B26-4D8C-BAD4-71B9FD4F7851}" presName="parallelogram2" presStyleLbl="alignNode1" presStyleIdx="8" presStyleCnt="21"/>
      <dgm:spPr/>
    </dgm:pt>
    <dgm:pt modelId="{E52BAA0A-A70F-4A90-9B84-ECA331ACC991}" type="pres">
      <dgm:prSet presAssocID="{83FB7808-8B26-4D8C-BAD4-71B9FD4F7851}" presName="parallelogram3" presStyleLbl="alignNode1" presStyleIdx="9" presStyleCnt="21"/>
      <dgm:spPr/>
    </dgm:pt>
    <dgm:pt modelId="{B048D7FF-F157-4CF1-A1DA-92D800E63308}" type="pres">
      <dgm:prSet presAssocID="{83FB7808-8B26-4D8C-BAD4-71B9FD4F7851}" presName="parallelogram4" presStyleLbl="alignNode1" presStyleIdx="10" presStyleCnt="21"/>
      <dgm:spPr/>
    </dgm:pt>
    <dgm:pt modelId="{A01314CA-3F23-4ECF-B437-8725F2DBA5BD}" type="pres">
      <dgm:prSet presAssocID="{83FB7808-8B26-4D8C-BAD4-71B9FD4F7851}" presName="parallelogram5" presStyleLbl="alignNode1" presStyleIdx="11" presStyleCnt="21"/>
      <dgm:spPr/>
    </dgm:pt>
    <dgm:pt modelId="{DA33C300-4558-4B98-9401-8A1EF04A8CA0}" type="pres">
      <dgm:prSet presAssocID="{83FB7808-8B26-4D8C-BAD4-71B9FD4F7851}" presName="parallelogram6" presStyleLbl="alignNode1" presStyleIdx="12" presStyleCnt="21"/>
      <dgm:spPr/>
    </dgm:pt>
    <dgm:pt modelId="{B3828A16-0BA2-4378-981D-92C0E43A2D54}" type="pres">
      <dgm:prSet presAssocID="{83FB7808-8B26-4D8C-BAD4-71B9FD4F7851}" presName="parallelogram7" presStyleLbl="alignNode1" presStyleIdx="13" presStyleCnt="21"/>
      <dgm:spPr/>
    </dgm:pt>
    <dgm:pt modelId="{98AF5E40-38AA-4BFF-99B4-C05FDAC08583}" type="pres">
      <dgm:prSet presAssocID="{3A4A6B2D-C3DC-4BD7-A6E9-4F85A499CE4A}" presName="sibTrans" presStyleCnt="0"/>
      <dgm:spPr/>
    </dgm:pt>
    <dgm:pt modelId="{8F4566CA-CDA9-41DD-A345-6AD0A67529E5}" type="pres">
      <dgm:prSet presAssocID="{7C9E39DE-D15D-42FA-9A00-AA1229B3EE15}" presName="parenttextcomposite" presStyleCnt="0"/>
      <dgm:spPr/>
    </dgm:pt>
    <dgm:pt modelId="{B94C4251-9A62-4F82-8083-384EB9EE18F7}" type="pres">
      <dgm:prSet presAssocID="{7C9E39DE-D15D-42FA-9A00-AA1229B3EE1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6B5FB-387B-4164-9FBA-A75A1415EBCB}" type="pres">
      <dgm:prSet presAssocID="{7C9E39DE-D15D-42FA-9A00-AA1229B3EE15}" presName="parallelogramComposite" presStyleCnt="0"/>
      <dgm:spPr/>
    </dgm:pt>
    <dgm:pt modelId="{A57723BA-B1FE-4820-B894-7854D4F7FB8E}" type="pres">
      <dgm:prSet presAssocID="{7C9E39DE-D15D-42FA-9A00-AA1229B3EE15}" presName="parallelogram1" presStyleLbl="alignNode1" presStyleIdx="14" presStyleCnt="21"/>
      <dgm:spPr/>
    </dgm:pt>
    <dgm:pt modelId="{92C3C378-A425-4C97-9363-AC9D22E3DBCC}" type="pres">
      <dgm:prSet presAssocID="{7C9E39DE-D15D-42FA-9A00-AA1229B3EE15}" presName="parallelogram2" presStyleLbl="alignNode1" presStyleIdx="15" presStyleCnt="21"/>
      <dgm:spPr/>
    </dgm:pt>
    <dgm:pt modelId="{364162C2-A40E-450F-8CC4-E51BE90F1217}" type="pres">
      <dgm:prSet presAssocID="{7C9E39DE-D15D-42FA-9A00-AA1229B3EE15}" presName="parallelogram3" presStyleLbl="alignNode1" presStyleIdx="16" presStyleCnt="21"/>
      <dgm:spPr/>
    </dgm:pt>
    <dgm:pt modelId="{3B1668B2-10B6-4158-ABEE-79167F47ACD2}" type="pres">
      <dgm:prSet presAssocID="{7C9E39DE-D15D-42FA-9A00-AA1229B3EE15}" presName="parallelogram4" presStyleLbl="alignNode1" presStyleIdx="17" presStyleCnt="21"/>
      <dgm:spPr/>
    </dgm:pt>
    <dgm:pt modelId="{41AA7DBF-5E1F-43CB-AE30-8B6F3A915E56}" type="pres">
      <dgm:prSet presAssocID="{7C9E39DE-D15D-42FA-9A00-AA1229B3EE15}" presName="parallelogram5" presStyleLbl="alignNode1" presStyleIdx="18" presStyleCnt="21"/>
      <dgm:spPr/>
    </dgm:pt>
    <dgm:pt modelId="{CAA601AC-AAF9-49AE-AF9D-1903A8B63B70}" type="pres">
      <dgm:prSet presAssocID="{7C9E39DE-D15D-42FA-9A00-AA1229B3EE15}" presName="parallelogram6" presStyleLbl="alignNode1" presStyleIdx="19" presStyleCnt="21"/>
      <dgm:spPr/>
    </dgm:pt>
    <dgm:pt modelId="{68C99EDE-8AC8-4453-8744-4D08478C0844}" type="pres">
      <dgm:prSet presAssocID="{7C9E39DE-D15D-42FA-9A00-AA1229B3EE15}" presName="parallelogram7" presStyleLbl="alignNode1" presStyleIdx="20" presStyleCnt="21"/>
      <dgm:spPr/>
    </dgm:pt>
  </dgm:ptLst>
  <dgm:cxnLst>
    <dgm:cxn modelId="{9C2094A9-C468-4C55-94A0-5F5FFA5FB2C8}" srcId="{E395D1F6-611A-4DCE-AC6C-2896E3FAC4DD}" destId="{7C9E39DE-D15D-42FA-9A00-AA1229B3EE15}" srcOrd="2" destOrd="0" parTransId="{385E5459-A9FA-4919-81E9-DE5234D192B1}" sibTransId="{36EC4BAF-3952-4254-8384-0523C10B637D}"/>
    <dgm:cxn modelId="{F58EA7B4-E54F-4EBF-8D8E-9E1D2F76F088}" type="presOf" srcId="{E395D1F6-611A-4DCE-AC6C-2896E3FAC4DD}" destId="{B3BDCE70-3D54-4393-BCB5-3EFD735F2B0B}" srcOrd="0" destOrd="0" presId="urn:microsoft.com/office/officeart/2008/layout/VerticalAccentList"/>
    <dgm:cxn modelId="{E3AB0A29-E831-4A94-BBB4-EA1CBA0246D0}" type="presOf" srcId="{7C9E39DE-D15D-42FA-9A00-AA1229B3EE15}" destId="{B94C4251-9A62-4F82-8083-384EB9EE18F7}" srcOrd="0" destOrd="0" presId="urn:microsoft.com/office/officeart/2008/layout/VerticalAccentList"/>
    <dgm:cxn modelId="{A4B1A78A-23B6-4832-96D6-1095E60E0FBD}" srcId="{E395D1F6-611A-4DCE-AC6C-2896E3FAC4DD}" destId="{6F2C8559-7988-460D-BD05-8866A6C8EDAA}" srcOrd="0" destOrd="0" parTransId="{F7934E29-76EA-4B72-B581-B2BBD9027DC9}" sibTransId="{85DD0200-C43A-435D-B320-3327B7CC9538}"/>
    <dgm:cxn modelId="{C2032F95-F223-4AC8-BF82-9FF924EADEB6}" type="presOf" srcId="{83FB7808-8B26-4D8C-BAD4-71B9FD4F7851}" destId="{C7E5C6B1-300A-495F-9984-19D1719FB8A4}" srcOrd="0" destOrd="0" presId="urn:microsoft.com/office/officeart/2008/layout/VerticalAccentList"/>
    <dgm:cxn modelId="{C54D0AC4-FD1B-4543-AD3C-6425EB608DF5}" srcId="{E395D1F6-611A-4DCE-AC6C-2896E3FAC4DD}" destId="{83FB7808-8B26-4D8C-BAD4-71B9FD4F7851}" srcOrd="1" destOrd="0" parTransId="{B3663DD3-B4B1-43D8-8859-E9F0AE5E8DF2}" sibTransId="{3A4A6B2D-C3DC-4BD7-A6E9-4F85A499CE4A}"/>
    <dgm:cxn modelId="{178C9523-ADA6-4E53-9187-B84CCDB3C253}" type="presOf" srcId="{6F2C8559-7988-460D-BD05-8866A6C8EDAA}" destId="{1FB7118D-BB64-49E5-BBAB-F8F4EBF03A4E}" srcOrd="0" destOrd="0" presId="urn:microsoft.com/office/officeart/2008/layout/VerticalAccentList"/>
    <dgm:cxn modelId="{F52E83B9-5C67-4FBC-9928-2F8F98602124}" type="presParOf" srcId="{B3BDCE70-3D54-4393-BCB5-3EFD735F2B0B}" destId="{9F0ACA75-13A6-48AF-80E2-9A9A3E57989C}" srcOrd="0" destOrd="0" presId="urn:microsoft.com/office/officeart/2008/layout/VerticalAccentList"/>
    <dgm:cxn modelId="{22C2AFF9-C0D0-4AC9-840F-9017F7E8C5A7}" type="presParOf" srcId="{9F0ACA75-13A6-48AF-80E2-9A9A3E57989C}" destId="{1FB7118D-BB64-49E5-BBAB-F8F4EBF03A4E}" srcOrd="0" destOrd="0" presId="urn:microsoft.com/office/officeart/2008/layout/VerticalAccentList"/>
    <dgm:cxn modelId="{C2D5C667-9672-440D-83CA-65A537767382}" type="presParOf" srcId="{B3BDCE70-3D54-4393-BCB5-3EFD735F2B0B}" destId="{A196BA60-9F48-456F-B86F-C0858FB6C9D9}" srcOrd="1" destOrd="0" presId="urn:microsoft.com/office/officeart/2008/layout/VerticalAccentList"/>
    <dgm:cxn modelId="{C63F2A87-33AB-49A7-855B-E2A3580C1ABC}" type="presParOf" srcId="{A196BA60-9F48-456F-B86F-C0858FB6C9D9}" destId="{9E20A1B7-0567-4743-B80D-915DE9CEE732}" srcOrd="0" destOrd="0" presId="urn:microsoft.com/office/officeart/2008/layout/VerticalAccentList"/>
    <dgm:cxn modelId="{8E3C83C4-EDCF-4472-B885-6BE18EBF814D}" type="presParOf" srcId="{A196BA60-9F48-456F-B86F-C0858FB6C9D9}" destId="{A3F973C2-A94E-4F8D-AAFC-F430EA48E993}" srcOrd="1" destOrd="0" presId="urn:microsoft.com/office/officeart/2008/layout/VerticalAccentList"/>
    <dgm:cxn modelId="{4986FBFC-3336-4D0C-8384-480CA3462C4F}" type="presParOf" srcId="{A196BA60-9F48-456F-B86F-C0858FB6C9D9}" destId="{FC930AD9-4D75-48D6-8642-C232B90B759F}" srcOrd="2" destOrd="0" presId="urn:microsoft.com/office/officeart/2008/layout/VerticalAccentList"/>
    <dgm:cxn modelId="{DFE2E000-BB93-4A12-8A90-C0463730CB91}" type="presParOf" srcId="{A196BA60-9F48-456F-B86F-C0858FB6C9D9}" destId="{424436FA-275A-47FE-A44A-E5DB2CB00632}" srcOrd="3" destOrd="0" presId="urn:microsoft.com/office/officeart/2008/layout/VerticalAccentList"/>
    <dgm:cxn modelId="{4AAF25C7-B19D-430C-BCCE-C539B6249148}" type="presParOf" srcId="{A196BA60-9F48-456F-B86F-C0858FB6C9D9}" destId="{00F3C3AD-2472-45DB-A088-0BD8FCBF90FB}" srcOrd="4" destOrd="0" presId="urn:microsoft.com/office/officeart/2008/layout/VerticalAccentList"/>
    <dgm:cxn modelId="{E9E20190-89B6-43C4-A831-BCBBD60CAF52}" type="presParOf" srcId="{A196BA60-9F48-456F-B86F-C0858FB6C9D9}" destId="{E3CE6FC0-111E-44CA-9F41-41AC66336020}" srcOrd="5" destOrd="0" presId="urn:microsoft.com/office/officeart/2008/layout/VerticalAccentList"/>
    <dgm:cxn modelId="{B13BAFC1-BE57-4958-80B7-29490462868E}" type="presParOf" srcId="{A196BA60-9F48-456F-B86F-C0858FB6C9D9}" destId="{432131E9-5926-4509-9ABE-7AE71DBECFCC}" srcOrd="6" destOrd="0" presId="urn:microsoft.com/office/officeart/2008/layout/VerticalAccentList"/>
    <dgm:cxn modelId="{AA4E6716-2F52-4EB2-8BC1-2A72F181999B}" type="presParOf" srcId="{B3BDCE70-3D54-4393-BCB5-3EFD735F2B0B}" destId="{CCDBBF91-F053-40EE-82B5-0D3F56581F6E}" srcOrd="2" destOrd="0" presId="urn:microsoft.com/office/officeart/2008/layout/VerticalAccentList"/>
    <dgm:cxn modelId="{A0CB1FE2-A260-484D-AEBB-137CCE7C2598}" type="presParOf" srcId="{B3BDCE70-3D54-4393-BCB5-3EFD735F2B0B}" destId="{9301B06B-89AC-467B-8A33-A73C0040F2C9}" srcOrd="3" destOrd="0" presId="urn:microsoft.com/office/officeart/2008/layout/VerticalAccentList"/>
    <dgm:cxn modelId="{7E2D0186-A63A-4D6B-9859-2C0AD5BD8C69}" type="presParOf" srcId="{9301B06B-89AC-467B-8A33-A73C0040F2C9}" destId="{C7E5C6B1-300A-495F-9984-19D1719FB8A4}" srcOrd="0" destOrd="0" presId="urn:microsoft.com/office/officeart/2008/layout/VerticalAccentList"/>
    <dgm:cxn modelId="{F87E637D-CD69-4A15-9602-FD1C13E9754A}" type="presParOf" srcId="{B3BDCE70-3D54-4393-BCB5-3EFD735F2B0B}" destId="{97F0A478-84C4-4620-A869-E58226390FDC}" srcOrd="4" destOrd="0" presId="urn:microsoft.com/office/officeart/2008/layout/VerticalAccentList"/>
    <dgm:cxn modelId="{02788081-0B6D-4754-BD6C-AEF6FDFC9D94}" type="presParOf" srcId="{97F0A478-84C4-4620-A869-E58226390FDC}" destId="{7CA1E869-9083-4153-B6AB-82420C76BBA8}" srcOrd="0" destOrd="0" presId="urn:microsoft.com/office/officeart/2008/layout/VerticalAccentList"/>
    <dgm:cxn modelId="{017D6031-F4DD-43DB-9F12-341A762EDB0C}" type="presParOf" srcId="{97F0A478-84C4-4620-A869-E58226390FDC}" destId="{9EF61DFE-1F70-4D60-B3AE-6F870D21D6C6}" srcOrd="1" destOrd="0" presId="urn:microsoft.com/office/officeart/2008/layout/VerticalAccentList"/>
    <dgm:cxn modelId="{B9EE2E46-CA93-445A-8D60-5C10B64C00A6}" type="presParOf" srcId="{97F0A478-84C4-4620-A869-E58226390FDC}" destId="{E52BAA0A-A70F-4A90-9B84-ECA331ACC991}" srcOrd="2" destOrd="0" presId="urn:microsoft.com/office/officeart/2008/layout/VerticalAccentList"/>
    <dgm:cxn modelId="{E9365F4A-1344-4FC7-B01A-9EC337F674E6}" type="presParOf" srcId="{97F0A478-84C4-4620-A869-E58226390FDC}" destId="{B048D7FF-F157-4CF1-A1DA-92D800E63308}" srcOrd="3" destOrd="0" presId="urn:microsoft.com/office/officeart/2008/layout/VerticalAccentList"/>
    <dgm:cxn modelId="{FD5E9753-3F59-4B9E-9D6F-9EF809496B3D}" type="presParOf" srcId="{97F0A478-84C4-4620-A869-E58226390FDC}" destId="{A01314CA-3F23-4ECF-B437-8725F2DBA5BD}" srcOrd="4" destOrd="0" presId="urn:microsoft.com/office/officeart/2008/layout/VerticalAccentList"/>
    <dgm:cxn modelId="{56D2CF4F-13B0-401E-BDA5-E4B9D83862E3}" type="presParOf" srcId="{97F0A478-84C4-4620-A869-E58226390FDC}" destId="{DA33C300-4558-4B98-9401-8A1EF04A8CA0}" srcOrd="5" destOrd="0" presId="urn:microsoft.com/office/officeart/2008/layout/VerticalAccentList"/>
    <dgm:cxn modelId="{A051AA25-399D-4D53-AA88-244D820B196A}" type="presParOf" srcId="{97F0A478-84C4-4620-A869-E58226390FDC}" destId="{B3828A16-0BA2-4378-981D-92C0E43A2D54}" srcOrd="6" destOrd="0" presId="urn:microsoft.com/office/officeart/2008/layout/VerticalAccentList"/>
    <dgm:cxn modelId="{98A063D9-1508-4E57-BAB3-EF59B3946657}" type="presParOf" srcId="{B3BDCE70-3D54-4393-BCB5-3EFD735F2B0B}" destId="{98AF5E40-38AA-4BFF-99B4-C05FDAC08583}" srcOrd="5" destOrd="0" presId="urn:microsoft.com/office/officeart/2008/layout/VerticalAccentList"/>
    <dgm:cxn modelId="{2B3BC090-8A39-48D8-B88F-62800F67B9B8}" type="presParOf" srcId="{B3BDCE70-3D54-4393-BCB5-3EFD735F2B0B}" destId="{8F4566CA-CDA9-41DD-A345-6AD0A67529E5}" srcOrd="6" destOrd="0" presId="urn:microsoft.com/office/officeart/2008/layout/VerticalAccentList"/>
    <dgm:cxn modelId="{820B6812-DAD7-4459-B066-9A12F41C7DD3}" type="presParOf" srcId="{8F4566CA-CDA9-41DD-A345-6AD0A67529E5}" destId="{B94C4251-9A62-4F82-8083-384EB9EE18F7}" srcOrd="0" destOrd="0" presId="urn:microsoft.com/office/officeart/2008/layout/VerticalAccentList"/>
    <dgm:cxn modelId="{462B817F-2470-4F6D-8A37-6DE78CBCB8DF}" type="presParOf" srcId="{B3BDCE70-3D54-4393-BCB5-3EFD735F2B0B}" destId="{F696B5FB-387B-4164-9FBA-A75A1415EBCB}" srcOrd="7" destOrd="0" presId="urn:microsoft.com/office/officeart/2008/layout/VerticalAccentList"/>
    <dgm:cxn modelId="{3FEE4E95-6DE7-492B-904D-D4B73F643715}" type="presParOf" srcId="{F696B5FB-387B-4164-9FBA-A75A1415EBCB}" destId="{A57723BA-B1FE-4820-B894-7854D4F7FB8E}" srcOrd="0" destOrd="0" presId="urn:microsoft.com/office/officeart/2008/layout/VerticalAccentList"/>
    <dgm:cxn modelId="{9171AA6A-6CD3-43E0-B656-4B8E09A5B132}" type="presParOf" srcId="{F696B5FB-387B-4164-9FBA-A75A1415EBCB}" destId="{92C3C378-A425-4C97-9363-AC9D22E3DBCC}" srcOrd="1" destOrd="0" presId="urn:microsoft.com/office/officeart/2008/layout/VerticalAccentList"/>
    <dgm:cxn modelId="{DED47F3D-6830-470C-882F-986C50C0BA6A}" type="presParOf" srcId="{F696B5FB-387B-4164-9FBA-A75A1415EBCB}" destId="{364162C2-A40E-450F-8CC4-E51BE90F1217}" srcOrd="2" destOrd="0" presId="urn:microsoft.com/office/officeart/2008/layout/VerticalAccentList"/>
    <dgm:cxn modelId="{07AEE232-1BC3-4BEC-A0C7-2C65E39A6794}" type="presParOf" srcId="{F696B5FB-387B-4164-9FBA-A75A1415EBCB}" destId="{3B1668B2-10B6-4158-ABEE-79167F47ACD2}" srcOrd="3" destOrd="0" presId="urn:microsoft.com/office/officeart/2008/layout/VerticalAccentList"/>
    <dgm:cxn modelId="{746FABB1-451B-4B2D-8FFC-32B39F3D9EDE}" type="presParOf" srcId="{F696B5FB-387B-4164-9FBA-A75A1415EBCB}" destId="{41AA7DBF-5E1F-43CB-AE30-8B6F3A915E56}" srcOrd="4" destOrd="0" presId="urn:microsoft.com/office/officeart/2008/layout/VerticalAccentList"/>
    <dgm:cxn modelId="{BAAC9D35-D253-48B2-8DAC-9BD02BBAC7BB}" type="presParOf" srcId="{F696B5FB-387B-4164-9FBA-A75A1415EBCB}" destId="{CAA601AC-AAF9-49AE-AF9D-1903A8B63B70}" srcOrd="5" destOrd="0" presId="urn:microsoft.com/office/officeart/2008/layout/VerticalAccentList"/>
    <dgm:cxn modelId="{56949456-B87E-45EB-BCB9-AC6E10E0D926}" type="presParOf" srcId="{F696B5FB-387B-4164-9FBA-A75A1415EBCB}" destId="{68C99EDE-8AC8-4453-8744-4D08478C0844}" srcOrd="6" destOrd="0" presId="urn:microsoft.com/office/officeart/2008/layout/VerticalAccentList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7118D-BB64-49E5-BBAB-F8F4EBF03A4E}">
      <dsp:nvSpPr>
        <dsp:cNvPr id="0" name=""/>
        <dsp:cNvSpPr/>
      </dsp:nvSpPr>
      <dsp:spPr>
        <a:xfrm>
          <a:off x="342070" y="685168"/>
          <a:ext cx="5934059" cy="55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    সম্ভাবনা কী তা বলতে পারবে;</a:t>
          </a:r>
          <a:endParaRPr lang="en-US" sz="2800" kern="1200" dirty="0"/>
        </a:p>
      </dsp:txBody>
      <dsp:txXfrm>
        <a:off x="342070" y="685168"/>
        <a:ext cx="5934059" cy="554332"/>
      </dsp:txXfrm>
    </dsp:sp>
    <dsp:sp modelId="{9E20A1B7-0567-4743-B80D-915DE9CEE732}">
      <dsp:nvSpPr>
        <dsp:cNvPr id="0" name=""/>
        <dsp:cNvSpPr/>
      </dsp:nvSpPr>
      <dsp:spPr>
        <a:xfrm>
          <a:off x="342070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73C2-A94E-4F8D-AAFC-F430EA48E993}">
      <dsp:nvSpPr>
        <dsp:cNvPr id="0" name=""/>
        <dsp:cNvSpPr/>
      </dsp:nvSpPr>
      <dsp:spPr>
        <a:xfrm>
          <a:off x="1202517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30AD9-4D75-48D6-8642-C232B90B759F}">
      <dsp:nvSpPr>
        <dsp:cNvPr id="0" name=""/>
        <dsp:cNvSpPr/>
      </dsp:nvSpPr>
      <dsp:spPr>
        <a:xfrm>
          <a:off x="2062965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436FA-275A-47FE-A44A-E5DB2CB00632}">
      <dsp:nvSpPr>
        <dsp:cNvPr id="0" name=""/>
        <dsp:cNvSpPr/>
      </dsp:nvSpPr>
      <dsp:spPr>
        <a:xfrm>
          <a:off x="2923412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3C3AD-2472-45DB-A088-0BD8FCBF90FB}">
      <dsp:nvSpPr>
        <dsp:cNvPr id="0" name=""/>
        <dsp:cNvSpPr/>
      </dsp:nvSpPr>
      <dsp:spPr>
        <a:xfrm>
          <a:off x="3783860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E6FC0-111E-44CA-9F41-41AC66336020}">
      <dsp:nvSpPr>
        <dsp:cNvPr id="0" name=""/>
        <dsp:cNvSpPr/>
      </dsp:nvSpPr>
      <dsp:spPr>
        <a:xfrm>
          <a:off x="4644307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31E9-5926-4509-9ABE-7AE71DBECFCC}">
      <dsp:nvSpPr>
        <dsp:cNvPr id="0" name=""/>
        <dsp:cNvSpPr/>
      </dsp:nvSpPr>
      <dsp:spPr>
        <a:xfrm>
          <a:off x="5504755" y="1311875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5C6B1-300A-495F-9984-19D1719FB8A4}">
      <dsp:nvSpPr>
        <dsp:cNvPr id="0" name=""/>
        <dsp:cNvSpPr/>
      </dsp:nvSpPr>
      <dsp:spPr>
        <a:xfrm>
          <a:off x="342070" y="1521981"/>
          <a:ext cx="6097659" cy="55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42070" y="1521981"/>
        <a:ext cx="6097659" cy="554332"/>
      </dsp:txXfrm>
    </dsp:sp>
    <dsp:sp modelId="{7CA1E869-9083-4153-B6AB-82420C76BBA8}">
      <dsp:nvSpPr>
        <dsp:cNvPr id="0" name=""/>
        <dsp:cNvSpPr/>
      </dsp:nvSpPr>
      <dsp:spPr>
        <a:xfrm>
          <a:off x="342070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61DFE-1F70-4D60-B3AE-6F870D21D6C6}">
      <dsp:nvSpPr>
        <dsp:cNvPr id="0" name=""/>
        <dsp:cNvSpPr/>
      </dsp:nvSpPr>
      <dsp:spPr>
        <a:xfrm>
          <a:off x="1202517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AA0A-A70F-4A90-9B84-ECA331ACC991}">
      <dsp:nvSpPr>
        <dsp:cNvPr id="0" name=""/>
        <dsp:cNvSpPr/>
      </dsp:nvSpPr>
      <dsp:spPr>
        <a:xfrm>
          <a:off x="2062965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8D7FF-F157-4CF1-A1DA-92D800E63308}">
      <dsp:nvSpPr>
        <dsp:cNvPr id="0" name=""/>
        <dsp:cNvSpPr/>
      </dsp:nvSpPr>
      <dsp:spPr>
        <a:xfrm>
          <a:off x="2923412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314CA-3F23-4ECF-B437-8725F2DBA5BD}">
      <dsp:nvSpPr>
        <dsp:cNvPr id="0" name=""/>
        <dsp:cNvSpPr/>
      </dsp:nvSpPr>
      <dsp:spPr>
        <a:xfrm>
          <a:off x="3783860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3C300-4558-4B98-9401-8A1EF04A8CA0}">
      <dsp:nvSpPr>
        <dsp:cNvPr id="0" name=""/>
        <dsp:cNvSpPr/>
      </dsp:nvSpPr>
      <dsp:spPr>
        <a:xfrm>
          <a:off x="4644307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28A16-0BA2-4378-981D-92C0E43A2D54}">
      <dsp:nvSpPr>
        <dsp:cNvPr id="0" name=""/>
        <dsp:cNvSpPr/>
      </dsp:nvSpPr>
      <dsp:spPr>
        <a:xfrm>
          <a:off x="5504755" y="2076314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C4251-9A62-4F82-8083-384EB9EE18F7}">
      <dsp:nvSpPr>
        <dsp:cNvPr id="0" name=""/>
        <dsp:cNvSpPr/>
      </dsp:nvSpPr>
      <dsp:spPr>
        <a:xfrm>
          <a:off x="342070" y="2286421"/>
          <a:ext cx="6097659" cy="554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342070" y="2286421"/>
        <a:ext cx="6097659" cy="554332"/>
      </dsp:txXfrm>
    </dsp:sp>
    <dsp:sp modelId="{A57723BA-B1FE-4820-B894-7854D4F7FB8E}">
      <dsp:nvSpPr>
        <dsp:cNvPr id="0" name=""/>
        <dsp:cNvSpPr/>
      </dsp:nvSpPr>
      <dsp:spPr>
        <a:xfrm>
          <a:off x="342070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3C378-A425-4C97-9363-AC9D22E3DBCC}">
      <dsp:nvSpPr>
        <dsp:cNvPr id="0" name=""/>
        <dsp:cNvSpPr/>
      </dsp:nvSpPr>
      <dsp:spPr>
        <a:xfrm>
          <a:off x="1202517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162C2-A40E-450F-8CC4-E51BE90F1217}">
      <dsp:nvSpPr>
        <dsp:cNvPr id="0" name=""/>
        <dsp:cNvSpPr/>
      </dsp:nvSpPr>
      <dsp:spPr>
        <a:xfrm>
          <a:off x="2062965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668B2-10B6-4158-ABEE-79167F47ACD2}">
      <dsp:nvSpPr>
        <dsp:cNvPr id="0" name=""/>
        <dsp:cNvSpPr/>
      </dsp:nvSpPr>
      <dsp:spPr>
        <a:xfrm>
          <a:off x="2923412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A7DBF-5E1F-43CB-AE30-8B6F3A915E56}">
      <dsp:nvSpPr>
        <dsp:cNvPr id="0" name=""/>
        <dsp:cNvSpPr/>
      </dsp:nvSpPr>
      <dsp:spPr>
        <a:xfrm>
          <a:off x="3783860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601AC-AAF9-49AE-AF9D-1903A8B63B70}">
      <dsp:nvSpPr>
        <dsp:cNvPr id="0" name=""/>
        <dsp:cNvSpPr/>
      </dsp:nvSpPr>
      <dsp:spPr>
        <a:xfrm>
          <a:off x="4644307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99EDE-8AC8-4453-8744-4D08478C0844}">
      <dsp:nvSpPr>
        <dsp:cNvPr id="0" name=""/>
        <dsp:cNvSpPr/>
      </dsp:nvSpPr>
      <dsp:spPr>
        <a:xfrm>
          <a:off x="5504755" y="2840753"/>
          <a:ext cx="813021" cy="135503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AA8F8-0070-4A36-85AD-1B423796C51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8F28-40EA-40A4-85DF-9E5201DD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C8F28-40EA-40A4-85DF-9E5201DD5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880495-E405-4297-9D8F-4E054B899B54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B40C3D-DC8F-47A5-8E2F-3A3482E52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00.png"/><Relationship Id="rId5" Type="http://schemas.openxmlformats.org/officeDocument/2006/relationships/image" Target="../media/image1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0" y="304800"/>
            <a:ext cx="46482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মাল্টিমডিয়া শ্রেণিতে স্বাগত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924050"/>
            <a:ext cx="6743700" cy="424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4200" y="30480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48000"/>
                <a:ext cx="609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59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32004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00400"/>
                <a:ext cx="10668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85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62400" y="48768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876800"/>
                <a:ext cx="106680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85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2743200" y="4048125"/>
            <a:ext cx="1752600" cy="828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95400" y="4724400"/>
                <a:ext cx="2171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24400"/>
                <a:ext cx="217170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r="-7865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381250" y="3200400"/>
            <a:ext cx="21145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2895600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5600"/>
                <a:ext cx="1219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r="-23000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257800" y="4191000"/>
            <a:ext cx="13716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53200" y="3834825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34825"/>
                <a:ext cx="12192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4583" r="-23500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72200" y="4749225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49225"/>
                <a:ext cx="121920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4583" r="-23000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962400" y="4462462"/>
            <a:ext cx="2362200" cy="554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4" grpId="0"/>
      <p:bldP spid="18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457200"/>
            <a:ext cx="3352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গুণন সূত্র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705600" cy="2343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1981200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81200"/>
                <a:ext cx="609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5094" r="-4800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2800" y="1905000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05000"/>
                <a:ext cx="609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5700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25146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14600"/>
                <a:ext cx="8382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r="-32609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81600" y="1868269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68269"/>
                <a:ext cx="609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019" r="-52000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29200" y="29718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971800"/>
                <a:ext cx="8382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r="-26087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2514600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514600"/>
                <a:ext cx="76200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4151" r="-4320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1752600" y="5449907"/>
                <a:ext cx="5638800" cy="79849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449907"/>
                <a:ext cx="5638800" cy="798493"/>
              </a:xfrm>
              <a:prstGeom prst="roundRect">
                <a:avLst/>
              </a:prstGeom>
              <a:blipFill rotWithShape="1">
                <a:blip r:embed="rId9"/>
                <a:stretch>
                  <a:fillRect b="-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762000" y="4095750"/>
            <a:ext cx="7696200" cy="1162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স্বাধীন ঘটনা একত্রে ঘটার সম্ভাবনা এদের নিজ নিজ সম্ভাবনার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গুণফলের সমান।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3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304800"/>
            <a:ext cx="3352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গুণন সূত্র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295400"/>
            <a:ext cx="4394200" cy="3330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752600" y="5715000"/>
                <a:ext cx="5943600" cy="72229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)×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715000"/>
                <a:ext cx="5943600" cy="722293"/>
              </a:xfrm>
              <a:prstGeom prst="roundRect">
                <a:avLst/>
              </a:prstGeom>
              <a:blipFill rotWithShape="1">
                <a:blip r:embed="rId6"/>
                <a:stretch>
                  <a:fillRect t="-826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33400" y="4625741"/>
            <a:ext cx="8229600" cy="9368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অধীন ঘটনা একত্রে ঘটার সম্ভাবনা এদের একটার শর্তহীন সম্ভাবনা ও অন্যটার শর্তাধীন সম্ভাবনার গুণফলের সমান।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64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76600" y="533400"/>
            <a:ext cx="2590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1828800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21" y="3382554"/>
            <a:ext cx="2528051" cy="1570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584746" cy="1600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66800" y="5334000"/>
            <a:ext cx="7315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দুইটি ঘটনার ক্ষেত্রে সম্ভাবনার যোগসূত্র ব্যাখ্যা করে লিখ।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1219200" y="5562600"/>
            <a:ext cx="533400" cy="457200"/>
          </a:xfrm>
          <a:prstGeom prst="star7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3962400"/>
            <a:ext cx="152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40194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32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533400"/>
            <a:ext cx="49530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গাণিতিক সমস্যা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4191000"/>
            <a:ext cx="77724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ছক্কা ও দুইটি মুদ্রা একত্রে একবার নিক্ষেপ পরীক্ষার নমুনাক্ষেত্র।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981200"/>
            <a:ext cx="3733800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2057400"/>
            <a:ext cx="30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15810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HH       HT       TH       TT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057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1HH      1HT     1TH      1TT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2362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2HH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      2TT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667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3HH      3HT     3TH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9526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HH      4HT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      4TT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2574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5HH      5HT     5TH      5TT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5622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HH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      6TT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28600" y="5105400"/>
                <a:ext cx="8686800" cy="1295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নমুনাক্ষেত্রের মোট নমুনা বিন্দুর সংখ্যা, </a:t>
                </a:r>
                <a:endParaRPr lang="bn-IN" sz="28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cs typeface="NikoshBAN" pitchFamily="2" charset="0"/>
                </a:endParaRPr>
              </a:p>
              <a:p>
                <a:r>
                  <a:rPr lang="bn-IN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itchFamily="2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𝑛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ফলাফল</m:t>
                            </m:r>
                            <m:r>
                              <a:rPr lang="bn-IN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bn-IN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</m:e>
                        </m:d>
                      </m:e>
                      <m:sup>
                        <m:r>
                          <a:rPr lang="bn-IN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নিক্ষেপ</m:t>
                        </m:r>
                        <m:r>
                          <a:rPr lang="bn-IN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সংখ্যা</m:t>
                        </m:r>
                      </m:sup>
                    </m:sSup>
                  </m:oMath>
                </a14:m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।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400"/>
                <a:ext cx="8686800" cy="1295400"/>
              </a:xfrm>
              <a:prstGeom prst="roundRect">
                <a:avLst/>
              </a:prstGeom>
              <a:blipFill rotWithShape="1">
                <a:blip r:embed="rId2"/>
                <a:stretch>
                  <a:fillRect l="-771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486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2209800"/>
            <a:ext cx="563880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514600"/>
            <a:ext cx="45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80969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1            2            3            4            5            6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90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(1,1)        (1,2)        (1,3)        (1,4)        (1,5)        (1,6)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1242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(2,1)        (2,2)        (2,3)        (2,4)        (2,5)        (2,6)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733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(3,1)        (3,2)        (3,3)        (3,4)        (3,5)        (3,6)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3434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(4,1)        (4,2)        (4,3)        (4,4)        (4,5)        (4,6)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9530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(5,1)        (5,2)        (5,3)        (5,4)        (5,5)        (5,6)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6388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(6,1)        (6,2)        (6,3)        (6,4)        (6,5)        (6,6)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990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685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ছক্কা একত্রে নিক্ষেপের নমুনা ক্ষেত্র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262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56095" y="457200"/>
            <a:ext cx="2511305" cy="707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0542" r="17251" b="10847"/>
          <a:stretch/>
        </p:blipFill>
        <p:spPr bwMode="auto">
          <a:xfrm>
            <a:off x="4724400" y="1268861"/>
            <a:ext cx="4038600" cy="45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458287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1935540"/>
            <a:ext cx="37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বর্জনশীল ঘটনার ক্ষেত্রে সম্ভাবনার গুণনসূত্র ব্যাখ্যাসহ প্রমাণ কর।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2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713331"/>
            <a:ext cx="2209800" cy="952659"/>
            <a:chOff x="1338309" y="1075881"/>
            <a:chExt cx="5867400" cy="1295400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1338309" y="1075881"/>
              <a:ext cx="5867400" cy="1295400"/>
              <a:chOff x="1371600" y="1371600"/>
              <a:chExt cx="6453882" cy="1989517"/>
            </a:xfrm>
            <a:grpFill/>
          </p:grpSpPr>
          <p:pic>
            <p:nvPicPr>
              <p:cNvPr id="9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perspectiveHeroicExtremeLeftFacing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softEdge rad="112500"/>
              </a:effectLst>
              <a:scene3d>
                <a:camera prst="isometricOffAxis1Right"/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" name="Straight Connector 7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grpFill/>
            <a:ln>
              <a:noFill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3276600" y="609600"/>
            <a:ext cx="2362200" cy="580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133600"/>
            <a:ext cx="792480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কোন একটি ঘটনা ঘটা ও না ঘটার সম্ভাবনার সমষ্টি কত?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-১   (খ)   ০   (গ)   ০.৫   (ঘ)   ১  ।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সম্পূরক ঘটনাসমূহের ক্ষেত্রে ---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ঘটনাগুলো বর্জনশীল;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যে কোন একটি ঘটনা অবশ্যই ঘটবে;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সবগুলো ঘটনার সংযোগ করলে নমুনাক্ষেত্রের সমান হবে।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(খ)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(ঘ)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096000" y="899630"/>
            <a:ext cx="2590800" cy="67624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089" y="5602069"/>
            <a:ext cx="738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ধন্যবাদ !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00500" y="2590800"/>
            <a:ext cx="4953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24500" y="4724400"/>
            <a:ext cx="495300" cy="457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60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14" grpId="0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14400" y="762000"/>
            <a:ext cx="3352800" cy="3200400"/>
            <a:chOff x="2882137" y="304800"/>
            <a:chExt cx="3698262" cy="2672656"/>
          </a:xfrm>
        </p:grpSpPr>
        <p:pic>
          <p:nvPicPr>
            <p:cNvPr id="6" name="Picture 2" descr="C:\Users\MD. RAHAT ALAMGIR\Desktop\imag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3" r="20513"/>
            <a:stretch/>
          </p:blipFill>
          <p:spPr bwMode="auto">
            <a:xfrm>
              <a:off x="2882137" y="304800"/>
              <a:ext cx="3698262" cy="1828800"/>
            </a:xfrm>
            <a:prstGeom prst="round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352800" y="2126159"/>
              <a:ext cx="2590800" cy="851297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45" y="990600"/>
            <a:ext cx="3708855" cy="2667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4343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ছক্কা ও দুইটি মূদ্রা একত্রে নিক্ষেপ করা হলো। 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নমুনাক্ষেত্র লিখ; 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দুইটি মাথা আসার সম্ভাবনা নির্ণয় কর;</a:t>
            </a:r>
          </a:p>
          <a:p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মূদ্রায় দুইটি মাথা ও ছক্কায় জোড় সংখ্যা আসার ঘটনা দুইটি স্বাধীন কিনা পরীক্ষা কর।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8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90055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838200"/>
            <a:ext cx="3657600" cy="3352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86200" y="838200"/>
            <a:ext cx="3352800" cy="34844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2286000"/>
            <a:ext cx="3352800" cy="3352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1752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17526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B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5052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867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2286000" y="304800"/>
            <a:ext cx="4267200" cy="1143000"/>
          </a:xfrm>
          <a:prstGeom prst="ribbon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67200" y="1676397"/>
            <a:ext cx="685800" cy="4800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4432518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মজনু মিয়া</a:t>
            </a:r>
          </a:p>
          <a:p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বেলকুচি কলেজ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সিরাজগঞ্জ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০১৭৪৬৫৫৮৪৮৭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maznu.net@gmail.com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321076"/>
            <a:ext cx="342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পরিসংখ্যান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একাদশ-দ্বাদশ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ধ্যায়ঃ প্রথম,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31-০৩-২০১৮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397"/>
            <a:ext cx="2133600" cy="2481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8" y="1756017"/>
            <a:ext cx="2143092" cy="2434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4903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77249"/>
            <a:ext cx="3657601" cy="2213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65526"/>
            <a:ext cx="3657600" cy="2225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30215"/>
            <a:ext cx="3107464" cy="2074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304800"/>
            <a:ext cx="5181600" cy="7620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27091"/>
            <a:ext cx="3581400" cy="2025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60299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কী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6019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নমুনাক্ষেত্র বলতে কী বুঝ 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43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2209800" y="1371600"/>
            <a:ext cx="4718539" cy="1752601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81000"/>
            <a:ext cx="3810000" cy="609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5818"/>
            <a:ext cx="8229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6053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765053"/>
              </p:ext>
            </p:extLst>
          </p:nvPr>
        </p:nvGraphicFramePr>
        <p:xfrm>
          <a:off x="1295400" y="2743200"/>
          <a:ext cx="6781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42011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সম্ভাবনার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যোগসূত্র ও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গুণন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 ব্যাখ্যা করতে 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9631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যে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ঘটনার সম্ভাবনা নির্ণয় করতে পারবে।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752600" y="3505200"/>
            <a:ext cx="4572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752600" y="5029200"/>
            <a:ext cx="4572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752600" y="4267200"/>
            <a:ext cx="457200" cy="3810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981200" y="2133600"/>
            <a:ext cx="4038600" cy="685800"/>
          </a:xfrm>
          <a:prstGeom prst="wedgeRoundRect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পাঠ শেষে শিক্ষার্থীরা---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24200" y="457200"/>
            <a:ext cx="2971800" cy="1524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6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6986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381000"/>
            <a:ext cx="2133600" cy="6096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7" y="1747838"/>
            <a:ext cx="2939473" cy="2290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724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নিশ্চয়তার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পই হলো ঐ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4454562"/>
                <a:ext cx="8382000" cy="1946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নমুনাক্ষেত্রের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ঘটনা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নমুনাক্ষেত্রের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নমুনাবিন্দুর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ঘটনার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অনুকুল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নমুনাবিন্দুর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m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ঘটনা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ঘটার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সম্ভাবনা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, </a:t>
                </a:r>
                <a:endPara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P(A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</m:ctrlPr>
                      </m:fPr>
                      <m:num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𝐴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ঘটনার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অনুকুল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নমুনাবিন্দুর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সংখ্যা</m:t>
                        </m:r>
                      </m:num>
                      <m:den>
                        <m:r>
                          <a:rPr lang="en-US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নমুনাক্ষেত্রের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মোট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নমুনাবিন্দুর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 </m:t>
                        </m:r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Siyam Rupali" pitchFamily="2" charset="0"/>
                          </a:rPr>
                          <m:t>সংখ্যা</m:t>
                        </m:r>
                      </m:den>
                    </m:f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effectLst/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cs typeface="Siyam Rupali" pitchFamily="2" charset="0"/>
                          </a:rPr>
                        </m:ctrlPr>
                      </m:fPr>
                      <m:num>
                        <m:r>
                          <a:rPr lang="en-US" sz="2800" b="0" i="1">
                            <a:effectLst/>
                            <a:latin typeface="Cambria Math"/>
                            <a:cs typeface="Siyam Rupali" pitchFamily="2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>
                            <a:effectLst/>
                            <a:latin typeface="Cambria Math"/>
                            <a:cs typeface="Siyam Rupali" pitchFamily="2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NikoshBAN" pitchFamily="2" charset="0"/>
                    <a:cs typeface="NikoshBAN" pitchFamily="2" charset="0"/>
                  </a:rPr>
                  <a:t> ।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54562"/>
                <a:ext cx="8382000" cy="1946238"/>
              </a:xfrm>
              <a:prstGeom prst="rect">
                <a:avLst/>
              </a:prstGeom>
              <a:blipFill rotWithShape="1">
                <a:blip r:embed="rId3"/>
                <a:stretch>
                  <a:fillRect l="-1600" t="-3135" r="-3636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105400" y="1981200"/>
            <a:ext cx="33528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160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                   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373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6300" y="3425536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373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HH                  HT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TH                   TT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978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609600"/>
            <a:ext cx="2590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2819400" y="5562600"/>
            <a:ext cx="3429001" cy="533400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বলতে কী বুঝ 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0" y="1653619"/>
            <a:ext cx="2775070" cy="3284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0" y="1676400"/>
            <a:ext cx="3085936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5432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76200" y="76200"/>
                <a:ext cx="8991600" cy="6705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07D0D3E-7BE7-4AE7-8BD9-A03EDFC70607}" type="mathplaceholder"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8991600" cy="67056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819400" y="381000"/>
            <a:ext cx="3352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যোগসূত্র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423988"/>
            <a:ext cx="5934075" cy="29956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15488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62600" y="2983468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983468"/>
                <a:ext cx="838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0400" y="3166646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166646"/>
                <a:ext cx="914400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333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862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572000"/>
            <a:ext cx="83820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বর্জনশীল ঘটনার যে কোন একটি ঘটনা ঘটার সম্ভাবনা এদের নিজ নিজ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যোগফলের সমান।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981200" y="5726668"/>
                <a:ext cx="5105400" cy="7503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26668"/>
                <a:ext cx="5105400" cy="750332"/>
              </a:xfrm>
              <a:prstGeom prst="roundRect">
                <a:avLst/>
              </a:prstGeom>
              <a:blipFill rotWithShape="1">
                <a:blip r:embed="rId7"/>
                <a:stretch>
                  <a:fillRect r="-119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916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/>
      <p:bldP spid="20" grpId="0"/>
      <p:bldP spid="21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69368"/>
            <a:ext cx="5162550" cy="34312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295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0200" y="3124200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124200"/>
                <a:ext cx="9144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000"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38400" y="3048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048000"/>
                <a:ext cx="990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10200" y="3048000"/>
            <a:ext cx="609600" cy="379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95800" y="2819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7400" y="41148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114800"/>
                <a:ext cx="1600200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2895600" y="3505200"/>
            <a:ext cx="1143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oon 32"/>
          <p:cNvSpPr/>
          <p:nvPr/>
        </p:nvSpPr>
        <p:spPr>
          <a:xfrm>
            <a:off x="5715000" y="2057400"/>
            <a:ext cx="1373111" cy="1248509"/>
          </a:xfrm>
          <a:prstGeom prst="mo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53299" y="2002479"/>
            <a:ext cx="571501" cy="124850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oon 34"/>
          <p:cNvSpPr/>
          <p:nvPr/>
        </p:nvSpPr>
        <p:spPr>
          <a:xfrm flipH="1">
            <a:off x="7010399" y="3511060"/>
            <a:ext cx="1371601" cy="1213340"/>
          </a:xfrm>
          <a:prstGeom prst="moo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59061" y="2526268"/>
            <a:ext cx="67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+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63861" y="3974069"/>
            <a:ext cx="67993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1200" y="2361662"/>
                <a:ext cx="712269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361662"/>
                <a:ext cx="712269" cy="639983"/>
              </a:xfrm>
              <a:prstGeom prst="rect">
                <a:avLst/>
              </a:prstGeom>
              <a:blipFill rotWithShape="1">
                <a:blip r:embed="rId6"/>
                <a:stretch>
                  <a:fillRect r="-1538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751384" y="3011269"/>
            <a:ext cx="550984" cy="451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05200" y="3048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48000"/>
                <a:ext cx="83820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3600" y="1143000"/>
                <a:ext cx="2819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r>
                  <a:rPr lang="en-US" sz="2800" dirty="0" smtClean="0"/>
                  <a:t>            =</a:t>
                </a:r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143000"/>
                <a:ext cx="281940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4320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620000" y="3657600"/>
                <a:ext cx="873370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657600"/>
                <a:ext cx="873370" cy="639983"/>
              </a:xfrm>
              <a:prstGeom prst="rect">
                <a:avLst/>
              </a:prstGeom>
              <a:blipFill rotWithShape="1">
                <a:blip r:embed="rId9"/>
                <a:stretch>
                  <a:fillRect r="-349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91400" y="2362200"/>
                <a:ext cx="597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362200"/>
                <a:ext cx="597877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02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2819400" y="304800"/>
            <a:ext cx="3352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যোগসূত্র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3850" y="4800600"/>
            <a:ext cx="859155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3850" y="4876800"/>
            <a:ext cx="859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বর্জনশীল ঘটনার যে কোন একটি ঘটনা ঘটার সম্ভাবনা এদের নিজ নিজ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সম্ভাবনার যোগফল হতে দুইটি ঘটনা একত্রে ঘটার বিয়োগফলের সমান।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447800" y="5903893"/>
                <a:ext cx="6248399" cy="5731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∪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903893"/>
                <a:ext cx="6248399" cy="573107"/>
              </a:xfrm>
              <a:prstGeom prst="roundRect">
                <a:avLst/>
              </a:prstGeom>
              <a:blipFill rotWithShape="1">
                <a:blip r:embed="rId11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839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21" grpId="0"/>
      <p:bldP spid="2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 animBg="1"/>
      <p:bldP spid="29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1987</TotalTime>
  <Words>831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125</cp:revision>
  <dcterms:created xsi:type="dcterms:W3CDTF">2018-03-01T16:22:56Z</dcterms:created>
  <dcterms:modified xsi:type="dcterms:W3CDTF">2018-05-05T05:25:05Z</dcterms:modified>
</cp:coreProperties>
</file>