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6" r:id="rId2"/>
    <p:sldId id="292" r:id="rId3"/>
    <p:sldId id="297" r:id="rId4"/>
    <p:sldId id="298" r:id="rId5"/>
    <p:sldId id="299" r:id="rId6"/>
    <p:sldId id="332" r:id="rId7"/>
    <p:sldId id="303" r:id="rId8"/>
    <p:sldId id="293" r:id="rId9"/>
    <p:sldId id="261" r:id="rId10"/>
    <p:sldId id="309" r:id="rId11"/>
    <p:sldId id="306" r:id="rId12"/>
    <p:sldId id="338" r:id="rId13"/>
    <p:sldId id="313" r:id="rId14"/>
    <p:sldId id="321" r:id="rId15"/>
    <p:sldId id="314" r:id="rId16"/>
    <p:sldId id="322" r:id="rId17"/>
    <p:sldId id="316" r:id="rId18"/>
    <p:sldId id="339" r:id="rId19"/>
    <p:sldId id="317" r:id="rId20"/>
    <p:sldId id="318" r:id="rId21"/>
    <p:sldId id="333" r:id="rId22"/>
    <p:sldId id="340" r:id="rId23"/>
    <p:sldId id="327"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64" autoAdjust="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45CD1-B3EB-4511-A154-F4F5DFB89617}" type="datetimeFigureOut">
              <a:rPr lang="en-US" smtClean="0"/>
              <a:t>9/1/2018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4241-7957-4F56-BF12-737AB264EA3B}" type="slidenum">
              <a:rPr lang="en-US" smtClean="0"/>
              <a:t>‹#›</a:t>
            </a:fld>
            <a:endParaRPr lang="en-US"/>
          </a:p>
        </p:txBody>
      </p:sp>
    </p:spTree>
    <p:extLst>
      <p:ext uri="{BB962C8B-B14F-4D97-AF65-F5344CB8AC3E}">
        <p14:creationId xmlns:p14="http://schemas.microsoft.com/office/powerpoint/2010/main" val="211526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C7F77-3682-4D3F-9963-A9C5E611E0AF}" type="slidenum">
              <a:rPr lang="en-US" smtClean="0"/>
              <a:t>1</a:t>
            </a:fld>
            <a:endParaRPr lang="en-US" dirty="0"/>
          </a:p>
        </p:txBody>
      </p:sp>
    </p:spTree>
    <p:extLst>
      <p:ext uri="{BB962C8B-B14F-4D97-AF65-F5344CB8AC3E}">
        <p14:creationId xmlns:p14="http://schemas.microsoft.com/office/powerpoint/2010/main" val="217404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C7F77-3682-4D3F-9963-A9C5E611E0AF}" type="slidenum">
              <a:rPr lang="en-US" smtClean="0"/>
              <a:t>3</a:t>
            </a:fld>
            <a:endParaRPr lang="en-US"/>
          </a:p>
        </p:txBody>
      </p:sp>
    </p:spTree>
    <p:extLst>
      <p:ext uri="{BB962C8B-B14F-4D97-AF65-F5344CB8AC3E}">
        <p14:creationId xmlns:p14="http://schemas.microsoft.com/office/powerpoint/2010/main" val="67158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85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96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559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67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292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873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29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718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5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7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6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68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6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711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0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42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9/1/2018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7850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 y="1771651"/>
            <a:ext cx="6858000" cy="3405287"/>
          </a:xfrm>
        </p:spPr>
      </p:pic>
    </p:spTree>
    <p:extLst>
      <p:ext uri="{BB962C8B-B14F-4D97-AF65-F5344CB8AC3E}">
        <p14:creationId xmlns:p14="http://schemas.microsoft.com/office/powerpoint/2010/main" val="41963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1827"/>
            <a:ext cx="4876800"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perspectiveLeft"/>
              <a:lightRig rig="threePt" dir="t"/>
            </a:scene3d>
            <a:sp3d extrusionH="57150">
              <a:bevelT w="38100" h="38100"/>
            </a:sp3d>
          </a:bodyPr>
          <a:lstStyle/>
          <a:p>
            <a:pPr marL="571500" indent="-571500">
              <a:buFont typeface="Wingdings" pitchFamily="2" charset="2"/>
              <a:buChar char="q"/>
            </a:pPr>
            <a:r>
              <a:rPr lang="ar-SA" sz="5400" b="1" dirty="0" smtClean="0">
                <a:ln>
                  <a:solidFill>
                    <a:schemeClr val="bg2">
                      <a:lumMod val="10000"/>
                    </a:schemeClr>
                  </a:solidFill>
                </a:ln>
                <a:blipFill>
                  <a:blip r:embed="rId2"/>
                  <a:tile tx="0" ty="0" sx="100000" sy="100000" flip="none" algn="tl"/>
                </a:blipFill>
                <a:latin typeface="NikoshBAN" pitchFamily="2" charset="0"/>
                <a:cs typeface="NikoshBAN" pitchFamily="2" charset="0"/>
              </a:rPr>
              <a:t> </a:t>
            </a:r>
            <a:r>
              <a:rPr lang="bn-IN" sz="6600" b="1" dirty="0" smtClean="0">
                <a:ln>
                  <a:solidFill>
                    <a:schemeClr val="bg2">
                      <a:lumMod val="10000"/>
                    </a:schemeClr>
                  </a:solidFill>
                </a:ln>
                <a:blipFill>
                  <a:blip r:embed="rId2"/>
                  <a:tile tx="0" ty="0" sx="100000" sy="100000" flip="none" algn="tl"/>
                </a:blipFill>
                <a:effectLst>
                  <a:glow rad="101600">
                    <a:schemeClr val="accent2">
                      <a:satMod val="175000"/>
                      <a:alpha val="40000"/>
                    </a:schemeClr>
                  </a:glow>
                </a:effectLst>
                <a:latin typeface="NikoshBAN" pitchFamily="2" charset="0"/>
                <a:cs typeface="NikoshBAN" pitchFamily="2" charset="0"/>
              </a:rPr>
              <a:t>জঙ্গিবাদে শাব্দিক অর্থ </a:t>
            </a:r>
            <a:endParaRPr lang="en-US" sz="2800" b="1" dirty="0">
              <a:ln>
                <a:solidFill>
                  <a:schemeClr val="bg2">
                    <a:lumMod val="10000"/>
                  </a:schemeClr>
                </a:solidFill>
              </a:ln>
              <a:solidFill>
                <a:srgbClr val="00B050"/>
              </a:solidFill>
              <a:effectLst>
                <a:glow rad="101600">
                  <a:schemeClr val="accent2">
                    <a:satMod val="175000"/>
                    <a:alpha val="40000"/>
                  </a:schemeClr>
                </a:glow>
              </a:effectLst>
              <a:latin typeface="NikoshBAN" pitchFamily="2" charset="0"/>
              <a:cs typeface="NikoshBAN" pitchFamily="2" charset="0"/>
            </a:endParaRPr>
          </a:p>
        </p:txBody>
      </p:sp>
      <p:sp>
        <p:nvSpPr>
          <p:cNvPr id="4" name="TextBox 3"/>
          <p:cNvSpPr txBox="1"/>
          <p:nvPr/>
        </p:nvSpPr>
        <p:spPr>
          <a:xfrm>
            <a:off x="228600" y="2057400"/>
            <a:ext cx="8915400" cy="5447645"/>
          </a:xfrm>
          <a:prstGeom prst="rect">
            <a:avLst/>
          </a:prstGeom>
          <a:noFill/>
        </p:spPr>
        <p:txBody>
          <a:bodyPr wrap="square" rtlCol="0">
            <a:spAutoFit/>
            <a:scene3d>
              <a:camera prst="orthographicFront"/>
              <a:lightRig rig="threePt" dir="t"/>
            </a:scene3d>
            <a:sp3d extrusionH="57150">
              <a:bevelT w="38100" h="38100"/>
            </a:sp3d>
          </a:bodyPr>
          <a:lstStyle/>
          <a:p>
            <a:r>
              <a:rPr lang="bn-IN" sz="3600" b="1" dirty="0">
                <a:latin typeface="NikoshBAN" panose="02000000000000000000" pitchFamily="2" charset="0"/>
                <a:cs typeface="NikoshBAN" panose="02000000000000000000" pitchFamily="2" charset="0"/>
              </a:rPr>
              <a:t>জঙ্গিবাদের </a:t>
            </a:r>
            <a:r>
              <a:rPr lang="bn-IN" sz="3600" b="1" dirty="0">
                <a:blipFill>
                  <a:blip r:embed="rId2"/>
                  <a:tile tx="0" ty="0" sx="100000" sy="100000" flip="none" algn="tl"/>
                </a:blipFill>
                <a:latin typeface="NikoshBAN" pitchFamily="2" charset="0"/>
                <a:cs typeface="NikoshBAN" pitchFamily="2" charset="0"/>
              </a:rPr>
              <a:t>শাব্দিক অর্থ </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জঙ্গি</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জঙ্গিবাদ ও জঙ্গিবাদী শব্দগুলোর মূল হল জঙ্গ। এটি (</a:t>
            </a:r>
            <a:r>
              <a:rPr lang="ar-SA" sz="2800" dirty="0">
                <a:latin typeface="NikoshBAN" panose="02000000000000000000" pitchFamily="2" charset="0"/>
              </a:rPr>
              <a:t>جنگ ـ ج ن گ</a:t>
            </a:r>
            <a:r>
              <a:rPr lang="bn-IN" sz="2800" dirty="0">
                <a:latin typeface="NikoshBAN" panose="02000000000000000000" pitchFamily="2" charset="0"/>
                <a:cs typeface="NikoshBAN" panose="02000000000000000000" pitchFamily="2" charset="0"/>
              </a:rPr>
              <a:t>) ফার্সী ও উর্দু ভাষার শব্দ। </a:t>
            </a:r>
            <a:r>
              <a:rPr lang="bn-IN" sz="2800" dirty="0" smtClean="0">
                <a:latin typeface="NikoshBAN" panose="02000000000000000000" pitchFamily="2" charset="0"/>
                <a:cs typeface="NikoshBAN" panose="02000000000000000000" pitchFamily="2" charset="0"/>
              </a:rPr>
              <a:t>।</a:t>
            </a:r>
          </a:p>
          <a:p>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 অর্থ যুদ্ধ</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তুমুল কলহ</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লড়াই</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প্রচন্ড ঝগড়া</a:t>
            </a:r>
            <a:r>
              <a:rPr lang="bn-IN" sz="2800" dirty="0" smtClean="0">
                <a:latin typeface="NikoshBAN" panose="02000000000000000000" pitchFamily="2" charset="0"/>
                <a:cs typeface="NikoshBAN" panose="02000000000000000000" pitchFamily="2" charset="0"/>
              </a:rPr>
              <a:t>।</a:t>
            </a:r>
          </a:p>
          <a:p>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জঙ্গি অর্থ যোদ্ধা। সেভাবে জঙ্গিবাদ অর্থ জঙ্গিদের মতবাদ</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দৃষ্টিভঙ্গি ও কর্মকান্ড</a:t>
            </a:r>
            <a:r>
              <a:rPr lang="bn-IN" sz="2800" dirty="0" smtClean="0">
                <a:latin typeface="NikoshBAN" panose="02000000000000000000" pitchFamily="2" charset="0"/>
                <a:cs typeface="NikoshBAN" panose="02000000000000000000" pitchFamily="2" charset="0"/>
              </a:rPr>
              <a:t>।</a:t>
            </a:r>
          </a:p>
          <a:p>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ইংরেজীতে বলা হয় </a:t>
            </a:r>
            <a:r>
              <a:rPr lang="en-US" sz="2800" dirty="0">
                <a:latin typeface="NikoshBAN" panose="02000000000000000000" pitchFamily="2" charset="0"/>
                <a:cs typeface="NikoshBAN" panose="02000000000000000000" pitchFamily="2" charset="0"/>
              </a:rPr>
              <a:t>Militant, Militancy </a:t>
            </a:r>
            <a:r>
              <a:rPr lang="bn-IN" sz="2800" dirty="0">
                <a:latin typeface="NikoshBAN" panose="02000000000000000000" pitchFamily="2" charset="0"/>
                <a:cs typeface="NikoshBAN" panose="02000000000000000000" pitchFamily="2" charset="0"/>
              </a:rPr>
              <a:t>কিংবা </a:t>
            </a:r>
            <a:r>
              <a:rPr lang="en-US" sz="2800" dirty="0">
                <a:latin typeface="NikoshBAN" panose="02000000000000000000" pitchFamily="2" charset="0"/>
                <a:cs typeface="NikoshBAN" panose="02000000000000000000" pitchFamily="2" charset="0"/>
              </a:rPr>
              <a:t>Military activities. </a:t>
            </a:r>
            <a:endParaRPr lang="bn-IN"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Oxford </a:t>
            </a:r>
            <a:r>
              <a:rPr lang="en-US" sz="2800" dirty="0">
                <a:latin typeface="NikoshBAN" panose="02000000000000000000" pitchFamily="2" charset="0"/>
                <a:cs typeface="NikoshBAN" panose="02000000000000000000" pitchFamily="2" charset="0"/>
              </a:rPr>
              <a:t>Advanced Learner’s Dictionary-</a:t>
            </a:r>
            <a:r>
              <a:rPr lang="bn-IN" sz="2800" dirty="0">
                <a:latin typeface="NikoshBAN" panose="02000000000000000000" pitchFamily="2" charset="0"/>
                <a:cs typeface="NikoshBAN" panose="02000000000000000000" pitchFamily="2" charset="0"/>
              </a:rPr>
              <a:t>তে বলা হয়েছে : </a:t>
            </a:r>
            <a:r>
              <a:rPr lang="en-US" sz="2800" dirty="0">
                <a:solidFill>
                  <a:srgbClr val="FF0000"/>
                </a:solidFill>
                <a:latin typeface="NikoshBAN" panose="02000000000000000000" pitchFamily="2" charset="0"/>
                <a:cs typeface="NikoshBAN" panose="02000000000000000000" pitchFamily="2" charset="0"/>
              </a:rPr>
              <a:t>Militant </a:t>
            </a:r>
            <a:r>
              <a:rPr lang="en-US" sz="2800" dirty="0" err="1">
                <a:solidFill>
                  <a:srgbClr val="FF0000"/>
                </a:solidFill>
                <a:latin typeface="NikoshBAN" panose="02000000000000000000" pitchFamily="2" charset="0"/>
                <a:cs typeface="NikoshBAN" panose="02000000000000000000" pitchFamily="2" charset="0"/>
              </a:rPr>
              <a:t>adj</a:t>
            </a:r>
            <a:r>
              <a:rPr lang="en-US" sz="2800" dirty="0">
                <a:solidFill>
                  <a:srgbClr val="FF0000"/>
                </a:solidFill>
                <a:latin typeface="NikoshBAN" panose="02000000000000000000" pitchFamily="2" charset="0"/>
                <a:cs typeface="NikoshBAN" panose="02000000000000000000" pitchFamily="2" charset="0"/>
              </a:rPr>
              <a:t>, </a:t>
            </a:r>
            <a:r>
              <a:rPr lang="en-US" sz="2800" dirty="0" err="1">
                <a:solidFill>
                  <a:srgbClr val="FF0000"/>
                </a:solidFill>
                <a:latin typeface="NikoshBAN" panose="02000000000000000000" pitchFamily="2" charset="0"/>
                <a:cs typeface="NikoshBAN" panose="02000000000000000000" pitchFamily="2" charset="0"/>
              </a:rPr>
              <a:t>Favouring</a:t>
            </a:r>
            <a:r>
              <a:rPr lang="en-US" sz="2800" dirty="0">
                <a:solidFill>
                  <a:srgbClr val="FF0000"/>
                </a:solidFill>
                <a:latin typeface="NikoshBAN" panose="02000000000000000000" pitchFamily="2" charset="0"/>
                <a:cs typeface="NikoshBAN" panose="02000000000000000000" pitchFamily="2" charset="0"/>
              </a:rPr>
              <a:t> the use of force or strong pressure to achieve one’s aim. </a:t>
            </a:r>
            <a:r>
              <a:rPr lang="bn-IN" sz="2800" dirty="0">
                <a:solidFill>
                  <a:srgbClr val="FF0000"/>
                </a:solidFill>
                <a:latin typeface="NikoshBAN" panose="02000000000000000000" pitchFamily="2" charset="0"/>
                <a:cs typeface="NikoshBAN" panose="02000000000000000000" pitchFamily="2" charset="0"/>
              </a:rPr>
              <a:t>অর্থাৎ কারো উদ্দেশ্যে সাধনের জন্য শক্তি প্রয়োগ বা প্রবল চাপ প্রয়োগ</a:t>
            </a:r>
            <a:r>
              <a:rPr lang="bn-IN" sz="2800" dirty="0" smtClean="0">
                <a:solidFill>
                  <a:srgbClr val="FF0000"/>
                </a:solidFill>
                <a:latin typeface="NikoshBAN" panose="02000000000000000000" pitchFamily="2" charset="0"/>
                <a:cs typeface="NikoshBAN" panose="02000000000000000000" pitchFamily="2" charset="0"/>
              </a:rPr>
              <a:t>।</a:t>
            </a:r>
            <a:r>
              <a:rPr lang="en-US" sz="2800" dirty="0">
                <a:solidFill>
                  <a:srgbClr val="FF0000"/>
                </a:solidFill>
                <a:latin typeface="NikoshBAN" panose="02000000000000000000" pitchFamily="2" charset="0"/>
                <a:cs typeface="NikoshBAN" panose="02000000000000000000" pitchFamily="2" charset="0"/>
              </a:rPr>
              <a:t/>
            </a:r>
            <a:br>
              <a:rPr lang="en-US" sz="2800" dirty="0">
                <a:solidFill>
                  <a:srgbClr val="FF0000"/>
                </a:solidFill>
                <a:latin typeface="NikoshBAN" panose="02000000000000000000" pitchFamily="2" charset="0"/>
                <a:cs typeface="NikoshBAN" panose="02000000000000000000" pitchFamily="2" charset="0"/>
              </a:rPr>
            </a:br>
            <a:endParaRPr lang="en-US" sz="3200" b="1" dirty="0">
              <a:solidFill>
                <a:srgbClr val="FF000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0"/>
            <a:ext cx="4038600" cy="2514600"/>
          </a:xfrm>
          <a:prstGeom prst="rect">
            <a:avLst/>
          </a:prstGeom>
        </p:spPr>
      </p:pic>
    </p:spTree>
    <p:extLst>
      <p:ext uri="{BB962C8B-B14F-4D97-AF65-F5344CB8AC3E}">
        <p14:creationId xmlns:p14="http://schemas.microsoft.com/office/powerpoint/2010/main" val="478336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down)">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heel(1)">
                                      <p:cBhvr>
                                        <p:cTn id="4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4600"/>
            <a:ext cx="8763000" cy="5109091"/>
          </a:xfrm>
          <a:prstGeom prst="rect">
            <a:avLst/>
          </a:prstGeom>
        </p:spPr>
        <p:txBody>
          <a:bodyPr wrap="square">
            <a:spAutoFit/>
          </a:bodyPr>
          <a:lstStyle/>
          <a:p>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bn-IN" sz="4400" b="1" dirty="0">
                <a:latin typeface="NikoshBAN" panose="02000000000000000000" pitchFamily="2" charset="0"/>
                <a:cs typeface="NikoshBAN" panose="02000000000000000000" pitchFamily="2" charset="0"/>
              </a:rPr>
              <a:t>পারিভাষিক অর্থে</a:t>
            </a:r>
            <a:r>
              <a:rPr lang="bn-IN" sz="4400" dirty="0">
                <a:latin typeface="NikoshBAN" panose="02000000000000000000" pitchFamily="2" charset="0"/>
                <a:cs typeface="NikoshBAN" panose="02000000000000000000" pitchFamily="2" charset="0"/>
              </a:rPr>
              <a:t> </a:t>
            </a:r>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ধর্মীয় কারণে, </a:t>
            </a:r>
            <a:r>
              <a:rPr lang="bn-IN" sz="4400" dirty="0">
                <a:latin typeface="NikoshBAN" panose="02000000000000000000" pitchFamily="2" charset="0"/>
                <a:cs typeface="NikoshBAN" panose="02000000000000000000" pitchFamily="2" charset="0"/>
              </a:rPr>
              <a:t>রাজনৈতিক পরিবর্তনের </a:t>
            </a:r>
            <a:r>
              <a:rPr lang="bn-IN" sz="4400" dirty="0" smtClean="0">
                <a:latin typeface="NikoshBAN" panose="02000000000000000000" pitchFamily="2" charset="0"/>
                <a:cs typeface="NikoshBAN" panose="02000000000000000000" pitchFamily="2" charset="0"/>
              </a:rPr>
              <a:t>লক্ষ্যে;চোরা গোপ্তা </a:t>
            </a:r>
            <a:r>
              <a:rPr lang="bn-IN" sz="4400" dirty="0">
                <a:latin typeface="NikoshBAN" panose="02000000000000000000" pitchFamily="2" charset="0"/>
                <a:cs typeface="NikoshBAN" panose="02000000000000000000" pitchFamily="2" charset="0"/>
              </a:rPr>
              <a:t>হামলা</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অতর্কিত আক্রমণ</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হত্যা করা</a:t>
            </a:r>
            <a:r>
              <a:rPr lang="en-US"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আত্মঘাতী হামলা কিংবা কোন নির্দিষ্ট মতবাদ প্রতিষ্ঠার লক্ষ্যে নৈরাজ্য সৃষ্টি করে জনগণের মাঝে আতঙ্ক সৃষ্টি করাকে জঙ্গিবাদ বলে</a:t>
            </a:r>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en-US" sz="4400" dirty="0"/>
              <a:t/>
            </a:r>
            <a:br>
              <a:rPr lang="en-US" sz="4400" dirty="0"/>
            </a:br>
            <a:endParaRPr lang="en-US" sz="4400" dirty="0"/>
          </a:p>
        </p:txBody>
      </p:sp>
      <p:sp>
        <p:nvSpPr>
          <p:cNvPr id="4" name="TextBox 3"/>
          <p:cNvSpPr txBox="1"/>
          <p:nvPr/>
        </p:nvSpPr>
        <p:spPr>
          <a:xfrm>
            <a:off x="152400" y="-1365"/>
            <a:ext cx="549075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7200" b="1" dirty="0" smtClean="0">
                <a:blipFill>
                  <a:blip r:embed="rId2"/>
                  <a:tile tx="0" ty="0" sx="100000" sy="100000" flip="none" algn="tl"/>
                </a:blipFill>
                <a:latin typeface="NikoshBAN" pitchFamily="2" charset="0"/>
                <a:cs typeface="NikoshBAN" pitchFamily="2" charset="0"/>
              </a:rPr>
              <a:t> </a:t>
            </a:r>
            <a:r>
              <a:rPr lang="bn-IN" sz="7200" b="1" dirty="0" smtClean="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 পারিভাষিক</a:t>
            </a:r>
            <a:r>
              <a:rPr lang="bn-IN" sz="72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bn-IN" sz="7200" b="1" dirty="0" smtClean="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অর্থ  </a:t>
            </a:r>
            <a:endParaRPr lang="en-US" sz="4000" b="1" dirty="0">
              <a:solidFill>
                <a:srgbClr val="00B050"/>
              </a:solidFill>
              <a:effectLst>
                <a:glow rad="139700">
                  <a:schemeClr val="accent2">
                    <a:satMod val="175000"/>
                    <a:alpha val="40000"/>
                  </a:schemeClr>
                </a:glo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0"/>
            <a:ext cx="3657600" cy="3505200"/>
          </a:xfrm>
          <a:prstGeom prst="rect">
            <a:avLst/>
          </a:prstGeom>
        </p:spPr>
      </p:pic>
    </p:spTree>
    <p:extLst>
      <p:ext uri="{BB962C8B-B14F-4D97-AF65-F5344CB8AC3E}">
        <p14:creationId xmlns:p14="http://schemas.microsoft.com/office/powerpoint/2010/main" val="2879553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heel(1)">
                                      <p:cBhvr>
                                        <p:cTn id="43" dur="2000"/>
                                        <p:tgtEl>
                                          <p:spTgt spid="2">
                                            <p:txEl>
                                              <p:pRg st="0" end="0"/>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heel(1)">
                                      <p:cBhvr>
                                        <p:cTn id="4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482" y="1896342"/>
            <a:ext cx="4229100" cy="2473037"/>
          </a:xfrm>
          <a:prstGeom prst="rect">
            <a:avLst/>
          </a:prstGeom>
        </p:spPr>
      </p:pic>
      <p:sp>
        <p:nvSpPr>
          <p:cNvPr id="3" name="TextBox 2"/>
          <p:cNvSpPr txBox="1"/>
          <p:nvPr/>
        </p:nvSpPr>
        <p:spPr>
          <a:xfrm>
            <a:off x="1351878" y="4462771"/>
            <a:ext cx="5852718" cy="584775"/>
          </a:xfrm>
          <a:prstGeom prst="rect">
            <a:avLst/>
          </a:prstGeom>
          <a:solidFill>
            <a:schemeClr val="tx2">
              <a:lumMod val="40000"/>
              <a:lumOff val="60000"/>
            </a:schemeClr>
          </a:solidFill>
          <a:ln>
            <a:solidFill>
              <a:srgbClr val="FF0000"/>
            </a:solidFill>
          </a:ln>
          <a:effectLst>
            <a:innerShdw blurRad="63500" dist="50800" dir="8100000">
              <a:prstClr val="black">
                <a:alpha val="50000"/>
              </a:prstClr>
            </a:innerShdw>
          </a:effectLst>
        </p:spPr>
        <p:txBody>
          <a:bodyPr wrap="square" rtlCol="0">
            <a:spAutoFit/>
          </a:bodyPr>
          <a:lstStyle/>
          <a:p>
            <a:r>
              <a:rPr lang="bn-IN" sz="3200" b="1" dirty="0">
                <a:blipFill>
                  <a:blip r:embed="rId3"/>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 পারিভাষিক</a:t>
            </a:r>
            <a:r>
              <a:rPr lang="bn-IN" sz="3200" b="1" dirty="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bn-IN" sz="3000" b="1" dirty="0" smtClean="0">
                <a:latin typeface="NikoshBAN" panose="02000000000000000000" pitchFamily="2" charset="0"/>
                <a:cs typeface="NikoshBAN" panose="02000000000000000000" pitchFamily="2" charset="0"/>
              </a:rPr>
              <a:t>স</a:t>
            </a:r>
            <a:r>
              <a:rPr lang="en-US" sz="3000" b="1" dirty="0">
                <a:latin typeface="NikoshBAN" panose="02000000000000000000" pitchFamily="2" charset="0"/>
                <a:cs typeface="NikoshBAN" panose="02000000000000000000" pitchFamily="2" charset="0"/>
              </a:rPr>
              <a:t>ং</a:t>
            </a:r>
            <a:r>
              <a:rPr lang="bn-IN" sz="3000" b="1" dirty="0">
                <a:latin typeface="NikoshBAN" panose="02000000000000000000" pitchFamily="2" charset="0"/>
                <a:cs typeface="NikoshBAN" panose="02000000000000000000" pitchFamily="2" charset="0"/>
              </a:rPr>
              <a:t>জ্ঞা মুখস্ত লিখ </a:t>
            </a:r>
            <a:r>
              <a:rPr lang="bn-IN" sz="3000" dirty="0">
                <a:latin typeface="NikoshBAN" pitchFamily="2" charset="0"/>
                <a:cs typeface="NikoshBAN" pitchFamily="2" charset="0"/>
              </a:rPr>
              <a:t>।</a:t>
            </a:r>
            <a:endParaRPr lang="en-US" sz="3000" dirty="0">
              <a:latin typeface="NikoshBAN" pitchFamily="2" charset="0"/>
              <a:cs typeface="NikoshBAN" pitchFamily="2" charset="0"/>
            </a:endParaRPr>
          </a:p>
        </p:txBody>
      </p:sp>
      <p:sp>
        <p:nvSpPr>
          <p:cNvPr id="4" name="Rectangle 3"/>
          <p:cNvSpPr/>
          <p:nvPr/>
        </p:nvSpPr>
        <p:spPr>
          <a:xfrm>
            <a:off x="3208676" y="1319261"/>
            <a:ext cx="1650195" cy="600164"/>
          </a:xfrm>
          <a:prstGeom prst="rect">
            <a:avLst/>
          </a:prstGeom>
        </p:spPr>
        <p:txBody>
          <a:bodyPr wrap="none">
            <a:spAutoFit/>
          </a:bodyPr>
          <a:lstStyle/>
          <a:p>
            <a:r>
              <a:rPr lang="bn-BD" sz="3300" b="1" spc="38" dirty="0">
                <a:ln w="0"/>
                <a:solidFill>
                  <a:srgbClr val="00B0F0"/>
                </a:solidFill>
                <a:effectLst>
                  <a:innerShdw blurRad="63500" dist="50800" dir="13500000">
                    <a:srgbClr val="000000">
                      <a:alpha val="50000"/>
                    </a:srgbClr>
                  </a:innerShdw>
                </a:effectLst>
                <a:latin typeface="NikoshBAN" pitchFamily="2" charset="0"/>
                <a:cs typeface="NikoshBAN" pitchFamily="2" charset="0"/>
              </a:rPr>
              <a:t>একক কাজ</a:t>
            </a:r>
            <a:endParaRPr lang="en-US" sz="3300" b="1" spc="38" dirty="0">
              <a:ln w="0"/>
              <a:solidFill>
                <a:srgbClr val="00B0F0"/>
              </a:solidFill>
              <a:effectLst>
                <a:innerShdw blurRad="63500" dist="50800" dir="13500000">
                  <a:srgbClr val="000000">
                    <a:alpha val="50000"/>
                  </a:srgbClr>
                </a:innerShdw>
              </a:effectLst>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702374" y="3079119"/>
            <a:ext cx="4696694" cy="11465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469980" y="2821687"/>
            <a:ext cx="4181831" cy="11465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51" y="5016769"/>
            <a:ext cx="7955912" cy="10642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73166" y="769077"/>
            <a:ext cx="9001529" cy="1064256"/>
          </a:xfrm>
          <a:prstGeom prst="rect">
            <a:avLst/>
          </a:prstGeom>
        </p:spPr>
      </p:pic>
    </p:spTree>
    <p:extLst>
      <p:ext uri="{BB962C8B-B14F-4D97-AF65-F5344CB8AC3E}">
        <p14:creationId xmlns:p14="http://schemas.microsoft.com/office/powerpoint/2010/main" val="1071107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571500" indent="-571500">
              <a:buFont typeface="Wingdings" pitchFamily="2" charset="2"/>
              <a:buChar char="q"/>
            </a:pPr>
            <a:r>
              <a:rPr lang="ar-SA" sz="5400" b="1" dirty="0" smtClean="0">
                <a:blipFill>
                  <a:blip r:embed="rId2"/>
                  <a:tile tx="0" ty="0" sx="100000" sy="100000" flip="none" algn="tl"/>
                </a:blipFill>
                <a:latin typeface="NikoshBAN" pitchFamily="2" charset="0"/>
                <a:cs typeface="NikoshBAN" pitchFamily="2" charset="0"/>
              </a:rPr>
              <a:t> </a:t>
            </a:r>
            <a:r>
              <a:rPr lang="bn-IN" sz="4000" b="1" dirty="0" smtClean="0">
                <a:blipFill>
                  <a:blip r:embed="rId2"/>
                  <a:tile tx="0" ty="0" sx="100000" sy="100000" flip="none" algn="tl"/>
                </a:blipFill>
                <a:latin typeface="NikoshBAN" pitchFamily="2" charset="0"/>
                <a:cs typeface="NikoshBAN" pitchFamily="2" charset="0"/>
              </a:rPr>
              <a:t>জঙ্গিবাদের বিরুদ্ধে মহান আল্লাহ তায়ালার হুশিয়ারি </a:t>
            </a:r>
            <a:endParaRPr lang="en-US" sz="2800" b="1" dirty="0">
              <a:solidFill>
                <a:srgbClr val="00B050"/>
              </a:solidFill>
              <a:latin typeface="NikoshBAN" pitchFamily="2" charset="0"/>
              <a:cs typeface="NikoshBAN" pitchFamily="2" charset="0"/>
            </a:endParaRPr>
          </a:p>
        </p:txBody>
      </p:sp>
      <p:sp>
        <p:nvSpPr>
          <p:cNvPr id="5" name="TextBox 4"/>
          <p:cNvSpPr txBox="1"/>
          <p:nvPr/>
        </p:nvSpPr>
        <p:spPr>
          <a:xfrm>
            <a:off x="87085" y="3997702"/>
            <a:ext cx="8458200" cy="1200329"/>
          </a:xfrm>
          <a:prstGeom prst="rect">
            <a:avLst/>
          </a:prstGeom>
          <a:noFill/>
        </p:spPr>
        <p:txBody>
          <a:bodyPr wrap="square" rtlCol="0">
            <a:spAutoFit/>
          </a:bodyPr>
          <a:lstStyle/>
          <a:p>
            <a:r>
              <a:rPr lang="ar-SA" sz="3600" b="1" dirty="0" smtClean="0">
                <a:latin typeface="Arial" panose="020B0604020202020204" pitchFamily="34" charset="0"/>
                <a:cs typeface="Arial" panose="020B0604020202020204" pitchFamily="34" charset="0"/>
              </a:rPr>
              <a:t>قال الله تعالي : من قتل نفسا بغير نفس أو فساد في الارض فكأنٌما قتل الناس جميعا </a:t>
            </a:r>
            <a:r>
              <a:rPr lang="ar-SA" sz="3600" b="1" kern="1800" dirty="0" smtClean="0">
                <a:ea typeface="Times New Roman" panose="02020603050405020304" pitchFamily="18" charset="0"/>
                <a:cs typeface="Times New Roman" panose="02020603050405020304" pitchFamily="18" charset="0"/>
              </a:rPr>
              <a:t>سورة</a:t>
            </a:r>
            <a:r>
              <a:rPr lang="ar-SA" sz="3600" b="1" dirty="0" smtClean="0">
                <a:latin typeface="Arial" panose="020B0604020202020204" pitchFamily="34" charset="0"/>
                <a:cs typeface="Arial" panose="020B0604020202020204" pitchFamily="34" charset="0"/>
              </a:rPr>
              <a:t>  الماءدة </a:t>
            </a:r>
            <a:endParaRPr lang="en-US" sz="3600" b="1" dirty="0">
              <a:latin typeface="Arial" panose="020B0604020202020204" pitchFamily="34" charset="0"/>
              <a:cs typeface="Arial" panose="020B0604020202020204" pitchFamily="34" charset="0"/>
            </a:endParaRPr>
          </a:p>
        </p:txBody>
      </p:sp>
      <p:sp>
        <p:nvSpPr>
          <p:cNvPr id="6" name="TextBox 5"/>
          <p:cNvSpPr txBox="1"/>
          <p:nvPr/>
        </p:nvSpPr>
        <p:spPr>
          <a:xfrm>
            <a:off x="87085" y="5135880"/>
            <a:ext cx="8882744" cy="1754326"/>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অর্থ</a:t>
            </a:r>
            <a:r>
              <a:rPr lang="en-US" sz="3600" b="1" dirty="0" smtClean="0">
                <a:latin typeface="NikoshBAN" panose="02000000000000000000" pitchFamily="2" charset="0"/>
                <a:cs typeface="NikoshBAN" panose="02000000000000000000" pitchFamily="2" charset="0"/>
              </a:rPr>
              <a:t> ঃ </a:t>
            </a:r>
            <a:r>
              <a:rPr lang="en-US" sz="3600" b="1" dirty="0" err="1" smtClean="0">
                <a:latin typeface="NikoshBAN" panose="02000000000000000000" pitchFamily="2" charset="0"/>
                <a:cs typeface="NikoshBAN" panose="02000000000000000000" pitchFamily="2" charset="0"/>
              </a:rPr>
              <a:t>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ব্যতিত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অথবা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সন্ত্রাস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সৃষ্টির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লক্ষ্যে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অন্য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যেন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সকল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মানুষ</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করল</a:t>
            </a:r>
            <a:r>
              <a:rPr lang="en-US" sz="3600" b="1"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228" y="1219200"/>
            <a:ext cx="4593771" cy="27785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19200"/>
            <a:ext cx="3810000" cy="2778502"/>
          </a:xfrm>
          <a:prstGeom prst="rect">
            <a:avLst/>
          </a:prstGeom>
        </p:spPr>
      </p:pic>
    </p:spTree>
    <p:extLst>
      <p:ext uri="{BB962C8B-B14F-4D97-AF65-F5344CB8AC3E}">
        <p14:creationId xmlns:p14="http://schemas.microsoft.com/office/powerpoint/2010/main" val="1823399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6" y="2667000"/>
            <a:ext cx="8991600" cy="5078313"/>
          </a:xfrm>
          <a:prstGeom prst="rect">
            <a:avLst/>
          </a:prstGeom>
        </p:spPr>
        <p:txBody>
          <a:bodyPr wrap="square">
            <a:spAutoFit/>
          </a:bodyPr>
          <a:lstStyle/>
          <a:p>
            <a:r>
              <a:rPr lang="bn-IN" sz="3600" b="1" kern="1800" dirty="0">
                <a:solidFill>
                  <a:srgbClr val="FF0000"/>
                </a:solidFill>
                <a:ea typeface="Times New Roman" panose="02020603050405020304" pitchFamily="18" charset="0"/>
                <a:cs typeface="NikoshBAN" panose="02000000000000000000" pitchFamily="2" charset="0"/>
              </a:rPr>
              <a:t>মহান আল্লাহ আরও বলেন </a:t>
            </a:r>
            <a:r>
              <a:rPr lang="bn-IN" sz="3600" b="1" kern="1800" dirty="0">
                <a:solidFill>
                  <a:srgbClr val="283D4B"/>
                </a:solidFill>
                <a:ea typeface="Times New Roman" panose="02020603050405020304" pitchFamily="18" charset="0"/>
                <a:cs typeface="NikoshBAN" panose="02000000000000000000" pitchFamily="2" charset="0"/>
              </a:rPr>
              <a:t>ঃ ( </a:t>
            </a:r>
            <a:r>
              <a:rPr lang="ar-SA" sz="3600" b="1" kern="1800" dirty="0">
                <a:solidFill>
                  <a:srgbClr val="283D4B"/>
                </a:solidFill>
                <a:ea typeface="Times New Roman" panose="02020603050405020304" pitchFamily="18" charset="0"/>
                <a:cs typeface="Times New Roman" panose="02020603050405020304" pitchFamily="18" charset="0"/>
              </a:rPr>
              <a:t>وَمَنْ</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يَقْتُلْ</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مُؤْمِنًا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مُتَعَمِّدًا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فَجَزَاؤُهُ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جَهَنَّمُ</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خَالِدًا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فِيهَا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وَغَضِبَ</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اللَّهُ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عَلَيْهِ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وَلَعَنَهُ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وَأَعَدَّ</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لَهُ</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عَذَابًا</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عَظِيمًا</a:t>
            </a:r>
            <a:r>
              <a:rPr lang="ar-SA" sz="3600" b="1" kern="1800" dirty="0">
                <a:solidFill>
                  <a:srgbClr val="283D4B"/>
                </a:solidFill>
                <a:ea typeface="Times New Roman" panose="02020603050405020304" pitchFamily="18" charset="0"/>
                <a:cs typeface="NikoshBAN" panose="02000000000000000000" pitchFamily="2" charset="0"/>
              </a:rPr>
              <a:t> ) </a:t>
            </a:r>
            <a:r>
              <a:rPr lang="ar-SA" sz="3600" b="1" kern="1800" dirty="0">
                <a:solidFill>
                  <a:srgbClr val="283D4B"/>
                </a:solidFill>
                <a:ea typeface="Times New Roman" panose="02020603050405020304" pitchFamily="18" charset="0"/>
                <a:cs typeface="Times New Roman" panose="02020603050405020304" pitchFamily="18" charset="0"/>
              </a:rPr>
              <a:t>سورة</a:t>
            </a:r>
            <a:r>
              <a:rPr lang="ar-SA" sz="3600" b="1" kern="1800" dirty="0">
                <a:solidFill>
                  <a:srgbClr val="283D4B"/>
                </a:solidFill>
                <a:ea typeface="Times New Roman" panose="02020603050405020304" pitchFamily="18" charset="0"/>
                <a:cs typeface="NikoshBAN" panose="02000000000000000000" pitchFamily="2" charset="0"/>
              </a:rPr>
              <a:t> </a:t>
            </a:r>
            <a:r>
              <a:rPr lang="ar-SA" sz="3600" b="1" kern="1800" dirty="0">
                <a:solidFill>
                  <a:srgbClr val="283D4B"/>
                </a:solidFill>
                <a:ea typeface="Times New Roman" panose="02020603050405020304" pitchFamily="18" charset="0"/>
                <a:cs typeface="Times New Roman" panose="02020603050405020304" pitchFamily="18" charset="0"/>
              </a:rPr>
              <a:t>النساء</a:t>
            </a:r>
            <a:r>
              <a:rPr lang="bn-IN" sz="3600" b="1" kern="1800" dirty="0">
                <a:solidFill>
                  <a:srgbClr val="283D4B"/>
                </a:solidFill>
                <a:ea typeface="Times New Roman" panose="02020603050405020304" pitchFamily="18" charset="0"/>
                <a:cs typeface="NikoshBAN" panose="02000000000000000000" pitchFamily="2" charset="0"/>
              </a:rPr>
              <a:t> : </a:t>
            </a:r>
            <a:r>
              <a:rPr lang="en-US" sz="3600" b="1" kern="1800" dirty="0">
                <a:solidFill>
                  <a:srgbClr val="283D4B"/>
                </a:solidFill>
                <a:latin typeface="NikoshBAN" panose="02000000000000000000" pitchFamily="2" charset="0"/>
                <a:ea typeface="Times New Roman" panose="02020603050405020304" pitchFamily="18" charset="0"/>
              </a:rPr>
              <a:t/>
            </a:r>
            <a:br>
              <a:rPr lang="en-US" sz="3600" b="1" kern="1800" dirty="0">
                <a:solidFill>
                  <a:srgbClr val="283D4B"/>
                </a:solidFill>
                <a:latin typeface="NikoshBAN" panose="02000000000000000000" pitchFamily="2" charset="0"/>
                <a:ea typeface="Times New Roman" panose="02020603050405020304" pitchFamily="18" charset="0"/>
              </a:rPr>
            </a:br>
            <a:r>
              <a:rPr lang="bn-IN" sz="3600" b="1" kern="1800" dirty="0">
                <a:solidFill>
                  <a:srgbClr val="283D4B"/>
                </a:solidFill>
                <a:ea typeface="Times New Roman" panose="02020603050405020304" pitchFamily="18" charset="0"/>
                <a:cs typeface="NikoshBAN" panose="02000000000000000000" pitchFamily="2" charset="0"/>
              </a:rPr>
              <a:t>অর্থঃ “আর যে কেউ স্বেচ্ছায় কোন মু’মিনকে হত্যা করবে তার শাস্তি জাহান্নাম</a:t>
            </a:r>
            <a:r>
              <a:rPr lang="en-US" sz="3600" b="1" kern="1800" dirty="0">
                <a:solidFill>
                  <a:srgbClr val="283D4B"/>
                </a:solidFill>
                <a:latin typeface="NikoshBAN" panose="02000000000000000000" pitchFamily="2" charset="0"/>
                <a:ea typeface="Times New Roman" panose="02020603050405020304" pitchFamily="18" charset="0"/>
              </a:rPr>
              <a:t>, </a:t>
            </a:r>
            <a:r>
              <a:rPr lang="bn-IN" sz="3600" b="1" kern="1800" dirty="0">
                <a:solidFill>
                  <a:srgbClr val="283D4B"/>
                </a:solidFill>
                <a:ea typeface="Times New Roman" panose="02020603050405020304" pitchFamily="18" charset="0"/>
                <a:cs typeface="NikoshBAN" panose="02000000000000000000" pitchFamily="2" charset="0"/>
              </a:rPr>
              <a:t>সেথায় সে সর্বদাই অবস্থান করবে এবং আল্লাহ তার উপর ক্রুদ্ধ এবং তাকে অভিশপ্ত করেন এবং তার জন্যে ভীষণ শাস্তি প্রস্তুত করে রেখেছেন ”। (সুরা নিসা ঃ ৯৩ নং আয়াত)।</a:t>
            </a:r>
            <a:r>
              <a:rPr lang="en-US" sz="3600" b="1" kern="1800" dirty="0">
                <a:solidFill>
                  <a:srgbClr val="283D4B"/>
                </a:solidFill>
                <a:latin typeface="NikoshBAN" panose="02000000000000000000" pitchFamily="2" charset="0"/>
                <a:ea typeface="Times New Roman" panose="02020603050405020304" pitchFamily="18" charset="0"/>
              </a:rPr>
              <a:t/>
            </a:r>
            <a:br>
              <a:rPr lang="en-US" sz="3600" b="1" kern="1800" dirty="0">
                <a:solidFill>
                  <a:srgbClr val="283D4B"/>
                </a:solidFill>
                <a:latin typeface="NikoshBAN" panose="02000000000000000000" pitchFamily="2" charset="0"/>
                <a:ea typeface="Times New Roman" panose="02020603050405020304" pitchFamily="18" charset="0"/>
              </a:rPr>
            </a:b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529" y="-152400"/>
            <a:ext cx="4184471" cy="2667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7" y="-152400"/>
            <a:ext cx="4789715" cy="2667000"/>
          </a:xfrm>
          <a:prstGeom prst="rect">
            <a:avLst/>
          </a:prstGeom>
        </p:spPr>
      </p:pic>
    </p:spTree>
    <p:extLst>
      <p:ext uri="{BB962C8B-B14F-4D97-AF65-F5344CB8AC3E}">
        <p14:creationId xmlns:p14="http://schemas.microsoft.com/office/powerpoint/2010/main" val="22728472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8839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itchFamily="2" charset="2"/>
              <a:buChar char="q"/>
            </a:pPr>
            <a:r>
              <a:rPr lang="ar-SA" sz="5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bn-IN"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জঙ্গিবাদের বিরুদ্ধে রাসুলের</a:t>
            </a:r>
            <a:r>
              <a:rPr lang="ar-SA"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4400" b="1" dirty="0" err="1"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সঃ</a:t>
            </a:r>
            <a:r>
              <a:rPr lang="en-US"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r>
              <a:rPr lang="bn-IN" sz="44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হুশিয়ারি</a:t>
            </a:r>
            <a:r>
              <a:rPr lang="en-US" sz="40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endParaRPr lang="en-US" sz="28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endParaRPr>
          </a:p>
        </p:txBody>
      </p:sp>
      <p:sp>
        <p:nvSpPr>
          <p:cNvPr id="3" name="TextBox 2"/>
          <p:cNvSpPr txBox="1"/>
          <p:nvPr/>
        </p:nvSpPr>
        <p:spPr>
          <a:xfrm>
            <a:off x="134983" y="4648200"/>
            <a:ext cx="8667204" cy="584775"/>
          </a:xfrm>
          <a:prstGeom prst="rect">
            <a:avLst/>
          </a:prstGeom>
          <a:noFill/>
        </p:spPr>
        <p:txBody>
          <a:bodyPr wrap="square" rtlCol="0">
            <a:spAutoFit/>
          </a:bodyPr>
          <a:lstStyle/>
          <a:p>
            <a:r>
              <a:rPr lang="ar-SA" sz="3200" dirty="0" smtClean="0">
                <a:ln w="0"/>
                <a:solidFill>
                  <a:schemeClr val="accent1"/>
                </a:solidFill>
                <a:effectLst>
                  <a:glow rad="228600">
                    <a:schemeClr val="accent2">
                      <a:satMod val="175000"/>
                      <a:alpha val="40000"/>
                    </a:schemeClr>
                  </a:glow>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قال رسول الله صعلم   المسلم من سلم المسلون من لسانه يده  </a:t>
            </a:r>
            <a:endParaRPr lang="en-US" sz="3200" dirty="0">
              <a:ln w="0"/>
              <a:solidFill>
                <a:schemeClr val="accent1"/>
              </a:solidFill>
              <a:effectLst>
                <a:glow rad="228600">
                  <a:schemeClr val="accent2">
                    <a:satMod val="175000"/>
                    <a:alpha val="40000"/>
                  </a:schemeClr>
                </a:glow>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71500" y="5219912"/>
            <a:ext cx="8001000" cy="1446550"/>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অর্থ</a:t>
            </a:r>
            <a:r>
              <a:rPr lang="en-US" sz="4400" dirty="0" smtClean="0">
                <a:latin typeface="NikoshBAN" panose="02000000000000000000" pitchFamily="2" charset="0"/>
                <a:cs typeface="NikoshBAN" panose="02000000000000000000" pitchFamily="2" charset="0"/>
              </a:rPr>
              <a:t> ঃ </a:t>
            </a:r>
            <a:r>
              <a:rPr lang="en-US" sz="4400" dirty="0" err="1" smtClean="0">
                <a:latin typeface="NikoshBAN" panose="02000000000000000000" pitchFamily="2" charset="0"/>
                <a:cs typeface="NikoshBAN" panose="02000000000000000000" pitchFamily="2" charset="0"/>
              </a:rPr>
              <a:t>মুসলমান</a:t>
            </a:r>
            <a:r>
              <a:rPr lang="en-US" sz="4400" dirty="0" smtClean="0">
                <a:latin typeface="NikoshBAN" panose="02000000000000000000" pitchFamily="2" charset="0"/>
                <a:cs typeface="NikoshBAN" panose="02000000000000000000" pitchFamily="2" charset="0"/>
              </a:rPr>
              <a:t> ঐ </a:t>
            </a:r>
            <a:r>
              <a:rPr lang="en-US" sz="4400" dirty="0" err="1" smtClean="0">
                <a:latin typeface="NikoshBAN" panose="02000000000000000000" pitchFamily="2" charset="0"/>
                <a:cs typeface="NikoshBAN" panose="02000000000000000000" pitchFamily="2" charset="0"/>
              </a:rPr>
              <a:t>ব্যক্তি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হাত</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মুখ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অন্য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মুসলমান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নিরাপদ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71" y="1075731"/>
            <a:ext cx="4223657" cy="33438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75730"/>
            <a:ext cx="4267200" cy="3407658"/>
          </a:xfrm>
          <a:prstGeom prst="rect">
            <a:avLst/>
          </a:prstGeom>
        </p:spPr>
      </p:pic>
    </p:spTree>
    <p:extLst>
      <p:ext uri="{BB962C8B-B14F-4D97-AF65-F5344CB8AC3E}">
        <p14:creationId xmlns:p14="http://schemas.microsoft.com/office/powerpoint/2010/main" val="15363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4"/>
                                        </p:tgtEl>
                                        <p:attrNameLst>
                                          <p:attrName>fillcolor</p:attrName>
                                        </p:attrNameLst>
                                      </p:cBhvr>
                                      <p:to>
                                        <a:schemeClr val="accent2"/>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2"/>
                                        </p:tgtEl>
                                        <p:attrNameLst>
                                          <p:attrName>style.color</p:attrName>
                                        </p:attrNameLst>
                                      </p:cBhvr>
                                      <p:by>
                                        <p:hsl h="0" s="-12549" l="-25098"/>
                                      </p:by>
                                    </p:animClr>
                                    <p:animClr clrSpc="hsl" dir="cw">
                                      <p:cBhvr>
                                        <p:cTn id="45" dur="500" fill="hold"/>
                                        <p:tgtEl>
                                          <p:spTgt spid="2"/>
                                        </p:tgtEl>
                                        <p:attrNameLst>
                                          <p:attrName>fillcolor</p:attrName>
                                        </p:attrNameLst>
                                      </p:cBhvr>
                                      <p:by>
                                        <p:hsl h="0" s="-12549" l="-25098"/>
                                      </p:by>
                                    </p:animClr>
                                    <p:animClr clrSpc="hsl" dir="cw">
                                      <p:cBhvr>
                                        <p:cTn id="46" dur="500" fill="hold"/>
                                        <p:tgtEl>
                                          <p:spTgt spid="2"/>
                                        </p:tgtEl>
                                        <p:attrNameLst>
                                          <p:attrName>stroke.color</p:attrName>
                                        </p:attrNameLst>
                                      </p:cBhvr>
                                      <p:by>
                                        <p:hsl h="0" s="-12549" l="-25098"/>
                                      </p:by>
                                    </p:animClr>
                                    <p:set>
                                      <p:cBhvr>
                                        <p:cTn id="4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8" y="3074695"/>
            <a:ext cx="8273142" cy="1569660"/>
          </a:xfrm>
          <a:prstGeom prst="rect">
            <a:avLst/>
          </a:prstGeom>
        </p:spPr>
        <p:txBody>
          <a:bodyPr wrap="square">
            <a:spAutoFit/>
          </a:bodyPr>
          <a:lstStyle/>
          <a:p>
            <a:r>
              <a:rPr lang="ar-SA" sz="3200" b="1" dirty="0">
                <a:solidFill>
                  <a:srgbClr val="00B0F0"/>
                </a:solidFill>
                <a:latin typeface="Arial" panose="020B0604020202020204" pitchFamily="34" charset="0"/>
                <a:cs typeface="Arial" panose="020B0604020202020204" pitchFamily="34" charset="0"/>
              </a:rPr>
              <a:t>قال رسول الله </a:t>
            </a:r>
            <a:r>
              <a:rPr lang="ar-SA" sz="3200" b="1" dirty="0" smtClean="0">
                <a:solidFill>
                  <a:srgbClr val="00B0F0"/>
                </a:solidFill>
                <a:latin typeface="Arial" panose="020B0604020202020204" pitchFamily="34" charset="0"/>
                <a:cs typeface="Arial" panose="020B0604020202020204" pitchFamily="34" charset="0"/>
              </a:rPr>
              <a:t>صعلم     ألأ من ظلم معاهدا او انقصه او كلفه فوق طاقته او أخذ منه شيأ بغير طيب نفس فأنا حجيجه يوم القيامة (ابوداود</a:t>
            </a:r>
            <a:r>
              <a:rPr lang="ar-SA"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a:t>
            </a:r>
            <a:r>
              <a:rPr lang="ar-SA"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a:t>
            </a:r>
            <a:r>
              <a:rPr lang="ar-SA" sz="3200" b="1"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326572" y="4630001"/>
            <a:ext cx="8382000" cy="2246769"/>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অর্থ ঃ হুশিয়ার ! যে ব্য</a:t>
            </a:r>
            <a:r>
              <a:rPr lang="en-US" sz="2800" b="1" dirty="0" err="1" smtClean="0">
                <a:latin typeface="NikoshBAN" panose="02000000000000000000" pitchFamily="2" charset="0"/>
                <a:cs typeface="NikoshBAN" panose="02000000000000000000" pitchFamily="2" charset="0"/>
              </a:rPr>
              <a:t>ক্তি</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 রাষ্টীয় চুক্তির আওতায় নিরাপত্তা দিয়ে বসবাসকারী কোন ব্যক্তির উপর অত্যাচার করবে অথবা তাকে অপমান করবে ,তার ক্ষমতার বাহিরে কোন বুঝা চাপিয়ে দিবে  কিংবা তার সম্মতি ব্যতিরেকে তার কাছ থেকে কোন কিছু ছিনিয়ে নিবে  আমি ঐ ব্যক্তির বিরুদ্ধে কিয়ামতের দি মামলার বাদি হব ।</a:t>
            </a:r>
            <a:endParaRPr lang="en-US" sz="28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937" y="0"/>
            <a:ext cx="4191000"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8" y="102895"/>
            <a:ext cx="4572000" cy="2971800"/>
          </a:xfrm>
          <a:prstGeom prst="rect">
            <a:avLst/>
          </a:prstGeom>
        </p:spPr>
      </p:pic>
    </p:spTree>
    <p:extLst>
      <p:ext uri="{BB962C8B-B14F-4D97-AF65-F5344CB8AC3E}">
        <p14:creationId xmlns:p14="http://schemas.microsoft.com/office/powerpoint/2010/main" val="6276062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nodeType="clickEffect">
                                  <p:stCondLst>
                                    <p:cond delay="0"/>
                                  </p:stCondLst>
                                  <p:childTnLst>
                                    <p:animClr clrSpc="rgb" dir="cw">
                                      <p:cBhvr override="childStyle">
                                        <p:cTn id="16" dur="500" fill="hold"/>
                                        <p:tgtEl>
                                          <p:spTgt spid="4"/>
                                        </p:tgtEl>
                                        <p:attrNameLst>
                                          <p:attrName>style.color</p:attrName>
                                        </p:attrNameLst>
                                      </p:cBhvr>
                                      <p:to>
                                        <a:schemeClr val="accent2"/>
                                      </p:to>
                                    </p:animClr>
                                    <p:animClr clrSpc="rgb" dir="cw">
                                      <p:cBhvr>
                                        <p:cTn id="17" dur="500" fill="hold"/>
                                        <p:tgtEl>
                                          <p:spTgt spid="4"/>
                                        </p:tgtEl>
                                        <p:attrNameLst>
                                          <p:attrName>fillcolor</p:attrName>
                                        </p:attrNameLst>
                                      </p:cBhvr>
                                      <p:to>
                                        <a:schemeClr val="accent2"/>
                                      </p:to>
                                    </p:animClr>
                                    <p:set>
                                      <p:cBhvr>
                                        <p:cTn id="18" dur="500" fill="hold"/>
                                        <p:tgtEl>
                                          <p:spTgt spid="4"/>
                                        </p:tgtEl>
                                        <p:attrNameLst>
                                          <p:attrName>fill.type</p:attrName>
                                        </p:attrNameLst>
                                      </p:cBhvr>
                                      <p:to>
                                        <p:strVal val="solid"/>
                                      </p:to>
                                    </p:set>
                                    <p:set>
                                      <p:cBhvr>
                                        <p:cTn id="19" dur="500" fill="hold"/>
                                        <p:tgtEl>
                                          <p:spTgt spid="4"/>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5"/>
                                        </p:tgtEl>
                                        <p:attrNameLst>
                                          <p:attrName>style.color</p:attrName>
                                        </p:attrNameLst>
                                      </p:cBhvr>
                                      <p:to>
                                        <a:schemeClr val="accent2"/>
                                      </p:to>
                                    </p:animClr>
                                    <p:animClr clrSpc="rgb" dir="cw">
                                      <p:cBhvr>
                                        <p:cTn id="22" dur="500" fill="hold"/>
                                        <p:tgtEl>
                                          <p:spTgt spid="5"/>
                                        </p:tgtEl>
                                        <p:attrNameLst>
                                          <p:attrName>fillcolor</p:attrName>
                                        </p:attrNameLst>
                                      </p:cBhvr>
                                      <p:to>
                                        <a:schemeClr val="accent2"/>
                                      </p:to>
                                    </p:animClr>
                                    <p:set>
                                      <p:cBhvr>
                                        <p:cTn id="23" dur="500" fill="hold"/>
                                        <p:tgtEl>
                                          <p:spTgt spid="5"/>
                                        </p:tgtEl>
                                        <p:attrNameLst>
                                          <p:attrName>fill.type</p:attrName>
                                        </p:attrNameLst>
                                      </p:cBhvr>
                                      <p:to>
                                        <p:strVal val="solid"/>
                                      </p:to>
                                    </p:set>
                                    <p:set>
                                      <p:cBhvr>
                                        <p:cTn id="24" dur="500" fill="hold"/>
                                        <p:tgtEl>
                                          <p:spTgt spid="5"/>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2"/>
                                        </p:tgtEl>
                                        <p:attrNameLst>
                                          <p:attrName>fillcolor</p:attrName>
                                        </p:attrNameLst>
                                      </p:cBhvr>
                                      <p:to>
                                        <a:schemeClr val="accent2"/>
                                      </p:to>
                                    </p:animClr>
                                    <p:set>
                                      <p:cBhvr>
                                        <p:cTn id="34" dur="2000" fill="hold"/>
                                        <p:tgtEl>
                                          <p:spTgt spid="2"/>
                                        </p:tgtEl>
                                        <p:attrNameLst>
                                          <p:attrName>fill.type</p:attrName>
                                        </p:attrNameLst>
                                      </p:cBhvr>
                                      <p:to>
                                        <p:strVal val="solid"/>
                                      </p:to>
                                    </p:set>
                                    <p:set>
                                      <p:cBhvr>
                                        <p:cTn id="35" dur="2000" fill="hold"/>
                                        <p:tgtEl>
                                          <p:spTgt spid="2"/>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iterate type="lt">
                                    <p:tmPct val="0"/>
                                  </p:iterate>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1" nodeType="clickEffect">
                                  <p:stCondLst>
                                    <p:cond delay="0"/>
                                  </p:stCondLst>
                                  <p:iterate type="lt">
                                    <p:tmPct val="0"/>
                                  </p:iterate>
                                  <p:childTnLst>
                                    <p:animRot by="120000">
                                      <p:cBhvr>
                                        <p:cTn id="45" dur="100" fill="hold">
                                          <p:stCondLst>
                                            <p:cond delay="0"/>
                                          </p:stCondLst>
                                        </p:cTn>
                                        <p:tgtEl>
                                          <p:spTgt spid="3"/>
                                        </p:tgtEl>
                                        <p:attrNameLst>
                                          <p:attrName>r</p:attrName>
                                        </p:attrNameLst>
                                      </p:cBhvr>
                                    </p:animRot>
                                    <p:animRot by="-240000">
                                      <p:cBhvr>
                                        <p:cTn id="46" dur="200" fill="hold">
                                          <p:stCondLst>
                                            <p:cond delay="200"/>
                                          </p:stCondLst>
                                        </p:cTn>
                                        <p:tgtEl>
                                          <p:spTgt spid="3"/>
                                        </p:tgtEl>
                                        <p:attrNameLst>
                                          <p:attrName>r</p:attrName>
                                        </p:attrNameLst>
                                      </p:cBhvr>
                                    </p:animRot>
                                    <p:animRot by="240000">
                                      <p:cBhvr>
                                        <p:cTn id="47" dur="200" fill="hold">
                                          <p:stCondLst>
                                            <p:cond delay="400"/>
                                          </p:stCondLst>
                                        </p:cTn>
                                        <p:tgtEl>
                                          <p:spTgt spid="3"/>
                                        </p:tgtEl>
                                        <p:attrNameLst>
                                          <p:attrName>r</p:attrName>
                                        </p:attrNameLst>
                                      </p:cBhvr>
                                    </p:animRot>
                                    <p:animRot by="-240000">
                                      <p:cBhvr>
                                        <p:cTn id="48" dur="200" fill="hold">
                                          <p:stCondLst>
                                            <p:cond delay="600"/>
                                          </p:stCondLst>
                                        </p:cTn>
                                        <p:tgtEl>
                                          <p:spTgt spid="3"/>
                                        </p:tgtEl>
                                        <p:attrNameLst>
                                          <p:attrName>r</p:attrName>
                                        </p:attrNameLst>
                                      </p:cBhvr>
                                    </p:animRot>
                                    <p:animRot by="120000">
                                      <p:cBhvr>
                                        <p:cTn id="49" dur="200" fill="hold">
                                          <p:stCondLst>
                                            <p:cond delay="800"/>
                                          </p:stCondLst>
                                        </p:cTn>
                                        <p:tgtEl>
                                          <p:spTgt spid="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mph" presetSubtype="0" fill="hold" grpId="2" nodeType="clickEffect">
                                  <p:stCondLst>
                                    <p:cond delay="0"/>
                                  </p:stCondLst>
                                  <p:iterate type="lt">
                                    <p:tmPct val="4000"/>
                                  </p:iterate>
                                  <p:childTnLst>
                                    <p:set>
                                      <p:cBhvr override="childStyle">
                                        <p:cTn id="53" dur="500" fill="hold"/>
                                        <p:tgtEl>
                                          <p:spTgt spid="3"/>
                                        </p:tgtEl>
                                        <p:attrNameLst>
                                          <p:attrName>style.color</p:attrName>
                                        </p:attrNameLst>
                                      </p:cBhvr>
                                      <p:to>
                                        <p:clrVal>
                                          <a:schemeClr val="accent2"/>
                                        </p:clrVal>
                                      </p:to>
                                    </p:set>
                                    <p:set>
                                      <p:cBhvr>
                                        <p:cTn id="54" dur="500" fill="hold"/>
                                        <p:tgtEl>
                                          <p:spTgt spid="3"/>
                                        </p:tgtEl>
                                        <p:attrNameLst>
                                          <p:attrName>fillcolor</p:attrName>
                                        </p:attrNameLst>
                                      </p:cBhvr>
                                      <p:to>
                                        <p:clrVal>
                                          <a:schemeClr val="accent2"/>
                                        </p:clrVal>
                                      </p:to>
                                    </p:set>
                                    <p:set>
                                      <p:cBhvr>
                                        <p:cTn id="5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1012"/>
            <a:ext cx="8915400" cy="3046988"/>
          </a:xfrm>
          <a:prstGeom prst="rect">
            <a:avLst/>
          </a:prstGeom>
          <a:noFill/>
        </p:spPr>
        <p:txBody>
          <a:bodyPr wrap="square" rtlCol="0">
            <a:spAutoFit/>
          </a:bodyPr>
          <a:lstStyle/>
          <a:p>
            <a:r>
              <a:rPr lang="bn-IN" sz="4800" b="1" dirty="0" smtClean="0">
                <a:latin typeface="NikoshBAN" panose="02000000000000000000" pitchFamily="2" charset="0"/>
                <a:cs typeface="NikoshBAN" panose="02000000000000000000" pitchFamily="2" charset="0"/>
              </a:rPr>
              <a:t>সুতারাং অকাট্য যুক্তিযুক্ত কারণ ও তা যথাযথ ভাবে প্রমানিত কোন মুসলমান ,</a:t>
            </a:r>
            <a:r>
              <a:rPr lang="bn-IN" sz="4800" b="1" dirty="0">
                <a:latin typeface="NikoshBAN" panose="02000000000000000000" pitchFamily="2" charset="0"/>
                <a:cs typeface="NikoshBAN" panose="02000000000000000000" pitchFamily="2" charset="0"/>
              </a:rPr>
              <a:t> কোন </a:t>
            </a:r>
            <a:r>
              <a:rPr lang="bn-IN" sz="4800" b="1" dirty="0" smtClean="0">
                <a:latin typeface="NikoshBAN" panose="02000000000000000000" pitchFamily="2" charset="0"/>
                <a:cs typeface="NikoshBAN" panose="02000000000000000000" pitchFamily="2" charset="0"/>
              </a:rPr>
              <a:t>অমুসলমান কে  হত্যা কিংবা তার উপর জুলুম করতে পারবেনা </a:t>
            </a:r>
            <a:r>
              <a:rPr lang="bn-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7011"/>
            <a:ext cx="5029200" cy="3774001"/>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02"/>
            <a:ext cx="4419600" cy="3544389"/>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405" y="0"/>
            <a:ext cx="4972595" cy="3714750"/>
          </a:xfrm>
          <a:prstGeom prst="ellipse">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71" y="-66704"/>
            <a:ext cx="4169229" cy="3886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2624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1" nodeType="clickEffect">
                                  <p:stCondLst>
                                    <p:cond delay="0"/>
                                  </p:stCondLst>
                                  <p:iterate type="lt">
                                    <p:tmPct val="4000"/>
                                  </p:iterate>
                                  <p:childTnLst>
                                    <p:set>
                                      <p:cBhvr override="childStyle">
                                        <p:cTn id="30" dur="500" fill="hold"/>
                                        <p:tgtEl>
                                          <p:spTgt spid="2"/>
                                        </p:tgtEl>
                                        <p:attrNameLst>
                                          <p:attrName>style.color</p:attrName>
                                        </p:attrNameLst>
                                      </p:cBhvr>
                                      <p:to>
                                        <p:clrVal>
                                          <a:schemeClr val="accent2"/>
                                        </p:clrVal>
                                      </p:to>
                                    </p:set>
                                    <p:set>
                                      <p:cBhvr>
                                        <p:cTn id="31" dur="500" fill="hold"/>
                                        <p:tgtEl>
                                          <p:spTgt spid="2"/>
                                        </p:tgtEl>
                                        <p:attrNameLst>
                                          <p:attrName>fillcolor</p:attrName>
                                        </p:attrNameLst>
                                      </p:cBhvr>
                                      <p:to>
                                        <p:clrVal>
                                          <a:schemeClr val="accent2"/>
                                        </p:clrVal>
                                      </p:to>
                                    </p:set>
                                    <p:set>
                                      <p:cBhvr>
                                        <p:cTn id="32"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3381" y="1406038"/>
            <a:ext cx="2171700" cy="600164"/>
          </a:xfrm>
          <a:prstGeom prst="rect">
            <a:avLst/>
          </a:prstGeom>
          <a:noFill/>
          <a:ln>
            <a:solidFill>
              <a:srgbClr val="FF0000"/>
            </a:solidFill>
          </a:ln>
          <a:effectLst>
            <a:outerShdw blurRad="152400" dist="317500" dir="5400000" sx="90000" sy="-19000" rotWithShape="0">
              <a:srgbClr val="FF0000">
                <a:alpha val="15000"/>
              </a:srgbClr>
            </a:outerShdw>
          </a:effectLst>
          <a:scene3d>
            <a:camera prst="orthographicFront"/>
            <a:lightRig rig="threePt" dir="t"/>
          </a:scene3d>
          <a:sp3d>
            <a:bevelT prst="relaxedInset"/>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BD" sz="3300" b="1" dirty="0">
                <a:ln/>
                <a:solidFill>
                  <a:srgbClr val="0070C0"/>
                </a:solidFill>
                <a:latin typeface="NikoshBAN" pitchFamily="2" charset="0"/>
                <a:cs typeface="NikoshBAN" pitchFamily="2" charset="0"/>
              </a:rPr>
              <a:t>জোড়ায় কাজঃ</a:t>
            </a:r>
            <a:endParaRPr lang="en-US" sz="3300" b="1" dirty="0">
              <a:ln/>
              <a:solidFill>
                <a:srgbClr val="0070C0"/>
              </a:solidFill>
              <a:latin typeface="NikoshBAN" pitchFamily="2" charset="0"/>
              <a:cs typeface="NikoshBAN" pitchFamily="2" charset="0"/>
            </a:endParaRPr>
          </a:p>
        </p:txBody>
      </p:sp>
      <p:sp>
        <p:nvSpPr>
          <p:cNvPr id="4" name="Rectangle 3"/>
          <p:cNvSpPr/>
          <p:nvPr/>
        </p:nvSpPr>
        <p:spPr>
          <a:xfrm>
            <a:off x="1659899" y="4212380"/>
            <a:ext cx="5541218" cy="101566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bn-IN" sz="32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জঙ্গিবাদের বিরুদ্ধে রাসুলের</a:t>
            </a:r>
            <a:r>
              <a:rPr lang="ar-SA" sz="32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32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3200" b="1" dirty="0" err="1">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সঃ</a:t>
            </a:r>
            <a:r>
              <a:rPr lang="en-US" sz="32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a:t>
            </a:r>
            <a:r>
              <a:rPr lang="bn-IN" sz="32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bn-IN" sz="32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হুশিয়ারি</a:t>
            </a:r>
            <a:r>
              <a:rPr lang="en-US" sz="2800" b="1" dirty="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2800" b="1" dirty="0" err="1"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কী</a:t>
            </a:r>
            <a:r>
              <a:rPr lang="en-US" sz="28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r>
              <a:rPr lang="en-US" sz="2800" b="1" dirty="0" err="1"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লিখ</a:t>
            </a:r>
            <a:r>
              <a:rPr lang="en-US" sz="2800" b="1" dirty="0" smtClean="0">
                <a:ln w="0"/>
                <a:solidFill>
                  <a:schemeClr val="accent1"/>
                </a:solidFill>
                <a:effectLst>
                  <a:glow rad="101600">
                    <a:schemeClr val="accent4">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NikoshBAN" pitchFamily="2" charset="0"/>
                <a:cs typeface="NikoshBAN" pitchFamily="2" charset="0"/>
              </a:rPr>
              <a:t> ।</a:t>
            </a:r>
            <a:endParaRPr lang="en-US" sz="3000" b="1" dirty="0">
              <a:ln/>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44186" y="2909437"/>
            <a:ext cx="4814528" cy="114657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72160" y="2758378"/>
            <a:ext cx="4512410" cy="114657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28" y="4977415"/>
            <a:ext cx="8302337" cy="106425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00122" y="691318"/>
            <a:ext cx="8260774" cy="10642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93475" y="1107523"/>
            <a:ext cx="2137529" cy="3908199"/>
          </a:xfrm>
          <a:prstGeom prst="rect">
            <a:avLst/>
          </a:prstGeom>
        </p:spPr>
      </p:pic>
    </p:spTree>
    <p:extLst>
      <p:ext uri="{BB962C8B-B14F-4D97-AF65-F5344CB8AC3E}">
        <p14:creationId xmlns:p14="http://schemas.microsoft.com/office/powerpoint/2010/main" val="2936134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6" y="152400"/>
            <a:ext cx="9144000" cy="7263527"/>
          </a:xfrm>
          <a:prstGeom prst="rect">
            <a:avLst/>
          </a:prstGeom>
        </p:spPr>
        <p:txBody>
          <a:bodyPr wrap="square">
            <a:spAutoFit/>
            <a:scene3d>
              <a:camera prst="obliqueBottomRight"/>
              <a:lightRig rig="threePt" dir="t"/>
            </a:scene3d>
            <a:sp3d extrusionH="57150">
              <a:bevelT w="38100" h="38100"/>
            </a:sp3d>
          </a:bodyPr>
          <a:lstStyle/>
          <a:p>
            <a:r>
              <a:rPr lang="en-US" sz="3600" dirty="0" smtClean="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             </a:t>
            </a:r>
            <a:r>
              <a:rPr lang="bn-IN" sz="6000" b="1" dirty="0" smtClean="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জঙ্গিবাদ </a:t>
            </a:r>
            <a:r>
              <a:rPr lang="bn-IN" sz="6000" b="1" dirty="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বনাম </a:t>
            </a:r>
            <a:r>
              <a:rPr lang="bn-IN" sz="6000" b="1" dirty="0" smtClean="0">
                <a:ln w="0"/>
                <a:solidFill>
                  <a:schemeClr val="accent1"/>
                </a:solidFill>
                <a:effectLst>
                  <a:outerShdw blurRad="38100" dist="25400" dir="5400000" algn="ctr" rotWithShape="0">
                    <a:srgbClr val="6E747A">
                      <a:alpha val="43000"/>
                    </a:srgbClr>
                  </a:outerShdw>
                  <a:reflection blurRad="6350" stA="55000" endA="50" endPos="85000" dir="5400000" sy="-100000" algn="bl" rotWithShape="0"/>
                </a:effectLst>
                <a:latin typeface="NikoshBAN" panose="02000000000000000000" pitchFamily="2" charset="0"/>
                <a:ea typeface="Times New Roman" panose="02020603050405020304" pitchFamily="18" charset="0"/>
                <a:cs typeface="NikoshBAN" panose="02000000000000000000" pitchFamily="2" charset="0"/>
              </a:rPr>
              <a:t>জিহাদ</a:t>
            </a:r>
          </a:p>
          <a:p>
            <a:r>
              <a:rPr lang="bn-IN" sz="3600" b="1" dirty="0" smtClean="0">
                <a:latin typeface="NikoshBAN" panose="02000000000000000000" pitchFamily="2" charset="0"/>
                <a:ea typeface="Times New Roman" panose="02020603050405020304" pitchFamily="18" charset="0"/>
                <a:cs typeface="NikoshBAN" panose="02000000000000000000" pitchFamily="2" charset="0"/>
              </a:rPr>
              <a:t> </a:t>
            </a:r>
            <a:r>
              <a:rPr lang="en-US" sz="2800" dirty="0">
                <a:latin typeface="NikoshBAN" panose="02000000000000000000" pitchFamily="2" charset="0"/>
                <a:ea typeface="Times New Roman" panose="02020603050405020304" pitchFamily="18" charset="0"/>
                <a:cs typeface="NikoshBAN" panose="02000000000000000000" pitchFamily="2" charset="0"/>
              </a:rPr>
              <a:t/>
            </a:r>
            <a:br>
              <a:rPr lang="en-US" sz="2800" dirty="0">
                <a:latin typeface="NikoshBAN" panose="02000000000000000000" pitchFamily="2" charset="0"/>
                <a:ea typeface="Times New Roman" panose="02020603050405020304" pitchFamily="18" charset="0"/>
                <a:cs typeface="NikoshBAN" panose="02000000000000000000" pitchFamily="2" charset="0"/>
              </a:rPr>
            </a:br>
            <a:r>
              <a:rPr lang="bn-IN" sz="3200" dirty="0" smtClean="0">
                <a:latin typeface="NikoshBAN" panose="02000000000000000000" pitchFamily="2" charset="0"/>
                <a:ea typeface="Times New Roman" panose="02020603050405020304" pitchFamily="18" charset="0"/>
                <a:cs typeface="NikoshBAN" panose="02000000000000000000" pitchFamily="2" charset="0"/>
              </a:rPr>
              <a:t>জঙ্গিবাদী </a:t>
            </a:r>
            <a:r>
              <a:rPr lang="bn-IN" sz="3200" dirty="0">
                <a:latin typeface="NikoshBAN" panose="02000000000000000000" pitchFamily="2" charset="0"/>
                <a:ea typeface="Times New Roman" panose="02020603050405020304" pitchFamily="18" charset="0"/>
                <a:cs typeface="NikoshBAN" panose="02000000000000000000" pitchFamily="2" charset="0"/>
              </a:rPr>
              <a:t>বিপথগামীরা সাধারণত তাদের কর্মকান্ডের জন্য ইসলামের পবিত্র পরিভাষা জিহাদ শব্দটি ব্যবহার করে থাকে। তারা জিহাদের নামেই তাদের অধিকাংশ কর্মকান্ড পরিচালনা করছে</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কোন কোন ক্ষেত্রে কিতালের প্রসঙ্গ তুলে ধরছে। অথচ এই জিহাদ ও কিতাল বৈধ কোন কর্তৃপক্ষ ছাড়া অর্থাৎ </a:t>
            </a:r>
            <a:r>
              <a:rPr lang="bn-IN" sz="3200" dirty="0">
                <a:latin typeface="NikoshBAN" panose="02000000000000000000" pitchFamily="2" charset="0"/>
                <a:ea typeface="Arial Unicode MS" panose="020B0604020202020204" pitchFamily="34" charset="-128"/>
                <a:cs typeface="NikoshBAN" panose="02000000000000000000" pitchFamily="2" charset="0"/>
              </a:rPr>
              <a:t>রাষ্ট্র</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বা</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সরকার</a:t>
            </a:r>
            <a:r>
              <a:rPr lang="bn-IN"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Arial Unicode MS" panose="020B0604020202020204" pitchFamily="34" charset="-128"/>
                <a:cs typeface="NikoshBAN" panose="02000000000000000000" pitchFamily="2" charset="0"/>
              </a:rPr>
              <a:t>ছাড়া</a:t>
            </a:r>
            <a:r>
              <a:rPr lang="bn-IN" sz="3200" dirty="0">
                <a:latin typeface="NikoshBAN" panose="02000000000000000000" pitchFamily="2" charset="0"/>
                <a:ea typeface="Times New Roman" panose="02020603050405020304" pitchFamily="18" charset="0"/>
                <a:cs typeface="NikoshBAN" panose="02000000000000000000" pitchFamily="2" charset="0"/>
              </a:rPr>
              <a:t> কেউ ঘোষণা দিতে পারে না। </a:t>
            </a:r>
            <a:r>
              <a:rPr lang="bn-IN" sz="3200" dirty="0" smtClean="0">
                <a:latin typeface="NikoshBAN" panose="02000000000000000000" pitchFamily="2" charset="0"/>
                <a:ea typeface="Times New Roman" panose="02020603050405020304" pitchFamily="18" charset="0"/>
                <a:cs typeface="NikoshBAN" panose="02000000000000000000" pitchFamily="2" charset="0"/>
              </a:rPr>
              <a:t>                                    জিহাদের </a:t>
            </a:r>
            <a:r>
              <a:rPr lang="bn-IN" sz="3200" dirty="0">
                <a:latin typeface="NikoshBAN" panose="02000000000000000000" pitchFamily="2" charset="0"/>
                <a:ea typeface="Times New Roman" panose="02020603050405020304" pitchFamily="18" charset="0"/>
                <a:cs typeface="NikoshBAN" panose="02000000000000000000" pitchFamily="2" charset="0"/>
              </a:rPr>
              <a:t>মূল শব্দ হলো (</a:t>
            </a:r>
            <a:r>
              <a:rPr lang="ar-SA" sz="3200" dirty="0">
                <a:latin typeface="NikoshBAN" panose="02000000000000000000" pitchFamily="2" charset="0"/>
                <a:ea typeface="Times New Roman" panose="02020603050405020304" pitchFamily="18" charset="0"/>
                <a:cs typeface="Times New Roman" panose="02020603050405020304" pitchFamily="18" charset="0"/>
              </a:rPr>
              <a:t>جُهْدٌ</a:t>
            </a:r>
            <a:r>
              <a:rPr lang="bn-IN" sz="3200" dirty="0">
                <a:latin typeface="NikoshBAN" panose="02000000000000000000" pitchFamily="2" charset="0"/>
                <a:ea typeface="Times New Roman" panose="02020603050405020304" pitchFamily="18" charset="0"/>
                <a:cs typeface="NikoshBAN" panose="02000000000000000000" pitchFamily="2" charset="0"/>
              </a:rPr>
              <a:t>) জুহদুন। যার শাব্দিক অর্থ চেষ্টা করা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bn-IN" sz="3200" dirty="0">
                <a:latin typeface="NikoshBAN" panose="02000000000000000000" pitchFamily="2" charset="0"/>
                <a:ea typeface="Times New Roman" panose="02020603050405020304" pitchFamily="18" charset="0"/>
                <a:cs typeface="NikoshBAN" panose="02000000000000000000" pitchFamily="2" charset="0"/>
              </a:rPr>
              <a:t>প্রচেষ্টা চালানো। </a:t>
            </a:r>
            <a:endParaRPr lang="bn-IN" sz="3200" dirty="0" smtClean="0">
              <a:latin typeface="NikoshBAN" panose="02000000000000000000" pitchFamily="2" charset="0"/>
              <a:ea typeface="Times New Roman" panose="02020603050405020304" pitchFamily="18" charset="0"/>
              <a:cs typeface="NikoshBAN" panose="02000000000000000000" pitchFamily="2" charset="0"/>
            </a:endParaRPr>
          </a:p>
          <a:p>
            <a:r>
              <a:rPr lang="bn-IN" sz="3200" dirty="0" smtClean="0">
                <a:latin typeface="NikoshBAN" panose="02000000000000000000" pitchFamily="2" charset="0"/>
                <a:ea typeface="Times New Roman" panose="02020603050405020304" pitchFamily="18" charset="0"/>
                <a:cs typeface="NikoshBAN" panose="02000000000000000000" pitchFamily="2" charset="0"/>
              </a:rPr>
              <a:t>পারিভাষিক </a:t>
            </a:r>
            <a:r>
              <a:rPr lang="bn-IN" sz="3200" dirty="0">
                <a:latin typeface="NikoshBAN" panose="02000000000000000000" pitchFamily="2" charset="0"/>
                <a:ea typeface="Times New Roman" panose="02020603050405020304" pitchFamily="18" charset="0"/>
                <a:cs typeface="NikoshBAN" panose="02000000000000000000" pitchFamily="2" charset="0"/>
              </a:rPr>
              <a:t>অর্থ হলো চূড়ান্ত বা প্রাণান্তকর প্রচেষ্টা চালানো। আর ইসলামিক পরিভাষায় ও ইসলামী ফিক্হে জিহাদ বলতে মুসলিম রাষ্ট্রের রাষ্ট্রীয় যুদ্ধকেই বুঝানো হয়। জিহাদ একটি সাধারণ ও ব্যাপকার্থক শব্দ। </a:t>
            </a:r>
            <a:r>
              <a:rPr lang="bn-IN" sz="3200" dirty="0" smtClean="0">
                <a:latin typeface="NikoshBAN" panose="02000000000000000000" pitchFamily="2" charset="0"/>
                <a:ea typeface="Times New Roman" panose="02020603050405020304" pitchFamily="18" charset="0"/>
                <a:cs typeface="NikoshBAN" panose="02000000000000000000" pitchFamily="2" charset="0"/>
              </a:rPr>
              <a:t>আল কুরআন </a:t>
            </a:r>
            <a:r>
              <a:rPr lang="bn-IN" sz="3200" dirty="0">
                <a:latin typeface="NikoshBAN" panose="02000000000000000000" pitchFamily="2" charset="0"/>
                <a:ea typeface="Times New Roman" panose="02020603050405020304" pitchFamily="18" charset="0"/>
                <a:cs typeface="NikoshBAN" panose="02000000000000000000" pitchFamily="2" charset="0"/>
              </a:rPr>
              <a:t>ও আল হাদীসে জিহাদকে বিভিন্ন অর্থে প্রয়োগ করা হয়েছে</a:t>
            </a:r>
            <a:r>
              <a:rPr lang="bn-IN" sz="3200" dirty="0" smtClean="0">
                <a:latin typeface="NikoshBAN" panose="02000000000000000000" pitchFamily="2" charset="0"/>
                <a:ea typeface="Times New Roman" panose="02020603050405020304" pitchFamily="18" charset="0"/>
                <a:cs typeface="NikoshBAN" panose="02000000000000000000" pitchFamily="2" charset="0"/>
              </a:rPr>
              <a:t>।</a:t>
            </a:r>
            <a:r>
              <a:rPr lang="en-US" sz="3200" dirty="0">
                <a:latin typeface="NikoshBAN" panose="02000000000000000000" pitchFamily="2" charset="0"/>
                <a:ea typeface="Times New Roman" panose="02020603050405020304" pitchFamily="18" charset="0"/>
                <a:cs typeface="NikoshBAN" panose="02000000000000000000" pitchFamily="2" charset="0"/>
              </a:rPr>
              <a:t/>
            </a:r>
            <a:br>
              <a:rPr lang="en-US" sz="3200" dirty="0">
                <a:latin typeface="NikoshBAN" panose="02000000000000000000" pitchFamily="2" charset="0"/>
                <a:ea typeface="Times New Roman" panose="02020603050405020304" pitchFamily="18" charset="0"/>
                <a:cs typeface="NikoshBAN" panose="02000000000000000000" pitchFamily="2" charset="0"/>
              </a:rPr>
            </a:b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53426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nodeType="clickEffect">
                                  <p:stCondLst>
                                    <p:cond delay="0"/>
                                  </p:stCondLst>
                                  <p:childTnLst>
                                    <p:animClr clrSpc="hsl" dir="cw">
                                      <p:cBhvr override="childStyle">
                                        <p:cTn id="10" dur="500" fill="hold"/>
                                        <p:tgtEl>
                                          <p:spTgt spid="2">
                                            <p:txEl>
                                              <p:pRg st="0" end="0"/>
                                            </p:txEl>
                                          </p:spTgt>
                                        </p:tgtEl>
                                        <p:attrNameLst>
                                          <p:attrName>style.color</p:attrName>
                                        </p:attrNameLst>
                                      </p:cBhvr>
                                      <p:by>
                                        <p:hsl h="7200000" s="0" l="0"/>
                                      </p:by>
                                    </p:animClr>
                                    <p:animClr clrSpc="hsl" dir="cw">
                                      <p:cBhvr>
                                        <p:cTn id="11" dur="500" fill="hold"/>
                                        <p:tgtEl>
                                          <p:spTgt spid="2">
                                            <p:txEl>
                                              <p:pRg st="0" end="0"/>
                                            </p:txEl>
                                          </p:spTgt>
                                        </p:tgtEl>
                                        <p:attrNameLst>
                                          <p:attrName>fillcolor</p:attrName>
                                        </p:attrNameLst>
                                      </p:cBhvr>
                                      <p:by>
                                        <p:hsl h="7200000" s="0" l="0"/>
                                      </p:by>
                                    </p:animClr>
                                    <p:animClr clrSpc="hsl" dir="cw">
                                      <p:cBhvr>
                                        <p:cTn id="12" dur="500" fill="hold"/>
                                        <p:tgtEl>
                                          <p:spTgt spid="2">
                                            <p:txEl>
                                              <p:pRg st="0" end="0"/>
                                            </p:txEl>
                                          </p:spTgt>
                                        </p:tgtEl>
                                        <p:attrNameLst>
                                          <p:attrName>stroke.color</p:attrName>
                                        </p:attrNameLst>
                                      </p:cBhvr>
                                      <p:by>
                                        <p:hsl h="7200000" s="0" l="0"/>
                                      </p:by>
                                    </p:animClr>
                                    <p:set>
                                      <p:cBhvr>
                                        <p:cTn id="13" dur="500" fill="hold"/>
                                        <p:tgtEl>
                                          <p:spTgt spid="2">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2">
                                            <p:txEl>
                                              <p:pRg st="1" end="1"/>
                                            </p:txEl>
                                          </p:spTgt>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0"/>
                                  </p:iterate>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8600" y="228600"/>
            <a:ext cx="8610600" cy="6400800"/>
            <a:chOff x="228600" y="304800"/>
            <a:chExt cx="8610600" cy="5867400"/>
          </a:xfrm>
        </p:grpSpPr>
        <p:grpSp>
          <p:nvGrpSpPr>
            <p:cNvPr id="18" name="Group 17"/>
            <p:cNvGrpSpPr/>
            <p:nvPr/>
          </p:nvGrpSpPr>
          <p:grpSpPr>
            <a:xfrm>
              <a:off x="228600" y="304800"/>
              <a:ext cx="8610599" cy="5867400"/>
              <a:chOff x="228600" y="304800"/>
              <a:chExt cx="8610599" cy="58674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10599" cy="5867400"/>
              </a:xfrm>
              <a:prstGeom prst="rect">
                <a:avLst/>
              </a:prstGeom>
              <a:solidFill>
                <a:schemeClr val="accent2">
                  <a:lumMod val="50000"/>
                </a:schemeClr>
              </a:solidFill>
              <a:ln w="12700">
                <a:solidFill>
                  <a:schemeClr val="tx1"/>
                </a:solidFill>
              </a:ln>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970" t="24676" r="32726" b="28355"/>
              <a:stretch/>
            </p:blipFill>
            <p:spPr>
              <a:xfrm>
                <a:off x="381001" y="464778"/>
                <a:ext cx="2483294" cy="2312767"/>
              </a:xfrm>
              <a:prstGeom prst="ellipse">
                <a:avLst/>
              </a:prstGeom>
              <a:ln w="3175" cap="rnd">
                <a:solidFill>
                  <a:schemeClr val="tx1"/>
                </a:solidFill>
              </a:ln>
              <a:effectLst/>
              <a:scene3d>
                <a:camera prst="orthographicFront"/>
                <a:lightRig rig="contrasting" dir="t">
                  <a:rot lat="0" lon="0" rev="3000000"/>
                </a:lightRig>
              </a:scene3d>
              <a:sp3d contourW="7620">
                <a:bevelT w="95250" h="31750"/>
                <a:contourClr>
                  <a:srgbClr val="333333"/>
                </a:contourClr>
              </a:sp3d>
            </p:spPr>
          </p:pic>
        </p:grpSp>
        <p:sp>
          <p:nvSpPr>
            <p:cNvPr id="19" name="Frame 18"/>
            <p:cNvSpPr/>
            <p:nvPr/>
          </p:nvSpPr>
          <p:spPr>
            <a:xfrm>
              <a:off x="228600" y="304800"/>
              <a:ext cx="8610600" cy="5867400"/>
            </a:xfrm>
            <a:prstGeom prst="frame">
              <a:avLst>
                <a:gd name="adj1" fmla="val 1554"/>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p:txBody>
        </p:sp>
      </p:grpSp>
      <p:pic>
        <p:nvPicPr>
          <p:cNvPr id="16" name="Picture 15" descr="bismillahirrahmanirrahim___.png"/>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7200"/>
                    </a14:imgEffect>
                    <a14:imgEffect>
                      <a14:saturation sat="200000"/>
                    </a14:imgEffect>
                    <a14:imgEffect>
                      <a14:brightnessContrast contrast="20000"/>
                    </a14:imgEffect>
                  </a14:imgLayer>
                </a14:imgProps>
              </a:ext>
            </a:extLst>
          </a:blip>
          <a:stretch>
            <a:fillRect/>
          </a:stretch>
        </p:blipFill>
        <p:spPr>
          <a:xfrm>
            <a:off x="2514600" y="1333817"/>
            <a:ext cx="5562600" cy="1790383"/>
          </a:xfrm>
          <a:prstGeom prst="rect">
            <a:avLst/>
          </a:prstGeom>
        </p:spPr>
      </p:pic>
    </p:spTree>
    <p:extLst>
      <p:ext uri="{BB962C8B-B14F-4D97-AF65-F5344CB8AC3E}">
        <p14:creationId xmlns:p14="http://schemas.microsoft.com/office/powerpoint/2010/main" val="4196318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2" presetClass="entr" presetSubtype="1"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0" fill="hold"/>
                                        <p:tgtEl>
                                          <p:spTgt spid="16"/>
                                        </p:tgtEl>
                                        <p:attrNameLst>
                                          <p:attrName>ppt_x</p:attrName>
                                        </p:attrNameLst>
                                      </p:cBhvr>
                                      <p:tavLst>
                                        <p:tav tm="0">
                                          <p:val>
                                            <p:strVal val="#ppt_x"/>
                                          </p:val>
                                        </p:tav>
                                        <p:tav tm="100000">
                                          <p:val>
                                            <p:strVal val="#ppt_x"/>
                                          </p:val>
                                        </p:tav>
                                      </p:tavLst>
                                    </p:anim>
                                    <p:anim calcmode="lin" valueType="num">
                                      <p:cBhvr additive="base">
                                        <p:cTn id="13" dur="3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220200" cy="6678751"/>
          </a:xfrm>
          <a:prstGeom prst="rect">
            <a:avLst/>
          </a:prstGeom>
        </p:spPr>
        <p:txBody>
          <a:bodyPr wrap="square">
            <a:spAutoFit/>
          </a:bodyPr>
          <a:lstStyle/>
          <a:p>
            <a:r>
              <a:rPr lang="bn-IN" sz="2400" b="1" dirty="0" smtClean="0">
                <a:latin typeface="NikoshBAN" panose="02000000000000000000" pitchFamily="2" charset="0"/>
                <a:ea typeface="Times New Roman" panose="02020603050405020304" pitchFamily="18" charset="0"/>
                <a:cs typeface="NikoshBAN" panose="02000000000000000000" pitchFamily="2" charset="0"/>
              </a:rPr>
              <a:t>নিম্নে জিহাদের গুরুত্বপূর্ণ অর্থ তুলে ধরা হলো। যেমন আলকুরআনে বলা হয়েছে-</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a:r>
            <a:br>
              <a:rPr lang="en-US" sz="2400" b="1" dirty="0" smtClean="0">
                <a:latin typeface="NikoshBAN" panose="02000000000000000000" pitchFamily="2" charset="0"/>
                <a:ea typeface="Times New Roman" panose="02020603050405020304" pitchFamily="18" charset="0"/>
                <a:cs typeface="NikoshBAN" panose="02000000000000000000" pitchFamily="2" charset="0"/>
              </a:rPr>
            </a:br>
            <a:r>
              <a:rPr lang="en-US" sz="2400" b="1" dirty="0" smtClean="0">
                <a:latin typeface="NikoshBAN" panose="02000000000000000000" pitchFamily="2" charset="0"/>
                <a:ea typeface="Times New Roman" panose="02020603050405020304" pitchFamily="18" charset="0"/>
                <a:cs typeface="NikoshBAN" panose="02000000000000000000" pitchFamily="2" charset="0"/>
              </a:rPr>
              <a:t>(</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وَجَاهِدُوْا</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فِى</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اللَّهِ</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حَقَّ</a:t>
            </a:r>
            <a:r>
              <a:rPr lang="ar-SA" sz="2400" b="1" dirty="0" smtClean="0">
                <a:latin typeface="NikoshBAN" panose="02000000000000000000" pitchFamily="2" charset="0"/>
                <a:ea typeface="Times New Roman" panose="02020603050405020304" pitchFamily="18" charset="0"/>
                <a:cs typeface="NikoshBAN" panose="02000000000000000000" pitchFamily="2" charset="0"/>
              </a:rPr>
              <a:t> </a:t>
            </a:r>
            <a:r>
              <a:rPr lang="ar-SA" sz="2400" b="1" dirty="0" smtClean="0">
                <a:latin typeface="NikoshBAN" panose="02000000000000000000" pitchFamily="2" charset="0"/>
                <a:ea typeface="Times New Roman" panose="02020603050405020304" pitchFamily="18" charset="0"/>
                <a:cs typeface="Times New Roman" panose="02020603050405020304" pitchFamily="18" charset="0"/>
              </a:rPr>
              <a:t>جِهَادِه</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 </a:t>
            </a:r>
            <a:br>
              <a:rPr lang="en-US" sz="2400" b="1" dirty="0" smtClean="0">
                <a:latin typeface="NikoshBAN" panose="02000000000000000000" pitchFamily="2" charset="0"/>
                <a:ea typeface="Times New Roman" panose="02020603050405020304" pitchFamily="18" charset="0"/>
                <a:cs typeface="NikoshBAN" panose="02000000000000000000" pitchFamily="2" charset="0"/>
              </a:rPr>
            </a:br>
            <a:r>
              <a:rPr lang="en-US" sz="2400" b="1" dirty="0" smtClean="0">
                <a:latin typeface="NikoshBAN" panose="02000000000000000000" pitchFamily="2" charset="0"/>
                <a:ea typeface="Times New Roman" panose="02020603050405020304" pitchFamily="18" charset="0"/>
                <a:cs typeface="NikoshBAN" panose="02000000000000000000" pitchFamily="2" charset="0"/>
              </a:rPr>
              <a:t>‘‘</a:t>
            </a:r>
            <a:r>
              <a:rPr lang="bn-IN" sz="2400" b="1" dirty="0" smtClean="0">
                <a:latin typeface="NikoshBAN" panose="02000000000000000000" pitchFamily="2" charset="0"/>
                <a:ea typeface="Times New Roman" panose="02020603050405020304" pitchFamily="18" charset="0"/>
                <a:cs typeface="NikoshBAN" panose="02000000000000000000" pitchFamily="2" charset="0"/>
              </a:rPr>
              <a:t>তোমরা আল্লাহর জন্যে জিহাদ কর যেভাবে জিহাদ করা উচিত।’’</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a:t>
            </a:r>
            <a:br>
              <a:rPr lang="en-US" sz="2400" b="1" dirty="0" smtClean="0">
                <a:latin typeface="NikoshBAN" panose="02000000000000000000" pitchFamily="2" charset="0"/>
                <a:ea typeface="Times New Roman" panose="02020603050405020304" pitchFamily="18" charset="0"/>
                <a:cs typeface="NikoshBAN" panose="02000000000000000000" pitchFamily="2" charset="0"/>
              </a:rPr>
            </a:br>
            <a:r>
              <a:rPr lang="bn-IN" sz="2400" b="1" dirty="0" smtClean="0">
                <a:latin typeface="NikoshBAN" panose="02000000000000000000" pitchFamily="2" charset="0"/>
                <a:ea typeface="Times New Roman" panose="02020603050405020304" pitchFamily="18" charset="0"/>
                <a:cs typeface="NikoshBAN" panose="02000000000000000000" pitchFamily="2" charset="0"/>
              </a:rPr>
              <a:t>আবদুল্লাহ ইবন আববাস (রা) এখানে জিহাদ নিজ প্রবৃত্তি ও অন্যায় কামনা-বাসনার বিরুদ্ধে কাজ করাকে বুঝানো হয়েছে।</a:t>
            </a:r>
            <a:r>
              <a:rPr lang="en-US" sz="2400" b="1" dirty="0" smtClean="0">
                <a:latin typeface="NikoshBAN" panose="02000000000000000000" pitchFamily="2" charset="0"/>
                <a:ea typeface="Times New Roman" panose="02020603050405020304" pitchFamily="18" charset="0"/>
                <a:cs typeface="NikoshBAN" panose="02000000000000000000" pitchFamily="2" charset="0"/>
              </a:rPr>
              <a:t> </a:t>
            </a:r>
            <a:r>
              <a:rPr lang="en-US" sz="2400" dirty="0" smtClean="0">
                <a:latin typeface="NikoshBAN" panose="02000000000000000000" pitchFamily="2" charset="0"/>
                <a:ea typeface="Times New Roman" panose="02020603050405020304" pitchFamily="18" charset="0"/>
                <a:cs typeface="NikoshBAN" panose="02000000000000000000" pitchFamily="2" charset="0"/>
              </a:rPr>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bn-IN" sz="2400" dirty="0" smtClean="0">
                <a:latin typeface="NikoshBAN" panose="02000000000000000000" pitchFamily="2" charset="0"/>
                <a:ea typeface="Times New Roman" panose="02020603050405020304" pitchFamily="18" charset="0"/>
                <a:cs typeface="NikoshBAN" panose="02000000000000000000" pitchFamily="2" charset="0"/>
              </a:rPr>
              <a:t>আরেক জায়গায় কাফির ও মুনাফিকদের সাথে যুদ্ধ করাকে জিহাদ বলা হয়েছে। মহান আল্লাহ বলেন </a:t>
            </a:r>
            <a:r>
              <a:rPr lang="en-US" sz="2400" dirty="0" smtClean="0">
                <a:latin typeface="NikoshBAN" panose="02000000000000000000" pitchFamily="2" charset="0"/>
                <a:ea typeface="Times New Roman" panose="02020603050405020304" pitchFamily="18" charset="0"/>
                <a:cs typeface="NikoshBAN" panose="02000000000000000000" pitchFamily="2" charset="0"/>
              </a:rPr>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ياَ</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اَيُّهَا</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النَّبِىُُّ</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جَاهِدِ</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الْكُفَّارَ</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وَالْمُنَافِقِيْنَ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وَاغْلُظْ</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عَلَيْهِمْــ</a:t>
            </a:r>
            <a:r>
              <a:rPr lang="en-US" sz="2400" dirty="0" smtClean="0">
                <a:latin typeface="NikoshBAN" panose="02000000000000000000" pitchFamily="2" charset="0"/>
                <a:ea typeface="Times New Roman" panose="02020603050405020304" pitchFamily="18" charset="0"/>
                <a:cs typeface="NikoshBAN" panose="02000000000000000000" pitchFamily="2" charset="0"/>
              </a:rPr>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en-US" sz="2400" dirty="0" smtClean="0">
                <a:latin typeface="NikoshBAN" panose="02000000000000000000" pitchFamily="2" charset="0"/>
                <a:ea typeface="Times New Roman" panose="02020603050405020304" pitchFamily="18" charset="0"/>
                <a:cs typeface="NikoshBAN" panose="02000000000000000000" pitchFamily="2" charset="0"/>
              </a:rPr>
              <a:t>‘</a:t>
            </a:r>
            <a:r>
              <a:rPr lang="bn-IN" sz="2400" dirty="0" smtClean="0">
                <a:latin typeface="NikoshBAN" panose="02000000000000000000" pitchFamily="2" charset="0"/>
                <a:ea typeface="Times New Roman" panose="02020603050405020304" pitchFamily="18" charset="0"/>
                <a:cs typeface="NikoshBAN" panose="02000000000000000000" pitchFamily="2" charset="0"/>
              </a:rPr>
              <a:t>হে নবী</a:t>
            </a:r>
            <a:r>
              <a:rPr lang="en-US" sz="2400" dirty="0" smtClean="0">
                <a:latin typeface="NikoshBAN" panose="02000000000000000000" pitchFamily="2" charset="0"/>
                <a:ea typeface="Times New Roman" panose="02020603050405020304" pitchFamily="18" charset="0"/>
                <a:cs typeface="NikoshBAN" panose="02000000000000000000" pitchFamily="2" charset="0"/>
              </a:rPr>
              <a:t>, </a:t>
            </a:r>
            <a:r>
              <a:rPr lang="bn-IN" sz="2400" dirty="0" smtClean="0">
                <a:latin typeface="NikoshBAN" panose="02000000000000000000" pitchFamily="2" charset="0"/>
                <a:ea typeface="Times New Roman" panose="02020603050405020304" pitchFamily="18" charset="0"/>
                <a:cs typeface="NikoshBAN" panose="02000000000000000000" pitchFamily="2" charset="0"/>
              </a:rPr>
              <a:t>কাফির ও মুনাফিকদের সাথে যুদ্ধ করুন এবং তাদের সাথে কঠোরতা অবলম্বন করুন।’</a:t>
            </a:r>
            <a:r>
              <a:rPr lang="en-US" sz="2400" dirty="0" smtClean="0">
                <a:latin typeface="NikoshBAN" panose="02000000000000000000" pitchFamily="2" charset="0"/>
                <a:ea typeface="Times New Roman" panose="02020603050405020304" pitchFamily="18" charset="0"/>
                <a:cs typeface="NikoshBAN" panose="02000000000000000000" pitchFamily="2" charset="0"/>
              </a:rPr>
              <a:t>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bn-IN" sz="2400" dirty="0" smtClean="0">
                <a:latin typeface="NikoshBAN" panose="02000000000000000000" pitchFamily="2" charset="0"/>
                <a:ea typeface="Times New Roman" panose="02020603050405020304" pitchFamily="18" charset="0"/>
                <a:cs typeface="NikoshBAN" panose="02000000000000000000" pitchFamily="2" charset="0"/>
              </a:rPr>
              <a:t>কষ্ট স্বীকার ও ধৈর্য ধারণের অর্থে জিহাদ শব্দ ব্যবহার করা হয়েছে। যেমন মহান আল্লাহ বলেন :</a:t>
            </a:r>
            <a:r>
              <a:rPr lang="en-US" sz="2400" dirty="0" smtClean="0">
                <a:latin typeface="NikoshBAN" panose="02000000000000000000" pitchFamily="2" charset="0"/>
                <a:ea typeface="Times New Roman" panose="02020603050405020304" pitchFamily="18" charset="0"/>
                <a:cs typeface="NikoshBAN" panose="02000000000000000000" pitchFamily="2" charset="0"/>
              </a:rPr>
              <a:t> </a:t>
            </a:r>
            <a:br>
              <a:rPr lang="en-US" sz="2400" dirty="0" smtClean="0">
                <a:latin typeface="NikoshBAN" panose="02000000000000000000" pitchFamily="2" charset="0"/>
                <a:ea typeface="Times New Roman" panose="02020603050405020304" pitchFamily="18" charset="0"/>
                <a:cs typeface="NikoshBAN" panose="02000000000000000000" pitchFamily="2" charset="0"/>
              </a:rPr>
            </a:b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وَمَنْ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جَاهَدَ</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فَإِنَّمَا</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يُجَاهِدُ</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لِنَفْسِهِ</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إِنَّ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اللَّهَ</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لَغَنِىُّ</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عَنِ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الْعَالَمِيْنَ</a:t>
            </a:r>
            <a:r>
              <a:rPr lang="ar-SA" sz="2400" dirty="0" smtClean="0">
                <a:latin typeface="NikoshBAN" panose="02000000000000000000" pitchFamily="2" charset="0"/>
                <a:ea typeface="Times New Roman" panose="02020603050405020304" pitchFamily="18" charset="0"/>
                <a:cs typeface="NikoshBAN" panose="02000000000000000000" pitchFamily="2" charset="0"/>
              </a:rPr>
              <a:t> </a:t>
            </a:r>
            <a:r>
              <a:rPr lang="ar-SA" sz="2400" dirty="0" smtClean="0">
                <a:latin typeface="NikoshBAN" panose="02000000000000000000" pitchFamily="2" charset="0"/>
                <a:ea typeface="Times New Roman" panose="02020603050405020304" pitchFamily="18" charset="0"/>
                <a:cs typeface="Times New Roman" panose="02020603050405020304" pitchFamily="18" charset="0"/>
              </a:rPr>
              <a:t>ــ</a:t>
            </a:r>
            <a:endParaRPr lang="bn-IN" sz="2400" dirty="0" smtClean="0">
              <a:latin typeface="NikoshBAN" panose="02000000000000000000" pitchFamily="2" charset="0"/>
              <a:ea typeface="Times New Roman" panose="02020603050405020304" pitchFamily="18" charset="0"/>
              <a:cs typeface="Times New Roman" panose="02020603050405020304" pitchFamily="18" charset="0"/>
            </a:endParaRPr>
          </a:p>
          <a:p>
            <a:r>
              <a:rPr lang="en-US" dirty="0" smtClean="0"/>
              <a:t>‘</a:t>
            </a:r>
            <a:r>
              <a:rPr lang="bn-IN" sz="2000" dirty="0" smtClean="0">
                <a:latin typeface="NikoshBAN" panose="02000000000000000000" pitchFamily="2" charset="0"/>
                <a:cs typeface="NikoshBAN" panose="02000000000000000000" pitchFamily="2" charset="0"/>
              </a:rPr>
              <a:t>যে কষ্ট স্বীকার করে</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সে তো নিজের জন্যই কষ্ট স্বীকার করে। আল্লাহ বিশ্ববাসী থেকে অমুখাপেক্ষী।’</a:t>
            </a:r>
            <a:r>
              <a:rPr lang="en-US" sz="2000" dirty="0" smtClean="0">
                <a:latin typeface="NikoshBAN" panose="02000000000000000000" pitchFamily="2" charset="0"/>
                <a:cs typeface="NikoshBAN" panose="02000000000000000000" pitchFamily="2" charset="0"/>
              </a:rPr>
              <a:t> </a:t>
            </a:r>
            <a:br>
              <a:rPr lang="en-US" sz="2000" dirty="0" smtClean="0">
                <a:latin typeface="NikoshBAN" panose="02000000000000000000" pitchFamily="2" charset="0"/>
                <a:cs typeface="NikoshBAN" panose="02000000000000000000" pitchFamily="2" charset="0"/>
              </a:rPr>
            </a:br>
            <a:r>
              <a:rPr lang="ar-SA" sz="2000" dirty="0" smtClean="0">
                <a:latin typeface="NikoshBAN" panose="02000000000000000000" pitchFamily="2" charset="0"/>
              </a:rPr>
              <a:t>وَالَّذِيْنَ جَاهَدُوْا فِيْنَا لَنَهْدِيَنَّهُمْ سُبُلَنَا وَإِنَّ اللَّهَ لَمَعَ الْمُحْسِنِيْنَــ</a:t>
            </a:r>
            <a:r>
              <a:rPr lang="en-US" sz="2000" dirty="0" smtClean="0">
                <a:latin typeface="NikoshBAN" panose="02000000000000000000" pitchFamily="2" charset="0"/>
                <a:cs typeface="NikoshBAN" panose="02000000000000000000" pitchFamily="2" charset="0"/>
              </a:rPr>
              <a:t/>
            </a:r>
            <a:br>
              <a:rPr lang="en-US" sz="2000" dirty="0" smtClean="0">
                <a:latin typeface="NikoshBAN" panose="02000000000000000000" pitchFamily="2" charset="0"/>
                <a:cs typeface="NikoshBAN" panose="02000000000000000000" pitchFamily="2" charset="0"/>
              </a:rPr>
            </a:b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আর যারা আমার পথে সাধনায় আত্মনিয়োগ করে</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আমি অবশ্যই তাদেরকে আমার পথে পরিচালিত করব। নিশ্চয় আল্লাহ সৎ কর্মপরায়ণদের সাথে আছেন।’’</a:t>
            </a:r>
            <a:r>
              <a:rPr lang="en-US" sz="2000" dirty="0" smtClean="0">
                <a:latin typeface="NikoshBAN" panose="02000000000000000000" pitchFamily="2" charset="0"/>
                <a:cs typeface="NikoshBAN" panose="02000000000000000000" pitchFamily="2" charset="0"/>
              </a:rPr>
              <a:t> </a:t>
            </a:r>
            <a:br>
              <a:rPr lang="en-US" sz="2000" dirty="0" smtClean="0">
                <a:latin typeface="NikoshBAN" panose="02000000000000000000" pitchFamily="2" charset="0"/>
                <a:cs typeface="NikoshBAN" panose="02000000000000000000" pitchFamily="2" charset="0"/>
              </a:rPr>
            </a:br>
            <a:r>
              <a:rPr lang="ar-SA" sz="2000" dirty="0" smtClean="0">
                <a:latin typeface="NikoshBAN" panose="02000000000000000000" pitchFamily="2" charset="0"/>
              </a:rPr>
              <a:t>فَلاَ تُطِعِ الْكَافِرِيْنَ وَجَاهِدْهُمْ بِهِ جِهَادًا كَبِيْرًاــ</a:t>
            </a:r>
            <a:r>
              <a:rPr lang="en-US" sz="2000" dirty="0" smtClean="0">
                <a:latin typeface="NikoshBAN" panose="02000000000000000000" pitchFamily="2" charset="0"/>
                <a:cs typeface="NikoshBAN" panose="02000000000000000000" pitchFamily="2" charset="0"/>
              </a:rPr>
              <a:t/>
            </a:r>
            <a:br>
              <a:rPr lang="en-US" sz="2000" dirty="0" smtClean="0">
                <a:latin typeface="NikoshBAN" panose="02000000000000000000" pitchFamily="2" charset="0"/>
                <a:cs typeface="NikoshBAN" panose="02000000000000000000" pitchFamily="2" charset="0"/>
              </a:rPr>
            </a:br>
            <a:r>
              <a:rPr lang="en-US" sz="2000" dirty="0" smtClean="0">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অতএব আপনি কাফিরদের আনুগত্য করবেন না এবং তাদের সাথে এর সাহায্যে কঠোর সংগ্রাম করুন।</a:t>
            </a:r>
            <a:r>
              <a:rPr lang="en-US" sz="2000" dirty="0" smtClean="0">
                <a:latin typeface="NikoshBAN" panose="02000000000000000000" pitchFamily="2" charset="0"/>
                <a:cs typeface="NikoshBAN" panose="02000000000000000000" pitchFamily="2" charset="0"/>
              </a:rPr>
              <a:t> </a:t>
            </a:r>
            <a:br>
              <a:rPr lang="en-US" sz="2000" dirty="0" smtClean="0">
                <a:latin typeface="NikoshBAN" panose="02000000000000000000" pitchFamily="2" charset="0"/>
                <a:cs typeface="NikoshBAN" panose="02000000000000000000" pitchFamily="2" charset="0"/>
              </a:rPr>
            </a:br>
            <a:r>
              <a:rPr lang="bn-IN" sz="2000" dirty="0" smtClean="0">
                <a:latin typeface="NikoshBAN" panose="02000000000000000000" pitchFamily="2" charset="0"/>
                <a:cs typeface="NikoshBAN" panose="02000000000000000000" pitchFamily="2" charset="0"/>
              </a:rPr>
              <a:t>উপরোক্ত তিনটি আয়াতে মুসলিমদেরকে যুল্ম নির্যাতনের সময় ধৈর্যধারণ করতে বলা হয়েছে। অনুরূপ ভাবে অত্যাচারী শাসকের সামনে সত্য ন্যায়ের কথা বলাকে সর্বশ্রেষ্ঠ জিহাদ বলা হয়েছে- </a:t>
            </a:r>
            <a:r>
              <a:rPr lang="en-US" sz="2800" dirty="0" smtClean="0">
                <a:latin typeface="NikoshBAN" panose="02000000000000000000" pitchFamily="2" charset="0"/>
                <a:ea typeface="Times New Roman" panose="02020603050405020304" pitchFamily="18" charset="0"/>
                <a:cs typeface="NikoshBAN" panose="02000000000000000000" pitchFamily="2" charset="0"/>
              </a:rPr>
              <a:t/>
            </a:r>
            <a:br>
              <a:rPr lang="en-US" sz="2800" dirty="0" smtClean="0">
                <a:latin typeface="NikoshBAN" panose="02000000000000000000" pitchFamily="2" charset="0"/>
                <a:ea typeface="Times New Roman" panose="02020603050405020304" pitchFamily="18" charset="0"/>
                <a:cs typeface="NikoshBAN" panose="02000000000000000000" pitchFamily="2" charset="0"/>
              </a:rPr>
            </a:b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2133600" y="19594"/>
            <a:ext cx="2819400" cy="769441"/>
          </a:xfrm>
          <a:prstGeom prst="rect">
            <a:avLst/>
          </a:prstGeom>
          <a:noFill/>
        </p:spPr>
        <p:txBody>
          <a:bodyPr wrap="square" rtlCol="0">
            <a:prstTxWarp prst="textDeflate">
              <a:avLst/>
            </a:prstTxWarp>
            <a:spAutoFit/>
            <a:scene3d>
              <a:camera prst="orthographicFront"/>
              <a:lightRig rig="threePt" dir="t"/>
            </a:scene3d>
            <a:sp3d extrusionH="57150">
              <a:bevelT w="38100" h="38100"/>
            </a:sp3d>
          </a:bodyPr>
          <a:lstStyle/>
          <a:p>
            <a:r>
              <a:rPr lang="bn-IN"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ea typeface="Times New Roman" panose="02020603050405020304" pitchFamily="18" charset="0"/>
                <a:cs typeface="NikoshBAN" panose="02000000000000000000" pitchFamily="2" charset="0"/>
              </a:rPr>
              <a:t>জিহাদের </a:t>
            </a:r>
            <a:r>
              <a:rPr lang="bn-IN" sz="4400" b="1" dirty="0" smtClean="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ea typeface="Times New Roman" panose="02020603050405020304" pitchFamily="18" charset="0"/>
                <a:cs typeface="NikoshBAN" panose="02000000000000000000" pitchFamily="2" charset="0"/>
              </a:rPr>
              <a:t>গুরুত্ব</a:t>
            </a:r>
            <a:endParaRPr lang="en-US" sz="4400" b="1" dirty="0">
              <a:ln w="12700">
                <a:solidFill>
                  <a:schemeClr val="tx1"/>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2762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3"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4" nodeType="clickEffect">
                                  <p:stCondLst>
                                    <p:cond delay="0"/>
                                  </p:stCondLst>
                                  <p:childTnLst>
                                    <p:animScale>
                                      <p:cBhvr>
                                        <p:cTn id="15" dur="2000" fill="hold"/>
                                        <p:tgtEl>
                                          <p:spTgt spid="5"/>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iterate type="lt">
                                    <p:tmPct val="0"/>
                                  </p:iterate>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heel(1)">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iterate type="lt">
                                    <p:tmPct val="0"/>
                                  </p:iterate>
                                  <p:childTnLst>
                                    <p:set>
                                      <p:cBhvr>
                                        <p:cTn id="24" dur="1" fill="hold">
                                          <p:stCondLst>
                                            <p:cond delay="0"/>
                                          </p:stCondLst>
                                        </p:cTn>
                                        <p:tgtEl>
                                          <p:spTgt spid="2">
                                            <p:txEl>
                                              <p:pRg st="1" end="1"/>
                                            </p:txEl>
                                          </p:spTgt>
                                        </p:tgtEl>
                                        <p:attrNameLst>
                                          <p:attrName>style.visibility</p:attrName>
                                        </p:attrNameLst>
                                      </p:cBhvr>
                                      <p:to>
                                        <p:strVal val="visible"/>
                                      </p:to>
                                    </p:set>
                                    <p:animEffect transition="in" filter="circle(in)">
                                      <p:cBhvr>
                                        <p:cTn id="25" dur="2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2">
                                            <p:txEl>
                                              <p:pRg st="0" end="0"/>
                                            </p:txEl>
                                          </p:spTgt>
                                        </p:tgtEl>
                                        <p:attrNameLst>
                                          <p:attrName>style.color</p:attrName>
                                        </p:attrNameLst>
                                      </p:cBhvr>
                                      <p:to>
                                        <p:clrVal>
                                          <a:schemeClr val="accent2"/>
                                        </p:clrVal>
                                      </p:to>
                                    </p:set>
                                    <p:set>
                                      <p:cBhvr>
                                        <p:cTn id="30" dur="500" fill="hold"/>
                                        <p:tgtEl>
                                          <p:spTgt spid="2">
                                            <p:txEl>
                                              <p:pRg st="0" end="0"/>
                                            </p:txEl>
                                          </p:spTgt>
                                        </p:tgtEl>
                                        <p:attrNameLst>
                                          <p:attrName>fillcolor</p:attrName>
                                        </p:attrNameLst>
                                      </p:cBhvr>
                                      <p:to>
                                        <p:clrVal>
                                          <a:schemeClr val="accent2"/>
                                        </p:clrVal>
                                      </p:to>
                                    </p:set>
                                    <p:set>
                                      <p:cBhvr>
                                        <p:cTn id="31" dur="500" fill="hold"/>
                                        <p:tgtEl>
                                          <p:spTgt spid="2">
                                            <p:txEl>
                                              <p:pRg st="0" end="0"/>
                                            </p:txEl>
                                          </p:spTgt>
                                        </p:tgtEl>
                                        <p:attrNameLst>
                                          <p:attrName>fill.type</p:attrName>
                                        </p:attrNameLst>
                                      </p:cBhvr>
                                      <p:to>
                                        <p:strVal val="solid"/>
                                      </p:to>
                                    </p:set>
                                  </p:childTnLst>
                                </p:cTn>
                              </p:par>
                              <p:par>
                                <p:cTn id="32" presetID="16" presetClass="emph" presetSubtype="0" fill="hold" grpId="0" nodeType="withEffect">
                                  <p:stCondLst>
                                    <p:cond delay="0"/>
                                  </p:stCondLst>
                                  <p:iterate type="lt">
                                    <p:tmPct val="4000"/>
                                  </p:iterate>
                                  <p:childTnLst>
                                    <p:set>
                                      <p:cBhvr override="childStyle">
                                        <p:cTn id="33" dur="500" fill="hold"/>
                                        <p:tgtEl>
                                          <p:spTgt spid="2">
                                            <p:txEl>
                                              <p:pRg st="1" end="1"/>
                                            </p:txEl>
                                          </p:spTgt>
                                        </p:tgtEl>
                                        <p:attrNameLst>
                                          <p:attrName>style.color</p:attrName>
                                        </p:attrNameLst>
                                      </p:cBhvr>
                                      <p:to>
                                        <p:clrVal>
                                          <a:schemeClr val="accent2"/>
                                        </p:clrVal>
                                      </p:to>
                                    </p:set>
                                    <p:set>
                                      <p:cBhvr>
                                        <p:cTn id="34" dur="500" fill="hold"/>
                                        <p:tgtEl>
                                          <p:spTgt spid="2">
                                            <p:txEl>
                                              <p:pRg st="1" end="1"/>
                                            </p:txEl>
                                          </p:spTgt>
                                        </p:tgtEl>
                                        <p:attrNameLst>
                                          <p:attrName>fillcolor</p:attrName>
                                        </p:attrNameLst>
                                      </p:cBhvr>
                                      <p:to>
                                        <p:clrVal>
                                          <a:schemeClr val="accent2"/>
                                        </p:clrVal>
                                      </p:to>
                                    </p:set>
                                    <p:set>
                                      <p:cBhvr>
                                        <p:cTn id="35"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3"/>
      <p:bldP spid="5" gr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600"/>
            <a:ext cx="9448800" cy="9220200"/>
          </a:xfrm>
          <a:prstGeom prst="rect">
            <a:avLst/>
          </a:prstGeom>
        </p:spPr>
      </p:pic>
      <p:sp>
        <p:nvSpPr>
          <p:cNvPr id="4" name="Rectangle 3"/>
          <p:cNvSpPr/>
          <p:nvPr/>
        </p:nvSpPr>
        <p:spPr>
          <a:xfrm>
            <a:off x="0" y="176272"/>
            <a:ext cx="9525000" cy="6496650"/>
          </a:xfrm>
          <a:prstGeom prst="rect">
            <a:avLst/>
          </a:prstGeom>
        </p:spPr>
        <p:txBody>
          <a:bodyPr wrap="square">
            <a:spAutoFit/>
          </a:bodyPr>
          <a:lstStyle/>
          <a:p>
            <a:pPr>
              <a:spcBef>
                <a:spcPts val="450"/>
              </a:spcBef>
            </a:pPr>
            <a:r>
              <a:rPr lang="bn-IN" sz="4000" b="1" dirty="0">
                <a:solidFill>
                  <a:srgbClr val="FF0000"/>
                </a:solidFill>
                <a:latin typeface="Times New Roman" panose="02020603050405020304" pitchFamily="18" charset="0"/>
                <a:ea typeface="Times New Roman" panose="02020603050405020304" pitchFamily="18" charset="0"/>
                <a:cs typeface="NikoshBAN" panose="02000000000000000000" pitchFamily="2" charset="0"/>
              </a:rPr>
              <a:t>সম্প্রতি বাংলাদেশসহ বিশ্বের কতিপয় দেশে জঙ্গিবাদ </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তথা সন্ত্রাস একটি কলঙ্কময় ইস্যুতে পরিণত হয়েছে। ইসলামের বিরুদ্ধে পাশ্চাত্য ষড়যন্ত্রের কারণেই এই নব্য জঙ্গিবাদের উত্থান। তারা ইসলামকে কলঙ্কিত করতে</a:t>
            </a:r>
            <a:r>
              <a:rPr lang="en-US" sz="3200" b="1" dirty="0">
                <a:solidFill>
                  <a:srgbClr val="1D2129"/>
                </a:solidFill>
                <a:latin typeface="NikoshBAN" panose="02000000000000000000" pitchFamily="2" charset="0"/>
                <a:ea typeface="Times New Roman" panose="02020603050405020304" pitchFamily="18" charset="0"/>
              </a:rPr>
              <a:t>, </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সত্যিকার ইসলামপন্থি</a:t>
            </a:r>
            <a:r>
              <a:rPr lang="en-US" sz="3200" b="1" dirty="0">
                <a:solidFill>
                  <a:srgbClr val="1D2129"/>
                </a:solidFill>
                <a:latin typeface="NikoshBAN" panose="02000000000000000000" pitchFamily="2" charset="0"/>
                <a:ea typeface="Times New Roman" panose="02020603050405020304" pitchFamily="18" charset="0"/>
              </a:rPr>
              <a:t>, </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ইসলাম প্রচারক ও ইসলামী আন্দোলনকারীদের বিতর্কিত করতে জঙ্গিবাদকে ব্যবহার করছে। অন্যদিকে ইসলামী দেশগুলোর আর্থ-সামাজিক উন্নতির পথ রোধ করতে এবং এসব দেশে তাদের সামরিক আধিপত্য বিস্তারের লক্ষ্যে একে কাজে লাগাচ্ছে</a:t>
            </a:r>
            <a:r>
              <a:rPr lang="bn-IN" sz="3200" b="1" dirty="0" smtClean="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a:t>
            </a:r>
          </a:p>
          <a:p>
            <a:pPr>
              <a:spcBef>
                <a:spcPts val="450"/>
              </a:spcBef>
            </a:pPr>
            <a:r>
              <a:rPr lang="bn-IN" sz="3200" b="1" dirty="0" smtClean="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তারা তাদের উদ্দেশ্য হাসিলের জন্য কিছু বিভ্রান্ত মুসলিমকে বেছে নিয়েছে। তাদেরকে দিয়ে জঙ্গিবাদের বিভিন্ন কর্মকান্ড ঘটাচ্ছে</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এ সকল মুসলিম বুঝে হোক না বুঝে হোক তাদের ফাঁদে পা দিয়েছে। অথচ এদের অনুধাবন করা উচিত ছিল ইসলাম কখনো বোমাবাজি</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হত্যা</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গুপ্তহত্যা</a:t>
            </a:r>
            <a:r>
              <a:rPr lang="en-US" sz="2800" b="1" dirty="0">
                <a:solidFill>
                  <a:srgbClr val="1D2129"/>
                </a:solidFill>
                <a:latin typeface="NikoshBAN" panose="02000000000000000000" pitchFamily="2" charset="0"/>
                <a:ea typeface="Times New Roman" panose="02020603050405020304" pitchFamily="18" charset="0"/>
              </a:rPr>
              <a:t>, </a:t>
            </a:r>
            <a:r>
              <a:rPr lang="bn-IN" sz="28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আত্মঘাতী হামলাসহ কোন ধরনের অরাজকতা সমর্থন করে না। পাশ্চাত্য ষড়যন্ত্রের কারণে হোক কিংবা অন্য কোন কারণে হোক যারাই এই পথে পা বাড়িয়েছে তারা জঘন্যতম অপরাধে জড়িত হয়েছে এবং ফিতনা-ফাসাদে লিপ্ত হয়েছে</a:t>
            </a:r>
            <a:r>
              <a:rPr lang="bn-IN" sz="3200" b="1" dirty="0">
                <a:solidFill>
                  <a:srgbClr val="1D2129"/>
                </a:solidFill>
                <a:latin typeface="Times New Roman" panose="02020603050405020304" pitchFamily="18" charset="0"/>
                <a:ea typeface="Times New Roman" panose="02020603050405020304" pitchFamily="18" charset="0"/>
                <a:cs typeface="NikoshBAN" panose="02000000000000000000" pitchFamily="2" charset="0"/>
              </a:rPr>
              <a:t>।</a:t>
            </a:r>
            <a:r>
              <a:rPr lang="en-US" sz="1600" b="1" dirty="0">
                <a:solidFill>
                  <a:srgbClr val="1D2129"/>
                </a:solidFill>
                <a:latin typeface="NikoshBAN" panose="02000000000000000000" pitchFamily="2"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3869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4">
                                            <p:txEl>
                                              <p:pRg st="0" end="0"/>
                                            </p:txEl>
                                          </p:spTgt>
                                        </p:tgtEl>
                                        <p:attrNameLst>
                                          <p:attrName>ppt_x</p:attrName>
                                          <p:attrName>ppt_y</p:attrName>
                                        </p:attrNameLst>
                                      </p:cBhvr>
                                    </p:animMotion>
                                    <p:animRot by="1500000">
                                      <p:cBhvr>
                                        <p:cTn id="25" dur="125" fill="hold">
                                          <p:stCondLst>
                                            <p:cond delay="0"/>
                                          </p:stCondLst>
                                        </p:cTn>
                                        <p:tgtEl>
                                          <p:spTgt spid="4">
                                            <p:txEl>
                                              <p:pRg st="0" end="0"/>
                                            </p:txEl>
                                          </p:spTgt>
                                        </p:tgtEl>
                                        <p:attrNameLst>
                                          <p:attrName>r</p:attrName>
                                        </p:attrNameLst>
                                      </p:cBhvr>
                                    </p:animRot>
                                    <p:animRot by="-1500000">
                                      <p:cBhvr>
                                        <p:cTn id="26" dur="125" fill="hold">
                                          <p:stCondLst>
                                            <p:cond delay="125"/>
                                          </p:stCondLst>
                                        </p:cTn>
                                        <p:tgtEl>
                                          <p:spTgt spid="4">
                                            <p:txEl>
                                              <p:pRg st="0" end="0"/>
                                            </p:txEl>
                                          </p:spTgt>
                                        </p:tgtEl>
                                        <p:attrNameLst>
                                          <p:attrName>r</p:attrName>
                                        </p:attrNameLst>
                                      </p:cBhvr>
                                    </p:animRot>
                                    <p:animRot by="-1500000">
                                      <p:cBhvr>
                                        <p:cTn id="27" dur="125" fill="hold">
                                          <p:stCondLst>
                                            <p:cond delay="250"/>
                                          </p:stCondLst>
                                        </p:cTn>
                                        <p:tgtEl>
                                          <p:spTgt spid="4">
                                            <p:txEl>
                                              <p:pRg st="0" end="0"/>
                                            </p:txEl>
                                          </p:spTgt>
                                        </p:tgtEl>
                                        <p:attrNameLst>
                                          <p:attrName>r</p:attrName>
                                        </p:attrNameLst>
                                      </p:cBhvr>
                                    </p:animRot>
                                    <p:animRot by="1500000">
                                      <p:cBhvr>
                                        <p:cTn id="28" dur="125" fill="hold">
                                          <p:stCondLst>
                                            <p:cond delay="375"/>
                                          </p:stCondLst>
                                        </p:cTn>
                                        <p:tgtEl>
                                          <p:spTgt spid="4">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iterate type="lt">
                                    <p:tmPct val="0"/>
                                  </p:iterate>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heel(1)">
                                      <p:cBhvr>
                                        <p:cTn id="33" dur="20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4">
                                            <p:txEl>
                                              <p:pRg st="1" end="1"/>
                                            </p:txEl>
                                          </p:spTgt>
                                        </p:tgtEl>
                                        <p:attrNameLst>
                                          <p:attrName>style.color</p:attrName>
                                        </p:attrNameLst>
                                      </p:cBhvr>
                                      <p:to>
                                        <p:clrVal>
                                          <a:schemeClr val="accent2"/>
                                        </p:clrVal>
                                      </p:to>
                                    </p:set>
                                    <p:set>
                                      <p:cBhvr>
                                        <p:cTn id="38" dur="500" fill="hold"/>
                                        <p:tgtEl>
                                          <p:spTgt spid="4">
                                            <p:txEl>
                                              <p:pRg st="1" end="1"/>
                                            </p:txEl>
                                          </p:spTgt>
                                        </p:tgtEl>
                                        <p:attrNameLst>
                                          <p:attrName>fillcolor</p:attrName>
                                        </p:attrNameLst>
                                      </p:cBhvr>
                                      <p:to>
                                        <p:clrVal>
                                          <a:schemeClr val="accent2"/>
                                        </p:clrVal>
                                      </p:to>
                                    </p:set>
                                    <p:set>
                                      <p:cBhvr>
                                        <p:cTn id="39"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504109"/>
            <a:ext cx="5750009" cy="224676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428625" indent="-428625">
              <a:buClr>
                <a:srgbClr val="0070C0"/>
              </a:buClr>
              <a:buFont typeface="Wingdings" panose="05000000000000000000" pitchFamily="2" charset="2"/>
              <a:buChar char="v"/>
            </a:pPr>
            <a:r>
              <a:rPr lang="bn-IN" sz="4800" b="1" dirty="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a:t>
            </a:r>
            <a:r>
              <a:rPr lang="en-US" sz="4400" b="1" dirty="0" smtClean="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শব্দের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অর্থ</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 ?</a:t>
            </a:r>
          </a:p>
          <a:p>
            <a:pPr marL="428625" indent="-428625">
              <a:buClr>
                <a:srgbClr val="0070C0"/>
              </a:buClr>
              <a:buFont typeface="Wingdings" panose="05000000000000000000" pitchFamily="2" charset="2"/>
              <a:buChar char="v"/>
            </a:pPr>
            <a:r>
              <a:rPr lang="bn-IN" sz="4800" b="1" dirty="0">
                <a:blipFill>
                  <a:blip r:embed="rId2"/>
                  <a:tile tx="0" ty="0" sx="100000" sy="100000" flip="none" algn="tl"/>
                </a:blipFill>
                <a:effectLst>
                  <a:glow rad="139700">
                    <a:schemeClr val="accent2">
                      <a:satMod val="175000"/>
                      <a:alpha val="40000"/>
                    </a:schemeClr>
                  </a:glow>
                </a:effectLst>
                <a:latin typeface="NikoshBAN" pitchFamily="2" charset="0"/>
                <a:cs typeface="NikoshBAN" pitchFamily="2" charset="0"/>
              </a:rPr>
              <a:t>জঙ্গিবাদের</a:t>
            </a:r>
            <a:r>
              <a:rPr lang="bn-IN" sz="4400" b="1" dirty="0" smtClean="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বলতে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বোঝায়</a:t>
            </a:r>
            <a:r>
              <a:rPr lang="en-US" sz="4400" b="1" dirty="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 </a:t>
            </a:r>
            <a:endParaRPr lang="en-US" sz="4400" b="1" dirty="0">
              <a:ln/>
              <a:latin typeface="NikoshBAN" pitchFamily="2" charset="0"/>
              <a:cs typeface="NikoshBAN" pitchFamily="2" charset="0"/>
            </a:endParaRPr>
          </a:p>
        </p:txBody>
      </p:sp>
      <p:sp>
        <p:nvSpPr>
          <p:cNvPr id="3" name="Rectangle 2"/>
          <p:cNvSpPr/>
          <p:nvPr/>
        </p:nvSpPr>
        <p:spPr>
          <a:xfrm>
            <a:off x="3639092" y="1658515"/>
            <a:ext cx="1274964" cy="553998"/>
          </a:xfrm>
          <a:prstGeom prst="rect">
            <a:avLst/>
          </a:prstGeom>
        </p:spPr>
        <p:txBody>
          <a:bodyPr wrap="none">
            <a:spAutoFit/>
          </a:bodyPr>
          <a:lstStyle/>
          <a:p>
            <a:r>
              <a:rPr lang="bn-BD" sz="3000" spc="38" dirty="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মূল্যায়নঃ</a:t>
            </a:r>
            <a:endParaRPr lang="en-US" sz="3000" spc="38" dirty="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82663">
            <a:off x="7089994" y="535116"/>
            <a:ext cx="1932362" cy="25006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40424" flipH="1">
            <a:off x="183924" y="673625"/>
            <a:ext cx="1906486" cy="25006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63793" flipH="1">
            <a:off x="56060" y="3931409"/>
            <a:ext cx="1906486" cy="25006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8083">
            <a:off x="7089994" y="3876313"/>
            <a:ext cx="1932362" cy="2500695"/>
          </a:xfrm>
          <a:prstGeom prst="rect">
            <a:avLst/>
          </a:prstGeom>
        </p:spPr>
      </p:pic>
    </p:spTree>
    <p:extLst>
      <p:ext uri="{BB962C8B-B14F-4D97-AF65-F5344CB8AC3E}">
        <p14:creationId xmlns:p14="http://schemas.microsoft.com/office/powerpoint/2010/main" val="1157036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2567217"/>
            <a:ext cx="7239000" cy="1938992"/>
          </a:xfrm>
          <a:prstGeom prst="rect">
            <a:avLst/>
          </a:prstGeom>
        </p:spPr>
        <p:style>
          <a:lnRef idx="2">
            <a:schemeClr val="dk1"/>
          </a:lnRef>
          <a:fillRef idx="1">
            <a:schemeClr val="lt1"/>
          </a:fillRef>
          <a:effectRef idx="0">
            <a:schemeClr val="dk1"/>
          </a:effectRef>
          <a:fontRef idx="minor">
            <a:schemeClr val="dk1"/>
          </a:fontRef>
        </p:style>
        <p:txBody>
          <a:bodyPr wrap="square" rtlCol="0">
            <a:prstTxWarp prst="textCanUp">
              <a:avLst/>
            </a:prstTxWarp>
            <a:spAutoFit/>
          </a:bodyPr>
          <a:lstStyle/>
          <a:p>
            <a:pPr algn="ct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আমরা</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সকলে</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একসাথে</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বলি</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p>
          <a:p>
            <a:pPr algn="ct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ইসলাম</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কখনো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সন্ত্রাস</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জঙ্গীবাদ</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সমর্থন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করেনা</a:t>
            </a:r>
            <a:r>
              <a:rPr lang="ar-SA"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করবেও</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  </a:t>
            </a:r>
            <a:endPar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endParaRPr>
          </a:p>
        </p:txBody>
      </p:sp>
      <p:sp>
        <p:nvSpPr>
          <p:cNvPr id="4" name="TextBox 3"/>
          <p:cNvSpPr txBox="1"/>
          <p:nvPr/>
        </p:nvSpPr>
        <p:spPr>
          <a:xfrm>
            <a:off x="2933700" y="533400"/>
            <a:ext cx="3276600" cy="1838801"/>
          </a:xfrm>
          <a:prstGeom prst="downArrowCallout">
            <a:avLst/>
          </a:prstGeom>
          <a:ln/>
        </p:spPr>
        <p:style>
          <a:lnRef idx="1">
            <a:schemeClr val="accent3"/>
          </a:lnRef>
          <a:fillRef idx="2">
            <a:schemeClr val="accent3"/>
          </a:fillRef>
          <a:effectRef idx="1">
            <a:schemeClr val="accent3"/>
          </a:effectRef>
          <a:fontRef idx="minor">
            <a:schemeClr val="dk1"/>
          </a:fontRef>
        </p:style>
        <p:txBody>
          <a:bodyPr wrap="square" rtlCol="0">
            <a:prstTxWarp prst="textChevron">
              <a:avLst/>
            </a:prstTxWarp>
            <a:spAutoFit/>
            <a:scene3d>
              <a:camera prst="isometricOffAxis2Left"/>
              <a:lightRig rig="soft" dir="t">
                <a:rot lat="0" lon="0" rev="15600000"/>
              </a:lightRig>
            </a:scene3d>
            <a:sp3d extrusionH="57150" prstMaterial="softEdge">
              <a:bevelT w="25400" h="38100"/>
            </a:sp3d>
          </a:bodyPr>
          <a:lstStyle/>
          <a:p>
            <a:pPr algn="ctr"/>
            <a:r>
              <a:rPr lang="en-US" sz="7200" b="1" dirty="0" err="1" smtClean="0">
                <a:ln/>
                <a:solidFill>
                  <a:schemeClr val="accent4"/>
                </a:solidFill>
                <a:effectLst>
                  <a:glow rad="101600">
                    <a:schemeClr val="accent2">
                      <a:satMod val="175000"/>
                      <a:alpha val="40000"/>
                    </a:schemeClr>
                  </a:glow>
                </a:effectLst>
                <a:latin typeface="NikoshBAN" pitchFamily="2" charset="0"/>
                <a:cs typeface="NikoshBAN" pitchFamily="2" charset="0"/>
              </a:rPr>
              <a:t>নীতিবাক্য</a:t>
            </a:r>
            <a:endParaRPr lang="en-US" sz="7200" b="1" dirty="0">
              <a:ln/>
              <a:solidFill>
                <a:schemeClr val="accent4"/>
              </a:solidFill>
              <a:effectLst>
                <a:glow rad="101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40088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1acc1d-0820-4a14-b693-cbc75282958e.jpg"/>
          <p:cNvPicPr>
            <a:picLocks noChangeAspect="1"/>
          </p:cNvPicPr>
          <p:nvPr/>
        </p:nvPicPr>
        <p:blipFill>
          <a:blip r:embed="rId2"/>
          <a:stretch>
            <a:fillRect/>
          </a:stretch>
        </p:blipFill>
        <p:spPr>
          <a:xfrm>
            <a:off x="0" y="-152400"/>
            <a:ext cx="9144000" cy="708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2057400" y="3048000"/>
            <a:ext cx="4953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ধন্যবাদ সবাইকে </a:t>
            </a:r>
            <a:endParaRPr lang="en-US" sz="138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spTree>
    <p:extLst>
      <p:ext uri="{BB962C8B-B14F-4D97-AF65-F5344CB8AC3E}">
        <p14:creationId xmlns:p14="http://schemas.microsoft.com/office/powerpoint/2010/main" val="209815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3"/>
          <a:stretch>
            <a:fillRect/>
          </a:stretch>
        </p:blipFill>
        <p:spPr>
          <a:xfrm rot="16200000">
            <a:off x="-1257299" y="1257297"/>
            <a:ext cx="6857999" cy="4343400"/>
          </a:xfrm>
          <a:prstGeom prst="rect">
            <a:avLst/>
          </a:prstGeom>
        </p:spPr>
        <p:style>
          <a:lnRef idx="1">
            <a:schemeClr val="accent3"/>
          </a:lnRef>
          <a:fillRef idx="3">
            <a:schemeClr val="accent3"/>
          </a:fillRef>
          <a:effectRef idx="2">
            <a:schemeClr val="accent3"/>
          </a:effectRef>
          <a:fontRef idx="minor">
            <a:schemeClr val="lt1"/>
          </a:fontRef>
        </p:style>
      </p:pic>
      <p:sp>
        <p:nvSpPr>
          <p:cNvPr id="7" name="TextBox 6"/>
          <p:cNvSpPr txBox="1"/>
          <p:nvPr/>
        </p:nvSpPr>
        <p:spPr>
          <a:xfrm>
            <a:off x="762000" y="1524000"/>
            <a:ext cx="4229100" cy="4074192"/>
          </a:xfrm>
          <a:prstGeom prst="rect">
            <a:avLst/>
          </a:prstGeom>
          <a:noFill/>
        </p:spPr>
        <p:txBody>
          <a:bodyPr wrap="square" rtlCol="0">
            <a:spAutoFit/>
          </a:bodyPr>
          <a:lstStyle/>
          <a:p>
            <a:pPr algn="ctr"/>
            <a:r>
              <a:rPr lang="en-US" sz="72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আজকের</a:t>
            </a:r>
            <a:r>
              <a:rPr lang="en-US"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8625"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8625"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ক্লাসে</a:t>
            </a:r>
            <a:endParaRPr lang="bn-BD"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a:p>
            <a:pPr algn="ctr"/>
            <a:r>
              <a:rPr lang="bn-BD"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সবাইকে </a:t>
            </a:r>
            <a:endParaRPr lang="en-US"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1"/>
            <a:ext cx="4953000" cy="6858000"/>
          </a:xfrm>
          <a:prstGeom prst="rect">
            <a:avLst/>
          </a:prstGeom>
        </p:spPr>
      </p:pic>
    </p:spTree>
    <p:extLst>
      <p:ext uri="{BB962C8B-B14F-4D97-AF65-F5344CB8AC3E}">
        <p14:creationId xmlns:p14="http://schemas.microsoft.com/office/powerpoint/2010/main" val="230794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AutoShape 28"/>
          <p:cNvSpPr>
            <a:spLocks noChangeArrowheads="1"/>
          </p:cNvSpPr>
          <p:nvPr/>
        </p:nvSpPr>
        <p:spPr bwMode="auto">
          <a:xfrm>
            <a:off x="7434262" y="99893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5" name="AutoShape 29"/>
          <p:cNvSpPr>
            <a:spLocks noChangeArrowheads="1"/>
          </p:cNvSpPr>
          <p:nvPr/>
        </p:nvSpPr>
        <p:spPr bwMode="auto">
          <a:xfrm>
            <a:off x="7453312" y="159305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6" name="AutoShape 30"/>
          <p:cNvSpPr>
            <a:spLocks noChangeArrowheads="1"/>
          </p:cNvSpPr>
          <p:nvPr/>
        </p:nvSpPr>
        <p:spPr bwMode="auto">
          <a:xfrm>
            <a:off x="7434262" y="224075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7" name="AutoShape 31"/>
          <p:cNvSpPr>
            <a:spLocks noChangeArrowheads="1"/>
          </p:cNvSpPr>
          <p:nvPr/>
        </p:nvSpPr>
        <p:spPr bwMode="auto">
          <a:xfrm>
            <a:off x="7443787"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8" name="AutoShape 32"/>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9" name="AutoShape 33"/>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0" name="AutoShape 34"/>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1" name="AutoShape 35"/>
          <p:cNvSpPr>
            <a:spLocks noChangeArrowheads="1"/>
          </p:cNvSpPr>
          <p:nvPr/>
        </p:nvSpPr>
        <p:spPr bwMode="auto">
          <a:xfrm>
            <a:off x="7380685"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2" name="AutoShape 36"/>
          <p:cNvSpPr>
            <a:spLocks noChangeArrowheads="1"/>
          </p:cNvSpPr>
          <p:nvPr/>
        </p:nvSpPr>
        <p:spPr bwMode="auto">
          <a:xfrm>
            <a:off x="6779419"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3" name="AutoShape 37"/>
          <p:cNvSpPr>
            <a:spLocks noChangeArrowheads="1"/>
          </p:cNvSpPr>
          <p:nvPr/>
        </p:nvSpPr>
        <p:spPr bwMode="auto">
          <a:xfrm>
            <a:off x="6042422"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4" name="AutoShape 38"/>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5" name="AutoShape 39"/>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6" name="AutoShape 40"/>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7" name="AutoShape 41"/>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8" name="AutoShape 42"/>
          <p:cNvSpPr>
            <a:spLocks noChangeArrowheads="1"/>
          </p:cNvSpPr>
          <p:nvPr/>
        </p:nvSpPr>
        <p:spPr bwMode="auto">
          <a:xfrm>
            <a:off x="2789635"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9" name="AutoShape 43"/>
          <p:cNvSpPr>
            <a:spLocks noChangeArrowheads="1"/>
          </p:cNvSpPr>
          <p:nvPr/>
        </p:nvSpPr>
        <p:spPr bwMode="auto">
          <a:xfrm>
            <a:off x="2144316" y="5439966"/>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0" name="AutoShape 44"/>
          <p:cNvSpPr>
            <a:spLocks noChangeArrowheads="1"/>
          </p:cNvSpPr>
          <p:nvPr/>
        </p:nvSpPr>
        <p:spPr bwMode="auto">
          <a:xfrm>
            <a:off x="1423987" y="543996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4142" name="Picture 46" descr="3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462284">
            <a:off x="2953941" y="1699023"/>
            <a:ext cx="4038600" cy="3178969"/>
          </a:xfrm>
          <a:prstGeom prst="rect">
            <a:avLst/>
          </a:prstGeom>
          <a:noFill/>
          <a:extLst>
            <a:ext uri="{909E8E84-426E-40DD-AFC4-6F175D3DCCD1}">
              <a14:hiddenFill xmlns:a14="http://schemas.microsoft.com/office/drawing/2010/main">
                <a:solidFill>
                  <a:srgbClr val="FFFFFF"/>
                </a:solidFill>
              </a14:hiddenFill>
            </a:ext>
          </a:extLst>
        </p:spPr>
      </p:pic>
      <p:sp>
        <p:nvSpPr>
          <p:cNvPr id="4146" name="AutoShape 50"/>
          <p:cNvSpPr>
            <a:spLocks noChangeArrowheads="1"/>
          </p:cNvSpPr>
          <p:nvPr/>
        </p:nvSpPr>
        <p:spPr bwMode="auto">
          <a:xfrm>
            <a:off x="7434262"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7" name="AutoShape 51"/>
          <p:cNvSpPr>
            <a:spLocks noChangeArrowheads="1"/>
          </p:cNvSpPr>
          <p:nvPr/>
        </p:nvSpPr>
        <p:spPr bwMode="auto">
          <a:xfrm>
            <a:off x="7453312"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8" name="AutoShape 52"/>
          <p:cNvSpPr>
            <a:spLocks noChangeArrowheads="1"/>
          </p:cNvSpPr>
          <p:nvPr/>
        </p:nvSpPr>
        <p:spPr bwMode="auto">
          <a:xfrm>
            <a:off x="7434262"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9" name="AutoShape 53"/>
          <p:cNvSpPr>
            <a:spLocks noChangeArrowheads="1"/>
          </p:cNvSpPr>
          <p:nvPr/>
        </p:nvSpPr>
        <p:spPr bwMode="auto">
          <a:xfrm>
            <a:off x="1423987"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0" name="AutoShape 54"/>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1" name="AutoShape 55"/>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2" name="AutoShape 56"/>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3" name="AutoShape 57"/>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4" name="AutoShape 58"/>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5" name="AutoShape 59"/>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6" name="AutoShape 60"/>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7" name="AutoShape 61"/>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8" name="AutoShape 62"/>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9" name="AutoShape 63"/>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0" name="AutoShape 64"/>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1" name="AutoShape 65"/>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2" name="AutoShape 66"/>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3" name="AutoShape 67"/>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4" name="AutoShape 68"/>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5" name="AutoShape 69"/>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6" name="AutoShape 70"/>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7" name="AutoShape 71"/>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8" name="AutoShape 72"/>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9" name="AutoShape 73"/>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0" name="AutoShape 74"/>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1" name="AutoShape 75"/>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2" name="AutoShape 76"/>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3" name="AutoShape 77"/>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4" name="AutoShape 78"/>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5" name="AutoShape 79"/>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6" name="AutoShape 80"/>
          <p:cNvSpPr>
            <a:spLocks noChangeArrowheads="1"/>
          </p:cNvSpPr>
          <p:nvPr/>
        </p:nvSpPr>
        <p:spPr bwMode="auto">
          <a:xfrm>
            <a:off x="7380685"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7" name="AutoShape 81"/>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8" name="AutoShape 82"/>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9" name="AutoShape 83"/>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0" name="AutoShape 84"/>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1" name="AutoShape 85"/>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2" name="AutoShape 86"/>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3" name="AutoShape 87"/>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4" name="AutoShape 88"/>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5" name="AutoShape 89"/>
          <p:cNvSpPr>
            <a:spLocks noChangeArrowheads="1"/>
          </p:cNvSpPr>
          <p:nvPr/>
        </p:nvSpPr>
        <p:spPr bwMode="auto">
          <a:xfrm>
            <a:off x="6786562"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6" name="AutoShape 90"/>
          <p:cNvSpPr>
            <a:spLocks noChangeArrowheads="1"/>
          </p:cNvSpPr>
          <p:nvPr/>
        </p:nvSpPr>
        <p:spPr bwMode="auto">
          <a:xfrm>
            <a:off x="7387828"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7" name="AutoShape 91"/>
          <p:cNvSpPr>
            <a:spLocks noChangeArrowheads="1"/>
          </p:cNvSpPr>
          <p:nvPr/>
        </p:nvSpPr>
        <p:spPr bwMode="auto">
          <a:xfrm>
            <a:off x="7441406"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8" name="AutoShape 92"/>
          <p:cNvSpPr>
            <a:spLocks noChangeArrowheads="1"/>
          </p:cNvSpPr>
          <p:nvPr/>
        </p:nvSpPr>
        <p:spPr bwMode="auto">
          <a:xfrm>
            <a:off x="7441406"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9" name="AutoShape 93"/>
          <p:cNvSpPr>
            <a:spLocks noChangeArrowheads="1"/>
          </p:cNvSpPr>
          <p:nvPr/>
        </p:nvSpPr>
        <p:spPr bwMode="auto">
          <a:xfrm>
            <a:off x="7441406"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0" name="AutoShape 94"/>
          <p:cNvSpPr>
            <a:spLocks noChangeArrowheads="1"/>
          </p:cNvSpPr>
          <p:nvPr/>
        </p:nvSpPr>
        <p:spPr bwMode="auto">
          <a:xfrm>
            <a:off x="7441406"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1" name="AutoShape 95"/>
          <p:cNvSpPr>
            <a:spLocks noChangeArrowheads="1"/>
          </p:cNvSpPr>
          <p:nvPr/>
        </p:nvSpPr>
        <p:spPr bwMode="auto">
          <a:xfrm>
            <a:off x="7431881"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2" name="AutoShape 96"/>
          <p:cNvSpPr>
            <a:spLocks noChangeArrowheads="1"/>
          </p:cNvSpPr>
          <p:nvPr/>
        </p:nvSpPr>
        <p:spPr bwMode="auto">
          <a:xfrm>
            <a:off x="7450931"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3" name="AutoShape 97"/>
          <p:cNvSpPr>
            <a:spLocks noChangeArrowheads="1"/>
          </p:cNvSpPr>
          <p:nvPr/>
        </p:nvSpPr>
        <p:spPr bwMode="auto">
          <a:xfrm>
            <a:off x="7431881"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4" name="AutoShape 98"/>
          <p:cNvSpPr>
            <a:spLocks noChangeArrowheads="1"/>
          </p:cNvSpPr>
          <p:nvPr/>
        </p:nvSpPr>
        <p:spPr bwMode="auto">
          <a:xfrm>
            <a:off x="1421606"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5" name="AutoShape 99"/>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6" name="AutoShape 100"/>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7" name="AutoShape 101"/>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8" name="AutoShape 102"/>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9" name="AutoShape 103"/>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0" name="AutoShape 104"/>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1" name="AutoShape 105"/>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2" name="AutoShape 106"/>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3" name="AutoShape 107"/>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4" name="AutoShape 108"/>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5" name="AutoShape 109"/>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6" name="AutoShape 110"/>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7" name="AutoShape 111"/>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8" name="AutoShape 112"/>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9" name="AutoShape 113"/>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0" name="AutoShape 114"/>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1" name="AutoShape 115"/>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2" name="AutoShape 116"/>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3" name="AutoShape 117"/>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4" name="AutoShape 118"/>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5" name="AutoShape 119"/>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6" name="AutoShape 120"/>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7" name="AutoShape 121"/>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8" name="AutoShape 122"/>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9" name="AutoShape 123"/>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0" name="AutoShape 124"/>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1" name="AutoShape 125"/>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2" name="AutoShape 126"/>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3" name="AutoShape 127"/>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4" name="AutoShape 128"/>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5" name="AutoShape 129"/>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6" name="AutoShape 130"/>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7" name="AutoShape 131"/>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8" name="AutoShape 132"/>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9" name="AutoShape 133"/>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0" name="AutoShape 134"/>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1" name="AutoShape 135"/>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2" name="AutoShape 136"/>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3" name="AutoShape 137"/>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4" name="AutoShape 138"/>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5" name="AutoShape 139"/>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6" name="AutoShape 140"/>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7" name="AutoShape 141"/>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8" name="AutoShape 142"/>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9" name="AutoShape 143"/>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0" name="AutoShape 144"/>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1" name="AutoShape 145"/>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2" name="AutoShape 146"/>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3" name="AutoShape 147"/>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4" name="AutoShape 148"/>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5" name="AutoShape 149"/>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6" name="AutoShape 150"/>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7" name="AutoShape 151"/>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8" name="AutoShape 152"/>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9" name="AutoShape 153"/>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0" name="AutoShape 154"/>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1" name="AutoShape 155"/>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2" name="AutoShape 156"/>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3" name="AutoShape 157"/>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4" name="AutoShape 158"/>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5" name="AutoShape 159"/>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6" name="AutoShape 160"/>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7" name="AutoShape 161"/>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8" name="AutoShape 162"/>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9" name="AutoShape 163"/>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0" name="AutoShape 164"/>
          <p:cNvSpPr>
            <a:spLocks noChangeArrowheads="1"/>
          </p:cNvSpPr>
          <p:nvPr/>
        </p:nvSpPr>
        <p:spPr bwMode="auto">
          <a:xfrm>
            <a:off x="2789635"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1" name="AutoShape 165"/>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2" name="AutoShape 166"/>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3" name="AutoShape 167"/>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4" name="AutoShape 168"/>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5" name="AutoShape 169"/>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6" name="AutoShape 170"/>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7" name="AutoShape 171"/>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8" name="AutoShape 172"/>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9" name="AutoShape 173"/>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0" name="AutoShape 174"/>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1" name="AutoShape 175"/>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2" name="AutoShape 176"/>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3" name="AutoShape 177"/>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4" name="AutoShape 178"/>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5" name="AutoShape 179"/>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6" name="AutoShape 180"/>
          <p:cNvSpPr>
            <a:spLocks noChangeArrowheads="1"/>
          </p:cNvSpPr>
          <p:nvPr/>
        </p:nvSpPr>
        <p:spPr bwMode="auto">
          <a:xfrm>
            <a:off x="2141935" y="5439966"/>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7" name="AutoShape 181"/>
          <p:cNvSpPr>
            <a:spLocks noChangeArrowheads="1"/>
          </p:cNvSpPr>
          <p:nvPr/>
        </p:nvSpPr>
        <p:spPr bwMode="auto">
          <a:xfrm>
            <a:off x="2787253"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8" name="AutoShape 182"/>
          <p:cNvSpPr>
            <a:spLocks noChangeArrowheads="1"/>
          </p:cNvSpPr>
          <p:nvPr/>
        </p:nvSpPr>
        <p:spPr bwMode="auto">
          <a:xfrm>
            <a:off x="3434953"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9" name="AutoShape 183"/>
          <p:cNvSpPr>
            <a:spLocks noChangeArrowheads="1"/>
          </p:cNvSpPr>
          <p:nvPr/>
        </p:nvSpPr>
        <p:spPr bwMode="auto">
          <a:xfrm>
            <a:off x="4029075"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0" name="AutoShape 184"/>
          <p:cNvSpPr>
            <a:spLocks noChangeArrowheads="1"/>
          </p:cNvSpPr>
          <p:nvPr/>
        </p:nvSpPr>
        <p:spPr bwMode="auto">
          <a:xfrm>
            <a:off x="4677966"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1" name="AutoShape 185"/>
          <p:cNvSpPr>
            <a:spLocks noChangeArrowheads="1"/>
          </p:cNvSpPr>
          <p:nvPr/>
        </p:nvSpPr>
        <p:spPr bwMode="auto">
          <a:xfrm>
            <a:off x="5325666"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2" name="AutoShape 186"/>
          <p:cNvSpPr>
            <a:spLocks noChangeArrowheads="1"/>
          </p:cNvSpPr>
          <p:nvPr/>
        </p:nvSpPr>
        <p:spPr bwMode="auto">
          <a:xfrm>
            <a:off x="6028135"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3" name="AutoShape 187"/>
          <p:cNvSpPr>
            <a:spLocks noChangeArrowheads="1"/>
          </p:cNvSpPr>
          <p:nvPr/>
        </p:nvSpPr>
        <p:spPr bwMode="auto">
          <a:xfrm>
            <a:off x="6772275"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4" name="AutoShape 188"/>
          <p:cNvSpPr>
            <a:spLocks noChangeArrowheads="1"/>
          </p:cNvSpPr>
          <p:nvPr/>
        </p:nvSpPr>
        <p:spPr bwMode="auto">
          <a:xfrm>
            <a:off x="7373541"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5" name="AutoShape 189"/>
          <p:cNvSpPr>
            <a:spLocks noChangeArrowheads="1"/>
          </p:cNvSpPr>
          <p:nvPr/>
        </p:nvSpPr>
        <p:spPr bwMode="auto">
          <a:xfrm>
            <a:off x="7427119"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6" name="AutoShape 190"/>
          <p:cNvSpPr>
            <a:spLocks noChangeArrowheads="1"/>
          </p:cNvSpPr>
          <p:nvPr/>
        </p:nvSpPr>
        <p:spPr bwMode="auto">
          <a:xfrm>
            <a:off x="7427119"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7" name="AutoShape 191"/>
          <p:cNvSpPr>
            <a:spLocks noChangeArrowheads="1"/>
          </p:cNvSpPr>
          <p:nvPr/>
        </p:nvSpPr>
        <p:spPr bwMode="auto">
          <a:xfrm>
            <a:off x="7427119"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8" name="AutoShape 192"/>
          <p:cNvSpPr>
            <a:spLocks noChangeArrowheads="1"/>
          </p:cNvSpPr>
          <p:nvPr/>
        </p:nvSpPr>
        <p:spPr bwMode="auto">
          <a:xfrm>
            <a:off x="7427119"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9" name="AutoShape 193"/>
          <p:cNvSpPr>
            <a:spLocks noChangeArrowheads="1"/>
          </p:cNvSpPr>
          <p:nvPr/>
        </p:nvSpPr>
        <p:spPr bwMode="auto">
          <a:xfrm>
            <a:off x="7417594"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0" name="AutoShape 194"/>
          <p:cNvSpPr>
            <a:spLocks noChangeArrowheads="1"/>
          </p:cNvSpPr>
          <p:nvPr/>
        </p:nvSpPr>
        <p:spPr bwMode="auto">
          <a:xfrm>
            <a:off x="7436644"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1" name="AutoShape 195"/>
          <p:cNvSpPr>
            <a:spLocks noChangeArrowheads="1"/>
          </p:cNvSpPr>
          <p:nvPr/>
        </p:nvSpPr>
        <p:spPr bwMode="auto">
          <a:xfrm>
            <a:off x="7417594"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2" name="AutoShape 196"/>
          <p:cNvSpPr>
            <a:spLocks noChangeArrowheads="1"/>
          </p:cNvSpPr>
          <p:nvPr/>
        </p:nvSpPr>
        <p:spPr bwMode="auto">
          <a:xfrm>
            <a:off x="1407319"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3" name="AutoShape 197"/>
          <p:cNvSpPr>
            <a:spLocks noChangeArrowheads="1"/>
          </p:cNvSpPr>
          <p:nvPr/>
        </p:nvSpPr>
        <p:spPr bwMode="auto">
          <a:xfrm>
            <a:off x="2794397"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4" name="AutoShape 198"/>
          <p:cNvSpPr>
            <a:spLocks noChangeArrowheads="1"/>
          </p:cNvSpPr>
          <p:nvPr/>
        </p:nvSpPr>
        <p:spPr bwMode="auto">
          <a:xfrm>
            <a:off x="4036219"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5" name="AutoShape 199"/>
          <p:cNvSpPr>
            <a:spLocks noChangeArrowheads="1"/>
          </p:cNvSpPr>
          <p:nvPr/>
        </p:nvSpPr>
        <p:spPr bwMode="auto">
          <a:xfrm>
            <a:off x="7380685"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6" name="AutoShape 200"/>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7" name="AutoShape 201"/>
          <p:cNvSpPr>
            <a:spLocks noChangeArrowheads="1"/>
          </p:cNvSpPr>
          <p:nvPr/>
        </p:nvSpPr>
        <p:spPr bwMode="auto">
          <a:xfrm>
            <a:off x="2801541"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8" name="AutoShape 202"/>
          <p:cNvSpPr>
            <a:spLocks noChangeArrowheads="1"/>
          </p:cNvSpPr>
          <p:nvPr/>
        </p:nvSpPr>
        <p:spPr bwMode="auto">
          <a:xfrm>
            <a:off x="4043362"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9" name="AutoShape 203"/>
          <p:cNvSpPr>
            <a:spLocks noChangeArrowheads="1"/>
          </p:cNvSpPr>
          <p:nvPr/>
        </p:nvSpPr>
        <p:spPr bwMode="auto">
          <a:xfrm>
            <a:off x="7387828"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0" name="AutoShape 204"/>
          <p:cNvSpPr>
            <a:spLocks noChangeArrowheads="1"/>
          </p:cNvSpPr>
          <p:nvPr/>
        </p:nvSpPr>
        <p:spPr bwMode="auto">
          <a:xfrm>
            <a:off x="7434262"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1" name="AutoShape 205"/>
          <p:cNvSpPr>
            <a:spLocks noChangeArrowheads="1"/>
          </p:cNvSpPr>
          <p:nvPr/>
        </p:nvSpPr>
        <p:spPr bwMode="auto">
          <a:xfrm>
            <a:off x="7450931"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2" name="AutoShape 206"/>
          <p:cNvSpPr>
            <a:spLocks noChangeArrowheads="1"/>
          </p:cNvSpPr>
          <p:nvPr/>
        </p:nvSpPr>
        <p:spPr bwMode="auto">
          <a:xfrm>
            <a:off x="2818210"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3" name="AutoShape 207"/>
          <p:cNvSpPr>
            <a:spLocks noChangeArrowheads="1"/>
          </p:cNvSpPr>
          <p:nvPr/>
        </p:nvSpPr>
        <p:spPr bwMode="auto">
          <a:xfrm>
            <a:off x="4060031"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4" name="AutoShape 208"/>
          <p:cNvSpPr>
            <a:spLocks noChangeArrowheads="1"/>
          </p:cNvSpPr>
          <p:nvPr/>
        </p:nvSpPr>
        <p:spPr bwMode="auto">
          <a:xfrm>
            <a:off x="7404497"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5" name="WordArt 209"/>
          <p:cNvSpPr>
            <a:spLocks noChangeArrowheads="1" noChangeShapeType="1" noTextEdit="1"/>
          </p:cNvSpPr>
          <p:nvPr/>
        </p:nvSpPr>
        <p:spPr bwMode="auto">
          <a:xfrm rot="404951">
            <a:off x="2736058" y="1754981"/>
            <a:ext cx="4212431" cy="1619250"/>
          </a:xfrm>
          <a:prstGeom prst="rect">
            <a:avLst/>
          </a:prstGeom>
        </p:spPr>
        <p:txBody>
          <a:bodyPr wrap="none" fromWordArt="1">
            <a:prstTxWarp prst="textSlantUp">
              <a:avLst>
                <a:gd name="adj" fmla="val 32056"/>
              </a:avLst>
            </a:prstTxWarp>
          </a:bodyPr>
          <a:lstStyle/>
          <a:p>
            <a:pPr algn="ctr"/>
            <a:r>
              <a:rPr lang="bn-BD" sz="2700" kern="10" dirty="0">
                <a:ln w="9525">
                  <a:solidFill>
                    <a:srgbClr val="CC99FF"/>
                  </a:solidFill>
                  <a:round/>
                  <a:headEnd/>
                  <a:tailEnd/>
                </a:ln>
                <a:solidFill>
                  <a:srgbClr val="3023D3"/>
                </a:solidFill>
                <a:effectLst>
                  <a:outerShdw dist="53882" dir="2700000" algn="ctr" rotWithShape="0">
                    <a:srgbClr val="9999FF">
                      <a:alpha val="80000"/>
                    </a:srgbClr>
                  </a:outerShdw>
                </a:effectLst>
                <a:latin typeface="NikoshBAN" panose="02000000000000000000" pitchFamily="2" charset="0"/>
                <a:cs typeface="NikoshBAN" panose="02000000000000000000" pitchFamily="2" charset="0"/>
              </a:rPr>
              <a:t>স্বাগতম</a:t>
            </a:r>
            <a:endParaRPr lang="en-US" sz="2700" kern="10" dirty="0">
              <a:ln w="9525">
                <a:solidFill>
                  <a:srgbClr val="CC99FF"/>
                </a:solidFill>
                <a:round/>
                <a:headEnd/>
                <a:tailEnd/>
              </a:ln>
              <a:solidFill>
                <a:srgbClr val="3023D3"/>
              </a:solidFill>
              <a:effectLst>
                <a:outerShdw dist="53882" dir="2700000" algn="ctr" rotWithShape="0">
                  <a:srgbClr val="9999FF">
                    <a:alpha val="80000"/>
                  </a:srgbClr>
                </a:outerShdw>
              </a:effectLst>
              <a:latin typeface="NikoshBAN" panose="02000000000000000000" pitchFamily="2" charset="0"/>
              <a:cs typeface="NikoshBAN" panose="02000000000000000000" pitchFamily="2" charset="0"/>
            </a:endParaRPr>
          </a:p>
        </p:txBody>
      </p:sp>
      <p:pic>
        <p:nvPicPr>
          <p:cNvPr id="430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2402681"/>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636" y="3103960"/>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807619"/>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4455319"/>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756"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2"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75"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65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50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544"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973"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3"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44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9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14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754981"/>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160861"/>
            <a:ext cx="864394" cy="70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857250"/>
            <a:ext cx="864394"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906"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40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1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86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01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54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29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289"/>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290"/>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291"/>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288"/>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4287"/>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4286"/>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428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4284"/>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4283"/>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4282"/>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4281"/>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4280"/>
                                        </p:tgtEl>
                                        <p:attrNameLst>
                                          <p:attrName>r</p:attrName>
                                        </p:attrNameLst>
                                      </p:cBhvr>
                                    </p:animRot>
                                  </p:childTnLst>
                                </p:cTn>
                              </p:par>
                              <p:par>
                                <p:cTn id="31" presetID="8" presetClass="emph" presetSubtype="0" fill="hold" grpId="0" nodeType="withEffect">
                                  <p:stCondLst>
                                    <p:cond delay="0"/>
                                  </p:stCondLst>
                                  <p:childTnLst>
                                    <p:animRot by="21600000">
                                      <p:cBhvr>
                                        <p:cTn id="32" dur="2000" fill="hold"/>
                                        <p:tgtEl>
                                          <p:spTgt spid="4279"/>
                                        </p:tgtEl>
                                        <p:attrNameLst>
                                          <p:attrName>r</p:attrName>
                                        </p:attrNameLst>
                                      </p:cBhvr>
                                    </p:animRot>
                                  </p:childTnLst>
                                </p:cTn>
                              </p:par>
                              <p:par>
                                <p:cTn id="33" presetID="8" presetClass="emph" presetSubtype="0" fill="hold" grpId="0" nodeType="withEffect">
                                  <p:stCondLst>
                                    <p:cond delay="0"/>
                                  </p:stCondLst>
                                  <p:childTnLst>
                                    <p:animRot by="21600000">
                                      <p:cBhvr>
                                        <p:cTn id="34" dur="2000" fill="hold"/>
                                        <p:tgtEl>
                                          <p:spTgt spid="4278"/>
                                        </p:tgtEl>
                                        <p:attrNameLst>
                                          <p:attrName>r</p:attrName>
                                        </p:attrNameLst>
                                      </p:cBhvr>
                                    </p:animRot>
                                  </p:childTnLst>
                                </p:cTn>
                              </p:par>
                              <p:par>
                                <p:cTn id="35" presetID="8" presetClass="emph" presetSubtype="0" fill="hold" grpId="0" nodeType="withEffect">
                                  <p:stCondLst>
                                    <p:cond delay="0"/>
                                  </p:stCondLst>
                                  <p:childTnLst>
                                    <p:animRot by="21600000">
                                      <p:cBhvr>
                                        <p:cTn id="36" dur="2000" fill="hold"/>
                                        <p:tgtEl>
                                          <p:spTgt spid="4277"/>
                                        </p:tgtEl>
                                        <p:attrNameLst>
                                          <p:attrName>r</p:attrName>
                                        </p:attrNameLst>
                                      </p:cBhvr>
                                    </p:animRot>
                                  </p:childTnLst>
                                </p:cTn>
                              </p:par>
                              <p:par>
                                <p:cTn id="37" presetID="8" presetClass="emph" presetSubtype="0" fill="hold" grpId="0" nodeType="withEffect">
                                  <p:stCondLst>
                                    <p:cond delay="0"/>
                                  </p:stCondLst>
                                  <p:childTnLst>
                                    <p:animRot by="21600000">
                                      <p:cBhvr>
                                        <p:cTn id="38" dur="2000" fill="hold"/>
                                        <p:tgtEl>
                                          <p:spTgt spid="4276"/>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4142"/>
                                        </p:tgtEl>
                                        <p:attrNameLst>
                                          <p:attrName>style.visibility</p:attrName>
                                        </p:attrNameLst>
                                      </p:cBhvr>
                                      <p:to>
                                        <p:strVal val="visible"/>
                                      </p:to>
                                    </p:set>
                                    <p:anim calcmode="lin" valueType="num">
                                      <p:cBhvr additive="base">
                                        <p:cTn id="43" dur="5000" fill="hold"/>
                                        <p:tgtEl>
                                          <p:spTgt spid="4142"/>
                                        </p:tgtEl>
                                        <p:attrNameLst>
                                          <p:attrName>ppt_x</p:attrName>
                                        </p:attrNameLst>
                                      </p:cBhvr>
                                      <p:tavLst>
                                        <p:tav tm="0">
                                          <p:val>
                                            <p:strVal val="#ppt_x"/>
                                          </p:val>
                                        </p:tav>
                                        <p:tav tm="100000">
                                          <p:val>
                                            <p:strVal val="#ppt_x"/>
                                          </p:val>
                                        </p:tav>
                                      </p:tavLst>
                                    </p:anim>
                                    <p:anim calcmode="lin" valueType="num">
                                      <p:cBhvr additive="base">
                                        <p:cTn id="44" dur="5000" fill="hold"/>
                                        <p:tgtEl>
                                          <p:spTgt spid="4142"/>
                                        </p:tgtEl>
                                        <p:attrNameLst>
                                          <p:attrName>ppt_y</p:attrName>
                                        </p:attrNameLst>
                                      </p:cBhvr>
                                      <p:tavLst>
                                        <p:tav tm="0">
                                          <p:val>
                                            <p:strVal val="1+#ppt_h/2"/>
                                          </p:val>
                                        </p:tav>
                                        <p:tav tm="100000">
                                          <p:val>
                                            <p:strVal val="#ppt_y"/>
                                          </p:val>
                                        </p:tav>
                                      </p:tavLst>
                                    </p:anim>
                                  </p:childTnLst>
                                </p:cTn>
                              </p:par>
                              <p:par>
                                <p:cTn id="45" presetID="8" presetClass="emph" presetSubtype="0" fill="hold" grpId="0" nodeType="withEffect">
                                  <p:stCondLst>
                                    <p:cond delay="0"/>
                                  </p:stCondLst>
                                  <p:childTnLst>
                                    <p:animRot by="21600000">
                                      <p:cBhvr>
                                        <p:cTn id="46" dur="2000" fill="hold"/>
                                        <p:tgtEl>
                                          <p:spTgt spid="4295"/>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29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293"/>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29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299"/>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4298"/>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4297"/>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4300"/>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4301"/>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4304"/>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4303"/>
                                        </p:tgtEl>
                                        <p:attrNameLst>
                                          <p:attrName>r</p:attrName>
                                        </p:attrNameLst>
                                      </p:cBhvr>
                                    </p:animRot>
                                  </p:childTnLst>
                                </p:cTn>
                              </p:par>
                              <p:par>
                                <p:cTn id="67" presetID="8" presetClass="emph" presetSubtype="0" fill="hold" grpId="0" nodeType="withEffect">
                                  <p:stCondLst>
                                    <p:cond delay="0"/>
                                  </p:stCondLst>
                                  <p:childTnLst>
                                    <p:animRot by="21600000">
                                      <p:cBhvr>
                                        <p:cTn id="68" dur="2000" fill="hold"/>
                                        <p:tgtEl>
                                          <p:spTgt spid="4302"/>
                                        </p:tgtEl>
                                        <p:attrNameLst>
                                          <p:attrName>r</p:attrName>
                                        </p:attrNameLst>
                                      </p:cBhvr>
                                    </p:animRo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mph" presetSubtype="0" fill="hold" grpId="1" nodeType="clickEffect">
                                  <p:stCondLst>
                                    <p:cond delay="0"/>
                                  </p:stCondLst>
                                  <p:childTnLst>
                                    <p:animRot by="21600000">
                                      <p:cBhvr>
                                        <p:cTn id="72" dur="2000" fill="hold"/>
                                        <p:tgtEl>
                                          <p:spTgt spid="4302"/>
                                        </p:tgtEl>
                                        <p:attrNameLst>
                                          <p:attrName>r</p:attrName>
                                        </p:attrNameLst>
                                      </p:cBhvr>
                                    </p:animRot>
                                  </p:childTnLst>
                                </p:cTn>
                              </p:par>
                              <p:par>
                                <p:cTn id="73" presetID="8" presetClass="emph" presetSubtype="0" fill="hold" grpId="1" nodeType="withEffect">
                                  <p:stCondLst>
                                    <p:cond delay="0"/>
                                  </p:stCondLst>
                                  <p:childTnLst>
                                    <p:animRot by="21600000">
                                      <p:cBhvr>
                                        <p:cTn id="74" dur="2000" fill="hold"/>
                                        <p:tgtEl>
                                          <p:spTgt spid="4303"/>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4304"/>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4301"/>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4300"/>
                                        </p:tgtEl>
                                        <p:attrNameLst>
                                          <p:attrName>r</p:attrName>
                                        </p:attrNameLst>
                                      </p:cBhvr>
                                    </p:animRo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4305"/>
                                        </p:tgtEl>
                                        <p:attrNameLst>
                                          <p:attrName>style.visibility</p:attrName>
                                        </p:attrNameLst>
                                      </p:cBhvr>
                                      <p:to>
                                        <p:strVal val="visible"/>
                                      </p:to>
                                    </p:set>
                                    <p:anim calcmode="lin" valueType="num">
                                      <p:cBhvr>
                                        <p:cTn id="85" dur="5000" fill="hold"/>
                                        <p:tgtEl>
                                          <p:spTgt spid="4305"/>
                                        </p:tgtEl>
                                        <p:attrNameLst>
                                          <p:attrName>ppt_w</p:attrName>
                                        </p:attrNameLst>
                                      </p:cBhvr>
                                      <p:tavLst>
                                        <p:tav tm="0">
                                          <p:val>
                                            <p:fltVal val="0"/>
                                          </p:val>
                                        </p:tav>
                                        <p:tav tm="100000">
                                          <p:val>
                                            <p:strVal val="#ppt_w"/>
                                          </p:val>
                                        </p:tav>
                                      </p:tavLst>
                                    </p:anim>
                                    <p:anim calcmode="lin" valueType="num">
                                      <p:cBhvr>
                                        <p:cTn id="86" dur="5000" fill="hold"/>
                                        <p:tgtEl>
                                          <p:spTgt spid="4305"/>
                                        </p:tgtEl>
                                        <p:attrNameLst>
                                          <p:attrName>ppt_h</p:attrName>
                                        </p:attrNameLst>
                                      </p:cBhvr>
                                      <p:tavLst>
                                        <p:tav tm="0">
                                          <p:val>
                                            <p:fltVal val="0"/>
                                          </p:val>
                                        </p:tav>
                                        <p:tav tm="100000">
                                          <p:val>
                                            <p:strVal val="#ppt_h"/>
                                          </p:val>
                                        </p:tav>
                                      </p:tavLst>
                                    </p:anim>
                                    <p:animEffect transition="in" filter="fade">
                                      <p:cBhvr>
                                        <p:cTn id="87" dur="5000"/>
                                        <p:tgtEl>
                                          <p:spTgt spid="43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1" nodeType="clickEffect">
                                  <p:stCondLst>
                                    <p:cond delay="0"/>
                                  </p:stCondLst>
                                  <p:childTnLst>
                                    <p:set>
                                      <p:cBhvr>
                                        <p:cTn id="91" dur="1" fill="hold">
                                          <p:stCondLst>
                                            <p:cond delay="0"/>
                                          </p:stCondLst>
                                        </p:cTn>
                                        <p:tgtEl>
                                          <p:spTgt spid="4305"/>
                                        </p:tgtEl>
                                        <p:attrNameLst>
                                          <p:attrName>style.visibility</p:attrName>
                                        </p:attrNameLst>
                                      </p:cBhvr>
                                      <p:to>
                                        <p:strVal val="visible"/>
                                      </p:to>
                                    </p:set>
                                    <p:anim calcmode="lin" valueType="num">
                                      <p:cBhvr>
                                        <p:cTn id="92" dur="2000" fill="hold"/>
                                        <p:tgtEl>
                                          <p:spTgt spid="4305"/>
                                        </p:tgtEl>
                                        <p:attrNameLst>
                                          <p:attrName>ppt_w</p:attrName>
                                        </p:attrNameLst>
                                      </p:cBhvr>
                                      <p:tavLst>
                                        <p:tav tm="0">
                                          <p:val>
                                            <p:fltVal val="0"/>
                                          </p:val>
                                        </p:tav>
                                        <p:tav tm="100000">
                                          <p:val>
                                            <p:strVal val="#ppt_w"/>
                                          </p:val>
                                        </p:tav>
                                      </p:tavLst>
                                    </p:anim>
                                    <p:anim calcmode="lin" valueType="num">
                                      <p:cBhvr>
                                        <p:cTn id="93" dur="2000" fill="hold"/>
                                        <p:tgtEl>
                                          <p:spTgt spid="4305"/>
                                        </p:tgtEl>
                                        <p:attrNameLst>
                                          <p:attrName>ppt_h</p:attrName>
                                        </p:attrNameLst>
                                      </p:cBhvr>
                                      <p:tavLst>
                                        <p:tav tm="0">
                                          <p:val>
                                            <p:fltVal val="0"/>
                                          </p:val>
                                        </p:tav>
                                        <p:tav tm="100000">
                                          <p:val>
                                            <p:strVal val="#ppt_h"/>
                                          </p:val>
                                        </p:tav>
                                      </p:tavLst>
                                    </p:anim>
                                    <p:animEffect transition="in" filter="fade">
                                      <p:cBhvr>
                                        <p:cTn id="94" dur="2000"/>
                                        <p:tgtEl>
                                          <p:spTgt spid="4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6" grpId="0" animBg="1"/>
      <p:bldP spid="4277" grpId="0" animBg="1"/>
      <p:bldP spid="4278" grpId="0" animBg="1"/>
      <p:bldP spid="4279" grpId="0" animBg="1"/>
      <p:bldP spid="4280" grpId="0" animBg="1"/>
      <p:bldP spid="4281" grpId="0" animBg="1"/>
      <p:bldP spid="4282" grpId="0" animBg="1"/>
      <p:bldP spid="4283" grpId="0" animBg="1"/>
      <p:bldP spid="4284" grpId="0" animBg="1"/>
      <p:bldP spid="4285" grpId="0" animBg="1"/>
      <p:bldP spid="4286" grpId="0" animBg="1"/>
      <p:bldP spid="4287" grpId="0" animBg="1"/>
      <p:bldP spid="4288" grpId="0" animBg="1"/>
      <p:bldP spid="4289" grpId="0" animBg="1"/>
      <p:bldP spid="4290" grpId="0" animBg="1"/>
      <p:bldP spid="4291" grpId="0" animBg="1"/>
      <p:bldP spid="4292" grpId="0" animBg="1"/>
      <p:bldP spid="4293" grpId="0" animBg="1"/>
      <p:bldP spid="4294" grpId="0" animBg="1"/>
      <p:bldP spid="4295" grpId="0" animBg="1"/>
      <p:bldP spid="4296" grpId="0" animBg="1"/>
      <p:bldP spid="4297" grpId="0" animBg="1"/>
      <p:bldP spid="4298" grpId="0" animBg="1"/>
      <p:bldP spid="4299" grpId="0" animBg="1"/>
      <p:bldP spid="4300" grpId="0" animBg="1"/>
      <p:bldP spid="4300" grpId="1" animBg="1"/>
      <p:bldP spid="4301" grpId="0" animBg="1"/>
      <p:bldP spid="4301" grpId="1" animBg="1"/>
      <p:bldP spid="4302" grpId="0" animBg="1"/>
      <p:bldP spid="4302" grpId="1" animBg="1"/>
      <p:bldP spid="4303" grpId="0" animBg="1"/>
      <p:bldP spid="4303" grpId="1" animBg="1"/>
      <p:bldP spid="4304" grpId="0" animBg="1"/>
      <p:bldP spid="4304" grpId="1" animBg="1"/>
      <p:bldP spid="4305" grpId="0" animBg="1"/>
      <p:bldP spid="430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0028" y="857250"/>
            <a:ext cx="4718447" cy="2620578"/>
          </a:xfrm>
          <a:prstGeom prst="rect">
            <a:avLst/>
          </a:prstGeom>
          <a:noFill/>
        </p:spPr>
        <p:txBody>
          <a:bodyPr wrap="square" rtlCol="0">
            <a:prstTxWarp prst="textCurveUp">
              <a:avLst/>
            </a:prstTxWarp>
            <a:spAutoFit/>
            <a:scene3d>
              <a:camera prst="perspectiveHeroicExtremeLeftFacing"/>
              <a:lightRig rig="threePt" dir="t"/>
            </a:scene3d>
          </a:bodyPr>
          <a:lstStyle/>
          <a:p>
            <a:r>
              <a:rPr lang="bn-BD" sz="6000" dirty="0">
                <a:blipFill>
                  <a:blip r:embed="rId3"/>
                  <a:tile tx="0" ty="0" sx="100000" sy="100000" flip="none" algn="tl"/>
                </a:blipFill>
                <a:latin typeface="NikoshBAN" pitchFamily="2" charset="0"/>
                <a:cs typeface="NikoshBAN" pitchFamily="2" charset="0"/>
              </a:rPr>
              <a:t>শুভেচ্ছা </a:t>
            </a:r>
            <a:endParaRPr lang="en-US" sz="6000" dirty="0">
              <a:blipFill>
                <a:blip r:embed="rId3"/>
                <a:tile tx="0" ty="0" sx="100000" sy="100000" flip="none" algn="tl"/>
              </a:blipFill>
              <a:latin typeface="NikoshBAN" pitchFamily="2" charset="0"/>
              <a:cs typeface="NikoshBAN" pitchFamily="2" charset="0"/>
            </a:endParaRPr>
          </a:p>
        </p:txBody>
      </p:sp>
      <p:sp>
        <p:nvSpPr>
          <p:cNvPr id="3" name="TextBox 2"/>
          <p:cNvSpPr txBox="1"/>
          <p:nvPr/>
        </p:nvSpPr>
        <p:spPr>
          <a:xfrm>
            <a:off x="3184186" y="879772"/>
            <a:ext cx="2239571" cy="1015663"/>
          </a:xfrm>
          <a:prstGeom prst="rect">
            <a:avLst/>
          </a:prstGeom>
          <a:noFill/>
        </p:spPr>
        <p:txBody>
          <a:bodyPr wrap="square" rtlCol="0">
            <a:spAutoFit/>
          </a:bodyPr>
          <a:lstStyle/>
          <a:p>
            <a:pPr algn="ctr"/>
            <a:r>
              <a:rPr lang="en-US" sz="6000" b="1" dirty="0" smtClean="0">
                <a:ln w="12700">
                  <a:solidFill>
                    <a:schemeClr val="tx2">
                      <a:lumMod val="75000"/>
                    </a:schemeClr>
                  </a:solidFill>
                  <a:prstDash val="solid"/>
                </a:ln>
                <a:blipFill>
                  <a:blip r:embed="rId4"/>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ও</a:t>
            </a:r>
            <a:endParaRPr lang="en-US" sz="6000" b="1" dirty="0">
              <a:ln w="12700">
                <a:solidFill>
                  <a:schemeClr val="tx2">
                    <a:lumMod val="75000"/>
                  </a:schemeClr>
                </a:solidFill>
                <a:prstDash val="solid"/>
              </a:ln>
              <a:blipFill>
                <a:blip r:embed="rId4"/>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583" y="3265914"/>
            <a:ext cx="6121334" cy="2526796"/>
          </a:xfrm>
          <a:prstGeom prst="rect">
            <a:avLst/>
          </a:prstGeom>
          <a:noFill/>
          <a:ln w="76200">
            <a:solidFill>
              <a:schemeClr val="accent6"/>
            </a:solidFill>
          </a:ln>
        </p:spPr>
      </p:pic>
    </p:spTree>
    <p:extLst>
      <p:ext uri="{BB962C8B-B14F-4D97-AF65-F5344CB8AC3E}">
        <p14:creationId xmlns:p14="http://schemas.microsoft.com/office/powerpoint/2010/main" val="193486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3000" fill="hold"/>
                                        <p:tgtEl>
                                          <p:spTgt spid="2"/>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296400" cy="7848600"/>
          </a:xfrm>
          <a:prstGeom prst="rect">
            <a:avLst/>
          </a:prstGeom>
          <a:ln>
            <a:noFill/>
          </a:ln>
          <a:effectLst>
            <a:softEdge rad="112500"/>
          </a:effectLst>
        </p:spPr>
      </p:pic>
      <p:sp>
        <p:nvSpPr>
          <p:cNvPr id="6" name="Flowchart: Delay 5"/>
          <p:cNvSpPr/>
          <p:nvPr/>
        </p:nvSpPr>
        <p:spPr>
          <a:xfrm>
            <a:off x="76200" y="0"/>
            <a:ext cx="2057400" cy="9557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atin typeface="NikoshBAN" panose="02000000000000000000" pitchFamily="2" charset="0"/>
                <a:cs typeface="NikoshBAN" panose="02000000000000000000" pitchFamily="2" charset="0"/>
              </a:rPr>
              <a:t>পরিচিতি</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63" t="14472" r="54312" b="21278"/>
          <a:stretch/>
        </p:blipFill>
        <p:spPr>
          <a:xfrm>
            <a:off x="6477000" y="1625306"/>
            <a:ext cx="1208480" cy="1308394"/>
          </a:xfrm>
          <a:prstGeom prst="rect">
            <a:avLst/>
          </a:prstGeom>
        </p:spPr>
      </p:pic>
      <p:sp>
        <p:nvSpPr>
          <p:cNvPr id="8" name="Rectangle 7"/>
          <p:cNvSpPr/>
          <p:nvPr/>
        </p:nvSpPr>
        <p:spPr>
          <a:xfrm>
            <a:off x="1700514" y="2563782"/>
            <a:ext cx="6019800" cy="2800767"/>
          </a:xfrm>
          <a:prstGeom prst="rect">
            <a:avLst/>
          </a:prstGeom>
        </p:spPr>
        <p:txBody>
          <a:bodyPr wrap="square">
            <a:spAutoFit/>
          </a:bodyPr>
          <a:lstStyle/>
          <a:p>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শাহ্‌ জাহান </a:t>
            </a:r>
          </a:p>
          <a:p>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a:t>
            </a:r>
            <a: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আধুনগর ইসলামিয়া ফাজিল মাদ্‌রাসা</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 নাম্বারঃ ০১৮১৬</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৮৩০</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২৪৯</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sz="2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ইমেইল</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mdshahjahankutuby@gmail.com</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255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125" y="3113741"/>
            <a:ext cx="3762875" cy="381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9" y="2676526"/>
            <a:ext cx="4980574" cy="4181474"/>
          </a:xfrm>
          <a:prstGeom prst="rect">
            <a:avLst/>
          </a:prstGeom>
        </p:spPr>
      </p:pic>
      <p:sp>
        <p:nvSpPr>
          <p:cNvPr id="9" name="TextBox 8"/>
          <p:cNvSpPr txBox="1"/>
          <p:nvPr/>
        </p:nvSpPr>
        <p:spPr>
          <a:xfrm>
            <a:off x="4572000" y="2174704"/>
            <a:ext cx="4754374" cy="1015663"/>
          </a:xfrm>
          <a:prstGeom prst="rect">
            <a:avLst/>
          </a:prstGeom>
          <a:solidFill>
            <a:schemeClr val="accent2">
              <a:lumMod val="40000"/>
              <a:lumOff val="60000"/>
            </a:schemeClr>
          </a:solidFill>
        </p:spPr>
        <p:txBody>
          <a:bodyPr wrap="square" rtlCol="0">
            <a:spAutoFit/>
          </a:bodyPr>
          <a:lstStyle/>
          <a:p>
            <a:pPr algn="ctr"/>
            <a:r>
              <a:rPr lang="bn-BD" sz="6000" u="sng" dirty="0" smtClean="0">
                <a:ln w="0"/>
                <a:solidFill>
                  <a:srgbClr val="0070C0"/>
                </a:solidFill>
                <a:latin typeface="NikoshBAN" panose="02000000000000000000" pitchFamily="2" charset="0"/>
                <a:cs typeface="NikoshBAN" panose="02000000000000000000" pitchFamily="2" charset="0"/>
              </a:rPr>
              <a:t>ছবি দেখে চিন্তা ক</a:t>
            </a:r>
            <a:r>
              <a:rPr lang="bn-IN" sz="6000" u="sng" dirty="0" smtClean="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09"/>
            <a:ext cx="9144000" cy="231377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125" y="3081084"/>
            <a:ext cx="3762875" cy="3810000"/>
          </a:xfrm>
          <a:prstGeom prst="rect">
            <a:avLst/>
          </a:prstGeom>
        </p:spPr>
      </p:pic>
    </p:spTree>
    <p:extLst>
      <p:ext uri="{BB962C8B-B14F-4D97-AF65-F5344CB8AC3E}">
        <p14:creationId xmlns:p14="http://schemas.microsoft.com/office/powerpoint/2010/main" val="919493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729559" y="1970350"/>
            <a:ext cx="1905000" cy="762000"/>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শ্রেণি</a:t>
            </a:r>
            <a:endParaRPr lang="en-US" sz="4800" b="1" dirty="0">
              <a:solidFill>
                <a:schemeClr val="tx1"/>
              </a:solidFill>
              <a:latin typeface="NikoshBAN" panose="02000000000000000000" pitchFamily="2" charset="0"/>
              <a:cs typeface="NikoshBAN" panose="02000000000000000000" pitchFamily="2" charset="0"/>
            </a:endParaRPr>
          </a:p>
        </p:txBody>
      </p:sp>
      <p:sp>
        <p:nvSpPr>
          <p:cNvPr id="13" name="Pentagon 12"/>
          <p:cNvSpPr/>
          <p:nvPr/>
        </p:nvSpPr>
        <p:spPr>
          <a:xfrm flipH="1">
            <a:off x="3635526" y="1987271"/>
            <a:ext cx="3298674" cy="761999"/>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NikoshBAN" panose="02000000000000000000" pitchFamily="2" charset="0"/>
                <a:cs typeface="NikoshBAN" panose="02000000000000000000" pitchFamily="2" charset="0"/>
              </a:rPr>
              <a:t>9ম</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Pentagon 13"/>
          <p:cNvSpPr/>
          <p:nvPr/>
        </p:nvSpPr>
        <p:spPr>
          <a:xfrm>
            <a:off x="1729559" y="2894630"/>
            <a:ext cx="1973000" cy="845404"/>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বিষয়</a:t>
            </a:r>
            <a:endParaRPr lang="en-US" sz="5400" b="1" dirty="0">
              <a:solidFill>
                <a:schemeClr val="tx1"/>
              </a:solidFill>
              <a:latin typeface="NikoshBAN" panose="02000000000000000000" pitchFamily="2" charset="0"/>
              <a:cs typeface="NikoshBAN" panose="02000000000000000000" pitchFamily="2" charset="0"/>
            </a:endParaRPr>
          </a:p>
        </p:txBody>
      </p:sp>
      <p:sp>
        <p:nvSpPr>
          <p:cNvPr id="15" name="Pentagon 14"/>
          <p:cNvSpPr/>
          <p:nvPr/>
        </p:nvSpPr>
        <p:spPr>
          <a:xfrm flipH="1">
            <a:off x="3702559" y="2869622"/>
            <a:ext cx="3258535" cy="941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আকাইদ</a:t>
            </a:r>
            <a:r>
              <a:rPr lang="en-US" sz="3600" b="1" dirty="0" smtClean="0">
                <a:solidFill>
                  <a:schemeClr val="tx1"/>
                </a:solidFill>
                <a:latin typeface="NikoshBAN" panose="02000000000000000000" pitchFamily="2" charset="0"/>
                <a:cs typeface="NikoshBAN" panose="02000000000000000000" pitchFamily="2" charset="0"/>
              </a:rPr>
              <a:t> ও </a:t>
            </a:r>
            <a:r>
              <a:rPr lang="en-US" sz="3600" b="1" dirty="0" err="1" smtClean="0">
                <a:solidFill>
                  <a:schemeClr val="tx1"/>
                </a:solidFill>
                <a:latin typeface="NikoshBAN" panose="02000000000000000000" pitchFamily="2" charset="0"/>
                <a:cs typeface="NikoshBAN" panose="02000000000000000000" pitchFamily="2" charset="0"/>
              </a:rPr>
              <a:t>ফিকহ</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p:txBody>
      </p:sp>
      <p:sp>
        <p:nvSpPr>
          <p:cNvPr id="16" name="Pentagon 15"/>
          <p:cNvSpPr/>
          <p:nvPr/>
        </p:nvSpPr>
        <p:spPr>
          <a:xfrm>
            <a:off x="1734041" y="4200676"/>
            <a:ext cx="1900518" cy="921602"/>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অধ্যায়</a:t>
            </a:r>
            <a:endParaRPr lang="en-US" sz="4800" b="1" dirty="0">
              <a:solidFill>
                <a:schemeClr val="tx1"/>
              </a:solidFill>
              <a:latin typeface="NikoshBAN" panose="02000000000000000000" pitchFamily="2" charset="0"/>
              <a:cs typeface="NikoshBAN" panose="02000000000000000000" pitchFamily="2" charset="0"/>
            </a:endParaRPr>
          </a:p>
        </p:txBody>
      </p:sp>
      <p:sp>
        <p:nvSpPr>
          <p:cNvPr id="17" name="Pentagon 16"/>
          <p:cNvSpPr/>
          <p:nvPr/>
        </p:nvSpPr>
        <p:spPr>
          <a:xfrm flipH="1">
            <a:off x="3698077" y="4030753"/>
            <a:ext cx="3236123" cy="1253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NikoshBAN" panose="02000000000000000000" pitchFamily="2" charset="0"/>
                <a:cs typeface="NikoshBAN" panose="02000000000000000000" pitchFamily="2" charset="0"/>
              </a:rPr>
              <a:t>১ম </a:t>
            </a:r>
            <a:r>
              <a:rPr lang="en-US" sz="4000" b="1" dirty="0" err="1" smtClean="0">
                <a:solidFill>
                  <a:schemeClr val="tx1"/>
                </a:solidFill>
                <a:latin typeface="NikoshBAN" panose="02000000000000000000" pitchFamily="2" charset="0"/>
                <a:cs typeface="NikoshBAN" panose="02000000000000000000" pitchFamily="2" charset="0"/>
              </a:rPr>
              <a:t>অধ্যায়</a:t>
            </a:r>
            <a:r>
              <a:rPr lang="en-US" sz="4000" b="1" dirty="0" smtClean="0">
                <a:solidFill>
                  <a:schemeClr val="tx1"/>
                </a:solidFill>
                <a:latin typeface="NikoshBAN" panose="02000000000000000000" pitchFamily="2" charset="0"/>
                <a:cs typeface="NikoshBAN" panose="02000000000000000000" pitchFamily="2" charset="0"/>
              </a:rPr>
              <a:t> </a:t>
            </a:r>
            <a:r>
              <a:rPr lang="bn-BD" sz="4000" b="1" dirty="0" smtClean="0">
                <a:solidFill>
                  <a:schemeClr val="tx1"/>
                </a:solidFill>
                <a:latin typeface="NikoshBAN" panose="02000000000000000000" pitchFamily="2" charset="0"/>
                <a:cs typeface="NikoshBAN" panose="02000000000000000000" pitchFamily="2" charset="0"/>
              </a:rPr>
              <a:t>দ্বিতীয় </a:t>
            </a:r>
            <a:r>
              <a:rPr lang="en-US" sz="4000" b="1" dirty="0" err="1" smtClean="0">
                <a:solidFill>
                  <a:schemeClr val="tx1"/>
                </a:solidFill>
                <a:latin typeface="NikoshBAN" panose="02000000000000000000" pitchFamily="2" charset="0"/>
                <a:cs typeface="NikoshBAN" panose="02000000000000000000" pitchFamily="2" charset="0"/>
              </a:rPr>
              <a:t>পরিচ্ছেদ</a:t>
            </a:r>
            <a:endParaRPr lang="en-US" sz="4000" b="1" dirty="0">
              <a:solidFill>
                <a:schemeClr val="tx1"/>
              </a:solidFill>
              <a:latin typeface="NikoshBAN" panose="02000000000000000000" pitchFamily="2" charset="0"/>
              <a:cs typeface="NikoshBAN" panose="02000000000000000000" pitchFamily="2" charset="0"/>
            </a:endParaRPr>
          </a:p>
        </p:txBody>
      </p:sp>
      <p:sp>
        <p:nvSpPr>
          <p:cNvPr id="18" name="TextBox 17"/>
          <p:cNvSpPr txBox="1"/>
          <p:nvPr/>
        </p:nvSpPr>
        <p:spPr>
          <a:xfrm>
            <a:off x="1962159" y="5481472"/>
            <a:ext cx="4876800" cy="769441"/>
          </a:xfrm>
          <a:prstGeom prst="rect">
            <a:avLst/>
          </a:prstGeom>
          <a:noFill/>
          <a:ln w="63500" cmpd="thinThick">
            <a:solidFill>
              <a:schemeClr val="accent2"/>
            </a:solidFill>
          </a:ln>
        </p:spPr>
        <p:txBody>
          <a:bodyPr wrap="square" rtlCol="0">
            <a:spAutoFit/>
          </a:bodyPr>
          <a:lstStyle/>
          <a:p>
            <a:pPr algn="ctr"/>
            <a:r>
              <a:rPr lang="bn-BD" sz="4400" b="1" dirty="0" smtClean="0">
                <a:solidFill>
                  <a:srgbClr val="7030A0"/>
                </a:solidFill>
                <a:latin typeface="NikoshBAN" panose="02000000000000000000" pitchFamily="2" charset="0"/>
                <a:cs typeface="NikoshBAN" panose="02000000000000000000" pitchFamily="2" charset="0"/>
              </a:rPr>
              <a:t>জঙ্গিবাদ </a:t>
            </a:r>
            <a:endParaRPr lang="en-US" sz="4400" b="1" dirty="0">
              <a:solidFill>
                <a:srgbClr val="7030A0"/>
              </a:solidFill>
              <a:latin typeface="NikoshBAN" panose="02000000000000000000" pitchFamily="2" charset="0"/>
              <a:cs typeface="NikoshBAN" panose="02000000000000000000" pitchFamily="2" charset="0"/>
            </a:endParaRPr>
          </a:p>
        </p:txBody>
      </p:sp>
      <p:sp>
        <p:nvSpPr>
          <p:cNvPr id="21" name="Frame 20"/>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6" name="Picture 5"/>
          <p:cNvPicPr>
            <a:picLocks noChangeAspect="1"/>
          </p:cNvPicPr>
          <p:nvPr/>
        </p:nvPicPr>
        <p:blipFill>
          <a:blip r:embed="rId2"/>
          <a:stretch>
            <a:fillRect/>
          </a:stretch>
        </p:blipFill>
        <p:spPr>
          <a:xfrm>
            <a:off x="35859" y="64740"/>
            <a:ext cx="8458200" cy="6551377"/>
          </a:xfrm>
          <a:prstGeom prst="rect">
            <a:avLst/>
          </a:prstGeom>
          <a:ln>
            <a:noFill/>
          </a:ln>
        </p:spPr>
      </p:pic>
    </p:spTree>
    <p:extLst>
      <p:ext uri="{BB962C8B-B14F-4D97-AF65-F5344CB8AC3E}">
        <p14:creationId xmlns:p14="http://schemas.microsoft.com/office/powerpoint/2010/main" val="904801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1914307" cy="830997"/>
          </a:xfrm>
          <a:prstGeom prst="rect">
            <a:avLst/>
          </a:prstGeom>
          <a:noFill/>
        </p:spPr>
        <p:txBody>
          <a:bodyPr wrap="none" rtlCol="0">
            <a:spAutoFit/>
            <a:scene3d>
              <a:camera prst="orthographicFront"/>
              <a:lightRig rig="threePt" dir="t"/>
            </a:scene3d>
            <a:sp3d extrusionH="57150">
              <a:bevelT w="38100" h="38100"/>
            </a:sp3d>
          </a:bodyPr>
          <a:lstStyle/>
          <a:p>
            <a:r>
              <a:rPr lang="bn-IN" sz="4800" b="1" u="sng" dirty="0" smtClean="0">
                <a:solidFill>
                  <a:srgbClr val="00B050"/>
                </a:solidFill>
                <a:latin typeface="NikoshBAN" pitchFamily="2" charset="0"/>
                <a:cs typeface="NikoshBAN" pitchFamily="2" charset="0"/>
              </a:rPr>
              <a:t>শিখনফল</a:t>
            </a:r>
            <a:endParaRPr lang="en-US" sz="1200" b="1" u="sng" dirty="0">
              <a:solidFill>
                <a:srgbClr val="00B050"/>
              </a:solidFill>
              <a:latin typeface="NikoshBAN" pitchFamily="2" charset="0"/>
              <a:cs typeface="NikoshBAN" pitchFamily="2" charset="0"/>
            </a:endParaRPr>
          </a:p>
        </p:txBody>
      </p:sp>
      <p:sp>
        <p:nvSpPr>
          <p:cNvPr id="3" name="TextBox 2"/>
          <p:cNvSpPr txBox="1"/>
          <p:nvPr/>
        </p:nvSpPr>
        <p:spPr>
          <a:xfrm>
            <a:off x="0" y="1371600"/>
            <a:ext cx="9144000" cy="5109091"/>
          </a:xfrm>
          <a:prstGeom prst="rect">
            <a:avLst/>
          </a:prstGeom>
          <a:noFill/>
        </p:spPr>
        <p:txBody>
          <a:bodyPr wrap="square" rtlCol="0">
            <a:spAutoFit/>
          </a:bodyPr>
          <a:lstStyle/>
          <a:p>
            <a:r>
              <a:rPr lang="bn-IN" sz="4400" b="1" dirty="0" smtClean="0">
                <a:latin typeface="NikoshBAN" pitchFamily="2" charset="0"/>
                <a:cs typeface="NikoshBAN"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a:t>
            </a:r>
          </a:p>
          <a:p>
            <a:endParaRPr lang="bn-IN" b="1" dirty="0">
              <a:latin typeface="NikoshBAN" pitchFamily="2" charset="0"/>
              <a:cs typeface="NikoshBAN" pitchFamily="2" charset="0"/>
            </a:endParaRPr>
          </a:p>
          <a:p>
            <a:pPr marL="457200" indent="-457200">
              <a:buFont typeface="Wingdings" pitchFamily="2" charset="2"/>
              <a:buChar char="q"/>
            </a:pPr>
            <a:r>
              <a:rPr lang="bn-IN" sz="4400" b="1" dirty="0" smtClean="0">
                <a:blipFill>
                  <a:blip r:embed="rId2"/>
                  <a:tile tx="0" ty="0" sx="100000" sy="100000" flip="none" algn="tl"/>
                </a:blipFill>
                <a:latin typeface="NikoshBAN" pitchFamily="2" charset="0"/>
                <a:cs typeface="NikoshBAN" pitchFamily="2" charset="0"/>
              </a:rPr>
              <a:t>জঙ্গিবাদে </a:t>
            </a:r>
            <a:r>
              <a:rPr lang="bn-IN" sz="4400" b="1" dirty="0">
                <a:blipFill>
                  <a:blip r:embed="rId2"/>
                  <a:tile tx="0" ty="0" sx="100000" sy="100000" flip="none" algn="tl"/>
                </a:blipFill>
                <a:latin typeface="NikoshBAN" pitchFamily="2" charset="0"/>
                <a:cs typeface="NikoshBAN" pitchFamily="2" charset="0"/>
              </a:rPr>
              <a:t>পরিচয় বলতে পারবে</a:t>
            </a:r>
            <a:r>
              <a:rPr lang="bn-IN" sz="4400" b="1" dirty="0" smtClean="0">
                <a:blipFill>
                  <a:blip r:embed="rId2"/>
                  <a:tile tx="0" ty="0" sx="100000" sy="100000" flip="none" algn="tl"/>
                </a:blipFill>
                <a:latin typeface="NikoshBAN" pitchFamily="2" charset="0"/>
                <a:cs typeface="NikoshBAN" pitchFamily="2" charset="0"/>
              </a:rPr>
              <a:t>।</a:t>
            </a:r>
          </a:p>
          <a:p>
            <a:pPr marL="457200" indent="-457200">
              <a:buFont typeface="Wingdings" pitchFamily="2" charset="2"/>
              <a:buChar char="q"/>
            </a:pPr>
            <a:r>
              <a:rPr lang="bn-IN" sz="4400" b="1" dirty="0">
                <a:blipFill>
                  <a:blip r:embed="rId2"/>
                  <a:tile tx="0" ty="0" sx="100000" sy="100000" flip="none" algn="tl"/>
                </a:blipFill>
                <a:latin typeface="NikoshBAN" pitchFamily="2" charset="0"/>
                <a:cs typeface="NikoshBAN" pitchFamily="2" charset="0"/>
              </a:rPr>
              <a:t>জঙ্গিবাদের বিরুদ্ধে মহান আল্লাহ তায়ালার </a:t>
            </a:r>
            <a:r>
              <a:rPr lang="bn-IN" sz="4400" b="1" dirty="0" smtClean="0">
                <a:blipFill>
                  <a:blip r:embed="rId2"/>
                  <a:tile tx="0" ty="0" sx="100000" sy="100000" flip="none" algn="tl"/>
                </a:blipFill>
                <a:latin typeface="NikoshBAN" pitchFamily="2" charset="0"/>
                <a:cs typeface="NikoshBAN" pitchFamily="2" charset="0"/>
              </a:rPr>
              <a:t>হুশিয়ারি </a:t>
            </a:r>
            <a:r>
              <a:rPr lang="en-US" sz="4400" b="1" dirty="0" err="1" smtClean="0">
                <a:blipFill>
                  <a:blip r:embed="rId2"/>
                  <a:tile tx="0" ty="0" sx="100000" sy="100000" flip="none" algn="tl"/>
                </a:blipFill>
                <a:latin typeface="NikoshBAN" pitchFamily="2" charset="0"/>
                <a:cs typeface="NikoshBAN" pitchFamily="2" charset="0"/>
              </a:rPr>
              <a:t>ব্যাখা</a:t>
            </a:r>
            <a:r>
              <a:rPr lang="en-US" sz="4400" b="1" dirty="0" smtClean="0">
                <a:blipFill>
                  <a:blip r:embed="rId2"/>
                  <a:tile tx="0" ty="0" sx="100000" sy="100000" flip="none" algn="tl"/>
                </a:blipFill>
                <a:latin typeface="NikoshBAN" pitchFamily="2" charset="0"/>
                <a:cs typeface="NikoshBAN" pitchFamily="2" charset="0"/>
              </a:rPr>
              <a:t> </a:t>
            </a:r>
            <a:r>
              <a:rPr lang="en-US" sz="4400" b="1" dirty="0" err="1" smtClean="0">
                <a:blipFill>
                  <a:blip r:embed="rId2"/>
                  <a:tile tx="0" ty="0" sx="100000" sy="100000" flip="none" algn="tl"/>
                </a:blipFill>
                <a:latin typeface="NikoshBAN" pitchFamily="2" charset="0"/>
                <a:cs typeface="NikoshBAN" pitchFamily="2" charset="0"/>
              </a:rPr>
              <a:t>করতে</a:t>
            </a:r>
            <a:r>
              <a:rPr lang="en-US" sz="4400" b="1" dirty="0" smtClean="0">
                <a:blipFill>
                  <a:blip r:embed="rId2"/>
                  <a:tile tx="0" ty="0" sx="100000" sy="100000" flip="none" algn="tl"/>
                </a:blipFill>
                <a:latin typeface="NikoshBAN" pitchFamily="2" charset="0"/>
                <a:cs typeface="NikoshBAN" pitchFamily="2" charset="0"/>
              </a:rPr>
              <a:t> </a:t>
            </a:r>
            <a:r>
              <a:rPr lang="en-US" sz="4400" b="1" dirty="0" err="1" smtClean="0">
                <a:blipFill>
                  <a:blip r:embed="rId2"/>
                  <a:tile tx="0" ty="0" sx="100000" sy="100000" flip="none" algn="tl"/>
                </a:blipFill>
                <a:latin typeface="NikoshBAN" pitchFamily="2" charset="0"/>
                <a:cs typeface="NikoshBAN" pitchFamily="2" charset="0"/>
              </a:rPr>
              <a:t>পারবে</a:t>
            </a:r>
            <a:r>
              <a:rPr lang="en-US" sz="4400" b="1" dirty="0" smtClean="0">
                <a:blipFill>
                  <a:blip r:embed="rId2"/>
                  <a:tile tx="0" ty="0" sx="100000" sy="100000" flip="none" algn="tl"/>
                </a:blipFill>
                <a:latin typeface="NikoshBAN" pitchFamily="2" charset="0"/>
                <a:cs typeface="NikoshBAN" pitchFamily="2" charset="0"/>
              </a:rPr>
              <a:t> ।</a:t>
            </a:r>
            <a:endParaRPr lang="bn-IN" sz="4400" b="1" dirty="0" smtClean="0">
              <a:blipFill>
                <a:blip r:embed="rId2"/>
                <a:tile tx="0" ty="0" sx="100000" sy="100000" flip="none" algn="tl"/>
              </a:blipFill>
              <a:latin typeface="NikoshBAN" pitchFamily="2" charset="0"/>
              <a:cs typeface="NikoshBAN" pitchFamily="2" charset="0"/>
            </a:endParaRPr>
          </a:p>
          <a:p>
            <a:pPr marL="457200" indent="-457200">
              <a:buFont typeface="Wingdings" pitchFamily="2" charset="2"/>
              <a:buChar char="q"/>
            </a:pPr>
            <a:r>
              <a:rPr lang="bn-IN" sz="4400" b="1" dirty="0">
                <a:blipFill>
                  <a:blip r:embed="rId2"/>
                  <a:tile tx="0" ty="0" sx="100000" sy="100000" flip="none" algn="tl"/>
                </a:blipFill>
                <a:latin typeface="NikoshBAN" pitchFamily="2" charset="0"/>
                <a:cs typeface="NikoshBAN" pitchFamily="2" charset="0"/>
              </a:rPr>
              <a:t>জিহাদ ও জঙ্গিবাদের মধ্যে পার্থক্য করতে পারবে।</a:t>
            </a:r>
          </a:p>
          <a:p>
            <a:pPr marL="457200" indent="-457200">
              <a:buFont typeface="Wingdings" pitchFamily="2" charset="2"/>
              <a:buChar char="q"/>
            </a:pPr>
            <a:endParaRPr lang="bn-IN" sz="4400" b="1" dirty="0">
              <a:blipFill>
                <a:blip r:embed="rId2"/>
                <a:tile tx="0" ty="0" sx="100000" sy="100000" flip="none" algn="tl"/>
              </a:blipFill>
              <a:latin typeface="NikoshBAN" pitchFamily="2" charset="0"/>
              <a:cs typeface="NikoshBAN" pitchFamily="2" charset="0"/>
            </a:endParaRPr>
          </a:p>
          <a:p>
            <a:endParaRPr lang="bn-IN" sz="4400" b="1" dirty="0">
              <a:blipFill>
                <a:blip r:embed="rId2"/>
                <a:tile tx="0" ty="0" sx="100000" sy="100000" flip="none" algn="tl"/>
              </a:blipFill>
              <a:latin typeface="NikoshBAN" pitchFamily="2" charset="0"/>
              <a:cs typeface="NikoshBAN" pitchFamily="2" charset="0"/>
            </a:endParaRPr>
          </a:p>
        </p:txBody>
      </p:sp>
    </p:spTree>
    <p:extLst>
      <p:ext uri="{BB962C8B-B14F-4D97-AF65-F5344CB8AC3E}">
        <p14:creationId xmlns:p14="http://schemas.microsoft.com/office/powerpoint/2010/main" val="29490436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1826</TotalTime>
  <Words>501</Words>
  <Application>Microsoft Office PowerPoint</Application>
  <PresentationFormat>On-screen Show (4:3)</PresentationFormat>
  <Paragraphs>62</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 Unicode MS</vt:lpstr>
      <vt:lpstr>Arial</vt:lpstr>
      <vt:lpstr>Calibri</vt:lpstr>
      <vt:lpstr>Century Gothic</vt:lpstr>
      <vt:lpstr>NikoshBAN</vt:lpstr>
      <vt:lpstr>Tahoma</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ASUS-PC</cp:lastModifiedBy>
  <cp:revision>284</cp:revision>
  <dcterms:created xsi:type="dcterms:W3CDTF">2006-08-16T00:00:00Z</dcterms:created>
  <dcterms:modified xsi:type="dcterms:W3CDTF">2018-09-01T03:31:24Z</dcterms:modified>
</cp:coreProperties>
</file>