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0" r:id="rId5"/>
    <p:sldId id="264" r:id="rId6"/>
    <p:sldId id="261" r:id="rId7"/>
    <p:sldId id="274" r:id="rId8"/>
    <p:sldId id="275" r:id="rId9"/>
    <p:sldId id="266" r:id="rId10"/>
    <p:sldId id="276" r:id="rId11"/>
    <p:sldId id="258" r:id="rId12"/>
    <p:sldId id="265" r:id="rId13"/>
    <p:sldId id="267" r:id="rId14"/>
    <p:sldId id="268" r:id="rId15"/>
    <p:sldId id="259" r:id="rId16"/>
    <p:sldId id="262" r:id="rId17"/>
    <p:sldId id="269" r:id="rId18"/>
    <p:sldId id="270" r:id="rId19"/>
    <p:sldId id="271" r:id="rId20"/>
    <p:sldId id="27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1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9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2A8D-D1B3-44A5-BBDA-C0D88D4D0EA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DD82-5F5C-4DAA-B733-446617F2E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2" y="122830"/>
            <a:ext cx="11900848" cy="661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75460" y="3158405"/>
            <a:ext cx="72410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0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955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9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bn-BD" sz="9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IN" sz="9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রের </a:t>
            </a:r>
            <a:r>
              <a:rPr lang="bn-BD" sz="9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যন্ত্রাংশ</a:t>
            </a:r>
            <a:r>
              <a:rPr lang="bn-IN" sz="96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9600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 ও কাজ</a:t>
            </a:r>
          </a:p>
          <a:p>
            <a:pPr algn="ctr"/>
            <a:endParaRPr lang="bn-IN" dirty="0" smtClean="0"/>
          </a:p>
          <a:p>
            <a:pPr algn="ctr"/>
            <a:endParaRPr lang="bn-IN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76" y="1030257"/>
            <a:ext cx="8543498" cy="2763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5838" y="-27296"/>
            <a:ext cx="4326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0" y="3875957"/>
            <a:ext cx="11341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কি-বোর্ড এক ধরনের ইনপুট ডিভাইস। ইহা বাংলা ও ইংরেজীতে লেখা যায়। ইহা দেখতে কিছুটা লম্বা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কৃতির এবং এতে অসংখ্য কী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080" y="5576316"/>
            <a:ext cx="11409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 মাধ্যমে কম্পিউটারের কোন তথ্য প্রবেশ ও লেখার কাজ করা </a:t>
            </a:r>
            <a:r>
              <a:rPr lang="bn-BD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9" y="1078166"/>
            <a:ext cx="7629098" cy="3166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7911" y="-2"/>
            <a:ext cx="2524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8" y="4258105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মাউস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ইদুর। অর্থাৎ ইহা দেখতে কিছুটা ইদুরের মতো। এর সামনে দুই দিকে দুটো বাটন আছে এবং একটি হুইল বা চাকা আছে।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478" y="5527338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 </a:t>
            </a:r>
            <a:r>
              <a:rPr lang="bn-BD" sz="400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 কম্পিউটারের কোন তথ্য প্রবেশ ও নির্দেশ করা কাজ করা </a:t>
            </a:r>
            <a:r>
              <a:rPr lang="bn-BD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IN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য়।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মাউসও এক ধরনের ইনপুট ডিভাইস।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19" y="1186679"/>
            <a:ext cx="5232777" cy="335848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92067" y="122830"/>
            <a:ext cx="9512490" cy="859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6491" y="54592"/>
            <a:ext cx="268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34" y="4476463"/>
            <a:ext cx="11996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মনিটর কম্পিউটারের আউটপুট ডিভাইস। ইহা দেখতে টেলিভিশনের মতো।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379" y="5604901"/>
            <a:ext cx="12064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4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bn-BD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 </a:t>
            </a:r>
            <a:r>
              <a:rPr lang="bn-BD" sz="400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কিছু প্রদর্শিত</a:t>
            </a:r>
            <a:r>
              <a:rPr lang="bn-BD" sz="4000" b="1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হয়।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যেমনঃ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ভিডিও, ছবি, লেখা ইত্যাদি।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79" y="1721715"/>
            <a:ext cx="7196636" cy="27431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4635" y="68657"/>
            <a:ext cx="10158484" cy="14057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2038" y="-33249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183" y="4548055"/>
            <a:ext cx="11982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বর্ণনাঃ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প্রিন্টার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একটি বাক্সের মতো। এটির এক পাশে কাগজ দিলে অন্য পাশ দিয়ে সেটি প্রিন্ট হয়ে বাহির হয়। এটিও একটি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82" y="5607704"/>
            <a:ext cx="11999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সাধারণত কোন লেখা, ছবি কাগজে সংরক্ষন করার জন্য ব্যবহার করা হয়।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1446" y="300252"/>
            <a:ext cx="10852242" cy="1678306"/>
            <a:chOff x="641446" y="300252"/>
            <a:chExt cx="10852242" cy="1678306"/>
          </a:xfrm>
        </p:grpSpPr>
        <p:grpSp>
          <p:nvGrpSpPr>
            <p:cNvPr id="5" name="Group 4"/>
            <p:cNvGrpSpPr/>
            <p:nvPr/>
          </p:nvGrpSpPr>
          <p:grpSpPr>
            <a:xfrm>
              <a:off x="641446" y="300252"/>
              <a:ext cx="10852242" cy="1476232"/>
              <a:chOff x="641446" y="245660"/>
              <a:chExt cx="10852242" cy="1476232"/>
            </a:xfrm>
          </p:grpSpPr>
          <p:sp>
            <p:nvSpPr>
              <p:cNvPr id="2" name="Down Ribbon 1"/>
              <p:cNvSpPr/>
              <p:nvPr/>
            </p:nvSpPr>
            <p:spPr>
              <a:xfrm>
                <a:off x="641446" y="245660"/>
                <a:ext cx="10836322" cy="1351128"/>
              </a:xfrm>
              <a:prstGeom prst="ribb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Down Ribbon 2"/>
              <p:cNvSpPr/>
              <p:nvPr/>
            </p:nvSpPr>
            <p:spPr>
              <a:xfrm>
                <a:off x="657366" y="302524"/>
                <a:ext cx="10836322" cy="1351128"/>
              </a:xfrm>
              <a:prstGeom prst="ribbon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Down Ribbon 3"/>
              <p:cNvSpPr/>
              <p:nvPr/>
            </p:nvSpPr>
            <p:spPr>
              <a:xfrm>
                <a:off x="657366" y="370764"/>
                <a:ext cx="10836322" cy="1351128"/>
              </a:xfrm>
              <a:prstGeom prst="ribb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916899" y="532008"/>
              <a:ext cx="43536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8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4717" y="2552131"/>
            <a:ext cx="1177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 কোন ডিভাইস?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2890" y="4414179"/>
            <a:ext cx="96899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1665027"/>
            <a:ext cx="5773003" cy="494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1665027"/>
            <a:ext cx="5500468" cy="4946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752" y="327546"/>
            <a:ext cx="4107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889" y="423081"/>
            <a:ext cx="473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9" y="106837"/>
            <a:ext cx="7410742" cy="262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4" y="3758256"/>
            <a:ext cx="4929117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4148926"/>
            <a:ext cx="5213445" cy="25947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4842" y="177420"/>
            <a:ext cx="4380938" cy="1692323"/>
            <a:chOff x="354842" y="177420"/>
            <a:chExt cx="4380938" cy="1692323"/>
          </a:xfrm>
        </p:grpSpPr>
        <p:sp>
          <p:nvSpPr>
            <p:cNvPr id="7" name="Right Arrow 6"/>
            <p:cNvSpPr/>
            <p:nvPr/>
          </p:nvSpPr>
          <p:spPr>
            <a:xfrm>
              <a:off x="354842" y="177420"/>
              <a:ext cx="4380938" cy="1692323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488" y="688937"/>
              <a:ext cx="3667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প্রজেক্টর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4716" y="2033514"/>
            <a:ext cx="5718412" cy="1733266"/>
            <a:chOff x="204716" y="2033514"/>
            <a:chExt cx="5718412" cy="1733266"/>
          </a:xfrm>
        </p:grpSpPr>
        <p:sp>
          <p:nvSpPr>
            <p:cNvPr id="8" name="Down Arrow 7"/>
            <p:cNvSpPr/>
            <p:nvPr/>
          </p:nvSpPr>
          <p:spPr>
            <a:xfrm>
              <a:off x="204716" y="2033514"/>
              <a:ext cx="5718412" cy="173326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4335" y="2318143"/>
              <a:ext cx="22928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স্পিকার</a:t>
              </a:r>
              <a:endPara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79475" y="2660467"/>
            <a:ext cx="3746310" cy="1303355"/>
            <a:chOff x="8079475" y="2660467"/>
            <a:chExt cx="3746310" cy="1303355"/>
          </a:xfrm>
        </p:grpSpPr>
        <p:sp>
          <p:nvSpPr>
            <p:cNvPr id="9" name="Oval Callout 8"/>
            <p:cNvSpPr/>
            <p:nvPr/>
          </p:nvSpPr>
          <p:spPr>
            <a:xfrm>
              <a:off x="8079475" y="2660467"/>
              <a:ext cx="3746310" cy="1303355"/>
            </a:xfrm>
            <a:prstGeom prst="wedgeEllipse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98090" y="2856264"/>
              <a:ext cx="25248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স্ক্যানার</a:t>
              </a:r>
              <a:endPara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8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4397" y="359883"/>
            <a:ext cx="10374571" cy="1897039"/>
            <a:chOff x="914397" y="191068"/>
            <a:chExt cx="10374571" cy="1897039"/>
          </a:xfrm>
        </p:grpSpPr>
        <p:grpSp>
          <p:nvGrpSpPr>
            <p:cNvPr id="4" name="Group 3"/>
            <p:cNvGrpSpPr/>
            <p:nvPr/>
          </p:nvGrpSpPr>
          <p:grpSpPr>
            <a:xfrm>
              <a:off x="914397" y="191068"/>
              <a:ext cx="10374571" cy="1897039"/>
              <a:chOff x="914397" y="191068"/>
              <a:chExt cx="10374571" cy="2365610"/>
            </a:xfrm>
          </p:grpSpPr>
          <p:sp>
            <p:nvSpPr>
              <p:cNvPr id="5" name="Cloud Callout 4"/>
              <p:cNvSpPr/>
              <p:nvPr/>
            </p:nvSpPr>
            <p:spPr>
              <a:xfrm>
                <a:off x="914397" y="191068"/>
                <a:ext cx="10358651" cy="2169994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Callout 5"/>
              <p:cNvSpPr/>
              <p:nvPr/>
            </p:nvSpPr>
            <p:spPr>
              <a:xfrm>
                <a:off x="930317" y="288876"/>
                <a:ext cx="10358651" cy="2169994"/>
              </a:xfrm>
              <a:prstGeom prst="cloud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loud Callout 6"/>
              <p:cNvSpPr/>
              <p:nvPr/>
            </p:nvSpPr>
            <p:spPr>
              <a:xfrm>
                <a:off x="925773" y="386684"/>
                <a:ext cx="10358651" cy="2169994"/>
              </a:xfrm>
              <a:prstGeom prst="cloudCallou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029803" y="440013"/>
              <a:ext cx="5813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</a:t>
              </a:r>
              <a:endPara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1" y="3001038"/>
            <a:ext cx="11802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Wingdings" panose="05000000000000000000" pitchFamily="2" charset="2"/>
              <a:buChar char="Ø"/>
            </a:pP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যন্ত্র গুলোর মধ্যে যে কোন ৩টির কাজ বর্ণনা কর।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55091" y="191069"/>
            <a:ext cx="10836323" cy="1709622"/>
            <a:chOff x="709683" y="545916"/>
            <a:chExt cx="10836323" cy="1709622"/>
          </a:xfrm>
        </p:grpSpPr>
        <p:grpSp>
          <p:nvGrpSpPr>
            <p:cNvPr id="4" name="Group 3"/>
            <p:cNvGrpSpPr/>
            <p:nvPr/>
          </p:nvGrpSpPr>
          <p:grpSpPr>
            <a:xfrm>
              <a:off x="709683" y="545916"/>
              <a:ext cx="10836323" cy="1476264"/>
              <a:chOff x="709683" y="545916"/>
              <a:chExt cx="10836323" cy="1476264"/>
            </a:xfrm>
          </p:grpSpPr>
          <p:sp>
            <p:nvSpPr>
              <p:cNvPr id="5" name="32-Point Star 4"/>
              <p:cNvSpPr/>
              <p:nvPr/>
            </p:nvSpPr>
            <p:spPr>
              <a:xfrm>
                <a:off x="1731731" y="545916"/>
                <a:ext cx="8270543" cy="1323832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32-Point Star 5"/>
              <p:cNvSpPr/>
              <p:nvPr/>
            </p:nvSpPr>
            <p:spPr>
              <a:xfrm>
                <a:off x="1772674" y="608484"/>
                <a:ext cx="8270543" cy="1323832"/>
              </a:xfrm>
              <a:prstGeom prst="star32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32-Point Star 6"/>
              <p:cNvSpPr/>
              <p:nvPr/>
            </p:nvSpPr>
            <p:spPr>
              <a:xfrm>
                <a:off x="709683" y="698348"/>
                <a:ext cx="10836323" cy="1323832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474933" y="655100"/>
              <a:ext cx="289486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</a:t>
              </a:r>
              <a:r>
                <a:rPr lang="en-US" sz="8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3901" y="2033512"/>
            <a:ext cx="1162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কাজের ধরন অনুযায়ী কয়টি অংশে বিভক্ত?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764" y="2825084"/>
            <a:ext cx="180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901" y="3755156"/>
            <a:ext cx="11627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যন্ত্রটি তথ্য ও যোগাযোগ প্রযুক্তিতে সবয়ে বড় ভূমিকা রয়েছে সেটি কি?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2770" y="5363567"/>
            <a:ext cx="365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1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72384" y="290180"/>
            <a:ext cx="9815012" cy="1646680"/>
            <a:chOff x="1172384" y="290180"/>
            <a:chExt cx="9815012" cy="1646680"/>
          </a:xfrm>
        </p:grpSpPr>
        <p:grpSp>
          <p:nvGrpSpPr>
            <p:cNvPr id="10" name="Group 9"/>
            <p:cNvGrpSpPr/>
            <p:nvPr/>
          </p:nvGrpSpPr>
          <p:grpSpPr>
            <a:xfrm>
              <a:off x="1172384" y="290180"/>
              <a:ext cx="9815012" cy="1437562"/>
              <a:chOff x="1160059" y="764275"/>
              <a:chExt cx="9815012" cy="143756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160059" y="764275"/>
                <a:ext cx="9812740" cy="12419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162331" y="848435"/>
                <a:ext cx="9812740" cy="124194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160059" y="959891"/>
                <a:ext cx="9812740" cy="1241946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319251" y="490310"/>
              <a:ext cx="3167855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8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0847" y="1656630"/>
            <a:ext cx="79160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 চন্দ্র রায়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 (অনার্স), এম,এ (দর্শন)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লোহাকুচি উচ্চ বিদ্যালয়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লোহাকুচি, কালীগঞ্জ, লালমনিরহাট।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০১৭১৭৮৬৫৭৯৯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kamalchandroray@gmail.com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9" y="2082888"/>
            <a:ext cx="3425780" cy="4396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30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8741" y="491328"/>
            <a:ext cx="10836322" cy="1407993"/>
            <a:chOff x="668741" y="40944"/>
            <a:chExt cx="10836322" cy="1407993"/>
          </a:xfrm>
        </p:grpSpPr>
        <p:sp>
          <p:nvSpPr>
            <p:cNvPr id="5" name="Down Ribbon 4"/>
            <p:cNvSpPr/>
            <p:nvPr/>
          </p:nvSpPr>
          <p:spPr>
            <a:xfrm>
              <a:off x="668741" y="40944"/>
              <a:ext cx="10836322" cy="1351128"/>
            </a:xfrm>
            <a:prstGeom prst="ribb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62818" y="340941"/>
              <a:ext cx="32754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2012" y="3111693"/>
            <a:ext cx="11764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ও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 ৩টি পার্থক্য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আনতে হবে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" y="177420"/>
            <a:ext cx="11818961" cy="6509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97562" y="4059164"/>
            <a:ext cx="499688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9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42197" y="286600"/>
            <a:ext cx="9173567" cy="1819702"/>
            <a:chOff x="1542197" y="286600"/>
            <a:chExt cx="9173567" cy="1819702"/>
          </a:xfrm>
        </p:grpSpPr>
        <p:grpSp>
          <p:nvGrpSpPr>
            <p:cNvPr id="9" name="Group 8"/>
            <p:cNvGrpSpPr/>
            <p:nvPr/>
          </p:nvGrpSpPr>
          <p:grpSpPr>
            <a:xfrm>
              <a:off x="1542197" y="286600"/>
              <a:ext cx="9173567" cy="1667302"/>
              <a:chOff x="1542197" y="504967"/>
              <a:chExt cx="9173567" cy="1667302"/>
            </a:xfrm>
          </p:grpSpPr>
          <p:sp>
            <p:nvSpPr>
              <p:cNvPr id="6" name="Double Wave 5"/>
              <p:cNvSpPr/>
              <p:nvPr/>
            </p:nvSpPr>
            <p:spPr>
              <a:xfrm>
                <a:off x="1542197" y="504967"/>
                <a:ext cx="9171295" cy="1501254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ouble Wave 6"/>
              <p:cNvSpPr/>
              <p:nvPr/>
            </p:nvSpPr>
            <p:spPr>
              <a:xfrm>
                <a:off x="1542197" y="575480"/>
                <a:ext cx="9171295" cy="1501254"/>
              </a:xfrm>
              <a:prstGeom prst="doubleWav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uble Wave 7"/>
              <p:cNvSpPr/>
              <p:nvPr/>
            </p:nvSpPr>
            <p:spPr>
              <a:xfrm>
                <a:off x="1544469" y="671015"/>
                <a:ext cx="9171295" cy="1501254"/>
              </a:xfrm>
              <a:prstGeom prst="double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330057" y="536642"/>
              <a:ext cx="53089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8421" y="1869729"/>
            <a:ext cx="91712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6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6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6600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6600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6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6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13/09/2018</a:t>
            </a:r>
            <a:endParaRPr lang="en-US" sz="6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150126"/>
            <a:ext cx="11723427" cy="652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1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9683" y="545916"/>
            <a:ext cx="10836323" cy="1476264"/>
            <a:chOff x="709683" y="545916"/>
            <a:chExt cx="10836323" cy="1476264"/>
          </a:xfrm>
        </p:grpSpPr>
        <p:sp>
          <p:nvSpPr>
            <p:cNvPr id="20" name="32-Point Star 19"/>
            <p:cNvSpPr/>
            <p:nvPr/>
          </p:nvSpPr>
          <p:spPr>
            <a:xfrm>
              <a:off x="1731731" y="545916"/>
              <a:ext cx="8270543" cy="1323832"/>
            </a:xfrm>
            <a:prstGeom prst="star3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32-Point Star 20"/>
            <p:cNvSpPr/>
            <p:nvPr/>
          </p:nvSpPr>
          <p:spPr>
            <a:xfrm>
              <a:off x="1772674" y="608484"/>
              <a:ext cx="8270543" cy="1323832"/>
            </a:xfrm>
            <a:prstGeom prst="star32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32-Point Star 21"/>
            <p:cNvSpPr/>
            <p:nvPr/>
          </p:nvSpPr>
          <p:spPr>
            <a:xfrm>
              <a:off x="709683" y="698348"/>
              <a:ext cx="10836323" cy="1323832"/>
            </a:xfrm>
            <a:prstGeom prst="star3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44246" y="911454"/>
            <a:ext cx="702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443" y="2837165"/>
            <a:ext cx="10959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Ø"/>
            </a:pPr>
            <a:r>
              <a:rPr lang="bn-IN" sz="8800" b="1" u="sng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IN" sz="8800" b="1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en-US" sz="8800" b="1" u="sng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8800" b="1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u="sng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8800" b="1" u="sng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8800" b="1" u="sng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8800" b="1" u="sng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397" y="191068"/>
            <a:ext cx="10374571" cy="1897039"/>
            <a:chOff x="914397" y="191068"/>
            <a:chExt cx="10374571" cy="2365610"/>
          </a:xfrm>
        </p:grpSpPr>
        <p:sp>
          <p:nvSpPr>
            <p:cNvPr id="2" name="Cloud Callout 1"/>
            <p:cNvSpPr/>
            <p:nvPr/>
          </p:nvSpPr>
          <p:spPr>
            <a:xfrm>
              <a:off x="914397" y="191068"/>
              <a:ext cx="10358651" cy="2169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930317" y="288876"/>
              <a:ext cx="10358651" cy="2169994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925773" y="386684"/>
              <a:ext cx="10358651" cy="2169994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83638" y="524184"/>
            <a:ext cx="777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024" y="2407640"/>
            <a:ext cx="11300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বিভিন্ন যন্ত্রাংশ সমূহকে কি বলে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549" y="3776313"/>
            <a:ext cx="113003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বর্ণনা করতে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4" y="5227099"/>
            <a:ext cx="1187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 algn="just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যেসব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ব্যবহার হয় তার কাজ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2" y="1803213"/>
            <a:ext cx="4858603" cy="3302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235425"/>
            <a:ext cx="341194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330959"/>
            <a:ext cx="3357349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4" y="3684896"/>
            <a:ext cx="3495765" cy="288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739" y="3684895"/>
            <a:ext cx="3481265" cy="2886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92" y="235425"/>
            <a:ext cx="2511188" cy="1592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1" y="5105971"/>
            <a:ext cx="3507475" cy="1465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6470" y="70811"/>
            <a:ext cx="782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বিভিন্ন </a:t>
            </a:r>
            <a:r>
              <a:rPr lang="bn-IN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18" y="1612959"/>
            <a:ext cx="11718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Wingdings" panose="05000000000000000000" pitchFamily="2" charset="2"/>
              <a:buChar char="Ø"/>
            </a:pP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যন্ত্রাংশ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সমূহকে হার্ডওয়ার বলে।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906973" y="1651379"/>
            <a:ext cx="3057098" cy="4241377"/>
            <a:chOff x="2906973" y="1651379"/>
            <a:chExt cx="3057098" cy="42413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450" y="2513646"/>
              <a:ext cx="2920621" cy="33791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906973" y="1651379"/>
              <a:ext cx="26476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endPara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59425" y="1719616"/>
            <a:ext cx="2495764" cy="4080682"/>
            <a:chOff x="9159425" y="1719616"/>
            <a:chExt cx="2495764" cy="40806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425" y="2513646"/>
              <a:ext cx="2495764" cy="32866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192654" y="1719616"/>
              <a:ext cx="223823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প্রসেসর</a:t>
              </a:r>
              <a:endPara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6149204" y="2227110"/>
            <a:ext cx="2825087" cy="18530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067318" y="4156972"/>
            <a:ext cx="2879677" cy="18424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2010" y="1978925"/>
            <a:ext cx="2825087" cy="1937739"/>
            <a:chOff x="232010" y="1978925"/>
            <a:chExt cx="2825087" cy="1937739"/>
          </a:xfrm>
        </p:grpSpPr>
        <p:sp>
          <p:nvSpPr>
            <p:cNvPr id="10" name="Right Arrow 9"/>
            <p:cNvSpPr/>
            <p:nvPr/>
          </p:nvSpPr>
          <p:spPr>
            <a:xfrm>
              <a:off x="232010" y="1978925"/>
              <a:ext cx="2825087" cy="19377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964" y="2573239"/>
              <a:ext cx="16377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ইনপুট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8362" y="4012439"/>
            <a:ext cx="2879677" cy="1842448"/>
            <a:chOff x="218362" y="4012439"/>
            <a:chExt cx="2879677" cy="1842448"/>
          </a:xfrm>
        </p:grpSpPr>
        <p:sp>
          <p:nvSpPr>
            <p:cNvPr id="11" name="Left Arrow 10"/>
            <p:cNvSpPr/>
            <p:nvPr/>
          </p:nvSpPr>
          <p:spPr>
            <a:xfrm>
              <a:off x="218362" y="4012439"/>
              <a:ext cx="2879677" cy="184244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5745" y="4570812"/>
              <a:ext cx="1965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আউটপুট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5963" y="173663"/>
            <a:ext cx="11069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কাজ করার প্রক্রিয়া</a:t>
            </a:r>
            <a:endParaRPr lang="en-US" sz="6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350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KAMOL</cp:lastModifiedBy>
  <cp:revision>305</cp:revision>
  <dcterms:created xsi:type="dcterms:W3CDTF">2015-06-07T17:12:00Z</dcterms:created>
  <dcterms:modified xsi:type="dcterms:W3CDTF">2018-09-13T06:13:55Z</dcterms:modified>
</cp:coreProperties>
</file>