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7" r:id="rId2"/>
    <p:sldId id="258" r:id="rId3"/>
    <p:sldId id="262" r:id="rId4"/>
    <p:sldId id="260" r:id="rId5"/>
    <p:sldId id="295" r:id="rId6"/>
    <p:sldId id="263" r:id="rId7"/>
    <p:sldId id="264" r:id="rId8"/>
    <p:sldId id="265" r:id="rId9"/>
    <p:sldId id="261" r:id="rId10"/>
    <p:sldId id="266" r:id="rId11"/>
    <p:sldId id="267" r:id="rId12"/>
    <p:sldId id="268" r:id="rId13"/>
    <p:sldId id="271" r:id="rId14"/>
    <p:sldId id="269" r:id="rId15"/>
    <p:sldId id="275" r:id="rId16"/>
    <p:sldId id="272" r:id="rId17"/>
    <p:sldId id="276" r:id="rId18"/>
    <p:sldId id="277" r:id="rId19"/>
    <p:sldId id="273" r:id="rId20"/>
    <p:sldId id="279" r:id="rId21"/>
    <p:sldId id="283" r:id="rId22"/>
    <p:sldId id="284" r:id="rId23"/>
    <p:sldId id="274" r:id="rId24"/>
    <p:sldId id="280" r:id="rId25"/>
    <p:sldId id="285" r:id="rId26"/>
    <p:sldId id="282" r:id="rId27"/>
    <p:sldId id="286" r:id="rId28"/>
    <p:sldId id="287" r:id="rId29"/>
    <p:sldId id="290" r:id="rId30"/>
    <p:sldId id="278" r:id="rId31"/>
    <p:sldId id="288" r:id="rId32"/>
    <p:sldId id="294" r:id="rId33"/>
    <p:sldId id="289" r:id="rId34"/>
    <p:sldId id="259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D3EC64-7362-46BB-8ABD-5C18211C21FD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182AC2-6ECA-4A8F-BA0F-B1F942626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050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82AC2-6ECA-4A8F-BA0F-B1F9426266F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003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image" Target="../media/image55.png"/><Relationship Id="rId16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5" Type="http://schemas.openxmlformats.org/officeDocument/2006/relationships/image" Target="../media/image6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5" Type="http://schemas.openxmlformats.org/officeDocument/2006/relationships/image" Target="../media/image8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Relationship Id="rId14" Type="http://schemas.openxmlformats.org/officeDocument/2006/relationships/image" Target="../media/image8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88.png"/><Relationship Id="rId7" Type="http://schemas.openxmlformats.org/officeDocument/2006/relationships/image" Target="../media/image95.png"/><Relationship Id="rId12" Type="http://schemas.openxmlformats.org/officeDocument/2006/relationships/image" Target="../media/image99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11" Type="http://schemas.openxmlformats.org/officeDocument/2006/relationships/image" Target="../media/image98.png"/><Relationship Id="rId5" Type="http://schemas.openxmlformats.org/officeDocument/2006/relationships/image" Target="../media/image93.png"/><Relationship Id="rId10" Type="http://schemas.openxmlformats.org/officeDocument/2006/relationships/image" Target="../media/image970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1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12" Type="http://schemas.openxmlformats.org/officeDocument/2006/relationships/image" Target="../media/image11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11" Type="http://schemas.openxmlformats.org/officeDocument/2006/relationships/image" Target="../media/image109.png"/><Relationship Id="rId5" Type="http://schemas.openxmlformats.org/officeDocument/2006/relationships/image" Target="../media/image103.png"/><Relationship Id="rId10" Type="http://schemas.openxmlformats.org/officeDocument/2006/relationships/image" Target="../media/image108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13" Type="http://schemas.openxmlformats.org/officeDocument/2006/relationships/image" Target="../media/image123.png"/><Relationship Id="rId18" Type="http://schemas.openxmlformats.org/officeDocument/2006/relationships/image" Target="../media/image128.png"/><Relationship Id="rId26" Type="http://schemas.openxmlformats.org/officeDocument/2006/relationships/image" Target="../media/image136.png"/><Relationship Id="rId3" Type="http://schemas.openxmlformats.org/officeDocument/2006/relationships/image" Target="../media/image113.png"/><Relationship Id="rId21" Type="http://schemas.openxmlformats.org/officeDocument/2006/relationships/image" Target="../media/image131.png"/><Relationship Id="rId7" Type="http://schemas.openxmlformats.org/officeDocument/2006/relationships/image" Target="../media/image117.png"/><Relationship Id="rId12" Type="http://schemas.openxmlformats.org/officeDocument/2006/relationships/image" Target="../media/image122.png"/><Relationship Id="rId17" Type="http://schemas.openxmlformats.org/officeDocument/2006/relationships/image" Target="../media/image127.png"/><Relationship Id="rId25" Type="http://schemas.openxmlformats.org/officeDocument/2006/relationships/image" Target="../media/image135.png"/><Relationship Id="rId33" Type="http://schemas.openxmlformats.org/officeDocument/2006/relationships/image" Target="../media/image143.png"/><Relationship Id="rId2" Type="http://schemas.openxmlformats.org/officeDocument/2006/relationships/image" Target="../media/image112.png"/><Relationship Id="rId16" Type="http://schemas.openxmlformats.org/officeDocument/2006/relationships/image" Target="../media/image126.png"/><Relationship Id="rId20" Type="http://schemas.openxmlformats.org/officeDocument/2006/relationships/image" Target="../media/image130.png"/><Relationship Id="rId29" Type="http://schemas.openxmlformats.org/officeDocument/2006/relationships/image" Target="../media/image1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png"/><Relationship Id="rId11" Type="http://schemas.openxmlformats.org/officeDocument/2006/relationships/image" Target="../media/image121.png"/><Relationship Id="rId24" Type="http://schemas.openxmlformats.org/officeDocument/2006/relationships/image" Target="../media/image134.png"/><Relationship Id="rId32" Type="http://schemas.openxmlformats.org/officeDocument/2006/relationships/image" Target="../media/image142.png"/><Relationship Id="rId5" Type="http://schemas.openxmlformats.org/officeDocument/2006/relationships/image" Target="../media/image115.png"/><Relationship Id="rId15" Type="http://schemas.openxmlformats.org/officeDocument/2006/relationships/image" Target="../media/image125.png"/><Relationship Id="rId23" Type="http://schemas.openxmlformats.org/officeDocument/2006/relationships/image" Target="../media/image133.png"/><Relationship Id="rId28" Type="http://schemas.openxmlformats.org/officeDocument/2006/relationships/image" Target="../media/image138.png"/><Relationship Id="rId10" Type="http://schemas.openxmlformats.org/officeDocument/2006/relationships/image" Target="../media/image120.png"/><Relationship Id="rId19" Type="http://schemas.openxmlformats.org/officeDocument/2006/relationships/image" Target="../media/image129.png"/><Relationship Id="rId31" Type="http://schemas.openxmlformats.org/officeDocument/2006/relationships/image" Target="../media/image141.png"/><Relationship Id="rId4" Type="http://schemas.openxmlformats.org/officeDocument/2006/relationships/image" Target="../media/image114.png"/><Relationship Id="rId9" Type="http://schemas.openxmlformats.org/officeDocument/2006/relationships/image" Target="../media/image119.png"/><Relationship Id="rId14" Type="http://schemas.openxmlformats.org/officeDocument/2006/relationships/image" Target="../media/image124.png"/><Relationship Id="rId22" Type="http://schemas.openxmlformats.org/officeDocument/2006/relationships/image" Target="../media/image132.png"/><Relationship Id="rId27" Type="http://schemas.openxmlformats.org/officeDocument/2006/relationships/image" Target="../media/image137.png"/><Relationship Id="rId30" Type="http://schemas.openxmlformats.org/officeDocument/2006/relationships/image" Target="../media/image140.png"/></Relationships>
</file>

<file path=ppt/slides/_rels/slide16.xml.rels><?xml version="1.0" encoding="UTF-8" standalone="yes"?>
<Relationships xmlns="http://schemas.openxmlformats.org/package/2006/relationships"><Relationship Id="rId39" Type="http://schemas.openxmlformats.org/officeDocument/2006/relationships/image" Target="../media/image156.png"/><Relationship Id="rId8" Type="http://schemas.openxmlformats.org/officeDocument/2006/relationships/image" Target="../media/image149.png"/><Relationship Id="rId51" Type="http://schemas.openxmlformats.org/officeDocument/2006/relationships/image" Target="../media/image167.png"/><Relationship Id="rId26" Type="http://schemas.openxmlformats.org/officeDocument/2006/relationships/image" Target="../media/image135.png"/><Relationship Id="rId34" Type="http://schemas.openxmlformats.org/officeDocument/2006/relationships/image" Target="../media/image145.png"/><Relationship Id="rId42" Type="http://schemas.openxmlformats.org/officeDocument/2006/relationships/image" Target="../media/image159.png"/><Relationship Id="rId47" Type="http://schemas.openxmlformats.org/officeDocument/2006/relationships/image" Target="../media/image158.png"/><Relationship Id="rId50" Type="http://schemas.openxmlformats.org/officeDocument/2006/relationships/image" Target="../media/image166.png"/><Relationship Id="rId55" Type="http://schemas.openxmlformats.org/officeDocument/2006/relationships/image" Target="../media/image171.png"/><Relationship Id="rId63" Type="http://schemas.openxmlformats.org/officeDocument/2006/relationships/image" Target="../media/image179.png"/><Relationship Id="rId38" Type="http://schemas.openxmlformats.org/officeDocument/2006/relationships/image" Target="../media/image155.png"/><Relationship Id="rId7" Type="http://schemas.openxmlformats.org/officeDocument/2006/relationships/image" Target="../media/image148.png"/><Relationship Id="rId46" Type="http://schemas.openxmlformats.org/officeDocument/2006/relationships/image" Target="../media/image150.png"/><Relationship Id="rId59" Type="http://schemas.openxmlformats.org/officeDocument/2006/relationships/image" Target="../media/image175.png"/><Relationship Id="rId67" Type="http://schemas.openxmlformats.org/officeDocument/2006/relationships/image" Target="../media/image143.png"/><Relationship Id="rId2" Type="http://schemas.openxmlformats.org/officeDocument/2006/relationships/image" Target="../media/image144.png"/><Relationship Id="rId41" Type="http://schemas.openxmlformats.org/officeDocument/2006/relationships/image" Target="../media/image157.png"/><Relationship Id="rId54" Type="http://schemas.openxmlformats.org/officeDocument/2006/relationships/image" Target="../media/image170.png"/><Relationship Id="rId20" Type="http://schemas.openxmlformats.org/officeDocument/2006/relationships/image" Target="../media/image129.png"/><Relationship Id="rId62" Type="http://schemas.openxmlformats.org/officeDocument/2006/relationships/image" Target="../media/image178.png"/><Relationship Id="rId1" Type="http://schemas.openxmlformats.org/officeDocument/2006/relationships/slideLayout" Target="../slideLayouts/slideLayout7.xml"/><Relationship Id="rId37" Type="http://schemas.openxmlformats.org/officeDocument/2006/relationships/image" Target="../media/image154.png"/><Relationship Id="rId40" Type="http://schemas.openxmlformats.org/officeDocument/2006/relationships/image" Target="../media/image152.png"/><Relationship Id="rId45" Type="http://schemas.openxmlformats.org/officeDocument/2006/relationships/image" Target="../media/image163.png"/><Relationship Id="rId6" Type="http://schemas.openxmlformats.org/officeDocument/2006/relationships/image" Target="../media/image147.png"/><Relationship Id="rId53" Type="http://schemas.openxmlformats.org/officeDocument/2006/relationships/image" Target="../media/image169.png"/><Relationship Id="rId58" Type="http://schemas.openxmlformats.org/officeDocument/2006/relationships/image" Target="../media/image174.png"/><Relationship Id="rId66" Type="http://schemas.openxmlformats.org/officeDocument/2006/relationships/image" Target="../media/image182.png"/><Relationship Id="rId36" Type="http://schemas.openxmlformats.org/officeDocument/2006/relationships/image" Target="../media/image153.png"/><Relationship Id="rId5" Type="http://schemas.openxmlformats.org/officeDocument/2006/relationships/image" Target="../media/image146.png"/><Relationship Id="rId49" Type="http://schemas.openxmlformats.org/officeDocument/2006/relationships/image" Target="../media/image165.png"/><Relationship Id="rId57" Type="http://schemas.openxmlformats.org/officeDocument/2006/relationships/image" Target="../media/image173.png"/><Relationship Id="rId61" Type="http://schemas.openxmlformats.org/officeDocument/2006/relationships/image" Target="../media/image177.png"/><Relationship Id="rId44" Type="http://schemas.openxmlformats.org/officeDocument/2006/relationships/image" Target="../media/image162.png"/><Relationship Id="rId52" Type="http://schemas.openxmlformats.org/officeDocument/2006/relationships/image" Target="../media/image168.png"/><Relationship Id="rId60" Type="http://schemas.openxmlformats.org/officeDocument/2006/relationships/image" Target="../media/image176.png"/><Relationship Id="rId31" Type="http://schemas.openxmlformats.org/officeDocument/2006/relationships/image" Target="../media/image140.png"/><Relationship Id="rId65" Type="http://schemas.openxmlformats.org/officeDocument/2006/relationships/image" Target="../media/image181.png"/><Relationship Id="rId35" Type="http://schemas.openxmlformats.org/officeDocument/2006/relationships/image" Target="../media/image151.png"/><Relationship Id="rId43" Type="http://schemas.openxmlformats.org/officeDocument/2006/relationships/image" Target="../media/image161.png"/><Relationship Id="rId4" Type="http://schemas.openxmlformats.org/officeDocument/2006/relationships/image" Target="../media/image1440.png"/><Relationship Id="rId48" Type="http://schemas.openxmlformats.org/officeDocument/2006/relationships/image" Target="../media/image164.png"/><Relationship Id="rId56" Type="http://schemas.openxmlformats.org/officeDocument/2006/relationships/image" Target="../media/image172.png"/><Relationship Id="rId27" Type="http://schemas.openxmlformats.org/officeDocument/2006/relationships/image" Target="../media/image136.png"/><Relationship Id="rId64" Type="http://schemas.openxmlformats.org/officeDocument/2006/relationships/image" Target="../media/image180.png"/></Relationships>
</file>

<file path=ppt/slides/_rels/slide17.xml.rels><?xml version="1.0" encoding="UTF-8" standalone="yes"?>
<Relationships xmlns="http://schemas.openxmlformats.org/package/2006/relationships"><Relationship Id="rId39" Type="http://schemas.openxmlformats.org/officeDocument/2006/relationships/image" Target="../media/image1690.png"/><Relationship Id="rId8" Type="http://schemas.openxmlformats.org/officeDocument/2006/relationships/image" Target="../media/image149.png"/><Relationship Id="rId51" Type="http://schemas.openxmlformats.org/officeDocument/2006/relationships/image" Target="../media/image187.png"/><Relationship Id="rId26" Type="http://schemas.openxmlformats.org/officeDocument/2006/relationships/image" Target="../media/image135.png"/><Relationship Id="rId34" Type="http://schemas.openxmlformats.org/officeDocument/2006/relationships/image" Target="../media/image1580.png"/><Relationship Id="rId42" Type="http://schemas.openxmlformats.org/officeDocument/2006/relationships/image" Target="../media/image1720.png"/><Relationship Id="rId47" Type="http://schemas.openxmlformats.org/officeDocument/2006/relationships/image" Target="../media/image184.png"/><Relationship Id="rId50" Type="http://schemas.openxmlformats.org/officeDocument/2006/relationships/image" Target="../media/image186.png"/><Relationship Id="rId55" Type="http://schemas.openxmlformats.org/officeDocument/2006/relationships/image" Target="../media/image191.png"/><Relationship Id="rId38" Type="http://schemas.openxmlformats.org/officeDocument/2006/relationships/image" Target="../media/image1680.png"/><Relationship Id="rId7" Type="http://schemas.openxmlformats.org/officeDocument/2006/relationships/image" Target="../media/image148.png"/><Relationship Id="rId46" Type="http://schemas.openxmlformats.org/officeDocument/2006/relationships/image" Target="../media/image1831.png"/><Relationship Id="rId59" Type="http://schemas.openxmlformats.org/officeDocument/2006/relationships/image" Target="../media/image143.png"/><Relationship Id="rId2" Type="http://schemas.openxmlformats.org/officeDocument/2006/relationships/image" Target="../media/image183.png"/><Relationship Id="rId41" Type="http://schemas.openxmlformats.org/officeDocument/2006/relationships/image" Target="../media/image1700.png"/><Relationship Id="rId20" Type="http://schemas.openxmlformats.org/officeDocument/2006/relationships/image" Target="../media/image129.png"/><Relationship Id="rId54" Type="http://schemas.openxmlformats.org/officeDocument/2006/relationships/image" Target="../media/image189.png"/><Relationship Id="rId1" Type="http://schemas.openxmlformats.org/officeDocument/2006/relationships/slideLayout" Target="../slideLayouts/slideLayout7.xml"/><Relationship Id="rId37" Type="http://schemas.openxmlformats.org/officeDocument/2006/relationships/image" Target="../media/image1670.png"/><Relationship Id="rId40" Type="http://schemas.openxmlformats.org/officeDocument/2006/relationships/image" Target="../media/image1650.png"/><Relationship Id="rId45" Type="http://schemas.openxmlformats.org/officeDocument/2006/relationships/image" Target="../media/image1750.png"/><Relationship Id="rId6" Type="http://schemas.openxmlformats.org/officeDocument/2006/relationships/image" Target="../media/image147.png"/><Relationship Id="rId53" Type="http://schemas.openxmlformats.org/officeDocument/2006/relationships/image" Target="../media/image188.png"/><Relationship Id="rId58" Type="http://schemas.openxmlformats.org/officeDocument/2006/relationships/image" Target="../media/image182.png"/><Relationship Id="rId36" Type="http://schemas.openxmlformats.org/officeDocument/2006/relationships/image" Target="../media/image1660.png"/><Relationship Id="rId5" Type="http://schemas.openxmlformats.org/officeDocument/2006/relationships/image" Target="../media/image146.png"/><Relationship Id="rId49" Type="http://schemas.openxmlformats.org/officeDocument/2006/relationships/image" Target="../media/image171.png"/><Relationship Id="rId57" Type="http://schemas.openxmlformats.org/officeDocument/2006/relationships/image" Target="../media/image193.png"/><Relationship Id="rId44" Type="http://schemas.openxmlformats.org/officeDocument/2006/relationships/image" Target="../media/image1740.png"/><Relationship Id="rId52" Type="http://schemas.openxmlformats.org/officeDocument/2006/relationships/image" Target="../media/image176.png"/><Relationship Id="rId31" Type="http://schemas.openxmlformats.org/officeDocument/2006/relationships/image" Target="../media/image140.png"/><Relationship Id="rId35" Type="http://schemas.openxmlformats.org/officeDocument/2006/relationships/image" Target="../media/image1640.png"/><Relationship Id="rId43" Type="http://schemas.openxmlformats.org/officeDocument/2006/relationships/image" Target="../media/image1730.png"/><Relationship Id="rId4" Type="http://schemas.openxmlformats.org/officeDocument/2006/relationships/image" Target="../media/image1440.png"/><Relationship Id="rId48" Type="http://schemas.openxmlformats.org/officeDocument/2006/relationships/image" Target="../media/image185.png"/><Relationship Id="rId27" Type="http://schemas.openxmlformats.org/officeDocument/2006/relationships/image" Target="../media/image136.png"/><Relationship Id="rId56" Type="http://schemas.openxmlformats.org/officeDocument/2006/relationships/image" Target="../media/image19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13" Type="http://schemas.openxmlformats.org/officeDocument/2006/relationships/image" Target="../media/image166.png"/><Relationship Id="rId18" Type="http://schemas.openxmlformats.org/officeDocument/2006/relationships/image" Target="../media/image172.png"/><Relationship Id="rId26" Type="http://schemas.openxmlformats.org/officeDocument/2006/relationships/image" Target="../media/image135.png"/><Relationship Id="rId39" Type="http://schemas.openxmlformats.org/officeDocument/2006/relationships/image" Target="../media/image1800.png"/><Relationship Id="rId3" Type="http://schemas.openxmlformats.org/officeDocument/2006/relationships/image" Target="../media/image194.png"/><Relationship Id="rId21" Type="http://schemas.openxmlformats.org/officeDocument/2006/relationships/image" Target="../media/image173.png"/><Relationship Id="rId34" Type="http://schemas.openxmlformats.org/officeDocument/2006/relationships/image" Target="../media/image143.png"/><Relationship Id="rId42" Type="http://schemas.openxmlformats.org/officeDocument/2006/relationships/image" Target="../media/image1830.png"/><Relationship Id="rId7" Type="http://schemas.openxmlformats.org/officeDocument/2006/relationships/image" Target="../media/image148.png"/><Relationship Id="rId12" Type="http://schemas.openxmlformats.org/officeDocument/2006/relationships/image" Target="../media/image165.png"/><Relationship Id="rId17" Type="http://schemas.openxmlformats.org/officeDocument/2006/relationships/image" Target="../media/image1710.png"/><Relationship Id="rId25" Type="http://schemas.openxmlformats.org/officeDocument/2006/relationships/image" Target="../media/image188.png"/><Relationship Id="rId33" Type="http://schemas.openxmlformats.org/officeDocument/2006/relationships/image" Target="../media/image182.png"/><Relationship Id="rId38" Type="http://schemas.openxmlformats.org/officeDocument/2006/relationships/image" Target="../media/image1790.png"/><Relationship Id="rId46" Type="http://schemas.openxmlformats.org/officeDocument/2006/relationships/image" Target="../media/image187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0.png"/><Relationship Id="rId20" Type="http://schemas.openxmlformats.org/officeDocument/2006/relationships/image" Target="../media/image129.png"/><Relationship Id="rId29" Type="http://schemas.openxmlformats.org/officeDocument/2006/relationships/image" Target="../media/image191.png"/><Relationship Id="rId41" Type="http://schemas.openxmlformats.org/officeDocument/2006/relationships/image" Target="../media/image18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7.png"/><Relationship Id="rId11" Type="http://schemas.openxmlformats.org/officeDocument/2006/relationships/image" Target="../media/image164.png"/><Relationship Id="rId24" Type="http://schemas.openxmlformats.org/officeDocument/2006/relationships/image" Target="../media/image176.png"/><Relationship Id="rId32" Type="http://schemas.openxmlformats.org/officeDocument/2006/relationships/image" Target="../media/image193.png"/><Relationship Id="rId37" Type="http://schemas.openxmlformats.org/officeDocument/2006/relationships/image" Target="../media/image1780.png"/><Relationship Id="rId40" Type="http://schemas.openxmlformats.org/officeDocument/2006/relationships/image" Target="../media/image1941.png"/><Relationship Id="rId45" Type="http://schemas.openxmlformats.org/officeDocument/2006/relationships/image" Target="../media/image1860.png"/><Relationship Id="rId5" Type="http://schemas.openxmlformats.org/officeDocument/2006/relationships/image" Target="../media/image146.png"/><Relationship Id="rId15" Type="http://schemas.openxmlformats.org/officeDocument/2006/relationships/image" Target="../media/image168.png"/><Relationship Id="rId23" Type="http://schemas.openxmlformats.org/officeDocument/2006/relationships/image" Target="../media/image187.png"/><Relationship Id="rId28" Type="http://schemas.openxmlformats.org/officeDocument/2006/relationships/image" Target="../media/image189.png"/><Relationship Id="rId36" Type="http://schemas.openxmlformats.org/officeDocument/2006/relationships/image" Target="../media/image1770.png"/><Relationship Id="rId10" Type="http://schemas.openxmlformats.org/officeDocument/2006/relationships/image" Target="../media/image184.png"/><Relationship Id="rId31" Type="http://schemas.openxmlformats.org/officeDocument/2006/relationships/image" Target="../media/image140.png"/><Relationship Id="rId44" Type="http://schemas.openxmlformats.org/officeDocument/2006/relationships/image" Target="../media/image1850.png"/><Relationship Id="rId4" Type="http://schemas.openxmlformats.org/officeDocument/2006/relationships/image" Target="../media/image1440.png"/><Relationship Id="rId9" Type="http://schemas.openxmlformats.org/officeDocument/2006/relationships/image" Target="../media/image1831.png"/><Relationship Id="rId14" Type="http://schemas.openxmlformats.org/officeDocument/2006/relationships/image" Target="../media/image185.png"/><Relationship Id="rId22" Type="http://schemas.openxmlformats.org/officeDocument/2006/relationships/image" Target="../media/image186.png"/><Relationship Id="rId27" Type="http://schemas.openxmlformats.org/officeDocument/2006/relationships/image" Target="../media/image136.png"/><Relationship Id="rId30" Type="http://schemas.openxmlformats.org/officeDocument/2006/relationships/image" Target="../media/image192.png"/><Relationship Id="rId35" Type="http://schemas.openxmlformats.org/officeDocument/2006/relationships/image" Target="../media/image1760.png"/><Relationship Id="rId43" Type="http://schemas.openxmlformats.org/officeDocument/2006/relationships/image" Target="../media/image184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png"/><Relationship Id="rId3" Type="http://schemas.openxmlformats.org/officeDocument/2006/relationships/image" Target="../media/image1910.png"/><Relationship Id="rId7" Type="http://schemas.openxmlformats.org/officeDocument/2006/relationships/image" Target="../media/image195.png"/><Relationship Id="rId2" Type="http://schemas.openxmlformats.org/officeDocument/2006/relationships/image" Target="../media/image18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40.png"/><Relationship Id="rId5" Type="http://schemas.openxmlformats.org/officeDocument/2006/relationships/image" Target="../media/image1930.png"/><Relationship Id="rId4" Type="http://schemas.openxmlformats.org/officeDocument/2006/relationships/image" Target="../media/image1920.png"/><Relationship Id="rId9" Type="http://schemas.openxmlformats.org/officeDocument/2006/relationships/image" Target="../media/image19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png"/><Relationship Id="rId7" Type="http://schemas.openxmlformats.org/officeDocument/2006/relationships/image" Target="../media/image204.png"/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3.png"/><Relationship Id="rId5" Type="http://schemas.openxmlformats.org/officeDocument/2006/relationships/image" Target="../media/image202.png"/><Relationship Id="rId4" Type="http://schemas.openxmlformats.org/officeDocument/2006/relationships/image" Target="../media/image20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2.png"/><Relationship Id="rId3" Type="http://schemas.openxmlformats.org/officeDocument/2006/relationships/image" Target="../media/image206.png"/><Relationship Id="rId7" Type="http://schemas.openxmlformats.org/officeDocument/2006/relationships/image" Target="../media/image211.png"/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9.png"/><Relationship Id="rId5" Type="http://schemas.openxmlformats.org/officeDocument/2006/relationships/image" Target="../media/image208.png"/><Relationship Id="rId10" Type="http://schemas.openxmlformats.org/officeDocument/2006/relationships/image" Target="../media/image214.png"/><Relationship Id="rId4" Type="http://schemas.openxmlformats.org/officeDocument/2006/relationships/image" Target="../media/image207.png"/><Relationship Id="rId9" Type="http://schemas.openxmlformats.org/officeDocument/2006/relationships/image" Target="../media/image2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png"/><Relationship Id="rId7" Type="http://schemas.openxmlformats.org/officeDocument/2006/relationships/image" Target="../media/image221.png"/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9.png"/><Relationship Id="rId5" Type="http://schemas.openxmlformats.org/officeDocument/2006/relationships/image" Target="../media/image218.png"/><Relationship Id="rId4" Type="http://schemas.openxmlformats.org/officeDocument/2006/relationships/image" Target="../media/image21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8.png"/><Relationship Id="rId3" Type="http://schemas.openxmlformats.org/officeDocument/2006/relationships/image" Target="../media/image223.png"/><Relationship Id="rId7" Type="http://schemas.openxmlformats.org/officeDocument/2006/relationships/image" Target="../media/image227.png"/><Relationship Id="rId2" Type="http://schemas.openxmlformats.org/officeDocument/2006/relationships/image" Target="../media/image2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6.png"/><Relationship Id="rId5" Type="http://schemas.openxmlformats.org/officeDocument/2006/relationships/image" Target="../media/image225.png"/><Relationship Id="rId4" Type="http://schemas.openxmlformats.org/officeDocument/2006/relationships/image" Target="../media/image224.png"/><Relationship Id="rId9" Type="http://schemas.openxmlformats.org/officeDocument/2006/relationships/image" Target="../media/image2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4.png"/><Relationship Id="rId5" Type="http://schemas.openxmlformats.org/officeDocument/2006/relationships/image" Target="../media/image233.png"/><Relationship Id="rId4" Type="http://schemas.openxmlformats.org/officeDocument/2006/relationships/image" Target="../media/image2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6.png"/><Relationship Id="rId2" Type="http://schemas.openxmlformats.org/officeDocument/2006/relationships/image" Target="../media/image23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png"/><Relationship Id="rId2" Type="http://schemas.openxmlformats.org/officeDocument/2006/relationships/image" Target="../media/image23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23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png"/><Relationship Id="rId2" Type="http://schemas.openxmlformats.org/officeDocument/2006/relationships/image" Target="../media/image24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0.png"/><Relationship Id="rId2" Type="http://schemas.openxmlformats.org/officeDocument/2006/relationships/image" Target="../media/image2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9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90.png"/><Relationship Id="rId13" Type="http://schemas.openxmlformats.org/officeDocument/2006/relationships/image" Target="../media/image254.png"/><Relationship Id="rId3" Type="http://schemas.openxmlformats.org/officeDocument/2006/relationships/image" Target="../media/image2461.png"/><Relationship Id="rId7" Type="http://schemas.openxmlformats.org/officeDocument/2006/relationships/image" Target="../media/image2470.png"/><Relationship Id="rId12" Type="http://schemas.openxmlformats.org/officeDocument/2006/relationships/image" Target="../media/image253.png"/><Relationship Id="rId17" Type="http://schemas.openxmlformats.org/officeDocument/2006/relationships/image" Target="../media/image258.png"/><Relationship Id="rId2" Type="http://schemas.openxmlformats.org/officeDocument/2006/relationships/image" Target="../media/image248.png"/><Relationship Id="rId16" Type="http://schemas.openxmlformats.org/officeDocument/2006/relationships/image" Target="../media/image2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60.png"/><Relationship Id="rId11" Type="http://schemas.openxmlformats.org/officeDocument/2006/relationships/image" Target="../media/image252.png"/><Relationship Id="rId5" Type="http://schemas.openxmlformats.org/officeDocument/2006/relationships/image" Target="../media/image249.png"/><Relationship Id="rId15" Type="http://schemas.openxmlformats.org/officeDocument/2006/relationships/image" Target="../media/image256.png"/><Relationship Id="rId10" Type="http://schemas.openxmlformats.org/officeDocument/2006/relationships/image" Target="../media/image251.png"/><Relationship Id="rId4" Type="http://schemas.openxmlformats.org/officeDocument/2006/relationships/image" Target="../media/image2471.png"/><Relationship Id="rId9" Type="http://schemas.openxmlformats.org/officeDocument/2006/relationships/image" Target="../media/image250.png"/><Relationship Id="rId14" Type="http://schemas.openxmlformats.org/officeDocument/2006/relationships/image" Target="../media/image25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0.png"/><Relationship Id="rId2" Type="http://schemas.openxmlformats.org/officeDocument/2006/relationships/image" Target="../media/image28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13" Type="http://schemas.openxmlformats.org/officeDocument/2006/relationships/image" Target="../media/image25.png"/><Relationship Id="rId3" Type="http://schemas.openxmlformats.org/officeDocument/2006/relationships/image" Target="../media/image1911.png"/><Relationship Id="rId7" Type="http://schemas.openxmlformats.org/officeDocument/2006/relationships/image" Target="../media/image23.png"/><Relationship Id="rId12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20.png"/><Relationship Id="rId5" Type="http://schemas.openxmlformats.org/officeDocument/2006/relationships/image" Target="../media/image21.png"/><Relationship Id="rId15" Type="http://schemas.openxmlformats.org/officeDocument/2006/relationships/image" Target="../media/image27.png"/><Relationship Id="rId10" Type="http://schemas.openxmlformats.org/officeDocument/2006/relationships/image" Target="../media/image210.png"/><Relationship Id="rId4" Type="http://schemas.openxmlformats.org/officeDocument/2006/relationships/image" Target="../media/image2010.png"/><Relationship Id="rId9" Type="http://schemas.openxmlformats.org/officeDocument/2006/relationships/image" Target="../media/image200.png"/><Relationship Id="rId1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220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210.png"/><Relationship Id="rId2" Type="http://schemas.openxmlformats.org/officeDocument/2006/relationships/image" Target="../media/image28.png"/><Relationship Id="rId16" Type="http://schemas.openxmlformats.org/officeDocument/2006/relationships/image" Target="../media/image2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190.png"/><Relationship Id="rId10" Type="http://schemas.openxmlformats.org/officeDocument/2006/relationships/image" Target="../media/image36.png"/><Relationship Id="rId19" Type="http://schemas.openxmlformats.org/officeDocument/2006/relationships/image" Target="../media/image4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676400"/>
            <a:ext cx="7620001" cy="1143000"/>
          </a:xfrm>
        </p:spPr>
        <p:txBody>
          <a:bodyPr>
            <a:noAutofit/>
          </a:bodyPr>
          <a:lstStyle/>
          <a:p>
            <a:r>
              <a:rPr lang="bn-BD" sz="96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96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74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485" y="113895"/>
            <a:ext cx="8917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পূরক কোণের ত্রিকোণমিতিক অনুপাত; </a:t>
            </a:r>
            <a:endParaRPr lang="en-US" sz="2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6136189" y="125379"/>
            <a:ext cx="3124200" cy="2355777"/>
            <a:chOff x="6056738" y="364900"/>
            <a:chExt cx="3124200" cy="2355777"/>
          </a:xfrm>
        </p:grpSpPr>
        <p:grpSp>
          <p:nvGrpSpPr>
            <p:cNvPr id="5" name="Group 4"/>
            <p:cNvGrpSpPr/>
            <p:nvPr/>
          </p:nvGrpSpPr>
          <p:grpSpPr>
            <a:xfrm>
              <a:off x="6056738" y="364900"/>
              <a:ext cx="3124200" cy="2355777"/>
              <a:chOff x="5105400" y="366278"/>
              <a:chExt cx="3124200" cy="2355777"/>
            </a:xfrm>
          </p:grpSpPr>
          <p:cxnSp>
            <p:nvCxnSpPr>
              <p:cNvPr id="6" name="Straight Arrow Connector 5"/>
              <p:cNvCxnSpPr/>
              <p:nvPr/>
            </p:nvCxnSpPr>
            <p:spPr>
              <a:xfrm>
                <a:off x="5486400" y="2362200"/>
                <a:ext cx="2743200" cy="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Arrow Connector 6"/>
              <p:cNvCxnSpPr>
                <a:endCxn id="13" idx="3"/>
              </p:cNvCxnSpPr>
              <p:nvPr/>
            </p:nvCxnSpPr>
            <p:spPr>
              <a:xfrm flipV="1">
                <a:off x="5486400" y="550944"/>
                <a:ext cx="2216258" cy="181126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TextBox 7"/>
              <p:cNvSpPr txBox="1"/>
              <p:nvPr/>
            </p:nvSpPr>
            <p:spPr>
              <a:xfrm>
                <a:off x="6894127" y="652626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P</a:t>
                </a:r>
                <a:endParaRPr lang="en-US" b="1" dirty="0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5105400" y="2177534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O</a:t>
                </a:r>
                <a:endParaRPr lang="en-US" b="1" dirty="0"/>
              </a:p>
            </p:txBody>
          </p:sp>
          <p:grpSp>
            <p:nvGrpSpPr>
              <p:cNvPr id="10" name="Group 9"/>
              <p:cNvGrpSpPr/>
              <p:nvPr/>
            </p:nvGrpSpPr>
            <p:grpSpPr>
              <a:xfrm>
                <a:off x="6954969" y="1001540"/>
                <a:ext cx="386644" cy="1709030"/>
                <a:chOff x="6954969" y="1001540"/>
                <a:chExt cx="386644" cy="1709030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7128803" y="1001540"/>
                  <a:ext cx="0" cy="1351183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TextBox 17"/>
                <p:cNvSpPr txBox="1"/>
                <p:nvPr/>
              </p:nvSpPr>
              <p:spPr>
                <a:xfrm>
                  <a:off x="6954969" y="2341238"/>
                  <a:ext cx="38664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/>
                    <a:t>M</a:t>
                  </a:r>
                  <a:endParaRPr lang="en-US" b="1" dirty="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" name="TextBox 10"/>
                  <p:cNvSpPr txBox="1"/>
                  <p:nvPr/>
                </p:nvSpPr>
                <p:spPr>
                  <a:xfrm>
                    <a:off x="5600359" y="2086107"/>
                    <a:ext cx="381835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𝜽</m:t>
                          </m:r>
                        </m:oMath>
                      </m:oMathPara>
                    </a14:m>
                    <a:endParaRPr lang="en-US" b="1" dirty="0"/>
                  </a:p>
                </p:txBody>
              </p:sp>
            </mc:Choice>
            <mc:Fallback xmlns="">
              <p:sp>
                <p:nvSpPr>
                  <p:cNvPr id="11" name="TextBox 1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600359" y="2086107"/>
                    <a:ext cx="381835" cy="369332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2" name="TextBox 11"/>
              <p:cNvSpPr txBox="1"/>
              <p:nvPr/>
            </p:nvSpPr>
            <p:spPr>
              <a:xfrm>
                <a:off x="7696200" y="2352723"/>
                <a:ext cx="3113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X</a:t>
                </a:r>
                <a:endParaRPr lang="en-US" b="1" dirty="0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7397766" y="366278"/>
                <a:ext cx="3048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Y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 rot="18725573">
                  <a:off x="7455006" y="1086771"/>
                  <a:ext cx="108901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p>
                        <m:sSupPr>
                          <m:ctrlPr>
                            <a:rPr lang="bn-BD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90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a14:m>
                  <a:r>
                    <a:rPr lang="en-US" dirty="0" smtClean="0"/>
                    <a:t>-</a:t>
                  </a:r>
                  <a14:m>
                    <m:oMath xmlns:m="http://schemas.openxmlformats.org/officeDocument/2006/math">
                      <m:r>
                        <a:rPr lang="en-US" i="1" dirty="0" smtClean="0">
                          <a:latin typeface="Cambria Math"/>
                          <a:ea typeface="Cambria Math"/>
                        </a:rPr>
                        <m:t>𝜃</m:t>
                      </m:r>
                    </m:oMath>
                  </a14:m>
                  <a:r>
                    <a:rPr lang="bn-BD" dirty="0" smtClean="0"/>
                    <a:t>    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8725573">
                  <a:off x="7455006" y="1086771"/>
                  <a:ext cx="1089016" cy="36933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t="-3448" r="-1024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05485" y="641927"/>
                <a:ext cx="6267656" cy="7148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পূরক কোণঃ দুইটি সূক্ষকোণের পরিমাপের সমষ্টি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হলে, তাদের একটিকে অপরটির পূরক কোণ বলে। যেমন,      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641927"/>
                <a:ext cx="6267656" cy="714876"/>
              </a:xfrm>
              <a:prstGeom prst="rect">
                <a:avLst/>
              </a:prstGeom>
              <a:blipFill rotWithShape="1">
                <a:blip r:embed="rId4"/>
                <a:stretch>
                  <a:fillRect l="-1070" t="-2542" b="-135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05485" y="1288258"/>
                <a:ext cx="5731837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𝟑𝟓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কোণের পূরক কোণ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𝟓𝟓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1288258"/>
                <a:ext cx="5731837" cy="407099"/>
              </a:xfrm>
              <a:prstGeom prst="rect">
                <a:avLst/>
              </a:prstGeom>
              <a:blipFill rotWithShape="1">
                <a:blip r:embed="rId5"/>
                <a:stretch>
                  <a:fillRect t="-4478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05485" y="1642694"/>
                <a:ext cx="5731837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𝟐</m:t>
                        </m:r>
                        <m:r>
                          <a:rPr lang="en-US" sz="2000" b="1" i="1" smtClean="0">
                            <a:latin typeface="Cambria Math"/>
                          </a:rPr>
                          <m:t>𝒐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কোণের পূরক কোণ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𝟕𝟎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1642694"/>
                <a:ext cx="5731837" cy="407099"/>
              </a:xfrm>
              <a:prstGeom prst="rect">
                <a:avLst/>
              </a:prstGeom>
              <a:blipFill rotWithShape="1">
                <a:blip r:embed="rId6"/>
                <a:stretch>
                  <a:fillRect t="-4478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05486" y="1993266"/>
                <a:ext cx="5731838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কোণের পূরক কোণ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𝟖𝟓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1993266"/>
                <a:ext cx="5731838" cy="407099"/>
              </a:xfrm>
              <a:prstGeom prst="rect">
                <a:avLst/>
              </a:prstGeom>
              <a:blipFill rotWithShape="1">
                <a:blip r:embed="rId7"/>
                <a:stretch>
                  <a:fillRect t="-4478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05486" y="2292548"/>
                <a:ext cx="5731838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𝜽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কোণের পূরক কোণ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en-US" b="1" i="0" smtClean="0">
                        <a:latin typeface="Cambria Math"/>
                      </a:rPr>
                      <m:t>− 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𝜽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2292548"/>
                <a:ext cx="5731838" cy="375552"/>
              </a:xfrm>
              <a:prstGeom prst="rect">
                <a:avLst/>
              </a:prstGeom>
              <a:blipFill rotWithShape="1">
                <a:blip r:embed="rId8"/>
                <a:stretch>
                  <a:fillRect t="-4839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05486" y="2661880"/>
                <a:ext cx="8938514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সাধারণ ভাবে </a:t>
                </a:r>
                <a14:m>
                  <m:oMath xmlns:m="http://schemas.openxmlformats.org/officeDocument/2006/math">
                    <m:r>
                      <a:rPr lang="bn-BD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কোণ ও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en-US" b="1" i="0" smtClean="0">
                        <a:latin typeface="Cambria Math"/>
                      </a:rPr>
                      <m:t>−</m:t>
                    </m:r>
                    <m:r>
                      <a:rPr lang="el-GR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পরস্পরের পূরক কোণ।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2661880"/>
                <a:ext cx="8938514" cy="375552"/>
              </a:xfrm>
              <a:prstGeom prst="rect">
                <a:avLst/>
              </a:prstGeom>
              <a:blipFill rotWithShape="1">
                <a:blip r:embed="rId9"/>
                <a:stretch>
                  <a:fillRect t="-4918" b="-27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05486" y="3031212"/>
                <a:ext cx="89385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মনে করি,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∠XOY =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P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এই কোণের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OY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বাহুর উপর একটি বিন্দু।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PM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⊥ OX </a:t>
                </a:r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আঁকি।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3031212"/>
                <a:ext cx="8938513" cy="369332"/>
              </a:xfrm>
              <a:prstGeom prst="rect">
                <a:avLst/>
              </a:prstGeom>
              <a:blipFill rotWithShape="1">
                <a:blip r:embed="rId10"/>
                <a:stretch>
                  <a:fillRect l="-614" t="-13115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5486" y="3445042"/>
                <a:ext cx="8938513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∵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ত্রিভুজের তিন কোণের সমষ্টি দুই সমকোণ এবং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△</a:t>
                </a:r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POM </a:t>
                </a:r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সমকোণী ত্রিভুজে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∠PMO=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3445042"/>
                <a:ext cx="8938513" cy="375552"/>
              </a:xfrm>
              <a:prstGeom prst="rect">
                <a:avLst/>
              </a:prstGeom>
              <a:blipFill rotWithShape="1">
                <a:blip r:embed="rId11"/>
                <a:stretch>
                  <a:fillRect l="-614" t="-11290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05486" y="3865418"/>
                <a:ext cx="8938513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∴ ∠OPM+∠POM= </a:t>
                </a:r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একসমকোণ=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3865418"/>
                <a:ext cx="8938513" cy="375552"/>
              </a:xfrm>
              <a:prstGeom prst="rect">
                <a:avLst/>
              </a:prstGeom>
              <a:blipFill rotWithShape="1">
                <a:blip r:embed="rId12"/>
                <a:stretch>
                  <a:fillRect l="-614" t="-11290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05485" y="4234750"/>
                <a:ext cx="8924659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mbria Math"/>
                    <a:ea typeface="Cambria Math"/>
                  </a:rPr>
                  <a:t>∴ ∠OPM=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b="1" dirty="0" smtClean="0"/>
                  <a:t> </a:t>
                </a:r>
                <a:r>
                  <a:rPr lang="en-US" b="1" dirty="0" smtClean="0">
                    <a:latin typeface="Cambria Math"/>
                    <a:ea typeface="Cambria Math"/>
                  </a:rPr>
                  <a:t>∠POM=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b="1" dirty="0" smtClean="0"/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en-US" b="1" dirty="0" smtClean="0"/>
                  <a:t>   [ </a:t>
                </a:r>
                <a:r>
                  <a:rPr lang="en-US" b="1" dirty="0" smtClean="0">
                    <a:latin typeface="Cambria Math"/>
                    <a:ea typeface="Cambria Math"/>
                  </a:rPr>
                  <a:t>∵ ∠POM =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en-US" b="1" dirty="0" smtClean="0"/>
                  <a:t>  ]             </a:t>
                </a:r>
                <a:endParaRPr lang="en-US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4234750"/>
                <a:ext cx="8924659" cy="375552"/>
              </a:xfrm>
              <a:prstGeom prst="rect">
                <a:avLst/>
              </a:prstGeom>
              <a:blipFill rotWithShape="1">
                <a:blip r:embed="rId13"/>
                <a:stretch>
                  <a:fillRect l="-615" t="-9836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05486" y="4565073"/>
                <a:ext cx="8938514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mbria Math"/>
                    <a:ea typeface="Cambria Math"/>
                  </a:rPr>
                  <a:t>∴ sin(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  <m:r>
                      <a:rPr lang="en-US" b="1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𝜽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b="1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𝑶𝑴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𝑶𝑷</m:t>
                        </m:r>
                      </m:den>
                    </m:f>
                  </m:oMath>
                </a14:m>
                <a:r>
                  <a:rPr lang="en-US" b="1" dirty="0" smtClean="0"/>
                  <a:t>  = </a:t>
                </a:r>
                <a:r>
                  <a:rPr lang="en-US" b="1" dirty="0" err="1" smtClean="0"/>
                  <a:t>cos</a:t>
                </a:r>
                <a:r>
                  <a:rPr lang="en-US" b="1" dirty="0" err="1" smtClean="0">
                    <a:latin typeface="Cambria Math"/>
                    <a:ea typeface="Cambria Math"/>
                  </a:rPr>
                  <a:t>∠POM</a:t>
                </a:r>
                <a:r>
                  <a:rPr lang="en-US" b="1" dirty="0" smtClean="0">
                    <a:latin typeface="Cambria Math"/>
                    <a:ea typeface="Cambria Math"/>
                  </a:rPr>
                  <a:t>= </a:t>
                </a:r>
                <a:r>
                  <a:rPr lang="en-US" b="1" dirty="0" err="1" smtClean="0">
                    <a:latin typeface="Cambria Math"/>
                    <a:ea typeface="Cambria Math"/>
                  </a:rPr>
                  <a:t>cos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en-US" b="1" dirty="0" smtClean="0"/>
                  <a:t>  ;     </a:t>
                </a:r>
                <a:r>
                  <a:rPr lang="en-US" b="1" dirty="0" err="1" smtClean="0"/>
                  <a:t>cos</a:t>
                </a:r>
                <a:r>
                  <a:rPr lang="en-US" b="1" dirty="0" smtClean="0"/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1" i="1" dirty="0" smtClean="0">
                        <a:latin typeface="Cambria Math"/>
                        <a:ea typeface="Cambria Math"/>
                      </a:rPr>
                      <m:t>𝜽</m:t>
                    </m:r>
                    <m:r>
                      <a:rPr lang="en-US" b="1" i="1" dirty="0" smtClean="0">
                        <a:latin typeface="Cambria Math"/>
                        <a:ea typeface="Cambria Math"/>
                      </a:rPr>
                      <m:t>)=</m:t>
                    </m:r>
                    <m:f>
                      <m:fPr>
                        <m:ctrlPr>
                          <a:rPr lang="en-US" b="1" i="1" dirty="0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  <a:ea typeface="Cambria Math"/>
                          </a:rPr>
                          <m:t>𝑷𝑴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  <a:ea typeface="Cambria Math"/>
                          </a:rPr>
                          <m:t>𝑶𝑷</m:t>
                        </m:r>
                      </m:den>
                    </m:f>
                  </m:oMath>
                </a14:m>
                <a:r>
                  <a:rPr lang="en-US" b="1" dirty="0" smtClean="0"/>
                  <a:t> =   </a:t>
                </a:r>
                <a:r>
                  <a:rPr lang="en-US" b="1" dirty="0" err="1" smtClean="0"/>
                  <a:t>sin</a:t>
                </a:r>
                <a:r>
                  <a:rPr lang="en-US" b="1" dirty="0" err="1" smtClean="0">
                    <a:latin typeface="Cambria Math"/>
                    <a:ea typeface="Cambria Math"/>
                  </a:rPr>
                  <a:t>∠POM</a:t>
                </a:r>
                <a:r>
                  <a:rPr lang="en-US" b="1" dirty="0" smtClean="0">
                    <a:latin typeface="Cambria Math"/>
                    <a:ea typeface="Cambria Math"/>
                  </a:rPr>
                  <a:t> = sin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en-US" b="1" dirty="0" smtClean="0"/>
                  <a:t>         </a:t>
                </a:r>
                <a:endParaRPr lang="en-US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4565073"/>
                <a:ext cx="8938514" cy="492443"/>
              </a:xfrm>
              <a:prstGeom prst="rect">
                <a:avLst/>
              </a:prstGeom>
              <a:blipFill rotWithShape="1">
                <a:blip r:embed="rId14"/>
                <a:stretch>
                  <a:fillRect l="-614" b="-74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05486" y="5189576"/>
                <a:ext cx="8917732" cy="4875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mbria Math"/>
                    <a:ea typeface="Cambria Math"/>
                  </a:rPr>
                  <a:t>∴ tan(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  <m:r>
                      <a:rPr lang="en-US" b="1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𝜽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b="1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𝑶𝑴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𝑷𝑴</m:t>
                        </m:r>
                      </m:den>
                    </m:f>
                  </m:oMath>
                </a14:m>
                <a:r>
                  <a:rPr lang="en-US" b="1" dirty="0" smtClean="0"/>
                  <a:t>  = </a:t>
                </a:r>
                <a:r>
                  <a:rPr lang="en-US" b="1" dirty="0" err="1" smtClean="0"/>
                  <a:t>cot</a:t>
                </a:r>
                <a:r>
                  <a:rPr lang="en-US" b="1" dirty="0" err="1" smtClean="0">
                    <a:latin typeface="Cambria Math"/>
                    <a:ea typeface="Cambria Math"/>
                  </a:rPr>
                  <a:t>∠POM</a:t>
                </a:r>
                <a:r>
                  <a:rPr lang="en-US" b="1" dirty="0" smtClean="0">
                    <a:latin typeface="Cambria Math"/>
                    <a:ea typeface="Cambria Math"/>
                  </a:rPr>
                  <a:t>= </a:t>
                </a:r>
                <a:r>
                  <a:rPr lang="en-US" b="1" dirty="0" err="1" smtClean="0">
                    <a:latin typeface="Cambria Math"/>
                    <a:ea typeface="Cambria Math"/>
                  </a:rPr>
                  <a:t>co</a:t>
                </a:r>
                <a:r>
                  <a:rPr lang="en-US" b="1" dirty="0" smtClean="0">
                    <a:latin typeface="Cambria Math"/>
                    <a:ea typeface="Cambria Math"/>
                  </a:rPr>
                  <a:t>t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en-US" b="1" dirty="0" smtClean="0"/>
                  <a:t>  ;     </a:t>
                </a:r>
                <a:r>
                  <a:rPr lang="en-US" b="1" dirty="0" err="1" smtClean="0"/>
                  <a:t>co</a:t>
                </a:r>
                <a:r>
                  <a:rPr lang="en-US" b="1" dirty="0" smtClean="0"/>
                  <a:t>t(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1" i="1" dirty="0" smtClean="0">
                        <a:latin typeface="Cambria Math"/>
                        <a:ea typeface="Cambria Math"/>
                      </a:rPr>
                      <m:t>𝜽</m:t>
                    </m:r>
                    <m:r>
                      <a:rPr lang="en-US" b="1" i="1" dirty="0" smtClean="0">
                        <a:latin typeface="Cambria Math"/>
                        <a:ea typeface="Cambria Math"/>
                      </a:rPr>
                      <m:t>)=</m:t>
                    </m:r>
                    <m:f>
                      <m:fPr>
                        <m:ctrlPr>
                          <a:rPr lang="en-US" b="1" i="1" dirty="0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  <a:ea typeface="Cambria Math"/>
                          </a:rPr>
                          <m:t>𝑷𝑴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  <a:ea typeface="Cambria Math"/>
                          </a:rPr>
                          <m:t>𝑶𝑴</m:t>
                        </m:r>
                      </m:den>
                    </m:f>
                  </m:oMath>
                </a14:m>
                <a:r>
                  <a:rPr lang="en-US" b="1" dirty="0" smtClean="0"/>
                  <a:t> =   </a:t>
                </a:r>
                <a:r>
                  <a:rPr lang="en-US" b="1" dirty="0" err="1" smtClean="0"/>
                  <a:t>tan</a:t>
                </a:r>
                <a:r>
                  <a:rPr lang="en-US" b="1" dirty="0" err="1" smtClean="0">
                    <a:latin typeface="Cambria Math"/>
                    <a:ea typeface="Cambria Math"/>
                  </a:rPr>
                  <a:t>∠POM</a:t>
                </a:r>
                <a:r>
                  <a:rPr lang="en-US" b="1" dirty="0" smtClean="0">
                    <a:latin typeface="Cambria Math"/>
                    <a:ea typeface="Cambria Math"/>
                  </a:rPr>
                  <a:t> = tan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en-US" b="1" dirty="0" smtClean="0"/>
                  <a:t>         </a:t>
                </a:r>
                <a:endParaRPr lang="en-US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5189576"/>
                <a:ext cx="8917732" cy="487569"/>
              </a:xfrm>
              <a:prstGeom prst="rect">
                <a:avLst/>
              </a:prstGeom>
              <a:blipFill rotWithShape="1">
                <a:blip r:embed="rId15"/>
                <a:stretch>
                  <a:fillRect l="-615" b="-8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05487" y="5784273"/>
                <a:ext cx="9243314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mbria Math"/>
                    <a:ea typeface="Cambria Math"/>
                  </a:rPr>
                  <a:t>∴ cosec(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  <m:r>
                      <a:rPr lang="en-US" b="1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𝜽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b="1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𝑶𝑷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𝑶𝑴</m:t>
                        </m:r>
                      </m:den>
                    </m:f>
                  </m:oMath>
                </a14:m>
                <a:r>
                  <a:rPr lang="en-US" b="1" dirty="0" smtClean="0"/>
                  <a:t>  = </a:t>
                </a:r>
                <a:r>
                  <a:rPr lang="en-US" b="1" dirty="0" err="1" smtClean="0"/>
                  <a:t>sec</a:t>
                </a:r>
                <a:r>
                  <a:rPr lang="en-US" b="1" dirty="0" err="1" smtClean="0">
                    <a:latin typeface="Cambria Math"/>
                    <a:ea typeface="Cambria Math"/>
                  </a:rPr>
                  <a:t>∠POM</a:t>
                </a:r>
                <a:r>
                  <a:rPr lang="en-US" b="1" dirty="0" smtClean="0">
                    <a:latin typeface="Cambria Math"/>
                    <a:ea typeface="Cambria Math"/>
                  </a:rPr>
                  <a:t>= </a:t>
                </a:r>
                <a:r>
                  <a:rPr lang="en-US" b="1" dirty="0" err="1">
                    <a:latin typeface="Cambria Math"/>
                    <a:ea typeface="Cambria Math"/>
                  </a:rPr>
                  <a:t>s</a:t>
                </a:r>
                <a:r>
                  <a:rPr lang="en-US" b="1" dirty="0" smtClean="0">
                    <a:latin typeface="Cambria Math"/>
                    <a:ea typeface="Cambria Math"/>
                  </a:rPr>
                  <a:t>ec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en-US" b="1" dirty="0" smtClean="0"/>
                  <a:t>  ; sec(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1" i="1" dirty="0" smtClean="0">
                        <a:latin typeface="Cambria Math"/>
                        <a:ea typeface="Cambria Math"/>
                      </a:rPr>
                      <m:t>𝜽</m:t>
                    </m:r>
                    <m:r>
                      <a:rPr lang="en-US" b="1" i="1" dirty="0" smtClean="0">
                        <a:latin typeface="Cambria Math"/>
                        <a:ea typeface="Cambria Math"/>
                      </a:rPr>
                      <m:t>)=</m:t>
                    </m:r>
                    <m:f>
                      <m:fPr>
                        <m:ctrlPr>
                          <a:rPr lang="en-US" b="1" i="1" dirty="0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  <a:ea typeface="Cambria Math"/>
                          </a:rPr>
                          <m:t>𝑶𝑷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  <a:ea typeface="Cambria Math"/>
                          </a:rPr>
                          <m:t>𝑷𝑴</m:t>
                        </m:r>
                      </m:den>
                    </m:f>
                  </m:oMath>
                </a14:m>
                <a:r>
                  <a:rPr lang="en-US" b="1" dirty="0" smtClean="0"/>
                  <a:t> =  </a:t>
                </a:r>
                <a:r>
                  <a:rPr lang="en-US" b="1" dirty="0" err="1" smtClean="0"/>
                  <a:t>cosec</a:t>
                </a:r>
                <a:r>
                  <a:rPr lang="en-US" b="1" dirty="0" err="1" smtClean="0">
                    <a:latin typeface="Cambria Math"/>
                    <a:ea typeface="Cambria Math"/>
                  </a:rPr>
                  <a:t>∠POM</a:t>
                </a:r>
                <a:r>
                  <a:rPr lang="en-US" b="1" dirty="0" smtClean="0">
                    <a:latin typeface="Cambria Math"/>
                    <a:ea typeface="Cambria Math"/>
                  </a:rPr>
                  <a:t> = cosec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en-US" b="1" dirty="0" smtClean="0"/>
                  <a:t>         </a:t>
                </a:r>
                <a:endParaRPr lang="en-US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7" y="5784273"/>
                <a:ext cx="9243314" cy="492443"/>
              </a:xfrm>
              <a:prstGeom prst="rect">
                <a:avLst/>
              </a:prstGeom>
              <a:blipFill rotWithShape="1">
                <a:blip r:embed="rId16"/>
                <a:stretch>
                  <a:fillRect l="-594" b="-74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366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  <p:bldP spid="23" grpId="0"/>
      <p:bldP spid="24" grpId="0"/>
      <p:bldP spid="25" grpId="0"/>
      <p:bldP spid="26" grpId="0"/>
      <p:bldP spid="27" grpId="0"/>
      <p:bldP spid="29" grpId="0"/>
      <p:bldP spid="3" grpId="0"/>
      <p:bldP spid="4" grpId="0"/>
      <p:bldP spid="19" grpId="0"/>
      <p:bldP spid="30" grpId="0"/>
      <p:bldP spid="31" grpId="0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486" y="118707"/>
            <a:ext cx="89108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বিঃদ্রঃ পূর্ব পৃষ্ঠায় আমরা জানলাম যে,    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5486" y="641927"/>
                <a:ext cx="8938514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দুইটি সূক্ষকোণের পরিমাপের সমষ্টি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হলে, তাদের একটিকে অপরটির পূরক কোণ বলে। যেমন,      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641927"/>
                <a:ext cx="8938514" cy="407099"/>
              </a:xfrm>
              <a:prstGeom prst="rect">
                <a:avLst/>
              </a:prstGeom>
              <a:blipFill rotWithShape="1">
                <a:blip r:embed="rId2"/>
                <a:stretch>
                  <a:fillRect l="-750" t="-4478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05486" y="1076575"/>
                <a:ext cx="8938514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কোণের পূরক কোণ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1076575"/>
                <a:ext cx="8938514" cy="407099"/>
              </a:xfrm>
              <a:prstGeom prst="rect">
                <a:avLst/>
              </a:prstGeom>
              <a:blipFill rotWithShape="1">
                <a:blip r:embed="rId3"/>
                <a:stretch>
                  <a:fillRect t="-4545" b="-287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5485" y="1475304"/>
                <a:ext cx="8890021" cy="4910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আবার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কোণের ত্রিকোণমিতিক তালিকায় দেখা যায়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1475304"/>
                <a:ext cx="8890021" cy="491096"/>
              </a:xfrm>
              <a:prstGeom prst="rect">
                <a:avLst/>
              </a:prstGeom>
              <a:blipFill rotWithShape="1">
                <a:blip r:embed="rId4"/>
                <a:stretch>
                  <a:fillRect b="-98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05486" y="1790125"/>
                <a:ext cx="8890023" cy="4910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এবং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কোণের ত্রিকোণমিতিক তালিকায় দেখা যায় </a:t>
                </a:r>
                <a:r>
                  <a:rPr lang="en-US" b="1" dirty="0" err="1" smtClean="0"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1790125"/>
                <a:ext cx="8890023" cy="491096"/>
              </a:xfrm>
              <a:prstGeom prst="rect">
                <a:avLst/>
              </a:prstGeom>
              <a:blipFill rotWithShape="1">
                <a:blip r:embed="rId5"/>
                <a:stretch>
                  <a:fillRect b="-1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05486" y="2211948"/>
                <a:ext cx="8689132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/>
                  <a:t> </a:t>
                </a:r>
                <a:r>
                  <a:rPr lang="en-US" b="1" dirty="0" smtClean="0">
                    <a:latin typeface="Cambria Math"/>
                    <a:ea typeface="Cambria Math"/>
                  </a:rPr>
                  <a:t>∴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 = </a:t>
                </a:r>
                <a:r>
                  <a:rPr lang="en-US" b="1" dirty="0" err="1" smtClean="0"/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               </a:t>
                </a:r>
                <a:endParaRPr lang="en-US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2211948"/>
                <a:ext cx="8689132" cy="375552"/>
              </a:xfrm>
              <a:prstGeom prst="rect">
                <a:avLst/>
              </a:prstGeom>
              <a:blipFill rotWithShape="1">
                <a:blip r:embed="rId6"/>
                <a:stretch>
                  <a:fillRect t="-9836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05485" y="2653148"/>
                <a:ext cx="8779188" cy="18211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∴ </a:t>
                </a:r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উপরের তথ্য থেকে র্নিধিধায় বলাযায়,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𝟏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/>
                          </a:rPr>
                          <m:t>𝒄𝒐𝒔</m:t>
                        </m:r>
                        <m:r>
                          <a:rPr lang="en-US" b="1" i="1" dirty="0" smtClean="0">
                            <a:latin typeface="Cambria Math"/>
                          </a:rPr>
                          <m:t>𝟖𝟗</m:t>
                        </m:r>
                      </m:e>
                      <m:sup>
                        <m:r>
                          <a:rPr lang="en-US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[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∵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𝟏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/>
                          </a:rPr>
                          <m:t>𝟖𝟗</m:t>
                        </m:r>
                      </m:e>
                      <m:sup>
                        <m:r>
                          <a:rPr lang="en-US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]                                           </a:t>
                </a: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                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= </a:t>
                </a:r>
                <a:r>
                  <a:rPr lang="en-US" b="1" dirty="0" err="1" smtClean="0"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𝟖𝟖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[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∵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/>
                          </a:rPr>
                          <m:t>𝟖𝟖</m:t>
                        </m:r>
                      </m:e>
                      <m:sup>
                        <m:r>
                          <a:rPr lang="en-US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]</a:t>
                </a: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                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= </a:t>
                </a:r>
                <a:r>
                  <a:rPr lang="en-US" b="1" dirty="0" err="1" smtClean="0"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𝟖𝟓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[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∵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𝟓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/>
                          </a:rPr>
                          <m:t>𝟖𝟓</m:t>
                        </m:r>
                      </m:e>
                      <m:sup>
                        <m:r>
                          <a:rPr lang="en-US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]</a:t>
                </a: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                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𝟐𝟎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:r>
                  <a:rPr lang="en-US" b="1" dirty="0" err="1" smtClean="0"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𝟕𝟎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[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∵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𝟐𝟎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/>
                          </a:rPr>
                          <m:t>𝟕𝟎</m:t>
                        </m:r>
                      </m:e>
                      <m:sup>
                        <m:r>
                          <a:rPr lang="en-US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dirty="0" smtClean="0">
                            <a:latin typeface="Cambria Math"/>
                          </a:rPr>
                          <m:t>𝟎</m:t>
                        </m:r>
                        <m:r>
                          <a:rPr lang="en-US" b="1" i="1" dirty="0" smtClean="0">
                            <a:latin typeface="Cambria Math"/>
                          </a:rPr>
                          <m:t> 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]</a:t>
                </a: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                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𝟓𝟎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:r>
                  <a:rPr lang="en-US" b="1" dirty="0" err="1" smtClean="0"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𝟒𝟎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[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∵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𝟓𝟎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𝟒𝟎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]</a:t>
                </a: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                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𝟕𝟓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:r>
                  <a:rPr lang="en-US" b="1" dirty="0" err="1" smtClean="0"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𝟏𝟓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[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∵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𝟕𝟓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𝟏𝟓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]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2653148"/>
                <a:ext cx="8779188" cy="1821140"/>
              </a:xfrm>
              <a:prstGeom prst="rect">
                <a:avLst/>
              </a:prstGeom>
              <a:blipFill rotWithShape="1">
                <a:blip r:embed="rId7"/>
                <a:stretch>
                  <a:fillRect l="-625" t="-2341" r="-6667" b="-30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205486" y="4474288"/>
            <a:ext cx="8806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 কাজঃ এবার তোমরা সাইন্টিফিক ক্যালকুলেটর ব্যবহার করে নিচের উক্তিগুলির সত্যতা যাচাই করঃ         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90600" y="4857474"/>
                <a:ext cx="3622964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১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𝟏𝟗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:r>
                  <a:rPr lang="en-US" b="1" dirty="0" err="1" smtClean="0"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𝟕𝟏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4857474"/>
                <a:ext cx="3622964" cy="375552"/>
              </a:xfrm>
              <a:prstGeom prst="rect">
                <a:avLst/>
              </a:prstGeom>
              <a:blipFill rotWithShape="1">
                <a:blip r:embed="rId8"/>
                <a:stretch>
                  <a:fillRect l="-1515" t="-4918" b="-27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04455" y="5299363"/>
                <a:ext cx="3609110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২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𝟗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:r>
                  <a:rPr lang="en-US" b="1" dirty="0" err="1" smtClean="0"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𝟖𝟏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455" y="5299363"/>
                <a:ext cx="3609110" cy="375552"/>
              </a:xfrm>
              <a:prstGeom prst="rect">
                <a:avLst/>
              </a:prstGeom>
              <a:blipFill rotWithShape="1">
                <a:blip r:embed="rId9"/>
                <a:stretch>
                  <a:fillRect l="-1520" t="-4839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83672" y="5708073"/>
                <a:ext cx="3629893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৩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𝟒𝟑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:r>
                  <a:rPr lang="en-US" b="1" dirty="0" err="1" smtClean="0"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𝟒𝟕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672" y="5708073"/>
                <a:ext cx="3629893" cy="375552"/>
              </a:xfrm>
              <a:prstGeom prst="rect">
                <a:avLst/>
              </a:prstGeom>
              <a:blipFill rotWithShape="1">
                <a:blip r:embed="rId10"/>
                <a:stretch>
                  <a:fillRect l="-1342" t="-4839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83672" y="6077405"/>
                <a:ext cx="3629892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৪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𝟑𝟑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:r>
                  <a:rPr lang="en-US" b="1" dirty="0" err="1" smtClean="0"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𝟓𝟕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672" y="6077405"/>
                <a:ext cx="3629892" cy="375552"/>
              </a:xfrm>
              <a:prstGeom prst="rect">
                <a:avLst/>
              </a:prstGeom>
              <a:blipFill rotWithShape="1">
                <a:blip r:embed="rId11"/>
                <a:stretch>
                  <a:fillRect l="-1342" t="-4839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219697" y="6233443"/>
                <a:ext cx="3875812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৮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𝟖𝟐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:r>
                  <a:rPr lang="en-US" b="1" dirty="0" err="1" smtClean="0"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𝟖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9697" y="6233443"/>
                <a:ext cx="3875812" cy="375552"/>
              </a:xfrm>
              <a:prstGeom prst="rect">
                <a:avLst/>
              </a:prstGeom>
              <a:blipFill rotWithShape="1">
                <a:blip r:embed="rId12"/>
                <a:stretch>
                  <a:fillRect l="-1258" t="-4918" b="-27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219696" y="5708073"/>
                <a:ext cx="3924303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৭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𝟔𝟖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:r>
                  <a:rPr lang="en-US" b="1" dirty="0" err="1" smtClean="0"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𝟐𝟐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9696" y="5708073"/>
                <a:ext cx="3924303" cy="375552"/>
              </a:xfrm>
              <a:prstGeom prst="rect">
                <a:avLst/>
              </a:prstGeom>
              <a:blipFill rotWithShape="1">
                <a:blip r:embed="rId13"/>
                <a:stretch>
                  <a:fillRect l="-1242" t="-4839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219697" y="5241391"/>
                <a:ext cx="3875812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৬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𝟔𝟐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:r>
                  <a:rPr lang="en-US" b="1" dirty="0" err="1" smtClean="0"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𝟐𝟖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9697" y="5241391"/>
                <a:ext cx="3875812" cy="375552"/>
              </a:xfrm>
              <a:prstGeom prst="rect">
                <a:avLst/>
              </a:prstGeom>
              <a:blipFill rotWithShape="1">
                <a:blip r:embed="rId14"/>
                <a:stretch>
                  <a:fillRect l="-1258" t="-4918" b="-27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219696" y="4872059"/>
                <a:ext cx="3924303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৫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𝟒𝟗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:r>
                  <a:rPr lang="en-US" b="1" dirty="0" err="1" smtClean="0"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𝟒𝟏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9696" y="4872059"/>
                <a:ext cx="3924303" cy="375552"/>
              </a:xfrm>
              <a:prstGeom prst="rect">
                <a:avLst/>
              </a:prstGeom>
              <a:blipFill rotWithShape="1">
                <a:blip r:embed="rId15"/>
                <a:stretch>
                  <a:fillRect l="-1242" t="-4839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5629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5485" y="159327"/>
                <a:ext cx="8938515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bn-BD" sz="2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8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কোণের ত্রিকোণমিতিক অনুপাত;            </a:t>
                </a:r>
                <a:endParaRPr lang="en-US" sz="28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159327"/>
                <a:ext cx="8938515" cy="532966"/>
              </a:xfrm>
              <a:prstGeom prst="rect">
                <a:avLst/>
              </a:prstGeom>
              <a:blipFill rotWithShape="1">
                <a:blip r:embed="rId2"/>
                <a:stretch>
                  <a:fillRect t="-7955" b="-31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1737475" y="664220"/>
            <a:ext cx="1465084" cy="2134369"/>
            <a:chOff x="1737475" y="664220"/>
            <a:chExt cx="1465084" cy="2134369"/>
          </a:xfrm>
        </p:grpSpPr>
        <p:grpSp>
          <p:nvGrpSpPr>
            <p:cNvPr id="83" name="Group 82"/>
            <p:cNvGrpSpPr/>
            <p:nvPr/>
          </p:nvGrpSpPr>
          <p:grpSpPr>
            <a:xfrm>
              <a:off x="1737475" y="664220"/>
              <a:ext cx="1465084" cy="2134369"/>
              <a:chOff x="607142" y="602238"/>
              <a:chExt cx="1465084" cy="2134369"/>
            </a:xfrm>
          </p:grpSpPr>
          <p:sp>
            <p:nvSpPr>
              <p:cNvPr id="84" name="Right Triangle 83"/>
              <p:cNvSpPr/>
              <p:nvPr/>
            </p:nvSpPr>
            <p:spPr>
              <a:xfrm flipH="1">
                <a:off x="680561" y="602238"/>
                <a:ext cx="1078965" cy="1821874"/>
              </a:xfrm>
              <a:prstGeom prst="rt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TextBox 84"/>
              <p:cNvSpPr txBox="1"/>
              <p:nvPr/>
            </p:nvSpPr>
            <p:spPr>
              <a:xfrm>
                <a:off x="1768938" y="108007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</a:t>
                </a:r>
              </a:p>
            </p:txBody>
          </p:sp>
          <p:sp>
            <p:nvSpPr>
              <p:cNvPr id="86" name="TextBox 85"/>
              <p:cNvSpPr txBox="1"/>
              <p:nvPr/>
            </p:nvSpPr>
            <p:spPr>
              <a:xfrm>
                <a:off x="607142" y="2335847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O</a:t>
                </a:r>
                <a:endParaRPr lang="en-US" dirty="0"/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1551768" y="2367275"/>
                <a:ext cx="3337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</a:t>
                </a:r>
                <a:endParaRPr lang="en-US" dirty="0"/>
              </a:p>
            </p:txBody>
          </p:sp>
        </p:grpSp>
        <p:cxnSp>
          <p:nvCxnSpPr>
            <p:cNvPr id="112" name="Straight Connector 111"/>
            <p:cNvCxnSpPr>
              <a:endCxn id="85" idx="1"/>
            </p:cNvCxnSpPr>
            <p:nvPr/>
          </p:nvCxnSpPr>
          <p:spPr>
            <a:xfrm flipV="1">
              <a:off x="1821868" y="1326727"/>
              <a:ext cx="1077403" cy="11372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"/>
          <p:cNvGrpSpPr/>
          <p:nvPr/>
        </p:nvGrpSpPr>
        <p:grpSpPr>
          <a:xfrm>
            <a:off x="3015847" y="678438"/>
            <a:ext cx="1698149" cy="2121384"/>
            <a:chOff x="3015847" y="678438"/>
            <a:chExt cx="1698149" cy="2121384"/>
          </a:xfrm>
        </p:grpSpPr>
        <p:grpSp>
          <p:nvGrpSpPr>
            <p:cNvPr id="91" name="Group 90"/>
            <p:cNvGrpSpPr/>
            <p:nvPr/>
          </p:nvGrpSpPr>
          <p:grpSpPr>
            <a:xfrm>
              <a:off x="3015847" y="678438"/>
              <a:ext cx="1698149" cy="2121384"/>
              <a:chOff x="364666" y="602238"/>
              <a:chExt cx="1698149" cy="2121384"/>
            </a:xfrm>
          </p:grpSpPr>
          <p:sp>
            <p:nvSpPr>
              <p:cNvPr id="92" name="Right Triangle 91"/>
              <p:cNvSpPr/>
              <p:nvPr/>
            </p:nvSpPr>
            <p:spPr>
              <a:xfrm flipH="1">
                <a:off x="701618" y="602238"/>
                <a:ext cx="1057908" cy="1811662"/>
              </a:xfrm>
              <a:prstGeom prst="rt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TextBox 92"/>
              <p:cNvSpPr txBox="1"/>
              <p:nvPr/>
            </p:nvSpPr>
            <p:spPr>
              <a:xfrm>
                <a:off x="1759527" y="150806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</a:t>
                </a:r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364666" y="2229234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O</a:t>
                </a:r>
                <a:endParaRPr lang="en-US" dirty="0"/>
              </a:p>
            </p:txBody>
          </p:sp>
          <p:sp>
            <p:nvSpPr>
              <p:cNvPr id="95" name="TextBox 94"/>
              <p:cNvSpPr txBox="1"/>
              <p:nvPr/>
            </p:nvSpPr>
            <p:spPr>
              <a:xfrm>
                <a:off x="1498642" y="2354290"/>
                <a:ext cx="3337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</a:t>
                </a:r>
                <a:endParaRPr lang="en-US" dirty="0"/>
              </a:p>
            </p:txBody>
          </p:sp>
        </p:grpSp>
        <p:cxnSp>
          <p:nvCxnSpPr>
            <p:cNvPr id="115" name="Straight Connector 114"/>
            <p:cNvCxnSpPr>
              <a:stCxn id="94" idx="3"/>
            </p:cNvCxnSpPr>
            <p:nvPr/>
          </p:nvCxnSpPr>
          <p:spPr>
            <a:xfrm flipV="1">
              <a:off x="3352799" y="1752600"/>
              <a:ext cx="1057908" cy="7375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/>
        </p:nvGrpSpPr>
        <p:grpSpPr>
          <a:xfrm>
            <a:off x="4562352" y="635528"/>
            <a:ext cx="1790967" cy="2096409"/>
            <a:chOff x="4562352" y="635528"/>
            <a:chExt cx="1790967" cy="2096409"/>
          </a:xfrm>
        </p:grpSpPr>
        <p:grpSp>
          <p:nvGrpSpPr>
            <p:cNvPr id="96" name="Group 95"/>
            <p:cNvGrpSpPr/>
            <p:nvPr/>
          </p:nvGrpSpPr>
          <p:grpSpPr>
            <a:xfrm>
              <a:off x="4562352" y="635528"/>
              <a:ext cx="1790967" cy="2096409"/>
              <a:chOff x="271848" y="602238"/>
              <a:chExt cx="1790967" cy="2096409"/>
            </a:xfrm>
          </p:grpSpPr>
          <p:sp>
            <p:nvSpPr>
              <p:cNvPr id="97" name="Right Triangle 96"/>
              <p:cNvSpPr/>
              <p:nvPr/>
            </p:nvSpPr>
            <p:spPr>
              <a:xfrm flipH="1">
                <a:off x="570514" y="602238"/>
                <a:ext cx="1189012" cy="1805832"/>
              </a:xfrm>
              <a:prstGeom prst="rt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TextBox 97"/>
              <p:cNvSpPr txBox="1"/>
              <p:nvPr/>
            </p:nvSpPr>
            <p:spPr>
              <a:xfrm>
                <a:off x="1759527" y="195608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</a:t>
                </a:r>
              </a:p>
            </p:txBody>
          </p:sp>
          <p:sp>
            <p:nvSpPr>
              <p:cNvPr id="99" name="TextBox 98"/>
              <p:cNvSpPr txBox="1"/>
              <p:nvPr/>
            </p:nvSpPr>
            <p:spPr>
              <a:xfrm>
                <a:off x="271848" y="2184026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O</a:t>
                </a:r>
                <a:endParaRPr lang="en-US" dirty="0"/>
              </a:p>
            </p:txBody>
          </p:sp>
          <p:sp>
            <p:nvSpPr>
              <p:cNvPr id="100" name="TextBox 99"/>
              <p:cNvSpPr txBox="1"/>
              <p:nvPr/>
            </p:nvSpPr>
            <p:spPr>
              <a:xfrm>
                <a:off x="1550471" y="2329315"/>
                <a:ext cx="3337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</a:t>
                </a:r>
                <a:endParaRPr lang="en-US" dirty="0"/>
              </a:p>
            </p:txBody>
          </p:sp>
        </p:grpSp>
        <p:cxnSp>
          <p:nvCxnSpPr>
            <p:cNvPr id="118" name="Straight Connector 117"/>
            <p:cNvCxnSpPr>
              <a:stCxn id="99" idx="3"/>
            </p:cNvCxnSpPr>
            <p:nvPr/>
          </p:nvCxnSpPr>
          <p:spPr>
            <a:xfrm flipV="1">
              <a:off x="4899304" y="2120768"/>
              <a:ext cx="1150727" cy="28121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>
            <a:off x="6348877" y="619486"/>
            <a:ext cx="1295489" cy="2151828"/>
            <a:chOff x="6348877" y="619486"/>
            <a:chExt cx="1295489" cy="2151828"/>
          </a:xfrm>
        </p:grpSpPr>
        <p:grpSp>
          <p:nvGrpSpPr>
            <p:cNvPr id="101" name="Group 100"/>
            <p:cNvGrpSpPr/>
            <p:nvPr/>
          </p:nvGrpSpPr>
          <p:grpSpPr>
            <a:xfrm>
              <a:off x="6348877" y="619486"/>
              <a:ext cx="1295489" cy="2151828"/>
              <a:chOff x="600453" y="602238"/>
              <a:chExt cx="1295489" cy="2151828"/>
            </a:xfrm>
          </p:grpSpPr>
          <p:sp>
            <p:nvSpPr>
              <p:cNvPr id="102" name="Right Triangle 101"/>
              <p:cNvSpPr/>
              <p:nvPr/>
            </p:nvSpPr>
            <p:spPr>
              <a:xfrm flipH="1">
                <a:off x="604894" y="602238"/>
                <a:ext cx="1154632" cy="1834524"/>
              </a:xfrm>
              <a:prstGeom prst="rt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TextBox 102"/>
              <p:cNvSpPr txBox="1"/>
              <p:nvPr/>
            </p:nvSpPr>
            <p:spPr>
              <a:xfrm>
                <a:off x="1425781" y="1919436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</a:t>
                </a:r>
              </a:p>
            </p:txBody>
          </p:sp>
          <p:sp>
            <p:nvSpPr>
              <p:cNvPr id="104" name="TextBox 103"/>
              <p:cNvSpPr txBox="1"/>
              <p:nvPr/>
            </p:nvSpPr>
            <p:spPr>
              <a:xfrm>
                <a:off x="600453" y="2313526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O</a:t>
                </a:r>
                <a:endParaRPr lang="en-US" dirty="0"/>
              </a:p>
            </p:txBody>
          </p:sp>
          <p:sp>
            <p:nvSpPr>
              <p:cNvPr id="105" name="TextBox 104"/>
              <p:cNvSpPr txBox="1"/>
              <p:nvPr/>
            </p:nvSpPr>
            <p:spPr>
              <a:xfrm>
                <a:off x="1562196" y="2384734"/>
                <a:ext cx="3337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</a:t>
                </a:r>
                <a:endParaRPr lang="en-US" dirty="0"/>
              </a:p>
            </p:txBody>
          </p:sp>
        </p:grpSp>
        <p:cxnSp>
          <p:nvCxnSpPr>
            <p:cNvPr id="122" name="Straight Connector 121"/>
            <p:cNvCxnSpPr>
              <a:stCxn id="102" idx="4"/>
            </p:cNvCxnSpPr>
            <p:nvPr/>
          </p:nvCxnSpPr>
          <p:spPr>
            <a:xfrm flipV="1">
              <a:off x="6353318" y="2301860"/>
              <a:ext cx="1154633" cy="1521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7722092" y="603444"/>
            <a:ext cx="1531988" cy="2151828"/>
            <a:chOff x="7722092" y="603444"/>
            <a:chExt cx="1531988" cy="2151828"/>
          </a:xfrm>
        </p:grpSpPr>
        <p:grpSp>
          <p:nvGrpSpPr>
            <p:cNvPr id="106" name="Group 105"/>
            <p:cNvGrpSpPr/>
            <p:nvPr/>
          </p:nvGrpSpPr>
          <p:grpSpPr>
            <a:xfrm>
              <a:off x="7722092" y="603444"/>
              <a:ext cx="1531988" cy="2151828"/>
              <a:chOff x="512301" y="602238"/>
              <a:chExt cx="1531988" cy="2151828"/>
            </a:xfrm>
          </p:grpSpPr>
          <p:sp>
            <p:nvSpPr>
              <p:cNvPr id="107" name="Right Triangle 106"/>
              <p:cNvSpPr/>
              <p:nvPr/>
            </p:nvSpPr>
            <p:spPr>
              <a:xfrm flipH="1">
                <a:off x="533400" y="602238"/>
                <a:ext cx="1226127" cy="1821874"/>
              </a:xfrm>
              <a:prstGeom prst="rt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TextBox 107"/>
              <p:cNvSpPr txBox="1"/>
              <p:nvPr/>
            </p:nvSpPr>
            <p:spPr>
              <a:xfrm>
                <a:off x="1741001" y="2140932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</a:t>
                </a:r>
              </a:p>
            </p:txBody>
          </p:sp>
          <p:sp>
            <p:nvSpPr>
              <p:cNvPr id="109" name="TextBox 108"/>
              <p:cNvSpPr txBox="1"/>
              <p:nvPr/>
            </p:nvSpPr>
            <p:spPr>
              <a:xfrm>
                <a:off x="512301" y="2329568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O</a:t>
                </a:r>
                <a:endParaRPr lang="en-US" dirty="0"/>
              </a:p>
            </p:txBody>
          </p:sp>
          <p:sp>
            <p:nvSpPr>
              <p:cNvPr id="110" name="TextBox 109"/>
              <p:cNvSpPr txBox="1"/>
              <p:nvPr/>
            </p:nvSpPr>
            <p:spPr>
              <a:xfrm>
                <a:off x="1522763" y="2384734"/>
                <a:ext cx="3337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</a:t>
                </a:r>
                <a:endParaRPr lang="en-US" dirty="0"/>
              </a:p>
            </p:txBody>
          </p:sp>
        </p:grpSp>
        <p:cxnSp>
          <p:nvCxnSpPr>
            <p:cNvPr id="125" name="Straight Connector 124"/>
            <p:cNvCxnSpPr/>
            <p:nvPr/>
          </p:nvCxnSpPr>
          <p:spPr>
            <a:xfrm flipV="1">
              <a:off x="7743191" y="2397830"/>
              <a:ext cx="1200929" cy="415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/>
              <p:cNvSpPr txBox="1"/>
              <p:nvPr/>
            </p:nvSpPr>
            <p:spPr>
              <a:xfrm>
                <a:off x="206032" y="2918568"/>
                <a:ext cx="893796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আমরা সমকোণী ত্রিভুজের সূক্ষকোণ </a:t>
                </a:r>
                <a14:m>
                  <m:oMath xmlns:m="http://schemas.openxmlformats.org/officeDocument/2006/math">
                    <m:r>
                      <a:rPr lang="bn-BD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জন্য ত্রিকোণমিতিক অনুপাতগুলো নির্ণয় করতে শিখেছি।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29" name="TextBox 1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032" y="2918568"/>
                <a:ext cx="8937968" cy="369332"/>
              </a:xfrm>
              <a:prstGeom prst="rect">
                <a:avLst/>
              </a:prstGeom>
              <a:blipFill rotWithShape="1">
                <a:blip r:embed="rId3"/>
                <a:stretch>
                  <a:fillRect t="-6667" b="-2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0" name="TextBox 129"/>
          <p:cNvSpPr txBox="1"/>
          <p:nvPr/>
        </p:nvSpPr>
        <p:spPr>
          <a:xfrm>
            <a:off x="213967" y="3492436"/>
            <a:ext cx="8888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 এখন আমরা জানব, কোণটি ক্রমশঃ ছোট করা হলে ত্রিকোণমিতিক অনুপাতগুলো কেমন হয়।           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/>
              <p:cNvSpPr txBox="1"/>
              <p:nvPr/>
            </p:nvSpPr>
            <p:spPr>
              <a:xfrm>
                <a:off x="206032" y="4219792"/>
                <a:ext cx="891026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bn-BD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কোণটি যতই ছোট হতে থাকে, বিপরীত বাহু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PN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দৈর্ঘ্য ততই ছোট হয়।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31" name="TextBox 1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032" y="4219792"/>
                <a:ext cx="8910260" cy="369332"/>
              </a:xfrm>
              <a:prstGeom prst="rect">
                <a:avLst/>
              </a:prstGeom>
              <a:blipFill rotWithShape="1">
                <a:blip r:embed="rId4"/>
                <a:stretch>
                  <a:fillRect t="-6557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2" name="TextBox 131"/>
          <p:cNvSpPr txBox="1"/>
          <p:nvPr/>
        </p:nvSpPr>
        <p:spPr>
          <a:xfrm>
            <a:off x="277091" y="4800600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dirty="0" smtClean="0"/>
              <a:t>             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TextBox 132"/>
              <p:cNvSpPr txBox="1"/>
              <p:nvPr/>
            </p:nvSpPr>
            <p:spPr>
              <a:xfrm>
                <a:off x="213967" y="4662100"/>
                <a:ext cx="893003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P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বিন্দুটি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N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বিন্দুর নিকটতর হয় এবং অবশেষে </a:t>
                </a:r>
                <a14:m>
                  <m:oMath xmlns:m="http://schemas.openxmlformats.org/officeDocument/2006/math">
                    <m:r>
                      <a:rPr lang="bn-BD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কোণটি যখন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এর খুব কাছে অবস্থিত হয়,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OP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প্রায়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ON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সাথে মিলে যায়।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33" name="TextBox 1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967" y="4662100"/>
                <a:ext cx="8930033" cy="646331"/>
              </a:xfrm>
              <a:prstGeom prst="rect">
                <a:avLst/>
              </a:prstGeom>
              <a:blipFill rotWithShape="1">
                <a:blip r:embed="rId5"/>
                <a:stretch>
                  <a:fillRect l="-546" t="-2830" b="-150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5" name="Group 134"/>
          <p:cNvGrpSpPr/>
          <p:nvPr/>
        </p:nvGrpSpPr>
        <p:grpSpPr>
          <a:xfrm>
            <a:off x="148591" y="633088"/>
            <a:ext cx="1670182" cy="2122184"/>
            <a:chOff x="140713" y="632136"/>
            <a:chExt cx="1670182" cy="2122184"/>
          </a:xfrm>
        </p:grpSpPr>
        <p:grpSp>
          <p:nvGrpSpPr>
            <p:cNvPr id="20" name="Group 19"/>
            <p:cNvGrpSpPr/>
            <p:nvPr/>
          </p:nvGrpSpPr>
          <p:grpSpPr>
            <a:xfrm>
              <a:off x="140713" y="632136"/>
              <a:ext cx="1670182" cy="2122184"/>
              <a:chOff x="392633" y="602238"/>
              <a:chExt cx="1670182" cy="2122184"/>
            </a:xfrm>
          </p:grpSpPr>
          <p:sp>
            <p:nvSpPr>
              <p:cNvPr id="3" name="Right Triangle 2"/>
              <p:cNvSpPr/>
              <p:nvPr/>
            </p:nvSpPr>
            <p:spPr>
              <a:xfrm flipH="1">
                <a:off x="533400" y="602238"/>
                <a:ext cx="1226127" cy="1821874"/>
              </a:xfrm>
              <a:prstGeom prst="rt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759527" y="6182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392633" y="2355090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O</a:t>
                </a:r>
                <a:endParaRPr lang="en-US" dirty="0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1560414" y="2347237"/>
                <a:ext cx="3337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</a:t>
                </a:r>
                <a:endParaRPr lang="en-US" dirty="0"/>
              </a:p>
            </p:txBody>
          </p:sp>
          <p:grpSp>
            <p:nvGrpSpPr>
              <p:cNvPr id="19" name="Group 18"/>
              <p:cNvGrpSpPr/>
              <p:nvPr/>
            </p:nvGrpSpPr>
            <p:grpSpPr>
              <a:xfrm>
                <a:off x="1425781" y="2119562"/>
                <a:ext cx="315192" cy="304800"/>
                <a:chOff x="3418608" y="2895600"/>
                <a:chExt cx="315192" cy="304800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3418608" y="2895600"/>
                  <a:ext cx="0" cy="3048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/>
                <p:cNvCxnSpPr/>
                <p:nvPr/>
              </p:nvCxnSpPr>
              <p:spPr>
                <a:xfrm>
                  <a:off x="3418608" y="2895600"/>
                  <a:ext cx="315192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4" name="TextBox 133"/>
                <p:cNvSpPr txBox="1"/>
                <p:nvPr/>
              </p:nvSpPr>
              <p:spPr>
                <a:xfrm>
                  <a:off x="385335" y="2120768"/>
                  <a:ext cx="37414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/>
                            <a:ea typeface="Cambria Math"/>
                          </a:rPr>
                          <m:t>𝜃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4" name="TextBox 1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5335" y="2120768"/>
                  <a:ext cx="374141" cy="369332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TextBox 135"/>
              <p:cNvSpPr txBox="1"/>
              <p:nvPr/>
            </p:nvSpPr>
            <p:spPr>
              <a:xfrm>
                <a:off x="213967" y="5308430"/>
                <a:ext cx="8930033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যখন </a:t>
                </a:r>
                <a14:m>
                  <m:oMath xmlns:m="http://schemas.openxmlformats.org/officeDocument/2006/math">
                    <m:r>
                      <a:rPr lang="bn-BD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কোণটি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খুব নিকটে আসে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তখন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PN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রেখাংশের দৈর্ঘ্য শূন্যের কোঠায় নেমে আসে অর্থাৎ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PN=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০ হয়।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36" name="TextBox 1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967" y="5308430"/>
                <a:ext cx="8930033" cy="375552"/>
              </a:xfrm>
              <a:prstGeom prst="rect">
                <a:avLst/>
              </a:prstGeom>
              <a:blipFill rotWithShape="1">
                <a:blip r:embed="rId7"/>
                <a:stretch>
                  <a:fillRect l="-546" t="-4918" r="-1911" b="-27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7" name="TextBox 136"/>
              <p:cNvSpPr txBox="1"/>
              <p:nvPr/>
            </p:nvSpPr>
            <p:spPr>
              <a:xfrm>
                <a:off x="205485" y="5944151"/>
                <a:ext cx="8970363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একই সময়ে,  </a:t>
                </a:r>
                <a14:m>
                  <m:oMath xmlns:m="http://schemas.openxmlformats.org/officeDocument/2006/math">
                    <m:r>
                      <a:rPr lang="bn-BD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কোণটি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খুব নিকটে এলে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OP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দৈর্ঘ্য প্রায়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ON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দৈর্ঘ্যের সমান হয় অর্থাৎ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OP=ON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হয়।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37" name="TextBox 1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5944151"/>
                <a:ext cx="8970363" cy="375552"/>
              </a:xfrm>
              <a:prstGeom prst="rect">
                <a:avLst/>
              </a:prstGeom>
              <a:blipFill rotWithShape="1">
                <a:blip r:embed="rId8"/>
                <a:stretch>
                  <a:fillRect l="-612" t="-4839" r="-4555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3946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9" grpId="0"/>
      <p:bldP spid="130" grpId="0"/>
      <p:bldP spid="131" grpId="0"/>
      <p:bldP spid="133" grpId="0"/>
      <p:bldP spid="136" grpId="0"/>
      <p:bldP spid="1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5485" y="159327"/>
                <a:ext cx="8938515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8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8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কোণের ত্রিকোণমিতিক অনুপাত;            </a:t>
                </a:r>
                <a:endParaRPr lang="en-US" sz="28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159327"/>
                <a:ext cx="8938515" cy="532966"/>
              </a:xfrm>
              <a:prstGeom prst="rect">
                <a:avLst/>
              </a:prstGeom>
              <a:blipFill rotWithShape="1">
                <a:blip r:embed="rId2"/>
                <a:stretch>
                  <a:fillRect l="-1432" t="-7955" b="-31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/>
          <p:cNvGrpSpPr/>
          <p:nvPr/>
        </p:nvGrpSpPr>
        <p:grpSpPr>
          <a:xfrm>
            <a:off x="1737475" y="664220"/>
            <a:ext cx="1465084" cy="2134369"/>
            <a:chOff x="1737475" y="664220"/>
            <a:chExt cx="1465084" cy="2134369"/>
          </a:xfrm>
        </p:grpSpPr>
        <p:grpSp>
          <p:nvGrpSpPr>
            <p:cNvPr id="83" name="Group 82"/>
            <p:cNvGrpSpPr/>
            <p:nvPr/>
          </p:nvGrpSpPr>
          <p:grpSpPr>
            <a:xfrm>
              <a:off x="1737475" y="664220"/>
              <a:ext cx="1465084" cy="2134369"/>
              <a:chOff x="607142" y="602238"/>
              <a:chExt cx="1465084" cy="2134369"/>
            </a:xfrm>
          </p:grpSpPr>
          <p:sp>
            <p:nvSpPr>
              <p:cNvPr id="84" name="Right Triangle 83"/>
              <p:cNvSpPr/>
              <p:nvPr/>
            </p:nvSpPr>
            <p:spPr>
              <a:xfrm flipH="1">
                <a:off x="680561" y="602238"/>
                <a:ext cx="1078965" cy="1821874"/>
              </a:xfrm>
              <a:prstGeom prst="rt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TextBox 84"/>
              <p:cNvSpPr txBox="1"/>
              <p:nvPr/>
            </p:nvSpPr>
            <p:spPr>
              <a:xfrm>
                <a:off x="1768938" y="108007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</a:t>
                </a:r>
              </a:p>
            </p:txBody>
          </p:sp>
          <p:sp>
            <p:nvSpPr>
              <p:cNvPr id="86" name="TextBox 85"/>
              <p:cNvSpPr txBox="1"/>
              <p:nvPr/>
            </p:nvSpPr>
            <p:spPr>
              <a:xfrm>
                <a:off x="607142" y="2335847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O</a:t>
                </a:r>
                <a:endParaRPr lang="en-US" dirty="0"/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1551768" y="2367275"/>
                <a:ext cx="3337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</a:t>
                </a:r>
                <a:endParaRPr lang="en-US" dirty="0"/>
              </a:p>
            </p:txBody>
          </p:sp>
        </p:grpSp>
        <p:cxnSp>
          <p:nvCxnSpPr>
            <p:cNvPr id="112" name="Straight Connector 111"/>
            <p:cNvCxnSpPr/>
            <p:nvPr/>
          </p:nvCxnSpPr>
          <p:spPr>
            <a:xfrm flipV="1">
              <a:off x="1854585" y="1295400"/>
              <a:ext cx="1035274" cy="11513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3015847" y="678438"/>
            <a:ext cx="1698149" cy="2121384"/>
            <a:chOff x="3015847" y="678438"/>
            <a:chExt cx="1698149" cy="2121384"/>
          </a:xfrm>
        </p:grpSpPr>
        <p:grpSp>
          <p:nvGrpSpPr>
            <p:cNvPr id="91" name="Group 90"/>
            <p:cNvGrpSpPr/>
            <p:nvPr/>
          </p:nvGrpSpPr>
          <p:grpSpPr>
            <a:xfrm>
              <a:off x="3015847" y="678438"/>
              <a:ext cx="1698149" cy="2121384"/>
              <a:chOff x="364666" y="602238"/>
              <a:chExt cx="1698149" cy="2121384"/>
            </a:xfrm>
          </p:grpSpPr>
          <p:sp>
            <p:nvSpPr>
              <p:cNvPr id="92" name="Right Triangle 91"/>
              <p:cNvSpPr/>
              <p:nvPr/>
            </p:nvSpPr>
            <p:spPr>
              <a:xfrm flipH="1">
                <a:off x="701618" y="602238"/>
                <a:ext cx="1057908" cy="1811662"/>
              </a:xfrm>
              <a:prstGeom prst="rt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TextBox 92"/>
              <p:cNvSpPr txBox="1"/>
              <p:nvPr/>
            </p:nvSpPr>
            <p:spPr>
              <a:xfrm>
                <a:off x="1759527" y="150806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</a:t>
                </a:r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364666" y="2229234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O</a:t>
                </a:r>
                <a:endParaRPr lang="en-US" dirty="0"/>
              </a:p>
            </p:txBody>
          </p:sp>
          <p:sp>
            <p:nvSpPr>
              <p:cNvPr id="95" name="TextBox 94"/>
              <p:cNvSpPr txBox="1"/>
              <p:nvPr/>
            </p:nvSpPr>
            <p:spPr>
              <a:xfrm>
                <a:off x="1498642" y="2354290"/>
                <a:ext cx="3337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</a:t>
                </a:r>
                <a:endParaRPr lang="en-US" dirty="0"/>
              </a:p>
            </p:txBody>
          </p:sp>
        </p:grpSp>
        <p:cxnSp>
          <p:nvCxnSpPr>
            <p:cNvPr id="115" name="Straight Connector 114"/>
            <p:cNvCxnSpPr>
              <a:stCxn id="94" idx="3"/>
            </p:cNvCxnSpPr>
            <p:nvPr/>
          </p:nvCxnSpPr>
          <p:spPr>
            <a:xfrm flipV="1">
              <a:off x="3352799" y="1752600"/>
              <a:ext cx="1057908" cy="7375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4562352" y="635528"/>
            <a:ext cx="1790967" cy="2096409"/>
            <a:chOff x="4562352" y="635528"/>
            <a:chExt cx="1790967" cy="2096409"/>
          </a:xfrm>
        </p:grpSpPr>
        <p:grpSp>
          <p:nvGrpSpPr>
            <p:cNvPr id="96" name="Group 95"/>
            <p:cNvGrpSpPr/>
            <p:nvPr/>
          </p:nvGrpSpPr>
          <p:grpSpPr>
            <a:xfrm>
              <a:off x="4562352" y="635528"/>
              <a:ext cx="1790967" cy="2096409"/>
              <a:chOff x="271848" y="602238"/>
              <a:chExt cx="1790967" cy="2096409"/>
            </a:xfrm>
          </p:grpSpPr>
          <p:sp>
            <p:nvSpPr>
              <p:cNvPr id="97" name="Right Triangle 96"/>
              <p:cNvSpPr/>
              <p:nvPr/>
            </p:nvSpPr>
            <p:spPr>
              <a:xfrm flipH="1">
                <a:off x="570514" y="602238"/>
                <a:ext cx="1189012" cy="1805832"/>
              </a:xfrm>
              <a:prstGeom prst="rt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TextBox 97"/>
              <p:cNvSpPr txBox="1"/>
              <p:nvPr/>
            </p:nvSpPr>
            <p:spPr>
              <a:xfrm>
                <a:off x="1759527" y="195608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</a:t>
                </a:r>
              </a:p>
            </p:txBody>
          </p:sp>
          <p:sp>
            <p:nvSpPr>
              <p:cNvPr id="99" name="TextBox 98"/>
              <p:cNvSpPr txBox="1"/>
              <p:nvPr/>
            </p:nvSpPr>
            <p:spPr>
              <a:xfrm>
                <a:off x="271848" y="2184026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O</a:t>
                </a:r>
                <a:endParaRPr lang="en-US" dirty="0"/>
              </a:p>
            </p:txBody>
          </p:sp>
          <p:sp>
            <p:nvSpPr>
              <p:cNvPr id="100" name="TextBox 99"/>
              <p:cNvSpPr txBox="1"/>
              <p:nvPr/>
            </p:nvSpPr>
            <p:spPr>
              <a:xfrm>
                <a:off x="1550471" y="2329315"/>
                <a:ext cx="3337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</a:t>
                </a:r>
                <a:endParaRPr lang="en-US" dirty="0"/>
              </a:p>
            </p:txBody>
          </p:sp>
        </p:grpSp>
        <p:cxnSp>
          <p:nvCxnSpPr>
            <p:cNvPr id="118" name="Straight Connector 117"/>
            <p:cNvCxnSpPr>
              <a:stCxn id="99" idx="3"/>
            </p:cNvCxnSpPr>
            <p:nvPr/>
          </p:nvCxnSpPr>
          <p:spPr>
            <a:xfrm flipV="1">
              <a:off x="4899304" y="2120768"/>
              <a:ext cx="1150727" cy="28121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6348877" y="619486"/>
            <a:ext cx="1295489" cy="2151828"/>
            <a:chOff x="6348877" y="619486"/>
            <a:chExt cx="1295489" cy="2151828"/>
          </a:xfrm>
        </p:grpSpPr>
        <p:grpSp>
          <p:nvGrpSpPr>
            <p:cNvPr id="101" name="Group 100"/>
            <p:cNvGrpSpPr/>
            <p:nvPr/>
          </p:nvGrpSpPr>
          <p:grpSpPr>
            <a:xfrm>
              <a:off x="6348877" y="619486"/>
              <a:ext cx="1295489" cy="2151828"/>
              <a:chOff x="600453" y="602238"/>
              <a:chExt cx="1295489" cy="2151828"/>
            </a:xfrm>
          </p:grpSpPr>
          <p:sp>
            <p:nvSpPr>
              <p:cNvPr id="102" name="Right Triangle 101"/>
              <p:cNvSpPr/>
              <p:nvPr/>
            </p:nvSpPr>
            <p:spPr>
              <a:xfrm flipH="1">
                <a:off x="604894" y="602238"/>
                <a:ext cx="1154632" cy="1834524"/>
              </a:xfrm>
              <a:prstGeom prst="rt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TextBox 102"/>
              <p:cNvSpPr txBox="1"/>
              <p:nvPr/>
            </p:nvSpPr>
            <p:spPr>
              <a:xfrm>
                <a:off x="1425781" y="1919436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</a:t>
                </a:r>
              </a:p>
            </p:txBody>
          </p:sp>
          <p:sp>
            <p:nvSpPr>
              <p:cNvPr id="104" name="TextBox 103"/>
              <p:cNvSpPr txBox="1"/>
              <p:nvPr/>
            </p:nvSpPr>
            <p:spPr>
              <a:xfrm>
                <a:off x="600453" y="2313526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O</a:t>
                </a:r>
                <a:endParaRPr lang="en-US" dirty="0"/>
              </a:p>
            </p:txBody>
          </p:sp>
          <p:sp>
            <p:nvSpPr>
              <p:cNvPr id="105" name="TextBox 104"/>
              <p:cNvSpPr txBox="1"/>
              <p:nvPr/>
            </p:nvSpPr>
            <p:spPr>
              <a:xfrm>
                <a:off x="1562196" y="2384734"/>
                <a:ext cx="3337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</a:t>
                </a:r>
                <a:endParaRPr lang="en-US" dirty="0"/>
              </a:p>
            </p:txBody>
          </p:sp>
        </p:grpSp>
        <p:cxnSp>
          <p:nvCxnSpPr>
            <p:cNvPr id="122" name="Straight Connector 121"/>
            <p:cNvCxnSpPr>
              <a:stCxn id="102" idx="4"/>
            </p:cNvCxnSpPr>
            <p:nvPr/>
          </p:nvCxnSpPr>
          <p:spPr>
            <a:xfrm flipV="1">
              <a:off x="6353318" y="2301860"/>
              <a:ext cx="1154633" cy="1521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7722092" y="603444"/>
            <a:ext cx="1531988" cy="2151828"/>
            <a:chOff x="7722092" y="603444"/>
            <a:chExt cx="1531988" cy="2151828"/>
          </a:xfrm>
        </p:grpSpPr>
        <p:grpSp>
          <p:nvGrpSpPr>
            <p:cNvPr id="106" name="Group 105"/>
            <p:cNvGrpSpPr/>
            <p:nvPr/>
          </p:nvGrpSpPr>
          <p:grpSpPr>
            <a:xfrm>
              <a:off x="7722092" y="603444"/>
              <a:ext cx="1531988" cy="2151828"/>
              <a:chOff x="512301" y="602238"/>
              <a:chExt cx="1531988" cy="2151828"/>
            </a:xfrm>
          </p:grpSpPr>
          <p:sp>
            <p:nvSpPr>
              <p:cNvPr id="107" name="Right Triangle 106"/>
              <p:cNvSpPr/>
              <p:nvPr/>
            </p:nvSpPr>
            <p:spPr>
              <a:xfrm flipH="1">
                <a:off x="533400" y="602238"/>
                <a:ext cx="1226127" cy="1821874"/>
              </a:xfrm>
              <a:prstGeom prst="rt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TextBox 107"/>
              <p:cNvSpPr txBox="1"/>
              <p:nvPr/>
            </p:nvSpPr>
            <p:spPr>
              <a:xfrm>
                <a:off x="1741001" y="2140932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</a:t>
                </a:r>
              </a:p>
            </p:txBody>
          </p:sp>
          <p:sp>
            <p:nvSpPr>
              <p:cNvPr id="109" name="TextBox 108"/>
              <p:cNvSpPr txBox="1"/>
              <p:nvPr/>
            </p:nvSpPr>
            <p:spPr>
              <a:xfrm>
                <a:off x="512301" y="2329568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O</a:t>
                </a:r>
                <a:endParaRPr lang="en-US" dirty="0"/>
              </a:p>
            </p:txBody>
          </p:sp>
          <p:sp>
            <p:nvSpPr>
              <p:cNvPr id="110" name="TextBox 109"/>
              <p:cNvSpPr txBox="1"/>
              <p:nvPr/>
            </p:nvSpPr>
            <p:spPr>
              <a:xfrm>
                <a:off x="1522763" y="2384734"/>
                <a:ext cx="3337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</a:t>
                </a:r>
                <a:endParaRPr lang="en-US" dirty="0"/>
              </a:p>
            </p:txBody>
          </p:sp>
        </p:grpSp>
        <p:cxnSp>
          <p:nvCxnSpPr>
            <p:cNvPr id="125" name="Straight Connector 124"/>
            <p:cNvCxnSpPr/>
            <p:nvPr/>
          </p:nvCxnSpPr>
          <p:spPr>
            <a:xfrm flipV="1">
              <a:off x="7814686" y="2301860"/>
              <a:ext cx="1154632" cy="12345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5" name="Group 134"/>
          <p:cNvGrpSpPr/>
          <p:nvPr/>
        </p:nvGrpSpPr>
        <p:grpSpPr>
          <a:xfrm>
            <a:off x="148591" y="633088"/>
            <a:ext cx="1670182" cy="2122184"/>
            <a:chOff x="140713" y="632136"/>
            <a:chExt cx="1670182" cy="2122184"/>
          </a:xfrm>
        </p:grpSpPr>
        <p:grpSp>
          <p:nvGrpSpPr>
            <p:cNvPr id="20" name="Group 19"/>
            <p:cNvGrpSpPr/>
            <p:nvPr/>
          </p:nvGrpSpPr>
          <p:grpSpPr>
            <a:xfrm>
              <a:off x="140713" y="632136"/>
              <a:ext cx="1670182" cy="2122184"/>
              <a:chOff x="392633" y="602238"/>
              <a:chExt cx="1670182" cy="2122184"/>
            </a:xfrm>
          </p:grpSpPr>
          <p:sp>
            <p:nvSpPr>
              <p:cNvPr id="3" name="Right Triangle 2"/>
              <p:cNvSpPr/>
              <p:nvPr/>
            </p:nvSpPr>
            <p:spPr>
              <a:xfrm flipH="1">
                <a:off x="533400" y="602238"/>
                <a:ext cx="1226127" cy="1821874"/>
              </a:xfrm>
              <a:prstGeom prst="rt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759527" y="6182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392633" y="2355090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O</a:t>
                </a:r>
                <a:endParaRPr lang="en-US" dirty="0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1560414" y="2347237"/>
                <a:ext cx="3337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</a:t>
                </a:r>
                <a:endParaRPr lang="en-US" dirty="0"/>
              </a:p>
            </p:txBody>
          </p:sp>
          <p:grpSp>
            <p:nvGrpSpPr>
              <p:cNvPr id="19" name="Group 18"/>
              <p:cNvGrpSpPr/>
              <p:nvPr/>
            </p:nvGrpSpPr>
            <p:grpSpPr>
              <a:xfrm>
                <a:off x="1425781" y="2119562"/>
                <a:ext cx="315192" cy="304800"/>
                <a:chOff x="3418608" y="2895600"/>
                <a:chExt cx="315192" cy="304800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3418608" y="2895600"/>
                  <a:ext cx="0" cy="3048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/>
                <p:cNvCxnSpPr/>
                <p:nvPr/>
              </p:nvCxnSpPr>
              <p:spPr>
                <a:xfrm>
                  <a:off x="3418608" y="2895600"/>
                  <a:ext cx="315192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4" name="TextBox 133"/>
                <p:cNvSpPr txBox="1"/>
                <p:nvPr/>
              </p:nvSpPr>
              <p:spPr>
                <a:xfrm>
                  <a:off x="385335" y="2120768"/>
                  <a:ext cx="37414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/>
                            <a:ea typeface="Cambria Math"/>
                          </a:rPr>
                          <m:t>𝜃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4" name="TextBox 1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5335" y="2120768"/>
                  <a:ext cx="374141" cy="36933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05485" y="2799822"/>
                <a:ext cx="8938515" cy="7148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ত্রিকোণমিতিতে আলোচনার সুবিধার্থে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কোণের অবতারণা করা হয় এবং প্রমিত অবস্থানে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কোণের প্রান্তীয় বাহু ও আদি বাহু একই রশ্মি ধরা হয়। 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2799822"/>
                <a:ext cx="8938515" cy="714876"/>
              </a:xfrm>
              <a:prstGeom prst="rect">
                <a:avLst/>
              </a:prstGeom>
              <a:blipFill rotWithShape="1">
                <a:blip r:embed="rId4"/>
                <a:stretch>
                  <a:fillRect l="-750" t="-2542" r="-1160" b="-135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5484" y="3607691"/>
                <a:ext cx="8846887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∴</a:t>
                </a:r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 যখন উৎপন্ন কোণ </a:t>
                </a:r>
                <a14:m>
                  <m:oMath xmlns:m="http://schemas.openxmlformats.org/officeDocument/2006/math">
                    <m:r>
                      <a:rPr lang="bn-BD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তখন লম্বের মান থাকে না অর্থাৎ  লম্ব=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0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এবং অতিভুজ= ভূমি হয়।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4" y="3607691"/>
                <a:ext cx="8846887" cy="375552"/>
              </a:xfrm>
              <a:prstGeom prst="rect">
                <a:avLst/>
              </a:prstGeom>
              <a:blipFill rotWithShape="1">
                <a:blip r:embed="rId5"/>
                <a:stretch>
                  <a:fillRect l="-620" t="-11475" b="-27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205484" y="4232564"/>
                <a:ext cx="8896951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 যখন উৎপন্ন কোণ </a:t>
                </a:r>
                <a14:m>
                  <m:oMath xmlns:m="http://schemas.openxmlformats.org/officeDocument/2006/math">
                    <m:r>
                      <a:rPr lang="bn-BD" sz="2000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20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তখন ধরি , অতিভুজ=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a  ,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তাহলে ভূমি =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a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হবে এবং লম্ব =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হবে।   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4" y="4232564"/>
                <a:ext cx="8896951" cy="407099"/>
              </a:xfrm>
              <a:prstGeom prst="rect">
                <a:avLst/>
              </a:prstGeom>
              <a:blipFill rotWithShape="1">
                <a:blip r:embed="rId6"/>
                <a:stretch>
                  <a:fillRect l="-754" t="-4478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05484" y="4739339"/>
                <a:ext cx="4111211" cy="6228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লম্ব</m:t>
                        </m:r>
                      </m:num>
                      <m:den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অতিভুজ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4" y="4739339"/>
                <a:ext cx="4111211" cy="622863"/>
              </a:xfrm>
              <a:prstGeom prst="rect">
                <a:avLst/>
              </a:prstGeom>
              <a:blipFill rotWithShape="1">
                <a:blip r:embed="rId7"/>
                <a:stretch>
                  <a:fillRect l="-1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205485" y="5340336"/>
                <a:ext cx="4222826" cy="6800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err="1" smtClean="0">
                    <a:latin typeface="NikoshBAN" pitchFamily="2" charset="0"/>
                    <a:ea typeface="Cambria Math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ভূমি</m:t>
                        </m:r>
                      </m:num>
                      <m:den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অতিভুজ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𝒂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=</a:t>
                </a:r>
                <a14:m>
                  <m:oMath xmlns:m="http://schemas.openxmlformats.org/officeDocument/2006/math">
                    <m:r>
                      <a:rPr lang="en-US" sz="2000" b="1" i="1" dirty="0" smtClean="0"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5340336"/>
                <a:ext cx="4222826" cy="680058"/>
              </a:xfrm>
              <a:prstGeom prst="rect">
                <a:avLst/>
              </a:prstGeom>
              <a:blipFill rotWithShape="1">
                <a:blip r:embed="rId8"/>
                <a:stretch>
                  <a:fillRect l="-1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205484" y="6015453"/>
                <a:ext cx="4098271" cy="6286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লম্ব</m:t>
                        </m:r>
                      </m:num>
                      <m:den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ভূমি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=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4" y="6015453"/>
                <a:ext cx="4098271" cy="628634"/>
              </a:xfrm>
              <a:prstGeom prst="rect">
                <a:avLst/>
              </a:prstGeom>
              <a:blipFill rotWithShape="1">
                <a:blip r:embed="rId9"/>
                <a:stretch>
                  <a:fillRect l="-16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4899304" y="4724400"/>
                <a:ext cx="4244696" cy="6527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cot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ভূমি</m:t>
                        </m:r>
                      </m:num>
                      <m:den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লম্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𝒂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অসংজ্ঞায়িত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9304" y="4724400"/>
                <a:ext cx="4244696" cy="652743"/>
              </a:xfrm>
              <a:prstGeom prst="rect">
                <a:avLst/>
              </a:prstGeom>
              <a:blipFill rotWithShape="1">
                <a:blip r:embed="rId10"/>
                <a:stretch>
                  <a:fillRect l="-1580" b="-1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4861018" y="5358516"/>
                <a:ext cx="4241418" cy="683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অতিভুজ</m:t>
                        </m:r>
                      </m:num>
                      <m:den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ভূমি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𝒂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1018" y="5358516"/>
                <a:ext cx="4241418" cy="683970"/>
              </a:xfrm>
              <a:prstGeom prst="rect">
                <a:avLst/>
              </a:prstGeom>
              <a:blipFill rotWithShape="1">
                <a:blip r:embed="rId11"/>
                <a:stretch>
                  <a:fillRect l="-14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4861018" y="6042486"/>
                <a:ext cx="4282982" cy="6083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cosec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অতিভুজ</m:t>
                        </m:r>
                      </m:num>
                      <m:den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লম্ব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𝒂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অসংজ্ঞায়িত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1018" y="6042486"/>
                <a:ext cx="4282982" cy="608372"/>
              </a:xfrm>
              <a:prstGeom prst="rect">
                <a:avLst/>
              </a:prstGeom>
              <a:blipFill rotWithShape="1">
                <a:blip r:embed="rId12"/>
                <a:stretch>
                  <a:fillRect l="-1422" b="-9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4301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53" grpId="0"/>
      <p:bldP spid="7" grpId="0"/>
      <p:bldP spid="60" grpId="0"/>
      <p:bldP spid="61" grpId="0"/>
      <p:bldP spid="62" grpId="0"/>
      <p:bldP spid="64" grpId="0"/>
      <p:bldP spid="6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2357" y="145472"/>
                <a:ext cx="8844662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8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8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কোণের ত্রিকোণমিতিক অনুপাত;            </a:t>
                </a:r>
                <a:endParaRPr lang="en-US" sz="28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357" y="145472"/>
                <a:ext cx="8844662" cy="532966"/>
              </a:xfrm>
              <a:prstGeom prst="rect">
                <a:avLst/>
              </a:prstGeom>
              <a:blipFill rotWithShape="1">
                <a:blip r:embed="rId2"/>
                <a:stretch>
                  <a:fillRect l="-1378" t="-8046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317652" y="678438"/>
            <a:ext cx="1670182" cy="2122184"/>
            <a:chOff x="140713" y="632136"/>
            <a:chExt cx="1670182" cy="2122184"/>
          </a:xfrm>
        </p:grpSpPr>
        <p:grpSp>
          <p:nvGrpSpPr>
            <p:cNvPr id="5" name="Group 4"/>
            <p:cNvGrpSpPr/>
            <p:nvPr/>
          </p:nvGrpSpPr>
          <p:grpSpPr>
            <a:xfrm>
              <a:off x="140713" y="632136"/>
              <a:ext cx="1670182" cy="2122184"/>
              <a:chOff x="392633" y="602238"/>
              <a:chExt cx="1670182" cy="2122184"/>
            </a:xfrm>
          </p:grpSpPr>
          <p:sp>
            <p:nvSpPr>
              <p:cNvPr id="7" name="Right Triangle 6"/>
              <p:cNvSpPr/>
              <p:nvPr/>
            </p:nvSpPr>
            <p:spPr>
              <a:xfrm flipH="1">
                <a:off x="533400" y="602238"/>
                <a:ext cx="1226127" cy="1821874"/>
              </a:xfrm>
              <a:prstGeom prst="rt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1759527" y="6182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392633" y="2355090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O</a:t>
                </a:r>
                <a:endParaRPr lang="en-US" dirty="0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560414" y="2347237"/>
                <a:ext cx="3337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</a:t>
                </a:r>
                <a:endParaRPr lang="en-US" dirty="0"/>
              </a:p>
            </p:txBody>
          </p:sp>
          <p:grpSp>
            <p:nvGrpSpPr>
              <p:cNvPr id="11" name="Group 10"/>
              <p:cNvGrpSpPr/>
              <p:nvPr/>
            </p:nvGrpSpPr>
            <p:grpSpPr>
              <a:xfrm>
                <a:off x="1425781" y="2119562"/>
                <a:ext cx="315192" cy="304800"/>
                <a:chOff x="3418608" y="2895600"/>
                <a:chExt cx="315192" cy="304800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3418608" y="2895600"/>
                  <a:ext cx="0" cy="3048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/>
                <p:cNvCxnSpPr/>
                <p:nvPr/>
              </p:nvCxnSpPr>
              <p:spPr>
                <a:xfrm>
                  <a:off x="3418608" y="2895600"/>
                  <a:ext cx="315192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385335" y="2120768"/>
                  <a:ext cx="37414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/>
                            <a:ea typeface="Cambria Math"/>
                          </a:rPr>
                          <m:t>𝜃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5335" y="2120768"/>
                  <a:ext cx="374141" cy="36933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Group 14"/>
          <p:cNvGrpSpPr/>
          <p:nvPr/>
        </p:nvGrpSpPr>
        <p:grpSpPr>
          <a:xfrm>
            <a:off x="2020555" y="696667"/>
            <a:ext cx="1388373" cy="2114331"/>
            <a:chOff x="674442" y="602238"/>
            <a:chExt cx="1388373" cy="2114331"/>
          </a:xfrm>
        </p:grpSpPr>
        <p:sp>
          <p:nvSpPr>
            <p:cNvPr id="17" name="Right Triangle 16"/>
            <p:cNvSpPr/>
            <p:nvPr/>
          </p:nvSpPr>
          <p:spPr>
            <a:xfrm flipH="1">
              <a:off x="1011394" y="602238"/>
              <a:ext cx="748131" cy="1800359"/>
            </a:xfrm>
            <a:prstGeom prst="rtTriangl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759527" y="6182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74442" y="2285817"/>
              <a:ext cx="3369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</a:t>
              </a:r>
              <a:endParaRPr lang="en-US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560414" y="2347237"/>
              <a:ext cx="3337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</a:t>
              </a:r>
              <a:endParaRPr lang="en-US" dirty="0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3610329" y="711234"/>
            <a:ext cx="1156843" cy="2045240"/>
            <a:chOff x="905972" y="602238"/>
            <a:chExt cx="1156843" cy="2045240"/>
          </a:xfrm>
        </p:grpSpPr>
        <p:sp>
          <p:nvSpPr>
            <p:cNvPr id="35" name="Right Triangle 34"/>
            <p:cNvSpPr/>
            <p:nvPr/>
          </p:nvSpPr>
          <p:spPr>
            <a:xfrm flipH="1">
              <a:off x="1228558" y="602238"/>
              <a:ext cx="530966" cy="1788191"/>
            </a:xfrm>
            <a:prstGeom prst="rtTriangl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759527" y="6182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905972" y="2187555"/>
              <a:ext cx="3369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</a:t>
              </a:r>
              <a:endParaRPr lang="en-US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725476" y="2278146"/>
              <a:ext cx="3337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</a:t>
              </a:r>
              <a:endParaRPr lang="en-US" dirty="0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7671572" y="467213"/>
            <a:ext cx="612534" cy="2226052"/>
            <a:chOff x="1422572" y="452025"/>
            <a:chExt cx="612534" cy="2226052"/>
          </a:xfrm>
        </p:grpSpPr>
        <p:sp>
          <p:nvSpPr>
            <p:cNvPr id="40" name="Right Triangle 39"/>
            <p:cNvSpPr/>
            <p:nvPr/>
          </p:nvSpPr>
          <p:spPr>
            <a:xfrm flipH="1">
              <a:off x="1713805" y="602238"/>
              <a:ext cx="45719" cy="1844659"/>
            </a:xfrm>
            <a:prstGeom prst="rtTriangl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731818" y="452025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422572" y="2292916"/>
              <a:ext cx="3369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</a:t>
              </a:r>
              <a:endParaRPr lang="en-US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697182" y="2308745"/>
              <a:ext cx="3337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</a:t>
              </a:r>
              <a:endParaRPr lang="en-US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6723651" y="652713"/>
            <a:ext cx="803827" cy="2058931"/>
            <a:chOff x="1289443" y="602238"/>
            <a:chExt cx="803827" cy="2058931"/>
          </a:xfrm>
        </p:grpSpPr>
        <p:sp>
          <p:nvSpPr>
            <p:cNvPr id="45" name="Right Triangle 44"/>
            <p:cNvSpPr/>
            <p:nvPr/>
          </p:nvSpPr>
          <p:spPr>
            <a:xfrm flipH="1">
              <a:off x="1626395" y="602238"/>
              <a:ext cx="133129" cy="1823945"/>
            </a:xfrm>
            <a:prstGeom prst="rtTriangl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759527" y="6182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289443" y="2241517"/>
              <a:ext cx="3369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</a:t>
              </a:r>
              <a:endParaRPr lang="en-US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759524" y="2291837"/>
              <a:ext cx="3337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</a:t>
              </a:r>
              <a:endParaRPr lang="en-US" dirty="0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5226030" y="648176"/>
            <a:ext cx="978984" cy="2099927"/>
            <a:chOff x="1083831" y="602238"/>
            <a:chExt cx="978984" cy="2099927"/>
          </a:xfrm>
        </p:grpSpPr>
        <p:sp>
          <p:nvSpPr>
            <p:cNvPr id="50" name="Right Triangle 49"/>
            <p:cNvSpPr/>
            <p:nvPr/>
          </p:nvSpPr>
          <p:spPr>
            <a:xfrm flipH="1">
              <a:off x="1420401" y="602238"/>
              <a:ext cx="339123" cy="1851837"/>
            </a:xfrm>
            <a:prstGeom prst="rtTriangl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759527" y="6182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083831" y="2269409"/>
              <a:ext cx="3369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</a:t>
              </a:r>
              <a:endParaRPr lang="en-US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727287" y="2332833"/>
              <a:ext cx="3337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</a:t>
              </a:r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202357" y="2778914"/>
                <a:ext cx="89000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যখন </a:t>
                </a:r>
                <a14:m>
                  <m:oMath xmlns:m="http://schemas.openxmlformats.org/officeDocument/2006/math">
                    <m:r>
                      <a:rPr lang="bn-BD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কোণটি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খুব কাছে আসে , তখন অতিভুজ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OP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প্রায়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লম্ব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PN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সমান হয় অর্থাৎ অতিভুজ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OP =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লম্ব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PN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হয়।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357" y="2778914"/>
                <a:ext cx="8900079" cy="646331"/>
              </a:xfrm>
              <a:prstGeom prst="rect">
                <a:avLst/>
              </a:prstGeom>
              <a:blipFill rotWithShape="1">
                <a:blip r:embed="rId4"/>
                <a:stretch>
                  <a:fillRect l="-548" t="-2830" b="-150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205485" y="3414536"/>
                <a:ext cx="9026920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অন্যদিকে , </a:t>
                </a:r>
                <a14:m>
                  <m:oMath xmlns:m="http://schemas.openxmlformats.org/officeDocument/2006/math">
                    <m:r>
                      <a:rPr lang="bn-BD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কোণটি প্রায়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সমান হলে ভূমি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ON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মান প্রায় শূন্যের কাছাকাছি হয় অর্থাৎ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ON= 0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হয়।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3414536"/>
                <a:ext cx="9026920" cy="375552"/>
              </a:xfrm>
              <a:prstGeom prst="rect">
                <a:avLst/>
              </a:prstGeom>
              <a:blipFill rotWithShape="1">
                <a:blip r:embed="rId5"/>
                <a:stretch>
                  <a:fillRect l="-608" t="-4839" r="-1013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214746" y="3911794"/>
                <a:ext cx="8889332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∴</a:t>
                </a:r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 যখন উৎপন্ন কোণ </a:t>
                </a:r>
                <a14:m>
                  <m:oMath xmlns:m="http://schemas.openxmlformats.org/officeDocument/2006/math">
                    <m:r>
                      <a:rPr lang="bn-BD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তখন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ভূমির মান থাকে না অর্থাৎ  ভূমি =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0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এবং অতিভুজ= লম্ব হয়।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46" y="3911794"/>
                <a:ext cx="8889332" cy="375552"/>
              </a:xfrm>
              <a:prstGeom prst="rect">
                <a:avLst/>
              </a:prstGeom>
              <a:blipFill rotWithShape="1">
                <a:blip r:embed="rId6"/>
                <a:stretch>
                  <a:fillRect l="-549" t="-11475" b="-27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205485" y="4234886"/>
                <a:ext cx="8983132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 যখন উৎপন্ন কোণ </a:t>
                </a:r>
                <a14:m>
                  <m:oMath xmlns:m="http://schemas.openxmlformats.org/officeDocument/2006/math">
                    <m:r>
                      <a:rPr lang="bn-BD" sz="2000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20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তখন ধরি , অতিভুজ=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a  ,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তাহলে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লম্ব  =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a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হবে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এবং ভূমি =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হবে। 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4234886"/>
                <a:ext cx="8983132" cy="407099"/>
              </a:xfrm>
              <a:prstGeom prst="rect">
                <a:avLst/>
              </a:prstGeom>
              <a:blipFill rotWithShape="1">
                <a:blip r:embed="rId7"/>
                <a:stretch>
                  <a:fillRect l="-747" t="-4545" b="-287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214747" y="4630905"/>
                <a:ext cx="4103392" cy="6228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লম্ব</m:t>
                        </m:r>
                      </m:num>
                      <m:den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অতিভুজ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𝒂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47" y="4630905"/>
                <a:ext cx="4103392" cy="622863"/>
              </a:xfrm>
              <a:prstGeom prst="rect">
                <a:avLst/>
              </a:prstGeom>
              <a:blipFill rotWithShape="1">
                <a:blip r:embed="rId8"/>
                <a:stretch>
                  <a:fillRect l="-14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214748" y="5231902"/>
                <a:ext cx="4212732" cy="6800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ভূমি</m:t>
                        </m:r>
                      </m:num>
                      <m:den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অতিভুজ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=</a:t>
                </a:r>
                <a14:m>
                  <m:oMath xmlns:m="http://schemas.openxmlformats.org/officeDocument/2006/math">
                    <m:r>
                      <a:rPr lang="en-US" sz="2000" b="1" i="1" dirty="0" smtClean="0">
                        <a:latin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48" y="5231902"/>
                <a:ext cx="4212732" cy="680058"/>
              </a:xfrm>
              <a:prstGeom prst="rect">
                <a:avLst/>
              </a:prstGeom>
              <a:blipFill rotWithShape="1">
                <a:blip r:embed="rId9"/>
                <a:stretch>
                  <a:fillRect l="-14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205486" y="5907019"/>
                <a:ext cx="4099976" cy="6286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লম্ব</m:t>
                        </m:r>
                      </m:num>
                      <m:den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ভূমি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𝒂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অসংজ্ঞায়িত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5907019"/>
                <a:ext cx="4099976" cy="628634"/>
              </a:xfrm>
              <a:prstGeom prst="rect">
                <a:avLst/>
              </a:prstGeom>
              <a:blipFill rotWithShape="1">
                <a:blip r:embed="rId10"/>
                <a:stretch>
                  <a:fillRect l="-16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4888868" y="4615966"/>
                <a:ext cx="4158151" cy="6102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cot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ভূমি</m:t>
                        </m:r>
                      </m:num>
                      <m:den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লম্ব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8868" y="4615966"/>
                <a:ext cx="4158151" cy="610232"/>
              </a:xfrm>
              <a:prstGeom prst="rect">
                <a:avLst/>
              </a:prstGeom>
              <a:blipFill rotWithShape="1">
                <a:blip r:embed="rId11"/>
                <a:stretch>
                  <a:fillRect l="-1613" b="-9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4851363" y="5250082"/>
                <a:ext cx="4154940" cy="683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অতিভুজ</m:t>
                        </m:r>
                      </m:num>
                      <m:den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ভূমি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𝒂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অসংজ্ঞায়িত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1363" y="5250082"/>
                <a:ext cx="4154940" cy="683970"/>
              </a:xfrm>
              <a:prstGeom prst="rect">
                <a:avLst/>
              </a:prstGeom>
              <a:blipFill rotWithShape="1">
                <a:blip r:embed="rId12"/>
                <a:stretch>
                  <a:fillRect l="-1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4851363" y="5934052"/>
                <a:ext cx="4195656" cy="6083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cosec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অতিভুজ</m:t>
                        </m:r>
                      </m:num>
                      <m:den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লম্ব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𝒂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2000" b="1" i="1" dirty="0" smtClean="0"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1363" y="5934052"/>
                <a:ext cx="4195656" cy="608372"/>
              </a:xfrm>
              <a:prstGeom prst="rect">
                <a:avLst/>
              </a:prstGeom>
              <a:blipFill rotWithShape="1">
                <a:blip r:embed="rId13"/>
                <a:stretch>
                  <a:fillRect l="-1599" b="-9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4" name="Group 53"/>
          <p:cNvGrpSpPr/>
          <p:nvPr/>
        </p:nvGrpSpPr>
        <p:grpSpPr>
          <a:xfrm>
            <a:off x="8284106" y="549231"/>
            <a:ext cx="612534" cy="2226052"/>
            <a:chOff x="1422572" y="452025"/>
            <a:chExt cx="612534" cy="2226052"/>
          </a:xfrm>
        </p:grpSpPr>
        <p:sp>
          <p:nvSpPr>
            <p:cNvPr id="55" name="Right Triangle 54"/>
            <p:cNvSpPr/>
            <p:nvPr/>
          </p:nvSpPr>
          <p:spPr>
            <a:xfrm flipH="1">
              <a:off x="1713801" y="602239"/>
              <a:ext cx="45719" cy="1863992"/>
            </a:xfrm>
            <a:prstGeom prst="rtTriangl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731818" y="452025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422572" y="2292916"/>
              <a:ext cx="3369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</a:t>
              </a:r>
              <a:endParaRPr lang="en-US" dirty="0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1697182" y="2308745"/>
              <a:ext cx="3337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7096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7" grpId="0"/>
      <p:bldP spid="58" grpId="0"/>
      <p:bldP spid="59" grpId="0"/>
      <p:bldP spid="60" grpId="0"/>
      <p:bldP spid="62" grpId="0"/>
      <p:bldP spid="63" grpId="0"/>
      <p:bldP spid="64" grpId="0"/>
      <p:bldP spid="65" grpId="0"/>
      <p:bldP spid="66" grpId="0"/>
      <p:bldP spid="6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5484" y="193964"/>
                <a:ext cx="8924661" cy="83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একনজরে আদর্শ কোণগুলোর অর্থাৎ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24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sz="24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কোণের ত্রিকোণমিতিক অনুপাত</a:t>
                </a:r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..         </a:t>
                </a:r>
                <a:endParaRPr lang="en-US" sz="24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4" y="193964"/>
                <a:ext cx="8924661" cy="839332"/>
              </a:xfrm>
              <a:prstGeom prst="rect">
                <a:avLst/>
              </a:prstGeom>
              <a:blipFill rotWithShape="1">
                <a:blip r:embed="rId2"/>
                <a:stretch>
                  <a:fillRect l="-1093" t="-3623" b="-15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5" name="Group 64"/>
          <p:cNvGrpSpPr/>
          <p:nvPr/>
        </p:nvGrpSpPr>
        <p:grpSpPr>
          <a:xfrm>
            <a:off x="224013" y="1219200"/>
            <a:ext cx="8637474" cy="5410200"/>
            <a:chOff x="301832" y="1219200"/>
            <a:chExt cx="8637474" cy="5410200"/>
          </a:xfrm>
        </p:grpSpPr>
        <p:grpSp>
          <p:nvGrpSpPr>
            <p:cNvPr id="58" name="Group 57"/>
            <p:cNvGrpSpPr/>
            <p:nvPr/>
          </p:nvGrpSpPr>
          <p:grpSpPr>
            <a:xfrm>
              <a:off x="301832" y="1219200"/>
              <a:ext cx="8637474" cy="5410200"/>
              <a:chOff x="178380" y="1447800"/>
              <a:chExt cx="8737021" cy="5257800"/>
            </a:xfrm>
          </p:grpSpPr>
          <p:cxnSp>
            <p:nvCxnSpPr>
              <p:cNvPr id="4" name="Straight Connector 3"/>
              <p:cNvCxnSpPr/>
              <p:nvPr/>
            </p:nvCxnSpPr>
            <p:spPr>
              <a:xfrm>
                <a:off x="193965" y="6705600"/>
                <a:ext cx="8721435" cy="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/>
              <p:nvPr/>
            </p:nvCxnSpPr>
            <p:spPr>
              <a:xfrm>
                <a:off x="178380" y="5965065"/>
                <a:ext cx="8726630" cy="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214746" y="5150476"/>
                <a:ext cx="8700654" cy="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229000" y="4409941"/>
                <a:ext cx="8686401" cy="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193965" y="1447800"/>
                <a:ext cx="20781" cy="525780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>
                <a:off x="8915400" y="1447800"/>
                <a:ext cx="0" cy="525780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flipH="1">
                <a:off x="4567670" y="1447800"/>
                <a:ext cx="25112" cy="525780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>
                <a:off x="3124200" y="1447800"/>
                <a:ext cx="0" cy="525780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>
                <a:off x="1600200" y="1447800"/>
                <a:ext cx="0" cy="525780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6019800" y="1447800"/>
                <a:ext cx="0" cy="525780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7543800" y="1447800"/>
                <a:ext cx="0" cy="525780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>
                <a:off x="178380" y="3669406"/>
                <a:ext cx="8726629" cy="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>
                <a:off x="193965" y="2928870"/>
                <a:ext cx="8711045" cy="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>
                <a:off x="204356" y="1447800"/>
                <a:ext cx="8711044" cy="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2" name="Straight Connector 61"/>
            <p:cNvCxnSpPr/>
            <p:nvPr/>
          </p:nvCxnSpPr>
          <p:spPr>
            <a:xfrm>
              <a:off x="301832" y="1828800"/>
              <a:ext cx="8637474" cy="0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TextBox 67"/>
          <p:cNvSpPr txBox="1"/>
          <p:nvPr/>
        </p:nvSpPr>
        <p:spPr>
          <a:xfrm>
            <a:off x="274056" y="2191356"/>
            <a:ext cx="13696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   sin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249691" y="2881647"/>
            <a:ext cx="1379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  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cos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49691" y="3674198"/>
            <a:ext cx="13696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   tan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49691" y="4401004"/>
            <a:ext cx="1379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   cot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239420" y="5165467"/>
            <a:ext cx="1369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   sec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74056" y="5984796"/>
            <a:ext cx="1379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 cosec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1629633" y="1324927"/>
                <a:ext cx="1506636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000" b="1" i="1" smtClean="0"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20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9633" y="1324927"/>
                <a:ext cx="1506636" cy="40709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3136269" y="1339150"/>
                <a:ext cx="1409048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/>
                  <a:t>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/>
                  <a:t>        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6269" y="1339150"/>
                <a:ext cx="1409048" cy="40709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4588119" y="1339150"/>
                <a:ext cx="1410759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/>
                  <a:t>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/>
                  <a:t>       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8119" y="1339150"/>
                <a:ext cx="1410759" cy="40709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5998878" y="1339150"/>
                <a:ext cx="1506636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/>
                  <a:t>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/>
                  <a:t>         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8878" y="1339150"/>
                <a:ext cx="1506636" cy="40709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7505514" y="1371416"/>
                <a:ext cx="1345699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/>
                  <a:t>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/>
                  <a:t>       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5514" y="1371416"/>
                <a:ext cx="1345699" cy="40709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1643722" y="2124119"/>
                <a:ext cx="149254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0</m:t>
                    </m:r>
                  </m:oMath>
                </a14:m>
                <a:r>
                  <a:rPr lang="en-US" sz="2400" dirty="0" smtClean="0"/>
                  <a:t>        </a:t>
                </a:r>
                <a:endParaRPr lang="en-US" sz="2400" dirty="0"/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3722" y="2124119"/>
                <a:ext cx="1492547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3123192" y="1955312"/>
                <a:ext cx="1401343" cy="624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 dirty="0" smtClean="0"/>
                  <a:t>     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3192" y="1955312"/>
                <a:ext cx="1401343" cy="62408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4599710" y="1946015"/>
                <a:ext cx="1399168" cy="6333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 dirty="0" smtClean="0"/>
                  <a:t>  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9710" y="1946015"/>
                <a:ext cx="1399168" cy="63337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5998878" y="1955312"/>
                <a:ext cx="1506636" cy="6794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num>
                      <m:den>
                        <m:r>
                          <a:rPr lang="en-US" sz="2400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 dirty="0" smtClean="0"/>
                  <a:t>  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8878" y="1955312"/>
                <a:ext cx="1506636" cy="67948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7505514" y="2036520"/>
                <a:ext cx="135597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𝟏</m:t>
                    </m:r>
                  </m:oMath>
                </a14:m>
                <a:r>
                  <a:rPr lang="en-US" sz="2400" b="1" dirty="0" smtClean="0"/>
                  <a:t>  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5514" y="2036520"/>
                <a:ext cx="1355973" cy="46166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1619357" y="2909363"/>
                <a:ext cx="15038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𝟏</m:t>
                    </m:r>
                  </m:oMath>
                </a14:m>
                <a:r>
                  <a:rPr lang="en-US" sz="2400" b="1" dirty="0" smtClean="0"/>
                  <a:t>  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357" y="2909363"/>
                <a:ext cx="1503835" cy="46166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/>
              <p:cNvSpPr txBox="1"/>
              <p:nvPr/>
            </p:nvSpPr>
            <p:spPr>
              <a:xfrm>
                <a:off x="3136269" y="2828148"/>
                <a:ext cx="1439437" cy="6794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num>
                      <m:den>
                        <m:r>
                          <a:rPr lang="en-US" sz="2400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 dirty="0" smtClean="0"/>
                  <a:t>  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91" name="TextBox 9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6269" y="2828148"/>
                <a:ext cx="1439437" cy="679481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/>
              <p:cNvSpPr txBox="1"/>
              <p:nvPr/>
            </p:nvSpPr>
            <p:spPr>
              <a:xfrm>
                <a:off x="4575706" y="2800439"/>
                <a:ext cx="1399168" cy="6333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 dirty="0" smtClean="0"/>
                  <a:t>  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92" name="TextBox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5706" y="2800439"/>
                <a:ext cx="1399168" cy="63337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/>
              <p:cNvSpPr txBox="1"/>
              <p:nvPr/>
            </p:nvSpPr>
            <p:spPr>
              <a:xfrm>
                <a:off x="6026587" y="2800439"/>
                <a:ext cx="1478927" cy="624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 dirty="0" smtClean="0"/>
                  <a:t>     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93" name="TextBox 9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6587" y="2800439"/>
                <a:ext cx="1478927" cy="62408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/>
              <p:cNvSpPr txBox="1"/>
              <p:nvPr/>
            </p:nvSpPr>
            <p:spPr>
              <a:xfrm>
                <a:off x="7505514" y="2909363"/>
                <a:ext cx="13559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𝟎</m:t>
                    </m:r>
                  </m:oMath>
                </a14:m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       </a:t>
                </a:r>
                <a:endParaRPr lang="en-US" sz="24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94" name="TextBox 9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5514" y="2909363"/>
                <a:ext cx="1355974" cy="461665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/>
              <p:cNvSpPr txBox="1"/>
              <p:nvPr/>
            </p:nvSpPr>
            <p:spPr>
              <a:xfrm>
                <a:off x="4588119" y="3647301"/>
                <a:ext cx="13867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𝟏</m:t>
                    </m:r>
                  </m:oMath>
                </a14:m>
                <a:r>
                  <a:rPr lang="en-US" sz="2400" b="1" dirty="0" smtClean="0"/>
                  <a:t>  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95" name="TextBox 9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8119" y="3647301"/>
                <a:ext cx="1386755" cy="46166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/>
              <p:cNvSpPr txBox="1"/>
              <p:nvPr/>
            </p:nvSpPr>
            <p:spPr>
              <a:xfrm>
                <a:off x="4555589" y="4391799"/>
                <a:ext cx="144328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𝟏</m:t>
                    </m:r>
                  </m:oMath>
                </a14:m>
                <a:r>
                  <a:rPr lang="en-US" sz="2400" b="1" dirty="0" smtClean="0"/>
                  <a:t>  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96" name="TextBox 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5589" y="4391799"/>
                <a:ext cx="1443289" cy="461665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7" name="TextBox 96"/>
          <p:cNvSpPr txBox="1"/>
          <p:nvPr/>
        </p:nvSpPr>
        <p:spPr>
          <a:xfrm>
            <a:off x="1619357" y="6067198"/>
            <a:ext cx="1473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অসংজ্ঞায়িত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            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1649833" y="4484132"/>
            <a:ext cx="1473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অসংজ্ঞায়িত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            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7505516" y="3698070"/>
            <a:ext cx="1355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অসংজ্ঞায়িত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            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7505515" y="5257800"/>
            <a:ext cx="1355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অসংজ্ঞায়িত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            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/>
              <p:cNvSpPr txBox="1"/>
              <p:nvPr/>
            </p:nvSpPr>
            <p:spPr>
              <a:xfrm>
                <a:off x="1629633" y="3693467"/>
                <a:ext cx="149254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𝟎</m:t>
                    </m:r>
                  </m:oMath>
                </a14:m>
                <a:r>
                  <a:rPr lang="en-US" sz="2400" b="1" dirty="0" smtClean="0"/>
                  <a:t>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101" name="TextBox 10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9633" y="3693467"/>
                <a:ext cx="1492547" cy="46166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/>
              <p:cNvSpPr txBox="1"/>
              <p:nvPr/>
            </p:nvSpPr>
            <p:spPr>
              <a:xfrm>
                <a:off x="3123192" y="3561443"/>
                <a:ext cx="1450065" cy="6333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bn-BD" sz="24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bn-BD" sz="2400" b="1" dirty="0" smtClean="0"/>
                  <a:t>     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102" name="TextBox 10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3192" y="3561443"/>
                <a:ext cx="1450065" cy="633379"/>
              </a:xfrm>
              <a:prstGeom prst="rect">
                <a:avLst/>
              </a:prstGeom>
              <a:blipFill rotWithShape="1">
                <a:blip r:embed="rId21"/>
                <a:stretch>
                  <a:fillRect r="-71429" b="-105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/>
              <p:cNvSpPr txBox="1"/>
              <p:nvPr/>
            </p:nvSpPr>
            <p:spPr>
              <a:xfrm>
                <a:off x="6026588" y="3693467"/>
                <a:ext cx="1478926" cy="4231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/>
                  <a:t>     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ea typeface="Cambria Math"/>
                      </a:rPr>
                      <m:t>√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𝟑</m:t>
                    </m:r>
                  </m:oMath>
                </a14:m>
                <a:r>
                  <a:rPr lang="en-US" sz="2000" b="1" dirty="0" smtClean="0"/>
                  <a:t>      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103" name="TextBox 10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6588" y="3693467"/>
                <a:ext cx="1478926" cy="423129"/>
              </a:xfrm>
              <a:prstGeom prst="rect">
                <a:avLst/>
              </a:prstGeom>
              <a:blipFill rotWithShape="1">
                <a:blip r:embed="rId22"/>
                <a:stretch>
                  <a:fillRect b="-5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/>
              <p:cNvSpPr txBox="1"/>
              <p:nvPr/>
            </p:nvSpPr>
            <p:spPr>
              <a:xfrm>
                <a:off x="3136269" y="4427641"/>
                <a:ext cx="1388266" cy="4231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/>
                  <a:t>    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ea typeface="Cambria Math"/>
                      </a:rPr>
                      <m:t>√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𝟑</m:t>
                    </m:r>
                  </m:oMath>
                </a14:m>
                <a:r>
                  <a:rPr lang="en-US" sz="2000" b="1" dirty="0" smtClean="0"/>
                  <a:t>               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104" name="TextBox 10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6269" y="4427641"/>
                <a:ext cx="1388266" cy="423129"/>
              </a:xfrm>
              <a:prstGeom prst="rect">
                <a:avLst/>
              </a:prstGeom>
              <a:blipFill rotWithShape="1">
                <a:blip r:embed="rId23"/>
                <a:stretch>
                  <a:fillRect b="-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/>
              <p:cNvSpPr txBox="1"/>
              <p:nvPr/>
            </p:nvSpPr>
            <p:spPr>
              <a:xfrm>
                <a:off x="5998878" y="4322515"/>
                <a:ext cx="1450065" cy="6333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bn-BD" sz="24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bn-BD" sz="2400" b="1" dirty="0" smtClean="0"/>
                  <a:t>     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105" name="TextBox 10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8878" y="4322515"/>
                <a:ext cx="1450065" cy="633379"/>
              </a:xfrm>
              <a:prstGeom prst="rect">
                <a:avLst/>
              </a:prstGeom>
              <a:blipFill rotWithShape="1">
                <a:blip r:embed="rId24"/>
                <a:stretch>
                  <a:fillRect r="-71429" b="-105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TextBox 105"/>
              <p:cNvSpPr txBox="1"/>
              <p:nvPr/>
            </p:nvSpPr>
            <p:spPr>
              <a:xfrm>
                <a:off x="7512443" y="4391799"/>
                <a:ext cx="134904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𝟎</m:t>
                    </m:r>
                  </m:oMath>
                </a14:m>
                <a:r>
                  <a:rPr lang="en-US" sz="2400" b="1" dirty="0" smtClean="0"/>
                  <a:t>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106" name="TextBox 10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2443" y="4391799"/>
                <a:ext cx="1349047" cy="461665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/>
              <p:cNvSpPr txBox="1"/>
              <p:nvPr/>
            </p:nvSpPr>
            <p:spPr>
              <a:xfrm>
                <a:off x="1653216" y="5186249"/>
                <a:ext cx="15038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𝟏</m:t>
                    </m:r>
                  </m:oMath>
                </a14:m>
                <a:r>
                  <a:rPr lang="en-US" sz="2400" b="1" dirty="0" smtClean="0"/>
                  <a:t>  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107" name="TextBox 10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3216" y="5186249"/>
                <a:ext cx="1503835" cy="461665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TextBox 107"/>
              <p:cNvSpPr txBox="1"/>
              <p:nvPr/>
            </p:nvSpPr>
            <p:spPr>
              <a:xfrm>
                <a:off x="3158836" y="5125776"/>
                <a:ext cx="1450065" cy="6566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bn-BD" sz="24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bn-BD" sz="2400" b="1" dirty="0" smtClean="0"/>
                  <a:t>     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108" name="TextBox 10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8836" y="5125776"/>
                <a:ext cx="1450065" cy="656655"/>
              </a:xfrm>
              <a:prstGeom prst="rect">
                <a:avLst/>
              </a:prstGeom>
              <a:blipFill rotWithShape="1">
                <a:blip r:embed="rId27"/>
                <a:stretch>
                  <a:fillRect r="-71429" b="-64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TextBox 108"/>
              <p:cNvSpPr txBox="1"/>
              <p:nvPr/>
            </p:nvSpPr>
            <p:spPr>
              <a:xfrm>
                <a:off x="4589561" y="5197235"/>
                <a:ext cx="1409317" cy="4891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  <a:ea typeface="Cambria Math"/>
                      </a:rPr>
                      <m:t>√</m:t>
                    </m:r>
                    <m:r>
                      <a:rPr lang="en-US" sz="2400" b="1" i="1" smtClean="0">
                        <a:latin typeface="Cambria Math"/>
                        <a:ea typeface="Cambria Math"/>
                      </a:rPr>
                      <m:t>𝟐</m:t>
                    </m:r>
                  </m:oMath>
                </a14:m>
                <a:r>
                  <a:rPr lang="en-US" sz="2400" b="1" dirty="0" smtClean="0"/>
                  <a:t>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109" name="TextBox 10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9561" y="5197235"/>
                <a:ext cx="1409317" cy="489173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0" name="TextBox 109"/>
          <p:cNvSpPr txBox="1"/>
          <p:nvPr/>
        </p:nvSpPr>
        <p:spPr>
          <a:xfrm>
            <a:off x="6324600" y="5197235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      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/>
              <p:cNvSpPr txBox="1"/>
              <p:nvPr/>
            </p:nvSpPr>
            <p:spPr>
              <a:xfrm>
                <a:off x="6019659" y="5186249"/>
                <a:ext cx="149278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𝟐</m:t>
                    </m:r>
                  </m:oMath>
                </a14:m>
                <a:r>
                  <a:rPr lang="en-US" sz="2400" b="1" dirty="0" smtClean="0"/>
                  <a:t>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111" name="TextBox 1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659" y="5186249"/>
                <a:ext cx="1492783" cy="461665"/>
              </a:xfrm>
              <a:prstGeom prst="rect">
                <a:avLst/>
              </a:prstGeom>
              <a:blipFill rotWithShape="1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/>
              <p:cNvSpPr txBox="1"/>
              <p:nvPr/>
            </p:nvSpPr>
            <p:spPr>
              <a:xfrm>
                <a:off x="3124488" y="6035841"/>
                <a:ext cx="140004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𝟐</m:t>
                    </m:r>
                  </m:oMath>
                </a14:m>
                <a:r>
                  <a:rPr lang="en-US" sz="2400" b="1" dirty="0" smtClean="0"/>
                  <a:t>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112" name="TextBox 1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488" y="6035841"/>
                <a:ext cx="1400048" cy="461665"/>
              </a:xfrm>
              <a:prstGeom prst="rect">
                <a:avLst/>
              </a:prstGeom>
              <a:blipFill rotWithShape="1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/>
              <p:cNvSpPr txBox="1"/>
              <p:nvPr/>
            </p:nvSpPr>
            <p:spPr>
              <a:xfrm>
                <a:off x="4561852" y="5976159"/>
                <a:ext cx="1409317" cy="4891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  <a:ea typeface="Cambria Math"/>
                      </a:rPr>
                      <m:t>√</m:t>
                    </m:r>
                    <m:r>
                      <a:rPr lang="en-US" sz="2400" b="1" i="1" smtClean="0">
                        <a:latin typeface="Cambria Math"/>
                        <a:ea typeface="Cambria Math"/>
                      </a:rPr>
                      <m:t>𝟐</m:t>
                    </m:r>
                  </m:oMath>
                </a14:m>
                <a:r>
                  <a:rPr lang="en-US" sz="2400" b="1" dirty="0" smtClean="0"/>
                  <a:t>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113" name="TextBox 1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1852" y="5976159"/>
                <a:ext cx="1409317" cy="489173"/>
              </a:xfrm>
              <a:prstGeom prst="rect">
                <a:avLst/>
              </a:prstGeom>
              <a:blipFill rotWithShape="1"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Box 113"/>
              <p:cNvSpPr txBox="1"/>
              <p:nvPr/>
            </p:nvSpPr>
            <p:spPr>
              <a:xfrm>
                <a:off x="5998878" y="5892417"/>
                <a:ext cx="1513565" cy="6566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bn-BD" sz="24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bn-BD" sz="2400" b="1" dirty="0" smtClean="0"/>
                  <a:t>     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114" name="TextBox 1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8878" y="5892417"/>
                <a:ext cx="1513565" cy="656655"/>
              </a:xfrm>
              <a:prstGeom prst="rect">
                <a:avLst/>
              </a:prstGeom>
              <a:blipFill rotWithShape="1">
                <a:blip r:embed="rId32"/>
                <a:stretch>
                  <a:fillRect r="-64516" b="-74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/>
              <p:cNvSpPr txBox="1"/>
              <p:nvPr/>
            </p:nvSpPr>
            <p:spPr>
              <a:xfrm>
                <a:off x="7505514" y="5984796"/>
                <a:ext cx="135597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𝟏</m:t>
                    </m:r>
                  </m:oMath>
                </a14:m>
                <a:r>
                  <a:rPr lang="en-US" sz="2400" b="1" dirty="0" smtClean="0"/>
                  <a:t>  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115" name="TextBox 1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5514" y="5984796"/>
                <a:ext cx="1355973" cy="461665"/>
              </a:xfrm>
              <a:prstGeom prst="rect">
                <a:avLst/>
              </a:prstGeom>
              <a:blipFill rotWithShape="1"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6" name="TextBox 115"/>
          <p:cNvSpPr txBox="1"/>
          <p:nvPr/>
        </p:nvSpPr>
        <p:spPr>
          <a:xfrm>
            <a:off x="259965" y="1260580"/>
            <a:ext cx="13898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       কোণ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294601" y="1836465"/>
            <a:ext cx="114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 অনুপাত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57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0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7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2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3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8" grpId="0"/>
      <p:bldP spid="69" grpId="0"/>
      <p:bldP spid="70" grpId="0"/>
      <p:bldP spid="71" grpId="0"/>
      <p:bldP spid="72" grpId="0"/>
      <p:bldP spid="73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1" grpId="0"/>
      <p:bldP spid="112" grpId="0"/>
      <p:bldP spid="113" grpId="0"/>
      <p:bldP spid="114" grpId="0"/>
      <p:bldP spid="115" grpId="0"/>
      <p:bldP spid="116" grpId="0"/>
      <p:bldP spid="1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8408" y="0"/>
                <a:ext cx="8918490" cy="344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নির্ধারিত কয়েকটি  কোণের অর্থাৎ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16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sz="16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কোণের ত্রিকোণমিতিক মানগুলো মনে রাখার সহজ উপায়ঃ </a:t>
                </a:r>
                <a:r>
                  <a:rPr lang="en-US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       </a:t>
                </a:r>
                <a:endParaRPr lang="en-US" sz="16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408" y="0"/>
                <a:ext cx="8918490" cy="344133"/>
              </a:xfrm>
              <a:prstGeom prst="rect">
                <a:avLst/>
              </a:prstGeom>
              <a:blipFill rotWithShape="1">
                <a:blip r:embed="rId2"/>
                <a:stretch>
                  <a:fillRect l="-342" t="-1786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205485" y="2971800"/>
                <a:ext cx="8870377" cy="590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১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উপরের তালিকাটি ভালো করে লক্ষ করলে দেখবে,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</a:rPr>
                      <m:t>𝟎</m:t>
                    </m:r>
                    <m:r>
                      <a:rPr lang="en-US" sz="1600" b="1" i="1" smtClean="0">
                        <a:latin typeface="Cambria Math"/>
                      </a:rPr>
                      <m:t>, </m:t>
                    </m:r>
                    <m:r>
                      <a:rPr lang="en-US" sz="1600" b="1" i="1" smtClean="0">
                        <a:latin typeface="Cambria Math"/>
                      </a:rPr>
                      <m:t>𝟏</m:t>
                    </m:r>
                    <m:r>
                      <a:rPr lang="en-US" sz="1600" b="1" i="1" smtClean="0">
                        <a:latin typeface="Cambria Math"/>
                      </a:rPr>
                      <m:t>, </m:t>
                    </m:r>
                    <m:r>
                      <a:rPr lang="en-US" sz="1600" b="1" i="1" smtClean="0">
                        <a:latin typeface="Cambria Math"/>
                      </a:rPr>
                      <m:t>𝟐</m:t>
                    </m:r>
                    <m:r>
                      <a:rPr lang="en-US" sz="1600" b="1" i="1" smtClean="0">
                        <a:latin typeface="Cambria Math"/>
                      </a:rPr>
                      <m:t>, </m:t>
                    </m:r>
                    <m:r>
                      <a:rPr lang="en-US" sz="1600" b="1" i="1" smtClean="0">
                        <a:latin typeface="Cambria Math"/>
                      </a:rPr>
                      <m:t>𝟑</m:t>
                    </m:r>
                    <m:r>
                      <a:rPr lang="en-US" sz="1600" b="1" i="1" smtClean="0">
                        <a:latin typeface="Cambria Math"/>
                      </a:rPr>
                      <m:t>,</m:t>
                    </m:r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এবং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𝟒</m:t>
                    </m:r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সংখ্যাগুলোর প্রত্যেকটিকে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𝟒</m:t>
                    </m:r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 দ্বারা ভাগ করে ভাগফলের   বর্গমূল নিলে যথাক্রমে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,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,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, 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এর মান পাওয়া যায়। </a:t>
                </a:r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2971800"/>
                <a:ext cx="8870377" cy="590354"/>
              </a:xfrm>
              <a:prstGeom prst="rect">
                <a:avLst/>
              </a:prstGeom>
              <a:blipFill rotWithShape="1">
                <a:blip r:embed="rId34"/>
                <a:stretch>
                  <a:fillRect l="-412" t="-2083" b="-135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205485" y="3629316"/>
                <a:ext cx="3015448" cy="593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যেমিন ,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𝟎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1600" b="1" i="1" smtClean="0">
                            <a:latin typeface="Cambria Math"/>
                          </a:rPr>
                          <m:t>𝟎</m:t>
                        </m:r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</a:rPr>
                      <m:t>𝟎</m:t>
                    </m:r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3629316"/>
                <a:ext cx="3015448" cy="593432"/>
              </a:xfrm>
              <a:prstGeom prst="rect">
                <a:avLst/>
              </a:prstGeom>
              <a:blipFill rotWithShape="1">
                <a:blip r:embed="rId35"/>
                <a:stretch>
                  <a:fillRect l="-12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3733800" y="4235224"/>
                <a:ext cx="3962400" cy="593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=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1600" b="1" i="1" smtClean="0">
                            <a:latin typeface="Cambria Math"/>
                          </a:rPr>
                          <m:t>𝟏</m:t>
                        </m:r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</a:rPr>
                      <m:t>𝟏</m:t>
                    </m:r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800" y="4235224"/>
                <a:ext cx="3962400" cy="593432"/>
              </a:xfrm>
              <a:prstGeom prst="rect">
                <a:avLst/>
              </a:prstGeom>
              <a:blipFill rotWithShape="1">
                <a:blip r:embed="rId36"/>
                <a:stretch>
                  <a:fillRect l="-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3257484" y="3641792"/>
                <a:ext cx="2557753" cy="593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16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1600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7484" y="3641792"/>
                <a:ext cx="2557753" cy="593432"/>
              </a:xfrm>
              <a:prstGeom prst="rect">
                <a:avLst/>
              </a:prstGeom>
              <a:blipFill rotWithShape="1">
                <a:blip r:embed="rId37"/>
                <a:stretch>
                  <a:fillRect l="-11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5928326" y="3733800"/>
                <a:ext cx="3215674" cy="593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𝟐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16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16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16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8326" y="3733800"/>
                <a:ext cx="3215674" cy="593432"/>
              </a:xfrm>
              <a:prstGeom prst="rect">
                <a:avLst/>
              </a:prstGeom>
              <a:blipFill rotWithShape="1">
                <a:blip r:embed="rId38"/>
                <a:stretch>
                  <a:fillRect l="-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685800" y="4174360"/>
                <a:ext cx="2812708" cy="593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16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1600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num>
                      <m:den>
                        <m:r>
                          <a:rPr lang="en-US" sz="1600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4174360"/>
                <a:ext cx="2812708" cy="593432"/>
              </a:xfrm>
              <a:prstGeom prst="rect">
                <a:avLst/>
              </a:prstGeom>
              <a:blipFill rotWithShape="1"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205485" y="4755816"/>
                <a:ext cx="873436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২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আবার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অনুপাতের মান গুলো ব্যস্তকরণ অর্থাৎ লবকে হর আর হরকে লবে পরিণত করলেই আমরা পেয়ে যাব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cosec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অনুপাত  গুলোর মান। যেমন,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4755816"/>
                <a:ext cx="8734369" cy="646331"/>
              </a:xfrm>
              <a:prstGeom prst="rect">
                <a:avLst/>
              </a:prstGeom>
              <a:blipFill rotWithShape="1">
                <a:blip r:embed="rId40"/>
                <a:stretch>
                  <a:fillRect l="-628" t="-3774" r="-209" b="-150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205485" y="5402147"/>
                <a:ext cx="3833115" cy="656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যেমন, 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cosec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b="1" i="1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  <a:cs typeface="NikoshBAN" pitchFamily="2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/>
                                <a:cs typeface="NikoshBAN" pitchFamily="2" charset="0"/>
                              </a:rPr>
                              <m:t>𝟎</m:t>
                            </m:r>
                          </m:den>
                        </m:f>
                      </m:e>
                    </m:rad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অসংজ্ঞায়িত 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5402147"/>
                <a:ext cx="3833115" cy="656013"/>
              </a:xfrm>
              <a:prstGeom prst="rect">
                <a:avLst/>
              </a:prstGeom>
              <a:blipFill rotWithShape="1">
                <a:blip r:embed="rId41"/>
                <a:stretch>
                  <a:fillRect l="-1431" r="-101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3886290" y="5402147"/>
                <a:ext cx="2781458" cy="656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/>
                  <a:t>cosec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</a:rPr>
                              <m:t>𝟒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/>
                              </a:rPr>
                              <m:t>𝟏</m:t>
                            </m:r>
                          </m:den>
                        </m:f>
                      </m:e>
                    </m:rad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/>
                          </a:rPr>
                          <m:t>𝟒</m:t>
                        </m:r>
                      </m:e>
                    </m:rad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</a:rPr>
                      <m:t>𝟐</m:t>
                    </m:r>
                  </m:oMath>
                </a14:m>
                <a:r>
                  <a:rPr lang="bn-BD" b="1" dirty="0" smtClean="0"/>
                  <a:t>                   </a:t>
                </a:r>
                <a:endParaRPr lang="en-US" b="1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90" y="5402147"/>
                <a:ext cx="2781458" cy="656013"/>
              </a:xfrm>
              <a:prstGeom prst="rect">
                <a:avLst/>
              </a:prstGeom>
              <a:blipFill rotWithShape="1">
                <a:blip r:embed="rId42"/>
                <a:stretch>
                  <a:fillRect l="-1974" r="-471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6515258" y="5328371"/>
                <a:ext cx="2857342" cy="593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/>
                  <a:t>cosec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𝟐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1600" b="1" i="1" smtClean="0">
                            <a:latin typeface="Cambria Math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sz="1600" b="1" dirty="0" smtClean="0"/>
                  <a:t>  </a:t>
                </a:r>
                <a:endParaRPr lang="en-US" sz="1600" b="1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5258" y="5328371"/>
                <a:ext cx="2857342" cy="593432"/>
              </a:xfrm>
              <a:prstGeom prst="rect">
                <a:avLst/>
              </a:prstGeom>
              <a:blipFill rotWithShape="1">
                <a:blip r:embed="rId43"/>
                <a:stretch>
                  <a:fillRect l="-12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768296" y="6002742"/>
                <a:ext cx="2857342" cy="593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/>
                  <a:t>cosec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𝟑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1600" b="1" i="1" smtClean="0"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sz="16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1600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1600" b="1" dirty="0" smtClean="0"/>
                  <a:t>  </a:t>
                </a:r>
                <a:endParaRPr lang="en-US" sz="1600" b="1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296" y="6002742"/>
                <a:ext cx="2857342" cy="593432"/>
              </a:xfrm>
              <a:prstGeom prst="rect">
                <a:avLst/>
              </a:prstGeom>
              <a:blipFill rotWithShape="1">
                <a:blip r:embed="rId44"/>
                <a:stretch>
                  <a:fillRect l="-10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3919277" y="6058160"/>
                <a:ext cx="2857342" cy="593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/>
                  <a:t>cosec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/>
                  <a:t> =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</a:rPr>
                      <m:t>𝟏</m:t>
                    </m:r>
                  </m:oMath>
                </a14:m>
                <a:endParaRPr lang="en-US" sz="1600" b="1" dirty="0"/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9277" y="6058160"/>
                <a:ext cx="2857342" cy="593432"/>
              </a:xfrm>
              <a:prstGeom prst="rect">
                <a:avLst/>
              </a:prstGeom>
              <a:blipFill rotWithShape="1">
                <a:blip r:embed="rId45"/>
                <a:stretch>
                  <a:fillRect l="-12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6" name="Group 75"/>
          <p:cNvGrpSpPr/>
          <p:nvPr/>
        </p:nvGrpSpPr>
        <p:grpSpPr>
          <a:xfrm>
            <a:off x="262680" y="511832"/>
            <a:ext cx="8748270" cy="2193564"/>
            <a:chOff x="224013" y="1122297"/>
            <a:chExt cx="8651223" cy="5623693"/>
          </a:xfrm>
        </p:grpSpPr>
        <p:grpSp>
          <p:nvGrpSpPr>
            <p:cNvPr id="77" name="Group 76"/>
            <p:cNvGrpSpPr/>
            <p:nvPr/>
          </p:nvGrpSpPr>
          <p:grpSpPr>
            <a:xfrm>
              <a:off x="224013" y="1219200"/>
              <a:ext cx="8637474" cy="5410200"/>
              <a:chOff x="301832" y="1219200"/>
              <a:chExt cx="8637474" cy="5410200"/>
            </a:xfrm>
          </p:grpSpPr>
          <p:grpSp>
            <p:nvGrpSpPr>
              <p:cNvPr id="121" name="Group 120"/>
              <p:cNvGrpSpPr/>
              <p:nvPr/>
            </p:nvGrpSpPr>
            <p:grpSpPr>
              <a:xfrm>
                <a:off x="301832" y="1219200"/>
                <a:ext cx="8637474" cy="5410200"/>
                <a:chOff x="178380" y="1447800"/>
                <a:chExt cx="8737021" cy="5257800"/>
              </a:xfrm>
            </p:grpSpPr>
            <p:cxnSp>
              <p:nvCxnSpPr>
                <p:cNvPr id="123" name="Straight Connector 122"/>
                <p:cNvCxnSpPr/>
                <p:nvPr/>
              </p:nvCxnSpPr>
              <p:spPr>
                <a:xfrm>
                  <a:off x="193965" y="6705600"/>
                  <a:ext cx="8721435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123"/>
                <p:cNvCxnSpPr/>
                <p:nvPr/>
              </p:nvCxnSpPr>
              <p:spPr>
                <a:xfrm>
                  <a:off x="178380" y="5965065"/>
                  <a:ext cx="8726630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/>
                <p:cNvCxnSpPr/>
                <p:nvPr/>
              </p:nvCxnSpPr>
              <p:spPr>
                <a:xfrm>
                  <a:off x="214746" y="5150476"/>
                  <a:ext cx="8700654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25"/>
                <p:cNvCxnSpPr/>
                <p:nvPr/>
              </p:nvCxnSpPr>
              <p:spPr>
                <a:xfrm>
                  <a:off x="229000" y="4409941"/>
                  <a:ext cx="8686401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/>
                <p:cNvCxnSpPr/>
                <p:nvPr/>
              </p:nvCxnSpPr>
              <p:spPr>
                <a:xfrm>
                  <a:off x="193965" y="1447800"/>
                  <a:ext cx="20781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/>
                <p:cNvCxnSpPr/>
                <p:nvPr/>
              </p:nvCxnSpPr>
              <p:spPr>
                <a:xfrm>
                  <a:off x="8915400" y="1447800"/>
                  <a:ext cx="0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128"/>
                <p:cNvCxnSpPr/>
                <p:nvPr/>
              </p:nvCxnSpPr>
              <p:spPr>
                <a:xfrm flipH="1">
                  <a:off x="4567670" y="1447800"/>
                  <a:ext cx="25112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/>
                <p:cNvCxnSpPr/>
                <p:nvPr/>
              </p:nvCxnSpPr>
              <p:spPr>
                <a:xfrm>
                  <a:off x="3124200" y="1447800"/>
                  <a:ext cx="0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Straight Connector 130"/>
                <p:cNvCxnSpPr/>
                <p:nvPr/>
              </p:nvCxnSpPr>
              <p:spPr>
                <a:xfrm>
                  <a:off x="1600200" y="1447800"/>
                  <a:ext cx="0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Straight Connector 131"/>
                <p:cNvCxnSpPr/>
                <p:nvPr/>
              </p:nvCxnSpPr>
              <p:spPr>
                <a:xfrm>
                  <a:off x="6019800" y="1447800"/>
                  <a:ext cx="0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Straight Connector 132"/>
                <p:cNvCxnSpPr/>
                <p:nvPr/>
              </p:nvCxnSpPr>
              <p:spPr>
                <a:xfrm>
                  <a:off x="7543800" y="1447800"/>
                  <a:ext cx="0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/>
                <p:cNvCxnSpPr/>
                <p:nvPr/>
              </p:nvCxnSpPr>
              <p:spPr>
                <a:xfrm>
                  <a:off x="178380" y="3669406"/>
                  <a:ext cx="8726629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/>
                <p:cNvCxnSpPr/>
                <p:nvPr/>
              </p:nvCxnSpPr>
              <p:spPr>
                <a:xfrm>
                  <a:off x="193965" y="2928870"/>
                  <a:ext cx="8711045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/>
                <p:cNvCxnSpPr/>
                <p:nvPr/>
              </p:nvCxnSpPr>
              <p:spPr>
                <a:xfrm>
                  <a:off x="204356" y="1447800"/>
                  <a:ext cx="8711044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2" name="Straight Connector 121"/>
              <p:cNvCxnSpPr/>
              <p:nvPr/>
            </p:nvCxnSpPr>
            <p:spPr>
              <a:xfrm>
                <a:off x="301832" y="1828800"/>
                <a:ext cx="8637474" cy="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8" name="TextBox 77"/>
            <p:cNvSpPr txBox="1"/>
            <p:nvPr/>
          </p:nvSpPr>
          <p:spPr>
            <a:xfrm>
              <a:off x="274056" y="2191357"/>
              <a:ext cx="1369666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  sin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249691" y="2881647"/>
              <a:ext cx="1379941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  </a:t>
              </a:r>
              <a:r>
                <a:rPr lang="en-US" sz="1200" b="1" dirty="0" err="1" smtClean="0">
                  <a:latin typeface="NikoshBAN" pitchFamily="2" charset="0"/>
                  <a:cs typeface="NikoshBAN" pitchFamily="2" charset="0"/>
                </a:rPr>
                <a:t>cos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249691" y="3674197"/>
              <a:ext cx="1369666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  tan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249691" y="4401005"/>
              <a:ext cx="1379941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  cot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239420" y="5165467"/>
              <a:ext cx="1369668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  sec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274056" y="5984797"/>
              <a:ext cx="1379159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cosec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TextBox 83"/>
                <p:cNvSpPr txBox="1"/>
                <p:nvPr/>
              </p:nvSpPr>
              <p:spPr>
                <a:xfrm>
                  <a:off x="1629633" y="1148242"/>
                  <a:ext cx="1506636" cy="680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11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100" b="1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sz="1100" b="1" i="1" smtClean="0">
                                <a:latin typeface="Cambria Math"/>
                              </a:rPr>
                              <m:t>𝟎</m:t>
                            </m:r>
                          </m:e>
                          <m:sup>
                            <m:r>
                              <a:rPr lang="en-US" sz="1100" b="1" i="1" smtClean="0">
                                <a:latin typeface="Cambria Math"/>
                              </a:rPr>
                              <m:t>𝟎</m:t>
                            </m:r>
                          </m:sup>
                        </m:sSup>
                      </m:oMath>
                    </m:oMathPara>
                  </a14:m>
                  <a:endParaRPr lang="en-US" sz="1100" b="1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29633" y="1148242"/>
                  <a:ext cx="1506636" cy="680559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TextBox 84"/>
                <p:cNvSpPr txBox="1"/>
                <p:nvPr/>
              </p:nvSpPr>
              <p:spPr>
                <a:xfrm>
                  <a:off x="3122181" y="1163709"/>
                  <a:ext cx="1409048" cy="680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1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1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1100" b="1" i="1" smtClean="0">
                              <a:latin typeface="Cambria Math"/>
                            </a:rPr>
                            <m:t>𝟑𝟎</m:t>
                          </m:r>
                        </m:e>
                        <m:sup>
                          <m:r>
                            <a:rPr lang="en-US" sz="11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1100" b="1" dirty="0" smtClean="0"/>
                    <a:t>  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2181" y="1163709"/>
                  <a:ext cx="1409048" cy="680559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TextBox 85"/>
                <p:cNvSpPr txBox="1"/>
                <p:nvPr/>
              </p:nvSpPr>
              <p:spPr>
                <a:xfrm>
                  <a:off x="4588119" y="1122297"/>
                  <a:ext cx="1410759" cy="680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1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100" b="1" i="1" smtClean="0">
                              <a:latin typeface="Cambria Math"/>
                            </a:rPr>
                            <m:t>𝟒𝟓</m:t>
                          </m:r>
                        </m:e>
                        <m:sup>
                          <m:r>
                            <a:rPr lang="en-US" sz="11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1100" b="1" dirty="0" smtClean="0"/>
                    <a:t> 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88119" y="1122297"/>
                  <a:ext cx="1410759" cy="680559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TextBox 86"/>
                <p:cNvSpPr txBox="1"/>
                <p:nvPr/>
              </p:nvSpPr>
              <p:spPr>
                <a:xfrm>
                  <a:off x="5974875" y="1163711"/>
                  <a:ext cx="1506636" cy="680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1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100" b="1" i="1" smtClean="0">
                              <a:latin typeface="Cambria Math"/>
                            </a:rPr>
                            <m:t>𝟔𝟎</m:t>
                          </m:r>
                        </m:e>
                        <m:sup>
                          <m:r>
                            <a:rPr lang="en-US" sz="11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1100" b="1" dirty="0" smtClean="0"/>
                    <a:t>   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74875" y="1163711"/>
                  <a:ext cx="1506636" cy="680559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TextBox 87"/>
                <p:cNvSpPr txBox="1"/>
                <p:nvPr/>
              </p:nvSpPr>
              <p:spPr>
                <a:xfrm>
                  <a:off x="7448944" y="1143322"/>
                  <a:ext cx="1345699" cy="680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1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100" b="1" i="1" smtClean="0"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en-US" sz="11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1100" b="1" dirty="0" smtClean="0"/>
                    <a:t> 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48944" y="1143322"/>
                  <a:ext cx="1345699" cy="680559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TextBox 88"/>
                <p:cNvSpPr txBox="1"/>
                <p:nvPr/>
              </p:nvSpPr>
              <p:spPr>
                <a:xfrm>
                  <a:off x="1658668" y="1959386"/>
                  <a:ext cx="1492547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0</m:t>
                      </m:r>
                    </m:oMath>
                  </a14:m>
                  <a:r>
                    <a:rPr lang="en-US" sz="1200" dirty="0" smtClean="0"/>
                    <a:t>        </a:t>
                  </a:r>
                  <a:endParaRPr lang="en-US" sz="1200" dirty="0"/>
                </a:p>
              </p:txBody>
            </p:sp>
          </mc:Choice>
          <mc:Fallback xmlns="">
            <p:sp>
              <p:nvSpPr>
                <p:cNvPr id="89" name="TextBox 8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58668" y="1959386"/>
                  <a:ext cx="1492547" cy="710149"/>
                </a:xfrm>
                <a:prstGeom prst="rect">
                  <a:avLst/>
                </a:prstGeom>
                <a:blipFill rotWithShape="1">
                  <a:blip r:embed="rId4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TextBox 89"/>
                <p:cNvSpPr txBox="1"/>
                <p:nvPr/>
              </p:nvSpPr>
              <p:spPr>
                <a:xfrm>
                  <a:off x="3174363" y="1813469"/>
                  <a:ext cx="1401343" cy="9182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0" name="TextBox 8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74363" y="1813469"/>
                  <a:ext cx="1401343" cy="918262"/>
                </a:xfrm>
                <a:prstGeom prst="rect">
                  <a:avLst/>
                </a:prstGeom>
                <a:blipFill rotWithShape="1">
                  <a:blip r:embed="rId4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TextBox 90"/>
                <p:cNvSpPr txBox="1"/>
                <p:nvPr/>
              </p:nvSpPr>
              <p:spPr>
                <a:xfrm>
                  <a:off x="4599710" y="1788706"/>
                  <a:ext cx="1399168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1" name="TextBox 9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99710" y="1788706"/>
                  <a:ext cx="1399168" cy="930263"/>
                </a:xfrm>
                <a:prstGeom prst="rect">
                  <a:avLst/>
                </a:prstGeom>
                <a:blipFill rotWithShape="1">
                  <a:blip r:embed="rId48"/>
                  <a:stretch>
                    <a:fillRect b="-50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TextBox 91"/>
                <p:cNvSpPr txBox="1"/>
                <p:nvPr/>
              </p:nvSpPr>
              <p:spPr>
                <a:xfrm>
                  <a:off x="5998878" y="1736012"/>
                  <a:ext cx="1506636" cy="98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2" name="TextBox 9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8878" y="1736012"/>
                  <a:ext cx="1506636" cy="989277"/>
                </a:xfrm>
                <a:prstGeom prst="rect">
                  <a:avLst/>
                </a:prstGeom>
                <a:blipFill rotWithShape="1">
                  <a:blip r:embed="rId4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TextBox 92"/>
                <p:cNvSpPr txBox="1"/>
                <p:nvPr/>
              </p:nvSpPr>
              <p:spPr>
                <a:xfrm>
                  <a:off x="7491658" y="1875573"/>
                  <a:ext cx="1355973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3" name="TextBox 9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91658" y="1875573"/>
                  <a:ext cx="1355973" cy="710149"/>
                </a:xfrm>
                <a:prstGeom prst="rect">
                  <a:avLst/>
                </a:prstGeom>
                <a:blipFill rotWithShape="1">
                  <a:blip r:embed="rId5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TextBox 93"/>
                <p:cNvSpPr txBox="1"/>
                <p:nvPr/>
              </p:nvSpPr>
              <p:spPr>
                <a:xfrm>
                  <a:off x="1632434" y="2662170"/>
                  <a:ext cx="1503835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4" name="TextBox 9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32434" y="2662170"/>
                  <a:ext cx="1503835" cy="710149"/>
                </a:xfrm>
                <a:prstGeom prst="rect">
                  <a:avLst/>
                </a:prstGeom>
                <a:blipFill rotWithShape="1">
                  <a:blip r:embed="rId5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TextBox 94"/>
                <p:cNvSpPr txBox="1"/>
                <p:nvPr/>
              </p:nvSpPr>
              <p:spPr>
                <a:xfrm>
                  <a:off x="3163826" y="2546430"/>
                  <a:ext cx="1439437" cy="98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5" name="TextBox 9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63826" y="2546430"/>
                  <a:ext cx="1439437" cy="989277"/>
                </a:xfrm>
                <a:prstGeom prst="rect">
                  <a:avLst/>
                </a:prstGeom>
                <a:blipFill rotWithShape="1">
                  <a:blip r:embed="rId5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TextBox 95"/>
                <p:cNvSpPr txBox="1"/>
                <p:nvPr/>
              </p:nvSpPr>
              <p:spPr>
                <a:xfrm>
                  <a:off x="4562005" y="2575936"/>
                  <a:ext cx="1399168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6" name="TextBox 9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62005" y="2575936"/>
                  <a:ext cx="1399168" cy="930263"/>
                </a:xfrm>
                <a:prstGeom prst="rect">
                  <a:avLst/>
                </a:prstGeom>
                <a:blipFill rotWithShape="1">
                  <a:blip r:embed="rId53"/>
                  <a:stretch>
                    <a:fillRect b="-50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TextBox 96"/>
                <p:cNvSpPr txBox="1"/>
                <p:nvPr/>
              </p:nvSpPr>
              <p:spPr>
                <a:xfrm>
                  <a:off x="6040335" y="2687210"/>
                  <a:ext cx="1478927" cy="9182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7" name="TextBox 9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40335" y="2687210"/>
                  <a:ext cx="1478927" cy="918262"/>
                </a:xfrm>
                <a:prstGeom prst="rect">
                  <a:avLst/>
                </a:prstGeom>
                <a:blipFill rotWithShape="1">
                  <a:blip r:embed="rId5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TextBox 97"/>
                <p:cNvSpPr txBox="1"/>
                <p:nvPr/>
              </p:nvSpPr>
              <p:spPr>
                <a:xfrm>
                  <a:off x="7519262" y="2772666"/>
                  <a:ext cx="1355974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>
                      <a:latin typeface="NikoshBAN" pitchFamily="2" charset="0"/>
                      <a:cs typeface="NikoshBAN" pitchFamily="2" charset="0"/>
                    </a:rPr>
                    <a:t>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𝟎</m:t>
                      </m:r>
                    </m:oMath>
                  </a14:m>
                  <a:r>
                    <a:rPr lang="en-US" sz="1200" b="1" dirty="0" smtClean="0">
                      <a:latin typeface="NikoshBAN" pitchFamily="2" charset="0"/>
                      <a:cs typeface="NikoshBAN" pitchFamily="2" charset="0"/>
                    </a:rPr>
                    <a:t>        </a:t>
                  </a:r>
                  <a:endParaRPr lang="en-US" sz="1200" b="1" dirty="0"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98" name="TextBox 9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19262" y="2772666"/>
                  <a:ext cx="1355974" cy="710149"/>
                </a:xfrm>
                <a:prstGeom prst="rect">
                  <a:avLst/>
                </a:prstGeom>
                <a:blipFill rotWithShape="1">
                  <a:blip r:embed="rId5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9" name="TextBox 98"/>
                <p:cNvSpPr txBox="1"/>
                <p:nvPr/>
              </p:nvSpPr>
              <p:spPr>
                <a:xfrm>
                  <a:off x="4588119" y="3540781"/>
                  <a:ext cx="1386755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9" name="TextBox 9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88119" y="3540781"/>
                  <a:ext cx="1386755" cy="710149"/>
                </a:xfrm>
                <a:prstGeom prst="rect">
                  <a:avLst/>
                </a:prstGeom>
                <a:blipFill rotWithShape="1">
                  <a:blip r:embed="rId5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TextBox 99"/>
                <p:cNvSpPr txBox="1"/>
                <p:nvPr/>
              </p:nvSpPr>
              <p:spPr>
                <a:xfrm>
                  <a:off x="4555589" y="4391799"/>
                  <a:ext cx="1443289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6" name="TextBox 9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5589" y="4391799"/>
                  <a:ext cx="1443289" cy="461665"/>
                </a:xfrm>
                <a:prstGeom prst="rect">
                  <a:avLst/>
                </a:prstGeom>
                <a:blipFill rotWithShape="1"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1" name="TextBox 100"/>
            <p:cNvSpPr txBox="1"/>
            <p:nvPr/>
          </p:nvSpPr>
          <p:spPr>
            <a:xfrm>
              <a:off x="1619357" y="5941014"/>
              <a:ext cx="1473359" cy="650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050" b="1" dirty="0" smtClean="0">
                  <a:latin typeface="NikoshBAN" pitchFamily="2" charset="0"/>
                  <a:cs typeface="NikoshBAN" pitchFamily="2" charset="0"/>
                </a:rPr>
                <a:t>অসংজ্ঞায়িত</a:t>
              </a:r>
              <a:r>
                <a:rPr lang="en-US" sz="1050" b="1" dirty="0" smtClean="0">
                  <a:latin typeface="NikoshBAN" pitchFamily="2" charset="0"/>
                  <a:cs typeface="NikoshBAN" pitchFamily="2" charset="0"/>
                </a:rPr>
                <a:t>              </a:t>
              </a:r>
              <a:endParaRPr lang="en-US" sz="105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1649833" y="4267199"/>
              <a:ext cx="1473359" cy="650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050" b="1" dirty="0" smtClean="0">
                  <a:latin typeface="NikoshBAN" pitchFamily="2" charset="0"/>
                  <a:cs typeface="NikoshBAN" pitchFamily="2" charset="0"/>
                </a:rPr>
                <a:t>অসংজ্ঞায়িত</a:t>
              </a:r>
              <a:r>
                <a:rPr lang="en-US" sz="1050" b="1" dirty="0" smtClean="0">
                  <a:latin typeface="NikoshBAN" pitchFamily="2" charset="0"/>
                  <a:cs typeface="NikoshBAN" pitchFamily="2" charset="0"/>
                </a:rPr>
                <a:t>              </a:t>
              </a:r>
              <a:endParaRPr lang="en-US" sz="105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7491658" y="3561557"/>
              <a:ext cx="1355974" cy="650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050" b="1" dirty="0" smtClean="0">
                  <a:latin typeface="NikoshBAN" pitchFamily="2" charset="0"/>
                  <a:cs typeface="NikoshBAN" pitchFamily="2" charset="0"/>
                </a:rPr>
                <a:t>অসংজ্ঞায়িত</a:t>
              </a:r>
              <a:r>
                <a:rPr lang="en-US" sz="1050" b="1" dirty="0" smtClean="0">
                  <a:latin typeface="NikoshBAN" pitchFamily="2" charset="0"/>
                  <a:cs typeface="NikoshBAN" pitchFamily="2" charset="0"/>
                </a:rPr>
                <a:t>              </a:t>
              </a:r>
              <a:endParaRPr lang="en-US" sz="105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7505515" y="5151241"/>
              <a:ext cx="1355974" cy="650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050" b="1" dirty="0" smtClean="0">
                  <a:latin typeface="NikoshBAN" pitchFamily="2" charset="0"/>
                  <a:cs typeface="NikoshBAN" pitchFamily="2" charset="0"/>
                </a:rPr>
                <a:t>অসংজ্ঞায়িত</a:t>
              </a:r>
              <a:r>
                <a:rPr lang="en-US" sz="1050" b="1" dirty="0" smtClean="0">
                  <a:latin typeface="NikoshBAN" pitchFamily="2" charset="0"/>
                  <a:cs typeface="NikoshBAN" pitchFamily="2" charset="0"/>
                </a:rPr>
                <a:t>              </a:t>
              </a:r>
              <a:endParaRPr lang="en-US" sz="1050" b="1" dirty="0">
                <a:latin typeface="NikoshBAN" pitchFamily="2" charset="0"/>
                <a:cs typeface="NikoshBAN" pitchFamily="2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5" name="TextBox 104"/>
                <p:cNvSpPr txBox="1"/>
                <p:nvPr/>
              </p:nvSpPr>
              <p:spPr>
                <a:xfrm>
                  <a:off x="1629633" y="3585508"/>
                  <a:ext cx="1492547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𝟎</m:t>
                      </m:r>
                    </m:oMath>
                  </a14:m>
                  <a:r>
                    <a:rPr lang="en-US" sz="1200" b="1" dirty="0" smtClean="0"/>
                    <a:t>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05" name="TextBox 10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29633" y="3585508"/>
                  <a:ext cx="1492547" cy="710149"/>
                </a:xfrm>
                <a:prstGeom prst="rect">
                  <a:avLst/>
                </a:prstGeom>
                <a:blipFill rotWithShape="1">
                  <a:blip r:embed="rId5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6" name="TextBox 105"/>
                <p:cNvSpPr txBox="1"/>
                <p:nvPr/>
              </p:nvSpPr>
              <p:spPr>
                <a:xfrm>
                  <a:off x="3123192" y="3386173"/>
                  <a:ext cx="1450065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bn-BD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bn-BD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bn-BD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06" name="TextBox 10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3192" y="3386173"/>
                  <a:ext cx="1450065" cy="930263"/>
                </a:xfrm>
                <a:prstGeom prst="rect">
                  <a:avLst/>
                </a:prstGeom>
                <a:blipFill rotWithShape="1">
                  <a:blip r:embed="rId58"/>
                  <a:stretch>
                    <a:fillRect b="-50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7" name="TextBox 106"/>
                <p:cNvSpPr txBox="1"/>
                <p:nvPr/>
              </p:nvSpPr>
              <p:spPr>
                <a:xfrm>
                  <a:off x="6012733" y="3550098"/>
                  <a:ext cx="1478926" cy="7030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 </a:t>
                  </a:r>
                  <a14:m>
                    <m:oMath xmlns:m="http://schemas.openxmlformats.org/officeDocument/2006/math">
                      <m:r>
                        <a:rPr lang="en-US" sz="1100" b="1" i="1" smtClean="0">
                          <a:latin typeface="Cambria Math"/>
                          <a:ea typeface="Cambria Math"/>
                        </a:rPr>
                        <m:t>√</m:t>
                      </m:r>
                      <m:r>
                        <a:rPr lang="en-US" sz="1100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a14:m>
                  <a:r>
                    <a:rPr lang="en-US" sz="1100" b="1" dirty="0" smtClean="0"/>
                    <a:t>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107" name="TextBox 10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12733" y="3550098"/>
                  <a:ext cx="1478926" cy="703081"/>
                </a:xfrm>
                <a:prstGeom prst="rect">
                  <a:avLst/>
                </a:prstGeom>
                <a:blipFill rotWithShape="1">
                  <a:blip r:embed="rId5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8" name="TextBox 107"/>
                <p:cNvSpPr txBox="1"/>
                <p:nvPr/>
              </p:nvSpPr>
              <p:spPr>
                <a:xfrm>
                  <a:off x="3136269" y="4212528"/>
                  <a:ext cx="1388266" cy="7030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</a:t>
                  </a:r>
                  <a14:m>
                    <m:oMath xmlns:m="http://schemas.openxmlformats.org/officeDocument/2006/math">
                      <m:r>
                        <a:rPr lang="en-US" sz="1100" b="1" i="1" smtClean="0">
                          <a:latin typeface="Cambria Math"/>
                          <a:ea typeface="Cambria Math"/>
                        </a:rPr>
                        <m:t>√</m:t>
                      </m:r>
                      <m:r>
                        <a:rPr lang="en-US" sz="1100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a14:m>
                  <a:r>
                    <a:rPr lang="en-US" sz="1100" b="1" dirty="0" smtClean="0"/>
                    <a:t>         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108" name="TextBox 10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36269" y="4212528"/>
                  <a:ext cx="1388266" cy="703081"/>
                </a:xfrm>
                <a:prstGeom prst="rect">
                  <a:avLst/>
                </a:prstGeom>
                <a:blipFill rotWithShape="1">
                  <a:blip r:embed="rId6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9" name="TextBox 108"/>
                <p:cNvSpPr txBox="1"/>
                <p:nvPr/>
              </p:nvSpPr>
              <p:spPr>
                <a:xfrm>
                  <a:off x="5998878" y="4098937"/>
                  <a:ext cx="1450065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bn-BD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bn-BD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bn-BD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09" name="TextBox 10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8878" y="4098937"/>
                  <a:ext cx="1450065" cy="930263"/>
                </a:xfrm>
                <a:prstGeom prst="rect">
                  <a:avLst/>
                </a:prstGeom>
                <a:blipFill rotWithShape="1">
                  <a:blip r:embed="rId61"/>
                  <a:stretch>
                    <a:fillRect b="-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0" name="TextBox 109"/>
                <p:cNvSpPr txBox="1"/>
                <p:nvPr/>
              </p:nvSpPr>
              <p:spPr>
                <a:xfrm>
                  <a:off x="7512443" y="4391799"/>
                  <a:ext cx="1349047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𝟎</m:t>
                      </m:r>
                    </m:oMath>
                  </a14:m>
                  <a:r>
                    <a:rPr lang="en-US" sz="1200" b="1" dirty="0" smtClean="0"/>
                    <a:t>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06" name="TextBox 10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12443" y="4391799"/>
                  <a:ext cx="1349047" cy="461665"/>
                </a:xfrm>
                <a:prstGeom prst="rect">
                  <a:avLst/>
                </a:prstGeom>
                <a:blipFill rotWithShape="1"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1" name="TextBox 110"/>
                <p:cNvSpPr txBox="1"/>
                <p:nvPr/>
              </p:nvSpPr>
              <p:spPr>
                <a:xfrm>
                  <a:off x="1653216" y="5186251"/>
                  <a:ext cx="1503835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07" name="TextBox 10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53216" y="5186249"/>
                  <a:ext cx="1503835" cy="461665"/>
                </a:xfrm>
                <a:prstGeom prst="rect">
                  <a:avLst/>
                </a:prstGeom>
                <a:blipFill rotWithShape="1"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2" name="TextBox 111"/>
                <p:cNvSpPr txBox="1"/>
                <p:nvPr/>
              </p:nvSpPr>
              <p:spPr>
                <a:xfrm>
                  <a:off x="3172537" y="4945353"/>
                  <a:ext cx="1450065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bn-BD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bn-BD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bn-BD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12" name="TextBox 1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72537" y="4945353"/>
                  <a:ext cx="1450065" cy="930263"/>
                </a:xfrm>
                <a:prstGeom prst="rect">
                  <a:avLst/>
                </a:prstGeom>
                <a:blipFill rotWithShape="1">
                  <a:blip r:embed="rId62"/>
                  <a:stretch>
                    <a:fillRect b="-50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3" name="TextBox 112"/>
                <p:cNvSpPr txBox="1"/>
                <p:nvPr/>
              </p:nvSpPr>
              <p:spPr>
                <a:xfrm>
                  <a:off x="4603263" y="5029200"/>
                  <a:ext cx="1409317" cy="7454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  <a:ea typeface="Cambria Math"/>
                        </a:rPr>
                        <m:t>√</m:t>
                      </m:r>
                      <m:r>
                        <a:rPr lang="en-US" sz="1200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a14:m>
                  <a:r>
                    <a:rPr lang="en-US" sz="1200" b="1" dirty="0" smtClean="0"/>
                    <a:t>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13" name="TextBox 1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03263" y="5029200"/>
                  <a:ext cx="1409317" cy="745493"/>
                </a:xfrm>
                <a:prstGeom prst="rect">
                  <a:avLst/>
                </a:prstGeom>
                <a:blipFill rotWithShape="1">
                  <a:blip r:embed="rId6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TextBox 113"/>
                <p:cNvSpPr txBox="1"/>
                <p:nvPr/>
              </p:nvSpPr>
              <p:spPr>
                <a:xfrm>
                  <a:off x="6019659" y="5079695"/>
                  <a:ext cx="1492783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𝟐</m:t>
                      </m:r>
                    </m:oMath>
                  </a14:m>
                  <a:r>
                    <a:rPr lang="en-US" sz="1200" b="1" dirty="0" smtClean="0"/>
                    <a:t>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14" name="TextBox 1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19659" y="5079695"/>
                  <a:ext cx="1492783" cy="710149"/>
                </a:xfrm>
                <a:prstGeom prst="rect">
                  <a:avLst/>
                </a:prstGeom>
                <a:blipFill rotWithShape="1">
                  <a:blip r:embed="rId6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5" name="TextBox 114"/>
                <p:cNvSpPr txBox="1"/>
                <p:nvPr/>
              </p:nvSpPr>
              <p:spPr>
                <a:xfrm>
                  <a:off x="3124488" y="6035841"/>
                  <a:ext cx="1400048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𝟐</m:t>
                      </m:r>
                    </m:oMath>
                  </a14:m>
                  <a:r>
                    <a:rPr lang="en-US" sz="1200" b="1" dirty="0" smtClean="0"/>
                    <a:t>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12" name="TextBox 1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4488" y="6035841"/>
                  <a:ext cx="1400048" cy="461665"/>
                </a:xfrm>
                <a:prstGeom prst="rect">
                  <a:avLst/>
                </a:prstGeom>
                <a:blipFill rotWithShape="1">
                  <a:blip r:embed="rId3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6" name="TextBox 115"/>
                <p:cNvSpPr txBox="1"/>
                <p:nvPr/>
              </p:nvSpPr>
              <p:spPr>
                <a:xfrm>
                  <a:off x="4561852" y="5867399"/>
                  <a:ext cx="1409317" cy="7454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  <a:ea typeface="Cambria Math"/>
                        </a:rPr>
                        <m:t>√</m:t>
                      </m:r>
                      <m:r>
                        <a:rPr lang="en-US" sz="1200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a14:m>
                  <a:r>
                    <a:rPr lang="en-US" sz="1200" b="1" dirty="0" smtClean="0"/>
                    <a:t>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16" name="TextBox 1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61852" y="5867399"/>
                  <a:ext cx="1409317" cy="745493"/>
                </a:xfrm>
                <a:prstGeom prst="rect">
                  <a:avLst/>
                </a:prstGeom>
                <a:blipFill rotWithShape="1">
                  <a:blip r:embed="rId6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7" name="TextBox 116"/>
                <p:cNvSpPr txBox="1"/>
                <p:nvPr/>
              </p:nvSpPr>
              <p:spPr>
                <a:xfrm>
                  <a:off x="5991949" y="5751378"/>
                  <a:ext cx="1513565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bn-BD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bn-BD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bn-BD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17" name="TextBox 1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1949" y="5751378"/>
                  <a:ext cx="1513565" cy="930263"/>
                </a:xfrm>
                <a:prstGeom prst="rect">
                  <a:avLst/>
                </a:prstGeom>
                <a:blipFill rotWithShape="1">
                  <a:blip r:embed="rId66"/>
                  <a:stretch>
                    <a:fillRect b="-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8" name="TextBox 117"/>
                <p:cNvSpPr txBox="1"/>
                <p:nvPr/>
              </p:nvSpPr>
              <p:spPr>
                <a:xfrm>
                  <a:off x="7505514" y="5984795"/>
                  <a:ext cx="1355973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15" name="TextBox 1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05514" y="5984796"/>
                  <a:ext cx="1355973" cy="461665"/>
                </a:xfrm>
                <a:prstGeom prst="rect">
                  <a:avLst/>
                </a:prstGeom>
                <a:blipFill rotWithShape="1">
                  <a:blip r:embed="rId6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9" name="TextBox 118"/>
            <p:cNvSpPr txBox="1"/>
            <p:nvPr/>
          </p:nvSpPr>
          <p:spPr>
            <a:xfrm>
              <a:off x="259965" y="1260581"/>
              <a:ext cx="1389868" cy="670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100" b="1" dirty="0" smtClean="0">
                  <a:latin typeface="NikoshBAN" pitchFamily="2" charset="0"/>
                  <a:cs typeface="NikoshBAN" pitchFamily="2" charset="0"/>
                </a:rPr>
                <a:t>       কোণ</a:t>
              </a: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294601" y="1836465"/>
              <a:ext cx="1143000" cy="670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100" b="1" dirty="0" smtClean="0">
                  <a:latin typeface="NikoshBAN" pitchFamily="2" charset="0"/>
                  <a:cs typeface="NikoshBAN" pitchFamily="2" charset="0"/>
                </a:rPr>
                <a:t> অনুপাত </a:t>
              </a:r>
              <a:endParaRPr lang="en-US" sz="1100" b="1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8097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4" grpId="0"/>
      <p:bldP spid="66" grpId="0"/>
      <p:bldP spid="67" grpId="0"/>
      <p:bldP spid="68" grpId="0"/>
      <p:bldP spid="69" grpId="0"/>
      <p:bldP spid="70" grpId="0"/>
      <p:bldP spid="65" grpId="0"/>
      <p:bldP spid="71" grpId="0"/>
      <p:bldP spid="72" grpId="0"/>
      <p:bldP spid="73" grpId="0"/>
      <p:bldP spid="74" grpId="0"/>
      <p:bldP spid="7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62962" y="21897"/>
                <a:ext cx="8918490" cy="344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নির্ধারিত কয়েকটি  কোণের অর্থাৎ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16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sz="16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কোণের ত্রিকোণমিতিক মানগুলো মনে রাখার সহজ উপায়ঃ </a:t>
                </a:r>
                <a:r>
                  <a:rPr lang="en-US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       </a:t>
                </a:r>
                <a:endParaRPr lang="en-US" sz="16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962" y="21897"/>
                <a:ext cx="8918490" cy="344133"/>
              </a:xfrm>
              <a:prstGeom prst="rect">
                <a:avLst/>
              </a:prstGeom>
              <a:blipFill rotWithShape="1">
                <a:blip r:embed="rId2"/>
                <a:stretch>
                  <a:fillRect l="-410" t="-1786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205485" y="2971800"/>
                <a:ext cx="8870377" cy="669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৩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আবার ,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𝟒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𝟑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এবং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সংখ্যাগুলোর প্রত্যেকটিকে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𝟒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দ্বারা ভাগ করে ভাগফলের   বর্গমূল নিলে যথাক্রমে </a:t>
                </a:r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, 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b="1" i="1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, 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b="1" i="1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,  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b="1" i="1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b="1" i="1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মান পাওয়া যায়।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2971800"/>
                <a:ext cx="8870377" cy="669992"/>
              </a:xfrm>
              <a:prstGeom prst="rect">
                <a:avLst/>
              </a:prstGeom>
              <a:blipFill rotWithShape="1">
                <a:blip r:embed="rId34"/>
                <a:stretch>
                  <a:fillRect l="-619" t="-2752" b="-128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205485" y="3629316"/>
                <a:ext cx="3015448" cy="593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যেমিন ,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3629316"/>
                <a:ext cx="3015448" cy="593432"/>
              </a:xfrm>
              <a:prstGeom prst="rect">
                <a:avLst/>
              </a:prstGeom>
              <a:blipFill rotWithShape="1">
                <a:blip r:embed="rId35"/>
                <a:stretch>
                  <a:fillRect l="-12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3733800" y="4235224"/>
                <a:ext cx="3619323" cy="593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=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𝟎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1600" b="1" i="1" smtClean="0">
                            <a:latin typeface="Cambria Math"/>
                          </a:rPr>
                          <m:t>𝟎</m:t>
                        </m:r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800" y="4235224"/>
                <a:ext cx="3619323" cy="593432"/>
              </a:xfrm>
              <a:prstGeom prst="rect">
                <a:avLst/>
              </a:prstGeom>
              <a:blipFill rotWithShape="1">
                <a:blip r:embed="rId36"/>
                <a:stretch>
                  <a:fillRect l="-10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3257484" y="3641792"/>
                <a:ext cx="2557753" cy="593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b="1" dirty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√</m:t>
                        </m:r>
                        <m:r>
                          <a:rPr lang="en-US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</m:t>
                        </m:r>
                      </m:num>
                      <m:den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7484" y="3641792"/>
                <a:ext cx="2557753" cy="593432"/>
              </a:xfrm>
              <a:prstGeom prst="rect">
                <a:avLst/>
              </a:prstGeom>
              <a:blipFill rotWithShape="1">
                <a:blip r:embed="rId37"/>
                <a:stretch>
                  <a:fillRect l="-11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5928326" y="3733800"/>
                <a:ext cx="3215674" cy="593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b="1" dirty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𝟐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16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16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16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8326" y="3733800"/>
                <a:ext cx="3215674" cy="593432"/>
              </a:xfrm>
              <a:prstGeom prst="rect">
                <a:avLst/>
              </a:prstGeom>
              <a:blipFill rotWithShape="1">
                <a:blip r:embed="rId38"/>
                <a:stretch>
                  <a:fillRect l="-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685800" y="4174360"/>
                <a:ext cx="2812708" cy="593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16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1600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4174360"/>
                <a:ext cx="2812708" cy="593432"/>
              </a:xfrm>
              <a:prstGeom prst="rect">
                <a:avLst/>
              </a:prstGeom>
              <a:blipFill rotWithShape="1"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205485" y="4755816"/>
                <a:ext cx="873436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৪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আবার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os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অনুপাতের মান গুলো ব্যস্তকরণ অর্থাৎ লবকে হর আর হরকে লবে পরিণত করলেই আমরা পেয়ে যাব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sec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অনুপাত  গুলোর মান। যেমন,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4755816"/>
                <a:ext cx="8734369" cy="646331"/>
              </a:xfrm>
              <a:prstGeom prst="rect">
                <a:avLst/>
              </a:prstGeom>
              <a:blipFill rotWithShape="1">
                <a:blip r:embed="rId40"/>
                <a:stretch>
                  <a:fillRect l="-628" t="-3774" r="-628" b="-150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205485" y="5402147"/>
                <a:ext cx="3833115" cy="656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যেমন, 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b="1" i="1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  <a:cs typeface="NikoshBAN" pitchFamily="2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/>
                                <a:cs typeface="NikoshBAN" pitchFamily="2" charset="0"/>
                              </a:rPr>
                              <m:t>𝟒</m:t>
                            </m:r>
                          </m:den>
                        </m:f>
                      </m:e>
                    </m:rad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e>
                    </m:rad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5402147"/>
                <a:ext cx="3833115" cy="656013"/>
              </a:xfrm>
              <a:prstGeom prst="rect">
                <a:avLst/>
              </a:prstGeom>
              <a:blipFill rotWithShape="1">
                <a:blip r:embed="rId41"/>
                <a:stretch>
                  <a:fillRect l="-14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3886290" y="5402147"/>
                <a:ext cx="2628968" cy="656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/>
                  <a:t>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</a:rPr>
                              <m:t>𝟒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/>
                              </a:rPr>
                              <m:t>𝟑</m:t>
                            </m:r>
                          </m:den>
                        </m:f>
                      </m:e>
                    </m:rad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90" y="5402147"/>
                <a:ext cx="2628968" cy="656013"/>
              </a:xfrm>
              <a:prstGeom prst="rect">
                <a:avLst/>
              </a:prstGeom>
              <a:blipFill rotWithShape="1">
                <a:blip r:embed="rId42"/>
                <a:stretch>
                  <a:fillRect l="-2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6515258" y="5328371"/>
                <a:ext cx="2857342" cy="593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/>
                  <a:t>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𝟐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1600" b="1" i="1" smtClean="0">
                            <a:latin typeface="Cambria Math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sz="1600" b="1" dirty="0" smtClean="0"/>
                  <a:t>  </a:t>
                </a:r>
                <a:endParaRPr lang="en-US" sz="1600" b="1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5258" y="5328371"/>
                <a:ext cx="2857342" cy="593432"/>
              </a:xfrm>
              <a:prstGeom prst="rect">
                <a:avLst/>
              </a:prstGeom>
              <a:blipFill rotWithShape="1">
                <a:blip r:embed="rId43"/>
                <a:stretch>
                  <a:fillRect l="-12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768296" y="6002742"/>
                <a:ext cx="2857342" cy="593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/>
                  <a:t>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𝟏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1600" b="1" i="1" smtClean="0">
                            <a:latin typeface="Cambria Math"/>
                          </a:rPr>
                          <m:t>𝟒</m:t>
                        </m:r>
                      </m:e>
                    </m:rad>
                  </m:oMath>
                </a14:m>
                <a:r>
                  <a:rPr lang="en-US" sz="1600" b="1" dirty="0" smtClean="0"/>
                  <a:t> =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</a:rPr>
                      <m:t>𝟐</m:t>
                    </m:r>
                  </m:oMath>
                </a14:m>
                <a:endParaRPr lang="en-US" sz="1600" b="1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296" y="6002742"/>
                <a:ext cx="2857342" cy="593432"/>
              </a:xfrm>
              <a:prstGeom prst="rect">
                <a:avLst/>
              </a:prstGeom>
              <a:blipFill rotWithShape="1">
                <a:blip r:embed="rId44"/>
                <a:stretch>
                  <a:fillRect l="-10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3919276" y="6058160"/>
                <a:ext cx="3243523" cy="593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𝟎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অসংজ্ঞায়িত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9276" y="6058160"/>
                <a:ext cx="3243523" cy="593432"/>
              </a:xfrm>
              <a:prstGeom prst="rect">
                <a:avLst/>
              </a:prstGeom>
              <a:blipFill rotWithShape="1">
                <a:blip r:embed="rId45"/>
                <a:stretch>
                  <a:fillRect l="-1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6" name="Group 75"/>
          <p:cNvGrpSpPr/>
          <p:nvPr/>
        </p:nvGrpSpPr>
        <p:grpSpPr>
          <a:xfrm>
            <a:off x="220206" y="708201"/>
            <a:ext cx="8748270" cy="2193564"/>
            <a:chOff x="224013" y="1122297"/>
            <a:chExt cx="8651223" cy="5623693"/>
          </a:xfrm>
        </p:grpSpPr>
        <p:grpSp>
          <p:nvGrpSpPr>
            <p:cNvPr id="77" name="Group 76"/>
            <p:cNvGrpSpPr/>
            <p:nvPr/>
          </p:nvGrpSpPr>
          <p:grpSpPr>
            <a:xfrm>
              <a:off x="224013" y="1219200"/>
              <a:ext cx="8637474" cy="5410200"/>
              <a:chOff x="301832" y="1219200"/>
              <a:chExt cx="8637474" cy="5410200"/>
            </a:xfrm>
          </p:grpSpPr>
          <p:grpSp>
            <p:nvGrpSpPr>
              <p:cNvPr id="121" name="Group 120"/>
              <p:cNvGrpSpPr/>
              <p:nvPr/>
            </p:nvGrpSpPr>
            <p:grpSpPr>
              <a:xfrm>
                <a:off x="301832" y="1219200"/>
                <a:ext cx="8637474" cy="5410200"/>
                <a:chOff x="178380" y="1447800"/>
                <a:chExt cx="8737021" cy="5257800"/>
              </a:xfrm>
            </p:grpSpPr>
            <p:cxnSp>
              <p:nvCxnSpPr>
                <p:cNvPr id="123" name="Straight Connector 122"/>
                <p:cNvCxnSpPr/>
                <p:nvPr/>
              </p:nvCxnSpPr>
              <p:spPr>
                <a:xfrm>
                  <a:off x="193965" y="6705600"/>
                  <a:ext cx="8721435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123"/>
                <p:cNvCxnSpPr/>
                <p:nvPr/>
              </p:nvCxnSpPr>
              <p:spPr>
                <a:xfrm>
                  <a:off x="178380" y="5965065"/>
                  <a:ext cx="8726630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/>
                <p:cNvCxnSpPr/>
                <p:nvPr/>
              </p:nvCxnSpPr>
              <p:spPr>
                <a:xfrm>
                  <a:off x="214746" y="5150476"/>
                  <a:ext cx="8700654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25"/>
                <p:cNvCxnSpPr/>
                <p:nvPr/>
              </p:nvCxnSpPr>
              <p:spPr>
                <a:xfrm>
                  <a:off x="229000" y="4409941"/>
                  <a:ext cx="8686401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/>
                <p:cNvCxnSpPr/>
                <p:nvPr/>
              </p:nvCxnSpPr>
              <p:spPr>
                <a:xfrm>
                  <a:off x="193965" y="1447800"/>
                  <a:ext cx="20781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/>
                <p:cNvCxnSpPr/>
                <p:nvPr/>
              </p:nvCxnSpPr>
              <p:spPr>
                <a:xfrm>
                  <a:off x="8915400" y="1447800"/>
                  <a:ext cx="0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128"/>
                <p:cNvCxnSpPr/>
                <p:nvPr/>
              </p:nvCxnSpPr>
              <p:spPr>
                <a:xfrm flipH="1">
                  <a:off x="4567670" y="1447800"/>
                  <a:ext cx="25112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/>
                <p:cNvCxnSpPr/>
                <p:nvPr/>
              </p:nvCxnSpPr>
              <p:spPr>
                <a:xfrm>
                  <a:off x="3124200" y="1447800"/>
                  <a:ext cx="0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Straight Connector 130"/>
                <p:cNvCxnSpPr/>
                <p:nvPr/>
              </p:nvCxnSpPr>
              <p:spPr>
                <a:xfrm>
                  <a:off x="1600200" y="1447800"/>
                  <a:ext cx="0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Straight Connector 131"/>
                <p:cNvCxnSpPr/>
                <p:nvPr/>
              </p:nvCxnSpPr>
              <p:spPr>
                <a:xfrm>
                  <a:off x="6019800" y="1447800"/>
                  <a:ext cx="0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Straight Connector 132"/>
                <p:cNvCxnSpPr/>
                <p:nvPr/>
              </p:nvCxnSpPr>
              <p:spPr>
                <a:xfrm>
                  <a:off x="7543800" y="1447800"/>
                  <a:ext cx="0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/>
                <p:cNvCxnSpPr/>
                <p:nvPr/>
              </p:nvCxnSpPr>
              <p:spPr>
                <a:xfrm>
                  <a:off x="178380" y="3669406"/>
                  <a:ext cx="8726629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/>
                <p:cNvCxnSpPr/>
                <p:nvPr/>
              </p:nvCxnSpPr>
              <p:spPr>
                <a:xfrm>
                  <a:off x="193965" y="2928870"/>
                  <a:ext cx="8711045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/>
                <p:cNvCxnSpPr/>
                <p:nvPr/>
              </p:nvCxnSpPr>
              <p:spPr>
                <a:xfrm>
                  <a:off x="204356" y="1447800"/>
                  <a:ext cx="8711044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2" name="Straight Connector 121"/>
              <p:cNvCxnSpPr/>
              <p:nvPr/>
            </p:nvCxnSpPr>
            <p:spPr>
              <a:xfrm>
                <a:off x="301832" y="1828800"/>
                <a:ext cx="8637474" cy="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8" name="TextBox 77"/>
            <p:cNvSpPr txBox="1"/>
            <p:nvPr/>
          </p:nvSpPr>
          <p:spPr>
            <a:xfrm>
              <a:off x="274056" y="2191357"/>
              <a:ext cx="1369666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  sin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249691" y="2881647"/>
              <a:ext cx="1379941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  </a:t>
              </a:r>
              <a:r>
                <a:rPr lang="en-US" sz="1200" b="1" dirty="0" err="1" smtClean="0">
                  <a:latin typeface="NikoshBAN" pitchFamily="2" charset="0"/>
                  <a:cs typeface="NikoshBAN" pitchFamily="2" charset="0"/>
                </a:rPr>
                <a:t>cos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249691" y="3674197"/>
              <a:ext cx="1369666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  tan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249691" y="4401005"/>
              <a:ext cx="1379941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  cot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239420" y="5165467"/>
              <a:ext cx="1369668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  sec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274056" y="5984797"/>
              <a:ext cx="1379159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cosec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TextBox 83"/>
                <p:cNvSpPr txBox="1"/>
                <p:nvPr/>
              </p:nvSpPr>
              <p:spPr>
                <a:xfrm>
                  <a:off x="1629633" y="1148242"/>
                  <a:ext cx="1506636" cy="680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11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100" b="1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sz="1100" b="1" i="1" smtClean="0">
                                <a:latin typeface="Cambria Math"/>
                              </a:rPr>
                              <m:t>𝟎</m:t>
                            </m:r>
                          </m:e>
                          <m:sup>
                            <m:r>
                              <a:rPr lang="en-US" sz="1100" b="1" i="1" smtClean="0">
                                <a:latin typeface="Cambria Math"/>
                              </a:rPr>
                              <m:t>𝟎</m:t>
                            </m:r>
                          </m:sup>
                        </m:sSup>
                      </m:oMath>
                    </m:oMathPara>
                  </a14:m>
                  <a:endParaRPr lang="en-US" sz="1100" b="1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29633" y="1148242"/>
                  <a:ext cx="1506636" cy="680559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TextBox 84"/>
                <p:cNvSpPr txBox="1"/>
                <p:nvPr/>
              </p:nvSpPr>
              <p:spPr>
                <a:xfrm>
                  <a:off x="3122181" y="1163709"/>
                  <a:ext cx="1409048" cy="680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1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1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1100" b="1" i="1" smtClean="0">
                              <a:latin typeface="Cambria Math"/>
                            </a:rPr>
                            <m:t>𝟑𝟎</m:t>
                          </m:r>
                        </m:e>
                        <m:sup>
                          <m:r>
                            <a:rPr lang="en-US" sz="11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1100" b="1" dirty="0" smtClean="0"/>
                    <a:t>  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2181" y="1163709"/>
                  <a:ext cx="1409048" cy="680559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TextBox 85"/>
                <p:cNvSpPr txBox="1"/>
                <p:nvPr/>
              </p:nvSpPr>
              <p:spPr>
                <a:xfrm>
                  <a:off x="4588119" y="1122297"/>
                  <a:ext cx="1410759" cy="680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1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100" b="1" i="1" smtClean="0">
                              <a:latin typeface="Cambria Math"/>
                            </a:rPr>
                            <m:t>𝟒𝟓</m:t>
                          </m:r>
                        </m:e>
                        <m:sup>
                          <m:r>
                            <a:rPr lang="en-US" sz="11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1100" b="1" dirty="0" smtClean="0"/>
                    <a:t> 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88119" y="1122297"/>
                  <a:ext cx="1410759" cy="680559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TextBox 86"/>
                <p:cNvSpPr txBox="1"/>
                <p:nvPr/>
              </p:nvSpPr>
              <p:spPr>
                <a:xfrm>
                  <a:off x="5974875" y="1163711"/>
                  <a:ext cx="1506636" cy="680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1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100" b="1" i="1" smtClean="0">
                              <a:latin typeface="Cambria Math"/>
                            </a:rPr>
                            <m:t>𝟔𝟎</m:t>
                          </m:r>
                        </m:e>
                        <m:sup>
                          <m:r>
                            <a:rPr lang="en-US" sz="11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1100" b="1" dirty="0" smtClean="0"/>
                    <a:t>   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74875" y="1163711"/>
                  <a:ext cx="1506636" cy="680559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TextBox 87"/>
                <p:cNvSpPr txBox="1"/>
                <p:nvPr/>
              </p:nvSpPr>
              <p:spPr>
                <a:xfrm>
                  <a:off x="7448944" y="1143322"/>
                  <a:ext cx="1345699" cy="680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1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100" b="1" i="1" smtClean="0"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en-US" sz="11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1100" b="1" dirty="0" smtClean="0"/>
                    <a:t> 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48944" y="1143322"/>
                  <a:ext cx="1345699" cy="680559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TextBox 88"/>
                <p:cNvSpPr txBox="1"/>
                <p:nvPr/>
              </p:nvSpPr>
              <p:spPr>
                <a:xfrm>
                  <a:off x="1658668" y="1959386"/>
                  <a:ext cx="1492547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0</m:t>
                      </m:r>
                    </m:oMath>
                  </a14:m>
                  <a:r>
                    <a:rPr lang="en-US" sz="1200" dirty="0" smtClean="0"/>
                    <a:t>        </a:t>
                  </a:r>
                  <a:endParaRPr lang="en-US" sz="1200" dirty="0"/>
                </a:p>
              </p:txBody>
            </p:sp>
          </mc:Choice>
          <mc:Fallback xmlns="">
            <p:sp>
              <p:nvSpPr>
                <p:cNvPr id="89" name="TextBox 8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58668" y="1959386"/>
                  <a:ext cx="1492547" cy="710149"/>
                </a:xfrm>
                <a:prstGeom prst="rect">
                  <a:avLst/>
                </a:prstGeom>
                <a:blipFill rotWithShape="1">
                  <a:blip r:embed="rId4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TextBox 89"/>
                <p:cNvSpPr txBox="1"/>
                <p:nvPr/>
              </p:nvSpPr>
              <p:spPr>
                <a:xfrm>
                  <a:off x="3174363" y="1813469"/>
                  <a:ext cx="1401343" cy="9182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0" name="TextBox 8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74363" y="1813469"/>
                  <a:ext cx="1401343" cy="918262"/>
                </a:xfrm>
                <a:prstGeom prst="rect">
                  <a:avLst/>
                </a:prstGeom>
                <a:blipFill rotWithShape="1">
                  <a:blip r:embed="rId4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TextBox 90"/>
                <p:cNvSpPr txBox="1"/>
                <p:nvPr/>
              </p:nvSpPr>
              <p:spPr>
                <a:xfrm>
                  <a:off x="4599710" y="1788706"/>
                  <a:ext cx="1399168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1" name="TextBox 9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99710" y="1788706"/>
                  <a:ext cx="1399168" cy="930263"/>
                </a:xfrm>
                <a:prstGeom prst="rect">
                  <a:avLst/>
                </a:prstGeom>
                <a:blipFill rotWithShape="1">
                  <a:blip r:embed="rId35"/>
                  <a:stretch>
                    <a:fillRect b="-50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TextBox 91"/>
                <p:cNvSpPr txBox="1"/>
                <p:nvPr/>
              </p:nvSpPr>
              <p:spPr>
                <a:xfrm>
                  <a:off x="5998878" y="1736012"/>
                  <a:ext cx="1506636" cy="98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2" name="TextBox 9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8878" y="1736012"/>
                  <a:ext cx="1506636" cy="989277"/>
                </a:xfrm>
                <a:prstGeom prst="rect">
                  <a:avLst/>
                </a:prstGeom>
                <a:blipFill rotWithShape="1">
                  <a:blip r:embed="rId4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TextBox 92"/>
                <p:cNvSpPr txBox="1"/>
                <p:nvPr/>
              </p:nvSpPr>
              <p:spPr>
                <a:xfrm>
                  <a:off x="7491658" y="1875573"/>
                  <a:ext cx="1355973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3" name="TextBox 9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91658" y="1875573"/>
                  <a:ext cx="1355973" cy="710149"/>
                </a:xfrm>
                <a:prstGeom prst="rect">
                  <a:avLst/>
                </a:prstGeom>
                <a:blipFill rotWithShape="1">
                  <a:blip r:embed="rId3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TextBox 93"/>
                <p:cNvSpPr txBox="1"/>
                <p:nvPr/>
              </p:nvSpPr>
              <p:spPr>
                <a:xfrm>
                  <a:off x="1632434" y="2662170"/>
                  <a:ext cx="1503835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4" name="TextBox 9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32434" y="2662170"/>
                  <a:ext cx="1503835" cy="710149"/>
                </a:xfrm>
                <a:prstGeom prst="rect">
                  <a:avLst/>
                </a:prstGeom>
                <a:blipFill rotWithShape="1">
                  <a:blip r:embed="rId4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TextBox 94"/>
                <p:cNvSpPr txBox="1"/>
                <p:nvPr/>
              </p:nvSpPr>
              <p:spPr>
                <a:xfrm>
                  <a:off x="3163826" y="2546430"/>
                  <a:ext cx="1439437" cy="98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5" name="TextBox 9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63826" y="2546430"/>
                  <a:ext cx="1439437" cy="989277"/>
                </a:xfrm>
                <a:prstGeom prst="rect">
                  <a:avLst/>
                </a:prstGeom>
                <a:blipFill rotWithShape="1">
                  <a:blip r:embed="rId3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TextBox 95"/>
                <p:cNvSpPr txBox="1"/>
                <p:nvPr/>
              </p:nvSpPr>
              <p:spPr>
                <a:xfrm>
                  <a:off x="4562005" y="2575936"/>
                  <a:ext cx="1399168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6" name="TextBox 9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62005" y="2575936"/>
                  <a:ext cx="1399168" cy="930263"/>
                </a:xfrm>
                <a:prstGeom prst="rect">
                  <a:avLst/>
                </a:prstGeom>
                <a:blipFill rotWithShape="1">
                  <a:blip r:embed="rId35"/>
                  <a:stretch>
                    <a:fillRect b="-50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TextBox 96"/>
                <p:cNvSpPr txBox="1"/>
                <p:nvPr/>
              </p:nvSpPr>
              <p:spPr>
                <a:xfrm>
                  <a:off x="6040335" y="2687210"/>
                  <a:ext cx="1478927" cy="9182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7" name="TextBox 9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40335" y="2687210"/>
                  <a:ext cx="1478927" cy="918262"/>
                </a:xfrm>
                <a:prstGeom prst="rect">
                  <a:avLst/>
                </a:prstGeom>
                <a:blipFill rotWithShape="1">
                  <a:blip r:embed="rId4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TextBox 97"/>
                <p:cNvSpPr txBox="1"/>
                <p:nvPr/>
              </p:nvSpPr>
              <p:spPr>
                <a:xfrm>
                  <a:off x="7519262" y="2772666"/>
                  <a:ext cx="1355974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>
                      <a:latin typeface="NikoshBAN" pitchFamily="2" charset="0"/>
                      <a:cs typeface="NikoshBAN" pitchFamily="2" charset="0"/>
                    </a:rPr>
                    <a:t>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𝟎</m:t>
                      </m:r>
                    </m:oMath>
                  </a14:m>
                  <a:r>
                    <a:rPr lang="en-US" sz="1200" b="1" dirty="0" smtClean="0">
                      <a:latin typeface="NikoshBAN" pitchFamily="2" charset="0"/>
                      <a:cs typeface="NikoshBAN" pitchFamily="2" charset="0"/>
                    </a:rPr>
                    <a:t>        </a:t>
                  </a:r>
                  <a:endParaRPr lang="en-US" sz="1200" b="1" dirty="0"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98" name="TextBox 9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19262" y="2772666"/>
                  <a:ext cx="1355974" cy="710149"/>
                </a:xfrm>
                <a:prstGeom prst="rect">
                  <a:avLst/>
                </a:prstGeom>
                <a:blipFill rotWithShape="1">
                  <a:blip r:embed="rId4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9" name="TextBox 98"/>
                <p:cNvSpPr txBox="1"/>
                <p:nvPr/>
              </p:nvSpPr>
              <p:spPr>
                <a:xfrm>
                  <a:off x="4588119" y="3540781"/>
                  <a:ext cx="1386755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9" name="TextBox 9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88119" y="3540781"/>
                  <a:ext cx="1386755" cy="710149"/>
                </a:xfrm>
                <a:prstGeom prst="rect">
                  <a:avLst/>
                </a:prstGeom>
                <a:blipFill rotWithShape="1">
                  <a:blip r:embed="rId4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TextBox 99"/>
                <p:cNvSpPr txBox="1"/>
                <p:nvPr/>
              </p:nvSpPr>
              <p:spPr>
                <a:xfrm>
                  <a:off x="4555589" y="4391799"/>
                  <a:ext cx="1443289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6" name="TextBox 9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5589" y="4391799"/>
                  <a:ext cx="1443289" cy="461665"/>
                </a:xfrm>
                <a:prstGeom prst="rect">
                  <a:avLst/>
                </a:prstGeom>
                <a:blipFill rotWithShape="1"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1" name="TextBox 100"/>
            <p:cNvSpPr txBox="1"/>
            <p:nvPr/>
          </p:nvSpPr>
          <p:spPr>
            <a:xfrm>
              <a:off x="1619357" y="5941014"/>
              <a:ext cx="1473359" cy="650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050" b="1" dirty="0" smtClean="0">
                  <a:latin typeface="NikoshBAN" pitchFamily="2" charset="0"/>
                  <a:cs typeface="NikoshBAN" pitchFamily="2" charset="0"/>
                </a:rPr>
                <a:t>অসংজ্ঞায়িত</a:t>
              </a:r>
              <a:r>
                <a:rPr lang="en-US" sz="1050" b="1" dirty="0" smtClean="0">
                  <a:latin typeface="NikoshBAN" pitchFamily="2" charset="0"/>
                  <a:cs typeface="NikoshBAN" pitchFamily="2" charset="0"/>
                </a:rPr>
                <a:t>              </a:t>
              </a:r>
              <a:endParaRPr lang="en-US" sz="105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1649833" y="4267199"/>
              <a:ext cx="1473359" cy="650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050" b="1" dirty="0" smtClean="0">
                  <a:latin typeface="NikoshBAN" pitchFamily="2" charset="0"/>
                  <a:cs typeface="NikoshBAN" pitchFamily="2" charset="0"/>
                </a:rPr>
                <a:t>অসংজ্ঞায়িত</a:t>
              </a:r>
              <a:r>
                <a:rPr lang="en-US" sz="1050" b="1" dirty="0" smtClean="0">
                  <a:latin typeface="NikoshBAN" pitchFamily="2" charset="0"/>
                  <a:cs typeface="NikoshBAN" pitchFamily="2" charset="0"/>
                </a:rPr>
                <a:t>              </a:t>
              </a:r>
              <a:endParaRPr lang="en-US" sz="105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7491658" y="3561557"/>
              <a:ext cx="1355974" cy="650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050" b="1" dirty="0" smtClean="0">
                  <a:latin typeface="NikoshBAN" pitchFamily="2" charset="0"/>
                  <a:cs typeface="NikoshBAN" pitchFamily="2" charset="0"/>
                </a:rPr>
                <a:t>অসংজ্ঞায়িত</a:t>
              </a:r>
              <a:r>
                <a:rPr lang="en-US" sz="1050" b="1" dirty="0" smtClean="0">
                  <a:latin typeface="NikoshBAN" pitchFamily="2" charset="0"/>
                  <a:cs typeface="NikoshBAN" pitchFamily="2" charset="0"/>
                </a:rPr>
                <a:t>              </a:t>
              </a:r>
              <a:endParaRPr lang="en-US" sz="105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7505515" y="5151241"/>
              <a:ext cx="1355974" cy="650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050" b="1" dirty="0" smtClean="0">
                  <a:latin typeface="NikoshBAN" pitchFamily="2" charset="0"/>
                  <a:cs typeface="NikoshBAN" pitchFamily="2" charset="0"/>
                </a:rPr>
                <a:t>অসংজ্ঞায়িত</a:t>
              </a:r>
              <a:r>
                <a:rPr lang="en-US" sz="1050" b="1" dirty="0" smtClean="0">
                  <a:latin typeface="NikoshBAN" pitchFamily="2" charset="0"/>
                  <a:cs typeface="NikoshBAN" pitchFamily="2" charset="0"/>
                </a:rPr>
                <a:t>              </a:t>
              </a:r>
              <a:endParaRPr lang="en-US" sz="1050" b="1" dirty="0">
                <a:latin typeface="NikoshBAN" pitchFamily="2" charset="0"/>
                <a:cs typeface="NikoshBAN" pitchFamily="2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5" name="TextBox 104"/>
                <p:cNvSpPr txBox="1"/>
                <p:nvPr/>
              </p:nvSpPr>
              <p:spPr>
                <a:xfrm>
                  <a:off x="1629633" y="3585508"/>
                  <a:ext cx="1492547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𝟎</m:t>
                      </m:r>
                    </m:oMath>
                  </a14:m>
                  <a:r>
                    <a:rPr lang="en-US" sz="1200" b="1" dirty="0" smtClean="0"/>
                    <a:t>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05" name="TextBox 10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29633" y="3585508"/>
                  <a:ext cx="1492547" cy="710149"/>
                </a:xfrm>
                <a:prstGeom prst="rect">
                  <a:avLst/>
                </a:prstGeom>
                <a:blipFill rotWithShape="1">
                  <a:blip r:embed="rId4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6" name="TextBox 105"/>
                <p:cNvSpPr txBox="1"/>
                <p:nvPr/>
              </p:nvSpPr>
              <p:spPr>
                <a:xfrm>
                  <a:off x="3123192" y="3386173"/>
                  <a:ext cx="1450065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bn-BD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bn-BD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bn-BD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06" name="TextBox 10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3192" y="3386173"/>
                  <a:ext cx="1450065" cy="930263"/>
                </a:xfrm>
                <a:prstGeom prst="rect">
                  <a:avLst/>
                </a:prstGeom>
                <a:blipFill rotWithShape="1">
                  <a:blip r:embed="rId50"/>
                  <a:stretch>
                    <a:fillRect b="-50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7" name="TextBox 106"/>
                <p:cNvSpPr txBox="1"/>
                <p:nvPr/>
              </p:nvSpPr>
              <p:spPr>
                <a:xfrm>
                  <a:off x="6012733" y="3550098"/>
                  <a:ext cx="1478926" cy="7030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 </a:t>
                  </a:r>
                  <a14:m>
                    <m:oMath xmlns:m="http://schemas.openxmlformats.org/officeDocument/2006/math">
                      <m:r>
                        <a:rPr lang="en-US" sz="1100" b="1" i="1" smtClean="0">
                          <a:latin typeface="Cambria Math"/>
                          <a:ea typeface="Cambria Math"/>
                        </a:rPr>
                        <m:t>√</m:t>
                      </m:r>
                      <m:r>
                        <a:rPr lang="en-US" sz="1100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a14:m>
                  <a:r>
                    <a:rPr lang="en-US" sz="1100" b="1" dirty="0" smtClean="0"/>
                    <a:t>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107" name="TextBox 10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12733" y="3550098"/>
                  <a:ext cx="1478926" cy="703081"/>
                </a:xfrm>
                <a:prstGeom prst="rect">
                  <a:avLst/>
                </a:prstGeom>
                <a:blipFill rotWithShape="1">
                  <a:blip r:embed="rId5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8" name="TextBox 107"/>
                <p:cNvSpPr txBox="1"/>
                <p:nvPr/>
              </p:nvSpPr>
              <p:spPr>
                <a:xfrm>
                  <a:off x="3136269" y="4212528"/>
                  <a:ext cx="1388266" cy="7030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</a:t>
                  </a:r>
                  <a14:m>
                    <m:oMath xmlns:m="http://schemas.openxmlformats.org/officeDocument/2006/math">
                      <m:r>
                        <a:rPr lang="en-US" sz="1100" b="1" i="1" smtClean="0">
                          <a:latin typeface="Cambria Math"/>
                          <a:ea typeface="Cambria Math"/>
                        </a:rPr>
                        <m:t>√</m:t>
                      </m:r>
                      <m:r>
                        <a:rPr lang="en-US" sz="1100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a14:m>
                  <a:r>
                    <a:rPr lang="en-US" sz="1100" b="1" dirty="0" smtClean="0"/>
                    <a:t>         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108" name="TextBox 10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36269" y="4212528"/>
                  <a:ext cx="1388266" cy="703081"/>
                </a:xfrm>
                <a:prstGeom prst="rect">
                  <a:avLst/>
                </a:prstGeom>
                <a:blipFill rotWithShape="1">
                  <a:blip r:embed="rId5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9" name="TextBox 108"/>
                <p:cNvSpPr txBox="1"/>
                <p:nvPr/>
              </p:nvSpPr>
              <p:spPr>
                <a:xfrm>
                  <a:off x="5998878" y="4098937"/>
                  <a:ext cx="1450065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bn-BD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bn-BD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bn-BD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09" name="TextBox 10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8878" y="4098937"/>
                  <a:ext cx="1450065" cy="930263"/>
                </a:xfrm>
                <a:prstGeom prst="rect">
                  <a:avLst/>
                </a:prstGeom>
                <a:blipFill rotWithShape="1">
                  <a:blip r:embed="rId53"/>
                  <a:stretch>
                    <a:fillRect b="-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0" name="TextBox 109"/>
                <p:cNvSpPr txBox="1"/>
                <p:nvPr/>
              </p:nvSpPr>
              <p:spPr>
                <a:xfrm>
                  <a:off x="7512443" y="4391799"/>
                  <a:ext cx="1349047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𝟎</m:t>
                      </m:r>
                    </m:oMath>
                  </a14:m>
                  <a:r>
                    <a:rPr lang="en-US" sz="1200" b="1" dirty="0" smtClean="0"/>
                    <a:t>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06" name="TextBox 10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12443" y="4391799"/>
                  <a:ext cx="1349047" cy="461665"/>
                </a:xfrm>
                <a:prstGeom prst="rect">
                  <a:avLst/>
                </a:prstGeom>
                <a:blipFill rotWithShape="1"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1" name="TextBox 110"/>
                <p:cNvSpPr txBox="1"/>
                <p:nvPr/>
              </p:nvSpPr>
              <p:spPr>
                <a:xfrm>
                  <a:off x="1653216" y="5186251"/>
                  <a:ext cx="1503835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07" name="TextBox 10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53216" y="5186249"/>
                  <a:ext cx="1503835" cy="461665"/>
                </a:xfrm>
                <a:prstGeom prst="rect">
                  <a:avLst/>
                </a:prstGeom>
                <a:blipFill rotWithShape="1"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2" name="TextBox 111"/>
                <p:cNvSpPr txBox="1"/>
                <p:nvPr/>
              </p:nvSpPr>
              <p:spPr>
                <a:xfrm>
                  <a:off x="3172537" y="4945353"/>
                  <a:ext cx="1450065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bn-BD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bn-BD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bn-BD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12" name="TextBox 1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72537" y="4945353"/>
                  <a:ext cx="1450065" cy="930263"/>
                </a:xfrm>
                <a:prstGeom prst="rect">
                  <a:avLst/>
                </a:prstGeom>
                <a:blipFill rotWithShape="1">
                  <a:blip r:embed="rId54"/>
                  <a:stretch>
                    <a:fillRect b="-50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3" name="TextBox 112"/>
                <p:cNvSpPr txBox="1"/>
                <p:nvPr/>
              </p:nvSpPr>
              <p:spPr>
                <a:xfrm>
                  <a:off x="4603263" y="5029200"/>
                  <a:ext cx="1409317" cy="7454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  <a:ea typeface="Cambria Math"/>
                        </a:rPr>
                        <m:t>√</m:t>
                      </m:r>
                      <m:r>
                        <a:rPr lang="en-US" sz="1200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a14:m>
                  <a:r>
                    <a:rPr lang="en-US" sz="1200" b="1" dirty="0" smtClean="0"/>
                    <a:t>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13" name="TextBox 1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03263" y="5029200"/>
                  <a:ext cx="1409317" cy="745493"/>
                </a:xfrm>
                <a:prstGeom prst="rect">
                  <a:avLst/>
                </a:prstGeom>
                <a:blipFill rotWithShape="1">
                  <a:blip r:embed="rId5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TextBox 113"/>
                <p:cNvSpPr txBox="1"/>
                <p:nvPr/>
              </p:nvSpPr>
              <p:spPr>
                <a:xfrm>
                  <a:off x="6019659" y="5079695"/>
                  <a:ext cx="1492783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𝟐</m:t>
                      </m:r>
                    </m:oMath>
                  </a14:m>
                  <a:r>
                    <a:rPr lang="en-US" sz="1200" b="1" dirty="0" smtClean="0"/>
                    <a:t>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14" name="TextBox 1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19659" y="5079695"/>
                  <a:ext cx="1492783" cy="710149"/>
                </a:xfrm>
                <a:prstGeom prst="rect">
                  <a:avLst/>
                </a:prstGeom>
                <a:blipFill rotWithShape="1">
                  <a:blip r:embed="rId5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5" name="TextBox 114"/>
                <p:cNvSpPr txBox="1"/>
                <p:nvPr/>
              </p:nvSpPr>
              <p:spPr>
                <a:xfrm>
                  <a:off x="3124488" y="6035841"/>
                  <a:ext cx="1400048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𝟐</m:t>
                      </m:r>
                    </m:oMath>
                  </a14:m>
                  <a:r>
                    <a:rPr lang="en-US" sz="1200" b="1" dirty="0" smtClean="0"/>
                    <a:t>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12" name="TextBox 1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4488" y="6035841"/>
                  <a:ext cx="1400048" cy="461665"/>
                </a:xfrm>
                <a:prstGeom prst="rect">
                  <a:avLst/>
                </a:prstGeom>
                <a:blipFill rotWithShape="1">
                  <a:blip r:embed="rId3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6" name="TextBox 115"/>
                <p:cNvSpPr txBox="1"/>
                <p:nvPr/>
              </p:nvSpPr>
              <p:spPr>
                <a:xfrm>
                  <a:off x="4561852" y="5867399"/>
                  <a:ext cx="1409317" cy="7454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  <a:ea typeface="Cambria Math"/>
                        </a:rPr>
                        <m:t>√</m:t>
                      </m:r>
                      <m:r>
                        <a:rPr lang="en-US" sz="1200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a14:m>
                  <a:r>
                    <a:rPr lang="en-US" sz="1200" b="1" dirty="0" smtClean="0"/>
                    <a:t>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16" name="TextBox 1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61852" y="5867399"/>
                  <a:ext cx="1409317" cy="745493"/>
                </a:xfrm>
                <a:prstGeom prst="rect">
                  <a:avLst/>
                </a:prstGeom>
                <a:blipFill rotWithShape="1">
                  <a:blip r:embed="rId5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7" name="TextBox 116"/>
                <p:cNvSpPr txBox="1"/>
                <p:nvPr/>
              </p:nvSpPr>
              <p:spPr>
                <a:xfrm>
                  <a:off x="5991949" y="5751378"/>
                  <a:ext cx="1513565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bn-BD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bn-BD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bn-BD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17" name="TextBox 1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1949" y="5751378"/>
                  <a:ext cx="1513565" cy="930263"/>
                </a:xfrm>
                <a:prstGeom prst="rect">
                  <a:avLst/>
                </a:prstGeom>
                <a:blipFill rotWithShape="1">
                  <a:blip r:embed="rId58"/>
                  <a:stretch>
                    <a:fillRect b="-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8" name="TextBox 117"/>
                <p:cNvSpPr txBox="1"/>
                <p:nvPr/>
              </p:nvSpPr>
              <p:spPr>
                <a:xfrm>
                  <a:off x="7505514" y="5984795"/>
                  <a:ext cx="1355973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15" name="TextBox 1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05514" y="5984796"/>
                  <a:ext cx="1355973" cy="461665"/>
                </a:xfrm>
                <a:prstGeom prst="rect">
                  <a:avLst/>
                </a:prstGeom>
                <a:blipFill rotWithShape="1">
                  <a:blip r:embed="rId5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9" name="TextBox 118"/>
            <p:cNvSpPr txBox="1"/>
            <p:nvPr/>
          </p:nvSpPr>
          <p:spPr>
            <a:xfrm>
              <a:off x="259965" y="1260581"/>
              <a:ext cx="1389868" cy="670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100" b="1" dirty="0" smtClean="0">
                  <a:latin typeface="NikoshBAN" pitchFamily="2" charset="0"/>
                  <a:cs typeface="NikoshBAN" pitchFamily="2" charset="0"/>
                </a:rPr>
                <a:t>       কোণ</a:t>
              </a: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294601" y="1836465"/>
              <a:ext cx="1143000" cy="670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100" b="1" dirty="0" smtClean="0">
                  <a:latin typeface="NikoshBAN" pitchFamily="2" charset="0"/>
                  <a:cs typeface="NikoshBAN" pitchFamily="2" charset="0"/>
                </a:rPr>
                <a:t> অনুপাত </a:t>
              </a:r>
              <a:endParaRPr lang="en-US" sz="1100" b="1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4000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4" grpId="0"/>
      <p:bldP spid="66" grpId="0"/>
      <p:bldP spid="67" grpId="0"/>
      <p:bldP spid="68" grpId="0"/>
      <p:bldP spid="69" grpId="0"/>
      <p:bldP spid="70" grpId="0"/>
      <p:bldP spid="65" grpId="0"/>
      <p:bldP spid="71" grpId="0"/>
      <p:bldP spid="72" grpId="0"/>
      <p:bldP spid="73" grpId="0"/>
      <p:bldP spid="74" grpId="0"/>
      <p:bldP spid="7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5484" y="50641"/>
                <a:ext cx="8938515" cy="3125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1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নির্ধারিত কয়েকটি  কোণের অর্থাৎ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1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1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sz="1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4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14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4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sz="14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1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1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1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1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কোণের ত্রিকোণমিতিক মানগুলো মনে রাখার সহজ উপায়ঃ </a:t>
                </a:r>
                <a:r>
                  <a:rPr lang="en-US" sz="1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       </a:t>
                </a:r>
                <a:endParaRPr lang="en-US" sz="14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4" y="50641"/>
                <a:ext cx="8938515" cy="312586"/>
              </a:xfrm>
              <a:prstGeom prst="rect">
                <a:avLst/>
              </a:prstGeom>
              <a:blipFill rotWithShape="1">
                <a:blip r:embed="rId3"/>
                <a:stretch>
                  <a:fillRect l="-205" b="-17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207654" y="554901"/>
            <a:ext cx="8748270" cy="2193564"/>
            <a:chOff x="224013" y="1122297"/>
            <a:chExt cx="8651223" cy="5623693"/>
          </a:xfrm>
        </p:grpSpPr>
        <p:grpSp>
          <p:nvGrpSpPr>
            <p:cNvPr id="4" name="Group 3"/>
            <p:cNvGrpSpPr/>
            <p:nvPr/>
          </p:nvGrpSpPr>
          <p:grpSpPr>
            <a:xfrm>
              <a:off x="224013" y="1219200"/>
              <a:ext cx="8637474" cy="5410200"/>
              <a:chOff x="301832" y="1219200"/>
              <a:chExt cx="8637474" cy="5410200"/>
            </a:xfrm>
          </p:grpSpPr>
          <p:grpSp>
            <p:nvGrpSpPr>
              <p:cNvPr id="48" name="Group 47"/>
              <p:cNvGrpSpPr/>
              <p:nvPr/>
            </p:nvGrpSpPr>
            <p:grpSpPr>
              <a:xfrm>
                <a:off x="301832" y="1219200"/>
                <a:ext cx="8637474" cy="5410200"/>
                <a:chOff x="178380" y="1447800"/>
                <a:chExt cx="8737021" cy="5257800"/>
              </a:xfrm>
            </p:grpSpPr>
            <p:cxnSp>
              <p:nvCxnSpPr>
                <p:cNvPr id="50" name="Straight Connector 49"/>
                <p:cNvCxnSpPr/>
                <p:nvPr/>
              </p:nvCxnSpPr>
              <p:spPr>
                <a:xfrm>
                  <a:off x="193965" y="6705600"/>
                  <a:ext cx="8721435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/>
                <p:nvPr/>
              </p:nvCxnSpPr>
              <p:spPr>
                <a:xfrm>
                  <a:off x="178380" y="5965065"/>
                  <a:ext cx="8726630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/>
                <p:cNvCxnSpPr/>
                <p:nvPr/>
              </p:nvCxnSpPr>
              <p:spPr>
                <a:xfrm>
                  <a:off x="214746" y="5150476"/>
                  <a:ext cx="8700654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>
                <a:xfrm>
                  <a:off x="229000" y="4409941"/>
                  <a:ext cx="8686401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>
                  <a:off x="193965" y="1447800"/>
                  <a:ext cx="20781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>
                  <a:off x="8915400" y="1447800"/>
                  <a:ext cx="0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flipH="1">
                  <a:off x="4567670" y="1447800"/>
                  <a:ext cx="25112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>
                  <a:off x="3124200" y="1447800"/>
                  <a:ext cx="0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>
                <a:xfrm>
                  <a:off x="1600200" y="1447800"/>
                  <a:ext cx="0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>
                <a:xfrm>
                  <a:off x="6019800" y="1447800"/>
                  <a:ext cx="0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>
                  <a:off x="7543800" y="1447800"/>
                  <a:ext cx="0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/>
                <p:cNvCxnSpPr/>
                <p:nvPr/>
              </p:nvCxnSpPr>
              <p:spPr>
                <a:xfrm>
                  <a:off x="178380" y="3669406"/>
                  <a:ext cx="8726629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>
                  <a:off x="193965" y="2928870"/>
                  <a:ext cx="8711045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/>
                <p:cNvCxnSpPr/>
                <p:nvPr/>
              </p:nvCxnSpPr>
              <p:spPr>
                <a:xfrm>
                  <a:off x="204356" y="1447800"/>
                  <a:ext cx="8711044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9" name="Straight Connector 48"/>
              <p:cNvCxnSpPr/>
              <p:nvPr/>
            </p:nvCxnSpPr>
            <p:spPr>
              <a:xfrm>
                <a:off x="301832" y="1828800"/>
                <a:ext cx="8637474" cy="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TextBox 4"/>
            <p:cNvSpPr txBox="1"/>
            <p:nvPr/>
          </p:nvSpPr>
          <p:spPr>
            <a:xfrm>
              <a:off x="274056" y="2191357"/>
              <a:ext cx="1369666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  sin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49691" y="2881647"/>
              <a:ext cx="1379941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  </a:t>
              </a:r>
              <a:r>
                <a:rPr lang="en-US" sz="1200" b="1" dirty="0" err="1" smtClean="0">
                  <a:latin typeface="NikoshBAN" pitchFamily="2" charset="0"/>
                  <a:cs typeface="NikoshBAN" pitchFamily="2" charset="0"/>
                </a:rPr>
                <a:t>cos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49691" y="3674197"/>
              <a:ext cx="1369666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  tan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49691" y="4401005"/>
              <a:ext cx="1379941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  cot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39420" y="5165467"/>
              <a:ext cx="1369668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  sec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74056" y="5984797"/>
              <a:ext cx="1379159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cosec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1629633" y="1148242"/>
                  <a:ext cx="1506636" cy="680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11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100" b="1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sz="1100" b="1" i="1" smtClean="0">
                                <a:latin typeface="Cambria Math"/>
                              </a:rPr>
                              <m:t>𝟎</m:t>
                            </m:r>
                          </m:e>
                          <m:sup>
                            <m:r>
                              <a:rPr lang="en-US" sz="1100" b="1" i="1" smtClean="0">
                                <a:latin typeface="Cambria Math"/>
                              </a:rPr>
                              <m:t>𝟎</m:t>
                            </m:r>
                          </m:sup>
                        </m:sSup>
                      </m:oMath>
                    </m:oMathPara>
                  </a14:m>
                  <a:endParaRPr lang="en-US" sz="1100" b="1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29633" y="1148242"/>
                  <a:ext cx="1506636" cy="680559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3122181" y="1163709"/>
                  <a:ext cx="1409048" cy="680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1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1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1100" b="1" i="1" smtClean="0">
                              <a:latin typeface="Cambria Math"/>
                            </a:rPr>
                            <m:t>𝟑𝟎</m:t>
                          </m:r>
                        </m:e>
                        <m:sup>
                          <m:r>
                            <a:rPr lang="en-US" sz="11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1100" b="1" dirty="0" smtClean="0"/>
                    <a:t>  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2181" y="1163709"/>
                  <a:ext cx="1409048" cy="680559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4588119" y="1122297"/>
                  <a:ext cx="1410759" cy="680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1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100" b="1" i="1" smtClean="0">
                              <a:latin typeface="Cambria Math"/>
                            </a:rPr>
                            <m:t>𝟒𝟓</m:t>
                          </m:r>
                        </m:e>
                        <m:sup>
                          <m:r>
                            <a:rPr lang="en-US" sz="11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1100" b="1" dirty="0" smtClean="0"/>
                    <a:t> 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88119" y="1122297"/>
                  <a:ext cx="1410759" cy="680559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5974875" y="1163711"/>
                  <a:ext cx="1506636" cy="680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1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100" b="1" i="1" smtClean="0">
                              <a:latin typeface="Cambria Math"/>
                            </a:rPr>
                            <m:t>𝟔𝟎</m:t>
                          </m:r>
                        </m:e>
                        <m:sup>
                          <m:r>
                            <a:rPr lang="en-US" sz="11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1100" b="1" dirty="0" smtClean="0"/>
                    <a:t>   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74875" y="1163711"/>
                  <a:ext cx="1506636" cy="680559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7448944" y="1143322"/>
                  <a:ext cx="1345699" cy="680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1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100" b="1" i="1" smtClean="0"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en-US" sz="11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1100" b="1" dirty="0" smtClean="0"/>
                    <a:t> 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48944" y="1143322"/>
                  <a:ext cx="1345699" cy="680559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1658668" y="1959386"/>
                  <a:ext cx="1492547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0</m:t>
                      </m:r>
                    </m:oMath>
                  </a14:m>
                  <a:r>
                    <a:rPr lang="en-US" sz="1200" dirty="0" smtClean="0"/>
                    <a:t>        </a:t>
                  </a:r>
                  <a:endParaRPr lang="en-US" sz="1200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58668" y="1959386"/>
                  <a:ext cx="1492547" cy="710149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3174363" y="1813469"/>
                  <a:ext cx="1401343" cy="9182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74363" y="1813469"/>
                  <a:ext cx="1401343" cy="918262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4599710" y="1788706"/>
                  <a:ext cx="1399168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99710" y="1788706"/>
                  <a:ext cx="1399168" cy="930263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b="-50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5998878" y="1736012"/>
                  <a:ext cx="1506636" cy="98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8878" y="1736012"/>
                  <a:ext cx="1506636" cy="989277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7491658" y="1875573"/>
                  <a:ext cx="1355973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91658" y="1875573"/>
                  <a:ext cx="1355973" cy="710149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1632434" y="2662170"/>
                  <a:ext cx="1503835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32434" y="2662170"/>
                  <a:ext cx="1503835" cy="710149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3163826" y="2546430"/>
                  <a:ext cx="1439437" cy="98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63826" y="2546430"/>
                  <a:ext cx="1439437" cy="989277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4562005" y="2575936"/>
                  <a:ext cx="1399168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62005" y="2575936"/>
                  <a:ext cx="1399168" cy="930263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b="-50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/>
                <p:cNvSpPr txBox="1"/>
                <p:nvPr/>
              </p:nvSpPr>
              <p:spPr>
                <a:xfrm>
                  <a:off x="6040335" y="2687210"/>
                  <a:ext cx="1478927" cy="9182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24" name="Text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40335" y="2687210"/>
                  <a:ext cx="1478927" cy="918262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7519262" y="2772666"/>
                  <a:ext cx="1355974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>
                      <a:latin typeface="NikoshBAN" pitchFamily="2" charset="0"/>
                      <a:cs typeface="NikoshBAN" pitchFamily="2" charset="0"/>
                    </a:rPr>
                    <a:t>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𝟎</m:t>
                      </m:r>
                    </m:oMath>
                  </a14:m>
                  <a:r>
                    <a:rPr lang="en-US" sz="1200" b="1" dirty="0" smtClean="0">
                      <a:latin typeface="NikoshBAN" pitchFamily="2" charset="0"/>
                      <a:cs typeface="NikoshBAN" pitchFamily="2" charset="0"/>
                    </a:rPr>
                    <a:t>        </a:t>
                  </a:r>
                  <a:endParaRPr lang="en-US" sz="1200" b="1" dirty="0"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19262" y="2772666"/>
                  <a:ext cx="1355974" cy="710149"/>
                </a:xfrm>
                <a:prstGeom prst="rect">
                  <a:avLst/>
                </a:prstGeom>
                <a:blipFill rotWithShape="1"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4588119" y="3540781"/>
                  <a:ext cx="1386755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88119" y="3540781"/>
                  <a:ext cx="1386755" cy="710149"/>
                </a:xfrm>
                <a:prstGeom prst="rect">
                  <a:avLst/>
                </a:prstGeom>
                <a:blipFill rotWithShape="1"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4555589" y="4391799"/>
                  <a:ext cx="1443289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6" name="TextBox 9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5589" y="4391799"/>
                  <a:ext cx="1443289" cy="461665"/>
                </a:xfrm>
                <a:prstGeom prst="rect">
                  <a:avLst/>
                </a:prstGeom>
                <a:blipFill rotWithShape="1"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8" name="TextBox 27"/>
            <p:cNvSpPr txBox="1"/>
            <p:nvPr/>
          </p:nvSpPr>
          <p:spPr>
            <a:xfrm>
              <a:off x="1619357" y="5941014"/>
              <a:ext cx="1473359" cy="650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050" b="1" dirty="0" smtClean="0">
                  <a:latin typeface="NikoshBAN" pitchFamily="2" charset="0"/>
                  <a:cs typeface="NikoshBAN" pitchFamily="2" charset="0"/>
                </a:rPr>
                <a:t>অসংজ্ঞায়িত</a:t>
              </a:r>
              <a:r>
                <a:rPr lang="en-US" sz="1050" b="1" dirty="0" smtClean="0">
                  <a:latin typeface="NikoshBAN" pitchFamily="2" charset="0"/>
                  <a:cs typeface="NikoshBAN" pitchFamily="2" charset="0"/>
                </a:rPr>
                <a:t>              </a:t>
              </a:r>
              <a:endParaRPr lang="en-US" sz="105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649833" y="4267199"/>
              <a:ext cx="1473359" cy="650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050" b="1" dirty="0" smtClean="0">
                  <a:latin typeface="NikoshBAN" pitchFamily="2" charset="0"/>
                  <a:cs typeface="NikoshBAN" pitchFamily="2" charset="0"/>
                </a:rPr>
                <a:t>অসংজ্ঞায়িত</a:t>
              </a:r>
              <a:r>
                <a:rPr lang="en-US" sz="1050" b="1" dirty="0" smtClean="0">
                  <a:latin typeface="NikoshBAN" pitchFamily="2" charset="0"/>
                  <a:cs typeface="NikoshBAN" pitchFamily="2" charset="0"/>
                </a:rPr>
                <a:t>              </a:t>
              </a:r>
              <a:endParaRPr lang="en-US" sz="105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491658" y="3561557"/>
              <a:ext cx="1355974" cy="650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050" b="1" dirty="0" smtClean="0">
                  <a:latin typeface="NikoshBAN" pitchFamily="2" charset="0"/>
                  <a:cs typeface="NikoshBAN" pitchFamily="2" charset="0"/>
                </a:rPr>
                <a:t>অসংজ্ঞায়িত</a:t>
              </a:r>
              <a:r>
                <a:rPr lang="en-US" sz="1050" b="1" dirty="0" smtClean="0">
                  <a:latin typeface="NikoshBAN" pitchFamily="2" charset="0"/>
                  <a:cs typeface="NikoshBAN" pitchFamily="2" charset="0"/>
                </a:rPr>
                <a:t>              </a:t>
              </a:r>
              <a:endParaRPr lang="en-US" sz="105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505515" y="5151241"/>
              <a:ext cx="1355974" cy="650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050" b="1" dirty="0" smtClean="0">
                  <a:latin typeface="NikoshBAN" pitchFamily="2" charset="0"/>
                  <a:cs typeface="NikoshBAN" pitchFamily="2" charset="0"/>
                </a:rPr>
                <a:t>অসংজ্ঞায়িত</a:t>
              </a:r>
              <a:r>
                <a:rPr lang="en-US" sz="1050" b="1" dirty="0" smtClean="0">
                  <a:latin typeface="NikoshBAN" pitchFamily="2" charset="0"/>
                  <a:cs typeface="NikoshBAN" pitchFamily="2" charset="0"/>
                </a:rPr>
                <a:t>              </a:t>
              </a:r>
              <a:endParaRPr lang="en-US" sz="1050" b="1" dirty="0">
                <a:latin typeface="NikoshBAN" pitchFamily="2" charset="0"/>
                <a:cs typeface="NikoshBAN" pitchFamily="2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1629633" y="3585508"/>
                  <a:ext cx="1492547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𝟎</m:t>
                      </m:r>
                    </m:oMath>
                  </a14:m>
                  <a:r>
                    <a:rPr lang="en-US" sz="1200" b="1" dirty="0" smtClean="0"/>
                    <a:t>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29633" y="3585508"/>
                  <a:ext cx="1492547" cy="710149"/>
                </a:xfrm>
                <a:prstGeom prst="rect">
                  <a:avLst/>
                </a:prstGeom>
                <a:blipFill rotWithShape="1"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/>
              </p:nvSpPr>
              <p:spPr>
                <a:xfrm>
                  <a:off x="3123192" y="3386173"/>
                  <a:ext cx="1450065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bn-BD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bn-BD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bn-BD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3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3192" y="3386173"/>
                  <a:ext cx="1450065" cy="930263"/>
                </a:xfrm>
                <a:prstGeom prst="rect">
                  <a:avLst/>
                </a:prstGeom>
                <a:blipFill rotWithShape="1">
                  <a:blip r:embed="rId22"/>
                  <a:stretch>
                    <a:fillRect b="-50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/>
                <p:cNvSpPr txBox="1"/>
                <p:nvPr/>
              </p:nvSpPr>
              <p:spPr>
                <a:xfrm>
                  <a:off x="6012733" y="3550098"/>
                  <a:ext cx="1478926" cy="7030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 </a:t>
                  </a:r>
                  <a14:m>
                    <m:oMath xmlns:m="http://schemas.openxmlformats.org/officeDocument/2006/math">
                      <m:r>
                        <a:rPr lang="en-US" sz="1100" b="1" i="1" smtClean="0">
                          <a:latin typeface="Cambria Math"/>
                          <a:ea typeface="Cambria Math"/>
                        </a:rPr>
                        <m:t>√</m:t>
                      </m:r>
                      <m:r>
                        <a:rPr lang="en-US" sz="1100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a14:m>
                  <a:r>
                    <a:rPr lang="en-US" sz="1100" b="1" dirty="0" smtClean="0"/>
                    <a:t>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12733" y="3550098"/>
                  <a:ext cx="1478926" cy="703081"/>
                </a:xfrm>
                <a:prstGeom prst="rect">
                  <a:avLst/>
                </a:prstGeom>
                <a:blipFill rotWithShape="1"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3136269" y="4212528"/>
                  <a:ext cx="1388266" cy="7030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</a:t>
                  </a:r>
                  <a14:m>
                    <m:oMath xmlns:m="http://schemas.openxmlformats.org/officeDocument/2006/math">
                      <m:r>
                        <a:rPr lang="en-US" sz="1100" b="1" i="1" smtClean="0">
                          <a:latin typeface="Cambria Math"/>
                          <a:ea typeface="Cambria Math"/>
                        </a:rPr>
                        <m:t>√</m:t>
                      </m:r>
                      <m:r>
                        <a:rPr lang="en-US" sz="1100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a14:m>
                  <a:r>
                    <a:rPr lang="en-US" sz="1100" b="1" dirty="0" smtClean="0"/>
                    <a:t>         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36269" y="4212528"/>
                  <a:ext cx="1388266" cy="703081"/>
                </a:xfrm>
                <a:prstGeom prst="rect">
                  <a:avLst/>
                </a:prstGeom>
                <a:blipFill rotWithShape="1"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/>
                <p:cNvSpPr txBox="1"/>
                <p:nvPr/>
              </p:nvSpPr>
              <p:spPr>
                <a:xfrm>
                  <a:off x="5998878" y="4098937"/>
                  <a:ext cx="1450065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bn-BD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bn-BD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bn-BD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36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8878" y="4098937"/>
                  <a:ext cx="1450065" cy="930263"/>
                </a:xfrm>
                <a:prstGeom prst="rect">
                  <a:avLst/>
                </a:prstGeom>
                <a:blipFill rotWithShape="1">
                  <a:blip r:embed="rId25"/>
                  <a:stretch>
                    <a:fillRect b="-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7512443" y="4391799"/>
                  <a:ext cx="1349047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𝟎</m:t>
                      </m:r>
                    </m:oMath>
                  </a14:m>
                  <a:r>
                    <a:rPr lang="en-US" sz="1200" b="1" dirty="0" smtClean="0"/>
                    <a:t>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06" name="TextBox 10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12443" y="4391799"/>
                  <a:ext cx="1349047" cy="461665"/>
                </a:xfrm>
                <a:prstGeom prst="rect">
                  <a:avLst/>
                </a:prstGeom>
                <a:blipFill rotWithShape="1"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/>
                <p:cNvSpPr txBox="1"/>
                <p:nvPr/>
              </p:nvSpPr>
              <p:spPr>
                <a:xfrm>
                  <a:off x="1653216" y="5186251"/>
                  <a:ext cx="1503835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07" name="TextBox 10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53216" y="5186249"/>
                  <a:ext cx="1503835" cy="461665"/>
                </a:xfrm>
                <a:prstGeom prst="rect">
                  <a:avLst/>
                </a:prstGeom>
                <a:blipFill rotWithShape="1"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3172537" y="4945353"/>
                  <a:ext cx="1450065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bn-BD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bn-BD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bn-BD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72537" y="4945353"/>
                  <a:ext cx="1450065" cy="930263"/>
                </a:xfrm>
                <a:prstGeom prst="rect">
                  <a:avLst/>
                </a:prstGeom>
                <a:blipFill rotWithShape="1">
                  <a:blip r:embed="rId28"/>
                  <a:stretch>
                    <a:fillRect b="-50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4603263" y="5029200"/>
                  <a:ext cx="1409317" cy="7454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  <a:ea typeface="Cambria Math"/>
                        </a:rPr>
                        <m:t>√</m:t>
                      </m:r>
                      <m:r>
                        <a:rPr lang="en-US" sz="1200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a14:m>
                  <a:r>
                    <a:rPr lang="en-US" sz="1200" b="1" dirty="0" smtClean="0"/>
                    <a:t>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03263" y="5029200"/>
                  <a:ext cx="1409317" cy="745493"/>
                </a:xfrm>
                <a:prstGeom prst="rect">
                  <a:avLst/>
                </a:prstGeom>
                <a:blipFill rotWithShape="1"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6019659" y="5079695"/>
                  <a:ext cx="1492783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𝟐</m:t>
                      </m:r>
                    </m:oMath>
                  </a14:m>
                  <a:r>
                    <a:rPr lang="en-US" sz="1200" b="1" dirty="0" smtClean="0"/>
                    <a:t>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19659" y="5079695"/>
                  <a:ext cx="1492783" cy="710149"/>
                </a:xfrm>
                <a:prstGeom prst="rect">
                  <a:avLst/>
                </a:prstGeom>
                <a:blipFill rotWithShape="1">
                  <a:blip r:embed="rId3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3124488" y="6035841"/>
                  <a:ext cx="1400048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𝟐</m:t>
                      </m:r>
                    </m:oMath>
                  </a14:m>
                  <a:r>
                    <a:rPr lang="en-US" sz="1200" b="1" dirty="0" smtClean="0"/>
                    <a:t>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12" name="TextBox 1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4488" y="6035841"/>
                  <a:ext cx="1400048" cy="461665"/>
                </a:xfrm>
                <a:prstGeom prst="rect">
                  <a:avLst/>
                </a:prstGeom>
                <a:blipFill rotWithShape="1">
                  <a:blip r:embed="rId3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4561852" y="5867399"/>
                  <a:ext cx="1409317" cy="7454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  <a:ea typeface="Cambria Math"/>
                        </a:rPr>
                        <m:t>√</m:t>
                      </m:r>
                      <m:r>
                        <a:rPr lang="en-US" sz="1200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a14:m>
                  <a:r>
                    <a:rPr lang="en-US" sz="1200" b="1" dirty="0" smtClean="0"/>
                    <a:t>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61852" y="5867399"/>
                  <a:ext cx="1409317" cy="745493"/>
                </a:xfrm>
                <a:prstGeom prst="rect">
                  <a:avLst/>
                </a:prstGeom>
                <a:blipFill rotWithShape="1">
                  <a:blip r:embed="rId3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5991949" y="5751378"/>
                  <a:ext cx="1513565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bn-BD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bn-BD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bn-BD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1949" y="5751378"/>
                  <a:ext cx="1513565" cy="930263"/>
                </a:xfrm>
                <a:prstGeom prst="rect">
                  <a:avLst/>
                </a:prstGeom>
                <a:blipFill rotWithShape="1">
                  <a:blip r:embed="rId33"/>
                  <a:stretch>
                    <a:fillRect b="-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/>
                <p:cNvSpPr txBox="1"/>
                <p:nvPr/>
              </p:nvSpPr>
              <p:spPr>
                <a:xfrm>
                  <a:off x="7505514" y="5984795"/>
                  <a:ext cx="1355973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15" name="TextBox 1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05514" y="5984796"/>
                  <a:ext cx="1355973" cy="461665"/>
                </a:xfrm>
                <a:prstGeom prst="rect">
                  <a:avLst/>
                </a:prstGeom>
                <a:blipFill rotWithShape="1">
                  <a:blip r:embed="rId3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6" name="TextBox 45"/>
            <p:cNvSpPr txBox="1"/>
            <p:nvPr/>
          </p:nvSpPr>
          <p:spPr>
            <a:xfrm>
              <a:off x="259965" y="1260581"/>
              <a:ext cx="1389868" cy="670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100" b="1" dirty="0" smtClean="0">
                  <a:latin typeface="NikoshBAN" pitchFamily="2" charset="0"/>
                  <a:cs typeface="NikoshBAN" pitchFamily="2" charset="0"/>
                </a:rPr>
                <a:t>       কোণ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94601" y="1836465"/>
              <a:ext cx="1143000" cy="670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100" b="1" dirty="0" smtClean="0">
                  <a:latin typeface="NikoshBAN" pitchFamily="2" charset="0"/>
                  <a:cs typeface="NikoshBAN" pitchFamily="2" charset="0"/>
                </a:rPr>
                <a:t> অনুপাত </a:t>
              </a:r>
              <a:endParaRPr lang="en-US" sz="11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205486" y="2826694"/>
                <a:ext cx="8982658" cy="595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৫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আবার , 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1600" b="1" i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,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0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1600" b="1" i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,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0" dirty="0" smtClean="0">
                            <a:latin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sz="1600" b="1" i="0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,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0" dirty="0" smtClean="0"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1600" b="1" i="0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0" smtClean="0">
                            <a:latin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sz="1600" b="1" i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এর মানগুলোকে যথাক্রমে   </a:t>
                </a:r>
                <a:r>
                  <a:rPr lang="en-US" sz="1600" b="1" dirty="0" err="1" smtClean="0"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1600" b="1" i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, 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0" dirty="0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1600" b="1" i="0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, 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0" dirty="0" smtClean="0">
                            <a:latin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sz="1600" b="1" i="0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,  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0" dirty="0" smtClean="0"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1600" b="1" i="0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1600" b="1" dirty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0" dirty="0" smtClean="0">
                            <a:latin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sz="1600" b="1" i="0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এর মান গুলো দ্বারা ভাগকরলে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tan</a:t>
                </a:r>
                <a14:m>
                  <m:oMath xmlns:m="http://schemas.openxmlformats.org/officeDocument/2006/math">
                    <m:r>
                      <a:rPr lang="en-US" sz="16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অনুপাত গুলোর মানপাওয়া যায়। যেমন, </a:t>
                </a:r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2826694"/>
                <a:ext cx="8982658" cy="595932"/>
              </a:xfrm>
              <a:prstGeom prst="rect">
                <a:avLst/>
              </a:prstGeom>
              <a:blipFill rotWithShape="1">
                <a:blip r:embed="rId35"/>
                <a:stretch>
                  <a:fillRect l="-407" t="-1031" b="-144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205484" y="4825089"/>
                <a:ext cx="873437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৬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আবার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tan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অনুপাতের মান গুলো ব্যস্তকরণ অর্থাৎ লবকে হর আর হরকে লবে পরিণত করলেই আমরা পেয়ে যাব </a:t>
                </a:r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ot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অনুপাত  গুলোর মান। যেমন,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4" y="4825089"/>
                <a:ext cx="8734370" cy="646331"/>
              </a:xfrm>
              <a:prstGeom prst="rect">
                <a:avLst/>
              </a:prstGeom>
              <a:blipFill rotWithShape="1">
                <a:blip r:embed="rId36"/>
                <a:stretch>
                  <a:fillRect l="-628" t="-3774" r="-837" b="-150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205484" y="5520891"/>
                <a:ext cx="3713792" cy="5085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যেমন,  </a:t>
                </a:r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ot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অসংজ্ঞায়িত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4" y="5520891"/>
                <a:ext cx="3713792" cy="508537"/>
              </a:xfrm>
              <a:prstGeom prst="rect">
                <a:avLst/>
              </a:prstGeom>
              <a:blipFill rotWithShape="1">
                <a:blip r:embed="rId37"/>
                <a:stretch>
                  <a:fillRect l="-1478" b="-72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3833772" y="5496782"/>
                <a:ext cx="2628968" cy="5326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/>
                  <a:t>cot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/>
                  <a:t> </a:t>
                </a:r>
                <a:r>
                  <a:rPr lang="en-US" b="1" dirty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b="1" dirty="0" smtClean="0"/>
                  <a:t> =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√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𝟑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3772" y="5496782"/>
                <a:ext cx="2628968" cy="532646"/>
              </a:xfrm>
              <a:prstGeom prst="rect">
                <a:avLst/>
              </a:prstGeom>
              <a:blipFill rotWithShape="1">
                <a:blip r:embed="rId38"/>
                <a:stretch>
                  <a:fillRect l="-2088" b="-114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6572534" y="5539710"/>
                <a:ext cx="2571467" cy="446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cot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16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1600" b="1" i="1" smtClean="0">
                            <a:latin typeface="Cambria Math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</a:rPr>
                      <m:t>𝟏</m:t>
                    </m:r>
                  </m:oMath>
                </a14:m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2534" y="5539710"/>
                <a:ext cx="2571467" cy="446789"/>
              </a:xfrm>
              <a:prstGeom prst="rect">
                <a:avLst/>
              </a:prstGeom>
              <a:blipFill rotWithShape="1">
                <a:blip r:embed="rId39"/>
                <a:stretch>
                  <a:fillRect l="-1185" b="-95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843123" y="6024403"/>
                <a:ext cx="2857342" cy="4623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cot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16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16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1600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123" y="6024403"/>
                <a:ext cx="2857342" cy="462306"/>
              </a:xfrm>
              <a:prstGeom prst="rect">
                <a:avLst/>
              </a:prstGeom>
              <a:blipFill rotWithShape="1">
                <a:blip r:embed="rId40"/>
                <a:stretch>
                  <a:fillRect l="-1066" b="-5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3864217" y="6058160"/>
                <a:ext cx="3243523" cy="446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cot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num>
                      <m:den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4217" y="6058160"/>
                <a:ext cx="3243523" cy="446789"/>
              </a:xfrm>
              <a:prstGeom prst="rect">
                <a:avLst/>
              </a:prstGeom>
              <a:blipFill rotWithShape="1">
                <a:blip r:embed="rId41"/>
                <a:stretch>
                  <a:fillRect l="-1128" b="-95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205484" y="3615019"/>
                <a:ext cx="2842516" cy="5337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/>
                  <a:t> </a:t>
                </a:r>
                <a:r>
                  <a:rPr lang="en-US" b="1" dirty="0" smtClean="0"/>
                  <a:t>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𝒔𝒊𝒏</m:t>
                        </m:r>
                        <m:sSup>
                          <m:sSupPr>
                            <m:ctrlPr>
                              <a:rPr lang="en-US" b="1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dirty="0" smtClean="0">
                                <a:latin typeface="Cambria Math"/>
                              </a:rPr>
                              <m:t>𝟎</m:t>
                            </m:r>
                          </m:e>
                          <m:sup>
                            <m:r>
                              <a:rPr lang="en-US" b="1" i="1" dirty="0" smtClean="0">
                                <a:latin typeface="Cambria Math"/>
                              </a:rPr>
                              <m:t>𝟎</m:t>
                            </m:r>
                          </m:sup>
                        </m:sSup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𝒄𝒐𝒔</m:t>
                        </m:r>
                        <m:sSup>
                          <m:sSupPr>
                            <m:ctrlPr>
                              <a:rPr lang="en-US" b="1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dirty="0" smtClean="0">
                                <a:latin typeface="Cambria Math"/>
                              </a:rPr>
                              <m:t>𝟎</m:t>
                            </m:r>
                          </m:e>
                          <m:sup>
                            <m:r>
                              <a:rPr lang="en-US" b="1" i="1" dirty="0" smtClean="0">
                                <a:latin typeface="Cambria Math"/>
                              </a:rPr>
                              <m:t>𝟎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b="1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den>
                    </m:f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𝟎</m:t>
                    </m:r>
                  </m:oMath>
                </a14:m>
                <a:r>
                  <a:rPr lang="bn-BD" b="1" dirty="0" smtClean="0"/>
                  <a:t>           </a:t>
                </a:r>
                <a:endParaRPr lang="en-US" b="1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4" y="3615019"/>
                <a:ext cx="2842516" cy="533736"/>
              </a:xfrm>
              <a:prstGeom prst="rect">
                <a:avLst/>
              </a:prstGeom>
              <a:blipFill rotWithShape="1">
                <a:blip r:embed="rId42"/>
                <a:stretch>
                  <a:fillRect l="-1931" r="-9442" b="-102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2973411" y="3502905"/>
                <a:ext cx="3202178" cy="757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/>
                  <a:t> </a:t>
                </a:r>
                <a:r>
                  <a:rPr lang="en-US" b="1" dirty="0" smtClean="0"/>
                  <a:t>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𝒔𝒊𝒏</m:t>
                        </m:r>
                        <m:sSup>
                          <m:sSupPr>
                            <m:ctrlPr>
                              <a:rPr lang="en-US" b="1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dirty="0" smtClean="0">
                                <a:latin typeface="Cambria Math"/>
                              </a:rPr>
                              <m:t>𝟑𝟎</m:t>
                            </m:r>
                          </m:e>
                          <m:sup>
                            <m:r>
                              <a:rPr lang="en-US" b="1" i="1" dirty="0" smtClean="0">
                                <a:latin typeface="Cambria Math"/>
                              </a:rPr>
                              <m:t>𝟎</m:t>
                            </m:r>
                          </m:sup>
                        </m:sSup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𝒄𝒐𝒔</m:t>
                        </m:r>
                        <m:sSup>
                          <m:sSupPr>
                            <m:ctrlPr>
                              <a:rPr lang="en-US" b="1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dirty="0" smtClean="0">
                                <a:latin typeface="Cambria Math"/>
                              </a:rPr>
                              <m:t>𝟑𝟎</m:t>
                            </m:r>
                          </m:e>
                          <m:sup>
                            <m:r>
                              <a:rPr lang="en-US" b="1" i="1" dirty="0" smtClean="0">
                                <a:latin typeface="Cambria Math"/>
                              </a:rPr>
                              <m:t>𝟎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b="1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/>
                              </a:rPr>
                              <m:t>𝟐</m:t>
                            </m:r>
                          </m:den>
                        </m:f>
                      </m:num>
                      <m:den>
                        <m:f>
                          <m:f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√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/>
                              </a:rPr>
                              <m:t>𝟐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b="1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b="1" dirty="0" smtClean="0"/>
                  <a:t>                     </a:t>
                </a:r>
                <a:endParaRPr lang="en-US" b="1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3411" y="3502905"/>
                <a:ext cx="3202178" cy="757964"/>
              </a:xfrm>
              <a:prstGeom prst="rect">
                <a:avLst/>
              </a:prstGeom>
              <a:blipFill rotWithShape="1">
                <a:blip r:embed="rId43"/>
                <a:stretch>
                  <a:fillRect l="-1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3001120" y="4227474"/>
                <a:ext cx="3970979" cy="5337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𝒔𝒊𝒏</m:t>
                        </m:r>
                        <m:sSup>
                          <m:sSupPr>
                            <m:ctrlPr>
                              <a:rPr lang="en-US" b="1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dirty="0" smtClean="0">
                                <a:latin typeface="Cambria Math"/>
                              </a:rPr>
                              <m:t>𝟗𝟎</m:t>
                            </m:r>
                          </m:e>
                          <m:sup>
                            <m:r>
                              <a:rPr lang="en-US" b="1" i="1" dirty="0" smtClean="0">
                                <a:latin typeface="Cambria Math"/>
                              </a:rPr>
                              <m:t>𝟎</m:t>
                            </m:r>
                          </m:sup>
                        </m:sSup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𝒄𝒐𝒔</m:t>
                        </m:r>
                        <m:r>
                          <a:rPr lang="en-US" b="1" i="1" dirty="0" smtClean="0">
                            <a:latin typeface="Cambria Math"/>
                          </a:rPr>
                          <m:t>𝟗</m:t>
                        </m:r>
                        <m:sSup>
                          <m:sSupPr>
                            <m:ctrlPr>
                              <a:rPr lang="en-US" b="1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dirty="0" smtClean="0">
                                <a:latin typeface="Cambria Math"/>
                              </a:rPr>
                              <m:t>𝟎</m:t>
                            </m:r>
                          </m:e>
                          <m:sup>
                            <m:r>
                              <a:rPr lang="en-US" b="1" i="1" dirty="0" smtClean="0">
                                <a:latin typeface="Cambria Math"/>
                              </a:rPr>
                              <m:t>𝟎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den>
                    </m:f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অসংজ্ঞায়িত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1120" y="4227474"/>
                <a:ext cx="3970979" cy="533736"/>
              </a:xfrm>
              <a:prstGeom prst="rect">
                <a:avLst/>
              </a:prstGeom>
              <a:blipFill rotWithShape="1">
                <a:blip r:embed="rId44"/>
                <a:stretch>
                  <a:fillRect l="-1227"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6175589" y="3502905"/>
                <a:ext cx="2968412" cy="758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/>
                  <a:t> </a:t>
                </a:r>
                <a:r>
                  <a:rPr lang="en-US" b="1" dirty="0" smtClean="0"/>
                  <a:t>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𝒔𝒊𝒏</m:t>
                        </m:r>
                        <m:sSup>
                          <m:sSupPr>
                            <m:ctrlPr>
                              <a:rPr lang="en-US" b="1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dirty="0" smtClean="0">
                                <a:latin typeface="Cambria Math"/>
                              </a:rPr>
                              <m:t>𝟒𝟓</m:t>
                            </m:r>
                          </m:e>
                          <m:sup>
                            <m:r>
                              <a:rPr lang="en-US" b="1" i="1" dirty="0" smtClean="0">
                                <a:latin typeface="Cambria Math"/>
                              </a:rPr>
                              <m:t>𝟎</m:t>
                            </m:r>
                          </m:sup>
                        </m:sSup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𝒄𝒐𝒔</m:t>
                        </m:r>
                        <m:sSup>
                          <m:sSupPr>
                            <m:ctrlPr>
                              <a:rPr lang="en-US" b="1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dirty="0" smtClean="0">
                                <a:latin typeface="Cambria Math"/>
                              </a:rPr>
                              <m:t>𝟒𝟓</m:t>
                            </m:r>
                          </m:e>
                          <m:sup>
                            <m:r>
                              <a:rPr lang="en-US" b="1" i="1" dirty="0" smtClean="0">
                                <a:latin typeface="Cambria Math"/>
                              </a:rPr>
                              <m:t>𝟎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b="1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√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den>
                        </m:f>
                      </m:num>
                      <m:den>
                        <m:f>
                          <m:f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√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b="1" dirty="0" smtClean="0"/>
                  <a:t> =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𝟏</m:t>
                    </m:r>
                  </m:oMath>
                </a14:m>
                <a:r>
                  <a:rPr lang="en-US" b="1" dirty="0" smtClean="0"/>
                  <a:t> </a:t>
                </a:r>
                <a:endParaRPr lang="en-US" b="1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5589" y="3502905"/>
                <a:ext cx="2968412" cy="758221"/>
              </a:xfrm>
              <a:prstGeom prst="rect">
                <a:avLst/>
              </a:prstGeom>
              <a:blipFill rotWithShape="1">
                <a:blip r:embed="rId45"/>
                <a:stretch>
                  <a:fillRect l="-16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205485" y="4038708"/>
                <a:ext cx="2842516" cy="757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/>
                  <a:t> </a:t>
                </a:r>
                <a:r>
                  <a:rPr lang="en-US" b="1" dirty="0" smtClean="0"/>
                  <a:t>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𝒔𝒊𝒏</m:t>
                        </m:r>
                        <m:sSup>
                          <m:sSupPr>
                            <m:ctrlPr>
                              <a:rPr lang="en-US" b="1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dirty="0" smtClean="0">
                                <a:latin typeface="Cambria Math"/>
                              </a:rPr>
                              <m:t>𝟔𝟎</m:t>
                            </m:r>
                          </m:e>
                          <m:sup>
                            <m:r>
                              <a:rPr lang="en-US" b="1" i="1" dirty="0" smtClean="0">
                                <a:latin typeface="Cambria Math"/>
                              </a:rPr>
                              <m:t>𝟎</m:t>
                            </m:r>
                          </m:sup>
                        </m:sSup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𝒄𝒐𝒔</m:t>
                        </m:r>
                        <m:sSup>
                          <m:sSupPr>
                            <m:ctrlPr>
                              <a:rPr lang="en-US" b="1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dirty="0" smtClean="0">
                                <a:latin typeface="Cambria Math"/>
                              </a:rPr>
                              <m:t>𝟔𝟎</m:t>
                            </m:r>
                          </m:e>
                          <m:sup>
                            <m:r>
                              <a:rPr lang="en-US" b="1" i="1" dirty="0" smtClean="0">
                                <a:latin typeface="Cambria Math"/>
                              </a:rPr>
                              <m:t>𝟎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b="1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√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/>
                              </a:rPr>
                              <m:t>𝟐</m:t>
                            </m:r>
                          </m:den>
                        </m:f>
                      </m:num>
                      <m:den>
                        <m:f>
                          <m:f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/>
                              </a:rPr>
                              <m:t>𝟐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b="1" dirty="0" smtClean="0"/>
                  <a:t> =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√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𝟑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4038708"/>
                <a:ext cx="2842516" cy="757964"/>
              </a:xfrm>
              <a:prstGeom prst="rect">
                <a:avLst/>
              </a:prstGeom>
              <a:blipFill rotWithShape="1">
                <a:blip r:embed="rId46"/>
                <a:stretch>
                  <a:fillRect l="-19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0799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4" grpId="0"/>
      <p:bldP spid="64" grpId="1"/>
      <p:bldP spid="65" grpId="0"/>
      <p:bldP spid="65" grpId="1"/>
      <p:bldP spid="71" grpId="0"/>
      <p:bldP spid="72" grpId="0"/>
      <p:bldP spid="73" grpId="0"/>
      <p:bldP spid="74" grpId="0"/>
      <p:bldP spid="75" grpId="0"/>
      <p:bldP spid="76" grpId="0"/>
      <p:bldP spid="78" grpId="0"/>
      <p:bldP spid="79" grpId="0"/>
      <p:bldP spid="81" grpId="0"/>
      <p:bldP spid="8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485" y="170458"/>
            <a:ext cx="8938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দলীয় কাজঃ </a:t>
            </a:r>
            <a:endParaRPr lang="en-US" sz="36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5486" y="741138"/>
                <a:ext cx="8938514" cy="6983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১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বই-৮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মান নির্ণয় করঃ 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4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𝒄𝒐𝒕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𝟔𝟎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𝟎</m:t>
                            </m:r>
                          </m:sup>
                        </m:sSup>
                      </m:num>
                      <m:den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𝒄𝒐𝒕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𝟔𝟎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𝟎</m:t>
                            </m:r>
                          </m:sup>
                        </m:sSup>
                      </m:den>
                    </m:f>
                  </m:oMath>
                </a14:m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       </a:t>
                </a:r>
                <a:endParaRPr lang="en-US" sz="24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741138"/>
                <a:ext cx="8938514" cy="698396"/>
              </a:xfrm>
              <a:prstGeom prst="rect">
                <a:avLst/>
              </a:prstGeom>
              <a:blipFill rotWithShape="1">
                <a:blip r:embed="rId2"/>
                <a:stretch>
                  <a:fillRect l="-1091" b="-8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05486" y="1600200"/>
                <a:ext cx="8938514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২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বই-৯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মান নির্ণয় করঃ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sz="2000" b="1" i="0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𝐬𝐢𝐧</m:t>
                        </m:r>
                      </m:e>
                      <m:sup>
                        <m:r>
                          <a:rPr lang="en-US" sz="2000" b="1" i="0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0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2000" b="1" i="0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0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       </a:t>
                </a:r>
                <a:endParaRPr lang="en-US" sz="20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1600200"/>
                <a:ext cx="8938514" cy="407099"/>
              </a:xfrm>
              <a:prstGeom prst="rect">
                <a:avLst/>
              </a:prstGeom>
              <a:blipFill rotWithShape="1">
                <a:blip r:embed="rId3"/>
                <a:stretch>
                  <a:fillRect l="-750" t="-10606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5487" y="3048000"/>
                <a:ext cx="8938514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৪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বই-১৩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দেখাও যেঃ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+ </a:t>
                </a:r>
                <a:r>
                  <a:rPr lang="en-US" sz="2000" b="1" dirty="0" err="1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  <m:r>
                      <a:rPr lang="en-US" sz="2000" b="1" i="0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.</m:t>
                    </m:r>
                    <m:r>
                      <a:rPr lang="en-US" sz="2000" b="1" i="0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𝐬𝐢𝐧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=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         </a:t>
                </a:r>
                <a:endParaRPr lang="en-US" sz="20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7" y="3048000"/>
                <a:ext cx="8938514" cy="407099"/>
              </a:xfrm>
              <a:prstGeom prst="rect">
                <a:avLst/>
              </a:prstGeom>
              <a:blipFill rotWithShape="1">
                <a:blip r:embed="rId4"/>
                <a:stretch>
                  <a:fillRect l="-750" t="-10448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05486" y="3810000"/>
                <a:ext cx="8938514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৫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বই-১৫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দেখাও যেঃ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𝑨</m:t>
                    </m:r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= </a:t>
                </a:r>
                <a:r>
                  <a:rPr lang="en-US" sz="2000" b="1" dirty="0" err="1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𝑨</m:t>
                    </m:r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;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যদি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A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𝟏𝟓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হয়।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             </a:t>
                </a:r>
                <a:endParaRPr lang="en-US" sz="20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3810000"/>
                <a:ext cx="8938514" cy="407099"/>
              </a:xfrm>
              <a:prstGeom prst="rect">
                <a:avLst/>
              </a:prstGeom>
              <a:blipFill rotWithShape="1">
                <a:blip r:embed="rId5"/>
                <a:stretch>
                  <a:fillRect l="-750" t="-10448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05487" y="4461162"/>
                <a:ext cx="8931586" cy="5370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৬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বই-১৬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দেখাও যেঃ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𝟐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𝑨</m:t>
                    </m:r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𝒕𝒂𝒏𝑨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𝒕𝒂𝒏</m:t>
                            </m:r>
                          </m:e>
                          <m:sup>
                            <m:r>
                              <a:rPr lang="en-US" sz="20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𝑨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;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যদি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A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হয়।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             </a:t>
                </a:r>
                <a:endParaRPr lang="en-US" sz="20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7" y="4461162"/>
                <a:ext cx="8931586" cy="537006"/>
              </a:xfrm>
              <a:prstGeom prst="rect">
                <a:avLst/>
              </a:prstGeom>
              <a:blipFill rotWithShape="1">
                <a:blip r:embed="rId6"/>
                <a:stretch>
                  <a:fillRect l="-751" b="-102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05486" y="5193499"/>
                <a:ext cx="8938514" cy="5369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৭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বই-১৭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দেখাও যেঃ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tan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𝟐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𝑨</m:t>
                    </m:r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𝒕𝒂𝒏𝑨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𝒕𝒂𝒏</m:t>
                            </m:r>
                          </m:e>
                          <m:sup>
                            <m:r>
                              <a:rPr lang="en-US" sz="20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𝑨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;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যদি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A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হয়।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             </a:t>
                </a:r>
                <a:endParaRPr lang="en-US" sz="20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5193499"/>
                <a:ext cx="8938514" cy="536942"/>
              </a:xfrm>
              <a:prstGeom prst="rect">
                <a:avLst/>
              </a:prstGeom>
              <a:blipFill rotWithShape="1">
                <a:blip r:embed="rId7"/>
                <a:stretch>
                  <a:fillRect l="-750" b="-102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05487" y="5867400"/>
                <a:ext cx="8938514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৮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বই-২২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দেখাও যেঃ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𝑨</m:t>
                    </m:r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𝟒</m:t>
                        </m:r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𝒄𝒐𝒔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2000" b="1" i="1" dirty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1" dirty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1" dirty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𝒄𝒐𝒔𝑨</m:t>
                    </m:r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;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যদি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A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হয়।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             </a:t>
                </a:r>
                <a:endParaRPr lang="en-US" sz="20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7" y="5867400"/>
                <a:ext cx="8938514" cy="407099"/>
              </a:xfrm>
              <a:prstGeom prst="rect">
                <a:avLst/>
              </a:prstGeom>
              <a:blipFill rotWithShape="1">
                <a:blip r:embed="rId8"/>
                <a:stretch>
                  <a:fillRect l="-750" t="-10606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05485" y="2286000"/>
                <a:ext cx="8938515" cy="5354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৩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বই-২৭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মান নির্ণয় করঃ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</m:t>
                        </m:r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𝒄𝒐𝒕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bn-BD" sz="20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𝒄𝒐𝒔𝒆𝒄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𝟓</m:t>
                        </m:r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𝒔𝒊𝒏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  <m:r>
                      <a:rPr lang="en-US" sz="2000" b="1" i="1" dirty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𝟒</m:t>
                        </m:r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𝒄𝒐𝒔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                   </a:t>
                </a:r>
                <a:endParaRPr lang="en-US" sz="20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2286000"/>
                <a:ext cx="8938515" cy="535468"/>
              </a:xfrm>
              <a:prstGeom prst="rect">
                <a:avLst/>
              </a:prstGeom>
              <a:blipFill rotWithShape="1">
                <a:blip r:embed="rId9"/>
                <a:stretch>
                  <a:fillRect l="-750" b="-102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2819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1143000"/>
          </a:xfrm>
        </p:spPr>
        <p:txBody>
          <a:bodyPr>
            <a:noAutofit/>
          </a:bodyPr>
          <a:lstStyle/>
          <a:p>
            <a:r>
              <a:rPr lang="bn-BD" sz="5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54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2398931"/>
            <a:ext cx="4038600" cy="4525963"/>
          </a:xfrm>
        </p:spPr>
        <p:txBody>
          <a:bodyPr>
            <a:normAutofit/>
          </a:bodyPr>
          <a:lstStyle/>
          <a:p>
            <a:r>
              <a:rPr lang="bn-BD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হিরন্ময় কবিরাজ </a:t>
            </a:r>
            <a:endParaRPr lang="en-US" sz="2400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সহকারী শিক্ষক</a:t>
            </a:r>
          </a:p>
          <a:p>
            <a:r>
              <a:rPr lang="bn-BD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চৌধুরী আব্দুল হামিদ               একাডেমী</a:t>
            </a:r>
          </a:p>
          <a:p>
            <a:r>
              <a:rPr lang="bn-BD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বরাট, গোয়ালন্দ, রাজবাড়ী</a:t>
            </a:r>
          </a:p>
          <a:p>
            <a:r>
              <a:rPr lang="en-US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01748986869</a:t>
            </a:r>
            <a:endParaRPr lang="bn-BD" sz="2400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heronmoykabiraj@gmail.com</a:t>
            </a:r>
            <a:endParaRPr lang="en-US" sz="2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3400" y="2332037"/>
            <a:ext cx="4572000" cy="4525963"/>
          </a:xfrm>
        </p:spPr>
        <p:txBody>
          <a:bodyPr>
            <a:normAutofit/>
          </a:bodyPr>
          <a:lstStyle/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শ্রেণীঃ নবম</a:t>
            </a:r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দশম</a:t>
            </a:r>
          </a:p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বিষয়ঃ গণিত </a:t>
            </a:r>
          </a:p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অধ্যায়ঃ নবম ( ৯</a:t>
            </a:r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)- ত্রিকোণমিতি </a:t>
            </a:r>
          </a:p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শিক্ষার্থীঃ ৮০ জন । </a:t>
            </a:r>
          </a:p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সময়ঃ ৫০ মিনিট</a:t>
            </a:r>
          </a:p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তারিখঃ ১৯/০</a:t>
            </a:r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1</a:t>
            </a:r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/২০১</a:t>
            </a:r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9</a:t>
            </a:r>
            <a:endParaRPr lang="en-US" sz="2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1752600"/>
            <a:ext cx="2918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     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শিক্ষক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14454" y="1665869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  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পাঠ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051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746" y="131618"/>
            <a:ext cx="88738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দলীয় কাজের সমাধানঃ               </a:t>
            </a:r>
            <a:endParaRPr lang="en-US" sz="32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5486" y="712090"/>
                <a:ext cx="8938514" cy="6983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১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বই-৮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মান নির্ণয় করঃ 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4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400" b="1" i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2400" b="1" i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400" b="1" i="0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𝐜𝐨𝐭</m:t>
                            </m:r>
                          </m:e>
                          <m:sup>
                            <m:r>
                              <a:rPr lang="en-US" sz="2400" b="1" i="0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400" b="1" i="0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𝟔𝟎</m:t>
                            </m:r>
                          </m:e>
                          <m:sup>
                            <m:r>
                              <a:rPr lang="en-US" sz="2400" b="1" i="0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𝟎</m:t>
                            </m:r>
                          </m:sup>
                        </m:sSup>
                      </m:num>
                      <m:den>
                        <m:r>
                          <a:rPr lang="en-US" sz="2400" b="1" i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2400" b="1" i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400" b="1" i="0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𝐜𝐨𝐭</m:t>
                            </m:r>
                          </m:e>
                          <m:sup>
                            <m:r>
                              <a:rPr lang="en-US" sz="2400" b="1" i="0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400" b="1" i="0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𝟔𝟎</m:t>
                            </m:r>
                          </m:e>
                          <m:sup>
                            <m:r>
                              <a:rPr lang="en-US" sz="2400" b="1" i="0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𝟎</m:t>
                            </m:r>
                          </m:sup>
                        </m:sSup>
                      </m:den>
                    </m:f>
                  </m:oMath>
                </a14:m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       </a:t>
                </a:r>
                <a:endParaRPr lang="en-US" sz="24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712090"/>
                <a:ext cx="8938514" cy="698396"/>
              </a:xfrm>
              <a:prstGeom prst="rect">
                <a:avLst/>
              </a:prstGeom>
              <a:blipFill rotWithShape="1">
                <a:blip r:embed="rId2"/>
                <a:stretch>
                  <a:fillRect l="-1091" b="-8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5486" y="1368545"/>
                <a:ext cx="8938514" cy="9804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১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বই-৮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প্রদত্ত রাশি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=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𝐜𝐨𝐭</m:t>
                            </m:r>
                          </m:e>
                          <m:sup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𝟔𝟎</m:t>
                            </m:r>
                          </m:e>
                          <m:sup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𝟎</m:t>
                            </m:r>
                          </m:sup>
                        </m:sSup>
                      </m:num>
                      <m:den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𝐜𝐨𝐭</m:t>
                            </m:r>
                          </m:e>
                          <m:sup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𝟔𝟎</m:t>
                            </m:r>
                          </m:e>
                          <m:sup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𝟎</m:t>
                            </m:r>
                          </m:sup>
                        </m:sSup>
                      </m:den>
                    </m:f>
                  </m:oMath>
                </a14:m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−(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f>
                              <m:fPr>
                                <m:ctrlPr>
                                  <a:rPr lang="en-US" sz="24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NikoshBAN" pitchFamily="2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NikoshBAN" pitchFamily="2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400" b="1" i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  <a:cs typeface="NikoshBAN" pitchFamily="2" charset="0"/>
                                  </a:rPr>
                                  <m:t>√</m:t>
                                </m:r>
                                <m:r>
                                  <a:rPr lang="en-US" sz="2400" b="1" i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  <a:cs typeface="NikoshBAN" pitchFamily="2" charset="0"/>
                                  </a:rPr>
                                  <m:t>𝟑</m:t>
                                </m:r>
                              </m:den>
                            </m:f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+(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f>
                              <m:fPr>
                                <m:ctrlPr>
                                  <a:rPr lang="en-US" sz="24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NikoshBAN" pitchFamily="2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NikoshBAN" pitchFamily="2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400" b="1" i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  <a:cs typeface="NikoshBAN" pitchFamily="2" charset="0"/>
                                  </a:rPr>
                                  <m:t>√</m:t>
                                </m:r>
                                <m:r>
                                  <a:rPr lang="en-US" sz="2400" b="1" i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  <a:cs typeface="NikoshBAN" pitchFamily="2" charset="0"/>
                                  </a:rPr>
                                  <m:t>𝟑</m:t>
                                </m:r>
                              </m:den>
                            </m:f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fPr>
                          <m:num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𝟑</m:t>
                            </m:r>
                          </m:den>
                        </m:f>
                      </m:num>
                      <m:den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f>
                          <m:fPr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fPr>
                          <m:num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𝟑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fPr>
                          <m:num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𝟑</m:t>
                            </m:r>
                          </m:den>
                        </m:f>
                      </m:num>
                      <m:den>
                        <m:f>
                          <m:fPr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fPr>
                          <m:num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𝟑</m:t>
                            </m:r>
                          </m:den>
                        </m:f>
                      </m:den>
                    </m:f>
                  </m:oMath>
                </a14:m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4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num>
                      <m:den>
                        <m:r>
                          <a:rPr lang="en-US" sz="24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bn-BD" sz="24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4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4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𝟑</m:t>
                        </m:r>
                      </m:num>
                      <m:den>
                        <m:r>
                          <a:rPr lang="en-US" sz="24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4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Ans.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sz="2400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1368545"/>
                <a:ext cx="8938514" cy="980461"/>
              </a:xfrm>
              <a:prstGeom prst="rect">
                <a:avLst/>
              </a:prstGeom>
              <a:blipFill rotWithShape="1">
                <a:blip r:embed="rId3"/>
                <a:stretch>
                  <a:fillRect l="-1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05486" y="2971800"/>
                <a:ext cx="8938514" cy="10664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২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বই-৯ 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প্রদত্ত রাশি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=  </a:t>
                </a:r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𝐬𝐢𝐧</m:t>
                        </m:r>
                      </m:e>
                      <m:sup>
                        <m:r>
                          <a:rPr lang="en-US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.tan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.tan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bn-BD" sz="24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              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(</m:t>
                        </m:r>
                        <m:f>
                          <m:fPr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√</m:t>
                            </m:r>
                            <m: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)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√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√</m:t>
                    </m:r>
                    <m:r>
                      <a:rPr lang="en-US" sz="2400" b="1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𝟑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Ans.       </a:t>
                </a:r>
                <a:endParaRPr lang="en-US" sz="2400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2971800"/>
                <a:ext cx="8938514" cy="1066446"/>
              </a:xfrm>
              <a:prstGeom prst="rect">
                <a:avLst/>
              </a:prstGeom>
              <a:blipFill rotWithShape="1">
                <a:blip r:embed="rId4"/>
                <a:stretch>
                  <a:fillRect l="-1091" t="-6897" b="-51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14747" y="2354879"/>
                <a:ext cx="8908472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২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বই-৯ 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মান নির্ণয় করঃ </a:t>
                </a:r>
                <a:r>
                  <a:rPr lang="en-US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b="1" i="0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0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𝐬𝐢𝐧</m:t>
                        </m:r>
                      </m:e>
                      <m:sup>
                        <m:r>
                          <a:rPr lang="en-US" b="1" i="0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0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b="1" i="0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0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b="1" i="0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0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b="1" i="0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       </a:t>
                </a:r>
                <a:endParaRPr lang="en-US" sz="24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47" y="2354879"/>
                <a:ext cx="8908472" cy="470000"/>
              </a:xfrm>
              <a:prstGeom prst="rect">
                <a:avLst/>
              </a:prstGeom>
              <a:blipFill rotWithShape="1">
                <a:blip r:embed="rId5"/>
                <a:stretch>
                  <a:fillRect l="-1026" t="-15584" b="-2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05486" y="4038246"/>
                <a:ext cx="8917733" cy="5354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৩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বই-২৭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মান নির্ণয় করঃ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</m:t>
                        </m:r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𝒄𝒐𝒕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bn-BD" sz="20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𝒄𝒐𝒔𝒆𝒄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𝟓</m:t>
                        </m:r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𝒔𝒊𝒏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  <m:r>
                      <a:rPr lang="en-US" sz="2000" b="1" i="1" dirty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𝟒</m:t>
                        </m:r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𝒄𝒐𝒔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                   </a:t>
                </a:r>
                <a:endParaRPr lang="en-US" sz="20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4038246"/>
                <a:ext cx="8917733" cy="535468"/>
              </a:xfrm>
              <a:prstGeom prst="rect">
                <a:avLst/>
              </a:prstGeom>
              <a:blipFill rotWithShape="1">
                <a:blip r:embed="rId6"/>
                <a:stretch>
                  <a:fillRect l="-752" b="-102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05486" y="4573714"/>
                <a:ext cx="9003193" cy="1896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৩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বই-২৭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প্রদত্ত রাশি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𝟑𝐜𝐨𝐭</m:t>
                        </m:r>
                      </m:e>
                      <m:sup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bn-BD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𝐜𝐨𝐬𝐞𝐜</m:t>
                        </m:r>
                      </m:e>
                      <m:sup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𝟓𝐬𝐢𝐧</m:t>
                        </m:r>
                      </m:e>
                      <m:sup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𝟒𝐜𝐨𝐬</m:t>
                        </m:r>
                      </m:e>
                      <m:sup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bn-BD" sz="20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                  =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(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fPr>
                          <m:num>
                            <m:r>
                              <a:rPr lang="en-US" sz="20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0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√</m:t>
                            </m:r>
                            <m:r>
                              <a:rPr lang="en-US" sz="20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𝟑</m:t>
                            </m:r>
                          </m:den>
                        </m:f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)</m:t>
                        </m:r>
                      </m:e>
                      <m:sup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𝟒</m:t>
                        </m:r>
                      </m:den>
                    </m:f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e>
                      <m:sup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+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𝟓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sSup>
                      <m:sSup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(</m:t>
                        </m:r>
                        <m:f>
                          <m:fPr>
                            <m:ctrlP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fPr>
                          <m:num>
                            <m:r>
                              <a:rPr lang="en-US" sz="2000" b="1" i="0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000" b="1" i="0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√</m:t>
                            </m:r>
                            <m:r>
                              <a:rPr lang="en-US" sz="2000" b="1" i="0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)</m:t>
                        </m:r>
                      </m:e>
                      <m:sup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𝟒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sSup>
                      <m:sSup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(</m:t>
                        </m:r>
                        <m:f>
                          <m:fPr>
                            <m:ctrlP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fPr>
                          <m:num>
                            <m:r>
                              <a:rPr lang="en-US" sz="2000" b="1" i="0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000" b="1" i="0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)</m:t>
                        </m:r>
                      </m:e>
                      <m:sup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0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                  =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f>
                      <m:f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𝟒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+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𝟓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f>
                      <m:f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𝟒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f>
                      <m:f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+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+</m:t>
                    </m:r>
                    <m:f>
                      <m:f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𝟓</m:t>
                        </m:r>
                      </m:num>
                      <m:den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0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                 =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+</m:t>
                    </m:r>
                    <m:f>
                      <m:f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𝟓</m:t>
                        </m:r>
                      </m:num>
                      <m:den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𝟕</m:t>
                        </m:r>
                      </m:num>
                      <m:den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Ans.        </a:t>
                </a:r>
                <a:endParaRPr lang="en-US" sz="2000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4573714"/>
                <a:ext cx="9003193" cy="1896545"/>
              </a:xfrm>
              <a:prstGeom prst="rect">
                <a:avLst/>
              </a:prstGeom>
              <a:blipFill rotWithShape="1">
                <a:blip r:embed="rId7"/>
                <a:stretch>
                  <a:fillRect l="-745" b="-16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8795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484" y="2884"/>
            <a:ext cx="88415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দলীয় কাজের সমাধানঃ               </a:t>
            </a:r>
            <a:endParaRPr lang="en-US" sz="32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5485" y="568261"/>
                <a:ext cx="8899318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৪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বই-১৩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দেখাও যেঃ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+ </a:t>
                </a:r>
                <a:r>
                  <a:rPr lang="en-US" sz="2000" b="1" dirty="0" err="1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  <m:r>
                      <a:rPr lang="en-US" sz="2000" b="1" i="0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.</m:t>
                    </m:r>
                    <m:r>
                      <a:rPr lang="en-US" sz="2000" b="1" i="0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𝐬𝐢𝐧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=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         </a:t>
                </a:r>
                <a:endParaRPr lang="en-US" sz="20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568261"/>
                <a:ext cx="8899318" cy="407099"/>
              </a:xfrm>
              <a:prstGeom prst="rect">
                <a:avLst/>
              </a:prstGeom>
              <a:blipFill rotWithShape="1">
                <a:blip r:embed="rId2"/>
                <a:stretch>
                  <a:fillRect l="-753" t="-10448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/>
          <p:cNvGrpSpPr/>
          <p:nvPr/>
        </p:nvGrpSpPr>
        <p:grpSpPr>
          <a:xfrm>
            <a:off x="205484" y="991409"/>
            <a:ext cx="8841568" cy="1586165"/>
            <a:chOff x="291364" y="1283375"/>
            <a:chExt cx="8917431" cy="158616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291364" y="1283375"/>
                  <a:ext cx="8917430" cy="12111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৪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বই-১৩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⦂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L.H.S.=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sin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.cos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+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cos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  <m:r>
                        <a:rPr lang="en-US" sz="2000" b="1" i="0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.</m:t>
                      </m:r>
                      <m:r>
                        <a:rPr lang="en-US" sz="2000" b="1" i="0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𝐬𝐢𝐧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endParaRPr lang="en-US" sz="20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  <a:p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                         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√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𝟐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×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√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+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𝟐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×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𝟒</m:t>
                          </m:r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+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𝟒</m:t>
                          </m:r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𝟒</m:t>
                          </m:r>
                        </m:num>
                        <m:den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𝟒</m:t>
                          </m:r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</a:t>
                  </a:r>
                  <a14:m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𝟏</m:t>
                      </m:r>
                    </m:oMath>
                  </a14:m>
                  <a:endPara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  <a:p>
                  <a:r>
                    <a:rPr lang="en-US" sz="2000" b="1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আবার,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R.H.S.=sin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𝟗𝟎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 </a:t>
                  </a:r>
                  <a14:m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𝟏</m:t>
                      </m:r>
                    </m:oMath>
                  </a14:m>
                  <a:endParaRPr lang="en-US" sz="20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1364" y="1283375"/>
                  <a:ext cx="8917430" cy="1211165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759" t="-3535"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291365" y="2462441"/>
                  <a:ext cx="8917430" cy="4070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∴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sin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.cos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+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cos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  <m:r>
                        <a:rPr lang="en-US" sz="2000" b="1" i="0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.</m:t>
                      </m:r>
                      <m:r>
                        <a:rPr lang="en-US" sz="2000" b="1" i="0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𝐬𝐢𝐧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 sin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𝟗𝟎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(প্রমাণিত) ।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           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endParaRPr lang="en-US" sz="20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1365" y="2462441"/>
                  <a:ext cx="8917430" cy="407099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759" t="-10448" b="-268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05484" y="2577574"/>
                <a:ext cx="8906245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৫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বই-১৫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দেখাও যেঃ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𝑨</m:t>
                    </m:r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= </a:t>
                </a:r>
                <a:r>
                  <a:rPr lang="en-US" sz="2000" b="1" dirty="0" err="1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𝑨</m:t>
                    </m:r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;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যদি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A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𝟏𝟓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হয়।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             </a:t>
                </a:r>
                <a:endParaRPr lang="en-US" sz="20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4" y="2577574"/>
                <a:ext cx="8906245" cy="407099"/>
              </a:xfrm>
              <a:prstGeom prst="rect">
                <a:avLst/>
              </a:prstGeom>
              <a:blipFill rotWithShape="1">
                <a:blip r:embed="rId5"/>
                <a:stretch>
                  <a:fillRect l="-753" t="-10448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/>
          <p:cNvGrpSpPr/>
          <p:nvPr/>
        </p:nvGrpSpPr>
        <p:grpSpPr>
          <a:xfrm>
            <a:off x="205485" y="2984673"/>
            <a:ext cx="8913172" cy="1574006"/>
            <a:chOff x="198558" y="3003732"/>
            <a:chExt cx="8913172" cy="157400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394855" y="4170639"/>
                  <a:ext cx="8709948" cy="4070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∴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sin</a:t>
                  </a:r>
                  <a14:m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𝟑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𝑨</m:t>
                      </m:r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cos</a:t>
                  </a:r>
                  <a14:m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𝟑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𝑨</m:t>
                      </m:r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000" b="1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(প্রমাণিত)। </a:t>
                  </a:r>
                  <a:endParaRPr lang="en-US" sz="20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4855" y="4170639"/>
                  <a:ext cx="8709948" cy="407099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l="-770" t="-11940" b="-253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198558" y="3003732"/>
                  <a:ext cx="8913172" cy="118705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৫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বই-১৫ 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⦂</a:t>
                  </a:r>
                  <a:r>
                    <a:rPr lang="bn-BD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L.H.S. = </a:t>
                  </a:r>
                  <a:r>
                    <a:rPr lang="bn-BD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sin</a:t>
                  </a:r>
                  <a14:m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𝟑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𝑨</m:t>
                      </m:r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 sin( </a:t>
                  </a:r>
                  <a14:m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𝟑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×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𝟏𝟓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)  [ 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Cambria Math"/>
                      <a:ea typeface="Cambria Math"/>
                      <a:cs typeface="NikoshBAN" pitchFamily="2" charset="0"/>
                    </a:rPr>
                    <a:t>∵A =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𝟏𝟓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]</a:t>
                  </a:r>
                </a:p>
                <a:p>
                  <a:r>
                    <a:rPr lang="en-US" b="1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                         = sin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𝟒𝟓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√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𝟐</m:t>
                          </m:r>
                        </m:den>
                      </m:f>
                    </m:oMath>
                  </a14:m>
                  <a:endPara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  <a:p>
                  <a:r>
                    <a:rPr lang="en-US" b="1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   </a:t>
                  </a:r>
                  <a:r>
                    <a:rPr lang="bn-BD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আবার, 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R.H.S.= </a:t>
                  </a:r>
                  <a:r>
                    <a:rPr lang="en-US" b="1" dirty="0" err="1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cos</a:t>
                  </a:r>
                  <a14:m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𝟑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𝑨</m:t>
                      </m:r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 </a:t>
                  </a:r>
                  <a:r>
                    <a:rPr lang="en-US" b="1" dirty="0" err="1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cos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( </a:t>
                  </a:r>
                  <a14:m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𝟑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×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𝟏𝟓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) = </a:t>
                  </a:r>
                  <a:r>
                    <a:rPr lang="en-US" b="1" dirty="0" err="1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cos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𝟒𝟓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√</m:t>
                          </m:r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endParaRPr lang="en-US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8558" y="3003732"/>
                  <a:ext cx="8913172" cy="1187056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l="-616" t="-3608" b="-360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05485" y="4461161"/>
                <a:ext cx="8405115" cy="5370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৬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বই-১৬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দেখাও যেঃ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𝟐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𝑨</m:t>
                    </m:r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𝒕𝒂𝒏𝑨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𝒕𝒂𝒏</m:t>
                            </m:r>
                          </m:e>
                          <m:sup>
                            <m:r>
                              <a:rPr lang="en-US" sz="20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𝑨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;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যদি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A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হয়।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             </a:t>
                </a:r>
                <a:endParaRPr lang="en-US" sz="20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4461161"/>
                <a:ext cx="8405115" cy="537006"/>
              </a:xfrm>
              <a:prstGeom prst="rect">
                <a:avLst/>
              </a:prstGeom>
              <a:blipFill rotWithShape="1">
                <a:blip r:embed="rId8"/>
                <a:stretch>
                  <a:fillRect l="-798" b="-102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/>
          <p:cNvGrpSpPr/>
          <p:nvPr/>
        </p:nvGrpSpPr>
        <p:grpSpPr>
          <a:xfrm>
            <a:off x="205486" y="4998225"/>
            <a:ext cx="8569036" cy="1370778"/>
            <a:chOff x="270165" y="4905453"/>
            <a:chExt cx="8569036" cy="137077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270165" y="4905453"/>
                  <a:ext cx="8569036" cy="91223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৬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বই-১৬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⦂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L.H.S.=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sin</a:t>
                  </a:r>
                  <a14:m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𝑨</m:t>
                      </m:r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 sin( </a:t>
                  </a:r>
                  <a14:m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×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𝟒𝟓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) [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Cambria Math"/>
                      <a:ea typeface="Cambria Math"/>
                      <a:cs typeface="NikoshBAN" pitchFamily="2" charset="0"/>
                    </a:rPr>
                    <a:t>∵A=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𝟒𝟓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] =sin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𝟗𝟎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=</a:t>
                  </a:r>
                  <a14:m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𝟏</m:t>
                      </m:r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</a:p>
                <a:p>
                  <a:r>
                    <a:rPr lang="en-US" sz="2000" b="1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  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আবার,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R.H.S.=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𝟐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𝒕𝒂𝒏𝑨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𝟏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𝒕𝒂𝒏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𝑨</m:t>
                          </m:r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𝟐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𝒕𝒂𝒏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𝟒𝟓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𝟎</m:t>
                              </m:r>
                            </m:sup>
                          </m:sSup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𝟏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𝒕𝒂𝒏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𝟐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𝟒𝟓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𝟎</m:t>
                              </m:r>
                            </m:sup>
                          </m:sSup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𝟐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×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𝟏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𝟏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+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𝟏</m:t>
                          </m:r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=</a:t>
                  </a:r>
                  <a14:m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𝟏</m:t>
                      </m:r>
                    </m:oMath>
                  </a14:m>
                  <a:endParaRPr lang="en-US" sz="20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0165" y="4905453"/>
                  <a:ext cx="8569036" cy="912237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l="-783" t="-4667" b="-4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609600" y="5783724"/>
                  <a:ext cx="8229600" cy="4925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∴</a:t>
                  </a:r>
                  <a:r>
                    <a:rPr lang="bn-BD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sin</a:t>
                  </a:r>
                  <a14:m>
                    <m:oMath xmlns:m="http://schemas.openxmlformats.org/officeDocument/2006/math">
                      <m:r>
                        <a:rPr lang="en-US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𝟐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𝑨</m:t>
                      </m:r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𝟐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𝒕𝒂𝒏𝑨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𝟏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𝒕𝒂𝒏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𝑨</m:t>
                          </m:r>
                        </m:den>
                      </m:f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; (</a:t>
                  </a:r>
                  <a:r>
                    <a:rPr lang="bn-BD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প্রমাণিত)। </a:t>
                  </a:r>
                  <a:endParaRPr lang="en-US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600" y="5783724"/>
                  <a:ext cx="8229600" cy="492507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l="-593" b="-987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800366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5485" y="457200"/>
                <a:ext cx="9075894" cy="5369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৭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বই-১৭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দেখাও যেঃ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tan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𝟐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𝑨</m:t>
                    </m:r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𝒕𝒂𝒏𝑨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𝒕𝒂𝒏</m:t>
                            </m:r>
                          </m:e>
                          <m:sup>
                            <m:r>
                              <a:rPr lang="en-US" sz="20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𝑨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;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যদি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A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হয়।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             </a:t>
                </a:r>
                <a:endParaRPr lang="en-US" sz="20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457200"/>
                <a:ext cx="9075894" cy="536942"/>
              </a:xfrm>
              <a:prstGeom prst="rect">
                <a:avLst/>
              </a:prstGeom>
              <a:blipFill rotWithShape="1">
                <a:blip r:embed="rId2"/>
                <a:stretch>
                  <a:fillRect l="-739" b="-102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/>
          <p:cNvGrpSpPr/>
          <p:nvPr/>
        </p:nvGrpSpPr>
        <p:grpSpPr>
          <a:xfrm>
            <a:off x="205484" y="1062359"/>
            <a:ext cx="8677645" cy="1892201"/>
            <a:chOff x="237754" y="1083141"/>
            <a:chExt cx="8677645" cy="189220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/>
                <p:cNvSpPr txBox="1"/>
                <p:nvPr/>
              </p:nvSpPr>
              <p:spPr>
                <a:xfrm>
                  <a:off x="237754" y="1083141"/>
                  <a:ext cx="8677645" cy="14782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৭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বই-১৭ </a:t>
                  </a:r>
                  <a:r>
                    <a:rPr lang="en-US" sz="16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⦂</a:t>
                  </a:r>
                  <a:r>
                    <a:rPr lang="bn-BD" sz="16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:r>
                    <a:rPr lang="en-US" sz="16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L.H.S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.=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tan</a:t>
                  </a:r>
                  <a14:m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𝑨</m:t>
                      </m:r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 tan(</a:t>
                  </a:r>
                  <a14:m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×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)   [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Cambria Math"/>
                      <a:ea typeface="Cambria Math"/>
                      <a:cs typeface="NikoshBAN" pitchFamily="2" charset="0"/>
                    </a:rPr>
                    <a:t>∵A=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]  </a:t>
                  </a:r>
                </a:p>
                <a:p>
                  <a:r>
                    <a:rPr lang="en-US" sz="2000" b="1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                        = tan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=</a:t>
                  </a:r>
                  <a14:m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√</m:t>
                      </m:r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𝟑</m:t>
                      </m:r>
                    </m:oMath>
                  </a14:m>
                  <a:endPara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  <a:p>
                  <a:r>
                    <a:rPr lang="en-US" sz="2000" b="1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  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আবার, </a:t>
                  </a:r>
                  <a:r>
                    <a:rPr lang="en-US" sz="16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R.H.S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.=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𝟐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𝒕𝒂𝒏𝑨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𝟏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𝒕𝒂𝒏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𝑨</m:t>
                          </m:r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𝟐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𝒕𝒂𝒏</m:t>
                          </m:r>
                          <m:sSup>
                            <m:sSupPr>
                              <m:ctrlP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𝟑𝟎</m:t>
                              </m:r>
                            </m:e>
                            <m:sup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𝟎</m:t>
                              </m:r>
                            </m:sup>
                          </m:sSup>
                        </m:num>
                        <m:den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𝟏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𝒕𝒂𝒏</m:t>
                              </m:r>
                            </m:e>
                            <m:sup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𝟐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𝟑𝟎</m:t>
                              </m:r>
                            </m:e>
                            <m:sup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𝟎</m:t>
                              </m:r>
                            </m:sup>
                          </m:sSup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𝟐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×</m:t>
                          </m:r>
                          <m:f>
                            <m:fPr>
                              <m:ctrlP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√</m:t>
                              </m:r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𝟑</m:t>
                              </m:r>
                            </m:den>
                          </m:f>
                        </m:num>
                        <m:den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𝟏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(</m:t>
                              </m:r>
                              <m:f>
                                <m:fPr>
                                  <m:ctrlPr>
                                    <a:rPr lang="en-US" sz="20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NikoshBAN" pitchFamily="2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NikoshBAN" pitchFamily="2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0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NikoshBAN" pitchFamily="2" charset="0"/>
                                    </a:rPr>
                                    <m:t>√</m:t>
                                  </m:r>
                                  <m:r>
                                    <a:rPr lang="en-US" sz="20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NikoshBAN" pitchFamily="2" charset="0"/>
                                    </a:rPr>
                                    <m:t>𝟑</m:t>
                                  </m:r>
                                </m:den>
                              </m:f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√</m:t>
                              </m:r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𝟑</m:t>
                              </m:r>
                            </m:den>
                          </m:f>
                        </m:num>
                        <m:den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𝟏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𝟑</m:t>
                              </m:r>
                            </m:den>
                          </m:f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√</m:t>
                              </m:r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𝟑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𝟑</m:t>
                              </m:r>
                            </m:den>
                          </m:f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√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</m:t>
                          </m:r>
                        </m:den>
                      </m:f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×</m:t>
                      </m:r>
                      <m:f>
                        <m:f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 </a:t>
                  </a:r>
                  <a14:m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√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𝟑</m:t>
                      </m:r>
                    </m:oMath>
                  </a14:m>
                  <a:endParaRPr lang="en-US" sz="20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3" name="TextBox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7754" y="1083141"/>
                  <a:ext cx="8677645" cy="1478225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773" t="-288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609600" y="2438400"/>
                  <a:ext cx="8001000" cy="5369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∴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tan</a:t>
                  </a:r>
                  <a14:m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𝑨</m:t>
                      </m:r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𝟐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𝒕𝒂𝒏𝑨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𝟏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𝒕𝒂𝒏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𝑨</m:t>
                          </m:r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; 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(প্রমাণিত)। </a:t>
                  </a:r>
                  <a:endParaRPr lang="en-US" sz="20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600" y="2438400"/>
                  <a:ext cx="8001000" cy="53694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838" b="-1022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" name="TextBox 4"/>
          <p:cNvSpPr txBox="1"/>
          <p:nvPr/>
        </p:nvSpPr>
        <p:spPr>
          <a:xfrm>
            <a:off x="205484" y="2884"/>
            <a:ext cx="88415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দলীয় কাজের সমাধানঃ               </a:t>
            </a:r>
            <a:endParaRPr lang="en-US" sz="32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05484" y="3352800"/>
            <a:ext cx="8519484" cy="2486634"/>
            <a:chOff x="180142" y="3352800"/>
            <a:chExt cx="8519484" cy="24866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180143" y="5432335"/>
                  <a:ext cx="8519483" cy="4070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∴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cos</a:t>
                  </a:r>
                  <a14:m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𝟑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𝑨</m:t>
                      </m:r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𝟒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𝟑</m:t>
                          </m:r>
                        </m:sup>
                      </m:sSup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A</a:t>
                  </a:r>
                  <a14:m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−</m:t>
                      </m:r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𝟑</m:t>
                      </m:r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𝒄𝒐𝒔𝑨</m:t>
                      </m:r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; (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প্রমাণিত) । </a:t>
                  </a:r>
                  <a:endParaRPr lang="en-US" sz="20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0143" y="5432335"/>
                  <a:ext cx="8519483" cy="407099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l="-787" t="-10448" b="-268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180142" y="3352800"/>
                  <a:ext cx="8519483" cy="21072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৮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বই-২২ 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⦂</a:t>
                  </a:r>
                  <a:r>
                    <a:rPr lang="bn-BD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:r>
                    <a:rPr lang="en-US" sz="14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L.H.S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.=</a:t>
                  </a:r>
                  <a:r>
                    <a:rPr lang="bn-BD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cos</a:t>
                  </a:r>
                  <a14:m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𝟑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𝑨</m:t>
                      </m:r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 </a:t>
                  </a:r>
                  <a:r>
                    <a:rPr lang="en-US" b="1" dirty="0" err="1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cos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𝟑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×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𝟑𝟎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) [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Cambria Math"/>
                      <a:ea typeface="Cambria Math"/>
                      <a:cs typeface="NikoshBAN" pitchFamily="2" charset="0"/>
                    </a:rPr>
                    <a:t>∵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A =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𝟑𝟎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] </a:t>
                  </a:r>
                </a:p>
                <a:p>
                  <a:r>
                    <a:rPr lang="en-US" b="1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                        = </a:t>
                  </a:r>
                  <a:r>
                    <a:rPr lang="en-US" b="1" dirty="0" err="1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cos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𝟗𝟎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 </a:t>
                  </a:r>
                  <a14:m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𝟎</m:t>
                      </m:r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 </a:t>
                  </a:r>
                </a:p>
                <a:p>
                  <a:r>
                    <a:rPr lang="en-US" b="1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</a:t>
                  </a:r>
                  <a:r>
                    <a:rPr lang="bn-BD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আবার, </a:t>
                  </a:r>
                  <a:r>
                    <a:rPr lang="en-US" sz="14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R.H.S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.=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𝟒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𝟑</m:t>
                          </m:r>
                        </m:sup>
                      </m:sSup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A</a:t>
                  </a:r>
                  <a14:m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−</m:t>
                      </m:r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𝟑</m:t>
                      </m:r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𝒄𝒐𝒔𝑨</m:t>
                      </m:r>
                    </m:oMath>
                  </a14:m>
                  <a:endPara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  <a:p>
                  <a:r>
                    <a:rPr lang="en-US" b="1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                       =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𝟒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𝟑</m:t>
                          </m:r>
                        </m:sup>
                      </m:sSup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𝟑𝟎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−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𝟑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𝒄𝒐𝒔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𝟑𝟎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endPara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  <a:p>
                  <a:r>
                    <a:rPr lang="en-US" b="1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                       = </a:t>
                  </a:r>
                  <a14:m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𝟒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×(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√</m:t>
                              </m:r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)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−</m:t>
                      </m:r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𝟑</m:t>
                      </m:r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×</m:t>
                      </m:r>
                      <m:f>
                        <m:fPr>
                          <m:ctrlP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√</m:t>
                          </m:r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</m:t>
                          </m:r>
                        </m:num>
                        <m:den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</a:t>
                  </a:r>
                  <a14:m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𝟒</m:t>
                      </m:r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×</m:t>
                      </m:r>
                      <m:f>
                        <m:fPr>
                          <m:ctrlP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</m:t>
                          </m:r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√</m:t>
                          </m:r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</m:t>
                          </m:r>
                        </m:num>
                        <m:den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𝟖</m:t>
                          </m:r>
                        </m:den>
                      </m:f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−</m:t>
                      </m:r>
                      <m:f>
                        <m:fPr>
                          <m:ctrlP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</m:t>
                          </m:r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√</m:t>
                          </m:r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</m:t>
                          </m:r>
                        </m:num>
                        <m:den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</a:p>
                <a:p>
                  <a:r>
                    <a:rPr lang="en-US" b="1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                      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𝟑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√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−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√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</a:t>
                  </a:r>
                  <a14:m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𝟎</m:t>
                      </m:r>
                    </m:oMath>
                  </a14:m>
                  <a:endPara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0142" y="3352800"/>
                  <a:ext cx="8519483" cy="2107244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l="-644" t="-2023" b="-14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05484" y="2852343"/>
                <a:ext cx="8931587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৮</a:t>
                </a:r>
                <a:r>
                  <a:rPr lang="en-US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বই-২২ </a:t>
                </a:r>
                <a:r>
                  <a:rPr lang="en-US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দেখাও যেঃ </a:t>
                </a:r>
                <a:r>
                  <a:rPr lang="en-US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𝑨</m:t>
                    </m:r>
                  </m:oMath>
                </a14:m>
                <a:r>
                  <a:rPr lang="en-US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𝒄𝒐𝒔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𝒄𝒐𝒔𝑨</m:t>
                    </m:r>
                  </m:oMath>
                </a14:m>
                <a:r>
                  <a:rPr lang="en-US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; </a:t>
                </a:r>
                <a:r>
                  <a:rPr lang="bn-BD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যদি </a:t>
                </a:r>
                <a:r>
                  <a:rPr lang="en-US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A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হয়। </a:t>
                </a:r>
                <a:r>
                  <a:rPr lang="en-US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             </a:t>
                </a:r>
                <a:endParaRPr lang="en-US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4" y="2852343"/>
                <a:ext cx="8931587" cy="375552"/>
              </a:xfrm>
              <a:prstGeom prst="rect">
                <a:avLst/>
              </a:prstGeom>
              <a:blipFill rotWithShape="1">
                <a:blip r:embed="rId7"/>
                <a:stretch>
                  <a:fillRect l="-614" t="-11290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2558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485" y="165612"/>
            <a:ext cx="8938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জোড়ায় কাজঃ </a:t>
            </a:r>
            <a:endParaRPr lang="en-US" sz="32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5485" y="609600"/>
                <a:ext cx="8938515" cy="7033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১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বই-২০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সমাধান করঃ 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4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𝒄𝒐𝒔𝑨</m:t>
                        </m:r>
                        <m:r>
                          <a:rPr lang="en-US" sz="24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𝒔𝒊𝒏𝑨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𝒄𝒐𝒔𝑨</m:t>
                        </m:r>
                        <m:r>
                          <a:rPr lang="en-US" sz="24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𝒔𝒊𝒏𝑨</m:t>
                        </m:r>
                      </m:den>
                    </m:f>
                  </m:oMath>
                </a14:m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b="1" i="1" smtClean="0">
                                <a:solidFill>
                                  <a:srgbClr val="FFC000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 smtClean="0">
                                <a:solidFill>
                                  <a:srgbClr val="FFC000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  <m:r>
                          <a:rPr lang="en-US" sz="24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400" b="1" i="1" smtClean="0">
                                <a:solidFill>
                                  <a:srgbClr val="FFC000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 smtClean="0">
                                <a:solidFill>
                                  <a:srgbClr val="FFC000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  <m:r>
                          <a:rPr lang="en-US" sz="24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            </a:t>
                </a:r>
                <a:endParaRPr lang="en-US" sz="2400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609600"/>
                <a:ext cx="8938515" cy="703334"/>
              </a:xfrm>
              <a:prstGeom prst="rect">
                <a:avLst/>
              </a:prstGeom>
              <a:blipFill rotWithShape="1">
                <a:blip r:embed="rId2"/>
                <a:stretch>
                  <a:fillRect l="-1091"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05485" y="1283946"/>
                <a:ext cx="8938515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২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বই-২৩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সমাধান করঃ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, 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যখন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4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≤</m:t>
                    </m:r>
                  </m:oMath>
                </a14:m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≤</m:t>
                    </m:r>
                    <m:r>
                      <a:rPr lang="en-US" sz="2400" b="1" i="0" dirty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sSup>
                      <m:sSupPr>
                        <m:ctrlPr>
                          <a:rPr lang="en-US" sz="2400" b="1" i="1" dirty="0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400" b="1" i="1" dirty="0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sz="2400" b="1" i="1" dirty="0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endParaRPr lang="en-US" sz="2400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1283946"/>
                <a:ext cx="8938515" cy="470000"/>
              </a:xfrm>
              <a:prstGeom prst="rect">
                <a:avLst/>
              </a:prstGeom>
              <a:blipFill rotWithShape="1">
                <a:blip r:embed="rId3"/>
                <a:stretch>
                  <a:fillRect l="-1091" t="-12987" b="-311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05484" y="1818496"/>
                <a:ext cx="8938515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৩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বই-২৪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সমাধান করঃ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𝒄𝒐𝒔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bn-BD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−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𝒔𝒊𝒏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𝟐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𝟓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;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যখন  </a:t>
                </a:r>
                <a14:m>
                  <m:oMath xmlns:m="http://schemas.openxmlformats.org/officeDocument/2006/math">
                    <m:r>
                      <a:rPr lang="bn-BD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সূক্ষ্মকোণ । </a:t>
                </a:r>
                <a:endParaRPr lang="en-US" sz="2000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4" y="1818496"/>
                <a:ext cx="8938515" cy="407099"/>
              </a:xfrm>
              <a:prstGeom prst="rect">
                <a:avLst/>
              </a:prstGeom>
              <a:blipFill rotWithShape="1">
                <a:blip r:embed="rId4"/>
                <a:stretch>
                  <a:fillRect l="-750" t="-10448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33196" y="2946484"/>
                <a:ext cx="8910804" cy="4231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৫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বই-২</a:t>
                </a:r>
                <a:r>
                  <a:rPr lang="bn-BD" sz="2000" b="1" dirty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৬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সমাধান করঃ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;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𝒕𝒂𝒏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bn-BD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bn-BD" sz="2000" b="1" i="1" dirty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 (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+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√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)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𝒕𝒂𝒏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+</a:t>
                </a:r>
                <a14:m>
                  <m:oMath xmlns:m="http://schemas.openxmlformats.org/officeDocument/2006/math">
                    <m:r>
                      <a:rPr lang="en-US" sz="2000" b="1" i="1" dirty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√</m:t>
                    </m:r>
                    <m:r>
                      <a:rPr lang="en-US" sz="2000" b="1" i="1" dirty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</m:oMath>
                </a14:m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;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যখন  </a:t>
                </a:r>
                <a14:m>
                  <m:oMath xmlns:m="http://schemas.openxmlformats.org/officeDocument/2006/math">
                    <m:r>
                      <a:rPr lang="bn-BD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সূক্ষ্মকোণ । </a:t>
                </a:r>
                <a:endParaRPr lang="en-US" sz="2000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196" y="2946484"/>
                <a:ext cx="8910804" cy="423129"/>
              </a:xfrm>
              <a:prstGeom prst="rect">
                <a:avLst/>
              </a:prstGeom>
              <a:blipFill rotWithShape="1">
                <a:blip r:embed="rId5"/>
                <a:stretch>
                  <a:fillRect l="-684" t="-7143" b="-2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33193" y="2333329"/>
                <a:ext cx="8910805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৪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বই-২৫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সমাধান করঃ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𝒔𝒊𝒏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bn-BD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 ;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যখন  </a:t>
                </a:r>
                <a14:m>
                  <m:oMath xmlns:m="http://schemas.openxmlformats.org/officeDocument/2006/math">
                    <m:r>
                      <a:rPr lang="bn-BD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সূক্ষ্মকোণ । </a:t>
                </a:r>
                <a:endParaRPr lang="en-US" sz="2000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193" y="2333329"/>
                <a:ext cx="8910805" cy="407099"/>
              </a:xfrm>
              <a:prstGeom prst="rect">
                <a:avLst/>
              </a:prstGeom>
              <a:blipFill rotWithShape="1">
                <a:blip r:embed="rId6"/>
                <a:stretch>
                  <a:fillRect l="-684" t="-10448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05485" y="3760182"/>
                <a:ext cx="8938515" cy="7148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৬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বই-১৮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যদি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</m:oMath>
                </a14:m>
                <a:r>
                  <a:rPr lang="en-US" sz="2000" b="1" dirty="0" err="1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cos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(A+B) =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sin(A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B) 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A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সূক্ষ্মকোণ  হয় , তবে দেখাও যে,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A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এবং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𝟏𝟓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.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                </a:t>
                </a:r>
                <a:endParaRPr lang="en-US" sz="2000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3760182"/>
                <a:ext cx="8938515" cy="714876"/>
              </a:xfrm>
              <a:prstGeom prst="rect">
                <a:avLst/>
              </a:prstGeom>
              <a:blipFill rotWithShape="1">
                <a:blip r:embed="rId7"/>
                <a:stretch>
                  <a:fillRect l="-750" t="-6838" b="-15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33196" y="4639206"/>
                <a:ext cx="8910802" cy="7309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৭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বই-১৯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যদি </a:t>
                </a:r>
                <a:r>
                  <a:rPr lang="en-US" sz="2000" b="1" dirty="0" err="1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cos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(A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B) =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, 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sin(A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+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B) =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√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A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সূক্ষ্মকোণ  হয় , তবে , 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A 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এর মান নির্ণয় কর।                  </a:t>
                </a:r>
                <a:endParaRPr lang="en-US" sz="2000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196" y="4639206"/>
                <a:ext cx="8910802" cy="730906"/>
              </a:xfrm>
              <a:prstGeom prst="rect">
                <a:avLst/>
              </a:prstGeom>
              <a:blipFill rotWithShape="1">
                <a:blip r:embed="rId8"/>
                <a:stretch>
                  <a:fillRect l="-684" t="-4167" r="-958" b="-14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05485" y="5638800"/>
                <a:ext cx="8938515" cy="7309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৮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বই-২১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যদি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cot(A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+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B) =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, 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𝒄𝒐𝒕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(A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B) =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√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A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সূক্ষ্মকোণ  হয় , তবে , 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A 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এর মান নির্ণয় কর।                  </a:t>
                </a:r>
                <a:endParaRPr lang="en-US" sz="2000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5638800"/>
                <a:ext cx="8938515" cy="730906"/>
              </a:xfrm>
              <a:prstGeom prst="rect">
                <a:avLst/>
              </a:prstGeom>
              <a:blipFill rotWithShape="1">
                <a:blip r:embed="rId9"/>
                <a:stretch>
                  <a:fillRect l="-750" t="-4167" b="-14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2730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484" y="112435"/>
            <a:ext cx="8938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জোড়ায় কাজের সমাধানঃ </a:t>
            </a:r>
            <a:endParaRPr lang="en-US" sz="28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19340" y="444640"/>
                <a:ext cx="9023975" cy="5505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১</a:t>
                </a:r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বই-২০ </a:t>
                </a:r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সমাধান করঃ </a:t>
                </a:r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𝒄𝒐𝒔𝑨</m:t>
                        </m:r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𝒔𝒊𝒏𝑨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𝒄𝒐𝒔𝑨</m:t>
                        </m:r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𝒔𝒊𝒏𝑨</m:t>
                        </m:r>
                      </m:den>
                    </m:f>
                  </m:oMath>
                </a14:m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b="1" i="1" smtClean="0">
                                <a:solidFill>
                                  <a:srgbClr val="FFC000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solidFill>
                                  <a:srgbClr val="FFC000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1" i="1" smtClean="0">
                                <a:solidFill>
                                  <a:srgbClr val="FFC000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solidFill>
                                  <a:srgbClr val="FFC000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            </a:t>
                </a:r>
                <a:endParaRPr lang="en-US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40" y="444640"/>
                <a:ext cx="9023975" cy="550535"/>
              </a:xfrm>
              <a:prstGeom prst="rect">
                <a:avLst/>
              </a:prstGeom>
              <a:blipFill rotWithShape="1">
                <a:blip r:embed="rId2"/>
                <a:stretch>
                  <a:fillRect l="-608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19340" y="990600"/>
                <a:ext cx="8619861" cy="29730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১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বই-২০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সমাধানঃ 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𝒄𝒐𝒔𝑨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𝒔𝒊𝒏𝑨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𝒄𝒐𝒔𝑨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𝒔𝒊𝒏𝑨</m:t>
                        </m:r>
                      </m:den>
                    </m:f>
                  </m:oMath>
                </a14:m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বা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,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𝒄𝒐𝒔𝑨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𝒔𝒊𝒏𝑨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𝒄𝒐𝒔𝑨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𝒔𝒊𝒏𝑨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𝒄𝒐𝒔𝑨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𝒔𝒊𝒏𝑨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𝒄𝒐𝒔𝑨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𝒔𝒊𝒏𝑨</m:t>
                        </m:r>
                      </m:den>
                    </m:f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[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যোজন-বিয়োজন ] </a:t>
                </a:r>
              </a:p>
              <a:p>
                <a:r>
                  <a:rPr lang="bn-BD" sz="20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     বা,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𝒄𝒐𝒔𝑨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𝒔𝒊𝒏𝑨</m:t>
                        </m:r>
                      </m:den>
                    </m:f>
                  </m:oMath>
                </a14:m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√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4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/>
                            <a:cs typeface="NikoshBAN" pitchFamily="2" charset="0"/>
                          </a:rPr>
                          <m:t>𝒄𝒐𝒔𝑨</m:t>
                        </m:r>
                      </m:num>
                      <m:den>
                        <m:r>
                          <a:rPr lang="en-US" sz="2400" b="1" i="1" smtClean="0">
                            <a:latin typeface="Cambria Math"/>
                            <a:cs typeface="NikoshBAN" pitchFamily="2" charset="0"/>
                          </a:rPr>
                          <m:t>𝒔𝒊𝒏𝑨</m:t>
                        </m:r>
                      </m:den>
                    </m:f>
                  </m:oMath>
                </a14:m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√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বা, </a:t>
                </a:r>
                <a:r>
                  <a:rPr lang="en-US" sz="1600" b="1" dirty="0" err="1" smtClean="0">
                    <a:latin typeface="NikoshBAN" pitchFamily="2" charset="0"/>
                    <a:cs typeface="NikoshBAN" pitchFamily="2" charset="0"/>
                  </a:rPr>
                  <a:t>cotA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cot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বা,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A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16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Ans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.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000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40" y="990600"/>
                <a:ext cx="8619861" cy="2973058"/>
              </a:xfrm>
              <a:prstGeom prst="rect">
                <a:avLst/>
              </a:prstGeom>
              <a:blipFill rotWithShape="1">
                <a:blip r:embed="rId3"/>
                <a:stretch>
                  <a:fillRect l="-778" b="-26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19340" y="3821227"/>
                <a:ext cx="8938515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২</a:t>
                </a:r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বই-২৩ </a:t>
                </a:r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সমাধান করঃ </a:t>
                </a:r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, </a:t>
                </a:r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যখন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≤</m:t>
                    </m:r>
                  </m:oMath>
                </a14:m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≤</m:t>
                    </m:r>
                    <m:r>
                      <a:rPr lang="en-US" b="1" i="0" dirty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sSup>
                      <m:sSupPr>
                        <m:ctrlPr>
                          <a:rPr lang="en-US" b="1" i="1" dirty="0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b="1" i="1" dirty="0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endParaRPr lang="en-US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40" y="3821227"/>
                <a:ext cx="8938515" cy="375552"/>
              </a:xfrm>
              <a:prstGeom prst="rect">
                <a:avLst/>
              </a:prstGeom>
              <a:blipFill rotWithShape="1">
                <a:blip r:embed="rId4"/>
                <a:stretch>
                  <a:fillRect l="-614" t="-11475" b="-27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19340" y="4167207"/>
                <a:ext cx="4809860" cy="23207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২</a:t>
                </a:r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বই-২৩ </a:t>
                </a:r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সমাধানঃ  </a:t>
                </a:r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</a:t>
                </a:r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বা,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bn-BD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(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𝒔𝒊𝒏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𝜽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𝒄𝒐𝒔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𝜽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)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e>
                      <m:sup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[ </a:t>
                </a:r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বর্গ করে ] </a:t>
                </a:r>
              </a:p>
              <a:p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𝒔𝒊𝒏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bn-BD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sSup>
                      <m:sSupPr>
                        <m:ctrlPr>
                          <a:rPr lang="en-US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𝒄𝒐𝒔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𝟐</m:t>
                    </m:r>
                    <m:r>
                      <a:rPr lang="en-US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𝒔𝒊𝒏</m:t>
                    </m:r>
                    <m:r>
                      <a:rPr lang="en-US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r>
                  <a:rPr lang="en-US" sz="16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1600" b="1" i="1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sz="16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𝒔𝒊𝒏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</m:oMath>
                </a14:m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বা,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𝒔𝒊𝒏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</m:oMath>
                </a14:m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𝒔𝒊𝒏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𝒔𝒊𝒏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হয়,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𝒔𝒊𝒏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অথবা 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40" y="4167207"/>
                <a:ext cx="4809860" cy="2320764"/>
              </a:xfrm>
              <a:prstGeom prst="rect">
                <a:avLst/>
              </a:prstGeom>
              <a:blipFill rotWithShape="1">
                <a:blip r:embed="rId5"/>
                <a:stretch>
                  <a:fillRect l="-1141" t="-2105" b="-3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343400" y="5304662"/>
                <a:ext cx="5030367" cy="595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𝒔𝒊𝒏</m:t>
                    </m:r>
                    <m:r>
                      <a:rPr lang="en-US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𝒔𝒊𝒏</m:t>
                    </m:r>
                    <m:sSup>
                      <m:sSupPr>
                        <m:ctrlPr>
                          <a:rPr lang="en-US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অথবা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1600" b="1" i="1" dirty="0" smtClean="0">
                        <a:latin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sz="1600" b="1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1600" b="1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1600" b="1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𝒄𝒐𝒔</m:t>
                    </m:r>
                    <m:sSup>
                      <m:sSupPr>
                        <m:ctrlPr>
                          <a:rPr lang="en-US" sz="1600" b="1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sz="1600" b="1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sz="1600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অথবা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1600" b="1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1600" b="1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sz="1600" b="1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sz="1600" b="1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; Ans. 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          </a:t>
                </a:r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400" y="5304662"/>
                <a:ext cx="5030367" cy="595932"/>
              </a:xfrm>
              <a:prstGeom prst="rect">
                <a:avLst/>
              </a:prstGeom>
              <a:blipFill rotWithShape="1">
                <a:blip r:embed="rId6"/>
                <a:stretch>
                  <a:fillRect l="-727" t="-1020" b="-132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/>
          <p:nvPr/>
        </p:nvCxnSpPr>
        <p:spPr>
          <a:xfrm>
            <a:off x="4343400" y="5327589"/>
            <a:ext cx="0" cy="116038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541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4" grpId="1"/>
      <p:bldP spid="5" grpId="0"/>
      <p:bldP spid="6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5485" y="589558"/>
                <a:ext cx="8903879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৩</a:t>
                </a:r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বই-২৪ </a:t>
                </a:r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সমাধান করঃ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𝒄𝒐𝒔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bn-BD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−</m:t>
                    </m:r>
                    <m:sSup>
                      <m:sSupPr>
                        <m:ctrlP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𝒔𝒊𝒏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𝟓</m:t>
                    </m:r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; </a:t>
                </a:r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যখন  </a:t>
                </a:r>
                <a14:m>
                  <m:oMath xmlns:m="http://schemas.openxmlformats.org/officeDocument/2006/math">
                    <m:r>
                      <a:rPr lang="bn-BD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সূক্ষ্মকোণ । </a:t>
                </a:r>
                <a:endParaRPr lang="en-US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589558"/>
                <a:ext cx="8903879" cy="375552"/>
              </a:xfrm>
              <a:prstGeom prst="rect">
                <a:avLst/>
              </a:prstGeom>
              <a:blipFill rotWithShape="1">
                <a:blip r:embed="rId2"/>
                <a:stretch>
                  <a:fillRect l="-616" t="-11475" b="-27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19341" y="965110"/>
                <a:ext cx="8890024" cy="44152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৩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বই-২৪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সমাধানঃ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𝐜𝐨𝐬</m:t>
                        </m:r>
                      </m:e>
                      <m:sup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bn-BD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−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𝐬𝐢𝐧</m:t>
                        </m:r>
                      </m:e>
                      <m:sup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𝟐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𝟓𝐜𝐨𝐬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বা,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𝐜𝐨𝐬</m:t>
                        </m:r>
                      </m:e>
                      <m:sup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𝛉</m:t>
                        </m:r>
                      </m:sup>
                    </m:sSup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−( 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−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𝐜𝐨𝐬</m:t>
                        </m:r>
                      </m:e>
                      <m:sup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𝟐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𝟓𝐜𝐨𝐬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বা,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latin typeface="Cambria Math"/>
                            <a:cs typeface="NikoshBAN" pitchFamily="2" charset="0"/>
                          </a:rPr>
                          <m:t>𝐜𝐨𝐬</m:t>
                        </m:r>
                      </m:e>
                      <m:sup>
                        <m:r>
                          <a:rPr lang="en-US" sz="2000" b="1" i="0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𝐜𝐨𝐬</m:t>
                        </m:r>
                      </m:e>
                      <m:sup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𝟐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𝟓𝐜𝐨𝐬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বা,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latin typeface="Cambria Math"/>
                            <a:cs typeface="NikoshBAN" pitchFamily="2" charset="0"/>
                          </a:rPr>
                          <m:t>𝟐𝐜𝐨𝐬</m:t>
                        </m:r>
                      </m:e>
                      <m:sup>
                        <m:r>
                          <a:rPr lang="en-US" sz="2000" b="1" i="0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𝟓𝐜𝐨𝐬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বা,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latin typeface="Cambria Math"/>
                            <a:cs typeface="NikoshBAN" pitchFamily="2" charset="0"/>
                          </a:rPr>
                          <m:t>𝟐𝐜𝐨𝐬</m:t>
                        </m:r>
                      </m:e>
                      <m:sup>
                        <m:r>
                          <a:rPr lang="en-US" sz="2000" b="1" i="0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𝟔𝐜𝐨𝐬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𝐜𝐨𝐬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 বা,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/>
                        <a:cs typeface="NikoshBAN" pitchFamily="2" charset="0"/>
                      </a:rPr>
                      <m:t>𝟐𝐜𝐨𝐬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d>
                      <m:d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𝐜𝐨𝐬</m:t>
                        </m:r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𝛉</m:t>
                        </m:r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</m:t>
                        </m:r>
                      </m:e>
                    </m:d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  <m:d>
                      <m:d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𝐜𝐨𝐬</m:t>
                        </m:r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𝛉</m:t>
                        </m:r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</m:t>
                        </m:r>
                      </m:e>
                    </m:d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 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2000" b="1" i="0" smtClean="0">
                            <a:latin typeface="Cambria Math"/>
                            <a:cs typeface="NikoshBAN" pitchFamily="2" charset="0"/>
                          </a:rPr>
                          <m:t>𝐜𝐨𝐬</m:t>
                        </m:r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𝛉</m:t>
                        </m:r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</m:t>
                        </m:r>
                      </m:e>
                    </m:d>
                    <m:d>
                      <m:d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𝟐𝐜𝐨𝐬</m:t>
                        </m:r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𝛉</m:t>
                        </m:r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e>
                    </m:d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  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হয়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/>
                        <a:cs typeface="NikoshBAN" pitchFamily="2" charset="0"/>
                      </a:rPr>
                      <m:t>𝐜𝐨𝐬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অথবা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𝟐𝐜𝐨𝐬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   বা,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/>
                        <a:cs typeface="NikoshBAN" pitchFamily="2" charset="0"/>
                      </a:rPr>
                      <m:t>𝐜𝐨𝐬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=−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অথবা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𝐜𝐨𝐬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 কিন্তু,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/>
                        <a:cs typeface="NikoshBAN" pitchFamily="2" charset="0"/>
                      </a:rPr>
                      <m:t>𝐜𝐨𝐬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≠−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[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কারণ  </a:t>
                </a:r>
                <a14:m>
                  <m:oMath xmlns:m="http://schemas.openxmlformats.org/officeDocument/2006/math">
                    <m:r>
                      <a:rPr lang="bn-BD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≤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𝐜𝐨𝐬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≤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]</a:t>
                </a: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 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Cambria Math"/>
                    <a:ea typeface="Cambria Math"/>
                    <a:cs typeface="NikoshBAN" pitchFamily="2" charset="0"/>
                  </a:rPr>
                  <a:t>∴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𝐜𝐨𝐬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   বা,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/>
                        <a:cs typeface="NikoshBAN" pitchFamily="2" charset="0"/>
                      </a:rPr>
                      <m:t>𝐜𝐨𝐬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𝐜𝐨𝐬</m:t>
                    </m:r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; Ans.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000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41" y="965110"/>
                <a:ext cx="8890024" cy="4415248"/>
              </a:xfrm>
              <a:prstGeom prst="rect">
                <a:avLst/>
              </a:prstGeom>
              <a:blipFill rotWithShape="1">
                <a:blip r:embed="rId3"/>
                <a:stretch>
                  <a:fillRect l="-754" t="-966" b="-15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05485" y="130772"/>
            <a:ext cx="8938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জোড়ায় কাজের সমাধানঃ </a:t>
            </a:r>
            <a:endParaRPr lang="en-US" sz="28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95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33193" y="762000"/>
                <a:ext cx="8910805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৪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বই-২৫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সমাধান করঃ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𝒔𝒊𝒏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bn-BD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 ;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যখন  </a:t>
                </a:r>
                <a14:m>
                  <m:oMath xmlns:m="http://schemas.openxmlformats.org/officeDocument/2006/math">
                    <m:r>
                      <a:rPr lang="bn-BD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সূক্ষ্মকোণ । </a:t>
                </a:r>
                <a:endParaRPr lang="en-US" sz="2000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193" y="762000"/>
                <a:ext cx="8910805" cy="407099"/>
              </a:xfrm>
              <a:prstGeom prst="rect">
                <a:avLst/>
              </a:prstGeom>
              <a:blipFill rotWithShape="1">
                <a:blip r:embed="rId2"/>
                <a:stretch>
                  <a:fillRect l="-684" t="-10448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5485" y="1295400"/>
                <a:ext cx="8910805" cy="4673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৪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বই-২৫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সমাধানঃ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𝟐𝐬𝐢𝐧</m:t>
                        </m:r>
                      </m:e>
                      <m:sup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bn-BD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𝟑𝐜𝐨𝐬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বা,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sz="2000" b="1" i="0" smtClean="0">
                        <a:latin typeface="Cambria Math"/>
                        <a:cs typeface="NikoshBAN" pitchFamily="2" charset="0"/>
                      </a:rPr>
                      <m:t>(</m:t>
                    </m:r>
                    <m:r>
                      <a:rPr lang="en-US" sz="2000" b="1" i="0" smtClean="0"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0" smtClean="0">
                        <a:latin typeface="Cambria Math"/>
                        <a:cs typeface="NikoshBAN" pitchFamily="2" charset="0"/>
                      </a:rPr>
                      <m:t>−</m:t>
                    </m:r>
                    <m:sSup>
                      <m:sSup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latin typeface="Cambria Math"/>
                            <a:cs typeface="NikoshBAN" pitchFamily="2" charset="0"/>
                          </a:rPr>
                          <m:t>𝐜𝐨𝐬</m:t>
                        </m:r>
                      </m:e>
                      <m:sup>
                        <m:r>
                          <a:rPr lang="en-US" sz="2000" b="1" i="0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+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𝟑𝐜𝐨𝐬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ea typeface="Cambria Math"/>
                  <a:cs typeface="NikoshBAN" pitchFamily="2" charset="0"/>
                </a:endParaRPr>
              </a:p>
              <a:p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 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বা,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𝐜𝐨𝐬</m:t>
                        </m:r>
                      </m:e>
                      <m:sup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𝟑𝐜𝐨𝐬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ea typeface="Cambria Math"/>
                  <a:cs typeface="NikoshBAN" pitchFamily="2" charset="0"/>
                </a:endParaRPr>
              </a:p>
              <a:p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বা,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−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𝟐𝐜𝐨𝐬</m:t>
                        </m:r>
                      </m:e>
                      <m:sup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𝟑𝐜𝐨𝐬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ea typeface="Cambria Math"/>
                  <a:cs typeface="NikoshBAN" pitchFamily="2" charset="0"/>
                </a:endParaRPr>
              </a:p>
              <a:p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𝟐𝐜𝐨𝐬</m:t>
                        </m:r>
                      </m:e>
                      <m:sup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𝟑𝐜𝐨𝐬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ea typeface="Cambria Math"/>
                  <a:cs typeface="NikoshBAN" pitchFamily="2" charset="0"/>
                </a:endParaRPr>
              </a:p>
              <a:p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বা,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𝟐𝐜𝐨𝐬</m:t>
                        </m:r>
                      </m:e>
                      <m:sup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𝟐𝐜𝐨𝐬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𝐜𝐨𝐬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ea typeface="Cambria Math"/>
                  <a:cs typeface="NikoshBAN" pitchFamily="2" charset="0"/>
                </a:endParaRPr>
              </a:p>
              <a:p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𝟐𝐜𝐨𝐬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d>
                      <m:d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𝐜𝐨𝐬</m:t>
                        </m:r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𝛉</m:t>
                        </m:r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e>
                    </m:d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  <m:d>
                      <m:d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𝐜𝐨𝐬</m:t>
                        </m:r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𝛉</m:t>
                        </m:r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e>
                    </m:d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ea typeface="Cambria Math"/>
                  <a:cs typeface="NikoshBAN" pitchFamily="2" charset="0"/>
                </a:endParaRPr>
              </a:p>
              <a:p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বা,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𝐜𝐨𝐬</m:t>
                        </m:r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𝛉</m:t>
                        </m:r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e>
                    </m:d>
                    <m:d>
                      <m:d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𝟐𝐜𝐨𝐬</m:t>
                        </m:r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𝛉</m:t>
                        </m:r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e>
                    </m:d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ea typeface="Cambria Math"/>
                  <a:cs typeface="NikoshBAN" pitchFamily="2" charset="0"/>
                </a:endParaRPr>
              </a:p>
              <a:p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হয়,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𝐜𝐨𝐬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অথবা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𝟐𝐜𝐨𝐬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ea typeface="Cambria Math"/>
                  <a:cs typeface="NikoshBAN" pitchFamily="2" charset="0"/>
                </a:endParaRPr>
              </a:p>
              <a:p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বা,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𝐜𝐨𝐬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অথবা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𝐜𝐨𝐬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/>
                        <a:cs typeface="NikoshBAN" pitchFamily="2" charset="0"/>
                      </a:rPr>
                      <m:t>𝐜𝐨𝐬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𝐜𝐨𝐬</m:t>
                    </m:r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অথবা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𝐜𝐨𝐬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𝐜𝐨𝐬</m:t>
                    </m:r>
                    <m:sSup>
                      <m:sSup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বা,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অথবা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    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এখানে, </a:t>
                </a:r>
                <a14:m>
                  <m:oMath xmlns:m="http://schemas.openxmlformats.org/officeDocument/2006/math">
                    <m:r>
                      <a:rPr lang="bn-BD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bn-BD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≠</m:t>
                    </m:r>
                    <m:sSup>
                      <m:sSupPr>
                        <m:ctrlPr>
                          <a:rPr lang="bn-BD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[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কারণ , </a:t>
                </a:r>
                <a14:m>
                  <m:oMath xmlns:m="http://schemas.openxmlformats.org/officeDocument/2006/math">
                    <m:r>
                      <a:rPr lang="bn-BD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সূক্ষ্মকোণ ] </a:t>
                </a:r>
              </a:p>
              <a:p>
                <a:r>
                  <a:rPr lang="bn-BD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    </a:t>
                </a:r>
                <a:r>
                  <a:rPr lang="en-US" sz="2000" b="1" dirty="0" smtClean="0">
                    <a:latin typeface="Cambria Math"/>
                    <a:ea typeface="Cambria Math"/>
                    <a:cs typeface="NikoshBAN" pitchFamily="2" charset="0"/>
                  </a:rPr>
                  <a:t>∴</a:t>
                </a:r>
                <a:r>
                  <a:rPr lang="bn-BD" sz="2000" b="1" dirty="0" smtClean="0">
                    <a:latin typeface="Cambria Math"/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bn-BD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; Ans. </a:t>
                </a:r>
                <a:endParaRPr lang="en-US" sz="2000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1295400"/>
                <a:ext cx="8910805" cy="4673780"/>
              </a:xfrm>
              <a:prstGeom prst="rect">
                <a:avLst/>
              </a:prstGeom>
              <a:blipFill rotWithShape="1">
                <a:blip r:embed="rId3"/>
                <a:stretch>
                  <a:fillRect l="-753" t="-9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05485" y="130772"/>
            <a:ext cx="8938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জোড়ায় কাজের সমাধানঃ </a:t>
            </a:r>
            <a:endParaRPr lang="en-US" sz="28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525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485" y="130772"/>
            <a:ext cx="8938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জোড়ায় কাজের সমাধানঃ </a:t>
            </a:r>
            <a:endParaRPr lang="en-US" sz="28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33196" y="619921"/>
                <a:ext cx="8910804" cy="8585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৫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বই-২</a:t>
                </a:r>
                <a:r>
                  <a:rPr lang="bn-BD" sz="2400" b="1" dirty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৬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সমাধান করঃ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; 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4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400" b="1" i="0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𝐭𝐚𝐧</m:t>
                        </m:r>
                      </m:e>
                      <m:sup>
                        <m:r>
                          <a:rPr lang="en-US" sz="2400" b="1" i="0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bn-BD" sz="2400" b="1" i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</m:oMath>
                </a14:m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bn-BD" sz="2400" b="1" i="0" dirty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 (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2400" b="1" i="0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+</m:t>
                    </m:r>
                    <m:r>
                      <a:rPr lang="en-US" sz="2400" b="1" i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√</m:t>
                    </m:r>
                    <m:r>
                      <a:rPr lang="en-US" sz="2400" b="1" i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sz="2400" b="1" i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)</m:t>
                    </m:r>
                    <m:r>
                      <a:rPr lang="en-US" sz="2400" b="1" i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𝐭𝐚𝐧</m:t>
                    </m:r>
                    <m:r>
                      <a:rPr lang="en-US" sz="2400" b="1" i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</m:oMath>
                </a14:m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+</a:t>
                </a:r>
                <a14:m>
                  <m:oMath xmlns:m="http://schemas.openxmlformats.org/officeDocument/2006/math">
                    <m:r>
                      <a:rPr lang="en-US" sz="2400" b="1" i="0" dirty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√</m:t>
                    </m:r>
                    <m:r>
                      <a:rPr lang="en-US" sz="2400" b="1" i="0" dirty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</m:oMath>
                </a14:m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; 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যখন  </a:t>
                </a:r>
                <a14:m>
                  <m:oMath xmlns:m="http://schemas.openxmlformats.org/officeDocument/2006/math">
                    <m:r>
                      <a:rPr lang="bn-BD" sz="2400" b="1" i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</m:oMath>
                </a14:m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সূক্ষ্মকোণ । </a:t>
                </a:r>
                <a:endParaRPr lang="en-US" sz="2400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196" y="619921"/>
                <a:ext cx="8910804" cy="858505"/>
              </a:xfrm>
              <a:prstGeom prst="rect">
                <a:avLst/>
              </a:prstGeom>
              <a:blipFill rotWithShape="1">
                <a:blip r:embed="rId2"/>
                <a:stretch>
                  <a:fillRect l="-1026" t="-4965" b="-156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33196" y="1981200"/>
                <a:ext cx="8910804" cy="32875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৫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বই-২</a:t>
                </a:r>
                <a:r>
                  <a:rPr lang="bn-BD" sz="24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৬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সমাধানঃ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𝐭𝐚𝐧</m:t>
                        </m:r>
                      </m:e>
                      <m:sup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bn-BD" sz="24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</m:oMath>
                </a14:m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bn-BD" sz="24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(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+</m:t>
                    </m:r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√</m:t>
                    </m:r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)</m:t>
                    </m:r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𝐭𝐚𝐧</m:t>
                    </m:r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</m:oMath>
                </a14:m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+</a:t>
                </a:r>
                <a14:m>
                  <m:oMath xmlns:m="http://schemas.openxmlformats.org/officeDocument/2006/math"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√</m:t>
                    </m:r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</m:oMath>
                </a14:m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bn-BD" sz="2400" b="1" dirty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     বা,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𝐭𝐚𝐧</m:t>
                        </m:r>
                      </m:e>
                      <m:sup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bn-BD" sz="24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𝐭𝐚𝐧</m:t>
                    </m:r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</m:t>
                        </m:r>
                      </m:e>
                    </m:rad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𝐭𝐚𝐧</m:t>
                    </m:r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</m:t>
                        </m:r>
                      </m:e>
                    </m:rad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sz="24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4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         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/>
                        <a:cs typeface="NikoshBAN" pitchFamily="2" charset="0"/>
                      </a:rPr>
                      <m:t>𝐭𝐚𝐧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d>
                      <m:dPr>
                        <m:ctrlPr>
                          <a:rPr lang="en-US" sz="24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2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𝐭𝐚𝐧</m:t>
                        </m:r>
                        <m:r>
                          <a:rPr lang="en-US" sz="2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𝛉</m:t>
                        </m:r>
                        <m:r>
                          <a:rPr lang="en-US" sz="2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e>
                    </m:d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sz="2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</m:t>
                        </m:r>
                      </m:e>
                    </m:rad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(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𝐭𝐚𝐧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)=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sz="24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4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        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   বা,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1" i="1" smtClean="0">
                            <a:latin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2400" b="1" i="0" smtClean="0">
                            <a:latin typeface="Cambria Math"/>
                            <a:cs typeface="NikoshBAN" pitchFamily="2" charset="0"/>
                          </a:rPr>
                          <m:t>𝐭𝐚𝐧</m:t>
                        </m:r>
                        <m:r>
                          <a:rPr lang="en-US" sz="2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𝛉</m:t>
                        </m:r>
                        <m:r>
                          <a:rPr lang="en-US" sz="2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e>
                    </m:d>
                    <m:d>
                      <m:dPr>
                        <m:ctrlPr>
                          <a:rPr lang="en-US" sz="24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2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𝐭𝐚𝐧</m:t>
                        </m:r>
                        <m:r>
                          <a:rPr lang="en-US" sz="2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𝛉</m:t>
                        </m:r>
                        <m:r>
                          <a:rPr lang="en-US" sz="2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2400" b="1" i="1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</m:e>
                    </m:d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sz="24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4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       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    হয়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/>
                        <a:cs typeface="NikoshBAN" pitchFamily="2" charset="0"/>
                      </a:rPr>
                      <m:t>𝐭𝐚𝐧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অথবা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𝐭𝐚𝐧</m:t>
                    </m:r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sz="24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</m:t>
                        </m:r>
                      </m:e>
                    </m:rad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sz="24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4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    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/>
                        <a:cs typeface="NikoshBAN" pitchFamily="2" charset="0"/>
                      </a:rPr>
                      <m:t>𝐭𝐚𝐧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অথবা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𝐭𝐚𝐧</m:t>
                    </m:r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=√</m:t>
                    </m:r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</m:oMath>
                </a14:m>
                <a:endParaRPr lang="en-US" sz="24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4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    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/>
                        <a:cs typeface="NikoshBAN" pitchFamily="2" charset="0"/>
                      </a:rPr>
                      <m:t>𝐭𝐚𝐧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𝐭𝐚𝐧</m:t>
                    </m:r>
                    <m:sSup>
                      <m:sSupPr>
                        <m:ctrlPr>
                          <a:rPr lang="en-US" sz="24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sz="2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অথবা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𝐭𝐚𝐧</m:t>
                    </m:r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𝐭𝐚𝐧</m:t>
                    </m:r>
                    <m:sSup>
                      <m:sSupPr>
                        <m:ctrlP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4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4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endParaRPr lang="en-US" sz="24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4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   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sz="24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sz="2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অথবা 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4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4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; 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Ans.</a:t>
                </a:r>
                <a:endParaRPr lang="en-US" sz="2400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196" y="1981200"/>
                <a:ext cx="8910804" cy="3287567"/>
              </a:xfrm>
              <a:prstGeom prst="rect">
                <a:avLst/>
              </a:prstGeom>
              <a:blipFill rotWithShape="1">
                <a:blip r:embed="rId3"/>
                <a:stretch>
                  <a:fillRect l="-1026" t="-1299" b="-35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0191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5485" y="533400"/>
                <a:ext cx="8910806" cy="6587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৬</a:t>
                </a:r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বই-১৮</a:t>
                </a:r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যদি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</m:oMath>
                </a14:m>
                <a:r>
                  <a:rPr lang="en-US" b="1" dirty="0" err="1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cos</a:t>
                </a:r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(A+B) =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</m:oMath>
                </a14:m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sin(A 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B)  </a:t>
                </a:r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A </a:t>
                </a:r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সূক্ষ্মকোণ  হয় , তবে দেখাও যে, </a:t>
                </a:r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A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এবং </a:t>
                </a:r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𝟏𝟓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. </a:t>
                </a:r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                </a:t>
                </a:r>
                <a:endParaRPr lang="en-US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533400"/>
                <a:ext cx="8910806" cy="658770"/>
              </a:xfrm>
              <a:prstGeom prst="rect">
                <a:avLst/>
              </a:prstGeom>
              <a:blipFill rotWithShape="1">
                <a:blip r:embed="rId2"/>
                <a:stretch>
                  <a:fillRect l="-616" t="-6481" b="-13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5485" y="1226412"/>
                <a:ext cx="8924660" cy="51070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৬</a:t>
                </a:r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বই-১৮</a:t>
                </a:r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সমাধানঃ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দেওয়া আছে, </a:t>
                </a:r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</m:oMath>
                </a14:m>
                <a:r>
                  <a:rPr lang="en-US" b="1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cos</a:t>
                </a:r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(A+B) =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bn-BD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endParaRPr lang="bn-BD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                                বা,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𝒄𝒐𝒔</m:t>
                    </m:r>
                    <m:d>
                      <m:d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𝑨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𝑩</m:t>
                        </m:r>
                      </m:e>
                    </m:d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   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𝒄𝒐𝒔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𝑨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𝑩</m:t>
                        </m:r>
                      </m:e>
                    </m:d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𝒄𝒐𝒔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   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A+B=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………..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(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)</m:t>
                    </m:r>
                  </m:oMath>
                </a14:m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  </a:t>
                </a:r>
                <a:endParaRPr lang="en-US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এবং,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𝒔𝒊𝒏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𝑨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𝑩</m:t>
                        </m:r>
                      </m:e>
                    </m:d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  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𝒔𝒊𝒏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𝑨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𝑩</m:t>
                        </m:r>
                      </m:e>
                    </m:d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  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𝒔𝒊𝒏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𝑨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𝑩</m:t>
                        </m:r>
                      </m:e>
                    </m:d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𝒔𝒊𝒏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A-B=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……………..  (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)</m:t>
                    </m:r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)</m:t>
                    </m:r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ও </a:t>
                </a:r>
                <a14:m>
                  <m:oMath xmlns:m="http://schemas.openxmlformats.org/officeDocument/2006/math">
                    <m:r>
                      <a:rPr lang="bn-BD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(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)</m:t>
                    </m:r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যোগকরে পাই,</a:t>
                </a:r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</a:t>
                </a:r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𝑨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বা,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A=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(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)</m:t>
                    </m:r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হতে (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)</m:t>
                    </m:r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বিয়োগ করে পাই,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𝑩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 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B=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𝟏𝟓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</a:t>
                </a:r>
                <a:endParaRPr lang="bn-BD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b="1" dirty="0"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                                         </a:t>
                </a:r>
                <a:r>
                  <a:rPr lang="en-US" b="1" dirty="0" smtClean="0">
                    <a:latin typeface="Cambria Math"/>
                    <a:ea typeface="Cambria Math"/>
                    <a:cs typeface="NikoshBAN" pitchFamily="2" charset="0"/>
                  </a:rPr>
                  <a:t>∴A</a:t>
                </a:r>
                <a:r>
                  <a:rPr lang="bn-BD" b="1" dirty="0" smtClean="0">
                    <a:latin typeface="Cambria Math"/>
                    <a:ea typeface="Cambria Math"/>
                    <a:cs typeface="NikoshBAN" pitchFamily="2" charset="0"/>
                  </a:rPr>
                  <a:t>  </a:t>
                </a:r>
                <a:r>
                  <a:rPr lang="en-US" b="1" dirty="0" smtClean="0">
                    <a:latin typeface="Cambria Math"/>
                    <a:ea typeface="Cambria Math"/>
                    <a:cs typeface="NikoshBAN" pitchFamily="2" charset="0"/>
                  </a:rPr>
                  <a:t>=</a:t>
                </a:r>
                <a:r>
                  <a:rPr lang="bn-BD" b="1" dirty="0" smtClean="0">
                    <a:latin typeface="Cambria Math"/>
                    <a:ea typeface="Cambria Math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Cambria Math"/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  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B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𝟏𝟓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; (</a:t>
                </a:r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প্রমাণিত)। </a:t>
                </a:r>
                <a:endParaRPr lang="en-US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1226412"/>
                <a:ext cx="8924660" cy="5107039"/>
              </a:xfrm>
              <a:prstGeom prst="rect">
                <a:avLst/>
              </a:prstGeom>
              <a:blipFill rotWithShape="1">
                <a:blip r:embed="rId3"/>
                <a:stretch>
                  <a:fillRect l="-615" t="-955" b="-10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05485" y="130772"/>
            <a:ext cx="8938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জোড়ায় কাজের সমাধানঃ </a:t>
            </a:r>
            <a:endParaRPr lang="en-US" sz="28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302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214746" y="1226412"/>
                <a:ext cx="8915399" cy="47704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৭</a:t>
                </a:r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বই-১৯</a:t>
                </a:r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সমাধানঃ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দেওয়া আছে,  </a:t>
                </a:r>
                <a:r>
                  <a:rPr lang="en-US" b="1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cos</a:t>
                </a:r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(A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B) =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bn-BD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   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𝒄𝒐𝒔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𝑨</m:t>
                        </m:r>
                        <m:r>
                          <a:rPr lang="bn-BD" b="1" i="1" smtClean="0"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𝑩</m:t>
                        </m:r>
                      </m:e>
                    </m:d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𝒄𝒐𝒔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   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A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B=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………..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(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)</m:t>
                    </m:r>
                  </m:oMath>
                </a14:m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  </a:t>
                </a:r>
                <a:endParaRPr lang="en-US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এবং,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𝒔𝒊𝒏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𝑨</m:t>
                        </m:r>
                        <m:r>
                          <a:rPr lang="bn-BD" b="1" i="1" smtClean="0"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𝑩</m:t>
                        </m:r>
                      </m:e>
                    </m:d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√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  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𝒔𝒊𝒏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𝑨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𝑩</m:t>
                        </m:r>
                      </m:e>
                    </m:d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  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𝒔𝒊𝒏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𝑨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𝑩</m:t>
                        </m:r>
                      </m:e>
                    </m:d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𝒔𝒊𝒏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A+B=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……………..  (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)</m:t>
                    </m:r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</a:t>
                </a:r>
                <a:endParaRPr lang="en-US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)</m:t>
                    </m:r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ও </a:t>
                </a:r>
                <a14:m>
                  <m:oMath xmlns:m="http://schemas.openxmlformats.org/officeDocument/2006/math">
                    <m:r>
                      <a:rPr lang="bn-BD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(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)</m:t>
                    </m:r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যোগকরে পাই,</a:t>
                </a:r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</a:t>
                </a:r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𝑨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A=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(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)</m:t>
                    </m:r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হতে (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)</m:t>
                    </m:r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বিয়োগ করে পাই,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𝑩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 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B=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</a:t>
                </a:r>
                <a:endParaRPr lang="bn-BD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b="1" dirty="0"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                                         </a:t>
                </a:r>
                <a:r>
                  <a:rPr lang="en-US" b="1" dirty="0" smtClean="0">
                    <a:latin typeface="Cambria Math"/>
                    <a:ea typeface="Cambria Math"/>
                    <a:cs typeface="NikoshBAN" pitchFamily="2" charset="0"/>
                  </a:rPr>
                  <a:t>∴A</a:t>
                </a:r>
                <a:r>
                  <a:rPr lang="bn-BD" b="1" dirty="0" smtClean="0">
                    <a:latin typeface="Cambria Math"/>
                    <a:ea typeface="Cambria Math"/>
                    <a:cs typeface="NikoshBAN" pitchFamily="2" charset="0"/>
                  </a:rPr>
                  <a:t>  </a:t>
                </a:r>
                <a:r>
                  <a:rPr lang="en-US" b="1" dirty="0" smtClean="0">
                    <a:latin typeface="Cambria Math"/>
                    <a:ea typeface="Cambria Math"/>
                    <a:cs typeface="NikoshBAN" pitchFamily="2" charset="0"/>
                  </a:rPr>
                  <a:t>=</a:t>
                </a:r>
                <a:r>
                  <a:rPr lang="bn-BD" b="1" dirty="0" smtClean="0">
                    <a:latin typeface="Cambria Math"/>
                    <a:ea typeface="Cambria Math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Cambria Math"/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  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B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;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Ans. </a:t>
                </a:r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46" y="1226412"/>
                <a:ext cx="8915399" cy="4770473"/>
              </a:xfrm>
              <a:prstGeom prst="rect">
                <a:avLst/>
              </a:prstGeom>
              <a:blipFill rotWithShape="1">
                <a:blip r:embed="rId2"/>
                <a:stretch>
                  <a:fillRect l="-547" t="-1022" b="-11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05485" y="130772"/>
            <a:ext cx="8938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জোড়ায় কাজের সমাধানঃ </a:t>
            </a:r>
            <a:endParaRPr lang="en-US" sz="28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14746" y="574963"/>
                <a:ext cx="8910802" cy="7309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৭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বই-১৯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যদি </a:t>
                </a:r>
                <a:r>
                  <a:rPr lang="en-US" sz="2000" b="1" dirty="0" err="1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cos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(A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B) =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, 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sin(A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+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B) =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√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A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সূক্ষ্মকোণ  হয় , তবে , 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A 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এর মান নির্ণয় কর।                  </a:t>
                </a:r>
                <a:endParaRPr lang="en-US" sz="2000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46" y="574963"/>
                <a:ext cx="8910802" cy="730906"/>
              </a:xfrm>
              <a:prstGeom prst="rect">
                <a:avLst/>
              </a:prstGeom>
              <a:blipFill rotWithShape="1">
                <a:blip r:embed="rId3"/>
                <a:stretch>
                  <a:fillRect l="-684" t="-4167" r="-958" b="-14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62558" y="6160532"/>
            <a:ext cx="8552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৮</a:t>
            </a:r>
            <a:r>
              <a:rPr lang="en-US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bn-BD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সমাধানঃ ৭ এর অনুরূপভাবে নিজে কর। </a:t>
            </a:r>
            <a:endParaRPr lang="en-US" b="1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411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2161601" y="699745"/>
            <a:ext cx="1272112" cy="568036"/>
            <a:chOff x="609600" y="1184564"/>
            <a:chExt cx="1272112" cy="568036"/>
          </a:xfrm>
        </p:grpSpPr>
        <p:cxnSp>
          <p:nvCxnSpPr>
            <p:cNvPr id="3" name="Straight Arrow Connector 2"/>
            <p:cNvCxnSpPr/>
            <p:nvPr/>
          </p:nvCxnSpPr>
          <p:spPr>
            <a:xfrm>
              <a:off x="609600" y="1752600"/>
              <a:ext cx="127211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/>
            <p:nvPr/>
          </p:nvCxnSpPr>
          <p:spPr>
            <a:xfrm flipV="1">
              <a:off x="609600" y="1184564"/>
              <a:ext cx="1272112" cy="56803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1083160" y="1383268"/>
                  <a:ext cx="79855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p>
                        <m:sSupPr>
                          <m:ctrlPr>
                            <a:rPr lang="bn-BD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25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a14:m>
                  <a:r>
                    <a:rPr lang="bn-BD" dirty="0" smtClean="0"/>
                    <a:t>   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3160" y="1383268"/>
                  <a:ext cx="798552" cy="369332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t="-4918" r="-6107" b="-2786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5" name="Group 34"/>
          <p:cNvGrpSpPr/>
          <p:nvPr/>
        </p:nvGrpSpPr>
        <p:grpSpPr>
          <a:xfrm>
            <a:off x="3860219" y="563569"/>
            <a:ext cx="1225954" cy="704212"/>
            <a:chOff x="3276600" y="1048388"/>
            <a:chExt cx="1225954" cy="704212"/>
          </a:xfrm>
        </p:grpSpPr>
        <p:cxnSp>
          <p:nvCxnSpPr>
            <p:cNvPr id="11" name="Straight Arrow Connector 10"/>
            <p:cNvCxnSpPr/>
            <p:nvPr/>
          </p:nvCxnSpPr>
          <p:spPr>
            <a:xfrm flipV="1">
              <a:off x="3276600" y="1734188"/>
              <a:ext cx="1225954" cy="1841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3318163" y="1048388"/>
              <a:ext cx="1058583" cy="6858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3775363" y="1343891"/>
                  <a:ext cx="60138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30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0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75363" y="1343891"/>
                  <a:ext cx="601383" cy="36933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6" name="Group 35"/>
          <p:cNvGrpSpPr/>
          <p:nvPr/>
        </p:nvGrpSpPr>
        <p:grpSpPr>
          <a:xfrm>
            <a:off x="5309309" y="468957"/>
            <a:ext cx="1295400" cy="780412"/>
            <a:chOff x="5334000" y="972188"/>
            <a:chExt cx="1295400" cy="780412"/>
          </a:xfrm>
        </p:grpSpPr>
        <p:cxnSp>
          <p:nvCxnSpPr>
            <p:cNvPr id="18" name="Straight Arrow Connector 17"/>
            <p:cNvCxnSpPr/>
            <p:nvPr/>
          </p:nvCxnSpPr>
          <p:spPr>
            <a:xfrm>
              <a:off x="5334000" y="1752600"/>
              <a:ext cx="12954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V="1">
              <a:off x="5334000" y="972188"/>
              <a:ext cx="914400" cy="7620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5593127" y="1383268"/>
                  <a:ext cx="60138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39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0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93127" y="1383268"/>
                  <a:ext cx="601383" cy="36933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8" name="Group 37"/>
          <p:cNvGrpSpPr/>
          <p:nvPr/>
        </p:nvGrpSpPr>
        <p:grpSpPr>
          <a:xfrm>
            <a:off x="7020108" y="322210"/>
            <a:ext cx="1295400" cy="914400"/>
            <a:chOff x="7239000" y="838200"/>
            <a:chExt cx="1295400" cy="914400"/>
          </a:xfrm>
        </p:grpSpPr>
        <p:cxnSp>
          <p:nvCxnSpPr>
            <p:cNvPr id="25" name="Straight Arrow Connector 24"/>
            <p:cNvCxnSpPr/>
            <p:nvPr/>
          </p:nvCxnSpPr>
          <p:spPr>
            <a:xfrm>
              <a:off x="7239000" y="1752600"/>
              <a:ext cx="12954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flipV="1">
              <a:off x="7239000" y="838200"/>
              <a:ext cx="914400" cy="914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/>
              </p:nvSpPr>
              <p:spPr>
                <a:xfrm>
                  <a:off x="7475817" y="1343891"/>
                  <a:ext cx="60138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45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0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75817" y="1343891"/>
                  <a:ext cx="601383" cy="36933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1" name="Group 60"/>
          <p:cNvGrpSpPr/>
          <p:nvPr/>
        </p:nvGrpSpPr>
        <p:grpSpPr>
          <a:xfrm>
            <a:off x="495242" y="814137"/>
            <a:ext cx="1422027" cy="537956"/>
            <a:chOff x="566120" y="2079276"/>
            <a:chExt cx="1422027" cy="537956"/>
          </a:xfrm>
        </p:grpSpPr>
        <p:cxnSp>
          <p:nvCxnSpPr>
            <p:cNvPr id="40" name="Straight Arrow Connector 39"/>
            <p:cNvCxnSpPr/>
            <p:nvPr/>
          </p:nvCxnSpPr>
          <p:spPr>
            <a:xfrm>
              <a:off x="566120" y="2590800"/>
              <a:ext cx="1422027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 flipV="1">
              <a:off x="566120" y="2079276"/>
              <a:ext cx="1279060" cy="51152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/>
                <p:cNvSpPr txBox="1"/>
                <p:nvPr/>
              </p:nvSpPr>
              <p:spPr>
                <a:xfrm>
                  <a:off x="965396" y="2247900"/>
                  <a:ext cx="60138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12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0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5" name="TextBox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5396" y="2247900"/>
                  <a:ext cx="601383" cy="369332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2" name="Group 61"/>
          <p:cNvGrpSpPr/>
          <p:nvPr/>
        </p:nvGrpSpPr>
        <p:grpSpPr>
          <a:xfrm>
            <a:off x="291847" y="1676400"/>
            <a:ext cx="1293483" cy="961616"/>
            <a:chOff x="3429000" y="2010186"/>
            <a:chExt cx="1293483" cy="961616"/>
          </a:xfrm>
        </p:grpSpPr>
        <p:cxnSp>
          <p:nvCxnSpPr>
            <p:cNvPr id="47" name="Straight Arrow Connector 46"/>
            <p:cNvCxnSpPr/>
            <p:nvPr/>
          </p:nvCxnSpPr>
          <p:spPr>
            <a:xfrm flipV="1">
              <a:off x="3429000" y="2958125"/>
              <a:ext cx="1293483" cy="1367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 flipV="1">
              <a:off x="3429000" y="2010186"/>
              <a:ext cx="725436" cy="96161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3775362" y="2554887"/>
                  <a:ext cx="60138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53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0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75362" y="2554887"/>
                  <a:ext cx="601383" cy="36933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3" name="Group 62"/>
          <p:cNvGrpSpPr/>
          <p:nvPr/>
        </p:nvGrpSpPr>
        <p:grpSpPr>
          <a:xfrm>
            <a:off x="1977512" y="1752600"/>
            <a:ext cx="1315298" cy="850409"/>
            <a:chOff x="6270710" y="2133422"/>
            <a:chExt cx="1315298" cy="850409"/>
          </a:xfrm>
        </p:grpSpPr>
        <p:cxnSp>
          <p:nvCxnSpPr>
            <p:cNvPr id="55" name="Straight Arrow Connector 54"/>
            <p:cNvCxnSpPr/>
            <p:nvPr/>
          </p:nvCxnSpPr>
          <p:spPr>
            <a:xfrm flipV="1">
              <a:off x="6270710" y="2133422"/>
              <a:ext cx="433801" cy="83837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/>
            <p:cNvCxnSpPr/>
            <p:nvPr/>
          </p:nvCxnSpPr>
          <p:spPr>
            <a:xfrm>
              <a:off x="6270710" y="2971801"/>
              <a:ext cx="1315298" cy="1203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extBox 59"/>
                <p:cNvSpPr txBox="1"/>
                <p:nvPr/>
              </p:nvSpPr>
              <p:spPr>
                <a:xfrm>
                  <a:off x="6403820" y="2602468"/>
                  <a:ext cx="60138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60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0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0" name="TextBox 5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03820" y="2602468"/>
                  <a:ext cx="601383" cy="369332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1" name="Group 70"/>
          <p:cNvGrpSpPr/>
          <p:nvPr/>
        </p:nvGrpSpPr>
        <p:grpSpPr>
          <a:xfrm>
            <a:off x="5627460" y="1586615"/>
            <a:ext cx="1192498" cy="1106177"/>
            <a:chOff x="1083160" y="2706832"/>
            <a:chExt cx="1192498" cy="1106177"/>
          </a:xfrm>
        </p:grpSpPr>
        <p:cxnSp>
          <p:nvCxnSpPr>
            <p:cNvPr id="65" name="Straight Arrow Connector 64"/>
            <p:cNvCxnSpPr/>
            <p:nvPr/>
          </p:nvCxnSpPr>
          <p:spPr>
            <a:xfrm>
              <a:off x="1083160" y="3810000"/>
              <a:ext cx="1192498" cy="300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/>
            <p:cNvCxnSpPr/>
            <p:nvPr/>
          </p:nvCxnSpPr>
          <p:spPr>
            <a:xfrm flipV="1">
              <a:off x="1083160" y="2706832"/>
              <a:ext cx="3463" cy="110316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TextBox 69"/>
                <p:cNvSpPr txBox="1"/>
                <p:nvPr/>
              </p:nvSpPr>
              <p:spPr>
                <a:xfrm>
                  <a:off x="1086623" y="3415145"/>
                  <a:ext cx="60138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90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0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0" name="TextBox 6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6623" y="3415145"/>
                  <a:ext cx="601383" cy="369332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9" name="Group 88"/>
          <p:cNvGrpSpPr/>
          <p:nvPr/>
        </p:nvGrpSpPr>
        <p:grpSpPr>
          <a:xfrm>
            <a:off x="7253680" y="1770098"/>
            <a:ext cx="1280720" cy="926609"/>
            <a:chOff x="3009900" y="3640834"/>
            <a:chExt cx="1280720" cy="926609"/>
          </a:xfrm>
        </p:grpSpPr>
        <p:cxnSp>
          <p:nvCxnSpPr>
            <p:cNvPr id="73" name="Straight Arrow Connector 72"/>
            <p:cNvCxnSpPr/>
            <p:nvPr/>
          </p:nvCxnSpPr>
          <p:spPr>
            <a:xfrm flipV="1">
              <a:off x="3124200" y="4552403"/>
              <a:ext cx="1166420" cy="1504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Arrow Connector 75"/>
            <p:cNvCxnSpPr/>
            <p:nvPr/>
          </p:nvCxnSpPr>
          <p:spPr>
            <a:xfrm flipH="1" flipV="1">
              <a:off x="3009900" y="3640834"/>
              <a:ext cx="114300" cy="92660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TextBox 77"/>
                <p:cNvSpPr txBox="1"/>
                <p:nvPr/>
              </p:nvSpPr>
              <p:spPr>
                <a:xfrm>
                  <a:off x="3158835" y="4184073"/>
                  <a:ext cx="60138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94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0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8" name="TextBox 7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58835" y="4184073"/>
                  <a:ext cx="601383" cy="369332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7" name="Group 86"/>
          <p:cNvGrpSpPr/>
          <p:nvPr/>
        </p:nvGrpSpPr>
        <p:grpSpPr>
          <a:xfrm>
            <a:off x="3781624" y="1553254"/>
            <a:ext cx="1154715" cy="1058596"/>
            <a:chOff x="6004010" y="3494809"/>
            <a:chExt cx="1154715" cy="1058596"/>
          </a:xfrm>
        </p:grpSpPr>
        <p:cxnSp>
          <p:nvCxnSpPr>
            <p:cNvPr id="80" name="Straight Arrow Connector 79"/>
            <p:cNvCxnSpPr/>
            <p:nvPr/>
          </p:nvCxnSpPr>
          <p:spPr>
            <a:xfrm>
              <a:off x="6004010" y="4539367"/>
              <a:ext cx="1154715" cy="701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Arrow Connector 82"/>
            <p:cNvCxnSpPr/>
            <p:nvPr/>
          </p:nvCxnSpPr>
          <p:spPr>
            <a:xfrm flipV="1">
              <a:off x="6004010" y="3494809"/>
              <a:ext cx="212810" cy="105859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TextBox 85"/>
                <p:cNvSpPr txBox="1"/>
                <p:nvPr/>
              </p:nvSpPr>
              <p:spPr>
                <a:xfrm>
                  <a:off x="6091208" y="4174958"/>
                  <a:ext cx="60138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84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0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6" name="TextBox 8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1208" y="4174958"/>
                  <a:ext cx="601383" cy="369332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0" name="Group 99"/>
          <p:cNvGrpSpPr/>
          <p:nvPr/>
        </p:nvGrpSpPr>
        <p:grpSpPr>
          <a:xfrm>
            <a:off x="6701259" y="2867071"/>
            <a:ext cx="2214140" cy="402693"/>
            <a:chOff x="1273014" y="2053661"/>
            <a:chExt cx="2214140" cy="402693"/>
          </a:xfrm>
        </p:grpSpPr>
        <p:cxnSp>
          <p:nvCxnSpPr>
            <p:cNvPr id="91" name="Straight Arrow Connector 90"/>
            <p:cNvCxnSpPr/>
            <p:nvPr/>
          </p:nvCxnSpPr>
          <p:spPr>
            <a:xfrm>
              <a:off x="1273014" y="2456354"/>
              <a:ext cx="1383986" cy="0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Arrow Connector 93"/>
            <p:cNvCxnSpPr/>
            <p:nvPr/>
          </p:nvCxnSpPr>
          <p:spPr>
            <a:xfrm>
              <a:off x="1296807" y="2456354"/>
              <a:ext cx="2190347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TextBox 97"/>
                <p:cNvSpPr txBox="1"/>
                <p:nvPr/>
              </p:nvSpPr>
              <p:spPr>
                <a:xfrm>
                  <a:off x="1456188" y="2053661"/>
                  <a:ext cx="47314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0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0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8" name="TextBox 9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6188" y="2053661"/>
                  <a:ext cx="473143" cy="369332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27" name="TextBox 126"/>
          <p:cNvSpPr txBox="1"/>
          <p:nvPr/>
        </p:nvSpPr>
        <p:spPr>
          <a:xfrm>
            <a:off x="205486" y="101904"/>
            <a:ext cx="8709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চিত্র দেখে নিচের প্রশ্নগুলোর উত্তর দাও। </a:t>
            </a:r>
            <a:endParaRPr lang="en-US" sz="2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205485" y="3159694"/>
            <a:ext cx="5640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প্রশ্নঃ বলতো উপরের এগুলো কিসের ছবি? </a:t>
            </a:r>
            <a:endParaRPr lang="en-US" sz="2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205487" y="3625379"/>
            <a:ext cx="41951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উত্তরঃ কোণের ছবি?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205487" y="3959108"/>
            <a:ext cx="8162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প্রশ্নঃ বলতো চিত্রে মোট কোণ কয়টি ও কি কি? </a:t>
            </a:r>
            <a:endParaRPr lang="en-US" sz="2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/>
              <p:cNvSpPr txBox="1"/>
              <p:nvPr/>
            </p:nvSpPr>
            <p:spPr>
              <a:xfrm>
                <a:off x="205487" y="4330069"/>
                <a:ext cx="9827214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উত্তরঃ ১১ টি। যথা;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𝟏𝟐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𝟐𝟓</m:t>
                        </m:r>
                      </m:e>
                      <m:sup>
                        <m:r>
                          <a:rPr lang="en-US" sz="20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,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𝟑𝟗</m:t>
                        </m:r>
                      </m:e>
                      <m:sup>
                        <m:r>
                          <a:rPr lang="en-US" sz="20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20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𝟓𝟑</m:t>
                        </m:r>
                      </m:e>
                      <m:sup>
                        <m:r>
                          <a:rPr lang="en-US" sz="20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sz="20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𝟖𝟒</m:t>
                        </m:r>
                      </m:e>
                      <m:sup>
                        <m:r>
                          <a:rPr lang="en-US" sz="20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20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𝟗𝟒</m:t>
                        </m:r>
                      </m:e>
                      <m:sup>
                        <m:r>
                          <a:rPr lang="en-US" sz="20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2000" b="1" i="1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                  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31" name="TextBox 1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7" y="4330069"/>
                <a:ext cx="9827214" cy="407099"/>
              </a:xfrm>
              <a:prstGeom prst="rect">
                <a:avLst/>
              </a:prstGeom>
              <a:blipFill rotWithShape="1">
                <a:blip r:embed="rId13"/>
                <a:stretch>
                  <a:fillRect l="-682" t="-4478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2" name="TextBox 131"/>
          <p:cNvSpPr txBox="1"/>
          <p:nvPr/>
        </p:nvSpPr>
        <p:spPr>
          <a:xfrm>
            <a:off x="205487" y="4708139"/>
            <a:ext cx="8597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প্রশ্নঃ বলতো এদের মধ্যে আদর্শ কোণ কয়টি ও কি কি? </a:t>
            </a:r>
            <a:endParaRPr lang="en-US" sz="2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TextBox 132"/>
              <p:cNvSpPr txBox="1"/>
              <p:nvPr/>
            </p:nvSpPr>
            <p:spPr>
              <a:xfrm>
                <a:off x="205487" y="5198833"/>
                <a:ext cx="6325140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উত্তরঃ ৫ টি। যথা;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sz="20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20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              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33" name="TextBox 1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7" y="5198833"/>
                <a:ext cx="6325140" cy="407099"/>
              </a:xfrm>
              <a:prstGeom prst="rect">
                <a:avLst/>
              </a:prstGeom>
              <a:blipFill rotWithShape="1">
                <a:blip r:embed="rId14"/>
                <a:stretch>
                  <a:fillRect l="-1061" t="-4478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4" name="TextBox 133"/>
          <p:cNvSpPr txBox="1"/>
          <p:nvPr/>
        </p:nvSpPr>
        <p:spPr>
          <a:xfrm>
            <a:off x="205485" y="5610339"/>
            <a:ext cx="79746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প্রশ্নঃ বলতো প্রতিটি কোণের কয়টি করে অনুপাত আছে ? </a:t>
            </a:r>
            <a:endParaRPr lang="en-US" sz="20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205487" y="6032973"/>
            <a:ext cx="7047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উত্তরঃ ৬ টি।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984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/>
      <p:bldP spid="128" grpId="0"/>
      <p:bldP spid="129" grpId="0"/>
      <p:bldP spid="130" grpId="0"/>
      <p:bldP spid="131" grpId="0"/>
      <p:bldP spid="132" grpId="0"/>
      <p:bldP spid="133" grpId="0"/>
      <p:bldP spid="134" grpId="0"/>
      <p:bldP spid="13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28599" y="846948"/>
            <a:ext cx="8572501" cy="1569970"/>
            <a:chOff x="572185" y="908000"/>
            <a:chExt cx="8726961" cy="156997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/>
                <p:cNvSpPr txBox="1"/>
                <p:nvPr/>
              </p:nvSpPr>
              <p:spPr>
                <a:xfrm>
                  <a:off x="572185" y="908000"/>
                  <a:ext cx="8726961" cy="4070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১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বই-২৮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⦂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Cambria Math"/>
                      <a:ea typeface="Cambria Math"/>
                      <a:cs typeface="NikoshBAN" pitchFamily="2" charset="0"/>
                    </a:rPr>
                    <a:t>△ABC 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Cambria Math"/>
                      <a:ea typeface="Cambria Math"/>
                      <a:cs typeface="NikoshBAN" pitchFamily="2" charset="0"/>
                    </a:rPr>
                    <a:t>এর 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Cambria Math"/>
                      <a:ea typeface="Cambria Math"/>
                      <a:cs typeface="NikoshBAN" pitchFamily="2" charset="0"/>
                    </a:rPr>
                    <a:t>∠B=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𝟗𝟎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, AB= </a:t>
                  </a:r>
                  <a14:m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92D050"/>
                          </a:solidFill>
                          <a:latin typeface="Cambria Math"/>
                          <a:cs typeface="NikoshBAN" pitchFamily="2" charset="0"/>
                        </a:rPr>
                        <m:t>𝟓</m:t>
                      </m:r>
                    </m:oMath>
                  </a14:m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সে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মি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, 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BC= </a:t>
                  </a:r>
                  <a14:m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92D050"/>
                          </a:solidFill>
                          <a:latin typeface="Cambria Math"/>
                          <a:cs typeface="NikoshBAN" pitchFamily="2" charset="0"/>
                        </a:rPr>
                        <m:t>𝟏𝟐</m:t>
                      </m:r>
                    </m:oMath>
                  </a14:m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সে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মি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।         </a:t>
                  </a:r>
                  <a:endParaRPr lang="en-US" sz="2000" b="1" dirty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3" name="TextBox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2185" y="908000"/>
                  <a:ext cx="8726961" cy="407099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l="-711" t="-10448" b="-268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" name="TextBox 3"/>
            <p:cNvSpPr txBox="1"/>
            <p:nvPr/>
          </p:nvSpPr>
          <p:spPr>
            <a:xfrm>
              <a:off x="1541849" y="1270703"/>
              <a:ext cx="77572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(ক)</a:t>
              </a:r>
              <a:r>
                <a:rPr lang="en-US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.</a:t>
              </a:r>
              <a:r>
                <a:rPr lang="bn-BD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AC</a:t>
              </a:r>
              <a:r>
                <a:rPr lang="bn-BD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  এর দৈর্ঘ্য নির্ণয় কর।            </a:t>
              </a:r>
              <a:endParaRPr lang="en-US" sz="2000" b="1" dirty="0">
                <a:solidFill>
                  <a:srgbClr val="92D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1541849" y="1670761"/>
                  <a:ext cx="775729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(খ)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∠C = </a:t>
                  </a:r>
                  <a14:m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𝜽</m:t>
                      </m:r>
                    </m:oMath>
                  </a14:m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হলে 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 sin</a:t>
                  </a:r>
                  <a14:m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𝜽</m:t>
                      </m:r>
                    </m:oMath>
                  </a14:m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+</a:t>
                  </a:r>
                  <a:r>
                    <a:rPr lang="en-US" sz="2000" b="1" dirty="0" err="1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cos</a:t>
                  </a:r>
                  <a14:m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𝜽</m:t>
                      </m:r>
                    </m:oMath>
                  </a14:m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এর মান নির্ণয় কর। 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                          </a:t>
                  </a:r>
                  <a:endParaRPr lang="en-US" sz="2000" b="1" dirty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1849" y="1670761"/>
                  <a:ext cx="7757297" cy="400110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880" t="-12121" b="-272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1541849" y="2070871"/>
                  <a:ext cx="7757297" cy="4070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(গ)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দেখাও যে,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bn-BD" sz="20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𝒔𝒆𝒄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bn-BD" sz="20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𝜽</m:t>
                      </m:r>
                    </m:oMath>
                  </a14:m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+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𝒄𝒐𝒔𝒆𝒄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𝜽</m:t>
                      </m:r>
                    </m:oMath>
                  </a14:m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=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𝒔𝒆𝒄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𝜽</m:t>
                      </m:r>
                      <m:r>
                        <a:rPr lang="en-US" sz="20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.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</a:rPr>
                            <m:t>𝒄𝒐𝒔𝒆𝒄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𝜽</m:t>
                      </m:r>
                    </m:oMath>
                  </a14:m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                        </a:t>
                  </a:r>
                  <a:endParaRPr lang="en-US" sz="2000" b="1" dirty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1849" y="2070871"/>
                  <a:ext cx="7757297" cy="407099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880" t="-4545" b="-2878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TextBox 1"/>
          <p:cNvSpPr txBox="1"/>
          <p:nvPr/>
        </p:nvSpPr>
        <p:spPr>
          <a:xfrm>
            <a:off x="228600" y="272258"/>
            <a:ext cx="876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একক কাজঃ              </a:t>
            </a:r>
            <a:endParaRPr lang="en-US" sz="32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952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485" y="54355"/>
            <a:ext cx="8731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একক কাজের সমাধানঃ               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05486" y="611421"/>
            <a:ext cx="8540198" cy="1265153"/>
            <a:chOff x="605071" y="908000"/>
            <a:chExt cx="8694075" cy="126515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605071" y="908000"/>
                  <a:ext cx="8694075" cy="3441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১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বই-২৮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⦂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Cambria Math"/>
                      <a:ea typeface="Cambria Math"/>
                      <a:cs typeface="NikoshBAN" pitchFamily="2" charset="0"/>
                    </a:rPr>
                    <a:t>△ABC 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Cambria Math"/>
                      <a:ea typeface="Cambria Math"/>
                      <a:cs typeface="NikoshBAN" pitchFamily="2" charset="0"/>
                    </a:rPr>
                    <a:t>এর 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Cambria Math"/>
                      <a:ea typeface="Cambria Math"/>
                      <a:cs typeface="NikoshBAN" pitchFamily="2" charset="0"/>
                    </a:rPr>
                    <a:t>∠B=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𝟗𝟎</m:t>
                          </m:r>
                        </m:e>
                        <m:sup>
                          <m: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, AB= </a:t>
                  </a:r>
                  <a14:m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92D050"/>
                          </a:solidFill>
                          <a:latin typeface="Cambria Math"/>
                          <a:cs typeface="NikoshBAN" pitchFamily="2" charset="0"/>
                        </a:rPr>
                        <m:t>𝟓</m:t>
                      </m:r>
                    </m:oMath>
                  </a14:m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সে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মি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, 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BC= </a:t>
                  </a:r>
                  <a14:m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92D050"/>
                          </a:solidFill>
                          <a:latin typeface="Cambria Math"/>
                          <a:cs typeface="NikoshBAN" pitchFamily="2" charset="0"/>
                        </a:rPr>
                        <m:t>𝟏𝟐</m:t>
                      </m:r>
                    </m:oMath>
                  </a14:m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সে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মি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।         </a:t>
                  </a:r>
                  <a:endParaRPr lang="en-US" sz="1600" b="1" dirty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5071" y="908000"/>
                  <a:ext cx="8694075" cy="344133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t="-8772" b="-2280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" name="TextBox 4"/>
            <p:cNvSpPr txBox="1"/>
            <p:nvPr/>
          </p:nvSpPr>
          <p:spPr>
            <a:xfrm>
              <a:off x="1505128" y="1248629"/>
              <a:ext cx="77572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6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(ক)</a:t>
              </a:r>
              <a:r>
                <a:rPr lang="en-US" sz="16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.</a:t>
              </a:r>
              <a:r>
                <a:rPr lang="bn-BD" sz="16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16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AC</a:t>
              </a:r>
              <a:r>
                <a:rPr lang="bn-BD" sz="16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  এর দৈর্ঘ্য নির্ণয় কর।            </a:t>
              </a:r>
              <a:endParaRPr lang="en-US" sz="1600" b="1" dirty="0">
                <a:solidFill>
                  <a:srgbClr val="92D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1508421" y="1530103"/>
                  <a:ext cx="7757297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(খ)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∠C = </a:t>
                  </a:r>
                  <a14:m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𝜽</m:t>
                      </m:r>
                    </m:oMath>
                  </a14:m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হলে 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 sin</a:t>
                  </a:r>
                  <a14:m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𝜽</m:t>
                      </m:r>
                    </m:oMath>
                  </a14:m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+</a:t>
                  </a:r>
                  <a:r>
                    <a:rPr lang="en-US" sz="1600" b="1" dirty="0" err="1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cos</a:t>
                  </a:r>
                  <a14:m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𝜽</m:t>
                      </m:r>
                    </m:oMath>
                  </a14:m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এর মান নির্ণয় কর। 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                          </a:t>
                  </a:r>
                  <a:endParaRPr lang="en-US" sz="1600" b="1" dirty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08421" y="1530103"/>
                  <a:ext cx="7757297" cy="338554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400" t="-10714" b="-232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1513640" y="1829020"/>
                  <a:ext cx="7757297" cy="3441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(গ)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দেখাও যে,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bn-BD" sz="16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𝒔𝒆𝒄</m:t>
                          </m:r>
                        </m:e>
                        <m:sup>
                          <m: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bn-BD" sz="16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𝜽</m:t>
                      </m:r>
                    </m:oMath>
                  </a14:m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+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𝒄𝒐𝒔𝒆𝒄</m:t>
                          </m:r>
                        </m:e>
                        <m:sup>
                          <m: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16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𝜽</m:t>
                      </m:r>
                    </m:oMath>
                  </a14:m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=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𝒔𝒆𝒄</m:t>
                          </m:r>
                        </m:e>
                        <m:sup>
                          <m: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16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𝜽</m:t>
                      </m:r>
                      <m:r>
                        <a:rPr lang="en-US" sz="16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.</m:t>
                      </m:r>
                      <m:sSup>
                        <m:sSupPr>
                          <m:ctrlP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</a:rPr>
                            <m:t>𝒄𝒐𝒔𝒆𝒄</m:t>
                          </m:r>
                        </m:e>
                        <m:sup>
                          <m: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16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𝜽</m:t>
                      </m:r>
                    </m:oMath>
                  </a14:m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                        </a:t>
                  </a:r>
                  <a:endParaRPr lang="en-US" sz="1600" b="1" dirty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13640" y="1829020"/>
                  <a:ext cx="7757297" cy="344133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400" t="-1754" b="-2280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05486" y="1990912"/>
                <a:ext cx="58521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১(ক)</a:t>
                </a:r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সমাধানঃ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দেওয়া আছে,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AB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𝟓</m:t>
                    </m:r>
                  </m:oMath>
                </a14:m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সে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মি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BC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𝟏𝟐</m:t>
                    </m:r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সে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মি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.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1990912"/>
                <a:ext cx="5852157" cy="400110"/>
              </a:xfrm>
              <a:prstGeom prst="rect">
                <a:avLst/>
              </a:prstGeom>
              <a:blipFill rotWithShape="1">
                <a:blip r:embed="rId5"/>
                <a:stretch>
                  <a:fillRect l="-1146" t="-12308" b="-2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/>
          <p:cNvGrpSpPr/>
          <p:nvPr/>
        </p:nvGrpSpPr>
        <p:grpSpPr>
          <a:xfrm>
            <a:off x="6057407" y="1853879"/>
            <a:ext cx="3086357" cy="1835360"/>
            <a:chOff x="5912170" y="2167536"/>
            <a:chExt cx="3086357" cy="1835360"/>
          </a:xfrm>
        </p:grpSpPr>
        <p:grpSp>
          <p:nvGrpSpPr>
            <p:cNvPr id="17" name="Group 16"/>
            <p:cNvGrpSpPr/>
            <p:nvPr/>
          </p:nvGrpSpPr>
          <p:grpSpPr>
            <a:xfrm>
              <a:off x="5912170" y="2167536"/>
              <a:ext cx="3086357" cy="1835360"/>
              <a:chOff x="5912170" y="2167536"/>
              <a:chExt cx="3086357" cy="1835360"/>
            </a:xfrm>
          </p:grpSpPr>
          <p:grpSp>
            <p:nvGrpSpPr>
              <p:cNvPr id="14" name="Group 13"/>
              <p:cNvGrpSpPr/>
              <p:nvPr/>
            </p:nvGrpSpPr>
            <p:grpSpPr>
              <a:xfrm>
                <a:off x="5912170" y="2167536"/>
                <a:ext cx="3086357" cy="1835360"/>
                <a:chOff x="955541" y="2253734"/>
                <a:chExt cx="3086357" cy="1835360"/>
              </a:xfrm>
            </p:grpSpPr>
            <p:sp>
              <p:nvSpPr>
                <p:cNvPr id="8" name="Right Triangle 7"/>
                <p:cNvSpPr/>
                <p:nvPr/>
              </p:nvSpPr>
              <p:spPr>
                <a:xfrm>
                  <a:off x="1239982" y="2438400"/>
                  <a:ext cx="2493818" cy="1295400"/>
                </a:xfrm>
                <a:prstGeom prst="rtTriangl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" name="TextBox 8"/>
                <p:cNvSpPr txBox="1"/>
                <p:nvPr/>
              </p:nvSpPr>
              <p:spPr>
                <a:xfrm>
                  <a:off x="976323" y="3549134"/>
                  <a:ext cx="30970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B</a:t>
                  </a:r>
                  <a:endParaRPr lang="en-US" dirty="0"/>
                </a:p>
              </p:txBody>
            </p:sp>
            <p:sp>
              <p:nvSpPr>
                <p:cNvPr id="10" name="TextBox 9"/>
                <p:cNvSpPr txBox="1"/>
                <p:nvPr/>
              </p:nvSpPr>
              <p:spPr>
                <a:xfrm>
                  <a:off x="976323" y="2253734"/>
                  <a:ext cx="31771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A</a:t>
                  </a:r>
                  <a:endParaRPr lang="en-US" dirty="0"/>
                </a:p>
              </p:txBody>
            </p:sp>
            <p:sp>
              <p:nvSpPr>
                <p:cNvPr id="11" name="TextBox 10"/>
                <p:cNvSpPr txBox="1"/>
                <p:nvPr/>
              </p:nvSpPr>
              <p:spPr>
                <a:xfrm>
                  <a:off x="3733800" y="3549134"/>
                  <a:ext cx="30809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C</a:t>
                  </a:r>
                  <a:endParaRPr lang="en-US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2" name="TextBox 11"/>
                    <p:cNvSpPr txBox="1"/>
                    <p:nvPr/>
                  </p:nvSpPr>
                  <p:spPr>
                    <a:xfrm>
                      <a:off x="955541" y="2870077"/>
                      <a:ext cx="1040670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14:m>
                        <m:oMath xmlns:m="http://schemas.openxmlformats.org/officeDocument/2006/math">
                          <m:r>
                            <a:rPr lang="en-US" sz="2000" b="1" i="1" smtClean="0">
                              <a:latin typeface="Cambria Math"/>
                              <a:cs typeface="NikoshBAN" pitchFamily="2" charset="0"/>
                            </a:rPr>
                            <m:t>𝟓</m:t>
                          </m:r>
                        </m:oMath>
                      </a14:m>
                      <a:r>
                        <a:rPr lang="en-US" sz="2000" b="1" dirty="0" smtClean="0">
                          <a:latin typeface="NikoshBAN" pitchFamily="2" charset="0"/>
                          <a:cs typeface="NikoshBAN" pitchFamily="2" charset="0"/>
                        </a:rPr>
                        <a:t>  </a:t>
                      </a:r>
                      <a:r>
                        <a:rPr lang="bn-BD" sz="2000" b="1" dirty="0" smtClean="0">
                          <a:latin typeface="NikoshBAN" pitchFamily="2" charset="0"/>
                          <a:cs typeface="NikoshBAN" pitchFamily="2" charset="0"/>
                        </a:rPr>
                        <a:t>সে</a:t>
                      </a:r>
                      <a:r>
                        <a:rPr lang="en-US" sz="2000" b="1" dirty="0" smtClean="0">
                          <a:latin typeface="NikoshBAN" pitchFamily="2" charset="0"/>
                          <a:cs typeface="NikoshBAN" pitchFamily="2" charset="0"/>
                        </a:rPr>
                        <a:t>.</a:t>
                      </a:r>
                      <a:r>
                        <a:rPr lang="bn-BD" sz="2000" b="1" dirty="0" smtClean="0">
                          <a:latin typeface="NikoshBAN" pitchFamily="2" charset="0"/>
                          <a:cs typeface="NikoshBAN" pitchFamily="2" charset="0"/>
                        </a:rPr>
                        <a:t>মি</a:t>
                      </a:r>
                      <a:r>
                        <a:rPr lang="en-US" sz="2000" b="1" dirty="0" smtClean="0">
                          <a:latin typeface="NikoshBAN" pitchFamily="2" charset="0"/>
                          <a:cs typeface="NikoshBAN" pitchFamily="2" charset="0"/>
                        </a:rPr>
                        <a:t>. </a:t>
                      </a:r>
                      <a:endParaRPr lang="en-US" sz="2000" b="1" dirty="0">
                        <a:latin typeface="NikoshBAN" pitchFamily="2" charset="0"/>
                        <a:cs typeface="NikoshBAN" pitchFamily="2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12" name="TextBox 11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55541" y="2870077"/>
                      <a:ext cx="1040670" cy="400110"/>
                    </a:xfrm>
                    <a:prstGeom prst="rect">
                      <a:avLst/>
                    </a:prstGeom>
                    <a:blipFill rotWithShape="1">
                      <a:blip r:embed="rId6"/>
                      <a:stretch>
                        <a:fillRect t="-6061" r="-5294" b="-2727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3" name="TextBox 12"/>
                    <p:cNvSpPr txBox="1"/>
                    <p:nvPr/>
                  </p:nvSpPr>
                  <p:spPr>
                    <a:xfrm>
                      <a:off x="1828800" y="3719762"/>
                      <a:ext cx="981359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14:m>
                        <m:oMath xmlns:m="http://schemas.openxmlformats.org/officeDocument/2006/math">
                          <m:r>
                            <a:rPr lang="en-US" b="1" i="1" smtClean="0">
                              <a:latin typeface="Cambria Math"/>
                              <a:cs typeface="NikoshBAN" pitchFamily="2" charset="0"/>
                            </a:rPr>
                            <m:t>𝟏𝟐</m:t>
                          </m:r>
                        </m:oMath>
                      </a14:m>
                      <a:r>
                        <a:rPr lang="en-US" b="1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bn-BD" b="1" dirty="0" smtClean="0">
                          <a:latin typeface="NikoshBAN" pitchFamily="2" charset="0"/>
                          <a:cs typeface="NikoshBAN" pitchFamily="2" charset="0"/>
                        </a:rPr>
                        <a:t>সে</a:t>
                      </a:r>
                      <a:r>
                        <a:rPr lang="en-US" b="1" dirty="0" smtClean="0">
                          <a:latin typeface="NikoshBAN" pitchFamily="2" charset="0"/>
                          <a:cs typeface="NikoshBAN" pitchFamily="2" charset="0"/>
                        </a:rPr>
                        <a:t>.</a:t>
                      </a:r>
                      <a:r>
                        <a:rPr lang="bn-BD" b="1" dirty="0" smtClean="0">
                          <a:latin typeface="NikoshBAN" pitchFamily="2" charset="0"/>
                          <a:cs typeface="NikoshBAN" pitchFamily="2" charset="0"/>
                        </a:rPr>
                        <a:t>মি</a:t>
                      </a:r>
                      <a:r>
                        <a:rPr lang="en-US" b="1" dirty="0" smtClean="0">
                          <a:latin typeface="NikoshBAN" pitchFamily="2" charset="0"/>
                          <a:cs typeface="NikoshBAN" pitchFamily="2" charset="0"/>
                        </a:rPr>
                        <a:t>.</a:t>
                      </a:r>
                      <a:endParaRPr lang="en-US" b="1" dirty="0">
                        <a:latin typeface="NikoshBAN" pitchFamily="2" charset="0"/>
                        <a:cs typeface="NikoshBAN" pitchFamily="2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13" name="TextBox 1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828800" y="3719762"/>
                      <a:ext cx="981359" cy="369332"/>
                    </a:xfrm>
                    <a:prstGeom prst="rect">
                      <a:avLst/>
                    </a:prstGeom>
                    <a:blipFill rotWithShape="1">
                      <a:blip r:embed="rId7"/>
                      <a:stretch>
                        <a:fillRect t="-6557" r="-6211" b="-2623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TextBox 15"/>
                  <p:cNvSpPr txBox="1"/>
                  <p:nvPr/>
                </p:nvSpPr>
                <p:spPr>
                  <a:xfrm>
                    <a:off x="6087802" y="3286867"/>
                    <a:ext cx="601383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90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6" name="TextBox 1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87802" y="3286867"/>
                    <a:ext cx="601383" cy="369332"/>
                  </a:xfrm>
                  <a:prstGeom prst="rect">
                    <a:avLst/>
                  </a:prstGeom>
                  <a:blipFill rotWithShape="1"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8" name="Half Frame 17"/>
            <p:cNvSpPr/>
            <p:nvPr/>
          </p:nvSpPr>
          <p:spPr>
            <a:xfrm flipH="1">
              <a:off x="6196611" y="3342802"/>
              <a:ext cx="406144" cy="304800"/>
            </a:xfrm>
            <a:prstGeom prst="halfFrame">
              <a:avLst>
                <a:gd name="adj1" fmla="val 0"/>
                <a:gd name="adj2" fmla="val 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05487" y="2326093"/>
                <a:ext cx="5879866" cy="6699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∴</a:t>
                </a:r>
                <a:r>
                  <a:rPr lang="en-US" sz="14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AC</a:t>
                </a:r>
                <a:r>
                  <a:rPr lang="en-US" sz="16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400" b="1" i="1" smtClean="0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1400" b="1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1400" b="1" i="1" smtClean="0">
                                <a:latin typeface="Cambria Math"/>
                                <a:ea typeface="Cambria Math"/>
                              </a:rPr>
                              <m:t>𝑨𝑩</m:t>
                            </m:r>
                          </m:e>
                          <m:sup>
                            <m:r>
                              <a:rPr lang="en-US" sz="1400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1400" b="1" i="1" smtClean="0">
                            <a:latin typeface="Cambria Math"/>
                            <a:ea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sz="1400" b="1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1400" b="1" i="1" smtClean="0">
                                <a:latin typeface="Cambria Math"/>
                                <a:ea typeface="Cambria Math"/>
                              </a:rPr>
                              <m:t>𝑩𝑪</m:t>
                            </m:r>
                          </m:e>
                          <m:sup>
                            <m:r>
                              <a:rPr lang="en-US" sz="1400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dirty="0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1600" b="1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600" b="1" i="1" dirty="0" smtClean="0">
                                <a:latin typeface="Cambria Math"/>
                              </a:rPr>
                              <m:t>𝟓</m:t>
                            </m:r>
                          </m:e>
                          <m:sup>
                            <m:r>
                              <a:rPr lang="en-US" sz="1600" b="1" i="1" dirty="0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1600" b="1" i="1" dirty="0" smtClean="0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sz="1600" b="1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600" b="1" i="1" dirty="0" smtClean="0">
                                <a:latin typeface="Cambria Math"/>
                              </a:rPr>
                              <m:t>𝟏𝟐</m:t>
                            </m:r>
                          </m:e>
                          <m:sup>
                            <m:r>
                              <a:rPr lang="en-US" sz="1600" b="1" i="1" dirty="0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dirty="0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1600" b="1" i="1" dirty="0" smtClean="0">
                            <a:latin typeface="Cambria Math"/>
                          </a:rPr>
                          <m:t>𝟐𝟓</m:t>
                        </m:r>
                        <m:r>
                          <a:rPr lang="en-US" sz="1600" b="1" i="1" dirty="0" smtClean="0">
                            <a:latin typeface="Cambria Math"/>
                          </a:rPr>
                          <m:t>+</m:t>
                        </m:r>
                        <m:r>
                          <a:rPr lang="en-US" sz="1600" b="1" i="1" dirty="0" smtClean="0">
                            <a:latin typeface="Cambria Math"/>
                          </a:rPr>
                          <m:t>𝟏𝟒𝟒</m:t>
                        </m:r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dirty="0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1600" b="1" i="1" dirty="0" smtClean="0">
                            <a:latin typeface="Cambria Math"/>
                          </a:rPr>
                          <m:t>𝟏𝟔𝟗</m:t>
                        </m:r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=  </a:t>
                </a:r>
                <a14:m>
                  <m:oMath xmlns:m="http://schemas.openxmlformats.org/officeDocument/2006/math">
                    <m:r>
                      <a:rPr lang="en-US" sz="1600" b="1" i="1" dirty="0" smtClean="0">
                        <a:latin typeface="Cambria Math"/>
                        <a:cs typeface="NikoshBAN" pitchFamily="2" charset="0"/>
                      </a:rPr>
                      <m:t>𝟏𝟑</m:t>
                    </m:r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সে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মি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. Ans. </a:t>
                </a:r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7" y="2326093"/>
                <a:ext cx="5879866" cy="669927"/>
              </a:xfrm>
              <a:prstGeom prst="rect">
                <a:avLst/>
              </a:prstGeom>
              <a:blipFill rotWithShape="1">
                <a:blip r:embed="rId9"/>
                <a:stretch>
                  <a:fillRect l="-622" b="-128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 rot="1605211">
                <a:off x="7281083" y="2466394"/>
                <a:ext cx="12618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𝟏𝟑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সে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মি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05211">
                <a:off x="7281083" y="2466394"/>
                <a:ext cx="1261884" cy="369332"/>
              </a:xfrm>
              <a:prstGeom prst="rect">
                <a:avLst/>
              </a:prstGeom>
              <a:blipFill rotWithShape="1">
                <a:blip r:embed="rId10"/>
                <a:stretch>
                  <a:fillRect r="-3756" b="-114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05487" y="3212374"/>
                <a:ext cx="26427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(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খ)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দেওয়া আছে,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Cambria Math"/>
                    <a:ea typeface="Cambria Math"/>
                    <a:cs typeface="NikoshBAN" pitchFamily="2" charset="0"/>
                  </a:rPr>
                  <a:t>∠C=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7" y="3212374"/>
                <a:ext cx="2642721" cy="369332"/>
              </a:xfrm>
              <a:prstGeom prst="rect">
                <a:avLst/>
              </a:prstGeom>
              <a:blipFill rotWithShape="1">
                <a:blip r:embed="rId11"/>
                <a:stretch>
                  <a:fillRect l="-2079" t="-13115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056315" y="3042373"/>
                <a:ext cx="3741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i="0" smtClean="0">
                          <a:latin typeface="Cambria Math"/>
                          <a:ea typeface="Cambria Math"/>
                        </a:rPr>
                        <m:t>θ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6315" y="3042373"/>
                <a:ext cx="374141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870080" y="3218185"/>
                <a:ext cx="306526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(ক) হতে পাই, </a:t>
                </a:r>
                <a:r>
                  <a:rPr lang="en-US" sz="1400" b="1" dirty="0" smtClean="0">
                    <a:latin typeface="NikoshBAN" pitchFamily="2" charset="0"/>
                    <a:cs typeface="NikoshBAN" pitchFamily="2" charset="0"/>
                  </a:rPr>
                  <a:t>AC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𝟏𝟑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সে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মি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0080" y="3218185"/>
                <a:ext cx="3065263" cy="369332"/>
              </a:xfrm>
              <a:prstGeom prst="rect">
                <a:avLst/>
              </a:prstGeom>
              <a:blipFill rotWithShape="1">
                <a:blip r:embed="rId13"/>
                <a:stretch>
                  <a:fillRect l="-1789" t="-6557" r="-596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68293" y="3519670"/>
                <a:ext cx="5242389" cy="5085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∴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𝒔𝒊𝒏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𝜽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𝑨𝑩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𝑨𝑪</m:t>
                        </m:r>
                      </m:den>
                    </m:f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,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এবং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𝑩𝑪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𝑨𝑪</m:t>
                        </m:r>
                      </m:den>
                    </m:f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  <a:cs typeface="NikoshBAN" pitchFamily="2" charset="0"/>
                          </a:rPr>
                          <m:t>𝟏𝟐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  <a:cs typeface="NikoshBAN" pitchFamily="2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293" y="3519670"/>
                <a:ext cx="5242389" cy="508537"/>
              </a:xfrm>
              <a:prstGeom prst="rect">
                <a:avLst/>
              </a:prstGeom>
              <a:blipFill rotWithShape="1">
                <a:blip r:embed="rId14"/>
                <a:stretch>
                  <a:fillRect l="-930" b="-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54970" y="3939206"/>
                <a:ext cx="5583580" cy="4965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∴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𝒔𝒊𝒏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𝜽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𝒄𝒐𝒔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𝜽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𝟓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𝟏𝟑</m:t>
                        </m:r>
                      </m:den>
                    </m:f>
                    <m:r>
                      <a:rPr lang="en-US" b="1" i="1" smtClean="0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𝟏𝟐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𝟏𝟑</m:t>
                        </m:r>
                      </m:den>
                    </m:f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𝟓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𝟏𝟐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𝟏𝟑</m:t>
                        </m:r>
                      </m:den>
                    </m:f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𝟏𝟕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Ans.       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970" y="3939206"/>
                <a:ext cx="5583580" cy="496546"/>
              </a:xfrm>
              <a:prstGeom prst="rect">
                <a:avLst/>
              </a:prstGeom>
              <a:blipFill rotWithShape="1">
                <a:blip r:embed="rId15"/>
                <a:stretch>
                  <a:fillRect l="-983" b="-97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205487" y="4684025"/>
            <a:ext cx="8851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(গ)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        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035793" y="4663501"/>
                <a:ext cx="7318498" cy="16571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>
                    <a:latin typeface="NikoshBAN" pitchFamily="2" charset="0"/>
                    <a:cs typeface="NikoshBAN" pitchFamily="2" charset="0"/>
                  </a:rPr>
                  <a:t>L.H.S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.=</a:t>
                </a:r>
                <a:r>
                  <a:rPr lang="bn-BD" sz="16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16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>
                            <a:latin typeface="Cambria Math"/>
                          </a:rPr>
                          <m:t>𝒔𝒆𝒄</m:t>
                        </m:r>
                      </m:e>
                      <m:sup>
                        <m:r>
                          <a:rPr lang="en-US" sz="1600" b="1" i="1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bn-BD" sz="1600" b="1" i="1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bn-BD" sz="16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b="1" dirty="0">
                    <a:latin typeface="NikoshBAN" pitchFamily="2" charset="0"/>
                    <a:cs typeface="NikoshBAN" pitchFamily="2" charset="0"/>
                  </a:rPr>
                  <a:t>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>
                            <a:latin typeface="Cambria Math"/>
                          </a:rPr>
                          <m:t>𝒄𝒐𝒔𝒆𝒄</m:t>
                        </m:r>
                      </m:e>
                      <m:sup>
                        <m:r>
                          <a:rPr lang="en-US" sz="1600" b="1" i="1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𝒄𝒐𝒔</m:t>
                            </m:r>
                          </m:e>
                          <m:sup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𝜽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𝒔𝒊𝒏</m:t>
                            </m:r>
                          </m:e>
                          <m: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𝜽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000" b="1" i="1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latin typeface="Cambria Math"/>
                                <a:cs typeface="NikoshBAN" pitchFamily="2" charset="0"/>
                              </a:rPr>
                              <m:t>𝒔𝒊𝒏</m:t>
                            </m:r>
                          </m:e>
                          <m:sup>
                            <m:r>
                              <a:rPr lang="en-US" sz="2000" b="1" i="1" smtClean="0"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𝜽</m:t>
                        </m:r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000" b="1" i="1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latin typeface="Cambria Math"/>
                                <a:cs typeface="NikoshBAN" pitchFamily="2" charset="0"/>
                              </a:rPr>
                              <m:t>𝒄𝒐𝒔</m:t>
                            </m:r>
                          </m:e>
                          <m:sup>
                            <m:r>
                              <a:rPr lang="en-US" sz="2000" b="1" i="1" smtClean="0"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𝜽</m:t>
                        </m:r>
                      </m:num>
                      <m:den>
                        <m:sSup>
                          <m:sSupPr>
                            <m:ctrlPr>
                              <a:rPr lang="en-US" sz="2000" b="1" i="1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latin typeface="Cambria Math"/>
                                <a:cs typeface="NikoshBAN" pitchFamily="2" charset="0"/>
                              </a:rPr>
                              <m:t>𝒄𝒐𝒔</m:t>
                            </m:r>
                          </m:e>
                          <m:sup>
                            <m:r>
                              <a:rPr lang="en-US" sz="2000" b="1" i="1" smtClean="0"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𝜽</m:t>
                        </m:r>
                        <m:sSup>
                          <m:sSupPr>
                            <m:ctrlPr>
                              <a:rPr lang="en-US" sz="2000" b="1" i="1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𝒔𝒊𝒏</m:t>
                            </m:r>
                          </m:e>
                          <m:sup>
                            <m:r>
                              <a:rPr lang="en-US" sz="2000" b="1" i="1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𝜽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𝒄𝒐𝒔</m:t>
                            </m:r>
                          </m:e>
                          <m: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𝜽</m:t>
                        </m:r>
                        <m:sSup>
                          <m:sSupPr>
                            <m:ctrlP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𝒔𝒊𝒏</m:t>
                            </m:r>
                          </m:e>
                          <m: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𝜽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𝒄𝒐𝒔</m:t>
                            </m:r>
                          </m:e>
                          <m: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𝜽</m:t>
                        </m:r>
                      </m:den>
                    </m:f>
                    <m:r>
                      <a:rPr lang="en-US" sz="2000" b="1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f>
                      <m:f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𝒔𝒊𝒏</m:t>
                            </m:r>
                          </m:e>
                          <m: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𝜽</m:t>
                        </m:r>
                      </m:den>
                    </m:f>
                    <m:r>
                      <a:rPr lang="en-US" sz="2000" b="1" i="1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.</m:t>
                    </m:r>
                  </m:oMath>
                </a14:m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𝒔𝒆𝒄</m:t>
                        </m:r>
                      </m:e>
                      <m:sup>
                        <m:r>
                          <a:rPr lang="en-US" sz="16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1600" b="1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1600" b="1" i="1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.</m:t>
                    </m:r>
                    <m:sSup>
                      <m:sSupPr>
                        <m:ctrlPr>
                          <a:rPr lang="en-US" sz="16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𝒄𝒐𝒔𝒆𝒄</m:t>
                        </m:r>
                      </m:e>
                      <m:sup>
                        <m:r>
                          <a:rPr lang="en-US" sz="16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1600" b="1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</a:t>
                </a:r>
                <a:r>
                  <a:rPr lang="en-US" sz="1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R.H.S.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000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793" y="4663501"/>
                <a:ext cx="7318498" cy="1657120"/>
              </a:xfrm>
              <a:prstGeom prst="rect">
                <a:avLst/>
              </a:prstGeom>
              <a:blipFill rotWithShape="1">
                <a:blip r:embed="rId16"/>
                <a:stretch>
                  <a:fillRect l="-83" t="-1838" b="-47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156855" y="6304728"/>
                <a:ext cx="7620000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∴</a:t>
                </a:r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𝒔𝒆𝒄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bn-BD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𝒄𝒐𝒔𝒆𝒄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𝒔𝒆𝒄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𝜽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.</m:t>
                    </m:r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𝒄𝒐𝒔𝒆𝒄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; </a:t>
                </a:r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(প্রমাণিত)।                         </a:t>
                </a:r>
                <a:endParaRPr lang="en-US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6855" y="6304728"/>
                <a:ext cx="7620000" cy="375552"/>
              </a:xfrm>
              <a:prstGeom prst="rect">
                <a:avLst/>
              </a:prstGeom>
              <a:blipFill rotWithShape="1">
                <a:blip r:embed="rId17"/>
                <a:stretch>
                  <a:fillRect l="-720" t="-11290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0658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20" grpId="0"/>
      <p:bldP spid="21" grpId="0"/>
      <p:bldP spid="22" grpId="0"/>
      <p:bldP spid="23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0958" y="228600"/>
            <a:ext cx="87930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মূল্যায়নঃ </a:t>
            </a:r>
            <a:endParaRPr lang="en-US" sz="36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0958" y="1066800"/>
            <a:ext cx="8793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১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আদর্শ কোণ কয়টি ও কি কি?           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0959" y="1615872"/>
                <a:ext cx="8564442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২</a:t>
                </a:r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</a:rPr>
                      <m:t>𝐬𝐢𝐧</m:t>
                    </m:r>
                    <m:r>
                      <a:rPr lang="en-US" sz="2800" b="1" i="0" smtClean="0">
                        <a:latin typeface="Cambria Math"/>
                        <a:ea typeface="Cambria Math"/>
                      </a:rPr>
                      <m:t>𝛉</m:t>
                    </m:r>
                  </m:oMath>
                </a14:m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 অনুপাতের মান ৫টি কি ভাবে জ্যামিতিক উপায় ছাড়া বের করা যায়?          </a:t>
                </a:r>
                <a:endParaRPr lang="en-US" sz="28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959" y="1615872"/>
                <a:ext cx="8564442" cy="954107"/>
              </a:xfrm>
              <a:prstGeom prst="rect">
                <a:avLst/>
              </a:prstGeom>
              <a:blipFill rotWithShape="1">
                <a:blip r:embed="rId2"/>
                <a:stretch>
                  <a:fillRect l="-1495" t="-5096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50959" y="2569979"/>
                <a:ext cx="8793041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৩</a:t>
                </a:r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</a:rPr>
                      <m:t>𝐜𝐨𝐬</m:t>
                    </m:r>
                    <m:sSup>
                      <m:sSup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0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sz="2800" b="1" i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 অনুপাতের মান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</a:rPr>
                      <m:t>𝐬𝐢𝐧</m:t>
                    </m:r>
                  </m:oMath>
                </a14:m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 কত ডিগ্রী অনুপাতের মানের সমান?          </a:t>
                </a:r>
                <a:endParaRPr lang="en-US" sz="28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959" y="2569979"/>
                <a:ext cx="8793041" cy="532966"/>
              </a:xfrm>
              <a:prstGeom prst="rect">
                <a:avLst/>
              </a:prstGeom>
              <a:blipFill rotWithShape="1">
                <a:blip r:embed="rId3"/>
                <a:stretch>
                  <a:fillRect l="-1456" t="-8046" r="-1040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50959" y="3314917"/>
                <a:ext cx="8793041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৪</a:t>
                </a:r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</a:rPr>
                      <m:t>𝐜𝐨𝐬𝐞𝐜</m:t>
                    </m:r>
                    <m:sSup>
                      <m:sSup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0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sz="2800" b="1" i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 অনুপাতের মান কত?             </a:t>
                </a:r>
                <a:endParaRPr lang="en-US" sz="28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959" y="3314917"/>
                <a:ext cx="8793041" cy="532966"/>
              </a:xfrm>
              <a:prstGeom prst="rect">
                <a:avLst/>
              </a:prstGeom>
              <a:blipFill rotWithShape="1">
                <a:blip r:embed="rId4"/>
                <a:stretch>
                  <a:fillRect l="-1456" t="-8046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6731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485" y="381000"/>
            <a:ext cx="8924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বাড়ীর কাজঃ </a:t>
            </a:r>
            <a:endParaRPr lang="en-US" sz="36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84703" y="1219200"/>
            <a:ext cx="8966224" cy="3365600"/>
            <a:chOff x="184703" y="1219200"/>
            <a:chExt cx="8966224" cy="3365600"/>
          </a:xfrm>
        </p:grpSpPr>
        <p:sp>
          <p:nvSpPr>
            <p:cNvPr id="3" name="TextBox 2"/>
            <p:cNvSpPr txBox="1"/>
            <p:nvPr/>
          </p:nvSpPr>
          <p:spPr>
            <a:xfrm>
              <a:off x="205486" y="1219200"/>
              <a:ext cx="87791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800" b="1" dirty="0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তোমরা নিম্নলিখিত অংকগুলো বাড়ী থেকে করে আনবে। </a:t>
              </a:r>
              <a:endParaRPr lang="en-US" sz="28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205487" y="1948139"/>
                  <a:ext cx="8938513" cy="6983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400" b="1" dirty="0" smtClean="0">
                      <a:solidFill>
                        <a:srgbClr val="7030A0"/>
                      </a:solidFill>
                      <a:latin typeface="NikoshBAN" pitchFamily="2" charset="0"/>
                      <a:cs typeface="NikoshBAN" pitchFamily="2" charset="0"/>
                    </a:rPr>
                    <a:t>১</a:t>
                  </a:r>
                  <a:r>
                    <a:rPr lang="en-US" sz="2400" b="1" dirty="0" smtClean="0">
                      <a:solidFill>
                        <a:srgbClr val="7030A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2400" b="1" dirty="0" smtClean="0">
                      <a:solidFill>
                        <a:srgbClr val="7030A0"/>
                      </a:solidFill>
                      <a:latin typeface="NikoshBAN" pitchFamily="2" charset="0"/>
                      <a:cs typeface="NikoshBAN" pitchFamily="2" charset="0"/>
                    </a:rPr>
                    <a:t>বই-১০</a:t>
                  </a:r>
                  <a:r>
                    <a:rPr lang="en-US" sz="2400" b="1" dirty="0" smtClean="0">
                      <a:solidFill>
                        <a:srgbClr val="7030A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⦂</a:t>
                  </a:r>
                  <a:r>
                    <a:rPr lang="bn-BD" sz="2400" b="1" dirty="0" smtClean="0">
                      <a:solidFill>
                        <a:srgbClr val="7030A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মান নির্ণয় করঃ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bn-BD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𝟏</m:t>
                          </m:r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𝟐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𝟔𝟎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𝟎</m:t>
                              </m:r>
                            </m:sup>
                          </m:sSup>
                        </m:num>
                        <m:den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𝟏</m:t>
                          </m:r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𝟐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𝟔𝟎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𝟎</m:t>
                              </m:r>
                            </m:sup>
                          </m:sSup>
                        </m:den>
                      </m:f>
                      <m:r>
                        <a:rPr lang="bn-BD" sz="24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+</m:t>
                      </m:r>
                      <m:sSup>
                        <m:sSupPr>
                          <m:ctrlPr>
                            <a:rPr lang="bn-BD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𝒔𝒆𝒄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bn-BD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bn-BD" sz="2400" b="1" dirty="0" smtClean="0">
                      <a:solidFill>
                        <a:srgbClr val="7030A0"/>
                      </a:solidFill>
                      <a:latin typeface="NikoshBAN" pitchFamily="2" charset="0"/>
                      <a:cs typeface="NikoshBAN" pitchFamily="2" charset="0"/>
                    </a:rPr>
                    <a:t>              </a:t>
                  </a:r>
                  <a:endParaRPr lang="en-US" sz="2400" b="1" dirty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5487" y="1948139"/>
                  <a:ext cx="8938513" cy="698396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l="-1091" b="-877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226271" y="3200400"/>
                  <a:ext cx="8924656" cy="4700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400" b="1" dirty="0">
                      <a:solidFill>
                        <a:srgbClr val="7030A0"/>
                      </a:solidFill>
                      <a:latin typeface="NikoshBAN" pitchFamily="2" charset="0"/>
                      <a:cs typeface="NikoshBAN" pitchFamily="2" charset="0"/>
                    </a:rPr>
                    <a:t>২</a:t>
                  </a:r>
                  <a:r>
                    <a:rPr lang="en-US" sz="2400" b="1" dirty="0" smtClean="0">
                      <a:solidFill>
                        <a:srgbClr val="7030A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2400" b="1" dirty="0" smtClean="0">
                      <a:solidFill>
                        <a:srgbClr val="7030A0"/>
                      </a:solidFill>
                      <a:latin typeface="NikoshBAN" pitchFamily="2" charset="0"/>
                      <a:cs typeface="NikoshBAN" pitchFamily="2" charset="0"/>
                    </a:rPr>
                    <a:t>বই-১২</a:t>
                  </a:r>
                  <a:r>
                    <a:rPr lang="en-US" sz="2400" b="1" dirty="0" smtClean="0">
                      <a:solidFill>
                        <a:srgbClr val="7030A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⦂</a:t>
                  </a:r>
                  <a:r>
                    <a:rPr lang="bn-BD" sz="2400" b="1" dirty="0" smtClean="0">
                      <a:solidFill>
                        <a:srgbClr val="7030A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প্রমাণ করঃ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bn-BD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bn-BD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−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𝒔𝒊𝒏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=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𝒄𝒐𝒔</m:t>
                          </m:r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2400" b="1" dirty="0" smtClean="0">
                      <a:solidFill>
                        <a:srgbClr val="7030A0"/>
                      </a:solidFill>
                      <a:latin typeface="NikoshBAN" pitchFamily="2" charset="0"/>
                      <a:cs typeface="NikoshBAN" pitchFamily="2" charset="0"/>
                    </a:rPr>
                    <a:t>                        </a:t>
                  </a:r>
                  <a:endParaRPr lang="en-US" sz="2400" b="1" dirty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6271" y="3200400"/>
                  <a:ext cx="8924656" cy="470000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1025" t="-12987" b="-3116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184703" y="4114800"/>
                  <a:ext cx="8938513" cy="4700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400" b="1" dirty="0">
                      <a:solidFill>
                        <a:srgbClr val="7030A0"/>
                      </a:solidFill>
                      <a:latin typeface="NikoshBAN" pitchFamily="2" charset="0"/>
                      <a:cs typeface="NikoshBAN" pitchFamily="2" charset="0"/>
                    </a:rPr>
                    <a:t>৩</a:t>
                  </a:r>
                  <a:r>
                    <a:rPr lang="en-US" sz="2400" b="1" dirty="0" smtClean="0">
                      <a:solidFill>
                        <a:srgbClr val="7030A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2400" b="1" dirty="0" smtClean="0">
                      <a:solidFill>
                        <a:srgbClr val="7030A0"/>
                      </a:solidFill>
                      <a:latin typeface="NikoshBAN" pitchFamily="2" charset="0"/>
                      <a:cs typeface="NikoshBAN" pitchFamily="2" charset="0"/>
                    </a:rPr>
                    <a:t>বই-১৪</a:t>
                  </a:r>
                  <a:r>
                    <a:rPr lang="en-US" sz="2400" b="1" dirty="0" smtClean="0">
                      <a:solidFill>
                        <a:srgbClr val="7030A0"/>
                      </a:solidFill>
                      <a:latin typeface="Cambria Math"/>
                      <a:ea typeface="Cambria Math"/>
                      <a:cs typeface="NikoshBAN" pitchFamily="2" charset="0"/>
                    </a:rPr>
                    <a:t>⦂</a:t>
                  </a:r>
                  <a:r>
                    <a:rPr lang="bn-BD" sz="2400" b="1" dirty="0" smtClean="0">
                      <a:solidFill>
                        <a:srgbClr val="7030A0"/>
                      </a:solidFill>
                      <a:latin typeface="NikoshBAN" pitchFamily="2" charset="0"/>
                      <a:cs typeface="NikoshBAN" pitchFamily="2" charset="0"/>
                    </a:rPr>
                    <a:t>প্রমাণ করঃ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bn-BD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  <m:t>𝒄𝒐𝒔</m:t>
                          </m:r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  <a:cs typeface="NikoshBAN" pitchFamily="2" charset="0"/>
                        </a:rPr>
                        <m:t>.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  <m:t>𝒄𝒐𝒔</m:t>
                          </m:r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  <a:cs typeface="NikoshBAN" pitchFamily="2" charset="0"/>
                        </a:rPr>
                        <m:t>+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  <m:t>𝒔𝒊𝒏</m:t>
                          </m:r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  <a:cs typeface="NikoshBAN" pitchFamily="2" charset="0"/>
                        </a:rPr>
                        <m:t>.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  <m:t>𝒔𝒊𝒏</m:t>
                          </m:r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  <a:cs typeface="NikoshBAN" pitchFamily="2" charset="0"/>
                        </a:rPr>
                        <m:t>=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  <m:t>𝒄𝒐𝒔</m:t>
                          </m:r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endParaRPr lang="en-US" sz="2400" b="1" dirty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4703" y="4114800"/>
                  <a:ext cx="8938513" cy="47000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1022" t="-12987" b="-3116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739363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1883804"/>
            <a:ext cx="815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তোমাদের সকলকে ধন্যবাদ </a:t>
            </a:r>
            <a:endParaRPr lang="en-US" sz="48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98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485" y="533400"/>
            <a:ext cx="89385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 ঘোষণাঃ </a:t>
            </a:r>
            <a:endParaRPr lang="en-US" sz="5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485" y="1336962"/>
            <a:ext cx="89385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আমাদের আজকের পাঠ......</a:t>
            </a:r>
            <a:endParaRPr lang="en-US" sz="4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05485" y="2362200"/>
                <a:ext cx="8938515" cy="13512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4000" b="1" dirty="0" smtClean="0">
                    <a:latin typeface="NikoshBAN" pitchFamily="2" charset="0"/>
                    <a:cs typeface="NikoshBAN" pitchFamily="2" charset="0"/>
                  </a:rPr>
                  <a:t>আদর্শ বা কিছু বিশেষ কোণ</a:t>
                </a:r>
                <a:r>
                  <a:rPr lang="en-US" sz="4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4000" b="1" dirty="0" smtClean="0">
                    <a:latin typeface="NikoshBAN" pitchFamily="2" charset="0"/>
                    <a:cs typeface="NikoshBAN" pitchFamily="2" charset="0"/>
                  </a:rPr>
                  <a:t>যেমন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40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4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000" b="1" dirty="0" smtClean="0">
                    <a:latin typeface="NikoshBAN" pitchFamily="2" charset="0"/>
                    <a:cs typeface="NikoshBAN" pitchFamily="2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4000" b="1" i="1" dirty="0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4000" b="1" i="1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0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4000" b="1" i="1" dirty="0" smtClean="0">
                            <a:latin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sz="4000" b="1" i="1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0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4000" b="1" i="1" dirty="0" smtClean="0"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4000" b="1" i="1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4000" b="1" dirty="0" smtClean="0">
                    <a:latin typeface="NikoshBAN" pitchFamily="2" charset="0"/>
                    <a:cs typeface="NikoshBAN" pitchFamily="2" charset="0"/>
                  </a:rPr>
                  <a:t>ও</a:t>
                </a:r>
                <a:r>
                  <a:rPr lang="en-US" sz="4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sz="4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4000" b="1" dirty="0" smtClean="0">
                    <a:latin typeface="NikoshBAN" pitchFamily="2" charset="0"/>
                    <a:cs typeface="NikoshBAN" pitchFamily="2" charset="0"/>
                  </a:rPr>
                  <a:t> কোণের</a:t>
                </a:r>
                <a:r>
                  <a:rPr lang="en-US" sz="4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4000" b="1" dirty="0" smtClean="0">
                    <a:latin typeface="NikoshBAN" pitchFamily="2" charset="0"/>
                    <a:cs typeface="NikoshBAN" pitchFamily="2" charset="0"/>
                  </a:rPr>
                  <a:t>ত্রিকোণমিতিক অনুপাত। </a:t>
                </a:r>
                <a:endParaRPr lang="en-US" sz="4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2362200"/>
                <a:ext cx="8938515" cy="1351267"/>
              </a:xfrm>
              <a:prstGeom prst="rect">
                <a:avLst/>
              </a:prstGeom>
              <a:blipFill rotWithShape="1">
                <a:blip r:embed="rId2"/>
                <a:stretch>
                  <a:fillRect l="-2456" t="-5882" b="-194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2624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6364" y="331857"/>
            <a:ext cx="891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শিখন ফলঃ </a:t>
            </a:r>
            <a:endParaRPr lang="en-US" sz="32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8655" y="914169"/>
            <a:ext cx="861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এই পাঠ শেষে আমরা...               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81000" y="1524000"/>
                <a:ext cx="8763000" cy="83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১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জ্যামিতিক উপায়ে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4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bn-BD" sz="24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</a:rPr>
                          <m:t>,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bn-BD" sz="24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</a:rPr>
                          <m:t>, 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bn-BD" sz="24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</a:rPr>
                          <m:t>, 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 এবং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4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 কোণের ত্রিকোণমিতিক অনুপাতের মান নির্ণয় ও প্রয়োগ করতে পারব।          </a:t>
                </a:r>
                <a:endParaRPr lang="en-US" sz="24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1524000"/>
                <a:ext cx="8763000" cy="839332"/>
              </a:xfrm>
              <a:prstGeom prst="rect">
                <a:avLst/>
              </a:prstGeom>
              <a:blipFill rotWithShape="1">
                <a:blip r:embed="rId2"/>
                <a:stretch>
                  <a:fillRect l="-1113" t="-3623" b="-15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81000" y="2466945"/>
            <a:ext cx="876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২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পূরক কোণের ত্রিকোণমিতিক অনুপাত নির্ণয় করতে পারব।             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15636" y="3095124"/>
                <a:ext cx="8763000" cy="83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>
                    <a:latin typeface="NikoshBAN" pitchFamily="2" charset="0"/>
                    <a:cs typeface="NikoshBAN" pitchFamily="2" charset="0"/>
                  </a:rPr>
                  <a:t>৩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জ্যামিতিক উপায় ছাড়াও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4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bn-BD" sz="24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</a:rPr>
                          <m:t>,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bn-BD" sz="24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</a:rPr>
                          <m:t>, 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bn-BD" sz="24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</a:rPr>
                          <m:t>, 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 এবং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4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 কোণের ত্রিকোণমিতিক অনুপাতের মান নির্ণয়ের সহজ উপায় জানতে পারব।          </a:t>
                </a:r>
                <a:endParaRPr lang="en-US" sz="24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636" y="3095124"/>
                <a:ext cx="8763000" cy="839332"/>
              </a:xfrm>
              <a:prstGeom prst="rect">
                <a:avLst/>
              </a:prstGeom>
              <a:blipFill rotWithShape="1">
                <a:blip r:embed="rId3"/>
                <a:stretch>
                  <a:fillRect l="-1043" t="-3650" b="-167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9269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5428" y="28432"/>
            <a:ext cx="8708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 উপস্থাপনঃ </a:t>
            </a:r>
            <a:endParaRPr lang="en-US" sz="32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30413" y="3810000"/>
                <a:ext cx="8846458" cy="1825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উপরের কোণগুলোর মধ্যে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8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28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sz="28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28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latin typeface="Cambria Math"/>
                          </a:rPr>
                          <m:t>𝟔</m:t>
                        </m:r>
                        <m:r>
                          <a:rPr lang="en-US" sz="2800" b="1" i="1" dirty="0" smtClean="0">
                            <a:latin typeface="Cambria Math"/>
                          </a:rPr>
                          <m:t>𝒐</m:t>
                        </m:r>
                      </m:e>
                      <m:sup>
                        <m:r>
                          <a:rPr lang="en-US" sz="28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28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 এই ৫ টিকে আদর্শ কোণ বলা হয় এবং মাধ্যমিক গণিতে এদের অনুপাত গুলোর ব্যপক ব্যবহার বিধায় এ সকল কোণের ত্রিকোণমিতিক অনুপাতের প্রকৃত মান জ্যমিতিক পদ্ধতিতে নির্ণয়ের উপায় আলোচনা করা হলো। </a:t>
                </a:r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                                 </a:t>
                </a:r>
                <a:endParaRPr lang="en-US" sz="28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413" y="3810000"/>
                <a:ext cx="8846458" cy="1825628"/>
              </a:xfrm>
              <a:prstGeom prst="rect">
                <a:avLst/>
              </a:prstGeom>
              <a:blipFill rotWithShape="1">
                <a:blip r:embed="rId2"/>
                <a:stretch>
                  <a:fillRect l="-1447" t="-2341" r="-1861"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9442" y="838200"/>
                <a:ext cx="8884558" cy="9736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8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জ্যামিতিক উপায়ে আমরা,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8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/>
                          </a:rPr>
                          <m:t>𝟏𝟐</m:t>
                        </m:r>
                      </m:e>
                      <m:sup>
                        <m:r>
                          <a:rPr lang="en-US" sz="28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latin typeface="Cambria Math"/>
                          </a:rPr>
                          <m:t>𝟐𝟓</m:t>
                        </m:r>
                      </m:e>
                      <m:sup>
                        <m:r>
                          <a:rPr lang="en-US" sz="28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 ,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sz="28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latin typeface="Cambria Math"/>
                          </a:rPr>
                          <m:t>𝟑𝟗</m:t>
                        </m:r>
                      </m:e>
                      <m:sup>
                        <m:r>
                          <a:rPr lang="en-US" sz="28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28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latin typeface="Cambria Math"/>
                          </a:rPr>
                          <m:t>𝟓𝟑</m:t>
                        </m:r>
                      </m:e>
                      <m:sup>
                        <m:r>
                          <a:rPr lang="en-US" sz="28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sz="28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 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latin typeface="Cambria Math"/>
                          </a:rPr>
                          <m:t>𝟖𝟒</m:t>
                        </m:r>
                      </m:e>
                      <m:sup>
                        <m:r>
                          <a:rPr lang="en-US" sz="28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28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latin typeface="Cambria Math"/>
                          </a:rPr>
                          <m:t>𝟗𝟒</m:t>
                        </m:r>
                      </m:e>
                      <m:sup>
                        <m:r>
                          <a:rPr lang="en-US" sz="28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 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2800" b="1" i="1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  ইত্যাদি পরিমাপের  কোণ   আঁকতে শিখেছি।                </a:t>
                </a:r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                                  </a:t>
                </a:r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8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442" y="838200"/>
                <a:ext cx="8884558" cy="973600"/>
              </a:xfrm>
              <a:prstGeom prst="rect">
                <a:avLst/>
              </a:prstGeom>
              <a:blipFill rotWithShape="1">
                <a:blip r:embed="rId3"/>
                <a:stretch>
                  <a:fillRect l="-1441" t="-4403" r="-37817" b="-176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24970" y="2286000"/>
            <a:ext cx="88573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এ সকল কোণের ত্রিকোণমিতিক অনুপাতের প্রকৃত মান জ্যামিতিক পদ্ধতিতে নির্ণয় করা যায়।               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789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5485" y="168635"/>
                <a:ext cx="8709915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bn-BD" sz="2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8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ও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8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কোণের ত্রিকোণমিতিক অনুপাত          </a:t>
                </a:r>
                <a:endParaRPr lang="en-US" sz="28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168635"/>
                <a:ext cx="8709915" cy="532966"/>
              </a:xfrm>
              <a:prstGeom prst="rect">
                <a:avLst/>
              </a:prstGeom>
              <a:blipFill rotWithShape="1">
                <a:blip r:embed="rId2"/>
                <a:stretch>
                  <a:fillRect t="-8046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205485" y="825255"/>
                <a:ext cx="5441581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মনে করি,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∠XOY=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OY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বাহুতে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P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একটি বিন্দু।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825255"/>
                <a:ext cx="5441581" cy="375552"/>
              </a:xfrm>
              <a:prstGeom prst="rect">
                <a:avLst/>
              </a:prstGeom>
              <a:blipFill rotWithShape="1">
                <a:blip r:embed="rId3"/>
                <a:stretch>
                  <a:fillRect t="-11290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205485" y="1305607"/>
            <a:ext cx="5280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NikoshBAN" pitchFamily="2" charset="0"/>
                <a:cs typeface="NikoshBAN" pitchFamily="2" charset="0"/>
              </a:rPr>
              <a:t>PM</a:t>
            </a:r>
            <a:r>
              <a:rPr lang="en-US" b="1" dirty="0" smtClean="0">
                <a:latin typeface="NikoshBAN" pitchFamily="2" charset="0"/>
                <a:ea typeface="Cambria Math"/>
                <a:cs typeface="NikoshBAN" pitchFamily="2" charset="0"/>
              </a:rPr>
              <a:t>⊥OX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আঁকি এবং 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PM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কে 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Q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পর্যন্ত বর্ধিত করি যেন 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MQ=PM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হয়। 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                          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05485" y="1901353"/>
            <a:ext cx="5197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NikoshBAN" pitchFamily="2" charset="0"/>
                <a:cs typeface="NikoshBAN" pitchFamily="2" charset="0"/>
              </a:rPr>
              <a:t>O,Q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যোগ করে 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Z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পর্যন্ত বর্ধিত করি।                  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05485" y="2284539"/>
            <a:ext cx="5197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এখন, </a:t>
            </a:r>
            <a:r>
              <a:rPr lang="en-US" b="1" dirty="0" smtClean="0">
                <a:latin typeface="NikoshBAN" pitchFamily="2" charset="0"/>
                <a:ea typeface="Cambria Math"/>
                <a:cs typeface="NikoshBAN" pitchFamily="2" charset="0"/>
              </a:rPr>
              <a:t>△POM </a:t>
            </a:r>
            <a:r>
              <a:rPr lang="bn-BD" b="1" dirty="0" smtClean="0">
                <a:latin typeface="NikoshBAN" pitchFamily="2" charset="0"/>
                <a:ea typeface="Cambria Math"/>
                <a:cs typeface="NikoshBAN" pitchFamily="2" charset="0"/>
              </a:rPr>
              <a:t>ও </a:t>
            </a:r>
            <a:r>
              <a:rPr lang="en-US" b="1" dirty="0" smtClean="0">
                <a:latin typeface="NikoshBAN" pitchFamily="2" charset="0"/>
                <a:ea typeface="Cambria Math"/>
                <a:cs typeface="NikoshBAN" pitchFamily="2" charset="0"/>
              </a:rPr>
              <a:t>△QOM </a:t>
            </a:r>
            <a:r>
              <a:rPr lang="bn-BD" b="1" dirty="0" smtClean="0">
                <a:latin typeface="NikoshBAN" pitchFamily="2" charset="0"/>
                <a:ea typeface="Cambria Math"/>
                <a:cs typeface="NikoshBAN" pitchFamily="2" charset="0"/>
              </a:rPr>
              <a:t>এর মধ্যে--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          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05485" y="2582641"/>
                <a:ext cx="528091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PM=QM,  OM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সাধারণ বাহু এবং অন্তর্ভুক্ত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∠PMO = </a:t>
                </a:r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অন্তর্ভুক্ত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∠QMO=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2582641"/>
                <a:ext cx="5280915" cy="646331"/>
              </a:xfrm>
              <a:prstGeom prst="rect">
                <a:avLst/>
              </a:prstGeom>
              <a:blipFill rotWithShape="1">
                <a:blip r:embed="rId4"/>
                <a:stretch>
                  <a:fillRect l="-1039" t="-7547" b="-160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205486" y="3155691"/>
                <a:ext cx="54415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∴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△ POM 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≅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△ QOM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3155691"/>
                <a:ext cx="5441580" cy="369332"/>
              </a:xfrm>
              <a:prstGeom prst="rect">
                <a:avLst/>
              </a:prstGeom>
              <a:blipFill rotWithShape="1">
                <a:blip r:embed="rId5"/>
                <a:stretch>
                  <a:fillRect t="-13333" b="-2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5485" y="3477491"/>
                <a:ext cx="8938514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অতএব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∠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QOM =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∠POM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∠OQM = ∠OPM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3477491"/>
                <a:ext cx="8938514" cy="375552"/>
              </a:xfrm>
              <a:prstGeom prst="rect">
                <a:avLst/>
              </a:prstGeom>
              <a:blipFill rotWithShape="1">
                <a:blip r:embed="rId6"/>
                <a:stretch>
                  <a:fillRect t="-11290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5486" y="3775364"/>
                <a:ext cx="8938513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আবার,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∠POQ = ∠POM +∠QOM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3775364"/>
                <a:ext cx="8938513" cy="375552"/>
              </a:xfrm>
              <a:prstGeom prst="rect">
                <a:avLst/>
              </a:prstGeom>
              <a:blipFill rotWithShape="1">
                <a:blip r:embed="rId7"/>
                <a:stretch>
                  <a:fillRect t="-11290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05486" y="4144696"/>
            <a:ext cx="8938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∴ △ OPQ </a:t>
            </a:r>
            <a:r>
              <a:rPr lang="bn-BD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একটি সমবাহু ত্রিভুজ ।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                       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5647066" y="83446"/>
            <a:ext cx="3373490" cy="3137686"/>
            <a:chOff x="5599772" y="111930"/>
            <a:chExt cx="3373490" cy="3137686"/>
          </a:xfrm>
        </p:grpSpPr>
        <p:grpSp>
          <p:nvGrpSpPr>
            <p:cNvPr id="20" name="Group 19"/>
            <p:cNvGrpSpPr/>
            <p:nvPr/>
          </p:nvGrpSpPr>
          <p:grpSpPr>
            <a:xfrm>
              <a:off x="5599772" y="111930"/>
              <a:ext cx="3373490" cy="3137686"/>
              <a:chOff x="344230" y="1442878"/>
              <a:chExt cx="3373490" cy="3137686"/>
            </a:xfrm>
          </p:grpSpPr>
          <p:grpSp>
            <p:nvGrpSpPr>
              <p:cNvPr id="9" name="Group 8"/>
              <p:cNvGrpSpPr/>
              <p:nvPr/>
            </p:nvGrpSpPr>
            <p:grpSpPr>
              <a:xfrm>
                <a:off x="344230" y="1810933"/>
                <a:ext cx="3373490" cy="2769631"/>
                <a:chOff x="222959" y="677779"/>
                <a:chExt cx="3373490" cy="2769631"/>
              </a:xfrm>
            </p:grpSpPr>
            <p:grpSp>
              <p:nvGrpSpPr>
                <p:cNvPr id="76" name="Group 75"/>
                <p:cNvGrpSpPr/>
                <p:nvPr/>
              </p:nvGrpSpPr>
              <p:grpSpPr>
                <a:xfrm>
                  <a:off x="222959" y="677779"/>
                  <a:ext cx="3373490" cy="2757054"/>
                  <a:chOff x="796636" y="1041278"/>
                  <a:chExt cx="3373490" cy="2757054"/>
                </a:xfrm>
              </p:grpSpPr>
              <p:cxnSp>
                <p:nvCxnSpPr>
                  <p:cNvPr id="7" name="Straight Arrow Connector 6"/>
                  <p:cNvCxnSpPr/>
                  <p:nvPr/>
                </p:nvCxnSpPr>
                <p:spPr>
                  <a:xfrm flipV="1">
                    <a:off x="1143000" y="1041278"/>
                    <a:ext cx="2612704" cy="1397122"/>
                  </a:xfrm>
                  <a:prstGeom prst="straightConnector1">
                    <a:avLst/>
                  </a:prstGeom>
                  <a:ln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Straight Arrow Connector 29"/>
                  <p:cNvCxnSpPr>
                    <a:endCxn id="44" idx="0"/>
                  </p:cNvCxnSpPr>
                  <p:nvPr/>
                </p:nvCxnSpPr>
                <p:spPr>
                  <a:xfrm flipV="1">
                    <a:off x="1143000" y="2362200"/>
                    <a:ext cx="2874680" cy="76200"/>
                  </a:xfrm>
                  <a:prstGeom prst="straightConnector1">
                    <a:avLst/>
                  </a:prstGeom>
                  <a:ln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Straight Connector 32"/>
                  <p:cNvCxnSpPr/>
                  <p:nvPr/>
                </p:nvCxnSpPr>
                <p:spPr>
                  <a:xfrm>
                    <a:off x="3224648" y="2400300"/>
                    <a:ext cx="0" cy="1066800"/>
                  </a:xfrm>
                  <a:prstGeom prst="line">
                    <a:avLst/>
                  </a:prstGeom>
                  <a:ln w="28575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4" name="TextBox 43"/>
                  <p:cNvSpPr txBox="1"/>
                  <p:nvPr/>
                </p:nvSpPr>
                <p:spPr>
                  <a:xfrm>
                    <a:off x="3865234" y="2362200"/>
                    <a:ext cx="30489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X</a:t>
                    </a:r>
                    <a:endParaRPr lang="en-US" dirty="0"/>
                  </a:p>
                </p:txBody>
              </p:sp>
              <p:sp>
                <p:nvSpPr>
                  <p:cNvPr id="46" name="TextBox 45"/>
                  <p:cNvSpPr txBox="1"/>
                  <p:nvPr/>
                </p:nvSpPr>
                <p:spPr>
                  <a:xfrm>
                    <a:off x="796636" y="2272145"/>
                    <a:ext cx="33695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O</a:t>
                    </a:r>
                    <a:endParaRPr lang="en-US" dirty="0"/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8" name="TextBox 47"/>
                      <p:cNvSpPr txBox="1"/>
                      <p:nvPr/>
                    </p:nvSpPr>
                    <p:spPr>
                      <a:xfrm>
                        <a:off x="1676400" y="2030968"/>
                        <a:ext cx="601383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30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oMath>
                          </m:oMathPara>
                        </a14:m>
                        <a:endParaRPr lang="en-US" dirty="0"/>
                      </a:p>
                    </p:txBody>
                  </p:sp>
                </mc:Choice>
                <mc:Fallback xmlns="">
                  <p:sp>
                    <p:nvSpPr>
                      <p:cNvPr id="48" name="TextBox 47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676400" y="2030968"/>
                        <a:ext cx="601383" cy="369332"/>
                      </a:xfrm>
                      <a:prstGeom prst="rect">
                        <a:avLst/>
                      </a:prstGeom>
                      <a:blipFill rotWithShape="1">
                        <a:blip r:embed="rId8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9" name="TextBox 48"/>
                      <p:cNvSpPr txBox="1"/>
                      <p:nvPr/>
                    </p:nvSpPr>
                    <p:spPr>
                      <a:xfrm>
                        <a:off x="1676399" y="2438400"/>
                        <a:ext cx="601383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30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oMath>
                          </m:oMathPara>
                        </a14:m>
                        <a:endParaRPr lang="en-US" dirty="0"/>
                      </a:p>
                    </p:txBody>
                  </p:sp>
                </mc:Choice>
                <mc:Fallback xmlns="">
                  <p:sp>
                    <p:nvSpPr>
                      <p:cNvPr id="49" name="TextBox 48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676399" y="2438400"/>
                        <a:ext cx="601383" cy="369332"/>
                      </a:xfrm>
                      <a:prstGeom prst="rect">
                        <a:avLst/>
                      </a:prstGeom>
                      <a:blipFill rotWithShape="1">
                        <a:blip r:embed="rId9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sp>
                <p:nvSpPr>
                  <p:cNvPr id="50" name="TextBox 49"/>
                  <p:cNvSpPr txBox="1"/>
                  <p:nvPr/>
                </p:nvSpPr>
                <p:spPr>
                  <a:xfrm>
                    <a:off x="2822864" y="1041278"/>
                    <a:ext cx="30328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P</a:t>
                    </a:r>
                    <a:endParaRPr lang="en-US" dirty="0"/>
                  </a:p>
                </p:txBody>
              </p:sp>
              <p:sp>
                <p:nvSpPr>
                  <p:cNvPr id="51" name="TextBox 50"/>
                  <p:cNvSpPr txBox="1"/>
                  <p:nvPr/>
                </p:nvSpPr>
                <p:spPr>
                  <a:xfrm>
                    <a:off x="2785994" y="3429000"/>
                    <a:ext cx="34015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Q</a:t>
                    </a:r>
                    <a:endParaRPr lang="en-US" dirty="0"/>
                  </a:p>
                </p:txBody>
              </p:sp>
              <p:sp>
                <p:nvSpPr>
                  <p:cNvPr id="52" name="TextBox 51"/>
                  <p:cNvSpPr txBox="1"/>
                  <p:nvPr/>
                </p:nvSpPr>
                <p:spPr>
                  <a:xfrm>
                    <a:off x="2873983" y="2362200"/>
                    <a:ext cx="3818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M</a:t>
                    </a:r>
                    <a:endParaRPr lang="en-US" dirty="0"/>
                  </a:p>
                </p:txBody>
              </p:sp>
              <p:cxnSp>
                <p:nvCxnSpPr>
                  <p:cNvPr id="57" name="Straight Connector 56"/>
                  <p:cNvCxnSpPr/>
                  <p:nvPr/>
                </p:nvCxnSpPr>
                <p:spPr>
                  <a:xfrm>
                    <a:off x="3224648" y="1333500"/>
                    <a:ext cx="0" cy="106680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71" name="TextBox 70"/>
                      <p:cNvSpPr txBox="1"/>
                      <p:nvPr/>
                    </p:nvSpPr>
                    <p:spPr>
                      <a:xfrm>
                        <a:off x="2743200" y="1497568"/>
                        <a:ext cx="601383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60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oMath>
                          </m:oMathPara>
                        </a14:m>
                        <a:endParaRPr lang="en-US" dirty="0"/>
                      </a:p>
                    </p:txBody>
                  </p:sp>
                </mc:Choice>
                <mc:Fallback xmlns="">
                  <p:sp>
                    <p:nvSpPr>
                      <p:cNvPr id="71" name="TextBox 70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743200" y="1497568"/>
                        <a:ext cx="601383" cy="369332"/>
                      </a:xfrm>
                      <a:prstGeom prst="rect">
                        <a:avLst/>
                      </a:prstGeom>
                      <a:blipFill rotWithShape="1">
                        <a:blip r:embed="rId10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72" name="TextBox 71"/>
                      <p:cNvSpPr txBox="1"/>
                      <p:nvPr/>
                    </p:nvSpPr>
                    <p:spPr>
                      <a:xfrm>
                        <a:off x="2673816" y="2818123"/>
                        <a:ext cx="601383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60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oMath>
                          </m:oMathPara>
                        </a14:m>
                        <a:endParaRPr lang="en-US" dirty="0"/>
                      </a:p>
                    </p:txBody>
                  </p:sp>
                </mc:Choice>
                <mc:Fallback xmlns="">
                  <p:sp>
                    <p:nvSpPr>
                      <p:cNvPr id="72" name="TextBox 71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673816" y="2818123"/>
                        <a:ext cx="601383" cy="369332"/>
                      </a:xfrm>
                      <a:prstGeom prst="rect">
                        <a:avLst/>
                      </a:prstGeom>
                      <a:blipFill rotWithShape="1">
                        <a:blip r:embed="rId11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cxnSp>
              <p:nvCxnSpPr>
                <p:cNvPr id="4" name="Straight Arrow Connector 3"/>
                <p:cNvCxnSpPr>
                  <a:endCxn id="8" idx="2"/>
                </p:cNvCxnSpPr>
                <p:nvPr/>
              </p:nvCxnSpPr>
              <p:spPr>
                <a:xfrm>
                  <a:off x="569323" y="2074901"/>
                  <a:ext cx="2775563" cy="1372509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" name="TextBox 7"/>
                <p:cNvSpPr txBox="1"/>
                <p:nvPr/>
              </p:nvSpPr>
              <p:spPr>
                <a:xfrm>
                  <a:off x="3198852" y="3078078"/>
                  <a:ext cx="29206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Z</a:t>
                  </a:r>
                  <a:endParaRPr lang="en-US" dirty="0"/>
                </a:p>
              </p:txBody>
            </p:sp>
          </p:grpSp>
          <p:sp>
            <p:nvSpPr>
              <p:cNvPr id="19" name="TextBox 18"/>
              <p:cNvSpPr txBox="1"/>
              <p:nvPr/>
            </p:nvSpPr>
            <p:spPr>
              <a:xfrm>
                <a:off x="2930236" y="1442878"/>
                <a:ext cx="2968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Y</a:t>
                </a:r>
                <a:endParaRPr lang="en-US" dirty="0"/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6874773" y="936275"/>
              <a:ext cx="4122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2a</a:t>
              </a:r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613481" y="2283446"/>
              <a:ext cx="4122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2a</a:t>
              </a:r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00082" y="1146096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00082" y="2086019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05486" y="4514028"/>
                <a:ext cx="8938513" cy="4910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যদি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OP =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𝒂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হয়, তবে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PM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PQ=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OP=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  <a:ea typeface="Cambria Math"/>
                      </a:rPr>
                      <m:t>×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  <a:cs typeface="NikoshBAN" pitchFamily="2" charset="0"/>
                      </a:rPr>
                      <m:t>𝟐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a = a    [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∵ △OPQ </a:t>
                </a:r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একটি সমবাহু ত্রিভুজ]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                                                                                       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4514028"/>
                <a:ext cx="8938513" cy="491096"/>
              </a:xfrm>
              <a:prstGeom prst="rect">
                <a:avLst/>
              </a:prstGeom>
              <a:blipFill rotWithShape="1">
                <a:blip r:embed="rId12"/>
                <a:stretch>
                  <a:fillRect l="-614" r="-70259" b="-98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205486" y="4997494"/>
            <a:ext cx="8938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এখন , সমকোণী  </a:t>
            </a:r>
            <a:r>
              <a:rPr lang="en-US" sz="2000" b="1" dirty="0" smtClean="0">
                <a:latin typeface="NikoshBAN" pitchFamily="2" charset="0"/>
                <a:ea typeface="Cambria Math"/>
                <a:cs typeface="NikoshBAN" pitchFamily="2" charset="0"/>
              </a:rPr>
              <a:t>△</a:t>
            </a:r>
            <a:r>
              <a:rPr lang="bn-BD" sz="2000" b="1" dirty="0" smtClean="0">
                <a:latin typeface="NikoshBAN" pitchFamily="2" charset="0"/>
                <a:ea typeface="Cambria Math"/>
                <a:cs typeface="NikoshBAN" pitchFamily="2" charset="0"/>
              </a:rPr>
              <a:t> </a:t>
            </a:r>
            <a:r>
              <a:rPr lang="en-US" sz="2000" b="1" dirty="0" smtClean="0">
                <a:latin typeface="NikoshBAN" pitchFamily="2" charset="0"/>
                <a:ea typeface="Cambria Math"/>
                <a:cs typeface="NikoshBAN" pitchFamily="2" charset="0"/>
              </a:rPr>
              <a:t>OPM </a:t>
            </a:r>
            <a:r>
              <a:rPr lang="bn-BD" sz="2000" b="1" dirty="0" smtClean="0">
                <a:latin typeface="NikoshBAN" pitchFamily="2" charset="0"/>
                <a:ea typeface="Cambria Math"/>
                <a:cs typeface="NikoshBAN" pitchFamily="2" charset="0"/>
              </a:rPr>
              <a:t>হতে পাই,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                        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05485" y="5366826"/>
                <a:ext cx="8938515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𝑶𝑴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𝑶𝑷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en-US" b="1" i="1" dirty="0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/>
                            <a:ea typeface="Cambria Math"/>
                          </a:rPr>
                          <m:t>𝑷𝑴</m:t>
                        </m:r>
                      </m:e>
                      <m:sup>
                        <m:r>
                          <a:rPr lang="en-US" b="1" i="1" dirty="0" smtClean="0"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(</m:t>
                        </m:r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  <m:r>
                          <a:rPr lang="en-US" b="1" i="1" smtClean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bn-BD" b="1" i="1" dirty="0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b="1" i="1" dirty="0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𝟒</m:t>
                        </m:r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bn-BD" b="1" i="1" dirty="0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b="1" i="1" dirty="0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5366826"/>
                <a:ext cx="8938515" cy="375552"/>
              </a:xfrm>
              <a:prstGeom prst="rect">
                <a:avLst/>
              </a:prstGeom>
              <a:blipFill rotWithShape="1">
                <a:blip r:embed="rId13"/>
                <a:stretch>
                  <a:fillRect l="-614" t="-4839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05486" y="5736158"/>
                <a:ext cx="8938513" cy="389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∴  OM  = 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𝒂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√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𝟑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5736158"/>
                <a:ext cx="8938513" cy="389979"/>
              </a:xfrm>
              <a:prstGeom prst="rect">
                <a:avLst/>
              </a:prstGeom>
              <a:blipFill rotWithShape="1">
                <a:blip r:embed="rId14"/>
                <a:stretch>
                  <a:fillRect t="-7813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099184" y="1511374"/>
                <a:ext cx="795137" cy="389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a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√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3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9184" y="1511374"/>
                <a:ext cx="795137" cy="389979"/>
              </a:xfrm>
              <a:prstGeom prst="rect">
                <a:avLst/>
              </a:prstGeom>
              <a:blipFill rotWithShape="1">
                <a:blip r:embed="rId15"/>
                <a:stretch>
                  <a:fillRect l="-6923" t="-1563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3392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5" grpId="0"/>
      <p:bldP spid="23" grpId="0"/>
      <p:bldP spid="24" grpId="0"/>
      <p:bldP spid="25" grpId="0"/>
      <p:bldP spid="26" grpId="0"/>
      <p:bldP spid="43" grpId="0"/>
      <p:bldP spid="3" grpId="0"/>
      <p:bldP spid="5" grpId="0"/>
      <p:bldP spid="6" grpId="0"/>
      <p:bldP spid="15" grpId="0"/>
      <p:bldP spid="16" grpId="0"/>
      <p:bldP spid="17" grpId="0"/>
      <p:bldP spid="1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05484" y="105294"/>
                <a:ext cx="8938515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এখন ,</a:t>
                </a:r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400" b="1" i="1" smtClean="0">
                            <a:solidFill>
                              <a:srgbClr val="C0000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ত্রিকোণমিতিক অনুপাত গুলি বের করি;                 </a:t>
                </a:r>
                <a:endParaRPr lang="en-US" sz="24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4" y="105294"/>
                <a:ext cx="8938515" cy="470000"/>
              </a:xfrm>
              <a:prstGeom prst="rect">
                <a:avLst/>
              </a:prstGeom>
              <a:blipFill rotWithShape="1">
                <a:blip r:embed="rId2"/>
                <a:stretch>
                  <a:fillRect l="-1091" t="-6494" b="-311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713018" y="874741"/>
                <a:ext cx="2819399" cy="4911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mbria Math"/>
                    <a:ea typeface="Cambria Math"/>
                  </a:rPr>
                  <a:t>∴</a:t>
                </a:r>
                <a:r>
                  <a:rPr lang="bn-BD" b="1" dirty="0" smtClean="0">
                    <a:latin typeface="Cambria Math"/>
                    <a:ea typeface="Cambria Math"/>
                  </a:rPr>
                  <a:t> </a:t>
                </a:r>
                <a:r>
                  <a:rPr lang="en-US" b="1" dirty="0" smtClean="0">
                    <a:latin typeface="Cambria Math"/>
                    <a:ea typeface="Cambria Math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𝑷𝑴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𝑶𝑷</m:t>
                        </m:r>
                      </m:den>
                    </m:f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den>
                    </m:f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bn-BD" b="1" dirty="0" smtClean="0"/>
                  <a:t>                 </a:t>
                </a:r>
                <a:endParaRPr lang="en-US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018" y="874741"/>
                <a:ext cx="2819399" cy="491160"/>
              </a:xfrm>
              <a:prstGeom prst="rect">
                <a:avLst/>
              </a:prstGeom>
              <a:blipFill rotWithShape="1">
                <a:blip r:embed="rId3"/>
                <a:stretch>
                  <a:fillRect l="-1728" r="-33261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486052" y="996569"/>
                <a:ext cx="2879344" cy="534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/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𝑶𝑴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𝑶𝑷</m:t>
                        </m:r>
                      </m:den>
                    </m:f>
                  </m:oMath>
                </a14:m>
                <a:r>
                  <a:rPr lang="en-US" b="1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b="1" dirty="0" smtClean="0"/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b="1" dirty="0" smtClean="0"/>
                  <a:t>                                     </a:t>
                </a:r>
                <a:endParaRPr lang="en-US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6052" y="996569"/>
                <a:ext cx="2879344" cy="534121"/>
              </a:xfrm>
              <a:prstGeom prst="rect">
                <a:avLst/>
              </a:prstGeom>
              <a:blipFill rotWithShape="1">
                <a:blip r:embed="rId4"/>
                <a:stretch>
                  <a:fillRect l="-1907" b="-6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532417" y="2924306"/>
                <a:ext cx="2819399" cy="534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mbria Math"/>
                    <a:ea typeface="Cambria Math"/>
                  </a:rPr>
                  <a:t>cot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𝑶𝑴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𝑷𝑴</m:t>
                        </m:r>
                      </m:den>
                    </m:f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b="1" dirty="0" smtClean="0"/>
                  <a:t> =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√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𝟑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2417" y="2924306"/>
                <a:ext cx="2819399" cy="534121"/>
              </a:xfrm>
              <a:prstGeom prst="rect">
                <a:avLst/>
              </a:prstGeom>
              <a:blipFill rotWithShape="1">
                <a:blip r:embed="rId5"/>
                <a:stretch>
                  <a:fillRect l="-1948" b="-114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713018" y="1740037"/>
                <a:ext cx="2900127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mbria Math"/>
                    <a:ea typeface="Cambria Math"/>
                  </a:rPr>
                  <a:t>cosec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𝑶𝑷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𝑷𝑴</m:t>
                        </m:r>
                      </m:den>
                    </m:f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den>
                    </m:f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𝟐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018" y="1740037"/>
                <a:ext cx="2900127" cy="492443"/>
              </a:xfrm>
              <a:prstGeom prst="rect">
                <a:avLst/>
              </a:prstGeom>
              <a:blipFill rotWithShape="1">
                <a:blip r:embed="rId6"/>
                <a:stretch>
                  <a:fillRect l="-1681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599290" y="1821769"/>
                <a:ext cx="2819399" cy="5085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mbria Math"/>
                    <a:ea typeface="Cambria Math"/>
                  </a:rPr>
                  <a:t>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𝑶𝑷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𝑶𝑴</m:t>
                        </m:r>
                      </m:den>
                    </m:f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bn-BD" b="1" dirty="0" smtClean="0"/>
                  <a:t>                 </a:t>
                </a:r>
                <a:endParaRPr lang="en-US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9290" y="1821769"/>
                <a:ext cx="2819399" cy="508537"/>
              </a:xfrm>
              <a:prstGeom prst="rect">
                <a:avLst/>
              </a:prstGeom>
              <a:blipFill rotWithShape="1">
                <a:blip r:embed="rId7"/>
                <a:stretch>
                  <a:fillRect l="-1948" r="-31385" b="-84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733800" y="2924306"/>
                <a:ext cx="2819399" cy="4980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mbria Math"/>
                    <a:ea typeface="Cambria Math"/>
                  </a:rPr>
                  <a:t>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𝑷𝑴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𝑶𝑴</m:t>
                        </m:r>
                      </m:den>
                    </m:f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bn-BD" b="1" dirty="0" smtClean="0"/>
                  <a:t>            </a:t>
                </a:r>
                <a:endParaRPr lang="en-US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800" y="2924306"/>
                <a:ext cx="2819399" cy="498085"/>
              </a:xfrm>
              <a:prstGeom prst="rect">
                <a:avLst/>
              </a:prstGeom>
              <a:blipFill rotWithShape="1">
                <a:blip r:embed="rId8"/>
                <a:stretch>
                  <a:fillRect l="-1948" r="-17316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205485" y="3943805"/>
            <a:ext cx="47475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অনুরূপ ভাবে , 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                 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85800" y="4495800"/>
            <a:ext cx="1685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dirty="0" smtClean="0"/>
              <a:t>                 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260528" y="4619552"/>
                <a:ext cx="2819399" cy="4911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mbria Math"/>
                    <a:ea typeface="Cambria Math"/>
                  </a:rPr>
                  <a:t>∴</a:t>
                </a:r>
                <a:r>
                  <a:rPr lang="bn-BD" b="1" dirty="0" smtClean="0">
                    <a:latin typeface="Cambria Math"/>
                    <a:ea typeface="Cambria Math"/>
                  </a:rPr>
                  <a:t> </a:t>
                </a:r>
                <a:r>
                  <a:rPr lang="en-US" b="1" dirty="0">
                    <a:latin typeface="Cambria Math"/>
                    <a:ea typeface="Cambria Math"/>
                  </a:rPr>
                  <a:t>c</a:t>
                </a:r>
                <a:r>
                  <a:rPr lang="en-US" b="1" dirty="0" smtClean="0">
                    <a:latin typeface="Cambria Math"/>
                    <a:ea typeface="Cambria Math"/>
                  </a:rPr>
                  <a:t>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𝑷𝑴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𝑶𝑷</m:t>
                        </m:r>
                      </m:den>
                    </m:f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den>
                    </m:f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bn-BD" b="1" dirty="0" smtClean="0"/>
                  <a:t>                 </a:t>
                </a:r>
                <a:endParaRPr lang="en-US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0528" y="4619552"/>
                <a:ext cx="2819399" cy="491160"/>
              </a:xfrm>
              <a:prstGeom prst="rect">
                <a:avLst/>
              </a:prstGeom>
              <a:blipFill rotWithShape="1">
                <a:blip r:embed="rId9"/>
                <a:stretch>
                  <a:fillRect l="-1948" r="-34416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05485" y="4598071"/>
                <a:ext cx="3112897" cy="534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/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𝑶𝑴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𝑶𝑷</m:t>
                        </m:r>
                      </m:den>
                    </m:f>
                  </m:oMath>
                </a14:m>
                <a:r>
                  <a:rPr lang="en-US" b="1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b="1" dirty="0" smtClean="0"/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b="1" dirty="0" smtClean="0"/>
                  <a:t>                                     </a:t>
                </a:r>
                <a:endParaRPr lang="en-US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4598071"/>
                <a:ext cx="3112897" cy="534121"/>
              </a:xfrm>
              <a:prstGeom prst="rect">
                <a:avLst/>
              </a:prstGeom>
              <a:blipFill rotWithShape="1">
                <a:blip r:embed="rId10"/>
                <a:stretch>
                  <a:fillRect l="-1765" b="-6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179128" y="5419759"/>
                <a:ext cx="2964872" cy="4980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mbria Math"/>
                    <a:ea typeface="Cambria Math"/>
                  </a:rPr>
                  <a:t>cot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𝑷𝑴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𝑶𝑴</m:t>
                        </m:r>
                      </m:den>
                    </m:f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bn-BD" b="1" dirty="0" smtClean="0"/>
                  <a:t>            </a:t>
                </a:r>
                <a:endParaRPr lang="en-US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9128" y="5419759"/>
                <a:ext cx="2964872" cy="498085"/>
              </a:xfrm>
              <a:prstGeom prst="rect">
                <a:avLst/>
              </a:prstGeom>
              <a:blipFill rotWithShape="1">
                <a:blip r:embed="rId11"/>
                <a:stretch>
                  <a:fillRect l="-1852" r="-10905" b="-97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330044" y="5419759"/>
                <a:ext cx="2761336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mbria Math"/>
                    <a:ea typeface="Cambria Math"/>
                  </a:rPr>
                  <a:t>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𝑶𝑷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𝑷𝑴</m:t>
                        </m:r>
                      </m:den>
                    </m:f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den>
                    </m:f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𝟐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0044" y="5419759"/>
                <a:ext cx="2761336" cy="492443"/>
              </a:xfrm>
              <a:prstGeom prst="rect">
                <a:avLst/>
              </a:prstGeom>
              <a:blipFill rotWithShape="1">
                <a:blip r:embed="rId12"/>
                <a:stretch>
                  <a:fillRect l="-1766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205485" y="5401241"/>
                <a:ext cx="3258932" cy="5085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mbria Math"/>
                    <a:ea typeface="Cambria Math"/>
                  </a:rPr>
                  <a:t>cosec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𝑶𝑷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𝑶𝑴</m:t>
                        </m:r>
                      </m:den>
                    </m:f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bn-BD" b="1" dirty="0" smtClean="0"/>
                  <a:t>                 </a:t>
                </a:r>
                <a:endParaRPr lang="en-US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5401241"/>
                <a:ext cx="3258932" cy="508537"/>
              </a:xfrm>
              <a:prstGeom prst="rect">
                <a:avLst/>
              </a:prstGeom>
              <a:blipFill rotWithShape="1">
                <a:blip r:embed="rId13"/>
                <a:stretch>
                  <a:fillRect l="-1685" r="-20599" b="-84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6091380" y="4598070"/>
                <a:ext cx="3038765" cy="534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mbria Math"/>
                    <a:ea typeface="Cambria Math"/>
                  </a:rPr>
                  <a:t>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𝑶𝑴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𝑷𝑴</m:t>
                        </m:r>
                      </m:den>
                    </m:f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b="1" dirty="0" smtClean="0"/>
                  <a:t> =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√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𝟑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1380" y="4598070"/>
                <a:ext cx="3038765" cy="534121"/>
              </a:xfrm>
              <a:prstGeom prst="rect">
                <a:avLst/>
              </a:prstGeom>
              <a:blipFill rotWithShape="1">
                <a:blip r:embed="rId14"/>
                <a:stretch>
                  <a:fillRect l="-1603" b="-102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2" name="Group 41"/>
          <p:cNvGrpSpPr/>
          <p:nvPr/>
        </p:nvGrpSpPr>
        <p:grpSpPr>
          <a:xfrm>
            <a:off x="256390" y="702650"/>
            <a:ext cx="2929422" cy="2755777"/>
            <a:chOff x="196456" y="628514"/>
            <a:chExt cx="3373490" cy="3137686"/>
          </a:xfrm>
        </p:grpSpPr>
        <p:grpSp>
          <p:nvGrpSpPr>
            <p:cNvPr id="2" name="Group 1"/>
            <p:cNvGrpSpPr/>
            <p:nvPr/>
          </p:nvGrpSpPr>
          <p:grpSpPr>
            <a:xfrm>
              <a:off x="196456" y="628514"/>
              <a:ext cx="3373490" cy="3137686"/>
              <a:chOff x="5599772" y="111930"/>
              <a:chExt cx="3373490" cy="3137686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5599772" y="111930"/>
                <a:ext cx="3373490" cy="3137686"/>
                <a:chOff x="344230" y="1442878"/>
                <a:chExt cx="3373490" cy="3137686"/>
              </a:xfrm>
            </p:grpSpPr>
            <p:grpSp>
              <p:nvGrpSpPr>
                <p:cNvPr id="8" name="Group 7"/>
                <p:cNvGrpSpPr/>
                <p:nvPr/>
              </p:nvGrpSpPr>
              <p:grpSpPr>
                <a:xfrm>
                  <a:off x="344230" y="1810933"/>
                  <a:ext cx="3373490" cy="2769631"/>
                  <a:chOff x="222959" y="677779"/>
                  <a:chExt cx="3373490" cy="2769631"/>
                </a:xfrm>
              </p:grpSpPr>
              <p:grpSp>
                <p:nvGrpSpPr>
                  <p:cNvPr id="10" name="Group 9"/>
                  <p:cNvGrpSpPr/>
                  <p:nvPr/>
                </p:nvGrpSpPr>
                <p:grpSpPr>
                  <a:xfrm>
                    <a:off x="222959" y="677779"/>
                    <a:ext cx="3373490" cy="2757054"/>
                    <a:chOff x="796636" y="1041278"/>
                    <a:chExt cx="3373490" cy="2757054"/>
                  </a:xfrm>
                </p:grpSpPr>
                <p:cxnSp>
                  <p:nvCxnSpPr>
                    <p:cNvPr id="13" name="Straight Arrow Connector 12"/>
                    <p:cNvCxnSpPr/>
                    <p:nvPr/>
                  </p:nvCxnSpPr>
                  <p:spPr>
                    <a:xfrm flipV="1">
                      <a:off x="1143000" y="1041278"/>
                      <a:ext cx="2612704" cy="1397122"/>
                    </a:xfrm>
                    <a:prstGeom prst="straightConnector1">
                      <a:avLst/>
                    </a:prstGeom>
                    <a:ln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" name="Straight Arrow Connector 13"/>
                    <p:cNvCxnSpPr>
                      <a:endCxn id="16" idx="0"/>
                    </p:cNvCxnSpPr>
                    <p:nvPr/>
                  </p:nvCxnSpPr>
                  <p:spPr>
                    <a:xfrm flipV="1">
                      <a:off x="1143000" y="2362200"/>
                      <a:ext cx="2874680" cy="76200"/>
                    </a:xfrm>
                    <a:prstGeom prst="straightConnector1">
                      <a:avLst/>
                    </a:prstGeom>
                    <a:ln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" name="Straight Connector 14"/>
                    <p:cNvCxnSpPr/>
                    <p:nvPr/>
                  </p:nvCxnSpPr>
                  <p:spPr>
                    <a:xfrm>
                      <a:off x="3224648" y="2400300"/>
                      <a:ext cx="0" cy="1066800"/>
                    </a:xfrm>
                    <a:prstGeom prst="line">
                      <a:avLst/>
                    </a:prstGeom>
                    <a:ln w="28575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6" name="TextBox 15"/>
                    <p:cNvSpPr txBox="1"/>
                    <p:nvPr/>
                  </p:nvSpPr>
                  <p:spPr>
                    <a:xfrm>
                      <a:off x="3865234" y="2362200"/>
                      <a:ext cx="304892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p:txBody>
                </p:sp>
                <p:sp>
                  <p:nvSpPr>
                    <p:cNvPr id="17" name="TextBox 16"/>
                    <p:cNvSpPr txBox="1"/>
                    <p:nvPr/>
                  </p:nvSpPr>
                  <p:spPr>
                    <a:xfrm>
                      <a:off x="796636" y="2272145"/>
                      <a:ext cx="336952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dirty="0" smtClean="0"/>
                        <a:t>O</a:t>
                      </a:r>
                      <a:endParaRPr lang="en-US" dirty="0"/>
                    </a:p>
                  </p:txBody>
                </p: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8" name="TextBox 17"/>
                        <p:cNvSpPr txBox="1"/>
                        <p:nvPr/>
                      </p:nvSpPr>
                      <p:spPr>
                        <a:xfrm>
                          <a:off x="1676400" y="2030968"/>
                          <a:ext cx="601383" cy="3693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30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p:txBody>
                    </p:sp>
                  </mc:Choice>
                  <mc:Fallback xmlns="">
                    <p:sp>
                      <p:nvSpPr>
                        <p:cNvPr id="48" name="TextBox 47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1676400" y="2030968"/>
                          <a:ext cx="601383" cy="369332"/>
                        </a:xfrm>
                        <a:prstGeom prst="rect">
                          <a:avLst/>
                        </a:prstGeom>
                        <a:blipFill rotWithShape="1">
                          <a:blip r:embed="rId15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9" name="TextBox 18"/>
                        <p:cNvSpPr txBox="1"/>
                        <p:nvPr/>
                      </p:nvSpPr>
                      <p:spPr>
                        <a:xfrm>
                          <a:off x="1676399" y="2438400"/>
                          <a:ext cx="601383" cy="3693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30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p:txBody>
                    </p:sp>
                  </mc:Choice>
                  <mc:Fallback xmlns="">
                    <p:sp>
                      <p:nvSpPr>
                        <p:cNvPr id="49" name="TextBox 48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1676399" y="2438400"/>
                          <a:ext cx="601383" cy="369332"/>
                        </a:xfrm>
                        <a:prstGeom prst="rect">
                          <a:avLst/>
                        </a:prstGeom>
                        <a:blipFill rotWithShape="1">
                          <a:blip r:embed="rId16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sp>
                  <p:nvSpPr>
                    <p:cNvPr id="20" name="TextBox 19"/>
                    <p:cNvSpPr txBox="1"/>
                    <p:nvPr/>
                  </p:nvSpPr>
                  <p:spPr>
                    <a:xfrm>
                      <a:off x="2822864" y="1041278"/>
                      <a:ext cx="30328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dirty="0" smtClean="0"/>
                        <a:t>P</a:t>
                      </a:r>
                      <a:endParaRPr lang="en-US" dirty="0"/>
                    </a:p>
                  </p:txBody>
                </p:sp>
                <p:sp>
                  <p:nvSpPr>
                    <p:cNvPr id="21" name="TextBox 20"/>
                    <p:cNvSpPr txBox="1"/>
                    <p:nvPr/>
                  </p:nvSpPr>
                  <p:spPr>
                    <a:xfrm>
                      <a:off x="2785994" y="3429000"/>
                      <a:ext cx="34015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dirty="0" smtClean="0"/>
                        <a:t>Q</a:t>
                      </a:r>
                      <a:endParaRPr lang="en-US" dirty="0"/>
                    </a:p>
                  </p:txBody>
                </p:sp>
                <p:sp>
                  <p:nvSpPr>
                    <p:cNvPr id="22" name="TextBox 21"/>
                    <p:cNvSpPr txBox="1"/>
                    <p:nvPr/>
                  </p:nvSpPr>
                  <p:spPr>
                    <a:xfrm>
                      <a:off x="2873983" y="2362200"/>
                      <a:ext cx="381836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dirty="0" smtClean="0"/>
                        <a:t>M</a:t>
                      </a:r>
                      <a:endParaRPr lang="en-US" dirty="0"/>
                    </a:p>
                  </p:txBody>
                </p:sp>
                <p:cxnSp>
                  <p:nvCxnSpPr>
                    <p:cNvPr id="23" name="Straight Connector 22"/>
                    <p:cNvCxnSpPr/>
                    <p:nvPr/>
                  </p:nvCxnSpPr>
                  <p:spPr>
                    <a:xfrm>
                      <a:off x="3224648" y="1333500"/>
                      <a:ext cx="0" cy="1066800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4" name="TextBox 23"/>
                        <p:cNvSpPr txBox="1"/>
                        <p:nvPr/>
                      </p:nvSpPr>
                      <p:spPr>
                        <a:xfrm>
                          <a:off x="2743200" y="1497568"/>
                          <a:ext cx="601383" cy="3693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60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p:txBody>
                    </p:sp>
                  </mc:Choice>
                  <mc:Fallback xmlns="">
                    <p:sp>
                      <p:nvSpPr>
                        <p:cNvPr id="71" name="TextBox 70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2743200" y="1497568"/>
                          <a:ext cx="601383" cy="369332"/>
                        </a:xfrm>
                        <a:prstGeom prst="rect">
                          <a:avLst/>
                        </a:prstGeom>
                        <a:blipFill rotWithShape="1">
                          <a:blip r:embed="rId17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5" name="TextBox 24"/>
                        <p:cNvSpPr txBox="1"/>
                        <p:nvPr/>
                      </p:nvSpPr>
                      <p:spPr>
                        <a:xfrm>
                          <a:off x="2673816" y="2818123"/>
                          <a:ext cx="601383" cy="3693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60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p:txBody>
                    </p:sp>
                  </mc:Choice>
                  <mc:Fallback xmlns="">
                    <p:sp>
                      <p:nvSpPr>
                        <p:cNvPr id="72" name="TextBox 71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2673816" y="2818123"/>
                          <a:ext cx="601383" cy="369332"/>
                        </a:xfrm>
                        <a:prstGeom prst="rect">
                          <a:avLst/>
                        </a:prstGeom>
                        <a:blipFill rotWithShape="1">
                          <a:blip r:embed="rId18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cxnSp>
                <p:nvCxnSpPr>
                  <p:cNvPr id="11" name="Straight Arrow Connector 10"/>
                  <p:cNvCxnSpPr>
                    <a:endCxn id="12" idx="2"/>
                  </p:cNvCxnSpPr>
                  <p:nvPr/>
                </p:nvCxnSpPr>
                <p:spPr>
                  <a:xfrm>
                    <a:off x="569323" y="2074901"/>
                    <a:ext cx="2775563" cy="1372509"/>
                  </a:xfrm>
                  <a:prstGeom prst="straightConnector1">
                    <a:avLst/>
                  </a:prstGeom>
                  <a:ln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" name="TextBox 11"/>
                  <p:cNvSpPr txBox="1"/>
                  <p:nvPr/>
                </p:nvSpPr>
                <p:spPr>
                  <a:xfrm>
                    <a:off x="3198852" y="3078078"/>
                    <a:ext cx="29206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Z</a:t>
                    </a:r>
                    <a:endParaRPr lang="en-US" dirty="0"/>
                  </a:p>
                </p:txBody>
              </p:sp>
            </p:grpSp>
            <p:sp>
              <p:nvSpPr>
                <p:cNvPr id="9" name="TextBox 8"/>
                <p:cNvSpPr txBox="1"/>
                <p:nvPr/>
              </p:nvSpPr>
              <p:spPr>
                <a:xfrm>
                  <a:off x="2930236" y="1442878"/>
                  <a:ext cx="29687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Y</a:t>
                  </a:r>
                  <a:endParaRPr lang="en-US" dirty="0"/>
                </a:p>
              </p:txBody>
            </p:sp>
          </p:grpSp>
          <p:sp>
            <p:nvSpPr>
              <p:cNvPr id="4" name="TextBox 3"/>
              <p:cNvSpPr txBox="1"/>
              <p:nvPr/>
            </p:nvSpPr>
            <p:spPr>
              <a:xfrm>
                <a:off x="6874773" y="936275"/>
                <a:ext cx="4122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2a</a:t>
                </a:r>
                <a:endParaRPr lang="en-US" dirty="0"/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6613481" y="2283446"/>
                <a:ext cx="4122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2a</a:t>
                </a:r>
                <a:endParaRPr lang="en-US" dirty="0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8000082" y="1146096"/>
                <a:ext cx="2952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a</a:t>
                </a:r>
                <a:endParaRPr lang="en-US" dirty="0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8000082" y="2086019"/>
                <a:ext cx="2952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a</a:t>
                </a:r>
                <a:endParaRPr 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1698004" y="2022123"/>
                  <a:ext cx="575799" cy="3899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a</a:t>
                  </a:r>
                  <a14:m>
                    <m:oMath xmlns:m="http://schemas.openxmlformats.org/officeDocument/2006/math">
                      <m:r>
                        <a:rPr lang="en-US" i="1" smtClean="0">
                          <a:latin typeface="Cambria Math"/>
                          <a:ea typeface="Cambria Math"/>
                        </a:rPr>
                        <m:t>√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3</m:t>
                      </m:r>
                    </m:oMath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98004" y="2022123"/>
                  <a:ext cx="575799" cy="389979"/>
                </a:xfrm>
                <a:prstGeom prst="rect">
                  <a:avLst/>
                </a:prstGeom>
                <a:blipFill rotWithShape="1">
                  <a:blip r:embed="rId19"/>
                  <a:stretch>
                    <a:fillRect l="-10976" t="-1786" r="-12195" b="-428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416193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28601" y="103601"/>
                <a:ext cx="8832274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এখন 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কোণের ত্রিকোণমিতিক অনুপাত  নির্ণয় ; </a:t>
                </a:r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                                         </a:t>
                </a:r>
                <a:endParaRPr lang="en-US" sz="24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1" y="103601"/>
                <a:ext cx="8832274" cy="470000"/>
              </a:xfrm>
              <a:prstGeom prst="rect">
                <a:avLst/>
              </a:prstGeom>
              <a:blipFill rotWithShape="1">
                <a:blip r:embed="rId2"/>
                <a:stretch>
                  <a:fillRect l="-1105" t="-6494" b="-311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5937325" y="485468"/>
            <a:ext cx="3124200" cy="2533266"/>
            <a:chOff x="5105400" y="200457"/>
            <a:chExt cx="3124200" cy="2533266"/>
          </a:xfrm>
        </p:grpSpPr>
        <p:cxnSp>
          <p:nvCxnSpPr>
            <p:cNvPr id="4" name="Straight Arrow Connector 3"/>
            <p:cNvCxnSpPr/>
            <p:nvPr/>
          </p:nvCxnSpPr>
          <p:spPr>
            <a:xfrm>
              <a:off x="5486400" y="2362200"/>
              <a:ext cx="2743200" cy="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flipV="1">
              <a:off x="5486400" y="200457"/>
              <a:ext cx="2209800" cy="216174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6591300" y="709403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P</a:t>
              </a:r>
              <a:endParaRPr lang="en-US" b="1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105400" y="2177534"/>
              <a:ext cx="3369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O</a:t>
              </a:r>
              <a:endParaRPr lang="en-US" b="1" dirty="0"/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6593591" y="1078735"/>
              <a:ext cx="386644" cy="1654988"/>
              <a:chOff x="6593591" y="1078735"/>
              <a:chExt cx="386644" cy="1654988"/>
            </a:xfrm>
          </p:grpSpPr>
          <p:cxnSp>
            <p:nvCxnSpPr>
              <p:cNvPr id="25" name="Straight Connector 24"/>
              <p:cNvCxnSpPr/>
              <p:nvPr/>
            </p:nvCxnSpPr>
            <p:spPr>
              <a:xfrm>
                <a:off x="6784509" y="1078735"/>
                <a:ext cx="0" cy="128346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TextBox 27"/>
              <p:cNvSpPr txBox="1"/>
              <p:nvPr/>
            </p:nvSpPr>
            <p:spPr>
              <a:xfrm>
                <a:off x="6593591" y="2364391"/>
                <a:ext cx="3866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M</a:t>
                </a:r>
                <a:endParaRPr lang="en-US" b="1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5583382" y="2048107"/>
                  <a:ext cx="623824" cy="37555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𝟒𝟓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/>
                              </a:rPr>
                              <m:t>𝟎</m:t>
                            </m:r>
                          </m:sup>
                        </m:sSup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30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83382" y="2048107"/>
                  <a:ext cx="601382" cy="36933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1" name="TextBox 30"/>
            <p:cNvSpPr txBox="1"/>
            <p:nvPr/>
          </p:nvSpPr>
          <p:spPr>
            <a:xfrm>
              <a:off x="7696200" y="2352723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X</a:t>
              </a:r>
              <a:endParaRPr lang="en-US" b="1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397766" y="366278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Z</a:t>
              </a:r>
              <a:endParaRPr lang="en-US" b="1" dirty="0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6198618" y="2297304"/>
              <a:ext cx="2984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a</a:t>
              </a:r>
              <a:endParaRPr lang="en-US" b="1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6746951" y="1535801"/>
              <a:ext cx="2984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a</a:t>
              </a:r>
              <a:endParaRPr lang="en-US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 rot="18903477">
                  <a:off x="5843025" y="1340811"/>
                  <a:ext cx="588623" cy="3899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/>
                    <a:t>a</a:t>
                  </a:r>
                  <a14:m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8903477">
                  <a:off x="5849437" y="1340811"/>
                  <a:ext cx="575799" cy="389979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5310" b="-1504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8601" y="538943"/>
                <a:ext cx="5771071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মনে করি,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XOZ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P , OZ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এর উপরস্থ একটি বিন্দু।               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1" y="538943"/>
                <a:ext cx="5771071" cy="407099"/>
              </a:xfrm>
              <a:prstGeom prst="rect">
                <a:avLst/>
              </a:prstGeom>
              <a:blipFill rotWithShape="1">
                <a:blip r:embed="rId5"/>
                <a:stretch>
                  <a:fillRect l="-1163" t="-4478" r="-18076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228601" y="1348997"/>
            <a:ext cx="5681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P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থেকে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OX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এর উপর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PM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লম্ব আঁকি অর্থাৎ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PM </a:t>
            </a:r>
            <a:r>
              <a:rPr lang="en-US" sz="2000" b="1" dirty="0" smtClean="0">
                <a:latin typeface="NikoshBAN" pitchFamily="2" charset="0"/>
                <a:ea typeface="Cambria Math"/>
                <a:cs typeface="NikoshBAN" pitchFamily="2" charset="0"/>
              </a:rPr>
              <a:t>⊥ OX </a:t>
            </a:r>
            <a:r>
              <a:rPr lang="bn-BD" sz="2000" b="1" dirty="0" smtClean="0">
                <a:latin typeface="NikoshBAN" pitchFamily="2" charset="0"/>
                <a:ea typeface="Cambria Math"/>
                <a:cs typeface="NikoshBAN" pitchFamily="2" charset="0"/>
              </a:rPr>
              <a:t>আঁকি।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                     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05485" y="2093213"/>
                <a:ext cx="5676424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△ OPM </a:t>
                </a:r>
                <a:r>
                  <a:rPr lang="bn-BD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সমকোণী ত্রিভুজে </a:t>
                </a:r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∠POM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𝟒𝟓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2093213"/>
                <a:ext cx="5676424" cy="407099"/>
              </a:xfrm>
              <a:prstGeom prst="rect">
                <a:avLst/>
              </a:prstGeom>
              <a:blipFill rotWithShape="1">
                <a:blip r:embed="rId6"/>
                <a:stretch>
                  <a:fillRect l="-1182" t="-10448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28601" y="2540752"/>
                <a:ext cx="5667163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∴ ∠OPM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𝟒𝟓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.         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1" y="2540752"/>
                <a:ext cx="5667163" cy="407099"/>
              </a:xfrm>
              <a:prstGeom prst="rect">
                <a:avLst/>
              </a:prstGeom>
              <a:blipFill rotWithShape="1">
                <a:blip r:embed="rId7"/>
                <a:stretch>
                  <a:fillRect l="-108" t="-10448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221674" y="3103863"/>
            <a:ext cx="5473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ধরি, 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PM = OM = a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05486" y="3648874"/>
                <a:ext cx="8676022" cy="4231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তাহলে,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𝑶𝑷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𝑷𝑴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𝑶𝑴</m:t>
                        </m:r>
                      </m:e>
                      <m:sup>
                        <m:r>
                          <a:rPr lang="en-US" sz="2000" b="1" i="1" dirty="0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000" b="1" i="1" dirty="0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𝟐</m:t>
                        </m:r>
                        <m:r>
                          <a:rPr lang="en-US" sz="2000" b="1" i="1" smtClean="0"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.         </a:t>
                </a:r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∴ OP = a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ea typeface="Cambria Math"/>
                      </a:rPr>
                      <m:t>√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𝟐</m:t>
                    </m:r>
                  </m:oMath>
                </a14:m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3648874"/>
                <a:ext cx="8676022" cy="423129"/>
              </a:xfrm>
              <a:prstGeom prst="rect">
                <a:avLst/>
              </a:prstGeom>
              <a:blipFill rotWithShape="1">
                <a:blip r:embed="rId8"/>
                <a:stretch>
                  <a:fillRect l="-70" t="-7246" b="-2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221675" y="4191000"/>
            <a:ext cx="8769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∴ </a:t>
            </a:r>
            <a:r>
              <a:rPr lang="bn-BD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ত্রিকোণমিতিক অনুপাতের সংজ্ঞা থেকে পাই, 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                    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28601" y="4725842"/>
                <a:ext cx="4478482" cy="543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/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/>
                  <a:t> </a:t>
                </a:r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</a:rPr>
                          <m:t>𝑷𝑴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</a:rPr>
                          <m:t>𝑶𝑷</m:t>
                        </m:r>
                      </m:den>
                    </m:f>
                  </m:oMath>
                </a14:m>
                <a:r>
                  <a:rPr lang="bn-BD" sz="2000" b="1" dirty="0" smtClean="0"/>
                  <a:t> </a:t>
                </a:r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</a:rPr>
                          <m:t>𝒂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</a:rPr>
                          <m:t>𝒂</m:t>
                        </m:r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bn-BD" sz="2000" b="1" dirty="0" smtClean="0"/>
                  <a:t> </a:t>
                </a:r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bn-BD" sz="2000" b="1" dirty="0" smtClean="0"/>
                  <a:t>       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1" y="4725842"/>
                <a:ext cx="4478482" cy="543226"/>
              </a:xfrm>
              <a:prstGeom prst="rect">
                <a:avLst/>
              </a:prstGeom>
              <a:blipFill rotWithShape="1">
                <a:blip r:embed="rId9"/>
                <a:stretch>
                  <a:fillRect l="-1499" b="-101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28601" y="5934578"/>
                <a:ext cx="4466960" cy="543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/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/>
                  <a:t> </a:t>
                </a:r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</a:rPr>
                          <m:t>𝑶𝑴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</a:rPr>
                          <m:t>𝑶𝑷</m:t>
                        </m:r>
                      </m:den>
                    </m:f>
                  </m:oMath>
                </a14:m>
                <a:r>
                  <a:rPr lang="bn-BD" sz="2000" b="1" dirty="0" smtClean="0"/>
                  <a:t> </a:t>
                </a:r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</a:rPr>
                          <m:t>𝒂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</a:rPr>
                          <m:t>𝒂</m:t>
                        </m:r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bn-BD" sz="2000" b="1" dirty="0" smtClean="0"/>
                  <a:t> </a:t>
                </a:r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bn-BD" sz="2000" b="1" dirty="0" smtClean="0"/>
                  <a:t>       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1" y="5934578"/>
                <a:ext cx="4466960" cy="543226"/>
              </a:xfrm>
              <a:prstGeom prst="rect">
                <a:avLst/>
              </a:prstGeom>
              <a:blipFill rotWithShape="1">
                <a:blip r:embed="rId10"/>
                <a:stretch>
                  <a:fillRect l="-1503" b="-101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10152" y="5259197"/>
                <a:ext cx="4485409" cy="583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/>
                  <a:t>cosec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/>
                  <a:t> </a:t>
                </a:r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</a:rPr>
                          <m:t>𝑶𝑷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</a:rPr>
                          <m:t>𝑷𝑴</m:t>
                        </m:r>
                      </m:den>
                    </m:f>
                  </m:oMath>
                </a14:m>
                <a:r>
                  <a:rPr lang="bn-BD" sz="2000" b="1" dirty="0" smtClean="0"/>
                  <a:t> </a:t>
                </a:r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</a:rPr>
                          <m:t>𝒂</m:t>
                        </m:r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r>
                      <a:rPr lang="en-US" sz="2000" b="1" i="1" dirty="0" smtClean="0">
                        <a:latin typeface="Cambria Math"/>
                        <a:ea typeface="Cambria Math"/>
                      </a:rPr>
                      <m:t>√</m:t>
                    </m:r>
                    <m:r>
                      <a:rPr lang="en-US" sz="2000" b="1" i="1" dirty="0" smtClean="0">
                        <a:latin typeface="Cambria Math"/>
                        <a:ea typeface="Cambria Math"/>
                      </a:rPr>
                      <m:t>𝟐</m:t>
                    </m:r>
                  </m:oMath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152" y="5259197"/>
                <a:ext cx="4485409" cy="583108"/>
              </a:xfrm>
              <a:prstGeom prst="rect">
                <a:avLst/>
              </a:prstGeom>
              <a:blipFill rotWithShape="1">
                <a:blip r:embed="rId11"/>
                <a:stretch>
                  <a:fillRect l="-1359" b="-11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107649" y="5283273"/>
                <a:ext cx="4036351" cy="5354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/>
                  <a:t>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/>
                  <a:t> </a:t>
                </a:r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</a:rPr>
                          <m:t>𝑷𝑴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</a:rPr>
                          <m:t>𝑶𝑴</m:t>
                        </m:r>
                      </m:den>
                    </m:f>
                  </m:oMath>
                </a14:m>
                <a:r>
                  <a:rPr lang="bn-BD" sz="2000" b="1" dirty="0" smtClean="0"/>
                  <a:t> </a:t>
                </a:r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</a:rPr>
                          <m:t>𝒂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</a:rPr>
                          <m:t>𝒂</m:t>
                        </m:r>
                      </m:den>
                    </m:f>
                  </m:oMath>
                </a14:m>
                <a:r>
                  <a:rPr lang="bn-BD" sz="2000" b="1" dirty="0" smtClean="0"/>
                  <a:t> </a:t>
                </a:r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</a:rPr>
                      <m:t>𝟏</m:t>
                    </m:r>
                    <m:r>
                      <a:rPr lang="en-US" sz="2000" b="1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2000" b="1" dirty="0" smtClean="0"/>
                  <a:t>            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7649" y="5283273"/>
                <a:ext cx="4036351" cy="535468"/>
              </a:xfrm>
              <a:prstGeom prst="rect">
                <a:avLst/>
              </a:prstGeom>
              <a:blipFill rotWithShape="1">
                <a:blip r:embed="rId12"/>
                <a:stretch>
                  <a:fillRect l="-1662" b="-11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5073668" y="4704008"/>
                <a:ext cx="4080214" cy="583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/>
                  <a:t>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/>
                  <a:t> </a:t>
                </a:r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</a:rPr>
                          <m:t>𝑶𝑷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</a:rPr>
                          <m:t>𝑶𝑴</m:t>
                        </m:r>
                      </m:den>
                    </m:f>
                  </m:oMath>
                </a14:m>
                <a:r>
                  <a:rPr lang="bn-BD" sz="2000" b="1" dirty="0" smtClean="0"/>
                  <a:t> </a:t>
                </a:r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</a:rPr>
                          <m:t>𝒂</m:t>
                        </m:r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r>
                      <a:rPr lang="en-US" sz="2000" b="1" i="1" dirty="0" smtClean="0">
                        <a:latin typeface="Cambria Math"/>
                        <a:ea typeface="Cambria Math"/>
                      </a:rPr>
                      <m:t>√</m:t>
                    </m:r>
                    <m:r>
                      <a:rPr lang="en-US" sz="2000" b="1" i="1" dirty="0" smtClean="0">
                        <a:latin typeface="Cambria Math"/>
                        <a:ea typeface="Cambria Math"/>
                      </a:rPr>
                      <m:t>𝟐</m:t>
                    </m:r>
                  </m:oMath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3668" y="4704008"/>
                <a:ext cx="4080214" cy="583108"/>
              </a:xfrm>
              <a:prstGeom prst="rect">
                <a:avLst/>
              </a:prstGeom>
              <a:blipFill rotWithShape="1">
                <a:blip r:embed="rId13"/>
                <a:stretch>
                  <a:fillRect l="-1493" b="-11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5087523" y="5939066"/>
                <a:ext cx="4090755" cy="5354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/>
                  <a:t>cot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/>
                  <a:t> </a:t>
                </a:r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</a:rPr>
                          <m:t>𝑶𝑴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</a:rPr>
                          <m:t>𝑷𝑴</m:t>
                        </m:r>
                      </m:den>
                    </m:f>
                  </m:oMath>
                </a14:m>
                <a:r>
                  <a:rPr lang="bn-BD" sz="2000" b="1" dirty="0" smtClean="0"/>
                  <a:t> </a:t>
                </a:r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</a:rPr>
                          <m:t>𝒂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</a:rPr>
                          <m:t>𝒂</m:t>
                        </m:r>
                      </m:den>
                    </m:f>
                  </m:oMath>
                </a14:m>
                <a:r>
                  <a:rPr lang="bn-BD" sz="2000" b="1" dirty="0" smtClean="0"/>
                  <a:t> </a:t>
                </a:r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</a:rPr>
                      <m:t>𝟏</m:t>
                    </m:r>
                    <m:r>
                      <a:rPr lang="en-US" sz="2000" b="1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2000" b="1" dirty="0" smtClean="0"/>
                  <a:t>            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523" y="5939066"/>
                <a:ext cx="4090755" cy="535468"/>
              </a:xfrm>
              <a:prstGeom prst="rect">
                <a:avLst/>
              </a:prstGeom>
              <a:blipFill rotWithShape="1">
                <a:blip r:embed="rId14"/>
                <a:stretch>
                  <a:fillRect l="-1639" b="-11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9663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0" grpId="0"/>
      <p:bldP spid="11" grpId="0"/>
      <p:bldP spid="12" grpId="0"/>
      <p:bldP spid="13" grpId="0"/>
      <p:bldP spid="14" grpId="0"/>
      <p:bldP spid="15" grpId="0"/>
      <p:bldP spid="18" grpId="0"/>
      <p:bldP spid="34" grpId="0"/>
      <p:bldP spid="35" grpId="0"/>
      <p:bldP spid="36" grpId="0"/>
      <p:bldP spid="38" grpId="0"/>
      <p:bldP spid="3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3486</TotalTime>
  <Words>8289</Words>
  <Application>Microsoft Office PowerPoint</Application>
  <PresentationFormat>On-screen Show (4:3)</PresentationFormat>
  <Paragraphs>675</Paragraphs>
  <Slides>34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স্বাগতম</vt:lpstr>
      <vt:lpstr>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SMART VIEW</dc:creator>
  <cp:lastModifiedBy>SMART VIEW</cp:lastModifiedBy>
  <cp:revision>327</cp:revision>
  <dcterms:created xsi:type="dcterms:W3CDTF">2006-08-16T00:00:00Z</dcterms:created>
  <dcterms:modified xsi:type="dcterms:W3CDTF">2019-04-05T12:19:48Z</dcterms:modified>
</cp:coreProperties>
</file>