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62" r:id="rId4"/>
    <p:sldId id="260" r:id="rId5"/>
    <p:sldId id="295" r:id="rId6"/>
    <p:sldId id="263" r:id="rId7"/>
    <p:sldId id="264" r:id="rId8"/>
    <p:sldId id="265" r:id="rId9"/>
    <p:sldId id="261" r:id="rId10"/>
    <p:sldId id="266" r:id="rId11"/>
    <p:sldId id="267" r:id="rId12"/>
    <p:sldId id="268" r:id="rId13"/>
    <p:sldId id="271" r:id="rId14"/>
    <p:sldId id="269" r:id="rId15"/>
    <p:sldId id="275" r:id="rId16"/>
    <p:sldId id="272" r:id="rId17"/>
    <p:sldId id="276" r:id="rId18"/>
    <p:sldId id="277" r:id="rId19"/>
    <p:sldId id="273" r:id="rId20"/>
    <p:sldId id="279" r:id="rId21"/>
    <p:sldId id="283" r:id="rId22"/>
    <p:sldId id="284" r:id="rId23"/>
    <p:sldId id="274" r:id="rId24"/>
    <p:sldId id="280" r:id="rId25"/>
    <p:sldId id="285" r:id="rId26"/>
    <p:sldId id="282" r:id="rId27"/>
    <p:sldId id="286" r:id="rId28"/>
    <p:sldId id="287" r:id="rId29"/>
    <p:sldId id="290" r:id="rId30"/>
    <p:sldId id="278" r:id="rId31"/>
    <p:sldId id="288" r:id="rId32"/>
    <p:sldId id="294" r:id="rId33"/>
    <p:sldId id="289" r:id="rId34"/>
    <p:sldId id="25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3EC64-7362-46BB-8ABD-5C18211C21FD}" type="datetimeFigureOut">
              <a:rPr lang="en-US" smtClean="0"/>
              <a:t>4/5/2019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82AC2-6ECA-4A8F-BA0F-B1F94262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5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82AC2-6ECA-4A8F-BA0F-B1F9426266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03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88.png"/><Relationship Id="rId7" Type="http://schemas.openxmlformats.org/officeDocument/2006/relationships/image" Target="../media/image95.png"/><Relationship Id="rId12" Type="http://schemas.openxmlformats.org/officeDocument/2006/relationships/image" Target="../media/image99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8.png"/><Relationship Id="rId5" Type="http://schemas.openxmlformats.org/officeDocument/2006/relationships/image" Target="../media/image93.png"/><Relationship Id="rId10" Type="http://schemas.openxmlformats.org/officeDocument/2006/relationships/image" Target="../media/image970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26" Type="http://schemas.openxmlformats.org/officeDocument/2006/relationships/image" Target="../media/image136.png"/><Relationship Id="rId3" Type="http://schemas.openxmlformats.org/officeDocument/2006/relationships/image" Target="../media/image113.png"/><Relationship Id="rId21" Type="http://schemas.openxmlformats.org/officeDocument/2006/relationships/image" Target="../media/image131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17" Type="http://schemas.openxmlformats.org/officeDocument/2006/relationships/image" Target="../media/image127.png"/><Relationship Id="rId25" Type="http://schemas.openxmlformats.org/officeDocument/2006/relationships/image" Target="../media/image135.png"/><Relationship Id="rId33" Type="http://schemas.openxmlformats.org/officeDocument/2006/relationships/image" Target="../media/image143.png"/><Relationship Id="rId2" Type="http://schemas.openxmlformats.org/officeDocument/2006/relationships/image" Target="../media/image112.png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29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24" Type="http://schemas.openxmlformats.org/officeDocument/2006/relationships/image" Target="../media/image134.png"/><Relationship Id="rId32" Type="http://schemas.openxmlformats.org/officeDocument/2006/relationships/image" Target="../media/image142.png"/><Relationship Id="rId5" Type="http://schemas.openxmlformats.org/officeDocument/2006/relationships/image" Target="../media/image115.png"/><Relationship Id="rId15" Type="http://schemas.openxmlformats.org/officeDocument/2006/relationships/image" Target="../media/image125.png"/><Relationship Id="rId23" Type="http://schemas.openxmlformats.org/officeDocument/2006/relationships/image" Target="../media/image133.png"/><Relationship Id="rId28" Type="http://schemas.openxmlformats.org/officeDocument/2006/relationships/image" Target="../media/image138.png"/><Relationship Id="rId10" Type="http://schemas.openxmlformats.org/officeDocument/2006/relationships/image" Target="../media/image120.png"/><Relationship Id="rId19" Type="http://schemas.openxmlformats.org/officeDocument/2006/relationships/image" Target="../media/image129.png"/><Relationship Id="rId31" Type="http://schemas.openxmlformats.org/officeDocument/2006/relationships/image" Target="../media/image141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Relationship Id="rId14" Type="http://schemas.openxmlformats.org/officeDocument/2006/relationships/image" Target="../media/image124.png"/><Relationship Id="rId22" Type="http://schemas.openxmlformats.org/officeDocument/2006/relationships/image" Target="../media/image132.png"/><Relationship Id="rId27" Type="http://schemas.openxmlformats.org/officeDocument/2006/relationships/image" Target="../media/image137.png"/><Relationship Id="rId30" Type="http://schemas.openxmlformats.org/officeDocument/2006/relationships/image" Target="../media/image140.png"/></Relationships>
</file>

<file path=ppt/slides/_rels/slide1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56.png"/><Relationship Id="rId8" Type="http://schemas.openxmlformats.org/officeDocument/2006/relationships/image" Target="../media/image149.png"/><Relationship Id="rId51" Type="http://schemas.openxmlformats.org/officeDocument/2006/relationships/image" Target="../media/image167.png"/><Relationship Id="rId26" Type="http://schemas.openxmlformats.org/officeDocument/2006/relationships/image" Target="../media/image135.png"/><Relationship Id="rId34" Type="http://schemas.openxmlformats.org/officeDocument/2006/relationships/image" Target="../media/image145.png"/><Relationship Id="rId42" Type="http://schemas.openxmlformats.org/officeDocument/2006/relationships/image" Target="../media/image159.png"/><Relationship Id="rId47" Type="http://schemas.openxmlformats.org/officeDocument/2006/relationships/image" Target="../media/image158.png"/><Relationship Id="rId50" Type="http://schemas.openxmlformats.org/officeDocument/2006/relationships/image" Target="../media/image166.png"/><Relationship Id="rId55" Type="http://schemas.openxmlformats.org/officeDocument/2006/relationships/image" Target="../media/image171.png"/><Relationship Id="rId63" Type="http://schemas.openxmlformats.org/officeDocument/2006/relationships/image" Target="../media/image179.png"/><Relationship Id="rId38" Type="http://schemas.openxmlformats.org/officeDocument/2006/relationships/image" Target="../media/image155.png"/><Relationship Id="rId7" Type="http://schemas.openxmlformats.org/officeDocument/2006/relationships/image" Target="../media/image148.png"/><Relationship Id="rId46" Type="http://schemas.openxmlformats.org/officeDocument/2006/relationships/image" Target="../media/image150.png"/><Relationship Id="rId59" Type="http://schemas.openxmlformats.org/officeDocument/2006/relationships/image" Target="../media/image175.png"/><Relationship Id="rId67" Type="http://schemas.openxmlformats.org/officeDocument/2006/relationships/image" Target="../media/image143.png"/><Relationship Id="rId2" Type="http://schemas.openxmlformats.org/officeDocument/2006/relationships/image" Target="../media/image144.png"/><Relationship Id="rId41" Type="http://schemas.openxmlformats.org/officeDocument/2006/relationships/image" Target="../media/image157.png"/><Relationship Id="rId54" Type="http://schemas.openxmlformats.org/officeDocument/2006/relationships/image" Target="../media/image170.png"/><Relationship Id="rId20" Type="http://schemas.openxmlformats.org/officeDocument/2006/relationships/image" Target="../media/image129.png"/><Relationship Id="rId6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154.png"/><Relationship Id="rId40" Type="http://schemas.openxmlformats.org/officeDocument/2006/relationships/image" Target="../media/image152.png"/><Relationship Id="rId45" Type="http://schemas.openxmlformats.org/officeDocument/2006/relationships/image" Target="../media/image163.png"/><Relationship Id="rId6" Type="http://schemas.openxmlformats.org/officeDocument/2006/relationships/image" Target="../media/image147.png"/><Relationship Id="rId53" Type="http://schemas.openxmlformats.org/officeDocument/2006/relationships/image" Target="../media/image169.png"/><Relationship Id="rId58" Type="http://schemas.openxmlformats.org/officeDocument/2006/relationships/image" Target="../media/image174.png"/><Relationship Id="rId66" Type="http://schemas.openxmlformats.org/officeDocument/2006/relationships/image" Target="../media/image182.png"/><Relationship Id="rId36" Type="http://schemas.openxmlformats.org/officeDocument/2006/relationships/image" Target="../media/image153.png"/><Relationship Id="rId5" Type="http://schemas.openxmlformats.org/officeDocument/2006/relationships/image" Target="../media/image146.png"/><Relationship Id="rId49" Type="http://schemas.openxmlformats.org/officeDocument/2006/relationships/image" Target="../media/image165.png"/><Relationship Id="rId57" Type="http://schemas.openxmlformats.org/officeDocument/2006/relationships/image" Target="../media/image173.png"/><Relationship Id="rId61" Type="http://schemas.openxmlformats.org/officeDocument/2006/relationships/image" Target="../media/image177.png"/><Relationship Id="rId44" Type="http://schemas.openxmlformats.org/officeDocument/2006/relationships/image" Target="../media/image162.png"/><Relationship Id="rId52" Type="http://schemas.openxmlformats.org/officeDocument/2006/relationships/image" Target="../media/image168.png"/><Relationship Id="rId60" Type="http://schemas.openxmlformats.org/officeDocument/2006/relationships/image" Target="../media/image176.png"/><Relationship Id="rId31" Type="http://schemas.openxmlformats.org/officeDocument/2006/relationships/image" Target="../media/image140.png"/><Relationship Id="rId65" Type="http://schemas.openxmlformats.org/officeDocument/2006/relationships/image" Target="../media/image181.png"/><Relationship Id="rId35" Type="http://schemas.openxmlformats.org/officeDocument/2006/relationships/image" Target="../media/image151.png"/><Relationship Id="rId43" Type="http://schemas.openxmlformats.org/officeDocument/2006/relationships/image" Target="../media/image161.png"/><Relationship Id="rId4" Type="http://schemas.openxmlformats.org/officeDocument/2006/relationships/image" Target="../media/image1440.png"/><Relationship Id="rId48" Type="http://schemas.openxmlformats.org/officeDocument/2006/relationships/image" Target="../media/image164.png"/><Relationship Id="rId56" Type="http://schemas.openxmlformats.org/officeDocument/2006/relationships/image" Target="../media/image172.png"/><Relationship Id="rId27" Type="http://schemas.openxmlformats.org/officeDocument/2006/relationships/image" Target="../media/image136.png"/><Relationship Id="rId64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690.png"/><Relationship Id="rId8" Type="http://schemas.openxmlformats.org/officeDocument/2006/relationships/image" Target="../media/image149.png"/><Relationship Id="rId51" Type="http://schemas.openxmlformats.org/officeDocument/2006/relationships/image" Target="../media/image187.png"/><Relationship Id="rId26" Type="http://schemas.openxmlformats.org/officeDocument/2006/relationships/image" Target="../media/image135.png"/><Relationship Id="rId34" Type="http://schemas.openxmlformats.org/officeDocument/2006/relationships/image" Target="../media/image1580.png"/><Relationship Id="rId42" Type="http://schemas.openxmlformats.org/officeDocument/2006/relationships/image" Target="../media/image1720.png"/><Relationship Id="rId47" Type="http://schemas.openxmlformats.org/officeDocument/2006/relationships/image" Target="../media/image184.png"/><Relationship Id="rId50" Type="http://schemas.openxmlformats.org/officeDocument/2006/relationships/image" Target="../media/image186.png"/><Relationship Id="rId55" Type="http://schemas.openxmlformats.org/officeDocument/2006/relationships/image" Target="../media/image191.png"/><Relationship Id="rId38" Type="http://schemas.openxmlformats.org/officeDocument/2006/relationships/image" Target="../media/image1680.png"/><Relationship Id="rId7" Type="http://schemas.openxmlformats.org/officeDocument/2006/relationships/image" Target="../media/image148.png"/><Relationship Id="rId46" Type="http://schemas.openxmlformats.org/officeDocument/2006/relationships/image" Target="../media/image1831.png"/><Relationship Id="rId59" Type="http://schemas.openxmlformats.org/officeDocument/2006/relationships/image" Target="../media/image143.png"/><Relationship Id="rId2" Type="http://schemas.openxmlformats.org/officeDocument/2006/relationships/image" Target="../media/image183.png"/><Relationship Id="rId41" Type="http://schemas.openxmlformats.org/officeDocument/2006/relationships/image" Target="../media/image1700.png"/><Relationship Id="rId20" Type="http://schemas.openxmlformats.org/officeDocument/2006/relationships/image" Target="../media/image129.png"/><Relationship Id="rId54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37" Type="http://schemas.openxmlformats.org/officeDocument/2006/relationships/image" Target="../media/image1670.png"/><Relationship Id="rId40" Type="http://schemas.openxmlformats.org/officeDocument/2006/relationships/image" Target="../media/image1650.png"/><Relationship Id="rId45" Type="http://schemas.openxmlformats.org/officeDocument/2006/relationships/image" Target="../media/image1750.png"/><Relationship Id="rId6" Type="http://schemas.openxmlformats.org/officeDocument/2006/relationships/image" Target="../media/image147.png"/><Relationship Id="rId53" Type="http://schemas.openxmlformats.org/officeDocument/2006/relationships/image" Target="../media/image188.png"/><Relationship Id="rId58" Type="http://schemas.openxmlformats.org/officeDocument/2006/relationships/image" Target="../media/image182.png"/><Relationship Id="rId36" Type="http://schemas.openxmlformats.org/officeDocument/2006/relationships/image" Target="../media/image1660.png"/><Relationship Id="rId5" Type="http://schemas.openxmlformats.org/officeDocument/2006/relationships/image" Target="../media/image146.png"/><Relationship Id="rId49" Type="http://schemas.openxmlformats.org/officeDocument/2006/relationships/image" Target="../media/image171.png"/><Relationship Id="rId57" Type="http://schemas.openxmlformats.org/officeDocument/2006/relationships/image" Target="../media/image193.png"/><Relationship Id="rId44" Type="http://schemas.openxmlformats.org/officeDocument/2006/relationships/image" Target="../media/image1740.png"/><Relationship Id="rId52" Type="http://schemas.openxmlformats.org/officeDocument/2006/relationships/image" Target="../media/image176.png"/><Relationship Id="rId31" Type="http://schemas.openxmlformats.org/officeDocument/2006/relationships/image" Target="../media/image140.png"/><Relationship Id="rId35" Type="http://schemas.openxmlformats.org/officeDocument/2006/relationships/image" Target="../media/image1640.png"/><Relationship Id="rId43" Type="http://schemas.openxmlformats.org/officeDocument/2006/relationships/image" Target="../media/image1730.png"/><Relationship Id="rId4" Type="http://schemas.openxmlformats.org/officeDocument/2006/relationships/image" Target="../media/image1440.png"/><Relationship Id="rId48" Type="http://schemas.openxmlformats.org/officeDocument/2006/relationships/image" Target="../media/image185.png"/><Relationship Id="rId27" Type="http://schemas.openxmlformats.org/officeDocument/2006/relationships/image" Target="../media/image136.png"/><Relationship Id="rId56" Type="http://schemas.openxmlformats.org/officeDocument/2006/relationships/image" Target="../media/image19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66.png"/><Relationship Id="rId18" Type="http://schemas.openxmlformats.org/officeDocument/2006/relationships/image" Target="../media/image172.png"/><Relationship Id="rId26" Type="http://schemas.openxmlformats.org/officeDocument/2006/relationships/image" Target="../media/image135.png"/><Relationship Id="rId39" Type="http://schemas.openxmlformats.org/officeDocument/2006/relationships/image" Target="../media/image1800.png"/><Relationship Id="rId3" Type="http://schemas.openxmlformats.org/officeDocument/2006/relationships/image" Target="../media/image194.png"/><Relationship Id="rId21" Type="http://schemas.openxmlformats.org/officeDocument/2006/relationships/image" Target="../media/image173.png"/><Relationship Id="rId34" Type="http://schemas.openxmlformats.org/officeDocument/2006/relationships/image" Target="../media/image143.png"/><Relationship Id="rId42" Type="http://schemas.openxmlformats.org/officeDocument/2006/relationships/image" Target="../media/image1830.png"/><Relationship Id="rId7" Type="http://schemas.openxmlformats.org/officeDocument/2006/relationships/image" Target="../media/image148.png"/><Relationship Id="rId12" Type="http://schemas.openxmlformats.org/officeDocument/2006/relationships/image" Target="../media/image165.png"/><Relationship Id="rId17" Type="http://schemas.openxmlformats.org/officeDocument/2006/relationships/image" Target="../media/image1710.png"/><Relationship Id="rId25" Type="http://schemas.openxmlformats.org/officeDocument/2006/relationships/image" Target="../media/image188.png"/><Relationship Id="rId33" Type="http://schemas.openxmlformats.org/officeDocument/2006/relationships/image" Target="../media/image182.png"/><Relationship Id="rId38" Type="http://schemas.openxmlformats.org/officeDocument/2006/relationships/image" Target="../media/image1790.png"/><Relationship Id="rId46" Type="http://schemas.openxmlformats.org/officeDocument/2006/relationships/image" Target="../media/image187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0.png"/><Relationship Id="rId20" Type="http://schemas.openxmlformats.org/officeDocument/2006/relationships/image" Target="../media/image129.png"/><Relationship Id="rId29" Type="http://schemas.openxmlformats.org/officeDocument/2006/relationships/image" Target="../media/image191.png"/><Relationship Id="rId41" Type="http://schemas.openxmlformats.org/officeDocument/2006/relationships/image" Target="../media/image18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png"/><Relationship Id="rId11" Type="http://schemas.openxmlformats.org/officeDocument/2006/relationships/image" Target="../media/image164.png"/><Relationship Id="rId24" Type="http://schemas.openxmlformats.org/officeDocument/2006/relationships/image" Target="../media/image176.png"/><Relationship Id="rId32" Type="http://schemas.openxmlformats.org/officeDocument/2006/relationships/image" Target="../media/image193.png"/><Relationship Id="rId37" Type="http://schemas.openxmlformats.org/officeDocument/2006/relationships/image" Target="../media/image1780.png"/><Relationship Id="rId40" Type="http://schemas.openxmlformats.org/officeDocument/2006/relationships/image" Target="../media/image1941.png"/><Relationship Id="rId45" Type="http://schemas.openxmlformats.org/officeDocument/2006/relationships/image" Target="../media/image1860.png"/><Relationship Id="rId5" Type="http://schemas.openxmlformats.org/officeDocument/2006/relationships/image" Target="../media/image146.png"/><Relationship Id="rId15" Type="http://schemas.openxmlformats.org/officeDocument/2006/relationships/image" Target="../media/image168.png"/><Relationship Id="rId23" Type="http://schemas.openxmlformats.org/officeDocument/2006/relationships/image" Target="../media/image187.png"/><Relationship Id="rId28" Type="http://schemas.openxmlformats.org/officeDocument/2006/relationships/image" Target="../media/image189.png"/><Relationship Id="rId36" Type="http://schemas.openxmlformats.org/officeDocument/2006/relationships/image" Target="../media/image1770.png"/><Relationship Id="rId10" Type="http://schemas.openxmlformats.org/officeDocument/2006/relationships/image" Target="../media/image184.png"/><Relationship Id="rId31" Type="http://schemas.openxmlformats.org/officeDocument/2006/relationships/image" Target="../media/image140.png"/><Relationship Id="rId44" Type="http://schemas.openxmlformats.org/officeDocument/2006/relationships/image" Target="../media/image1850.png"/><Relationship Id="rId4" Type="http://schemas.openxmlformats.org/officeDocument/2006/relationships/image" Target="../media/image1440.png"/><Relationship Id="rId9" Type="http://schemas.openxmlformats.org/officeDocument/2006/relationships/image" Target="../media/image1831.png"/><Relationship Id="rId14" Type="http://schemas.openxmlformats.org/officeDocument/2006/relationships/image" Target="../media/image185.png"/><Relationship Id="rId22" Type="http://schemas.openxmlformats.org/officeDocument/2006/relationships/image" Target="../media/image186.png"/><Relationship Id="rId27" Type="http://schemas.openxmlformats.org/officeDocument/2006/relationships/image" Target="../media/image136.png"/><Relationship Id="rId30" Type="http://schemas.openxmlformats.org/officeDocument/2006/relationships/image" Target="../media/image192.png"/><Relationship Id="rId35" Type="http://schemas.openxmlformats.org/officeDocument/2006/relationships/image" Target="../media/image1760.png"/><Relationship Id="rId43" Type="http://schemas.openxmlformats.org/officeDocument/2006/relationships/image" Target="../media/image18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0.png"/><Relationship Id="rId7" Type="http://schemas.openxmlformats.org/officeDocument/2006/relationships/image" Target="../media/image195.png"/><Relationship Id="rId2" Type="http://schemas.openxmlformats.org/officeDocument/2006/relationships/image" Target="../media/image18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0.png"/><Relationship Id="rId5" Type="http://schemas.openxmlformats.org/officeDocument/2006/relationships/image" Target="../media/image1930.png"/><Relationship Id="rId4" Type="http://schemas.openxmlformats.org/officeDocument/2006/relationships/image" Target="../media/image1920.png"/><Relationship Id="rId9" Type="http://schemas.openxmlformats.org/officeDocument/2006/relationships/image" Target="../media/image19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7" Type="http://schemas.openxmlformats.org/officeDocument/2006/relationships/image" Target="../media/image204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3" Type="http://schemas.openxmlformats.org/officeDocument/2006/relationships/image" Target="../media/image206.png"/><Relationship Id="rId7" Type="http://schemas.openxmlformats.org/officeDocument/2006/relationships/image" Target="../media/image211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10" Type="http://schemas.openxmlformats.org/officeDocument/2006/relationships/image" Target="../media/image214.png"/><Relationship Id="rId4" Type="http://schemas.openxmlformats.org/officeDocument/2006/relationships/image" Target="../media/image207.png"/><Relationship Id="rId9" Type="http://schemas.openxmlformats.org/officeDocument/2006/relationships/image" Target="../media/image2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7" Type="http://schemas.openxmlformats.org/officeDocument/2006/relationships/image" Target="../media/image221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9.png"/><Relationship Id="rId5" Type="http://schemas.openxmlformats.org/officeDocument/2006/relationships/image" Target="../media/image218.png"/><Relationship Id="rId4" Type="http://schemas.openxmlformats.org/officeDocument/2006/relationships/image" Target="../media/image2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4.png"/><Relationship Id="rId5" Type="http://schemas.openxmlformats.org/officeDocument/2006/relationships/image" Target="../media/image233.png"/><Relationship Id="rId4" Type="http://schemas.openxmlformats.org/officeDocument/2006/relationships/image" Target="../media/image2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png"/><Relationship Id="rId2" Type="http://schemas.openxmlformats.org/officeDocument/2006/relationships/image" Target="../media/image2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0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9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0.png"/><Relationship Id="rId13" Type="http://schemas.openxmlformats.org/officeDocument/2006/relationships/image" Target="../media/image254.png"/><Relationship Id="rId3" Type="http://schemas.openxmlformats.org/officeDocument/2006/relationships/image" Target="../media/image2461.png"/><Relationship Id="rId7" Type="http://schemas.openxmlformats.org/officeDocument/2006/relationships/image" Target="../media/image2470.png"/><Relationship Id="rId12" Type="http://schemas.openxmlformats.org/officeDocument/2006/relationships/image" Target="../media/image253.png"/><Relationship Id="rId17" Type="http://schemas.openxmlformats.org/officeDocument/2006/relationships/image" Target="../media/image258.png"/><Relationship Id="rId2" Type="http://schemas.openxmlformats.org/officeDocument/2006/relationships/image" Target="../media/image248.png"/><Relationship Id="rId16" Type="http://schemas.openxmlformats.org/officeDocument/2006/relationships/image" Target="../media/image2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60.png"/><Relationship Id="rId11" Type="http://schemas.openxmlformats.org/officeDocument/2006/relationships/image" Target="../media/image252.png"/><Relationship Id="rId5" Type="http://schemas.openxmlformats.org/officeDocument/2006/relationships/image" Target="../media/image249.png"/><Relationship Id="rId15" Type="http://schemas.openxmlformats.org/officeDocument/2006/relationships/image" Target="../media/image256.png"/><Relationship Id="rId10" Type="http://schemas.openxmlformats.org/officeDocument/2006/relationships/image" Target="../media/image251.png"/><Relationship Id="rId4" Type="http://schemas.openxmlformats.org/officeDocument/2006/relationships/image" Target="../media/image2471.png"/><Relationship Id="rId9" Type="http://schemas.openxmlformats.org/officeDocument/2006/relationships/image" Target="../media/image250.png"/><Relationship Id="rId14" Type="http://schemas.openxmlformats.org/officeDocument/2006/relationships/image" Target="../media/image2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2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25.png"/><Relationship Id="rId3" Type="http://schemas.openxmlformats.org/officeDocument/2006/relationships/image" Target="../media/image1911.png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20.png"/><Relationship Id="rId5" Type="http://schemas.openxmlformats.org/officeDocument/2006/relationships/image" Target="../media/image21.png"/><Relationship Id="rId15" Type="http://schemas.openxmlformats.org/officeDocument/2006/relationships/image" Target="../media/image27.png"/><Relationship Id="rId10" Type="http://schemas.openxmlformats.org/officeDocument/2006/relationships/image" Target="../media/image210.png"/><Relationship Id="rId4" Type="http://schemas.openxmlformats.org/officeDocument/2006/relationships/image" Target="../media/image2010.png"/><Relationship Id="rId9" Type="http://schemas.openxmlformats.org/officeDocument/2006/relationships/image" Target="../media/image200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220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210.png"/><Relationship Id="rId2" Type="http://schemas.openxmlformats.org/officeDocument/2006/relationships/image" Target="../media/image28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190.png"/><Relationship Id="rId10" Type="http://schemas.openxmlformats.org/officeDocument/2006/relationships/image" Target="../media/image36.png"/><Relationship Id="rId19" Type="http://schemas.openxmlformats.org/officeDocument/2006/relationships/image" Target="../media/image4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7620001" cy="1143000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7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85" y="113895"/>
            <a:ext cx="891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পূরক কোণের ত্রিকোণমিতিক অনুপাত;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136189" y="125379"/>
            <a:ext cx="3124200" cy="2355777"/>
            <a:chOff x="6056738" y="364900"/>
            <a:chExt cx="3124200" cy="2355777"/>
          </a:xfrm>
        </p:grpSpPr>
        <p:grpSp>
          <p:nvGrpSpPr>
            <p:cNvPr id="5" name="Group 4"/>
            <p:cNvGrpSpPr/>
            <p:nvPr/>
          </p:nvGrpSpPr>
          <p:grpSpPr>
            <a:xfrm>
              <a:off x="6056738" y="364900"/>
              <a:ext cx="3124200" cy="2355777"/>
              <a:chOff x="5105400" y="366278"/>
              <a:chExt cx="3124200" cy="2355777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5486400" y="2362200"/>
                <a:ext cx="2743200" cy="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endCxn id="13" idx="3"/>
              </p:cNvCxnSpPr>
              <p:nvPr/>
            </p:nvCxnSpPr>
            <p:spPr>
              <a:xfrm flipV="1">
                <a:off x="5486400" y="550944"/>
                <a:ext cx="2216258" cy="181126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894127" y="652626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P</a:t>
                </a:r>
                <a:endParaRPr lang="en-U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105400" y="2177534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O</a:t>
                </a:r>
                <a:endParaRPr lang="en-US" b="1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6954969" y="1001540"/>
                <a:ext cx="386644" cy="1709030"/>
                <a:chOff x="6954969" y="1001540"/>
                <a:chExt cx="386644" cy="1709030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128803" y="1001540"/>
                  <a:ext cx="0" cy="135118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6954969" y="2341238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M</a:t>
                  </a:r>
                  <a:endParaRPr lang="en-US" b="1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600359" y="2086107"/>
                    <a:ext cx="3818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0359" y="2086107"/>
                    <a:ext cx="381835" cy="36933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7696200" y="2352723"/>
                <a:ext cx="311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X</a:t>
                </a:r>
                <a:endParaRPr lang="en-US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397766" y="366278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Y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 rot="18725573">
                  <a:off x="7455006" y="1086771"/>
                  <a:ext cx="1089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dirty="0" smtClean="0"/>
                    <a:t>-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a14:m>
                  <a:r>
                    <a:rPr lang="bn-BD" dirty="0" smtClean="0"/>
                    <a:t>   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725573">
                  <a:off x="7455006" y="1086771"/>
                  <a:ext cx="1089016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3448" r="-10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5485" y="641927"/>
                <a:ext cx="6267656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পূরক কোণঃ দুইটি সূক্ষকোণের পরিমাপের সমষ্টি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হলে, তাদের একটিকে অপরটির পূরক কোণ বলে। যেমন,   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641927"/>
                <a:ext cx="6267656" cy="714876"/>
              </a:xfrm>
              <a:prstGeom prst="rect">
                <a:avLst/>
              </a:prstGeom>
              <a:blipFill rotWithShape="1">
                <a:blip r:embed="rId4"/>
                <a:stretch>
                  <a:fillRect l="-1070" t="-2542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5485" y="1288258"/>
                <a:ext cx="5731837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𝟑𝟓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কোণের পূরক কোণ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𝟓𝟓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1288258"/>
                <a:ext cx="5731837" cy="407099"/>
              </a:xfrm>
              <a:prstGeom prst="rect">
                <a:avLst/>
              </a:prstGeom>
              <a:blipFill rotWithShape="1">
                <a:blip r:embed="rId5"/>
                <a:stretch>
                  <a:fillRect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05485" y="1642694"/>
                <a:ext cx="5731837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𝒐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কোণের পূরক কোণ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𝟕𝟎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1642694"/>
                <a:ext cx="5731837" cy="407099"/>
              </a:xfrm>
              <a:prstGeom prst="rect">
                <a:avLst/>
              </a:prstGeom>
              <a:blipFill rotWithShape="1">
                <a:blip r:embed="rId6"/>
                <a:stretch>
                  <a:fillRect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5486" y="1993266"/>
                <a:ext cx="573183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কোণের পূরক কোণ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𝟖𝟓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1993266"/>
                <a:ext cx="5731838" cy="407099"/>
              </a:xfrm>
              <a:prstGeom prst="rect">
                <a:avLst/>
              </a:prstGeom>
              <a:blipFill rotWithShape="1">
                <a:blip r:embed="rId7"/>
                <a:stretch>
                  <a:fillRect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5486" y="2292548"/>
                <a:ext cx="5731838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কোণের পূরক কোণ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b="1" i="0" smtClean="0">
                        <a:latin typeface="Cambria Math"/>
                      </a:rPr>
                      <m:t>− 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2292548"/>
                <a:ext cx="5731838" cy="375552"/>
              </a:xfrm>
              <a:prstGeom prst="rect">
                <a:avLst/>
              </a:prstGeom>
              <a:blipFill rotWithShape="1">
                <a:blip r:embed="rId8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5486" y="2661880"/>
                <a:ext cx="893851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সাধারণ ভাবে </a:t>
                </a:r>
                <a14:m>
                  <m:oMath xmlns:m="http://schemas.openxmlformats.org/officeDocument/2006/math">
                    <m:r>
                      <a:rPr lang="bn-BD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কোণ 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r>
                      <a:rPr lang="en-US" b="1" i="0" smtClean="0">
                        <a:latin typeface="Cambria Math"/>
                      </a:rPr>
                      <m:t>−</m:t>
                    </m:r>
                    <m:r>
                      <a:rPr lang="el-GR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পরস্পরের পূরক কোণ।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2661880"/>
                <a:ext cx="8938514" cy="375552"/>
              </a:xfrm>
              <a:prstGeom prst="rect">
                <a:avLst/>
              </a:prstGeom>
              <a:blipFill rotWithShape="1">
                <a:blip r:embed="rId9"/>
                <a:stretch>
                  <a:fillRect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5486" y="3031212"/>
                <a:ext cx="89385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মনে করি,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∠XOY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P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এই কোণের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OY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বাহুর উপর একটি বিন্দু।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PM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⊥ OX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আঁকি।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3031212"/>
                <a:ext cx="8938513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614" t="-1311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486" y="3445042"/>
                <a:ext cx="893851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∵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ত্রিভুজের তিন কোণের সমষ্টি দুই সমকোণ এবং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△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POM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সমকোণী ত্রিভুজে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∠PMO=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3445042"/>
                <a:ext cx="8938513" cy="375552"/>
              </a:xfrm>
              <a:prstGeom prst="rect">
                <a:avLst/>
              </a:prstGeom>
              <a:blipFill rotWithShape="1">
                <a:blip r:embed="rId11"/>
                <a:stretch>
                  <a:fillRect l="-614" t="-1129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486" y="3865418"/>
                <a:ext cx="893851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 ∠OPM+∠POM=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একসমকোণ=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3865418"/>
                <a:ext cx="8938513" cy="375552"/>
              </a:xfrm>
              <a:prstGeom prst="rect">
                <a:avLst/>
              </a:prstGeom>
              <a:blipFill rotWithShape="1">
                <a:blip r:embed="rId12"/>
                <a:stretch>
                  <a:fillRect l="-614" t="-1129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5485" y="4234750"/>
                <a:ext cx="892465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∴ ∠OPM=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b="1" dirty="0" smtClean="0">
                    <a:latin typeface="Cambria Math"/>
                    <a:ea typeface="Cambria Math"/>
                  </a:rPr>
                  <a:t>∠POM=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/>
                  <a:t>   [ </a:t>
                </a:r>
                <a:r>
                  <a:rPr lang="en-US" b="1" dirty="0" smtClean="0">
                    <a:latin typeface="Cambria Math"/>
                    <a:ea typeface="Cambria Math"/>
                  </a:rPr>
                  <a:t>∵ ∠POM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/>
                  <a:t>  ]    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4234750"/>
                <a:ext cx="8924659" cy="375552"/>
              </a:xfrm>
              <a:prstGeom prst="rect">
                <a:avLst/>
              </a:prstGeom>
              <a:blipFill rotWithShape="1">
                <a:blip r:embed="rId13"/>
                <a:stretch>
                  <a:fillRect l="-615" t="-983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05486" y="4565073"/>
                <a:ext cx="89385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∴ sin(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𝑶𝑴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𝑶𝑷</m:t>
                        </m:r>
                      </m:den>
                    </m:f>
                  </m:oMath>
                </a14:m>
                <a:r>
                  <a:rPr lang="en-US" b="1" dirty="0" smtClean="0"/>
                  <a:t>  = </a:t>
                </a:r>
                <a:r>
                  <a:rPr lang="en-US" b="1" dirty="0" err="1" smtClean="0"/>
                  <a:t>cos</a:t>
                </a:r>
                <a:r>
                  <a:rPr lang="en-US" b="1" dirty="0" err="1" smtClean="0">
                    <a:latin typeface="Cambria Math"/>
                    <a:ea typeface="Cambria Math"/>
                  </a:rPr>
                  <a:t>∠POM</a:t>
                </a:r>
                <a:r>
                  <a:rPr lang="en-US" b="1" dirty="0" smtClean="0">
                    <a:latin typeface="Cambria Math"/>
                    <a:ea typeface="Cambria Math"/>
                  </a:rPr>
                  <a:t>= </a:t>
                </a:r>
                <a:r>
                  <a:rPr lang="en-US" b="1" dirty="0" err="1" smtClean="0">
                    <a:latin typeface="Cambria Math"/>
                    <a:ea typeface="Cambria Math"/>
                  </a:rPr>
                  <a:t>cos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/>
                  <a:t>  ;     </a:t>
                </a:r>
                <a:r>
                  <a:rPr lang="en-US" b="1" dirty="0" err="1" smtClean="0"/>
                  <a:t>cos</a:t>
                </a:r>
                <a:r>
                  <a:rPr lang="en-US" b="1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)=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𝑷𝑴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𝑶𝑷</m:t>
                        </m:r>
                      </m:den>
                    </m:f>
                  </m:oMath>
                </a14:m>
                <a:r>
                  <a:rPr lang="en-US" b="1" dirty="0" smtClean="0"/>
                  <a:t> =   </a:t>
                </a:r>
                <a:r>
                  <a:rPr lang="en-US" b="1" dirty="0" err="1" smtClean="0"/>
                  <a:t>sin</a:t>
                </a:r>
                <a:r>
                  <a:rPr lang="en-US" b="1" dirty="0" err="1" smtClean="0">
                    <a:latin typeface="Cambria Math"/>
                    <a:ea typeface="Cambria Math"/>
                  </a:rPr>
                  <a:t>∠POM</a:t>
                </a:r>
                <a:r>
                  <a:rPr lang="en-US" b="1" dirty="0" smtClean="0">
                    <a:latin typeface="Cambria Math"/>
                    <a:ea typeface="Cambria Math"/>
                  </a:rPr>
                  <a:t> = sin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/>
                  <a:t>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4565073"/>
                <a:ext cx="8938514" cy="492443"/>
              </a:xfrm>
              <a:prstGeom prst="rect">
                <a:avLst/>
              </a:prstGeom>
              <a:blipFill rotWithShape="1">
                <a:blip r:embed="rId14"/>
                <a:stretch>
                  <a:fillRect l="-614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05486" y="5189576"/>
                <a:ext cx="8917732" cy="487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∴ tan(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𝑶𝑴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𝑷𝑴</m:t>
                        </m:r>
                      </m:den>
                    </m:f>
                  </m:oMath>
                </a14:m>
                <a:r>
                  <a:rPr lang="en-US" b="1" dirty="0" smtClean="0"/>
                  <a:t>  = </a:t>
                </a:r>
                <a:r>
                  <a:rPr lang="en-US" b="1" dirty="0" err="1" smtClean="0"/>
                  <a:t>cot</a:t>
                </a:r>
                <a:r>
                  <a:rPr lang="en-US" b="1" dirty="0" err="1" smtClean="0">
                    <a:latin typeface="Cambria Math"/>
                    <a:ea typeface="Cambria Math"/>
                  </a:rPr>
                  <a:t>∠POM</a:t>
                </a:r>
                <a:r>
                  <a:rPr lang="en-US" b="1" dirty="0" smtClean="0">
                    <a:latin typeface="Cambria Math"/>
                    <a:ea typeface="Cambria Math"/>
                  </a:rPr>
                  <a:t>= </a:t>
                </a:r>
                <a:r>
                  <a:rPr lang="en-US" b="1" dirty="0" err="1" smtClean="0">
                    <a:latin typeface="Cambria Math"/>
                    <a:ea typeface="Cambria Math"/>
                  </a:rPr>
                  <a:t>co</a:t>
                </a:r>
                <a:r>
                  <a:rPr lang="en-US" b="1" dirty="0" smtClean="0">
                    <a:latin typeface="Cambria Math"/>
                    <a:ea typeface="Cambria Math"/>
                  </a:rPr>
                  <a:t>t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/>
                  <a:t>  ;     </a:t>
                </a:r>
                <a:r>
                  <a:rPr lang="en-US" b="1" dirty="0" err="1" smtClean="0"/>
                  <a:t>co</a:t>
                </a:r>
                <a:r>
                  <a:rPr lang="en-US" b="1" dirty="0" smtClean="0"/>
                  <a:t>t(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)=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𝑷𝑴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𝑶𝑴</m:t>
                        </m:r>
                      </m:den>
                    </m:f>
                  </m:oMath>
                </a14:m>
                <a:r>
                  <a:rPr lang="en-US" b="1" dirty="0" smtClean="0"/>
                  <a:t> =   </a:t>
                </a:r>
                <a:r>
                  <a:rPr lang="en-US" b="1" dirty="0" err="1" smtClean="0"/>
                  <a:t>tan</a:t>
                </a:r>
                <a:r>
                  <a:rPr lang="en-US" b="1" dirty="0" err="1" smtClean="0">
                    <a:latin typeface="Cambria Math"/>
                    <a:ea typeface="Cambria Math"/>
                  </a:rPr>
                  <a:t>∠POM</a:t>
                </a:r>
                <a:r>
                  <a:rPr lang="en-US" b="1" dirty="0" smtClean="0">
                    <a:latin typeface="Cambria Math"/>
                    <a:ea typeface="Cambria Math"/>
                  </a:rPr>
                  <a:t> = tan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/>
                  <a:t>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5189576"/>
                <a:ext cx="8917732" cy="487569"/>
              </a:xfrm>
              <a:prstGeom prst="rect">
                <a:avLst/>
              </a:prstGeom>
              <a:blipFill rotWithShape="1">
                <a:blip r:embed="rId15"/>
                <a:stretch>
                  <a:fillRect l="-615"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05487" y="5784273"/>
                <a:ext cx="924331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∴ cosec(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𝑶𝑷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𝑶𝑴</m:t>
                        </m:r>
                      </m:den>
                    </m:f>
                  </m:oMath>
                </a14:m>
                <a:r>
                  <a:rPr lang="en-US" b="1" dirty="0" smtClean="0"/>
                  <a:t>  = </a:t>
                </a:r>
                <a:r>
                  <a:rPr lang="en-US" b="1" dirty="0" err="1" smtClean="0"/>
                  <a:t>sec</a:t>
                </a:r>
                <a:r>
                  <a:rPr lang="en-US" b="1" dirty="0" err="1" smtClean="0">
                    <a:latin typeface="Cambria Math"/>
                    <a:ea typeface="Cambria Math"/>
                  </a:rPr>
                  <a:t>∠POM</a:t>
                </a:r>
                <a:r>
                  <a:rPr lang="en-US" b="1" dirty="0" smtClean="0">
                    <a:latin typeface="Cambria Math"/>
                    <a:ea typeface="Cambria Math"/>
                  </a:rPr>
                  <a:t>= </a:t>
                </a:r>
                <a:r>
                  <a:rPr lang="en-US" b="1" dirty="0" err="1">
                    <a:latin typeface="Cambria Math"/>
                    <a:ea typeface="Cambria Math"/>
                  </a:rPr>
                  <a:t>s</a:t>
                </a:r>
                <a:r>
                  <a:rPr lang="en-US" b="1" dirty="0" smtClean="0">
                    <a:latin typeface="Cambria Math"/>
                    <a:ea typeface="Cambria Math"/>
                  </a:rPr>
                  <a:t>ec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/>
                  <a:t>  ; sec(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b="1" i="1" dirty="0" smtClean="0">
                        <a:latin typeface="Cambria Math"/>
                        <a:ea typeface="Cambria Math"/>
                      </a:rPr>
                      <m:t>)=</m:t>
                    </m:r>
                    <m:f>
                      <m:fPr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𝑶𝑷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𝑷𝑴</m:t>
                        </m:r>
                      </m:den>
                    </m:f>
                  </m:oMath>
                </a14:m>
                <a:r>
                  <a:rPr lang="en-US" b="1" dirty="0" smtClean="0"/>
                  <a:t> =  </a:t>
                </a:r>
                <a:r>
                  <a:rPr lang="en-US" b="1" dirty="0" err="1" smtClean="0"/>
                  <a:t>cosec</a:t>
                </a:r>
                <a:r>
                  <a:rPr lang="en-US" b="1" dirty="0" err="1" smtClean="0">
                    <a:latin typeface="Cambria Math"/>
                    <a:ea typeface="Cambria Math"/>
                  </a:rPr>
                  <a:t>∠POM</a:t>
                </a:r>
                <a:r>
                  <a:rPr lang="en-US" b="1" dirty="0" smtClean="0">
                    <a:latin typeface="Cambria Math"/>
                    <a:ea typeface="Cambria Math"/>
                  </a:rPr>
                  <a:t> = cosec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/>
                  <a:t>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7" y="5784273"/>
                <a:ext cx="9243314" cy="492443"/>
              </a:xfrm>
              <a:prstGeom prst="rect">
                <a:avLst/>
              </a:prstGeom>
              <a:blipFill rotWithShape="1">
                <a:blip r:embed="rId16"/>
                <a:stretch>
                  <a:fillRect l="-594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6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" grpId="0"/>
      <p:bldP spid="4" grpId="0"/>
      <p:bldP spid="19" grpId="0"/>
      <p:bldP spid="30" grpId="0"/>
      <p:bldP spid="31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86" y="118707"/>
            <a:ext cx="8910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বিঃদ্রঃ পূর্ব পৃষ্ঠায় আমরা জানলাম যে,  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486" y="641927"/>
                <a:ext cx="893851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দুইটি সূক্ষকোণের পরিমাপের সমষ্টি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হলে, তাদের একটিকে অপরটির পূরক কোণ বলে। যেমন,   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641927"/>
                <a:ext cx="8938514" cy="407099"/>
              </a:xfrm>
              <a:prstGeom prst="rect">
                <a:avLst/>
              </a:prstGeom>
              <a:blipFill rotWithShape="1">
                <a:blip r:embed="rId2"/>
                <a:stretch>
                  <a:fillRect l="-750"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486" y="1076575"/>
                <a:ext cx="893851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কোণের পূরক কোণ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1076575"/>
                <a:ext cx="8938514" cy="407099"/>
              </a:xfrm>
              <a:prstGeom prst="rect">
                <a:avLst/>
              </a:prstGeom>
              <a:blipFill rotWithShape="1">
                <a:blip r:embed="rId3"/>
                <a:stretch>
                  <a:fillRect t="-454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485" y="1475304"/>
                <a:ext cx="8890021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আবার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কোণের ত্রিকোণমিতিক তালিকায় দেখা যায়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1475304"/>
                <a:ext cx="8890021" cy="491096"/>
              </a:xfrm>
              <a:prstGeom prst="rect">
                <a:avLst/>
              </a:prstGeom>
              <a:blipFill rotWithShape="1">
                <a:blip r:embed="rId4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486" y="1790125"/>
                <a:ext cx="8890023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কোণের ত্রিকোণমিতিক তালিকায় দেখা যায়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1790125"/>
                <a:ext cx="8890023" cy="491096"/>
              </a:xfrm>
              <a:prstGeom prst="rect">
                <a:avLst/>
              </a:prstGeom>
              <a:blipFill rotWithShape="1">
                <a:blip r:embed="rId5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486" y="2211948"/>
                <a:ext cx="868913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 </a:t>
                </a:r>
                <a:r>
                  <a:rPr lang="en-US" b="1" dirty="0" smtClean="0">
                    <a:latin typeface="Cambria Math"/>
                    <a:ea typeface="Cambria Math"/>
                  </a:rPr>
                  <a:t>∴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 = </a:t>
                </a:r>
                <a:r>
                  <a:rPr lang="en-US" b="1" dirty="0" err="1" smtClean="0"/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      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2211948"/>
                <a:ext cx="8689132" cy="375552"/>
              </a:xfrm>
              <a:prstGeom prst="rect">
                <a:avLst/>
              </a:prstGeom>
              <a:blipFill rotWithShape="1">
                <a:blip r:embed="rId6"/>
                <a:stretch>
                  <a:fillRect t="-983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485" y="2653148"/>
                <a:ext cx="8779188" cy="1821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উপরের তথ্য থেকে র্নিধিধায় বলাযায়,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𝒄𝒐𝒔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𝟖𝟗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[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∵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𝟖𝟗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]                                           </a:t>
                </a: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           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=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𝟖𝟖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[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∵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𝟖𝟖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]</a:t>
                </a: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           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=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𝟖𝟓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[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∵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𝟖𝟓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]</a:t>
                </a: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           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𝟕𝟎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[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𝟐𝟎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𝟕𝟎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𝟎</m:t>
                        </m:r>
                        <m:r>
                          <a:rPr lang="en-US" b="1" i="1" dirty="0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]</a:t>
                </a: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           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𝟓𝟎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𝟒𝟎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[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𝟓𝟎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𝟒𝟎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]</a:t>
                </a: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           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𝟕𝟓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𝟏𝟓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[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𝟕𝟓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𝟏𝟓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]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2653148"/>
                <a:ext cx="8779188" cy="1821140"/>
              </a:xfrm>
              <a:prstGeom prst="rect">
                <a:avLst/>
              </a:prstGeom>
              <a:blipFill rotWithShape="1">
                <a:blip r:embed="rId7"/>
                <a:stretch>
                  <a:fillRect l="-625" t="-2341" r="-6667" b="-3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05486" y="4474288"/>
            <a:ext cx="880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কাজঃ এবার তোমরা সাইন্টিফিক ক্যালকুলেটর ব্যবহার করে নিচের উক্তিগুলির সত্যতা যাচাই করঃ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4857474"/>
                <a:ext cx="362296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𝟏𝟗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𝟕𝟏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57474"/>
                <a:ext cx="3622964" cy="375552"/>
              </a:xfrm>
              <a:prstGeom prst="rect">
                <a:avLst/>
              </a:prstGeom>
              <a:blipFill rotWithShape="1">
                <a:blip r:embed="rId8"/>
                <a:stretch>
                  <a:fillRect l="-1515"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4455" y="5299363"/>
                <a:ext cx="360911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𝟗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𝟖𝟏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455" y="5299363"/>
                <a:ext cx="3609110" cy="375552"/>
              </a:xfrm>
              <a:prstGeom prst="rect">
                <a:avLst/>
              </a:prstGeom>
              <a:blipFill rotWithShape="1">
                <a:blip r:embed="rId9"/>
                <a:stretch>
                  <a:fillRect l="-1520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83672" y="5708073"/>
                <a:ext cx="362989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𝟒𝟑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𝟒𝟕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72" y="5708073"/>
                <a:ext cx="3629893" cy="375552"/>
              </a:xfrm>
              <a:prstGeom prst="rect">
                <a:avLst/>
              </a:prstGeom>
              <a:blipFill rotWithShape="1">
                <a:blip r:embed="rId10"/>
                <a:stretch>
                  <a:fillRect l="-1342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83672" y="6077405"/>
                <a:ext cx="362989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𝟑𝟑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𝟓𝟕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72" y="6077405"/>
                <a:ext cx="3629892" cy="375552"/>
              </a:xfrm>
              <a:prstGeom prst="rect">
                <a:avLst/>
              </a:prstGeom>
              <a:blipFill rotWithShape="1">
                <a:blip r:embed="rId11"/>
                <a:stretch>
                  <a:fillRect l="-1342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19697" y="6233443"/>
                <a:ext cx="387581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৮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𝟖𝟐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𝟖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697" y="6233443"/>
                <a:ext cx="3875812" cy="375552"/>
              </a:xfrm>
              <a:prstGeom prst="rect">
                <a:avLst/>
              </a:prstGeom>
              <a:blipFill rotWithShape="1">
                <a:blip r:embed="rId12"/>
                <a:stretch>
                  <a:fillRect l="-1258"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19696" y="5708073"/>
                <a:ext cx="392430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৭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𝟔𝟖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696" y="5708073"/>
                <a:ext cx="3924303" cy="375552"/>
              </a:xfrm>
              <a:prstGeom prst="rect">
                <a:avLst/>
              </a:prstGeom>
              <a:blipFill rotWithShape="1">
                <a:blip r:embed="rId13"/>
                <a:stretch>
                  <a:fillRect l="-1242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219697" y="5241391"/>
                <a:ext cx="387581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𝟔𝟐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𝟐𝟖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697" y="5241391"/>
                <a:ext cx="3875812" cy="375552"/>
              </a:xfrm>
              <a:prstGeom prst="rect">
                <a:avLst/>
              </a:prstGeom>
              <a:blipFill rotWithShape="1">
                <a:blip r:embed="rId14"/>
                <a:stretch>
                  <a:fillRect l="-1258" t="-4918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219696" y="4872059"/>
                <a:ext cx="392430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𝟒𝟗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𝟒𝟏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9696" y="4872059"/>
                <a:ext cx="3924303" cy="375552"/>
              </a:xfrm>
              <a:prstGeom prst="rect">
                <a:avLst/>
              </a:prstGeom>
              <a:blipFill rotWithShape="1">
                <a:blip r:embed="rId15"/>
                <a:stretch>
                  <a:fillRect l="-1242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62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485" y="159327"/>
                <a:ext cx="893851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কোণের ত্রিকোণমিতিক অনুপাত;            </a:t>
                </a:r>
                <a:endParaRPr lang="en-US" sz="2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159327"/>
                <a:ext cx="8938515" cy="532966"/>
              </a:xfrm>
              <a:prstGeom prst="rect">
                <a:avLst/>
              </a:prstGeom>
              <a:blipFill rotWithShape="1">
                <a:blip r:embed="rId2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737475" y="664220"/>
            <a:ext cx="1465084" cy="2134369"/>
            <a:chOff x="1737475" y="664220"/>
            <a:chExt cx="1465084" cy="2134369"/>
          </a:xfrm>
        </p:grpSpPr>
        <p:grpSp>
          <p:nvGrpSpPr>
            <p:cNvPr id="83" name="Group 82"/>
            <p:cNvGrpSpPr/>
            <p:nvPr/>
          </p:nvGrpSpPr>
          <p:grpSpPr>
            <a:xfrm>
              <a:off x="1737475" y="664220"/>
              <a:ext cx="1465084" cy="2134369"/>
              <a:chOff x="607142" y="602238"/>
              <a:chExt cx="1465084" cy="2134369"/>
            </a:xfrm>
          </p:grpSpPr>
          <p:sp>
            <p:nvSpPr>
              <p:cNvPr id="84" name="Right Triangle 83"/>
              <p:cNvSpPr/>
              <p:nvPr/>
            </p:nvSpPr>
            <p:spPr>
              <a:xfrm flipH="1">
                <a:off x="680561" y="602238"/>
                <a:ext cx="1078965" cy="1821874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768938" y="1080079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07142" y="2335847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551768" y="2367275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cxnSp>
          <p:nvCxnSpPr>
            <p:cNvPr id="112" name="Straight Connector 111"/>
            <p:cNvCxnSpPr>
              <a:endCxn id="85" idx="1"/>
            </p:cNvCxnSpPr>
            <p:nvPr/>
          </p:nvCxnSpPr>
          <p:spPr>
            <a:xfrm flipV="1">
              <a:off x="1821868" y="1326727"/>
              <a:ext cx="1077403" cy="11372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015847" y="678438"/>
            <a:ext cx="1698149" cy="2121384"/>
            <a:chOff x="3015847" y="678438"/>
            <a:chExt cx="1698149" cy="2121384"/>
          </a:xfrm>
        </p:grpSpPr>
        <p:grpSp>
          <p:nvGrpSpPr>
            <p:cNvPr id="91" name="Group 90"/>
            <p:cNvGrpSpPr/>
            <p:nvPr/>
          </p:nvGrpSpPr>
          <p:grpSpPr>
            <a:xfrm>
              <a:off x="3015847" y="678438"/>
              <a:ext cx="1698149" cy="2121384"/>
              <a:chOff x="364666" y="602238"/>
              <a:chExt cx="1698149" cy="2121384"/>
            </a:xfrm>
          </p:grpSpPr>
          <p:sp>
            <p:nvSpPr>
              <p:cNvPr id="92" name="Right Triangle 91"/>
              <p:cNvSpPr/>
              <p:nvPr/>
            </p:nvSpPr>
            <p:spPr>
              <a:xfrm flipH="1">
                <a:off x="701618" y="602238"/>
                <a:ext cx="1057908" cy="1811662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759527" y="1508069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64666" y="2229234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498642" y="2354290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cxnSp>
          <p:nvCxnSpPr>
            <p:cNvPr id="115" name="Straight Connector 114"/>
            <p:cNvCxnSpPr>
              <a:stCxn id="94" idx="3"/>
            </p:cNvCxnSpPr>
            <p:nvPr/>
          </p:nvCxnSpPr>
          <p:spPr>
            <a:xfrm flipV="1">
              <a:off x="3352799" y="1752600"/>
              <a:ext cx="1057908" cy="737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562352" y="635528"/>
            <a:ext cx="1790967" cy="2096409"/>
            <a:chOff x="4562352" y="635528"/>
            <a:chExt cx="1790967" cy="2096409"/>
          </a:xfrm>
        </p:grpSpPr>
        <p:grpSp>
          <p:nvGrpSpPr>
            <p:cNvPr id="96" name="Group 95"/>
            <p:cNvGrpSpPr/>
            <p:nvPr/>
          </p:nvGrpSpPr>
          <p:grpSpPr>
            <a:xfrm>
              <a:off x="4562352" y="635528"/>
              <a:ext cx="1790967" cy="2096409"/>
              <a:chOff x="271848" y="602238"/>
              <a:chExt cx="1790967" cy="2096409"/>
            </a:xfrm>
          </p:grpSpPr>
          <p:sp>
            <p:nvSpPr>
              <p:cNvPr id="97" name="Right Triangle 96"/>
              <p:cNvSpPr/>
              <p:nvPr/>
            </p:nvSpPr>
            <p:spPr>
              <a:xfrm flipH="1">
                <a:off x="570514" y="602238"/>
                <a:ext cx="1189012" cy="1805832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759527" y="1956083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71848" y="2184026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550471" y="2329315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cxnSp>
          <p:nvCxnSpPr>
            <p:cNvPr id="118" name="Straight Connector 117"/>
            <p:cNvCxnSpPr>
              <a:stCxn id="99" idx="3"/>
            </p:cNvCxnSpPr>
            <p:nvPr/>
          </p:nvCxnSpPr>
          <p:spPr>
            <a:xfrm flipV="1">
              <a:off x="4899304" y="2120768"/>
              <a:ext cx="1150727" cy="2812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48877" y="619486"/>
            <a:ext cx="1295489" cy="2151828"/>
            <a:chOff x="6348877" y="619486"/>
            <a:chExt cx="1295489" cy="2151828"/>
          </a:xfrm>
        </p:grpSpPr>
        <p:grpSp>
          <p:nvGrpSpPr>
            <p:cNvPr id="101" name="Group 100"/>
            <p:cNvGrpSpPr/>
            <p:nvPr/>
          </p:nvGrpSpPr>
          <p:grpSpPr>
            <a:xfrm>
              <a:off x="6348877" y="619486"/>
              <a:ext cx="1295489" cy="2151828"/>
              <a:chOff x="600453" y="602238"/>
              <a:chExt cx="1295489" cy="2151828"/>
            </a:xfrm>
          </p:grpSpPr>
          <p:sp>
            <p:nvSpPr>
              <p:cNvPr id="102" name="Right Triangle 101"/>
              <p:cNvSpPr/>
              <p:nvPr/>
            </p:nvSpPr>
            <p:spPr>
              <a:xfrm flipH="1">
                <a:off x="604894" y="602238"/>
                <a:ext cx="1154632" cy="1834524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425781" y="1919436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600453" y="2313526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562196" y="2384734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cxnSp>
          <p:nvCxnSpPr>
            <p:cNvPr id="122" name="Straight Connector 121"/>
            <p:cNvCxnSpPr>
              <a:stCxn id="102" idx="4"/>
            </p:cNvCxnSpPr>
            <p:nvPr/>
          </p:nvCxnSpPr>
          <p:spPr>
            <a:xfrm flipV="1">
              <a:off x="6353318" y="2301860"/>
              <a:ext cx="1154633" cy="152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722092" y="603444"/>
            <a:ext cx="1531988" cy="2151828"/>
            <a:chOff x="7722092" y="603444"/>
            <a:chExt cx="1531988" cy="2151828"/>
          </a:xfrm>
        </p:grpSpPr>
        <p:grpSp>
          <p:nvGrpSpPr>
            <p:cNvPr id="106" name="Group 105"/>
            <p:cNvGrpSpPr/>
            <p:nvPr/>
          </p:nvGrpSpPr>
          <p:grpSpPr>
            <a:xfrm>
              <a:off x="7722092" y="603444"/>
              <a:ext cx="1531988" cy="2151828"/>
              <a:chOff x="512301" y="602238"/>
              <a:chExt cx="1531988" cy="2151828"/>
            </a:xfrm>
          </p:grpSpPr>
          <p:sp>
            <p:nvSpPr>
              <p:cNvPr id="107" name="Right Triangle 106"/>
              <p:cNvSpPr/>
              <p:nvPr/>
            </p:nvSpPr>
            <p:spPr>
              <a:xfrm flipH="1">
                <a:off x="533400" y="602238"/>
                <a:ext cx="1226127" cy="1821874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741001" y="2140932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12301" y="2329568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522763" y="2384734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743191" y="2397830"/>
              <a:ext cx="1200929" cy="4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206032" y="2918568"/>
                <a:ext cx="89379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আমরা সমকোণী ত্রিভুজের সূক্ষকোণ </a:t>
                </a:r>
                <a14:m>
                  <m:oMath xmlns:m="http://schemas.openxmlformats.org/officeDocument/2006/math">
                    <m:r>
                      <a:rPr lang="bn-BD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জন্য ত্রিকোণমিতিক অনুপাতগুলো নির্ণয় করতে শিখেছি।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32" y="2918568"/>
                <a:ext cx="893796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667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/>
          <p:cNvSpPr txBox="1"/>
          <p:nvPr/>
        </p:nvSpPr>
        <p:spPr>
          <a:xfrm>
            <a:off x="213967" y="3492436"/>
            <a:ext cx="8888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 এখন আমরা জানব, কোণটি ক্রমশঃ ছোট করা হলে ত্রিকোণমিতিক অনুপাতগুলো কেমন হয়।  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206032" y="4219792"/>
                <a:ext cx="89102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BD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কোণটি যতই ছোট হতে থাকে, বিপরীত বাহু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PN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দৈর্ঘ্য ততই ছোট হয়।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32" y="4219792"/>
                <a:ext cx="891026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/>
          <p:cNvSpPr txBox="1"/>
          <p:nvPr/>
        </p:nvSpPr>
        <p:spPr>
          <a:xfrm>
            <a:off x="277091" y="48006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     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213967" y="4662100"/>
                <a:ext cx="89300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P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বিন্দুটি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বিন্দুর নিকটতর হয় এবং অবশেষে </a:t>
                </a:r>
                <a14:m>
                  <m:oMath xmlns:m="http://schemas.openxmlformats.org/officeDocument/2006/math">
                    <m:r>
                      <a:rPr lang="bn-BD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কোণটি যখন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এর খুব কাছে অবস্থিত হয়,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OP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প্রায়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ON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সাথে মিলে যায়।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67" y="4662100"/>
                <a:ext cx="8930033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546" t="-2830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5" name="Group 134"/>
          <p:cNvGrpSpPr/>
          <p:nvPr/>
        </p:nvGrpSpPr>
        <p:grpSpPr>
          <a:xfrm>
            <a:off x="148591" y="633088"/>
            <a:ext cx="1670182" cy="2122184"/>
            <a:chOff x="140713" y="632136"/>
            <a:chExt cx="1670182" cy="2122184"/>
          </a:xfrm>
        </p:grpSpPr>
        <p:grpSp>
          <p:nvGrpSpPr>
            <p:cNvPr id="20" name="Group 19"/>
            <p:cNvGrpSpPr/>
            <p:nvPr/>
          </p:nvGrpSpPr>
          <p:grpSpPr>
            <a:xfrm>
              <a:off x="140713" y="632136"/>
              <a:ext cx="1670182" cy="2122184"/>
              <a:chOff x="392633" y="602238"/>
              <a:chExt cx="1670182" cy="2122184"/>
            </a:xfrm>
          </p:grpSpPr>
          <p:sp>
            <p:nvSpPr>
              <p:cNvPr id="3" name="Right Triangle 2"/>
              <p:cNvSpPr/>
              <p:nvPr/>
            </p:nvSpPr>
            <p:spPr>
              <a:xfrm flipH="1">
                <a:off x="533400" y="602238"/>
                <a:ext cx="1226127" cy="1821874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9527" y="618280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92633" y="2355090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60414" y="2347237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425781" y="2119562"/>
                <a:ext cx="315192" cy="304800"/>
                <a:chOff x="3418608" y="2895600"/>
                <a:chExt cx="315192" cy="304800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418608" y="289560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418608" y="2895600"/>
                  <a:ext cx="31519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385335" y="2120768"/>
                  <a:ext cx="374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335" y="2120768"/>
                  <a:ext cx="374141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213967" y="5308430"/>
                <a:ext cx="893003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যখন </a:t>
                </a:r>
                <a14:m>
                  <m:oMath xmlns:m="http://schemas.openxmlformats.org/officeDocument/2006/math">
                    <m:r>
                      <a:rPr lang="bn-BD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কোণটি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খুব নিকটে আসে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তখন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PN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রেখাংশের দৈর্ঘ্য শূন্যের কোঠায় নেমে আসে অর্থাৎ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PN=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০ হয়।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67" y="5308430"/>
                <a:ext cx="8930033" cy="375552"/>
              </a:xfrm>
              <a:prstGeom prst="rect">
                <a:avLst/>
              </a:prstGeom>
              <a:blipFill rotWithShape="1">
                <a:blip r:embed="rId7"/>
                <a:stretch>
                  <a:fillRect l="-546" t="-4918" r="-1911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205485" y="5944151"/>
                <a:ext cx="897036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একই সময়ে,  </a:t>
                </a:r>
                <a14:m>
                  <m:oMath xmlns:m="http://schemas.openxmlformats.org/officeDocument/2006/math">
                    <m:r>
                      <a:rPr lang="bn-BD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কোণটি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খুব নিকটে এলে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OP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দৈর্ঘ্য প্রায়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ON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দৈর্ঘ্যের সমান হয় অর্থাৎ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OP=ON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হয়।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5944151"/>
                <a:ext cx="8970363" cy="375552"/>
              </a:xfrm>
              <a:prstGeom prst="rect">
                <a:avLst/>
              </a:prstGeom>
              <a:blipFill rotWithShape="1">
                <a:blip r:embed="rId8"/>
                <a:stretch>
                  <a:fillRect l="-612" t="-4839" r="-4555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394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9" grpId="0"/>
      <p:bldP spid="130" grpId="0"/>
      <p:bldP spid="131" grpId="0"/>
      <p:bldP spid="133" grpId="0"/>
      <p:bldP spid="136" grpId="0"/>
      <p:bldP spid="1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485" y="159327"/>
                <a:ext cx="893851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কোণের ত্রিকোণমিতিক অনুপাত;            </a:t>
                </a:r>
                <a:endParaRPr lang="en-US" sz="2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159327"/>
                <a:ext cx="8938515" cy="532966"/>
              </a:xfrm>
              <a:prstGeom prst="rect">
                <a:avLst/>
              </a:prstGeom>
              <a:blipFill rotWithShape="1">
                <a:blip r:embed="rId2"/>
                <a:stretch>
                  <a:fillRect l="-1432"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737475" y="664220"/>
            <a:ext cx="1465084" cy="2134369"/>
            <a:chOff x="1737475" y="664220"/>
            <a:chExt cx="1465084" cy="2134369"/>
          </a:xfrm>
        </p:grpSpPr>
        <p:grpSp>
          <p:nvGrpSpPr>
            <p:cNvPr id="83" name="Group 82"/>
            <p:cNvGrpSpPr/>
            <p:nvPr/>
          </p:nvGrpSpPr>
          <p:grpSpPr>
            <a:xfrm>
              <a:off x="1737475" y="664220"/>
              <a:ext cx="1465084" cy="2134369"/>
              <a:chOff x="607142" y="602238"/>
              <a:chExt cx="1465084" cy="2134369"/>
            </a:xfrm>
          </p:grpSpPr>
          <p:sp>
            <p:nvSpPr>
              <p:cNvPr id="84" name="Right Triangle 83"/>
              <p:cNvSpPr/>
              <p:nvPr/>
            </p:nvSpPr>
            <p:spPr>
              <a:xfrm flipH="1">
                <a:off x="680561" y="602238"/>
                <a:ext cx="1078965" cy="1821874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768938" y="1080079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07142" y="2335847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551768" y="2367275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cxnSp>
          <p:nvCxnSpPr>
            <p:cNvPr id="112" name="Straight Connector 111"/>
            <p:cNvCxnSpPr/>
            <p:nvPr/>
          </p:nvCxnSpPr>
          <p:spPr>
            <a:xfrm flipV="1">
              <a:off x="1854585" y="1295400"/>
              <a:ext cx="1035274" cy="11513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015847" y="678438"/>
            <a:ext cx="1698149" cy="2121384"/>
            <a:chOff x="3015847" y="678438"/>
            <a:chExt cx="1698149" cy="2121384"/>
          </a:xfrm>
        </p:grpSpPr>
        <p:grpSp>
          <p:nvGrpSpPr>
            <p:cNvPr id="91" name="Group 90"/>
            <p:cNvGrpSpPr/>
            <p:nvPr/>
          </p:nvGrpSpPr>
          <p:grpSpPr>
            <a:xfrm>
              <a:off x="3015847" y="678438"/>
              <a:ext cx="1698149" cy="2121384"/>
              <a:chOff x="364666" y="602238"/>
              <a:chExt cx="1698149" cy="2121384"/>
            </a:xfrm>
          </p:grpSpPr>
          <p:sp>
            <p:nvSpPr>
              <p:cNvPr id="92" name="Right Triangle 91"/>
              <p:cNvSpPr/>
              <p:nvPr/>
            </p:nvSpPr>
            <p:spPr>
              <a:xfrm flipH="1">
                <a:off x="701618" y="602238"/>
                <a:ext cx="1057908" cy="1811662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759527" y="1508069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64666" y="2229234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1498642" y="2354290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cxnSp>
          <p:nvCxnSpPr>
            <p:cNvPr id="115" name="Straight Connector 114"/>
            <p:cNvCxnSpPr>
              <a:stCxn id="94" idx="3"/>
            </p:cNvCxnSpPr>
            <p:nvPr/>
          </p:nvCxnSpPr>
          <p:spPr>
            <a:xfrm flipV="1">
              <a:off x="3352799" y="1752600"/>
              <a:ext cx="1057908" cy="737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562352" y="635528"/>
            <a:ext cx="1790967" cy="2096409"/>
            <a:chOff x="4562352" y="635528"/>
            <a:chExt cx="1790967" cy="2096409"/>
          </a:xfrm>
        </p:grpSpPr>
        <p:grpSp>
          <p:nvGrpSpPr>
            <p:cNvPr id="96" name="Group 95"/>
            <p:cNvGrpSpPr/>
            <p:nvPr/>
          </p:nvGrpSpPr>
          <p:grpSpPr>
            <a:xfrm>
              <a:off x="4562352" y="635528"/>
              <a:ext cx="1790967" cy="2096409"/>
              <a:chOff x="271848" y="602238"/>
              <a:chExt cx="1790967" cy="2096409"/>
            </a:xfrm>
          </p:grpSpPr>
          <p:sp>
            <p:nvSpPr>
              <p:cNvPr id="97" name="Right Triangle 96"/>
              <p:cNvSpPr/>
              <p:nvPr/>
            </p:nvSpPr>
            <p:spPr>
              <a:xfrm flipH="1">
                <a:off x="570514" y="602238"/>
                <a:ext cx="1189012" cy="1805832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759527" y="1956083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71848" y="2184026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550471" y="2329315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cxnSp>
          <p:nvCxnSpPr>
            <p:cNvPr id="118" name="Straight Connector 117"/>
            <p:cNvCxnSpPr>
              <a:stCxn id="99" idx="3"/>
            </p:cNvCxnSpPr>
            <p:nvPr/>
          </p:nvCxnSpPr>
          <p:spPr>
            <a:xfrm flipV="1">
              <a:off x="4899304" y="2120768"/>
              <a:ext cx="1150727" cy="2812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348877" y="619486"/>
            <a:ext cx="1295489" cy="2151828"/>
            <a:chOff x="6348877" y="619486"/>
            <a:chExt cx="1295489" cy="2151828"/>
          </a:xfrm>
        </p:grpSpPr>
        <p:grpSp>
          <p:nvGrpSpPr>
            <p:cNvPr id="101" name="Group 100"/>
            <p:cNvGrpSpPr/>
            <p:nvPr/>
          </p:nvGrpSpPr>
          <p:grpSpPr>
            <a:xfrm>
              <a:off x="6348877" y="619486"/>
              <a:ext cx="1295489" cy="2151828"/>
              <a:chOff x="600453" y="602238"/>
              <a:chExt cx="1295489" cy="2151828"/>
            </a:xfrm>
          </p:grpSpPr>
          <p:sp>
            <p:nvSpPr>
              <p:cNvPr id="102" name="Right Triangle 101"/>
              <p:cNvSpPr/>
              <p:nvPr/>
            </p:nvSpPr>
            <p:spPr>
              <a:xfrm flipH="1">
                <a:off x="604894" y="602238"/>
                <a:ext cx="1154632" cy="1834524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425781" y="1919436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600453" y="2313526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1562196" y="2384734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cxnSp>
          <p:nvCxnSpPr>
            <p:cNvPr id="122" name="Straight Connector 121"/>
            <p:cNvCxnSpPr>
              <a:stCxn id="102" idx="4"/>
            </p:cNvCxnSpPr>
            <p:nvPr/>
          </p:nvCxnSpPr>
          <p:spPr>
            <a:xfrm flipV="1">
              <a:off x="6353318" y="2301860"/>
              <a:ext cx="1154633" cy="152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722092" y="603444"/>
            <a:ext cx="1531988" cy="2151828"/>
            <a:chOff x="7722092" y="603444"/>
            <a:chExt cx="1531988" cy="2151828"/>
          </a:xfrm>
        </p:grpSpPr>
        <p:grpSp>
          <p:nvGrpSpPr>
            <p:cNvPr id="106" name="Group 105"/>
            <p:cNvGrpSpPr/>
            <p:nvPr/>
          </p:nvGrpSpPr>
          <p:grpSpPr>
            <a:xfrm>
              <a:off x="7722092" y="603444"/>
              <a:ext cx="1531988" cy="2151828"/>
              <a:chOff x="512301" y="602238"/>
              <a:chExt cx="1531988" cy="2151828"/>
            </a:xfrm>
          </p:grpSpPr>
          <p:sp>
            <p:nvSpPr>
              <p:cNvPr id="107" name="Right Triangle 106"/>
              <p:cNvSpPr/>
              <p:nvPr/>
            </p:nvSpPr>
            <p:spPr>
              <a:xfrm flipH="1">
                <a:off x="533400" y="602238"/>
                <a:ext cx="1226127" cy="1821874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1741001" y="2140932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512301" y="2329568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1522763" y="2384734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</p:grpSp>
        <p:cxnSp>
          <p:nvCxnSpPr>
            <p:cNvPr id="125" name="Straight Connector 124"/>
            <p:cNvCxnSpPr/>
            <p:nvPr/>
          </p:nvCxnSpPr>
          <p:spPr>
            <a:xfrm flipV="1">
              <a:off x="7814686" y="2301860"/>
              <a:ext cx="1154632" cy="1234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148591" y="633088"/>
            <a:ext cx="1670182" cy="2122184"/>
            <a:chOff x="140713" y="632136"/>
            <a:chExt cx="1670182" cy="2122184"/>
          </a:xfrm>
        </p:grpSpPr>
        <p:grpSp>
          <p:nvGrpSpPr>
            <p:cNvPr id="20" name="Group 19"/>
            <p:cNvGrpSpPr/>
            <p:nvPr/>
          </p:nvGrpSpPr>
          <p:grpSpPr>
            <a:xfrm>
              <a:off x="140713" y="632136"/>
              <a:ext cx="1670182" cy="2122184"/>
              <a:chOff x="392633" y="602238"/>
              <a:chExt cx="1670182" cy="2122184"/>
            </a:xfrm>
          </p:grpSpPr>
          <p:sp>
            <p:nvSpPr>
              <p:cNvPr id="3" name="Right Triangle 2"/>
              <p:cNvSpPr/>
              <p:nvPr/>
            </p:nvSpPr>
            <p:spPr>
              <a:xfrm flipH="1">
                <a:off x="533400" y="602238"/>
                <a:ext cx="1226127" cy="1821874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59527" y="618280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92633" y="2355090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560414" y="2347237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1425781" y="2119562"/>
                <a:ext cx="315192" cy="304800"/>
                <a:chOff x="3418608" y="2895600"/>
                <a:chExt cx="315192" cy="304800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418608" y="289560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418608" y="2895600"/>
                  <a:ext cx="31519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/>
                <p:cNvSpPr txBox="1"/>
                <p:nvPr/>
              </p:nvSpPr>
              <p:spPr>
                <a:xfrm>
                  <a:off x="385335" y="2120768"/>
                  <a:ext cx="374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4" name="TextBox 1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335" y="2120768"/>
                  <a:ext cx="37414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485" y="2799822"/>
                <a:ext cx="8938515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ত্রিকোণমিতিতে আলোচনার সুবিধার্থে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কোণের অবতারণা করা হয় এবং প্রমিত অবস্থানে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কোণের প্রান্তীয় বাহু ও আদি বাহু একই রশ্মি ধরা হয়।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2799822"/>
                <a:ext cx="8938515" cy="714876"/>
              </a:xfrm>
              <a:prstGeom prst="rect">
                <a:avLst/>
              </a:prstGeom>
              <a:blipFill rotWithShape="1">
                <a:blip r:embed="rId4"/>
                <a:stretch>
                  <a:fillRect l="-750" t="-2542" r="-1160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484" y="3607691"/>
                <a:ext cx="884688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যখন উৎপন্ন কোণ </a:t>
                </a:r>
                <a14:m>
                  <m:oMath xmlns:m="http://schemas.openxmlformats.org/officeDocument/2006/math">
                    <m:r>
                      <a:rPr lang="bn-BD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তখন লম্বের মান থাকে না অর্থাৎ  লম্ব=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0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এবং অতিভুজ= ভূমি হয়।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3607691"/>
                <a:ext cx="8846887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620" t="-1147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05484" y="4232564"/>
                <a:ext cx="8896951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যখন উৎপন্ন কোণ </a:t>
                </a:r>
                <a14:m>
                  <m:oMath xmlns:m="http://schemas.openxmlformats.org/officeDocument/2006/math">
                    <m:r>
                      <a:rPr lang="bn-BD" sz="2000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তখন ধরি , অতিভুজ=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a  ,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তাহলে ভূমি =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a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হবে এবং লম্ব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হবে।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4232564"/>
                <a:ext cx="8896951" cy="407099"/>
              </a:xfrm>
              <a:prstGeom prst="rect">
                <a:avLst/>
              </a:prstGeom>
              <a:blipFill rotWithShape="1">
                <a:blip r:embed="rId6"/>
                <a:stretch>
                  <a:fillRect l="-754"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484" y="4739339"/>
                <a:ext cx="4111211" cy="622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</m:num>
                      <m:den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4739339"/>
                <a:ext cx="4111211" cy="622863"/>
              </a:xfrm>
              <a:prstGeom prst="rect">
                <a:avLst/>
              </a:prstGeom>
              <a:blipFill rotWithShape="1">
                <a:blip r:embed="rId7"/>
                <a:stretch>
                  <a:fillRect l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5485" y="5340336"/>
                <a:ext cx="4222826" cy="68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NikoshBAN" pitchFamily="2" charset="0"/>
                    <a:ea typeface="Cambria Math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</m:num>
                      <m:den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=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5340336"/>
                <a:ext cx="4222826" cy="680058"/>
              </a:xfrm>
              <a:prstGeom prst="rect">
                <a:avLst/>
              </a:prstGeom>
              <a:blipFill rotWithShape="1">
                <a:blip r:embed="rId8"/>
                <a:stretch>
                  <a:fillRect l="-1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5484" y="6015453"/>
                <a:ext cx="4098271" cy="62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</m:num>
                      <m:den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=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6015453"/>
                <a:ext cx="4098271" cy="628634"/>
              </a:xfrm>
              <a:prstGeom prst="rect">
                <a:avLst/>
              </a:prstGeom>
              <a:blipFill rotWithShape="1">
                <a:blip r:embed="rId9"/>
                <a:stretch>
                  <a:fillRect l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899304" y="4724400"/>
                <a:ext cx="4244696" cy="652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cot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</m:num>
                      <m:den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লম্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অসংজ্ঞায়িত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304" y="4724400"/>
                <a:ext cx="4244696" cy="652743"/>
              </a:xfrm>
              <a:prstGeom prst="rect">
                <a:avLst/>
              </a:prstGeom>
              <a:blipFill rotWithShape="1">
                <a:blip r:embed="rId10"/>
                <a:stretch>
                  <a:fillRect l="-1580" b="-1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861018" y="5358516"/>
                <a:ext cx="4241418" cy="683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অতিভুজ</m:t>
                        </m:r>
                      </m:num>
                      <m:den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018" y="5358516"/>
                <a:ext cx="4241418" cy="683970"/>
              </a:xfrm>
              <a:prstGeom prst="rect">
                <a:avLst/>
              </a:prstGeom>
              <a:blipFill rotWithShape="1">
                <a:blip r:embed="rId11"/>
                <a:stretch>
                  <a:fillRect l="-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861018" y="6042486"/>
                <a:ext cx="4282982" cy="608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cosec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অতিভুজ</m:t>
                        </m:r>
                      </m:num>
                      <m:den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অসংজ্ঞায়িত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018" y="6042486"/>
                <a:ext cx="4282982" cy="608372"/>
              </a:xfrm>
              <a:prstGeom prst="rect">
                <a:avLst/>
              </a:prstGeom>
              <a:blipFill rotWithShape="1">
                <a:blip r:embed="rId12"/>
                <a:stretch>
                  <a:fillRect l="-1422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3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3" grpId="0"/>
      <p:bldP spid="7" grpId="0"/>
      <p:bldP spid="60" grpId="0"/>
      <p:bldP spid="61" grpId="0"/>
      <p:bldP spid="62" grpId="0"/>
      <p:bldP spid="64" grpId="0"/>
      <p:bldP spid="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357" y="145472"/>
                <a:ext cx="884466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কোণের ত্রিকোণমিতিক অনুপাত;            </a:t>
                </a:r>
                <a:endParaRPr lang="en-US" sz="2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57" y="145472"/>
                <a:ext cx="8844662" cy="532966"/>
              </a:xfrm>
              <a:prstGeom prst="rect">
                <a:avLst/>
              </a:prstGeom>
              <a:blipFill rotWithShape="1">
                <a:blip r:embed="rId2"/>
                <a:stretch>
                  <a:fillRect l="-1378" t="-804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17652" y="678438"/>
            <a:ext cx="1670182" cy="2122184"/>
            <a:chOff x="140713" y="632136"/>
            <a:chExt cx="1670182" cy="2122184"/>
          </a:xfrm>
        </p:grpSpPr>
        <p:grpSp>
          <p:nvGrpSpPr>
            <p:cNvPr id="5" name="Group 4"/>
            <p:cNvGrpSpPr/>
            <p:nvPr/>
          </p:nvGrpSpPr>
          <p:grpSpPr>
            <a:xfrm>
              <a:off x="140713" y="632136"/>
              <a:ext cx="1670182" cy="2122184"/>
              <a:chOff x="392633" y="602238"/>
              <a:chExt cx="1670182" cy="2122184"/>
            </a:xfrm>
          </p:grpSpPr>
          <p:sp>
            <p:nvSpPr>
              <p:cNvPr id="7" name="Right Triangle 6"/>
              <p:cNvSpPr/>
              <p:nvPr/>
            </p:nvSpPr>
            <p:spPr>
              <a:xfrm flipH="1">
                <a:off x="533400" y="602238"/>
                <a:ext cx="1226127" cy="1821874"/>
              </a:xfrm>
              <a:prstGeom prst="rtTriangl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59527" y="618280"/>
                <a:ext cx="3032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92633" y="2355090"/>
                <a:ext cx="3369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O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60414" y="2347237"/>
                <a:ext cx="3337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endParaRPr lang="en-US" dirty="0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425781" y="2119562"/>
                <a:ext cx="315192" cy="304800"/>
                <a:chOff x="3418608" y="2895600"/>
                <a:chExt cx="315192" cy="304800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3418608" y="2895600"/>
                  <a:ext cx="0" cy="30480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418608" y="2895600"/>
                  <a:ext cx="31519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85335" y="2120768"/>
                  <a:ext cx="3741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𝜃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335" y="2120768"/>
                  <a:ext cx="37414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2020555" y="696667"/>
            <a:ext cx="1388373" cy="2114331"/>
            <a:chOff x="674442" y="602238"/>
            <a:chExt cx="1388373" cy="2114331"/>
          </a:xfrm>
        </p:grpSpPr>
        <p:sp>
          <p:nvSpPr>
            <p:cNvPr id="17" name="Right Triangle 16"/>
            <p:cNvSpPr/>
            <p:nvPr/>
          </p:nvSpPr>
          <p:spPr>
            <a:xfrm flipH="1">
              <a:off x="1011394" y="602238"/>
              <a:ext cx="748131" cy="1800359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9527" y="61828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4442" y="2285817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60414" y="2347237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10329" y="711234"/>
            <a:ext cx="1156843" cy="2045240"/>
            <a:chOff x="905972" y="602238"/>
            <a:chExt cx="1156843" cy="2045240"/>
          </a:xfrm>
        </p:grpSpPr>
        <p:sp>
          <p:nvSpPr>
            <p:cNvPr id="35" name="Right Triangle 34"/>
            <p:cNvSpPr/>
            <p:nvPr/>
          </p:nvSpPr>
          <p:spPr>
            <a:xfrm flipH="1">
              <a:off x="1228558" y="602238"/>
              <a:ext cx="530966" cy="1788191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59527" y="61828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05972" y="2187555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725476" y="227814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671572" y="467213"/>
            <a:ext cx="612534" cy="2226052"/>
            <a:chOff x="1422572" y="452025"/>
            <a:chExt cx="612534" cy="2226052"/>
          </a:xfrm>
        </p:grpSpPr>
        <p:sp>
          <p:nvSpPr>
            <p:cNvPr id="40" name="Right Triangle 39"/>
            <p:cNvSpPr/>
            <p:nvPr/>
          </p:nvSpPr>
          <p:spPr>
            <a:xfrm flipH="1">
              <a:off x="1713805" y="602238"/>
              <a:ext cx="45719" cy="1844659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31818" y="45202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22572" y="2292916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97182" y="2308745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723651" y="652713"/>
            <a:ext cx="803827" cy="2058931"/>
            <a:chOff x="1289443" y="602238"/>
            <a:chExt cx="803827" cy="2058931"/>
          </a:xfrm>
        </p:grpSpPr>
        <p:sp>
          <p:nvSpPr>
            <p:cNvPr id="45" name="Right Triangle 44"/>
            <p:cNvSpPr/>
            <p:nvPr/>
          </p:nvSpPr>
          <p:spPr>
            <a:xfrm flipH="1">
              <a:off x="1626395" y="602238"/>
              <a:ext cx="133129" cy="1823945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759527" y="61828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89443" y="2241517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59524" y="2291837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226030" y="648176"/>
            <a:ext cx="978984" cy="2099927"/>
            <a:chOff x="1083831" y="602238"/>
            <a:chExt cx="978984" cy="2099927"/>
          </a:xfrm>
        </p:grpSpPr>
        <p:sp>
          <p:nvSpPr>
            <p:cNvPr id="50" name="Right Triangle 49"/>
            <p:cNvSpPr/>
            <p:nvPr/>
          </p:nvSpPr>
          <p:spPr>
            <a:xfrm flipH="1">
              <a:off x="1420401" y="602238"/>
              <a:ext cx="339123" cy="1851837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59527" y="618280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83831" y="2269409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727287" y="2332833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02357" y="2778914"/>
                <a:ext cx="890007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যখন </a:t>
                </a:r>
                <a14:m>
                  <m:oMath xmlns:m="http://schemas.openxmlformats.org/officeDocument/2006/math">
                    <m:r>
                      <a:rPr lang="bn-BD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কোণটি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খুব কাছে আসে , তখন অতিভুজ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OP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লম্ব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PN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সমান হয় অর্থাৎ অতিভুজ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OP =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লম্ব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PN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হয়।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57" y="2778914"/>
                <a:ext cx="890007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548" t="-2830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05485" y="3414536"/>
                <a:ext cx="902692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অন্যদিকে , </a:t>
                </a:r>
                <a14:m>
                  <m:oMath xmlns:m="http://schemas.openxmlformats.org/officeDocument/2006/math">
                    <m:r>
                      <a:rPr lang="bn-BD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কোণটি প্রায়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সমান হলে ভূমি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ON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মান প্রায় শূন্যের কাছাকাছি হয় অর্থাৎ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ON= 0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হয়।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3414536"/>
                <a:ext cx="9026920" cy="375552"/>
              </a:xfrm>
              <a:prstGeom prst="rect">
                <a:avLst/>
              </a:prstGeom>
              <a:blipFill rotWithShape="1">
                <a:blip r:embed="rId5"/>
                <a:stretch>
                  <a:fillRect l="-608" t="-4839" r="-1013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14746" y="3911794"/>
                <a:ext cx="8889332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যখন উৎপন্ন কোণ </a:t>
                </a:r>
                <a14:m>
                  <m:oMath xmlns:m="http://schemas.openxmlformats.org/officeDocument/2006/math">
                    <m:r>
                      <a:rPr lang="bn-BD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তখন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ভূমির মান থাকে না অর্থাৎ  ভূমি =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0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এবং অতিভুজ= লম্ব হয়।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6" y="3911794"/>
                <a:ext cx="8889332" cy="375552"/>
              </a:xfrm>
              <a:prstGeom prst="rect">
                <a:avLst/>
              </a:prstGeom>
              <a:blipFill rotWithShape="1">
                <a:blip r:embed="rId6"/>
                <a:stretch>
                  <a:fillRect l="-549" t="-1147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05485" y="4234886"/>
                <a:ext cx="8983132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যখন উৎপন্ন কোণ </a:t>
                </a:r>
                <a14:m>
                  <m:oMath xmlns:m="http://schemas.openxmlformats.org/officeDocument/2006/math">
                    <m:r>
                      <a:rPr lang="bn-BD" sz="2000" b="1" i="1" smtClean="0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তখন ধরি , অতিভুজ=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a  ,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তাহলে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লম্ব  =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a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এবং ভূমি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হবে।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4234886"/>
                <a:ext cx="8983132" cy="407099"/>
              </a:xfrm>
              <a:prstGeom prst="rect">
                <a:avLst/>
              </a:prstGeom>
              <a:blipFill rotWithShape="1">
                <a:blip r:embed="rId7"/>
                <a:stretch>
                  <a:fillRect l="-747" t="-454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14747" y="4630905"/>
                <a:ext cx="4103392" cy="622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</m:num>
                      <m:den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7" y="4630905"/>
                <a:ext cx="4103392" cy="622863"/>
              </a:xfrm>
              <a:prstGeom prst="rect">
                <a:avLst/>
              </a:prstGeom>
              <a:blipFill rotWithShape="1">
                <a:blip r:embed="rId8"/>
                <a:stretch>
                  <a:fillRect l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14748" y="5231902"/>
                <a:ext cx="4212732" cy="68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</m:num>
                      <m:den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=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8" y="5231902"/>
                <a:ext cx="4212732" cy="680058"/>
              </a:xfrm>
              <a:prstGeom prst="rect">
                <a:avLst/>
              </a:prstGeom>
              <a:blipFill rotWithShape="1">
                <a:blip r:embed="rId9"/>
                <a:stretch>
                  <a:fillRect l="-1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05486" y="5907019"/>
                <a:ext cx="4099976" cy="628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</m:num>
                      <m:den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অসংজ্ঞায়িত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5907019"/>
                <a:ext cx="4099976" cy="628634"/>
              </a:xfrm>
              <a:prstGeom prst="rect">
                <a:avLst/>
              </a:prstGeom>
              <a:blipFill rotWithShape="1">
                <a:blip r:embed="rId10"/>
                <a:stretch>
                  <a:fillRect l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888868" y="4615966"/>
                <a:ext cx="4158151" cy="610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cot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</m:num>
                      <m:den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868" y="4615966"/>
                <a:ext cx="4158151" cy="610232"/>
              </a:xfrm>
              <a:prstGeom prst="rect">
                <a:avLst/>
              </a:prstGeom>
              <a:blipFill rotWithShape="1">
                <a:blip r:embed="rId11"/>
                <a:stretch>
                  <a:fillRect l="-1613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851363" y="5250082"/>
                <a:ext cx="4154940" cy="683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অতিভুজ</m:t>
                        </m:r>
                      </m:num>
                      <m:den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অসংজ্ঞায়িত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363" y="5250082"/>
                <a:ext cx="4154940" cy="683970"/>
              </a:xfrm>
              <a:prstGeom prst="rect">
                <a:avLst/>
              </a:prstGeom>
              <a:blipFill rotWithShape="1">
                <a:blip r:embed="rId12"/>
                <a:stretch>
                  <a:fillRect l="-1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851363" y="5934052"/>
                <a:ext cx="4195656" cy="608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cosec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অতিভুজ</m:t>
                        </m:r>
                      </m:num>
                      <m:den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sz="2000" b="1" i="1" dirty="0" smtClean="0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363" y="5934052"/>
                <a:ext cx="4195656" cy="608372"/>
              </a:xfrm>
              <a:prstGeom prst="rect">
                <a:avLst/>
              </a:prstGeom>
              <a:blipFill rotWithShape="1">
                <a:blip r:embed="rId13"/>
                <a:stretch>
                  <a:fillRect l="-1599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8284106" y="549231"/>
            <a:ext cx="612534" cy="2226052"/>
            <a:chOff x="1422572" y="452025"/>
            <a:chExt cx="612534" cy="2226052"/>
          </a:xfrm>
        </p:grpSpPr>
        <p:sp>
          <p:nvSpPr>
            <p:cNvPr id="55" name="Right Triangle 54"/>
            <p:cNvSpPr/>
            <p:nvPr/>
          </p:nvSpPr>
          <p:spPr>
            <a:xfrm flipH="1">
              <a:off x="1713801" y="602239"/>
              <a:ext cx="45719" cy="1863992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731818" y="452025"/>
              <a:ext cx="3032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22572" y="2292916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97182" y="2308745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709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484" y="193964"/>
                <a:ext cx="8924661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একনজরে আদর্শ কোণগুলোর অর্থাৎ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কোণের ত্রিকোণমিতিক অনুপাত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..         </a:t>
                </a:r>
                <a:endPara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193964"/>
                <a:ext cx="8924661" cy="839332"/>
              </a:xfrm>
              <a:prstGeom prst="rect">
                <a:avLst/>
              </a:prstGeom>
              <a:blipFill rotWithShape="1">
                <a:blip r:embed="rId2"/>
                <a:stretch>
                  <a:fillRect l="-1093" t="-3623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Group 64"/>
          <p:cNvGrpSpPr/>
          <p:nvPr/>
        </p:nvGrpSpPr>
        <p:grpSpPr>
          <a:xfrm>
            <a:off x="224013" y="1219200"/>
            <a:ext cx="8637474" cy="5410200"/>
            <a:chOff x="301832" y="1219200"/>
            <a:chExt cx="8637474" cy="541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301832" y="1219200"/>
              <a:ext cx="8637474" cy="5410200"/>
              <a:chOff x="178380" y="1447800"/>
              <a:chExt cx="8737021" cy="5257800"/>
            </a:xfrm>
          </p:grpSpPr>
          <p:cxnSp>
            <p:nvCxnSpPr>
              <p:cNvPr id="4" name="Straight Connector 3"/>
              <p:cNvCxnSpPr/>
              <p:nvPr/>
            </p:nvCxnSpPr>
            <p:spPr>
              <a:xfrm>
                <a:off x="193965" y="6705600"/>
                <a:ext cx="8721435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78380" y="5965065"/>
                <a:ext cx="8726630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14746" y="5150476"/>
                <a:ext cx="8700654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229000" y="4409941"/>
                <a:ext cx="8686401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93965" y="1447800"/>
                <a:ext cx="20781" cy="52578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915400" y="1447800"/>
                <a:ext cx="0" cy="52578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4567670" y="1447800"/>
                <a:ext cx="25112" cy="52578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124200" y="1447800"/>
                <a:ext cx="0" cy="52578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600200" y="1447800"/>
                <a:ext cx="0" cy="52578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019800" y="1447800"/>
                <a:ext cx="0" cy="52578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543800" y="1447800"/>
                <a:ext cx="0" cy="525780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178380" y="3669406"/>
                <a:ext cx="8726629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193965" y="2928870"/>
                <a:ext cx="8711045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204356" y="1447800"/>
                <a:ext cx="8711044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>
              <a:off x="301832" y="1828800"/>
              <a:ext cx="8637474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67"/>
          <p:cNvSpPr txBox="1"/>
          <p:nvPr/>
        </p:nvSpPr>
        <p:spPr>
          <a:xfrm>
            <a:off x="274056" y="2191356"/>
            <a:ext cx="136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sin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9691" y="2881647"/>
            <a:ext cx="137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cos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9691" y="3674198"/>
            <a:ext cx="1369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tan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9691" y="4401004"/>
            <a:ext cx="1379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cot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9420" y="5165467"/>
            <a:ext cx="1369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sec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74056" y="5984796"/>
            <a:ext cx="1379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cosec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629633" y="1324927"/>
                <a:ext cx="15066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33" y="1324927"/>
                <a:ext cx="1506636" cy="4070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136269" y="1339150"/>
                <a:ext cx="140904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/>
                  <a:t>       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269" y="1339150"/>
                <a:ext cx="1409048" cy="4070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4588119" y="1339150"/>
                <a:ext cx="1410759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/>
                  <a:t>      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19" y="1339150"/>
                <a:ext cx="1410759" cy="40709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998878" y="1339150"/>
                <a:ext cx="150663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/>
                  <a:t>        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78" y="1339150"/>
                <a:ext cx="1506636" cy="4070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505514" y="1371416"/>
                <a:ext cx="1345699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/>
                  <a:t>      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514" y="1371416"/>
                <a:ext cx="1345699" cy="4070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43722" y="2124119"/>
                <a:ext cx="14925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/>
                  <a:t>   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722" y="2124119"/>
                <a:ext cx="149254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123192" y="1955312"/>
                <a:ext cx="140134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/>
                  <a:t>   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192" y="1955312"/>
                <a:ext cx="1401343" cy="62408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4599710" y="1946015"/>
                <a:ext cx="1399168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/>
                  <a:t>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710" y="1946015"/>
                <a:ext cx="1399168" cy="63337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998878" y="1955312"/>
                <a:ext cx="1506636" cy="67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/>
                  <a:t>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78" y="1955312"/>
                <a:ext cx="1506636" cy="67948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7505514" y="2036520"/>
                <a:ext cx="1355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 smtClean="0"/>
                  <a:t>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514" y="2036520"/>
                <a:ext cx="1355973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1619357" y="2909363"/>
                <a:ext cx="15038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 smtClean="0"/>
                  <a:t>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357" y="2909363"/>
                <a:ext cx="1503835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136269" y="2828148"/>
                <a:ext cx="1439437" cy="679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/>
                  <a:t>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269" y="2828148"/>
                <a:ext cx="1439437" cy="67948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575706" y="2800439"/>
                <a:ext cx="1399168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/>
                  <a:t>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706" y="2800439"/>
                <a:ext cx="1399168" cy="63337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6026587" y="2800439"/>
                <a:ext cx="1478927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 smtClean="0"/>
                  <a:t>   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587" y="2800439"/>
                <a:ext cx="1478927" cy="62408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7505514" y="2909363"/>
                <a:ext cx="13559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514" y="2909363"/>
                <a:ext cx="1355974" cy="46166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588119" y="3647301"/>
                <a:ext cx="13867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 smtClean="0"/>
                  <a:t>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119" y="3647301"/>
                <a:ext cx="1386755" cy="461665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4555589" y="4391799"/>
                <a:ext cx="14432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 smtClean="0"/>
                  <a:t>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589" y="4391799"/>
                <a:ext cx="1443289" cy="46166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/>
          <p:cNvSpPr txBox="1"/>
          <p:nvPr/>
        </p:nvSpPr>
        <p:spPr>
          <a:xfrm>
            <a:off x="1619357" y="6067198"/>
            <a:ext cx="147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অসংজ্ঞায়িত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49833" y="4484132"/>
            <a:ext cx="1473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অসংজ্ঞায়িত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505516" y="3698070"/>
            <a:ext cx="135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অসংজ্ঞায়িত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505515" y="5257800"/>
            <a:ext cx="135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অসংজ্ঞায়িত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1629633" y="3693467"/>
                <a:ext cx="14925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/>
                  <a:t>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33" y="3693467"/>
                <a:ext cx="1492547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3123192" y="3561443"/>
                <a:ext cx="1450065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bn-BD" sz="24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bn-BD" sz="2400" b="1" dirty="0" smtClean="0"/>
                  <a:t>   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192" y="3561443"/>
                <a:ext cx="1450065" cy="633379"/>
              </a:xfrm>
              <a:prstGeom prst="rect">
                <a:avLst/>
              </a:prstGeom>
              <a:blipFill rotWithShape="1">
                <a:blip r:embed="rId21"/>
                <a:stretch>
                  <a:fillRect r="-71429" b="-10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6026588" y="3693467"/>
                <a:ext cx="1478926" cy="423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2000" b="1" dirty="0" smtClean="0"/>
                  <a:t>     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6588" y="3693467"/>
                <a:ext cx="1478926" cy="423129"/>
              </a:xfrm>
              <a:prstGeom prst="rect">
                <a:avLst/>
              </a:prstGeom>
              <a:blipFill rotWithShape="1">
                <a:blip r:embed="rId22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3136269" y="4427641"/>
                <a:ext cx="1388266" cy="423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sz="2000" b="1" dirty="0" smtClean="0"/>
                  <a:t>              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269" y="4427641"/>
                <a:ext cx="1388266" cy="423129"/>
              </a:xfrm>
              <a:prstGeom prst="rect">
                <a:avLst/>
              </a:prstGeom>
              <a:blipFill rotWithShape="1">
                <a:blip r:embed="rId23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5998878" y="4322515"/>
                <a:ext cx="1450065" cy="6333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bn-BD" sz="24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bn-BD" sz="2400" b="1" dirty="0" smtClean="0"/>
                  <a:t>   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78" y="4322515"/>
                <a:ext cx="1450065" cy="633379"/>
              </a:xfrm>
              <a:prstGeom prst="rect">
                <a:avLst/>
              </a:prstGeom>
              <a:blipFill rotWithShape="1">
                <a:blip r:embed="rId24"/>
                <a:stretch>
                  <a:fillRect r="-71429" b="-10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7512443" y="4391799"/>
                <a:ext cx="13490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2400" b="1" dirty="0" smtClean="0"/>
                  <a:t>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443" y="4391799"/>
                <a:ext cx="1349047" cy="461665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1653216" y="5186249"/>
                <a:ext cx="15038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 smtClean="0"/>
                  <a:t>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216" y="5186249"/>
                <a:ext cx="1503835" cy="461665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3158836" y="5125776"/>
                <a:ext cx="1450065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bn-BD" sz="24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bn-BD" sz="2400" b="1" dirty="0" smtClean="0"/>
                  <a:t>   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836" y="5125776"/>
                <a:ext cx="1450065" cy="656655"/>
              </a:xfrm>
              <a:prstGeom prst="rect">
                <a:avLst/>
              </a:prstGeom>
              <a:blipFill rotWithShape="1">
                <a:blip r:embed="rId27"/>
                <a:stretch>
                  <a:fillRect r="-71429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/>
              <p:cNvSpPr txBox="1"/>
              <p:nvPr/>
            </p:nvSpPr>
            <p:spPr>
              <a:xfrm>
                <a:off x="4589561" y="5197235"/>
                <a:ext cx="1409317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sz="2400" b="1" dirty="0" smtClean="0"/>
                  <a:t>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09" name="TextBox 1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561" y="5197235"/>
                <a:ext cx="1409317" cy="489173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TextBox 109"/>
          <p:cNvSpPr txBox="1"/>
          <p:nvPr/>
        </p:nvSpPr>
        <p:spPr>
          <a:xfrm>
            <a:off x="6324600" y="519723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6019659" y="5186249"/>
                <a:ext cx="14927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b="1" dirty="0" smtClean="0"/>
                  <a:t>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659" y="5186249"/>
                <a:ext cx="1492783" cy="461665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3124488" y="6035841"/>
                <a:ext cx="1400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2400" b="1" dirty="0" smtClean="0"/>
                  <a:t>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488" y="6035841"/>
                <a:ext cx="1400048" cy="461665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4561852" y="5976159"/>
                <a:ext cx="1409317" cy="489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sz="2400" b="1" dirty="0" smtClean="0"/>
                  <a:t>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852" y="5976159"/>
                <a:ext cx="1409317" cy="489173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5998878" y="5892417"/>
                <a:ext cx="1513565" cy="656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bn-BD" sz="24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bn-BD" sz="2400" b="1" dirty="0" smtClean="0"/>
                  <a:t>   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878" y="5892417"/>
                <a:ext cx="1513565" cy="656655"/>
              </a:xfrm>
              <a:prstGeom prst="rect">
                <a:avLst/>
              </a:prstGeom>
              <a:blipFill rotWithShape="1">
                <a:blip r:embed="rId32"/>
                <a:stretch>
                  <a:fillRect r="-64516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7505514" y="5984796"/>
                <a:ext cx="1355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dirty="0" smtClean="0"/>
                  <a:t>         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514" y="5984796"/>
                <a:ext cx="1355973" cy="461665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/>
          <p:cNvSpPr txBox="1"/>
          <p:nvPr/>
        </p:nvSpPr>
        <p:spPr>
          <a:xfrm>
            <a:off x="259965" y="1260580"/>
            <a:ext cx="1389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কোণ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94601" y="1836465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অনুপাত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5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8" grpId="0"/>
      <p:bldP spid="69" grpId="0"/>
      <p:bldP spid="70" grpId="0"/>
      <p:bldP spid="71" grpId="0"/>
      <p:bldP spid="72" grpId="0"/>
      <p:bldP spid="73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8408" y="0"/>
                <a:ext cx="891849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নির্ধারিত কয়েকটি  কোণের অর্থাৎ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কোণের ত্রিকোণমিতিক মানগুলো মনে রাখার সহজ উপায়ঃ </a:t>
                </a:r>
                <a:r>
                  <a:rPr lang="en-US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1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08" y="0"/>
                <a:ext cx="8918490" cy="344133"/>
              </a:xfrm>
              <a:prstGeom prst="rect">
                <a:avLst/>
              </a:prstGeom>
              <a:blipFill rotWithShape="1">
                <a:blip r:embed="rId2"/>
                <a:stretch>
                  <a:fillRect l="-342" t="-178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05485" y="2971800"/>
                <a:ext cx="8870377" cy="590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১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উপরের তালিকাটি ভালো করে লক্ষ করলে দেখবে,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𝟎</m:t>
                    </m:r>
                    <m:r>
                      <a:rPr lang="en-US" sz="1600" b="1" i="1" smtClean="0">
                        <a:latin typeface="Cambria Math"/>
                      </a:rPr>
                      <m:t>, </m:t>
                    </m:r>
                    <m:r>
                      <a:rPr lang="en-US" sz="1600" b="1" i="1" smtClean="0">
                        <a:latin typeface="Cambria Math"/>
                      </a:rPr>
                      <m:t>𝟏</m:t>
                    </m:r>
                    <m:r>
                      <a:rPr lang="en-US" sz="1600" b="1" i="1" smtClean="0">
                        <a:latin typeface="Cambria Math"/>
                      </a:rPr>
                      <m:t>, </m:t>
                    </m:r>
                    <m:r>
                      <a:rPr lang="en-US" sz="1600" b="1" i="1" smtClean="0">
                        <a:latin typeface="Cambria Math"/>
                      </a:rPr>
                      <m:t>𝟐</m:t>
                    </m:r>
                    <m:r>
                      <a:rPr lang="en-US" sz="1600" b="1" i="1" smtClean="0">
                        <a:latin typeface="Cambria Math"/>
                      </a:rPr>
                      <m:t>, </m:t>
                    </m:r>
                    <m:r>
                      <a:rPr lang="en-US" sz="1600" b="1" i="1" smtClean="0">
                        <a:latin typeface="Cambria Math"/>
                      </a:rPr>
                      <m:t>𝟑</m:t>
                    </m:r>
                    <m:r>
                      <a:rPr lang="en-US" sz="1600" b="1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সংখ্যাগুলোর প্রত্যেকটিকে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 দ্বারা ভাগ করে ভাগফলের   বর্গমূল নিলে যথাক্রমে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,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,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, 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এর মান পাওয়া যায়।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2971800"/>
                <a:ext cx="8870377" cy="590354"/>
              </a:xfrm>
              <a:prstGeom prst="rect">
                <a:avLst/>
              </a:prstGeom>
              <a:blipFill rotWithShape="1">
                <a:blip r:embed="rId34"/>
                <a:stretch>
                  <a:fillRect l="-412" t="-2083" b="-13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05485" y="3629316"/>
                <a:ext cx="3015448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যেমিন ,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3629316"/>
                <a:ext cx="3015448" cy="593432"/>
              </a:xfrm>
              <a:prstGeom prst="rect">
                <a:avLst/>
              </a:prstGeom>
              <a:blipFill rotWithShape="1">
                <a:blip r:embed="rId35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733800" y="4235224"/>
                <a:ext cx="3962400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235224"/>
                <a:ext cx="3962400" cy="593432"/>
              </a:xfrm>
              <a:prstGeom prst="rect">
                <a:avLst/>
              </a:prstGeom>
              <a:blipFill rotWithShape="1">
                <a:blip r:embed="rId36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257484" y="3641792"/>
                <a:ext cx="2557753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84" y="3641792"/>
                <a:ext cx="2557753" cy="593432"/>
              </a:xfrm>
              <a:prstGeom prst="rect">
                <a:avLst/>
              </a:prstGeom>
              <a:blipFill rotWithShape="1">
                <a:blip r:embed="rId37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928326" y="3733800"/>
                <a:ext cx="3215674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326" y="3733800"/>
                <a:ext cx="3215674" cy="593432"/>
              </a:xfrm>
              <a:prstGeom prst="rect">
                <a:avLst/>
              </a:prstGeom>
              <a:blipFill rotWithShape="1">
                <a:blip r:embed="rId38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5800" y="4174360"/>
                <a:ext cx="2812708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74360"/>
                <a:ext cx="2812708" cy="593432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05485" y="4755816"/>
                <a:ext cx="87343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অনুপাতের মান গুলো ব্যস্তকরণ অর্থাৎ লবকে হর আর হরকে লবে পরিণত করলেই আমরা পেয়ে যাব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cosec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অনুপাত  গুলোর মান। যেমন,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4755816"/>
                <a:ext cx="8734369" cy="646331"/>
              </a:xfrm>
              <a:prstGeom prst="rect">
                <a:avLst/>
              </a:prstGeom>
              <a:blipFill rotWithShape="1">
                <a:blip r:embed="rId40"/>
                <a:stretch>
                  <a:fillRect l="-628" t="-3774" r="-209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05485" y="5402147"/>
                <a:ext cx="3833115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যেমন,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cosec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NikoshBAN" pitchFamily="2" charset="0"/>
                              </a:rPr>
                              <m:t>𝟎</m:t>
                            </m:r>
                          </m:den>
                        </m:f>
                      </m:e>
                    </m:rad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অসংজ্ঞায়িত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5402147"/>
                <a:ext cx="3833115" cy="656013"/>
              </a:xfrm>
              <a:prstGeom prst="rect">
                <a:avLst/>
              </a:prstGeom>
              <a:blipFill rotWithShape="1">
                <a:blip r:embed="rId41"/>
                <a:stretch>
                  <a:fillRect l="-1431" r="-10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886290" y="5402147"/>
                <a:ext cx="2781458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rad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</m:e>
                    </m:rad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𝟐</m:t>
                    </m:r>
                  </m:oMath>
                </a14:m>
                <a:r>
                  <a:rPr lang="bn-BD" b="1" dirty="0" smtClean="0"/>
                  <a:t>          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90" y="5402147"/>
                <a:ext cx="2781458" cy="656013"/>
              </a:xfrm>
              <a:prstGeom prst="rect">
                <a:avLst/>
              </a:prstGeom>
              <a:blipFill rotWithShape="1">
                <a:blip r:embed="rId42"/>
                <a:stretch>
                  <a:fillRect l="-1974" r="-47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515258" y="5328371"/>
                <a:ext cx="2857342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cosec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1" i="1" smtClean="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1600" b="1" dirty="0" smtClean="0"/>
                  <a:t> 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258" y="5328371"/>
                <a:ext cx="2857342" cy="593432"/>
              </a:xfrm>
              <a:prstGeom prst="rect">
                <a:avLst/>
              </a:prstGeom>
              <a:blipFill rotWithShape="1">
                <a:blip r:embed="rId43"/>
                <a:stretch>
                  <a:fillRect l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68296" y="6002742"/>
                <a:ext cx="2857342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cosec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600" b="1" dirty="0" smtClean="0"/>
                  <a:t> 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96" y="6002742"/>
                <a:ext cx="2857342" cy="593432"/>
              </a:xfrm>
              <a:prstGeom prst="rect">
                <a:avLst/>
              </a:prstGeom>
              <a:blipFill rotWithShape="1">
                <a:blip r:embed="rId44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919277" y="6058160"/>
                <a:ext cx="2857342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cosec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/>
                  <a:t>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277" y="6058160"/>
                <a:ext cx="2857342" cy="593432"/>
              </a:xfrm>
              <a:prstGeom prst="rect">
                <a:avLst/>
              </a:prstGeom>
              <a:blipFill rotWithShape="1">
                <a:blip r:embed="rId45"/>
                <a:stretch>
                  <a:fillRect l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262680" y="511832"/>
            <a:ext cx="8748270" cy="2193564"/>
            <a:chOff x="224013" y="1122297"/>
            <a:chExt cx="8651223" cy="5623693"/>
          </a:xfrm>
        </p:grpSpPr>
        <p:grpSp>
          <p:nvGrpSpPr>
            <p:cNvPr id="77" name="Group 76"/>
            <p:cNvGrpSpPr/>
            <p:nvPr/>
          </p:nvGrpSpPr>
          <p:grpSpPr>
            <a:xfrm>
              <a:off x="224013" y="1219200"/>
              <a:ext cx="8637474" cy="5410200"/>
              <a:chOff x="301832" y="1219200"/>
              <a:chExt cx="8637474" cy="5410200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301832" y="1219200"/>
                <a:ext cx="8637474" cy="5410200"/>
                <a:chOff x="178380" y="1447800"/>
                <a:chExt cx="8737021" cy="5257800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193965" y="6705600"/>
                  <a:ext cx="8721435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78380" y="5965065"/>
                  <a:ext cx="872663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14746" y="5150476"/>
                  <a:ext cx="8700654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29000" y="4409941"/>
                  <a:ext cx="8686401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193965" y="1447800"/>
                  <a:ext cx="20781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89154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>
                  <a:off x="4567670" y="1447800"/>
                  <a:ext cx="25112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1242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16002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60198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75438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78380" y="3669406"/>
                  <a:ext cx="8726629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193965" y="2928870"/>
                  <a:ext cx="8711045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204356" y="1447800"/>
                  <a:ext cx="8711044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traight Connector 121"/>
              <p:cNvCxnSpPr/>
              <p:nvPr/>
            </p:nvCxnSpPr>
            <p:spPr>
              <a:xfrm>
                <a:off x="301832" y="1828800"/>
                <a:ext cx="8637474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274056" y="2191357"/>
              <a:ext cx="1369666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sin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9691" y="2881647"/>
              <a:ext cx="1379941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1200" b="1" dirty="0" err="1" smtClean="0">
                  <a:latin typeface="NikoshBAN" pitchFamily="2" charset="0"/>
                  <a:cs typeface="NikoshBAN" pitchFamily="2" charset="0"/>
                </a:rPr>
                <a:t>cos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9691" y="3674197"/>
              <a:ext cx="1369666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tan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49691" y="4401005"/>
              <a:ext cx="1379941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cot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9420" y="5165467"/>
              <a:ext cx="1369668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sec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4056" y="5984797"/>
              <a:ext cx="1379159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cosec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629633" y="1148242"/>
                  <a:ext cx="1506636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100" b="1" i="1" smtClean="0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9633" y="1148242"/>
                  <a:ext cx="1506636" cy="68055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3122181" y="1163709"/>
                  <a:ext cx="1409048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100" b="1" i="1" smtClean="0"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sz="11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1100" b="1" dirty="0" smtClean="0"/>
                    <a:t> 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181" y="1163709"/>
                  <a:ext cx="1409048" cy="68055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588119" y="1122297"/>
                  <a:ext cx="1410759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𝟒𝟓</m:t>
                          </m:r>
                        </m:e>
                        <m:sup>
                          <m:r>
                            <a:rPr lang="en-US" sz="11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1100" b="1" dirty="0" smtClean="0"/>
                    <a:t>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8119" y="1122297"/>
                  <a:ext cx="1410759" cy="68055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974875" y="1163711"/>
                  <a:ext cx="1506636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𝟔𝟎</m:t>
                          </m:r>
                        </m:e>
                        <m:sup>
                          <m:r>
                            <a:rPr lang="en-US" sz="11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1100" b="1" dirty="0" smtClean="0"/>
                    <a:t>  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4875" y="1163711"/>
                  <a:ext cx="1506636" cy="68055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448944" y="1143322"/>
                  <a:ext cx="1345699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𝟗𝟎</m:t>
                          </m:r>
                        </m:e>
                        <m:sup>
                          <m:r>
                            <a:rPr lang="en-US" sz="11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1100" b="1" dirty="0" smtClean="0"/>
                    <a:t>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944" y="1143322"/>
                  <a:ext cx="1345699" cy="68055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1658668" y="1959386"/>
                  <a:ext cx="1492547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1200" dirty="0" smtClean="0"/>
                    <a:t>       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668" y="1959386"/>
                  <a:ext cx="1492547" cy="710149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3174363" y="1813469"/>
                  <a:ext cx="1401343" cy="918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363" y="1813469"/>
                  <a:ext cx="1401343" cy="918262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599710" y="1788706"/>
                  <a:ext cx="1399168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9710" y="1788706"/>
                  <a:ext cx="1399168" cy="930263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5998878" y="1736012"/>
                  <a:ext cx="1506636" cy="98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878" y="1736012"/>
                  <a:ext cx="1506636" cy="989277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7491658" y="1875573"/>
                  <a:ext cx="1355973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658" y="1875573"/>
                  <a:ext cx="1355973" cy="710149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1632434" y="2662170"/>
                  <a:ext cx="1503835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434" y="2662170"/>
                  <a:ext cx="1503835" cy="710149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163826" y="2546430"/>
                  <a:ext cx="1439437" cy="98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826" y="2546430"/>
                  <a:ext cx="1439437" cy="989277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562005" y="2575936"/>
                  <a:ext cx="1399168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005" y="2575936"/>
                  <a:ext cx="1399168" cy="930263"/>
                </a:xfrm>
                <a:prstGeom prst="rect">
                  <a:avLst/>
                </a:prstGeom>
                <a:blipFill rotWithShape="1">
                  <a:blip r:embed="rId53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040335" y="2687210"/>
                  <a:ext cx="1478927" cy="918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335" y="2687210"/>
                  <a:ext cx="1478927" cy="918262"/>
                </a:xfrm>
                <a:prstGeom prst="rect">
                  <a:avLst/>
                </a:prstGeom>
                <a:blipFill rotWithShape="1">
                  <a:blip r:embed="rId5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7519262" y="2772666"/>
                  <a:ext cx="1355974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latin typeface="NikoshBAN" pitchFamily="2" charset="0"/>
                      <a:cs typeface="NikoshBAN" pitchFamily="2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𝟎</m:t>
                      </m:r>
                    </m:oMath>
                  </a14:m>
                  <a:r>
                    <a:rPr lang="en-US" sz="12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12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262" y="2772666"/>
                  <a:ext cx="1355974" cy="710149"/>
                </a:xfrm>
                <a:prstGeom prst="rect">
                  <a:avLst/>
                </a:prstGeom>
                <a:blipFill rotWithShape="1"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4588119" y="3540781"/>
                  <a:ext cx="1386755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8119" y="3540781"/>
                  <a:ext cx="1386755" cy="710149"/>
                </a:xfrm>
                <a:prstGeom prst="rect">
                  <a:avLst/>
                </a:prstGeom>
                <a:blipFill rotWithShape="1"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4555589" y="4391799"/>
                  <a:ext cx="1443289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589" y="4391799"/>
                  <a:ext cx="1443289" cy="46166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TextBox 100"/>
            <p:cNvSpPr txBox="1"/>
            <p:nvPr/>
          </p:nvSpPr>
          <p:spPr>
            <a:xfrm>
              <a:off x="1619357" y="5941014"/>
              <a:ext cx="1473359" cy="65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b="1" dirty="0" smtClean="0">
                  <a:latin typeface="NikoshBAN" pitchFamily="2" charset="0"/>
                  <a:cs typeface="NikoshBAN" pitchFamily="2" charset="0"/>
                </a:rPr>
                <a:t>অসংজ্ঞায়িত</a:t>
              </a:r>
              <a:r>
                <a:rPr lang="en-US" sz="1050" b="1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49833" y="4267199"/>
              <a:ext cx="1473359" cy="65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b="1" dirty="0" smtClean="0">
                  <a:latin typeface="NikoshBAN" pitchFamily="2" charset="0"/>
                  <a:cs typeface="NikoshBAN" pitchFamily="2" charset="0"/>
                </a:rPr>
                <a:t>অসংজ্ঞায়িত</a:t>
              </a:r>
              <a:r>
                <a:rPr lang="en-US" sz="1050" b="1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491658" y="3561557"/>
              <a:ext cx="1355974" cy="65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b="1" dirty="0" smtClean="0">
                  <a:latin typeface="NikoshBAN" pitchFamily="2" charset="0"/>
                  <a:cs typeface="NikoshBAN" pitchFamily="2" charset="0"/>
                </a:rPr>
                <a:t>অসংজ্ঞায়িত</a:t>
              </a:r>
              <a:r>
                <a:rPr lang="en-US" sz="1050" b="1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505515" y="5151241"/>
              <a:ext cx="1355974" cy="65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b="1" dirty="0" smtClean="0">
                  <a:latin typeface="NikoshBAN" pitchFamily="2" charset="0"/>
                  <a:cs typeface="NikoshBAN" pitchFamily="2" charset="0"/>
                </a:rPr>
                <a:t>অসংজ্ঞায়িত</a:t>
              </a:r>
              <a:r>
                <a:rPr lang="en-US" sz="1050" b="1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1629633" y="3585508"/>
                  <a:ext cx="1492547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𝟎</m:t>
                      </m:r>
                    </m:oMath>
                  </a14:m>
                  <a:r>
                    <a:rPr lang="en-US" sz="1200" b="1" dirty="0" smtClean="0"/>
                    <a:t>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9633" y="3585508"/>
                  <a:ext cx="1492547" cy="710149"/>
                </a:xfrm>
                <a:prstGeom prst="rect">
                  <a:avLst/>
                </a:prstGeom>
                <a:blipFill rotWithShape="1"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123192" y="3386173"/>
                  <a:ext cx="1450065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bn-BD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bn-BD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3192" y="3386173"/>
                  <a:ext cx="1450065" cy="930263"/>
                </a:xfrm>
                <a:prstGeom prst="rect">
                  <a:avLst/>
                </a:prstGeom>
                <a:blipFill rotWithShape="1">
                  <a:blip r:embed="rId58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012733" y="3550098"/>
                  <a:ext cx="1478926" cy="703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100" b="1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11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a14:m>
                  <a:r>
                    <a:rPr lang="en-US" sz="1100" b="1" dirty="0" smtClean="0"/>
                    <a:t>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733" y="3550098"/>
                  <a:ext cx="1478926" cy="703081"/>
                </a:xfrm>
                <a:prstGeom prst="rect">
                  <a:avLst/>
                </a:prstGeom>
                <a:blipFill rotWithShape="1"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3136269" y="4212528"/>
                  <a:ext cx="1388266" cy="703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</a:t>
                  </a:r>
                  <a14:m>
                    <m:oMath xmlns:m="http://schemas.openxmlformats.org/officeDocument/2006/math">
                      <m:r>
                        <a:rPr lang="en-US" sz="1100" b="1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11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a14:m>
                  <a:r>
                    <a:rPr lang="en-US" sz="1100" b="1" dirty="0" smtClean="0"/>
                    <a:t>        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6269" y="4212528"/>
                  <a:ext cx="1388266" cy="703081"/>
                </a:xfrm>
                <a:prstGeom prst="rect">
                  <a:avLst/>
                </a:prstGeom>
                <a:blipFill rotWithShape="1">
                  <a:blip r:embed="rId6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5998878" y="4098937"/>
                  <a:ext cx="1450065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bn-BD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bn-BD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878" y="4098937"/>
                  <a:ext cx="1450065" cy="930263"/>
                </a:xfrm>
                <a:prstGeom prst="rect">
                  <a:avLst/>
                </a:prstGeom>
                <a:blipFill rotWithShape="1">
                  <a:blip r:embed="rId61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7512443" y="4391799"/>
                  <a:ext cx="1349047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𝟎</m:t>
                      </m:r>
                    </m:oMath>
                  </a14:m>
                  <a:r>
                    <a:rPr lang="en-US" sz="1200" b="1" dirty="0" smtClean="0"/>
                    <a:t>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2443" y="4391799"/>
                  <a:ext cx="1349047" cy="46166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1653216" y="5186251"/>
                  <a:ext cx="1503835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3216" y="5186249"/>
                  <a:ext cx="1503835" cy="46166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3172537" y="4945353"/>
                  <a:ext cx="1450065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bn-BD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bn-BD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537" y="4945353"/>
                  <a:ext cx="1450065" cy="930263"/>
                </a:xfrm>
                <a:prstGeom prst="rect">
                  <a:avLst/>
                </a:prstGeom>
                <a:blipFill rotWithShape="1">
                  <a:blip r:embed="rId62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4603263" y="5029200"/>
                  <a:ext cx="1409317" cy="745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12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a14:m>
                  <a:r>
                    <a:rPr lang="en-US" sz="1200" b="1" dirty="0" smtClean="0"/>
                    <a:t>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263" y="5029200"/>
                  <a:ext cx="1409317" cy="745493"/>
                </a:xfrm>
                <a:prstGeom prst="rect">
                  <a:avLst/>
                </a:prstGeom>
                <a:blipFill rotWithShape="1">
                  <a:blip r:embed="rId6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6019659" y="5079695"/>
                  <a:ext cx="1492783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en-US" sz="1200" b="1" dirty="0" smtClean="0"/>
                    <a:t>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659" y="5079695"/>
                  <a:ext cx="1492783" cy="710149"/>
                </a:xfrm>
                <a:prstGeom prst="rect">
                  <a:avLst/>
                </a:prstGeom>
                <a:blipFill rotWithShape="1">
                  <a:blip r:embed="rId6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3124488" y="6035841"/>
                  <a:ext cx="1400048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en-US" sz="1200" b="1" dirty="0" smtClean="0"/>
                    <a:t>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488" y="6035841"/>
                  <a:ext cx="1400048" cy="46166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4561852" y="5867399"/>
                  <a:ext cx="1409317" cy="745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12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a14:m>
                  <a:r>
                    <a:rPr lang="en-US" sz="1200" b="1" dirty="0" smtClean="0"/>
                    <a:t>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1852" y="5867399"/>
                  <a:ext cx="1409317" cy="745493"/>
                </a:xfrm>
                <a:prstGeom prst="rect">
                  <a:avLst/>
                </a:prstGeom>
                <a:blipFill rotWithShape="1">
                  <a:blip r:embed="rId6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5991949" y="5751378"/>
                  <a:ext cx="1513565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bn-BD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bn-BD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949" y="5751378"/>
                  <a:ext cx="1513565" cy="930263"/>
                </a:xfrm>
                <a:prstGeom prst="rect">
                  <a:avLst/>
                </a:prstGeom>
                <a:blipFill rotWithShape="1">
                  <a:blip r:embed="rId6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7505514" y="5984795"/>
                  <a:ext cx="1355973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5514" y="5984796"/>
                  <a:ext cx="1355973" cy="461665"/>
                </a:xfrm>
                <a:prstGeom prst="rect">
                  <a:avLst/>
                </a:prstGeom>
                <a:blipFill rotWithShape="1">
                  <a:blip r:embed="rId6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TextBox 118"/>
            <p:cNvSpPr txBox="1"/>
            <p:nvPr/>
          </p:nvSpPr>
          <p:spPr>
            <a:xfrm>
              <a:off x="259965" y="1260581"/>
              <a:ext cx="1389868" cy="670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00" b="1" dirty="0" smtClean="0">
                  <a:latin typeface="NikoshBAN" pitchFamily="2" charset="0"/>
                  <a:cs typeface="NikoshBAN" pitchFamily="2" charset="0"/>
                </a:rPr>
                <a:t>       কোণ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94601" y="1836465"/>
              <a:ext cx="1143000" cy="670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00" b="1" dirty="0" smtClean="0">
                  <a:latin typeface="NikoshBAN" pitchFamily="2" charset="0"/>
                  <a:cs typeface="NikoshBAN" pitchFamily="2" charset="0"/>
                </a:rPr>
                <a:t> অনুপাত </a:t>
              </a:r>
              <a:endParaRPr lang="en-US" sz="11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09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66" grpId="0"/>
      <p:bldP spid="67" grpId="0"/>
      <p:bldP spid="68" grpId="0"/>
      <p:bldP spid="69" grpId="0"/>
      <p:bldP spid="70" grpId="0"/>
      <p:bldP spid="65" grpId="0"/>
      <p:bldP spid="71" grpId="0"/>
      <p:bldP spid="72" grpId="0"/>
      <p:bldP spid="73" grpId="0"/>
      <p:bldP spid="74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2962" y="21897"/>
                <a:ext cx="8918490" cy="34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নির্ধারিত কয়েকটি  কোণের অর্থাৎ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1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কোণের ত্রিকোণমিতিক মানগুলো মনে রাখার সহজ উপায়ঃ </a:t>
                </a:r>
                <a:r>
                  <a:rPr lang="en-US" sz="1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1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2" y="21897"/>
                <a:ext cx="8918490" cy="344133"/>
              </a:xfrm>
              <a:prstGeom prst="rect">
                <a:avLst/>
              </a:prstGeom>
              <a:blipFill rotWithShape="1">
                <a:blip r:embed="rId2"/>
                <a:stretch>
                  <a:fillRect l="-410" t="-178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05485" y="2971800"/>
                <a:ext cx="8870377" cy="669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আবার ,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, 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সংখ্যাগুলোর প্রত্যেকটিকে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দ্বারা ভাগ করে ভাগফলের   বর্গমূল নিলে যথাক্রমে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, 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, 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,  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মান পাওয়া যায়।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2971800"/>
                <a:ext cx="8870377" cy="669992"/>
              </a:xfrm>
              <a:prstGeom prst="rect">
                <a:avLst/>
              </a:prstGeom>
              <a:blipFill rotWithShape="1">
                <a:blip r:embed="rId34"/>
                <a:stretch>
                  <a:fillRect l="-619" t="-2752" b="-1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05485" y="3629316"/>
                <a:ext cx="3015448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যেমিন ,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3629316"/>
                <a:ext cx="3015448" cy="593432"/>
              </a:xfrm>
              <a:prstGeom prst="rect">
                <a:avLst/>
              </a:prstGeom>
              <a:blipFill rotWithShape="1">
                <a:blip r:embed="rId35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733800" y="4235224"/>
                <a:ext cx="3619323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𝟎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235224"/>
                <a:ext cx="3619323" cy="593432"/>
              </a:xfrm>
              <a:prstGeom prst="rect">
                <a:avLst/>
              </a:prstGeom>
              <a:blipFill rotWithShape="1">
                <a:blip r:embed="rId36"/>
                <a:stretch>
                  <a:fillRect l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3257484" y="3641792"/>
                <a:ext cx="2557753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√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84" y="3641792"/>
                <a:ext cx="2557753" cy="593432"/>
              </a:xfrm>
              <a:prstGeom prst="rect">
                <a:avLst/>
              </a:prstGeom>
              <a:blipFill rotWithShape="1">
                <a:blip r:embed="rId37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928326" y="3733800"/>
                <a:ext cx="3215674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326" y="3733800"/>
                <a:ext cx="3215674" cy="593432"/>
              </a:xfrm>
              <a:prstGeom prst="rect">
                <a:avLst/>
              </a:prstGeom>
              <a:blipFill rotWithShape="1">
                <a:blip r:embed="rId38"/>
                <a:stretch>
                  <a:fillRect l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85800" y="4174360"/>
                <a:ext cx="2812708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174360"/>
                <a:ext cx="2812708" cy="593432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05485" y="4755816"/>
                <a:ext cx="87343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os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অনুপাতের মান গুলো ব্যস্তকরণ অর্থাৎ লবকে হর আর হরকে লবে পরিণত করলেই আমরা পেয়ে যাব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sec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অনুপাত  গুলোর মান। যেমন,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4755816"/>
                <a:ext cx="8734369" cy="646331"/>
              </a:xfrm>
              <a:prstGeom prst="rect">
                <a:avLst/>
              </a:prstGeom>
              <a:blipFill rotWithShape="1">
                <a:blip r:embed="rId40"/>
                <a:stretch>
                  <a:fillRect l="-628" t="-3774" r="-628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05485" y="5402147"/>
                <a:ext cx="3833115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যেমন,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</m:den>
                        </m:f>
                      </m:e>
                    </m:rad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e>
                    </m:rad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5402147"/>
                <a:ext cx="3833115" cy="656013"/>
              </a:xfrm>
              <a:prstGeom prst="rect">
                <a:avLst/>
              </a:prstGeom>
              <a:blipFill rotWithShape="1">
                <a:blip r:embed="rId41"/>
                <a:stretch>
                  <a:fillRect l="-1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886290" y="5402147"/>
                <a:ext cx="2628968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rad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90" y="5402147"/>
                <a:ext cx="2628968" cy="656013"/>
              </a:xfrm>
              <a:prstGeom prst="rect">
                <a:avLst/>
              </a:prstGeom>
              <a:blipFill rotWithShape="1">
                <a:blip r:embed="rId42"/>
                <a:stretch>
                  <a:fillRect l="-2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515258" y="5328371"/>
                <a:ext cx="2857342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1" i="1" smtClean="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1600" b="1" dirty="0" smtClean="0"/>
                  <a:t>  </a:t>
                </a:r>
                <a:endParaRPr lang="en-US" sz="1600" b="1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258" y="5328371"/>
                <a:ext cx="2857342" cy="593432"/>
              </a:xfrm>
              <a:prstGeom prst="rect">
                <a:avLst/>
              </a:prstGeom>
              <a:blipFill rotWithShape="1">
                <a:blip r:embed="rId43"/>
                <a:stretch>
                  <a:fillRect l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768296" y="6002742"/>
                <a:ext cx="2857342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𝟏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1" i="1" smtClean="0">
                            <a:latin typeface="Cambria Math"/>
                          </a:rPr>
                          <m:t>𝟒</m:t>
                        </m:r>
                      </m:e>
                    </m:rad>
                  </m:oMath>
                </a14:m>
                <a:r>
                  <a:rPr lang="en-US" sz="1600" b="1" dirty="0" smtClean="0"/>
                  <a:t>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𝟐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96" y="6002742"/>
                <a:ext cx="2857342" cy="593432"/>
              </a:xfrm>
              <a:prstGeom prst="rect">
                <a:avLst/>
              </a:prstGeom>
              <a:blipFill rotWithShape="1">
                <a:blip r:embed="rId44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919276" y="6058160"/>
                <a:ext cx="3243523" cy="593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/>
                              </a:rPr>
                              <m:t>𝟎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অসংজ্ঞায়িত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276" y="6058160"/>
                <a:ext cx="3243523" cy="593432"/>
              </a:xfrm>
              <a:prstGeom prst="rect">
                <a:avLst/>
              </a:prstGeom>
              <a:blipFill rotWithShape="1">
                <a:blip r:embed="rId45"/>
                <a:stretch>
                  <a:fillRect l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220206" y="708201"/>
            <a:ext cx="8748270" cy="2193564"/>
            <a:chOff x="224013" y="1122297"/>
            <a:chExt cx="8651223" cy="5623693"/>
          </a:xfrm>
        </p:grpSpPr>
        <p:grpSp>
          <p:nvGrpSpPr>
            <p:cNvPr id="77" name="Group 76"/>
            <p:cNvGrpSpPr/>
            <p:nvPr/>
          </p:nvGrpSpPr>
          <p:grpSpPr>
            <a:xfrm>
              <a:off x="224013" y="1219200"/>
              <a:ext cx="8637474" cy="5410200"/>
              <a:chOff x="301832" y="1219200"/>
              <a:chExt cx="8637474" cy="5410200"/>
            </a:xfrm>
          </p:grpSpPr>
          <p:grpSp>
            <p:nvGrpSpPr>
              <p:cNvPr id="121" name="Group 120"/>
              <p:cNvGrpSpPr/>
              <p:nvPr/>
            </p:nvGrpSpPr>
            <p:grpSpPr>
              <a:xfrm>
                <a:off x="301832" y="1219200"/>
                <a:ext cx="8637474" cy="5410200"/>
                <a:chOff x="178380" y="1447800"/>
                <a:chExt cx="8737021" cy="5257800"/>
              </a:xfrm>
            </p:grpSpPr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193965" y="6705600"/>
                  <a:ext cx="8721435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178380" y="5965065"/>
                  <a:ext cx="872663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14746" y="5150476"/>
                  <a:ext cx="8700654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229000" y="4409941"/>
                  <a:ext cx="8686401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193965" y="1447800"/>
                  <a:ext cx="20781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89154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flipH="1">
                  <a:off x="4567670" y="1447800"/>
                  <a:ext cx="25112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31242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16002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60198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75438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178380" y="3669406"/>
                  <a:ext cx="8726629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193965" y="2928870"/>
                  <a:ext cx="8711045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204356" y="1447800"/>
                  <a:ext cx="8711044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Straight Connector 121"/>
              <p:cNvCxnSpPr/>
              <p:nvPr/>
            </p:nvCxnSpPr>
            <p:spPr>
              <a:xfrm>
                <a:off x="301832" y="1828800"/>
                <a:ext cx="8637474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/>
            <p:cNvSpPr txBox="1"/>
            <p:nvPr/>
          </p:nvSpPr>
          <p:spPr>
            <a:xfrm>
              <a:off x="274056" y="2191357"/>
              <a:ext cx="1369666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sin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9691" y="2881647"/>
              <a:ext cx="1379941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1200" b="1" dirty="0" err="1" smtClean="0">
                  <a:latin typeface="NikoshBAN" pitchFamily="2" charset="0"/>
                  <a:cs typeface="NikoshBAN" pitchFamily="2" charset="0"/>
                </a:rPr>
                <a:t>cos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9691" y="3674197"/>
              <a:ext cx="1369666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tan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49691" y="4401005"/>
              <a:ext cx="1379941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cot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39420" y="5165467"/>
              <a:ext cx="1369668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sec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74056" y="5984797"/>
              <a:ext cx="1379159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cosec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1629633" y="1148242"/>
                  <a:ext cx="1506636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100" b="1" i="1" smtClean="0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9633" y="1148242"/>
                  <a:ext cx="1506636" cy="68055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3122181" y="1163709"/>
                  <a:ext cx="1409048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100" b="1" i="1" smtClean="0"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sz="11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1100" b="1" dirty="0" smtClean="0"/>
                    <a:t> 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181" y="1163709"/>
                  <a:ext cx="1409048" cy="68055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588119" y="1122297"/>
                  <a:ext cx="1410759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𝟒𝟓</m:t>
                          </m:r>
                        </m:e>
                        <m:sup>
                          <m:r>
                            <a:rPr lang="en-US" sz="11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1100" b="1" dirty="0" smtClean="0"/>
                    <a:t>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8119" y="1122297"/>
                  <a:ext cx="1410759" cy="68055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974875" y="1163711"/>
                  <a:ext cx="1506636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𝟔𝟎</m:t>
                          </m:r>
                        </m:e>
                        <m:sup>
                          <m:r>
                            <a:rPr lang="en-US" sz="11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1100" b="1" dirty="0" smtClean="0"/>
                    <a:t>  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4875" y="1163711"/>
                  <a:ext cx="1506636" cy="68055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/>
                <p:cNvSpPr txBox="1"/>
                <p:nvPr/>
              </p:nvSpPr>
              <p:spPr>
                <a:xfrm>
                  <a:off x="7448944" y="1143322"/>
                  <a:ext cx="1345699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𝟗𝟎</m:t>
                          </m:r>
                        </m:e>
                        <m:sup>
                          <m:r>
                            <a:rPr lang="en-US" sz="11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1100" b="1" dirty="0" smtClean="0"/>
                    <a:t>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944" y="1143322"/>
                  <a:ext cx="1345699" cy="68055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1658668" y="1959386"/>
                  <a:ext cx="1492547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1200" dirty="0" smtClean="0"/>
                    <a:t>       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668" y="1959386"/>
                  <a:ext cx="1492547" cy="710149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3174363" y="1813469"/>
                  <a:ext cx="1401343" cy="918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363" y="1813469"/>
                  <a:ext cx="1401343" cy="918262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4599710" y="1788706"/>
                  <a:ext cx="1399168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9710" y="1788706"/>
                  <a:ext cx="1399168" cy="930263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5998878" y="1736012"/>
                  <a:ext cx="1506636" cy="98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878" y="1736012"/>
                  <a:ext cx="1506636" cy="989277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7491658" y="1875573"/>
                  <a:ext cx="1355973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658" y="1875573"/>
                  <a:ext cx="1355973" cy="710149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1632434" y="2662170"/>
                  <a:ext cx="1503835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434" y="2662170"/>
                  <a:ext cx="1503835" cy="710149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3163826" y="2546430"/>
                  <a:ext cx="1439437" cy="98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826" y="2546430"/>
                  <a:ext cx="1439437" cy="989277"/>
                </a:xfrm>
                <a:prstGeom prst="rect">
                  <a:avLst/>
                </a:prstGeom>
                <a:blipFill rotWithShape="1"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562005" y="2575936"/>
                  <a:ext cx="1399168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005" y="2575936"/>
                  <a:ext cx="1399168" cy="930263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6040335" y="2687210"/>
                  <a:ext cx="1478927" cy="918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335" y="2687210"/>
                  <a:ext cx="1478927" cy="918262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7519262" y="2772666"/>
                  <a:ext cx="1355974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latin typeface="NikoshBAN" pitchFamily="2" charset="0"/>
                      <a:cs typeface="NikoshBAN" pitchFamily="2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𝟎</m:t>
                      </m:r>
                    </m:oMath>
                  </a14:m>
                  <a:r>
                    <a:rPr lang="en-US" sz="12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12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262" y="2772666"/>
                  <a:ext cx="1355974" cy="710149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4588119" y="3540781"/>
                  <a:ext cx="1386755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8119" y="3540781"/>
                  <a:ext cx="1386755" cy="710149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4555589" y="4391799"/>
                  <a:ext cx="1443289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589" y="4391799"/>
                  <a:ext cx="1443289" cy="46166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TextBox 100"/>
            <p:cNvSpPr txBox="1"/>
            <p:nvPr/>
          </p:nvSpPr>
          <p:spPr>
            <a:xfrm>
              <a:off x="1619357" y="5941014"/>
              <a:ext cx="1473359" cy="65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b="1" dirty="0" smtClean="0">
                  <a:latin typeface="NikoshBAN" pitchFamily="2" charset="0"/>
                  <a:cs typeface="NikoshBAN" pitchFamily="2" charset="0"/>
                </a:rPr>
                <a:t>অসংজ্ঞায়িত</a:t>
              </a:r>
              <a:r>
                <a:rPr lang="en-US" sz="1050" b="1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649833" y="4267199"/>
              <a:ext cx="1473359" cy="65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b="1" dirty="0" smtClean="0">
                  <a:latin typeface="NikoshBAN" pitchFamily="2" charset="0"/>
                  <a:cs typeface="NikoshBAN" pitchFamily="2" charset="0"/>
                </a:rPr>
                <a:t>অসংজ্ঞায়িত</a:t>
              </a:r>
              <a:r>
                <a:rPr lang="en-US" sz="1050" b="1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491658" y="3561557"/>
              <a:ext cx="1355974" cy="65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b="1" dirty="0" smtClean="0">
                  <a:latin typeface="NikoshBAN" pitchFamily="2" charset="0"/>
                  <a:cs typeface="NikoshBAN" pitchFamily="2" charset="0"/>
                </a:rPr>
                <a:t>অসংজ্ঞায়িত</a:t>
              </a:r>
              <a:r>
                <a:rPr lang="en-US" sz="1050" b="1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505515" y="5151241"/>
              <a:ext cx="1355974" cy="65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b="1" dirty="0" smtClean="0">
                  <a:latin typeface="NikoshBAN" pitchFamily="2" charset="0"/>
                  <a:cs typeface="NikoshBAN" pitchFamily="2" charset="0"/>
                </a:rPr>
                <a:t>অসংজ্ঞায়িত</a:t>
              </a:r>
              <a:r>
                <a:rPr lang="en-US" sz="1050" b="1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1629633" y="3585508"/>
                  <a:ext cx="1492547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𝟎</m:t>
                      </m:r>
                    </m:oMath>
                  </a14:m>
                  <a:r>
                    <a:rPr lang="en-US" sz="1200" b="1" dirty="0" smtClean="0"/>
                    <a:t>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9633" y="3585508"/>
                  <a:ext cx="1492547" cy="710149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3123192" y="3386173"/>
                  <a:ext cx="1450065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bn-BD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bn-BD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3192" y="3386173"/>
                  <a:ext cx="1450065" cy="930263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6012733" y="3550098"/>
                  <a:ext cx="1478926" cy="703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100" b="1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11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a14:m>
                  <a:r>
                    <a:rPr lang="en-US" sz="1100" b="1" dirty="0" smtClean="0"/>
                    <a:t>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733" y="3550098"/>
                  <a:ext cx="1478926" cy="703081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3136269" y="4212528"/>
                  <a:ext cx="1388266" cy="703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</a:t>
                  </a:r>
                  <a14:m>
                    <m:oMath xmlns:m="http://schemas.openxmlformats.org/officeDocument/2006/math">
                      <m:r>
                        <a:rPr lang="en-US" sz="1100" b="1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11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a14:m>
                  <a:r>
                    <a:rPr lang="en-US" sz="1100" b="1" dirty="0" smtClean="0"/>
                    <a:t>        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6269" y="4212528"/>
                  <a:ext cx="1388266" cy="703081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5998878" y="4098937"/>
                  <a:ext cx="1450065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bn-BD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bn-BD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878" y="4098937"/>
                  <a:ext cx="1450065" cy="930263"/>
                </a:xfrm>
                <a:prstGeom prst="rect">
                  <a:avLst/>
                </a:prstGeom>
                <a:blipFill rotWithShape="1">
                  <a:blip r:embed="rId5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7512443" y="4391799"/>
                  <a:ext cx="1349047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𝟎</m:t>
                      </m:r>
                    </m:oMath>
                  </a14:m>
                  <a:r>
                    <a:rPr lang="en-US" sz="1200" b="1" dirty="0" smtClean="0"/>
                    <a:t>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2443" y="4391799"/>
                  <a:ext cx="1349047" cy="46166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1653216" y="5186251"/>
                  <a:ext cx="1503835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3216" y="5186249"/>
                  <a:ext cx="1503835" cy="46166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3172537" y="4945353"/>
                  <a:ext cx="1450065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bn-BD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bn-BD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537" y="4945353"/>
                  <a:ext cx="1450065" cy="930263"/>
                </a:xfrm>
                <a:prstGeom prst="rect">
                  <a:avLst/>
                </a:prstGeom>
                <a:blipFill rotWithShape="1">
                  <a:blip r:embed="rId54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4603263" y="5029200"/>
                  <a:ext cx="1409317" cy="745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12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a14:m>
                  <a:r>
                    <a:rPr lang="en-US" sz="1200" b="1" dirty="0" smtClean="0"/>
                    <a:t>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263" y="5029200"/>
                  <a:ext cx="1409317" cy="745493"/>
                </a:xfrm>
                <a:prstGeom prst="rect">
                  <a:avLst/>
                </a:prstGeom>
                <a:blipFill rotWithShape="1">
                  <a:blip r:embed="rId5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6019659" y="5079695"/>
                  <a:ext cx="1492783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en-US" sz="1200" b="1" dirty="0" smtClean="0"/>
                    <a:t>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659" y="5079695"/>
                  <a:ext cx="1492783" cy="710149"/>
                </a:xfrm>
                <a:prstGeom prst="rect">
                  <a:avLst/>
                </a:prstGeom>
                <a:blipFill rotWithShape="1">
                  <a:blip r:embed="rId5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3124488" y="6035841"/>
                  <a:ext cx="1400048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en-US" sz="1200" b="1" dirty="0" smtClean="0"/>
                    <a:t>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488" y="6035841"/>
                  <a:ext cx="1400048" cy="46166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4561852" y="5867399"/>
                  <a:ext cx="1409317" cy="745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12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a14:m>
                  <a:r>
                    <a:rPr lang="en-US" sz="1200" b="1" dirty="0" smtClean="0"/>
                    <a:t>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1852" y="5867399"/>
                  <a:ext cx="1409317" cy="745493"/>
                </a:xfrm>
                <a:prstGeom prst="rect">
                  <a:avLst/>
                </a:prstGeom>
                <a:blipFill rotWithShape="1"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TextBox 116"/>
                <p:cNvSpPr txBox="1"/>
                <p:nvPr/>
              </p:nvSpPr>
              <p:spPr>
                <a:xfrm>
                  <a:off x="5991949" y="5751378"/>
                  <a:ext cx="1513565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bn-BD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bn-BD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7" name="TextBox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949" y="5751378"/>
                  <a:ext cx="1513565" cy="930263"/>
                </a:xfrm>
                <a:prstGeom prst="rect">
                  <a:avLst/>
                </a:prstGeom>
                <a:blipFill rotWithShape="1">
                  <a:blip r:embed="rId58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/>
                <p:cNvSpPr txBox="1"/>
                <p:nvPr/>
              </p:nvSpPr>
              <p:spPr>
                <a:xfrm>
                  <a:off x="7505514" y="5984795"/>
                  <a:ext cx="1355973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5514" y="5984796"/>
                  <a:ext cx="1355973" cy="461665"/>
                </a:xfrm>
                <a:prstGeom prst="rect">
                  <a:avLst/>
                </a:prstGeom>
                <a:blipFill rotWithShape="1">
                  <a:blip r:embed="rId5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TextBox 118"/>
            <p:cNvSpPr txBox="1"/>
            <p:nvPr/>
          </p:nvSpPr>
          <p:spPr>
            <a:xfrm>
              <a:off x="259965" y="1260581"/>
              <a:ext cx="1389868" cy="670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00" b="1" dirty="0" smtClean="0">
                  <a:latin typeface="NikoshBAN" pitchFamily="2" charset="0"/>
                  <a:cs typeface="NikoshBAN" pitchFamily="2" charset="0"/>
                </a:rPr>
                <a:t>       কোণ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94601" y="1836465"/>
              <a:ext cx="1143000" cy="670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00" b="1" dirty="0" smtClean="0">
                  <a:latin typeface="NikoshBAN" pitchFamily="2" charset="0"/>
                  <a:cs typeface="NikoshBAN" pitchFamily="2" charset="0"/>
                </a:rPr>
                <a:t> অনুপাত </a:t>
              </a:r>
              <a:endParaRPr lang="en-US" sz="11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0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66" grpId="0"/>
      <p:bldP spid="67" grpId="0"/>
      <p:bldP spid="68" grpId="0"/>
      <p:bldP spid="69" grpId="0"/>
      <p:bldP spid="70" grpId="0"/>
      <p:bldP spid="65" grpId="0"/>
      <p:bldP spid="71" grpId="0"/>
      <p:bldP spid="72" grpId="0"/>
      <p:bldP spid="73" grpId="0"/>
      <p:bldP spid="74" grpId="0"/>
      <p:bldP spid="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484" y="50641"/>
                <a:ext cx="8938515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নির্ধারিত কয়েকটি  কোণের অর্থাৎ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14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কোণের ত্রিকোণমিতিক মানগুলো মনে রাখার সহজ উপায়ঃ </a:t>
                </a:r>
                <a:r>
                  <a:rPr lang="en-US" sz="1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endParaRPr lang="en-US" sz="1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50641"/>
                <a:ext cx="8938515" cy="312586"/>
              </a:xfrm>
              <a:prstGeom prst="rect">
                <a:avLst/>
              </a:prstGeom>
              <a:blipFill rotWithShape="1">
                <a:blip r:embed="rId3"/>
                <a:stretch>
                  <a:fillRect l="-205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07654" y="554901"/>
            <a:ext cx="8748270" cy="2193564"/>
            <a:chOff x="224013" y="1122297"/>
            <a:chExt cx="8651223" cy="5623693"/>
          </a:xfrm>
        </p:grpSpPr>
        <p:grpSp>
          <p:nvGrpSpPr>
            <p:cNvPr id="4" name="Group 3"/>
            <p:cNvGrpSpPr/>
            <p:nvPr/>
          </p:nvGrpSpPr>
          <p:grpSpPr>
            <a:xfrm>
              <a:off x="224013" y="1219200"/>
              <a:ext cx="8637474" cy="5410200"/>
              <a:chOff x="301832" y="1219200"/>
              <a:chExt cx="8637474" cy="5410200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301832" y="1219200"/>
                <a:ext cx="8637474" cy="5410200"/>
                <a:chOff x="178380" y="1447800"/>
                <a:chExt cx="8737021" cy="5257800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93965" y="6705600"/>
                  <a:ext cx="8721435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178380" y="5965065"/>
                  <a:ext cx="872663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214746" y="5150476"/>
                  <a:ext cx="8700654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29000" y="4409941"/>
                  <a:ext cx="8686401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93965" y="1447800"/>
                  <a:ext cx="20781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89154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4567670" y="1447800"/>
                  <a:ext cx="25112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1242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16002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60198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7543800" y="1447800"/>
                  <a:ext cx="0" cy="5257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178380" y="3669406"/>
                  <a:ext cx="8726629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193965" y="2928870"/>
                  <a:ext cx="8711045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04356" y="1447800"/>
                  <a:ext cx="8711044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>
              <a:xfrm>
                <a:off x="301832" y="1828800"/>
                <a:ext cx="8637474" cy="0"/>
              </a:xfrm>
              <a:prstGeom prst="line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>
              <a:off x="274056" y="2191357"/>
              <a:ext cx="1369666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sin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49691" y="2881647"/>
              <a:ext cx="1379941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1200" b="1" dirty="0" err="1" smtClean="0">
                  <a:latin typeface="NikoshBAN" pitchFamily="2" charset="0"/>
                  <a:cs typeface="NikoshBAN" pitchFamily="2" charset="0"/>
                </a:rPr>
                <a:t>cos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9691" y="3674197"/>
              <a:ext cx="1369666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tan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9691" y="4401005"/>
              <a:ext cx="1379941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cot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9420" y="5165467"/>
              <a:ext cx="1369668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  sec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056" y="5984797"/>
              <a:ext cx="1379159" cy="7101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NikoshBAN" pitchFamily="2" charset="0"/>
                  <a:cs typeface="NikoshBAN" pitchFamily="2" charset="0"/>
                </a:rPr>
                <a:t>  cosec</a:t>
              </a:r>
              <a:endParaRPr lang="en-US" sz="1200" b="1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629633" y="1148242"/>
                  <a:ext cx="1506636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1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1100" b="1" i="1" smtClean="0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9633" y="1148242"/>
                  <a:ext cx="1506636" cy="68055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22181" y="1163709"/>
                  <a:ext cx="1409048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1100" b="1" i="1" smtClean="0">
                              <a:latin typeface="Cambria Math"/>
                            </a:rPr>
                            <m:t>𝟑𝟎</m:t>
                          </m:r>
                        </m:e>
                        <m:sup>
                          <m:r>
                            <a:rPr lang="en-US" sz="11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1100" b="1" dirty="0" smtClean="0"/>
                    <a:t> 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181" y="1163709"/>
                  <a:ext cx="1409048" cy="68055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588119" y="1122297"/>
                  <a:ext cx="1410759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𝟒𝟓</m:t>
                          </m:r>
                        </m:e>
                        <m:sup>
                          <m:r>
                            <a:rPr lang="en-US" sz="11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1100" b="1" dirty="0" smtClean="0"/>
                    <a:t>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8119" y="1122297"/>
                  <a:ext cx="1410759" cy="68055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974875" y="1163711"/>
                  <a:ext cx="1506636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𝟔𝟎</m:t>
                          </m:r>
                        </m:e>
                        <m:sup>
                          <m:r>
                            <a:rPr lang="en-US" sz="11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1100" b="1" dirty="0" smtClean="0"/>
                    <a:t>  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4875" y="1163711"/>
                  <a:ext cx="1506636" cy="68055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7448944" y="1143322"/>
                  <a:ext cx="1345699" cy="6805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1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100" b="1" i="1" smtClean="0">
                              <a:latin typeface="Cambria Math"/>
                            </a:rPr>
                            <m:t>𝟗𝟎</m:t>
                          </m:r>
                        </m:e>
                        <m:sup>
                          <m:r>
                            <a:rPr lang="en-US" sz="11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1100" b="1" dirty="0" smtClean="0"/>
                    <a:t>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944" y="1143322"/>
                  <a:ext cx="1345699" cy="68055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658668" y="1959386"/>
                  <a:ext cx="1492547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0</m:t>
                      </m:r>
                    </m:oMath>
                  </a14:m>
                  <a:r>
                    <a:rPr lang="en-US" sz="1200" dirty="0" smtClean="0"/>
                    <a:t>        </a:t>
                  </a:r>
                  <a:endParaRPr lang="en-US" sz="12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668" y="1959386"/>
                  <a:ext cx="1492547" cy="71014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174363" y="1813469"/>
                  <a:ext cx="1401343" cy="918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363" y="1813469"/>
                  <a:ext cx="1401343" cy="91826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99710" y="1788706"/>
                  <a:ext cx="1399168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9710" y="1788706"/>
                  <a:ext cx="1399168" cy="93026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998878" y="1736012"/>
                  <a:ext cx="1506636" cy="98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878" y="1736012"/>
                  <a:ext cx="1506636" cy="9892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491658" y="1875573"/>
                  <a:ext cx="1355973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1658" y="1875573"/>
                  <a:ext cx="1355973" cy="710149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632434" y="2662170"/>
                  <a:ext cx="1503835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434" y="2662170"/>
                  <a:ext cx="1503835" cy="71014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3163826" y="2546430"/>
                  <a:ext cx="1439437" cy="9892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3826" y="2546430"/>
                  <a:ext cx="1439437" cy="9892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562005" y="2575936"/>
                  <a:ext cx="1399168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005" y="2575936"/>
                  <a:ext cx="1399168" cy="930263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040335" y="2687210"/>
                  <a:ext cx="1478927" cy="9182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0335" y="2687210"/>
                  <a:ext cx="1478927" cy="91826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519262" y="2772666"/>
                  <a:ext cx="1355974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latin typeface="NikoshBAN" pitchFamily="2" charset="0"/>
                      <a:cs typeface="NikoshBAN" pitchFamily="2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𝟎</m:t>
                      </m:r>
                    </m:oMath>
                  </a14:m>
                  <a:r>
                    <a:rPr lang="en-US" sz="1200" b="1" dirty="0" smtClean="0">
                      <a:latin typeface="NikoshBAN" pitchFamily="2" charset="0"/>
                      <a:cs typeface="NikoshBAN" pitchFamily="2" charset="0"/>
                    </a:rPr>
                    <a:t>        </a:t>
                  </a:r>
                  <a:endParaRPr lang="en-US" sz="12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9262" y="2772666"/>
                  <a:ext cx="1355974" cy="710149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588119" y="3540781"/>
                  <a:ext cx="1386755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8119" y="3540781"/>
                  <a:ext cx="1386755" cy="71014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555589" y="4391799"/>
                  <a:ext cx="1443289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5589" y="4391799"/>
                  <a:ext cx="1443289" cy="46166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1619357" y="5941014"/>
              <a:ext cx="1473359" cy="65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b="1" dirty="0" smtClean="0">
                  <a:latin typeface="NikoshBAN" pitchFamily="2" charset="0"/>
                  <a:cs typeface="NikoshBAN" pitchFamily="2" charset="0"/>
                </a:rPr>
                <a:t>অসংজ্ঞায়িত</a:t>
              </a:r>
              <a:r>
                <a:rPr lang="en-US" sz="1050" b="1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9833" y="4267199"/>
              <a:ext cx="1473359" cy="65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b="1" dirty="0" smtClean="0">
                  <a:latin typeface="NikoshBAN" pitchFamily="2" charset="0"/>
                  <a:cs typeface="NikoshBAN" pitchFamily="2" charset="0"/>
                </a:rPr>
                <a:t>অসংজ্ঞায়িত</a:t>
              </a:r>
              <a:r>
                <a:rPr lang="en-US" sz="1050" b="1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491658" y="3561557"/>
              <a:ext cx="1355974" cy="65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b="1" dirty="0" smtClean="0">
                  <a:latin typeface="NikoshBAN" pitchFamily="2" charset="0"/>
                  <a:cs typeface="NikoshBAN" pitchFamily="2" charset="0"/>
                </a:rPr>
                <a:t>অসংজ্ঞায়িত</a:t>
              </a:r>
              <a:r>
                <a:rPr lang="en-US" sz="1050" b="1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05515" y="5151241"/>
              <a:ext cx="1355974" cy="650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050" b="1" dirty="0" smtClean="0">
                  <a:latin typeface="NikoshBAN" pitchFamily="2" charset="0"/>
                  <a:cs typeface="NikoshBAN" pitchFamily="2" charset="0"/>
                </a:rPr>
                <a:t>অসংজ্ঞায়িত</a:t>
              </a:r>
              <a:r>
                <a:rPr lang="en-US" sz="1050" b="1" dirty="0" smtClean="0">
                  <a:latin typeface="NikoshBAN" pitchFamily="2" charset="0"/>
                  <a:cs typeface="NikoshBAN" pitchFamily="2" charset="0"/>
                </a:rPr>
                <a:t>              </a:t>
              </a:r>
              <a:endParaRPr lang="en-US" sz="1050" b="1" dirty="0"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1629633" y="3585508"/>
                  <a:ext cx="1492547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𝟎</m:t>
                      </m:r>
                    </m:oMath>
                  </a14:m>
                  <a:r>
                    <a:rPr lang="en-US" sz="1200" b="1" dirty="0" smtClean="0"/>
                    <a:t>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9633" y="3585508"/>
                  <a:ext cx="1492547" cy="710149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123192" y="3386173"/>
                  <a:ext cx="1450065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bn-BD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bn-BD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3192" y="3386173"/>
                  <a:ext cx="1450065" cy="930263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012733" y="3550098"/>
                  <a:ext cx="1478926" cy="703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100" b="1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11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a14:m>
                  <a:r>
                    <a:rPr lang="en-US" sz="1100" b="1" dirty="0" smtClean="0"/>
                    <a:t>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733" y="3550098"/>
                  <a:ext cx="1478926" cy="70308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136269" y="4212528"/>
                  <a:ext cx="1388266" cy="7030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 dirty="0" smtClean="0"/>
                    <a:t>      </a:t>
                  </a:r>
                  <a14:m>
                    <m:oMath xmlns:m="http://schemas.openxmlformats.org/officeDocument/2006/math">
                      <m:r>
                        <a:rPr lang="en-US" sz="1100" b="1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1100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a14:m>
                  <a:r>
                    <a:rPr lang="en-US" sz="1100" b="1" dirty="0" smtClean="0"/>
                    <a:t>               </a:t>
                  </a:r>
                  <a:endParaRPr lang="en-US" sz="1100" b="1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6269" y="4212528"/>
                  <a:ext cx="1388266" cy="70308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998878" y="4098937"/>
                  <a:ext cx="1450065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bn-BD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bn-BD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8878" y="4098937"/>
                  <a:ext cx="1450065" cy="930263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512443" y="4391799"/>
                  <a:ext cx="1349047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𝟎</m:t>
                      </m:r>
                    </m:oMath>
                  </a14:m>
                  <a:r>
                    <a:rPr lang="en-US" sz="1200" b="1" dirty="0" smtClean="0"/>
                    <a:t>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2443" y="4391799"/>
                  <a:ext cx="1349047" cy="46166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653216" y="5186251"/>
                  <a:ext cx="1503835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3216" y="5186249"/>
                  <a:ext cx="1503835" cy="461665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72537" y="4945353"/>
                  <a:ext cx="1450065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bn-BD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bn-BD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537" y="4945353"/>
                  <a:ext cx="1450065" cy="930263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b="-50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603263" y="5029200"/>
                  <a:ext cx="1409317" cy="745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12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a14:m>
                  <a:r>
                    <a:rPr lang="en-US" sz="1200" b="1" dirty="0" smtClean="0"/>
                    <a:t>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263" y="5029200"/>
                  <a:ext cx="1409317" cy="745493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019659" y="5079695"/>
                  <a:ext cx="1492783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en-US" sz="1200" b="1" dirty="0" smtClean="0"/>
                    <a:t>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659" y="5079695"/>
                  <a:ext cx="1492783" cy="710149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124488" y="6035841"/>
                  <a:ext cx="1400048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𝟐</m:t>
                      </m:r>
                    </m:oMath>
                  </a14:m>
                  <a:r>
                    <a:rPr lang="en-US" sz="1200" b="1" dirty="0" smtClean="0"/>
                    <a:t>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488" y="6035841"/>
                  <a:ext cx="1400048" cy="461665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561852" y="5867399"/>
                  <a:ext cx="1409317" cy="7454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sz="12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a14:m>
                  <a:r>
                    <a:rPr lang="en-US" sz="1200" b="1" dirty="0" smtClean="0"/>
                    <a:t>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1852" y="5867399"/>
                  <a:ext cx="1409317" cy="745493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991949" y="5751378"/>
                  <a:ext cx="1513565" cy="9302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1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bn-BD" sz="12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sz="1200" b="1" i="1" smtClean="0">
                              <a:latin typeface="Cambria Math"/>
                              <a:ea typeface="Cambria Math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bn-BD" sz="1200" b="1" dirty="0" smtClean="0"/>
                    <a:t>   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1949" y="5751378"/>
                  <a:ext cx="1513565" cy="930263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505514" y="5984795"/>
                  <a:ext cx="1355973" cy="7101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       </a:t>
                  </a:r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/>
                        </a:rPr>
                        <m:t>𝟏</m:t>
                      </m:r>
                    </m:oMath>
                  </a14:m>
                  <a:r>
                    <a:rPr lang="en-US" sz="1200" b="1" dirty="0" smtClean="0"/>
                    <a:t>          </a:t>
                  </a:r>
                  <a:endParaRPr lang="en-US" sz="1200" b="1" dirty="0"/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5514" y="5984796"/>
                  <a:ext cx="1355973" cy="461665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TextBox 45"/>
            <p:cNvSpPr txBox="1"/>
            <p:nvPr/>
          </p:nvSpPr>
          <p:spPr>
            <a:xfrm>
              <a:off x="259965" y="1260581"/>
              <a:ext cx="1389868" cy="670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00" b="1" dirty="0" smtClean="0">
                  <a:latin typeface="NikoshBAN" pitchFamily="2" charset="0"/>
                  <a:cs typeface="NikoshBAN" pitchFamily="2" charset="0"/>
                </a:rPr>
                <a:t>       কোণ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4601" y="1836465"/>
              <a:ext cx="1143000" cy="670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100" b="1" dirty="0" smtClean="0">
                  <a:latin typeface="NikoshBAN" pitchFamily="2" charset="0"/>
                  <a:cs typeface="NikoshBAN" pitchFamily="2" charset="0"/>
                </a:rPr>
                <a:t> অনুপাত </a:t>
              </a:r>
              <a:endParaRPr lang="en-US" sz="11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205486" y="2826694"/>
                <a:ext cx="8982658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আবার , 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1600" b="1" i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,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0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1600" b="1" i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,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0" dirty="0" smtClean="0"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1600" b="1" i="0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,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0" dirty="0" smtClean="0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1600" b="1" i="0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0" smtClean="0"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1600" b="1" i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এর মানগুলোকে যথাক্রমে   </a:t>
                </a:r>
                <a:r>
                  <a:rPr lang="en-US" sz="1600" b="1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1600" b="1" i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, 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0" dirty="0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1600" b="1" i="0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, 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0" dirty="0" smtClean="0"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1600" b="1" i="0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,  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0" dirty="0" smtClean="0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1600" b="1" i="0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1600" b="1" dirty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0" dirty="0" smtClean="0"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1600" b="1" i="0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এর মান গুলো দ্বারা ভাগকরলে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অনুপাত গুলোর মানপাওয়া যায়। যেমন,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2826694"/>
                <a:ext cx="8982658" cy="595932"/>
              </a:xfrm>
              <a:prstGeom prst="rect">
                <a:avLst/>
              </a:prstGeom>
              <a:blipFill rotWithShape="1">
                <a:blip r:embed="rId35"/>
                <a:stretch>
                  <a:fillRect l="-407" t="-1031" b="-14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05484" y="4825089"/>
                <a:ext cx="873437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আবার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অনুপাতের মান গুলো ব্যস্তকরণ অর্থাৎ লবকে হর আর হরকে লবে পরিণত করলেই আমরা পেয়ে যাব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ot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এর অনুপাত  গুলোর মান। যেমন,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4825089"/>
                <a:ext cx="8734370" cy="646331"/>
              </a:xfrm>
              <a:prstGeom prst="rect">
                <a:avLst/>
              </a:prstGeom>
              <a:blipFill rotWithShape="1">
                <a:blip r:embed="rId36"/>
                <a:stretch>
                  <a:fillRect l="-628" t="-3774" r="-83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05484" y="5520891"/>
                <a:ext cx="3713792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যেমন,  </a:t>
                </a:r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c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=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অসংজ্ঞায়িত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5520891"/>
                <a:ext cx="3713792" cy="508537"/>
              </a:xfrm>
              <a:prstGeom prst="rect">
                <a:avLst/>
              </a:prstGeom>
              <a:blipFill rotWithShape="1">
                <a:blip r:embed="rId37"/>
                <a:stretch>
                  <a:fillRect l="-1478" b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3833772" y="5496782"/>
                <a:ext cx="2628968" cy="532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772" y="5496782"/>
                <a:ext cx="2628968" cy="532646"/>
              </a:xfrm>
              <a:prstGeom prst="rect">
                <a:avLst/>
              </a:prstGeom>
              <a:blipFill rotWithShape="1">
                <a:blip r:embed="rId38"/>
                <a:stretch>
                  <a:fillRect l="-2088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572534" y="5539710"/>
                <a:ext cx="2571467" cy="446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cot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</a:rPr>
                      <m:t>𝟏</m:t>
                    </m:r>
                  </m:oMath>
                </a14:m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534" y="5539710"/>
                <a:ext cx="2571467" cy="446789"/>
              </a:xfrm>
              <a:prstGeom prst="rect">
                <a:avLst/>
              </a:prstGeom>
              <a:blipFill rotWithShape="1">
                <a:blip r:embed="rId39"/>
                <a:stretch>
                  <a:fillRect l="-1185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43123" y="6024403"/>
                <a:ext cx="2857342" cy="462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cot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1600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123" y="6024403"/>
                <a:ext cx="2857342" cy="462306"/>
              </a:xfrm>
              <a:prstGeom prst="rect">
                <a:avLst/>
              </a:prstGeom>
              <a:blipFill rotWithShape="1">
                <a:blip r:embed="rId40"/>
                <a:stretch>
                  <a:fillRect l="-106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864217" y="6058160"/>
                <a:ext cx="3243523" cy="446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cot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num>
                      <m:den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217" y="6058160"/>
                <a:ext cx="3243523" cy="446789"/>
              </a:xfrm>
              <a:prstGeom prst="rect">
                <a:avLst/>
              </a:prstGeom>
              <a:blipFill rotWithShape="1">
                <a:blip r:embed="rId41"/>
                <a:stretch>
                  <a:fillRect l="-1128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05484" y="3615019"/>
                <a:ext cx="2842516" cy="533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/>
                  <a:t> </a:t>
                </a:r>
                <a:r>
                  <a:rPr lang="en-US" b="1" dirty="0" smtClean="0"/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𝒔𝒊𝒏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𝒄𝒐𝒔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bn-BD" b="1" dirty="0" smtClean="0"/>
                  <a:t>  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3615019"/>
                <a:ext cx="2842516" cy="533736"/>
              </a:xfrm>
              <a:prstGeom prst="rect">
                <a:avLst/>
              </a:prstGeom>
              <a:blipFill rotWithShape="1">
                <a:blip r:embed="rId42"/>
                <a:stretch>
                  <a:fillRect l="-1931" r="-9442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73411" y="3502905"/>
                <a:ext cx="3202178" cy="757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/>
                  <a:t> </a:t>
                </a:r>
                <a:r>
                  <a:rPr lang="en-US" b="1" dirty="0" smtClean="0"/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𝒔𝒊𝒏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𝟑𝟎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𝒄𝒐𝒔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𝟑𝟎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√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 smtClean="0"/>
                  <a:t>            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411" y="3502905"/>
                <a:ext cx="3202178" cy="757964"/>
              </a:xfrm>
              <a:prstGeom prst="rect">
                <a:avLst/>
              </a:prstGeom>
              <a:blipFill rotWithShape="1">
                <a:blip r:embed="rId43"/>
                <a:stretch>
                  <a:fillRect l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001120" y="4227474"/>
                <a:ext cx="3970979" cy="533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𝒔𝒊𝒏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𝟗𝟎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𝒄𝒐𝒔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𝟗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অসংজ্ঞায়িত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120" y="4227474"/>
                <a:ext cx="3970979" cy="533736"/>
              </a:xfrm>
              <a:prstGeom prst="rect">
                <a:avLst/>
              </a:prstGeom>
              <a:blipFill rotWithShape="1">
                <a:blip r:embed="rId44"/>
                <a:stretch>
                  <a:fillRect l="-1227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6175589" y="3502905"/>
                <a:ext cx="2968412" cy="758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/>
                  <a:t> </a:t>
                </a:r>
                <a:r>
                  <a:rPr lang="en-US" b="1" dirty="0" smtClean="0"/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𝒔𝒊𝒏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𝟒𝟓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𝒄𝒐𝒔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𝟒𝟓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√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√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 smtClean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589" y="3502905"/>
                <a:ext cx="2968412" cy="758221"/>
              </a:xfrm>
              <a:prstGeom prst="rect">
                <a:avLst/>
              </a:prstGeom>
              <a:blipFill rotWithShape="1">
                <a:blip r:embed="rId45"/>
                <a:stretch>
                  <a:fillRect l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205485" y="4038708"/>
                <a:ext cx="2842516" cy="757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/>
                  <a:t> </a:t>
                </a:r>
                <a:r>
                  <a:rPr lang="en-US" b="1" dirty="0" smtClean="0"/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𝒔𝒊𝒏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𝟔𝟎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𝒄𝒐𝒔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𝟔𝟎</m:t>
                            </m:r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√</m:t>
                            </m:r>
                            <m:r>
                              <a:rPr lang="en-US" b="1" i="1" smtClean="0"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4038708"/>
                <a:ext cx="2842516" cy="757964"/>
              </a:xfrm>
              <a:prstGeom prst="rect">
                <a:avLst/>
              </a:prstGeom>
              <a:blipFill rotWithShape="1">
                <a:blip r:embed="rId46"/>
                <a:stretch>
                  <a:fillRect l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7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4" grpId="0"/>
      <p:bldP spid="64" grpId="1"/>
      <p:bldP spid="65" grpId="0"/>
      <p:bldP spid="65" grpId="1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1" grpId="0"/>
      <p:bldP spid="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85" y="170458"/>
            <a:ext cx="8938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486" y="741138"/>
                <a:ext cx="8938514" cy="698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বই-৮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মান নির্ণয় করঃ </a:t>
                </a:r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sz="2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741138"/>
                <a:ext cx="8938514" cy="698396"/>
              </a:xfrm>
              <a:prstGeom prst="rect">
                <a:avLst/>
              </a:prstGeom>
              <a:blipFill rotWithShape="1">
                <a:blip r:embed="rId2"/>
                <a:stretch>
                  <a:fillRect l="-1091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486" y="1600200"/>
                <a:ext cx="893851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বই-৯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মান নির্ণয় করঃ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𝐬𝐢𝐧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sz="2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1600200"/>
                <a:ext cx="8938514" cy="407099"/>
              </a:xfrm>
              <a:prstGeom prst="rect">
                <a:avLst/>
              </a:prstGeom>
              <a:blipFill rotWithShape="1">
                <a:blip r:embed="rId3"/>
                <a:stretch>
                  <a:fillRect l="-750" t="-1060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487" y="3048000"/>
                <a:ext cx="893851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বই-১৩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দেখাও যেঃ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+ </a:t>
                </a:r>
                <a:r>
                  <a:rPr lang="en-US" sz="2000" b="1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𝐬𝐢𝐧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</a:t>
                </a:r>
                <a:endParaRPr lang="en-US" sz="2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7" y="3048000"/>
                <a:ext cx="8938514" cy="407099"/>
              </a:xfrm>
              <a:prstGeom prst="rect">
                <a:avLst/>
              </a:prstGeom>
              <a:blipFill rotWithShape="1">
                <a:blip r:embed="rId4"/>
                <a:stretch>
                  <a:fillRect l="-750" t="-1044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486" y="3810000"/>
                <a:ext cx="893851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বই-১৫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দেখাও যেঃ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𝑨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000" b="1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𝑨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;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𝟏𝟓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হয়।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sz="2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3810000"/>
                <a:ext cx="8938514" cy="407099"/>
              </a:xfrm>
              <a:prstGeom prst="rect">
                <a:avLst/>
              </a:prstGeom>
              <a:blipFill rotWithShape="1">
                <a:blip r:embed="rId5"/>
                <a:stretch>
                  <a:fillRect l="-750" t="-1044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487" y="4461162"/>
                <a:ext cx="8931586" cy="537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বই-১৬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দেখাও যেঃ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𝑨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𝒕𝒂𝒏𝑨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;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হয়।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sz="2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7" y="4461162"/>
                <a:ext cx="8931586" cy="537006"/>
              </a:xfrm>
              <a:prstGeom prst="rect">
                <a:avLst/>
              </a:prstGeom>
              <a:blipFill rotWithShape="1">
                <a:blip r:embed="rId6"/>
                <a:stretch>
                  <a:fillRect l="-75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486" y="5193499"/>
                <a:ext cx="8938514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৭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বই-১৭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দেখাও যেঃ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𝑨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𝒕𝒂𝒏𝑨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;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হয়।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sz="2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5193499"/>
                <a:ext cx="8938514" cy="536942"/>
              </a:xfrm>
              <a:prstGeom prst="rect">
                <a:avLst/>
              </a:prstGeom>
              <a:blipFill rotWithShape="1">
                <a:blip r:embed="rId7"/>
                <a:stretch>
                  <a:fillRect l="-75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5487" y="5867400"/>
                <a:ext cx="893851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৮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বই-২২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দেখাও যেঃ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𝑨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𝒄𝒐𝒔𝑨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;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হয়।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sz="2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7" y="5867400"/>
                <a:ext cx="8938514" cy="407099"/>
              </a:xfrm>
              <a:prstGeom prst="rect">
                <a:avLst/>
              </a:prstGeom>
              <a:blipFill rotWithShape="1">
                <a:blip r:embed="rId8"/>
                <a:stretch>
                  <a:fillRect l="-750" t="-1060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485" y="2286000"/>
                <a:ext cx="8938515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বই-২৭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মান নির্ণয় করঃ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𝒄𝒐𝒕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bn-BD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𝒄𝒐𝒔𝒆𝒄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𝟓</m:t>
                        </m:r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          </a:t>
                </a:r>
                <a:endParaRPr lang="en-US" sz="2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2286000"/>
                <a:ext cx="8938515" cy="535468"/>
              </a:xfrm>
              <a:prstGeom prst="rect">
                <a:avLst/>
              </a:prstGeom>
              <a:blipFill rotWithShape="1">
                <a:blip r:embed="rId9"/>
                <a:stretch>
                  <a:fillRect l="-750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281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398931"/>
            <a:ext cx="4038600" cy="4525963"/>
          </a:xfrm>
        </p:spPr>
        <p:txBody>
          <a:bodyPr>
            <a:norm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হিরন্ময় কবিরাজ 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চৌধুরী আব্দুল হামিদ               একাডেমী</a:t>
            </a:r>
          </a:p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বরাট, গোয়ালন্দ, রাজবাড়ী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01748986869</a:t>
            </a:r>
            <a:endParaRPr lang="bn-BD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heronmoykabiraj@gmail.com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332037"/>
            <a:ext cx="4572000" cy="4525963"/>
          </a:xfrm>
        </p:spPr>
        <p:txBody>
          <a:bodyPr>
            <a:norm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শ্রেণীঃ নবম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</a:t>
            </a:r>
          </a:p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 নবম ( ৯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)- ত্রিকোণমিতি </a:t>
            </a:r>
          </a:p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শিক্ষার্থীঃ ৮০ জন । </a:t>
            </a:r>
          </a:p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</a:p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তারিখঃ ১৯/০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9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752600"/>
            <a:ext cx="2918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শিক্ষক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4454" y="16658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পাঠ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746" y="131618"/>
            <a:ext cx="8873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কাজের সমাধানঃ             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486" y="712090"/>
                <a:ext cx="8938514" cy="698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বই-৮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মান নির্ণয় করঃ </a:t>
                </a:r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𝐜𝐨𝐭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𝐜𝐨𝐭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sz="2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712090"/>
                <a:ext cx="8938514" cy="698396"/>
              </a:xfrm>
              <a:prstGeom prst="rect">
                <a:avLst/>
              </a:prstGeom>
              <a:blipFill rotWithShape="1">
                <a:blip r:embed="rId2"/>
                <a:stretch>
                  <a:fillRect l="-1091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486" y="1368545"/>
                <a:ext cx="8938514" cy="980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বই-৮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প্রদত্ত রাশি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𝐜𝐨𝐭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𝟎</m:t>
                            </m:r>
                          </m:sup>
                        </m:sSup>
                      </m:num>
                      <m:den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𝐜𝐨𝐭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𝟔𝟎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−(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√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+(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NikoshBAN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√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cs typeface="NikoshBAN" pitchFamily="2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4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𝟑</m:t>
                            </m:r>
                          </m:den>
                        </m:f>
                      </m:den>
                    </m:f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bn-BD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Ans.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1368545"/>
                <a:ext cx="8938514" cy="980461"/>
              </a:xfrm>
              <a:prstGeom prst="rect">
                <a:avLst/>
              </a:prstGeom>
              <a:blipFill rotWithShape="1">
                <a:blip r:embed="rId3"/>
                <a:stretch>
                  <a:fillRect l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486" y="2971800"/>
                <a:ext cx="8938514" cy="1066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বই-৯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প্রদত্ত রাশি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=  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𝐬𝐢𝐧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√</m:t>
                            </m:r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√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Ans.       </a:t>
                </a:r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2971800"/>
                <a:ext cx="8938514" cy="1066446"/>
              </a:xfrm>
              <a:prstGeom prst="rect">
                <a:avLst/>
              </a:prstGeom>
              <a:blipFill rotWithShape="1">
                <a:blip r:embed="rId4"/>
                <a:stretch>
                  <a:fillRect l="-1091" t="-6897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4747" y="2354879"/>
                <a:ext cx="8908472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বই-৯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4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মান নির্ণয় করঃ 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b="1" i="0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𝐬𝐢𝐧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0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sz="24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7" y="2354879"/>
                <a:ext cx="8908472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1026" t="-1558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486" y="4038246"/>
                <a:ext cx="8917733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বই-২৭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মান নির্ণয় করঃ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𝒄𝒐𝒕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bn-BD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𝒄𝒐𝒔𝒆𝒄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𝟓</m:t>
                        </m:r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2000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          </a:t>
                </a:r>
                <a:endParaRPr lang="en-US" sz="2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4038246"/>
                <a:ext cx="8917733" cy="535468"/>
              </a:xfrm>
              <a:prstGeom prst="rect">
                <a:avLst/>
              </a:prstGeom>
              <a:blipFill rotWithShape="1">
                <a:blip r:embed="rId6"/>
                <a:stretch>
                  <a:fillRect l="-752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486" y="4573714"/>
                <a:ext cx="9003193" cy="1896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বই-২৭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প্রদত্ত রাশি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𝟑𝐜𝐨𝐭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bn-BD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𝐜𝐨𝐬𝐞𝐜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𝟓𝐬𝐢𝐧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𝟒𝐜𝐨𝐬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=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√</m:t>
                            </m:r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𝟓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√</m:t>
                            </m:r>
                            <m:r>
                              <a:rPr lang="en-US" sz="2000" b="1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=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𝟒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𝟓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𝟒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=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𝟕</m:t>
                        </m:r>
                      </m:num>
                      <m:den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Ans.        </a:t>
                </a:r>
                <a:endPara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4573714"/>
                <a:ext cx="9003193" cy="1896545"/>
              </a:xfrm>
              <a:prstGeom prst="rect">
                <a:avLst/>
              </a:prstGeom>
              <a:blipFill rotWithShape="1">
                <a:blip r:embed="rId7"/>
                <a:stretch>
                  <a:fillRect l="-745" b="-1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7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84" y="2884"/>
            <a:ext cx="8841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কাজের সমাধানঃ             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485" y="568261"/>
                <a:ext cx="8899318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বই-১৩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দেখাও যেঃ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1" dirty="0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+ </a:t>
                </a:r>
                <a:r>
                  <a:rPr lang="en-US" sz="2000" b="1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𝐬𝐢𝐧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</a:t>
                </a:r>
                <a:endParaRPr lang="en-US" sz="2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568261"/>
                <a:ext cx="8899318" cy="407099"/>
              </a:xfrm>
              <a:prstGeom prst="rect">
                <a:avLst/>
              </a:prstGeom>
              <a:blipFill rotWithShape="1">
                <a:blip r:embed="rId2"/>
                <a:stretch>
                  <a:fillRect l="-753" t="-1044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05484" y="991409"/>
            <a:ext cx="8841568" cy="1586165"/>
            <a:chOff x="291364" y="1283375"/>
            <a:chExt cx="8917431" cy="15861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91364" y="1283375"/>
                  <a:ext cx="8917430" cy="1211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৪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বই-১৩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L.H.S.=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sin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.cos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+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cos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√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√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+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𝟏</m:t>
                      </m:r>
                    </m:oMath>
                  </a14:m>
                  <a:endPara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2000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আবার,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R.H.S.=sin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𝟏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364" y="1283375"/>
                  <a:ext cx="8917430" cy="12111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59" t="-3535" b="-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91365" y="2462441"/>
                  <a:ext cx="8917430" cy="407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∴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sin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.cos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+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cos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.</m:t>
                      </m:r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𝐬𝐢𝐧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sin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(প্রমাণিত) ।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          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365" y="2462441"/>
                  <a:ext cx="8917430" cy="4070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59" t="-10448" b="-268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484" y="2577574"/>
                <a:ext cx="890624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বই-১৫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দেখাও যেঃ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𝑨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2000" b="1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cs typeface="NikoshBAN" pitchFamily="2" charset="0"/>
                      </a:rPr>
                      <m:t>𝑨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;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𝟏𝟓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হয়।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sz="2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2577574"/>
                <a:ext cx="8906245" cy="407099"/>
              </a:xfrm>
              <a:prstGeom prst="rect">
                <a:avLst/>
              </a:prstGeom>
              <a:blipFill rotWithShape="1">
                <a:blip r:embed="rId5"/>
                <a:stretch>
                  <a:fillRect l="-753" t="-1044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05485" y="2984673"/>
            <a:ext cx="8913172" cy="1574006"/>
            <a:chOff x="198558" y="3003732"/>
            <a:chExt cx="8913172" cy="1574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394855" y="4170639"/>
                  <a:ext cx="8709948" cy="407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∴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sin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𝑨</m:t>
                      </m:r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cos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𝑨</m:t>
                      </m:r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(প্রমাণিত)। </a:t>
                  </a:r>
                  <a:endPara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55" y="4170639"/>
                  <a:ext cx="8709948" cy="4070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70" t="-11940" b="-253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98558" y="3003732"/>
                  <a:ext cx="8913172" cy="11870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৫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বই-১৫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L.H.S. = </a:t>
                  </a:r>
                  <a:r>
                    <a:rPr lang="bn-BD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sin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𝑨</m:t>
                      </m:r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sin(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)  [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Cambria Math"/>
                      <a:ea typeface="Cambria Math"/>
                      <a:cs typeface="NikoshBAN" pitchFamily="2" charset="0"/>
                    </a:rPr>
                    <a:t>∵A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]</a:t>
                  </a:r>
                </a:p>
                <a:p>
                  <a:r>
                    <a:rPr lang="en-US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   = sin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𝟒𝟓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√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endPara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  </a:t>
                  </a:r>
                  <a:r>
                    <a:rPr lang="bn-BD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আবার,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R.H.S.= </a:t>
                  </a:r>
                  <a:r>
                    <a:rPr lang="en-US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cos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𝑨</m:t>
                      </m:r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:r>
                    <a:rPr lang="en-US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cos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(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) = </a:t>
                  </a:r>
                  <a:r>
                    <a:rPr lang="en-US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cos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𝟒𝟓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√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endParaRPr lang="en-US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558" y="3003732"/>
                  <a:ext cx="8913172" cy="118705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616" t="-3608" b="-3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485" y="4461161"/>
                <a:ext cx="8405115" cy="537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বই-১৬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দেখাও যেঃ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𝑨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𝒕𝒂𝒏𝑨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;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হয়।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sz="2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4461161"/>
                <a:ext cx="8405115" cy="537006"/>
              </a:xfrm>
              <a:prstGeom prst="rect">
                <a:avLst/>
              </a:prstGeom>
              <a:blipFill rotWithShape="1">
                <a:blip r:embed="rId8"/>
                <a:stretch>
                  <a:fillRect l="-798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05486" y="4998225"/>
            <a:ext cx="8569036" cy="1370778"/>
            <a:chOff x="270165" y="4905453"/>
            <a:chExt cx="8569036" cy="13707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70165" y="4905453"/>
                  <a:ext cx="8569036" cy="9122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৬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বই-১৬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L.H.S.=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sin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𝑨</m:t>
                      </m:r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sin(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) [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Cambria Math"/>
                      <a:ea typeface="Cambria Math"/>
                      <a:cs typeface="NikoshBAN" pitchFamily="2" charset="0"/>
                    </a:rPr>
                    <a:t>∵A=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𝟒𝟓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] =sin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𝟏</m:t>
                      </m:r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</a:p>
                <a:p>
                  <a:r>
                    <a:rPr lang="en-US" sz="2000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 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আবার,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R.H.S.=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𝒕𝒂𝒏𝑨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𝑨</m:t>
                          </m:r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𝒕𝒂𝒏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𝟒𝟓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𝟒𝟓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𝟏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165" y="4905453"/>
                  <a:ext cx="8569036" cy="91223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783" t="-4667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9600" y="5783724"/>
                  <a:ext cx="8229600" cy="4925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∴</a:t>
                  </a:r>
                  <a:r>
                    <a:rPr lang="bn-BD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sin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𝑨</m:t>
                      </m:r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𝒕𝒂𝒏𝑨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𝑨</m:t>
                          </m:r>
                        </m:den>
                      </m:f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; (</a:t>
                  </a:r>
                  <a:r>
                    <a:rPr lang="bn-BD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প্রমাণিত)। </a:t>
                  </a:r>
                  <a:endParaRPr lang="en-US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5783724"/>
                  <a:ext cx="8229600" cy="49250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593" b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0036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485" y="457200"/>
                <a:ext cx="9075894" cy="536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৭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বই-১৭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দেখাও যেঃ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𝑨</m:t>
                    </m:r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𝒕𝒂𝒏𝑨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;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হয়। </a:t>
                </a:r>
                <a:r>
                  <a:rPr lang="en-US" sz="2000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sz="2000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457200"/>
                <a:ext cx="9075894" cy="536942"/>
              </a:xfrm>
              <a:prstGeom prst="rect">
                <a:avLst/>
              </a:prstGeom>
              <a:blipFill rotWithShape="1">
                <a:blip r:embed="rId2"/>
                <a:stretch>
                  <a:fillRect l="-739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05484" y="1062359"/>
            <a:ext cx="8677645" cy="1892201"/>
            <a:chOff x="237754" y="1083141"/>
            <a:chExt cx="8677645" cy="18922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237754" y="1083141"/>
                  <a:ext cx="8677645" cy="14782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৭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বই-১৭ </a:t>
                  </a:r>
                  <a:r>
                    <a:rPr lang="en-US" sz="16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sz="16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16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L.H.S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.=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tan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𝑨</m:t>
                      </m:r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tan(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)   [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Cambria Math"/>
                      <a:ea typeface="Cambria Math"/>
                      <a:cs typeface="NikoshBAN" pitchFamily="2" charset="0"/>
                    </a:rPr>
                    <a:t>∵A=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]  </a:t>
                  </a:r>
                </a:p>
                <a:p>
                  <a:r>
                    <a:rPr lang="en-US" sz="2000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  = tan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√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𝟑</m:t>
                      </m:r>
                    </m:oMath>
                  </a14:m>
                  <a:endPara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sz="2000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 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আবার, </a:t>
                  </a:r>
                  <a:r>
                    <a:rPr lang="en-US" sz="16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R.H.S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.=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𝒕𝒂𝒏𝑨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𝑨</m:t>
                          </m:r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𝒕𝒂𝒏</m:t>
                          </m:r>
                          <m:sSup>
                            <m:sSupPr>
                              <m:ctrlP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𝟑𝟎</m:t>
                              </m:r>
                            </m:e>
                            <m:sup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×</m:t>
                          </m:r>
                          <m:f>
                            <m:fPr>
                              <m:ctrlP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√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𝟑</m:t>
                              </m:r>
                            </m:den>
                          </m:f>
                        </m:num>
                        <m:den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cs typeface="NikoshBAN" pitchFamily="2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√</m:t>
                                  </m:r>
                                  <m:r>
                                    <a:rPr lang="en-US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  <a:cs typeface="NikoshBAN" pitchFamily="2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√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𝟑</m:t>
                              </m:r>
                            </m:den>
                          </m:f>
                        </m:num>
                        <m:den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√</m:t>
                              </m:r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𝟑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√</m:t>
                          </m:r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</m:t>
                          </m:r>
                        </m:den>
                      </m:f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√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𝟑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754" y="1083141"/>
                  <a:ext cx="8677645" cy="147822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73" t="-28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09600" y="2438400"/>
                  <a:ext cx="8001000" cy="5369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∴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tan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𝑨</m:t>
                      </m:r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𝒕𝒂𝒏𝑨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𝒕𝒂𝒏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NikoshBAN" pitchFamily="2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𝑨</m:t>
                          </m:r>
                        </m:den>
                      </m:f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; 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(প্রমাণিত)। </a:t>
                  </a:r>
                  <a:endPara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2438400"/>
                  <a:ext cx="8001000" cy="53694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38" b="-10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205484" y="2884"/>
            <a:ext cx="8841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কাজের সমাধানঃ              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5484" y="3352800"/>
            <a:ext cx="8519484" cy="2486634"/>
            <a:chOff x="180142" y="3352800"/>
            <a:chExt cx="8519484" cy="24866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80143" y="5432335"/>
                  <a:ext cx="8519483" cy="407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∴</a:t>
                  </a:r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b="1" dirty="0" err="1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cos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𝑨</m:t>
                      </m:r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𝟑</m:t>
                      </m:r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𝒄𝒐𝒔𝑨</m:t>
                      </m:r>
                    </m:oMath>
                  </a14:m>
                  <a:r>
                    <a:rPr lang="en-US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; (</a:t>
                  </a:r>
                  <a:r>
                    <a:rPr lang="bn-BD" sz="20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প্রমাণিত) । </a:t>
                  </a:r>
                  <a:endPara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143" y="5432335"/>
                  <a:ext cx="8519483" cy="4070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787" t="-10448" b="-268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0142" y="3352800"/>
                  <a:ext cx="8519483" cy="21072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৮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বই-২২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sz="1400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L.H.S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.=</a:t>
                  </a:r>
                  <a:r>
                    <a:rPr lang="bn-BD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cos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𝑨</m:t>
                      </m:r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:r>
                    <a:rPr lang="en-US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cos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(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) [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Cambria Math"/>
                      <a:ea typeface="Cambria Math"/>
                      <a:cs typeface="NikoshBAN" pitchFamily="2" charset="0"/>
                    </a:rPr>
                    <a:t>∵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A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] </a:t>
                  </a:r>
                </a:p>
                <a:p>
                  <a:r>
                    <a:rPr lang="en-US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  = </a:t>
                  </a:r>
                  <a:r>
                    <a:rPr lang="en-US" b="1" dirty="0" err="1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cos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𝟗𝟎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𝟎</m:t>
                      </m:r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</a:t>
                  </a:r>
                </a:p>
                <a:p>
                  <a:r>
                    <a:rPr lang="en-US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</a:t>
                  </a:r>
                  <a:r>
                    <a:rPr lang="bn-BD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আবার, </a:t>
                  </a:r>
                  <a:r>
                    <a:rPr lang="en-US" sz="1400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R.H.S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.=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A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𝒄𝒐𝒔𝑨</m:t>
                      </m:r>
                    </m:oMath>
                  </a14:m>
                  <a:endPara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𝟒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𝒄𝒐𝒔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  <a:p>
                  <a:r>
                    <a:rPr lang="en-US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 =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×(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√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−</m:t>
                      </m:r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𝟑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√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𝟒</m:t>
                      </m:r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×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√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𝟖</m:t>
                          </m:r>
                        </m:den>
                      </m:f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−</m:t>
                      </m:r>
                      <m:f>
                        <m:fPr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√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</a:p>
                <a:p>
                  <a:r>
                    <a:rPr lang="en-US" b="1" dirty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√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√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b="1" dirty="0" smtClean="0">
                      <a:solidFill>
                        <a:schemeClr val="tx1"/>
                      </a:solidFill>
                      <a:latin typeface="NikoshBAN" pitchFamily="2" charset="0"/>
                      <a:cs typeface="NikoshBAN" pitchFamily="2" charset="0"/>
                    </a:rPr>
                    <a:t> =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tx1"/>
                          </a:solidFill>
                          <a:latin typeface="Cambria Math"/>
                          <a:cs typeface="NikoshBAN" pitchFamily="2" charset="0"/>
                        </a:rPr>
                        <m:t>𝟎</m:t>
                      </m:r>
                    </m:oMath>
                  </a14:m>
                  <a:endPara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142" y="3352800"/>
                  <a:ext cx="8519483" cy="210724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644" t="-2023" b="-14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484" y="2852343"/>
                <a:ext cx="893158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৮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বই-২২ 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দেখাও যেঃ 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𝑨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𝟒</m:t>
                        </m:r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b="1" i="1" dirty="0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𝒄𝒐𝒔𝑨</m:t>
                    </m:r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; </a:t>
                </a:r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হয়। </a:t>
                </a:r>
                <a:r>
                  <a:rPr lang="en-US" b="1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b="1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2852343"/>
                <a:ext cx="8931587" cy="375552"/>
              </a:xfrm>
              <a:prstGeom prst="rect">
                <a:avLst/>
              </a:prstGeom>
              <a:blipFill rotWithShape="1">
                <a:blip r:embed="rId7"/>
                <a:stretch>
                  <a:fillRect l="-614" t="-1129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55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85" y="165612"/>
            <a:ext cx="893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কাজঃ </a:t>
            </a:r>
            <a:endParaRPr lang="en-US" sz="32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485" y="609600"/>
                <a:ext cx="8938515" cy="703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বই-২০ </a:t>
                </a:r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 করঃ </a:t>
                </a:r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𝒄𝒐𝒔𝑨</m:t>
                        </m:r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𝒔𝒊𝒏𝑨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𝒄𝒐𝒔𝑨</m:t>
                        </m:r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𝒔𝒊𝒏𝑨</m:t>
                        </m:r>
                      </m:den>
                    </m:f>
                  </m:oMath>
                </a14:m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            </a:t>
                </a:r>
                <a:endParaRPr lang="en-US" sz="24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609600"/>
                <a:ext cx="8938515" cy="703334"/>
              </a:xfrm>
              <a:prstGeom prst="rect">
                <a:avLst/>
              </a:prstGeom>
              <a:blipFill rotWithShape="1">
                <a:blip r:embed="rId2"/>
                <a:stretch>
                  <a:fillRect l="-109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485" y="1283946"/>
                <a:ext cx="893851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বই-২৩ </a:t>
                </a:r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 করঃ </a:t>
                </a:r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যখন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≤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≤</m:t>
                    </m:r>
                    <m:r>
                      <a:rPr lang="en-US" sz="2400" b="1" i="0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2400" b="1" i="1" dirty="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1283946"/>
                <a:ext cx="8938515" cy="470000"/>
              </a:xfrm>
              <a:prstGeom prst="rect">
                <a:avLst/>
              </a:prstGeom>
              <a:blipFill rotWithShape="1">
                <a:blip r:embed="rId3"/>
                <a:stretch>
                  <a:fillRect l="-1091" t="-12987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5484" y="1818496"/>
                <a:ext cx="893851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বই-২৪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 করঃ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𝟓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;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যখন  </a:t>
                </a:r>
                <a14:m>
                  <m:oMath xmlns:m="http://schemas.openxmlformats.org/officeDocument/2006/math">
                    <m:r>
                      <a:rPr lang="bn-BD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সূক্ষ্মকোণ । </a:t>
                </a:r>
                <a:endParaRPr lang="en-US" sz="20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1818496"/>
                <a:ext cx="8938515" cy="407099"/>
              </a:xfrm>
              <a:prstGeom prst="rect">
                <a:avLst/>
              </a:prstGeom>
              <a:blipFill rotWithShape="1">
                <a:blip r:embed="rId4"/>
                <a:stretch>
                  <a:fillRect l="-750" t="-1044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3196" y="2946484"/>
                <a:ext cx="8910804" cy="423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বই-২</a:t>
                </a:r>
                <a:r>
                  <a:rPr lang="bn-BD" sz="2000" b="1" dirty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 করঃ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;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𝒕𝒂𝒏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000" b="1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 (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𝒕𝒂𝒏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sz="2000" b="1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;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যখন  </a:t>
                </a:r>
                <a14:m>
                  <m:oMath xmlns:m="http://schemas.openxmlformats.org/officeDocument/2006/math">
                    <m:r>
                      <a:rPr lang="bn-BD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সূক্ষ্মকোণ । </a:t>
                </a:r>
                <a:endParaRPr lang="en-US" sz="20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96" y="2946484"/>
                <a:ext cx="8910804" cy="423129"/>
              </a:xfrm>
              <a:prstGeom prst="rect">
                <a:avLst/>
              </a:prstGeom>
              <a:blipFill rotWithShape="1">
                <a:blip r:embed="rId5"/>
                <a:stretch>
                  <a:fillRect l="-684" t="-7143" b="-2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3193" y="2333329"/>
                <a:ext cx="891080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বই-২৫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 করঃ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 ;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যখন  </a:t>
                </a:r>
                <a14:m>
                  <m:oMath xmlns:m="http://schemas.openxmlformats.org/officeDocument/2006/math">
                    <m:r>
                      <a:rPr lang="bn-BD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সূক্ষ্মকোণ । </a:t>
                </a:r>
                <a:endParaRPr lang="en-US" sz="20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93" y="2333329"/>
                <a:ext cx="8910805" cy="407099"/>
              </a:xfrm>
              <a:prstGeom prst="rect">
                <a:avLst/>
              </a:prstGeom>
              <a:blipFill rotWithShape="1">
                <a:blip r:embed="rId6"/>
                <a:stretch>
                  <a:fillRect l="-684" t="-1044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5485" y="3760182"/>
                <a:ext cx="8938515" cy="714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বই-১৮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যদি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</m:oMath>
                </a14:m>
                <a:r>
                  <a:rPr lang="en-US" sz="2000" b="1" dirty="0" err="1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(A+B)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sin(A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B) 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সূক্ষ্মকোণ  হয় , তবে দেখাও যে,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এবং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𝟏𝟓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.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sz="20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3760182"/>
                <a:ext cx="8938515" cy="714876"/>
              </a:xfrm>
              <a:prstGeom prst="rect">
                <a:avLst/>
              </a:prstGeom>
              <a:blipFill rotWithShape="1">
                <a:blip r:embed="rId7"/>
                <a:stretch>
                  <a:fillRect l="-750" t="-6838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3196" y="4639206"/>
                <a:ext cx="8910802" cy="73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৭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বই-১৯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যদি </a:t>
                </a:r>
                <a:r>
                  <a:rPr lang="en-US" sz="2000" b="1" dirty="0" err="1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(A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B)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sin(A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B) =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সূক্ষ্মকোণ  হয় , তবে , 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A 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এর মান নির্ণয় কর।                  </a:t>
                </a:r>
                <a:endParaRPr lang="en-US" sz="20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96" y="4639206"/>
                <a:ext cx="8910802" cy="730906"/>
              </a:xfrm>
              <a:prstGeom prst="rect">
                <a:avLst/>
              </a:prstGeom>
              <a:blipFill rotWithShape="1">
                <a:blip r:embed="rId8"/>
                <a:stretch>
                  <a:fillRect l="-684" t="-4167" r="-958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485" y="5638800"/>
                <a:ext cx="8938515" cy="73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৮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বই-২১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যদি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cot(A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B)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𝒄𝒐𝒕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(A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B) =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সূক্ষ্মকোণ  হয় , তবে , 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A 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এর মান নির্ণয় কর।                  </a:t>
                </a:r>
                <a:endParaRPr lang="en-US" sz="20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5638800"/>
                <a:ext cx="8938515" cy="730906"/>
              </a:xfrm>
              <a:prstGeom prst="rect">
                <a:avLst/>
              </a:prstGeom>
              <a:blipFill rotWithShape="1">
                <a:blip r:embed="rId9"/>
                <a:stretch>
                  <a:fillRect l="-750" t="-4167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7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84" y="112435"/>
            <a:ext cx="893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কাজের সমাধানঃ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340" y="444640"/>
                <a:ext cx="9023975" cy="550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বই-২০ 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 করঃ 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𝒄𝒐𝒔𝑨</m:t>
                        </m:r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𝒔𝒊𝒏𝑨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𝒄𝒐𝒔𝑨</m:t>
                        </m:r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𝒔𝒊𝒏𝑨</m:t>
                        </m:r>
                      </m:den>
                    </m:f>
                  </m:oMath>
                </a14:m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 smtClean="0">
                                <a:solidFill>
                                  <a:srgbClr val="FFC000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            </a:t>
                </a:r>
                <a:endParaRPr lang="en-US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0" y="444640"/>
                <a:ext cx="9023975" cy="550535"/>
              </a:xfrm>
              <a:prstGeom prst="rect">
                <a:avLst/>
              </a:prstGeom>
              <a:blipFill rotWithShape="1">
                <a:blip r:embed="rId2"/>
                <a:stretch>
                  <a:fillRect l="-60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19340" y="990600"/>
                <a:ext cx="8619861" cy="2973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বই-২০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সমাধানঃ 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𝒄𝒐𝒔𝑨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𝒔𝒊𝒏𝑨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𝒄𝒐𝒔𝑨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𝒔𝒊𝒏𝑨</m:t>
                        </m:r>
                      </m:den>
                    </m:f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বা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𝒄𝒐𝒔𝑨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𝒔𝒊𝒏𝑨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𝒄𝒐𝒔𝑨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𝒔𝒊𝒏𝑨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𝒄𝒐𝒔𝑨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𝒔𝒊𝒏𝑨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𝒄𝒐𝒔𝑨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𝒔𝒊𝒏𝑨</m:t>
                        </m:r>
                      </m:den>
                    </m:f>
                  </m:oMath>
                </a14:m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[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যোজন-বিয়োজন ] </a:t>
                </a:r>
              </a:p>
              <a:p>
                <a:r>
                  <a:rPr lang="bn-BD" sz="20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𝒄𝒐𝒔𝑨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𝒔𝒊𝒏𝑨</m:t>
                        </m:r>
                      </m:den>
                    </m:f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√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𝒄𝒐𝒔𝑨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𝒔𝒊𝒏𝑨</m:t>
                        </m:r>
                      </m:den>
                    </m:f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বা, </a:t>
                </a:r>
                <a:r>
                  <a:rPr lang="en-US" sz="1600" b="1" dirty="0" err="1" smtClean="0">
                    <a:latin typeface="NikoshBAN" pitchFamily="2" charset="0"/>
                    <a:cs typeface="NikoshBAN" pitchFamily="2" charset="0"/>
                  </a:rPr>
                  <a:t>cotA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 cot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বা,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Ans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0" y="990600"/>
                <a:ext cx="8619861" cy="2973058"/>
              </a:xfrm>
              <a:prstGeom prst="rect">
                <a:avLst/>
              </a:prstGeom>
              <a:blipFill rotWithShape="1">
                <a:blip r:embed="rId3"/>
                <a:stretch>
                  <a:fillRect l="-778" b="-2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9340" y="3821227"/>
                <a:ext cx="8938515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বই-২৩ 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 করঃ 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যখন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≤</m:t>
                    </m:r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≤</m:t>
                    </m:r>
                    <m:r>
                      <a:rPr lang="en-US" b="1" i="0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0" y="3821227"/>
                <a:ext cx="8938515" cy="375552"/>
              </a:xfrm>
              <a:prstGeom prst="rect">
                <a:avLst/>
              </a:prstGeom>
              <a:blipFill rotWithShape="1">
                <a:blip r:embed="rId4"/>
                <a:stretch>
                  <a:fillRect l="-614" t="-1147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9340" y="4167207"/>
                <a:ext cx="4809860" cy="2320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বই-২৩ 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সমাধানঃ  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𝒔𝒊𝒏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𝒄𝒐𝒔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[ 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বর্গ করে ] </a:t>
                </a:r>
              </a:p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16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𝒔𝒊𝒏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en-US" sz="1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1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বা,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হয়,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অথবা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0" y="4167207"/>
                <a:ext cx="4809860" cy="2320764"/>
              </a:xfrm>
              <a:prstGeom prst="rect">
                <a:avLst/>
              </a:prstGeom>
              <a:blipFill rotWithShape="1">
                <a:blip r:embed="rId5"/>
                <a:stretch>
                  <a:fillRect l="-1141" t="-2105" b="-3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0" y="5304662"/>
                <a:ext cx="5030367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𝒔𝒊𝒏</m:t>
                    </m:r>
                    <m:sSup>
                      <m:sSupPr>
                        <m:ctrlP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অথবা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sz="16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16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16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𝒄𝒐𝒔</m:t>
                    </m:r>
                    <m:sSup>
                      <m:sSupPr>
                        <m:ctrlPr>
                          <a:rPr lang="en-US" sz="16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16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1600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1600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16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অথবা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1600" b="1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16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1600" b="1" i="1" dirty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; Ans.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304662"/>
                <a:ext cx="5030367" cy="595932"/>
              </a:xfrm>
              <a:prstGeom prst="rect">
                <a:avLst/>
              </a:prstGeom>
              <a:blipFill rotWithShape="1">
                <a:blip r:embed="rId6"/>
                <a:stretch>
                  <a:fillRect l="-727" t="-1020" b="-1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4343400" y="5327589"/>
            <a:ext cx="0" cy="11603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4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485" y="589558"/>
                <a:ext cx="8903879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বই-২৪ 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 করঃ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𝒄𝒐𝒔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−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𝟓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; 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যখন  </a:t>
                </a:r>
                <a14:m>
                  <m:oMath xmlns:m="http://schemas.openxmlformats.org/officeDocument/2006/math">
                    <m:r>
                      <a:rPr lang="bn-BD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সূক্ষ্মকোণ । </a:t>
                </a:r>
                <a:endParaRPr lang="en-US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589558"/>
                <a:ext cx="8903879" cy="375552"/>
              </a:xfrm>
              <a:prstGeom prst="rect">
                <a:avLst/>
              </a:prstGeom>
              <a:blipFill rotWithShape="1">
                <a:blip r:embed="rId2"/>
                <a:stretch>
                  <a:fillRect l="-616" t="-11475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19341" y="965110"/>
                <a:ext cx="8890024" cy="4415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বই-২৪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সমাধানঃ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𝐜𝐨𝐬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𝐬𝐢𝐧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𝟓𝐜𝐨𝐬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বা,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𝐜𝐨𝐬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𝛉</m:t>
                        </m:r>
                      </m:sup>
                    </m:sSup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−( 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𝐜𝐨𝐬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𝟓𝐜𝐨𝐬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বা,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cs typeface="NikoshBAN" pitchFamily="2" charset="0"/>
                          </a:rPr>
                          <m:t>𝐜𝐨𝐬</m:t>
                        </m:r>
                      </m:e>
                      <m:sup>
                        <m:r>
                          <a:rPr lang="en-US" sz="20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𝐜𝐨𝐬</m:t>
                        </m:r>
                      </m:e>
                      <m:sup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𝟐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𝟓𝐜𝐨𝐬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cs typeface="NikoshBAN" pitchFamily="2" charset="0"/>
                          </a:rPr>
                          <m:t>𝟐𝐜𝐨𝐬</m:t>
                        </m:r>
                      </m:e>
                      <m:sup>
                        <m:r>
                          <a:rPr lang="en-US" sz="20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𝟓𝐜𝐨𝐬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বা,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cs typeface="NikoshBAN" pitchFamily="2" charset="0"/>
                          </a:rPr>
                          <m:t>𝟐𝐜𝐨𝐬</m:t>
                        </m:r>
                      </m:e>
                      <m:sup>
                        <m:r>
                          <a:rPr lang="en-US" sz="20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𝟔𝐜𝐨𝐬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 বা,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cs typeface="NikoshBAN" pitchFamily="2" charset="0"/>
                      </a:rPr>
                      <m:t>𝟐𝐜𝐨𝐬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𝐜𝐨𝐬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𝛉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e>
                    </m:d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𝐜𝐨𝐬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𝛉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e>
                    </m:d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/>
                            <a:cs typeface="NikoshBAN" pitchFamily="2" charset="0"/>
                          </a:rPr>
                          <m:t>𝐜𝐨𝐬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𝛉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𝟐𝐜𝐨𝐬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𝛉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e>
                    </m:d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অথবা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𝟐𝐜𝐨𝐬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   বা,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=−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অথবা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 কিন্তু,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≠−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[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কারণ  </a:t>
                </a:r>
                <a14:m>
                  <m:oMath xmlns:m="http://schemas.openxmlformats.org/officeDocument/2006/math">
                    <m:r>
                      <a:rPr lang="bn-BD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≤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≤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]</a:t>
                </a: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Cambria Math"/>
                    <a:ea typeface="Cambria Math"/>
                    <a:cs typeface="NikoshBAN" pitchFamily="2" charset="0"/>
                  </a:rPr>
                  <a:t>∴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   বা,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𝐜𝐨𝐬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; Ans.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41" y="965110"/>
                <a:ext cx="8890024" cy="4415248"/>
              </a:xfrm>
              <a:prstGeom prst="rect">
                <a:avLst/>
              </a:prstGeom>
              <a:blipFill rotWithShape="1">
                <a:blip r:embed="rId3"/>
                <a:stretch>
                  <a:fillRect l="-754" t="-966" b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485" y="130772"/>
            <a:ext cx="893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কাজের সমাধানঃ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5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3193" y="762000"/>
                <a:ext cx="8910805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বই-২৫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 করঃ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𝒔𝒊𝒏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 ;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যখন  </a:t>
                </a:r>
                <a14:m>
                  <m:oMath xmlns:m="http://schemas.openxmlformats.org/officeDocument/2006/math">
                    <m:r>
                      <a:rPr lang="bn-BD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সূক্ষ্মকোণ । </a:t>
                </a:r>
                <a:endParaRPr lang="en-US" sz="20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93" y="762000"/>
                <a:ext cx="8910805" cy="407099"/>
              </a:xfrm>
              <a:prstGeom prst="rect">
                <a:avLst/>
              </a:prstGeom>
              <a:blipFill rotWithShape="1">
                <a:blip r:embed="rId2"/>
                <a:stretch>
                  <a:fillRect l="-684" t="-1044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485" y="1295400"/>
                <a:ext cx="8910805" cy="4673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বই-২৫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𝟐𝐬𝐢𝐧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𝟑𝐜𝐨𝐬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বা,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2000" b="1" i="0" smtClean="0"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sz="2000" b="1" i="0" smtClean="0"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0" smtClean="0"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cs typeface="NikoshBAN" pitchFamily="2" charset="0"/>
                          </a:rPr>
                          <m:t>𝐜𝐨𝐬</m:t>
                        </m:r>
                      </m:e>
                      <m:sup>
                        <m:r>
                          <a:rPr lang="en-US" sz="20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𝟑𝐜𝐨𝐬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বা,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𝐜𝐨𝐬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𝟑𝐜𝐨𝐬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বা,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𝟐𝐜𝐨𝐬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𝟑𝐜𝐨𝐬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𝟐𝐜𝐨𝐬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𝟑𝐜𝐨𝐬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বা,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𝟐𝐜𝐨𝐬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𝟐𝐜𝐨𝐬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𝟐𝐜𝐨𝐬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𝐜𝐨𝐬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𝛉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e>
                    </m:d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𝐜𝐨𝐬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𝛉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e>
                    </m:d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বা,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𝐜𝐨𝐬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𝛉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𝟐𝐜𝐨𝐬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𝛉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e>
                    </m:d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হয়,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অথবা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𝟐𝐜𝐨𝐬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বা,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অথবা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𝐜𝐨𝐬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অথবা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𝐜𝐨𝐬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𝐜𝐨𝐬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বা,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0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অথবা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0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a:rPr lang="bn-BD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bn-BD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≠</m:t>
                    </m:r>
                    <m:sSup>
                      <m:sSupPr>
                        <m:ctrlPr>
                          <a:rPr lang="bn-BD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[ </a:t>
                </a:r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কারণ , </a:t>
                </a:r>
                <a14:m>
                  <m:oMath xmlns:m="http://schemas.openxmlformats.org/officeDocument/2006/math">
                    <m:r>
                      <a:rPr lang="bn-BD" sz="20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</m:oMath>
                </a14:m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সূক্ষ্মকোণ ] </a:t>
                </a:r>
              </a:p>
              <a:p>
                <a:r>
                  <a:rPr lang="bn-BD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    </a:t>
                </a:r>
                <a:r>
                  <a:rPr lang="en-US" sz="2000" b="1" dirty="0" smtClean="0">
                    <a:latin typeface="Cambria Math"/>
                    <a:ea typeface="Cambria Math"/>
                    <a:cs typeface="NikoshBAN" pitchFamily="2" charset="0"/>
                  </a:rPr>
                  <a:t>∴</a:t>
                </a:r>
                <a:r>
                  <a:rPr lang="bn-BD" sz="2000" b="1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0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</m:oMath>
                </a14:m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; Ans. </a:t>
                </a:r>
                <a:endPara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1295400"/>
                <a:ext cx="8910805" cy="4673780"/>
              </a:xfrm>
              <a:prstGeom prst="rect">
                <a:avLst/>
              </a:prstGeom>
              <a:blipFill rotWithShape="1">
                <a:blip r:embed="rId3"/>
                <a:stretch>
                  <a:fillRect l="-753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05485" y="130772"/>
            <a:ext cx="893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কাজের সমাধানঃ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85" y="130772"/>
            <a:ext cx="893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কাজের সমাধানঃ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3196" y="619921"/>
                <a:ext cx="8910804" cy="858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বই-২</a:t>
                </a:r>
                <a:r>
                  <a:rPr lang="bn-BD" sz="2400" b="1" dirty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 করঃ </a:t>
                </a:r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; </a:t>
                </a:r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𝐭𝐚𝐧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sz="2400" b="1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</m:oMath>
                </a14:m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b="1" i="0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 (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𝐭𝐚𝐧</m:t>
                    </m:r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</m:oMath>
                </a14:m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sz="2400" b="1" i="0" dirty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; </a:t>
                </a:r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যখন  </a:t>
                </a:r>
                <a14:m>
                  <m:oMath xmlns:m="http://schemas.openxmlformats.org/officeDocument/2006/math">
                    <m:r>
                      <a:rPr lang="bn-BD" sz="2400" b="1" i="0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</m:oMath>
                </a14:m>
                <a:r>
                  <a:rPr lang="bn-BD" sz="24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সূক্ষ্মকোণ । </a:t>
                </a:r>
                <a:endParaRPr lang="en-US" sz="24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96" y="619921"/>
                <a:ext cx="8910804" cy="858505"/>
              </a:xfrm>
              <a:prstGeom prst="rect">
                <a:avLst/>
              </a:prstGeom>
              <a:blipFill rotWithShape="1">
                <a:blip r:embed="rId2"/>
                <a:stretch>
                  <a:fillRect l="-1026"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3196" y="1981200"/>
                <a:ext cx="8910804" cy="3287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বই-২</a:t>
                </a:r>
                <a:r>
                  <a:rPr lang="bn-BD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সমাধানঃ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𝐭𝐚𝐧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(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)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𝐭𝐚𝐧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4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𝐭𝐚𝐧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BD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𝐭𝐚𝐧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𝐭𝐚𝐧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cs typeface="NikoshBAN" pitchFamily="2" charset="0"/>
                      </a:rPr>
                      <m:t>𝐭𝐚𝐧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𝐭𝐚𝐧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𝛉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e>
                    </m:d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(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𝐭𝐚𝐧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)=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  বা,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/>
                            <a:cs typeface="NikoshBAN" pitchFamily="2" charset="0"/>
                          </a:rPr>
                          <m:t>𝐭𝐚𝐧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𝛉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24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𝐭𝐚𝐧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𝛉</m:t>
                        </m:r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0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𝟑</m:t>
                            </m:r>
                          </m:e>
                        </m:rad>
                      </m:e>
                    </m:d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   হয়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cs typeface="NikoshBAN" pitchFamily="2" charset="0"/>
                      </a:rPr>
                      <m:t>𝐭𝐚𝐧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অথবা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𝐭𝐚𝐧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radPr>
                      <m:deg/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e>
                    </m:rad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𝟎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cs typeface="NikoshBAN" pitchFamily="2" charset="0"/>
                      </a:rPr>
                      <m:t>𝐭𝐚𝐧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অথবা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𝐭𝐚𝐧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=√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cs typeface="NikoshBAN" pitchFamily="2" charset="0"/>
                      </a:rPr>
                      <m:t>𝐭𝐚𝐧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𝐭𝐚𝐧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অথবা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𝐭𝐚𝐧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𝐭𝐚𝐧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400" b="1" i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2400" b="1" i="0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অথবা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𝛉</m:t>
                    </m:r>
                    <m:r>
                      <a:rPr lang="en-US" sz="2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;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Ans.</a:t>
                </a:r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96" y="1981200"/>
                <a:ext cx="8910804" cy="3287567"/>
              </a:xfrm>
              <a:prstGeom prst="rect">
                <a:avLst/>
              </a:prstGeom>
              <a:blipFill rotWithShape="1">
                <a:blip r:embed="rId3"/>
                <a:stretch>
                  <a:fillRect l="-1026" t="-1299" b="-3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19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485" y="533400"/>
                <a:ext cx="8910806" cy="658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বই-১৮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যদি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</m:oMath>
                </a14:m>
                <a:r>
                  <a:rPr lang="en-US" b="1" dirty="0" err="1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(A+B)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sin(A 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B)  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সূক্ষ্মকোণ  হয় , তবে দেখাও যে, 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A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এবং 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𝟏𝟓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. </a:t>
                </a:r>
                <a:r>
                  <a:rPr lang="bn-BD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533400"/>
                <a:ext cx="8910806" cy="658770"/>
              </a:xfrm>
              <a:prstGeom prst="rect">
                <a:avLst/>
              </a:prstGeom>
              <a:blipFill rotWithShape="1">
                <a:blip r:embed="rId2"/>
                <a:stretch>
                  <a:fillRect l="-616" t="-648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485" y="1226412"/>
                <a:ext cx="8924660" cy="5107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বই-১৮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সমাধানঃ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</m:oMath>
                </a14:m>
                <a:r>
                  <a:rPr lang="en-US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(A+B)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bn-BD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বা,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𝒄𝒐𝒔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𝒄𝒐𝒔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𝒄𝒐𝒔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A+B=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………..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endParaRPr lang="en-US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A-B=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…………….. 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bn-BD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যোগকরে পাই,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বা,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হতে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বিয়োগ করে পাই,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𝟏𝟓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</a:t>
                </a:r>
                <a:endParaRPr lang="bn-BD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b="1" dirty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                                      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∴A</a:t>
                </a:r>
                <a:r>
                  <a:rPr lang="bn-BD" b="1" dirty="0" smtClean="0">
                    <a:latin typeface="Cambria Math"/>
                    <a:ea typeface="Cambria Math"/>
                    <a:cs typeface="NikoshBAN" pitchFamily="2" charset="0"/>
                  </a:rPr>
                  <a:t> 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=</a:t>
                </a:r>
                <a:r>
                  <a:rPr lang="bn-BD" b="1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𝟏𝟓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; (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প্রমাণিত)। 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1226412"/>
                <a:ext cx="8924660" cy="5107039"/>
              </a:xfrm>
              <a:prstGeom prst="rect">
                <a:avLst/>
              </a:prstGeom>
              <a:blipFill rotWithShape="1">
                <a:blip r:embed="rId3"/>
                <a:stretch>
                  <a:fillRect l="-615" t="-955" b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485" y="130772"/>
            <a:ext cx="893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কাজের সমাধানঃ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14746" y="1226412"/>
                <a:ext cx="8915399" cy="477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৭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বই-১৯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সমাধানঃ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দেওয়া আছে,  </a:t>
                </a:r>
                <a:r>
                  <a:rPr lang="en-US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(A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B) =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bn-BD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𝒄𝒐𝒔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bn-BD" b="1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𝒄𝒐𝒔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A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………..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endParaRPr lang="en-US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bn-BD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𝑨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𝑩</m:t>
                        </m:r>
                      </m:e>
                    </m:d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𝒔𝒊𝒏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A+B=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…………….. 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</a:t>
                </a:r>
                <a:endParaRPr lang="en-US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bn-BD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যোগকরে পাই,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𝑨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(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হতে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𝟏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)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বিয়োগ করে পাই,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𝑩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</a:t>
                </a:r>
                <a:endParaRPr lang="bn-BD" b="1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b="1" dirty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                                       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∴A</a:t>
                </a:r>
                <a:r>
                  <a:rPr lang="bn-BD" b="1" dirty="0" smtClean="0">
                    <a:latin typeface="Cambria Math"/>
                    <a:ea typeface="Cambria Math"/>
                    <a:cs typeface="NikoshBAN" pitchFamily="2" charset="0"/>
                  </a:rPr>
                  <a:t> 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=</a:t>
                </a:r>
                <a:r>
                  <a:rPr lang="bn-BD" b="1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;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Ans. 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6" y="1226412"/>
                <a:ext cx="8915399" cy="4770473"/>
              </a:xfrm>
              <a:prstGeom prst="rect">
                <a:avLst/>
              </a:prstGeom>
              <a:blipFill rotWithShape="1">
                <a:blip r:embed="rId2"/>
                <a:stretch>
                  <a:fillRect l="-547" t="-1022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485" y="130772"/>
            <a:ext cx="8938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কাজের সমাধানঃ 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4746" y="574963"/>
                <a:ext cx="8910802" cy="730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৭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বই-১৯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যদি </a:t>
                </a:r>
                <a:r>
                  <a:rPr lang="en-US" sz="2000" b="1" dirty="0" err="1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(A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B) 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𝟏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,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𝟐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sin(A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cs typeface="NikoshBAN" pitchFamily="2" charset="0"/>
                      </a:rPr>
                      <m:t>+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B) =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√</m:t>
                    </m:r>
                    <m:r>
                      <a:rPr lang="en-US" sz="2000" b="1" i="1" smtClean="0">
                        <a:solidFill>
                          <a:srgbClr val="FFC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𝟑</m:t>
                    </m:r>
                  </m:oMath>
                </a14:m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সূক্ষ্মকোণ  হয় , তবে , 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A 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BD" sz="2000" b="1" dirty="0" smtClean="0">
                    <a:solidFill>
                      <a:srgbClr val="FFC000"/>
                    </a:solidFill>
                    <a:latin typeface="NikoshBAN" pitchFamily="2" charset="0"/>
                    <a:cs typeface="NikoshBAN" pitchFamily="2" charset="0"/>
                  </a:rPr>
                  <a:t>এর মান নির্ণয় কর।                  </a:t>
                </a:r>
                <a:endParaRPr lang="en-US" sz="2000" b="1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46" y="574963"/>
                <a:ext cx="8910802" cy="730906"/>
              </a:xfrm>
              <a:prstGeom prst="rect">
                <a:avLst/>
              </a:prstGeom>
              <a:blipFill rotWithShape="1">
                <a:blip r:embed="rId3"/>
                <a:stretch>
                  <a:fillRect l="-684" t="-4167" r="-958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2558" y="6160532"/>
            <a:ext cx="855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সমাধানঃ ৭ এর অনুরূপভাবে নিজে কর। </a:t>
            </a:r>
            <a:endParaRPr lang="en-US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1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61601" y="699745"/>
            <a:ext cx="1272112" cy="568036"/>
            <a:chOff x="609600" y="1184564"/>
            <a:chExt cx="1272112" cy="568036"/>
          </a:xfrm>
        </p:grpSpPr>
        <p:cxnSp>
          <p:nvCxnSpPr>
            <p:cNvPr id="3" name="Straight Arrow Connector 2"/>
            <p:cNvCxnSpPr/>
            <p:nvPr/>
          </p:nvCxnSpPr>
          <p:spPr>
            <a:xfrm>
              <a:off x="609600" y="1752600"/>
              <a:ext cx="1272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609600" y="1184564"/>
              <a:ext cx="1272112" cy="5680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083160" y="1383268"/>
                  <a:ext cx="79855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bn-BD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bn-BD" dirty="0" smtClean="0"/>
                    <a:t>  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3160" y="1383268"/>
                  <a:ext cx="798552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4918" r="-6107" b="-278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3860219" y="563569"/>
            <a:ext cx="1225954" cy="704212"/>
            <a:chOff x="3276600" y="1048388"/>
            <a:chExt cx="1225954" cy="704212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3276600" y="1734188"/>
              <a:ext cx="1225954" cy="18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3318163" y="1048388"/>
              <a:ext cx="1058583" cy="685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775363" y="1343891"/>
                  <a:ext cx="6013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363" y="1343891"/>
                  <a:ext cx="60138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5309309" y="468957"/>
            <a:ext cx="1295400" cy="780412"/>
            <a:chOff x="5334000" y="972188"/>
            <a:chExt cx="1295400" cy="78041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5334000" y="1752600"/>
              <a:ext cx="129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5334000" y="972188"/>
              <a:ext cx="9144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593127" y="1383268"/>
                  <a:ext cx="6013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39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3127" y="1383268"/>
                  <a:ext cx="60138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7020108" y="322210"/>
            <a:ext cx="1295400" cy="914400"/>
            <a:chOff x="7239000" y="838200"/>
            <a:chExt cx="1295400" cy="9144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7239000" y="1752600"/>
              <a:ext cx="129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239000" y="838200"/>
              <a:ext cx="9144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7475817" y="1343891"/>
                  <a:ext cx="6013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45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5817" y="1343891"/>
                  <a:ext cx="60138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oup 60"/>
          <p:cNvGrpSpPr/>
          <p:nvPr/>
        </p:nvGrpSpPr>
        <p:grpSpPr>
          <a:xfrm>
            <a:off x="495242" y="814137"/>
            <a:ext cx="1422027" cy="537956"/>
            <a:chOff x="566120" y="2079276"/>
            <a:chExt cx="1422027" cy="537956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566120" y="2590800"/>
              <a:ext cx="142202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566120" y="2079276"/>
              <a:ext cx="1279060" cy="5115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965396" y="2247900"/>
                  <a:ext cx="6013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396" y="2247900"/>
                  <a:ext cx="60138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291847" y="1676400"/>
            <a:ext cx="1293483" cy="961616"/>
            <a:chOff x="3429000" y="2010186"/>
            <a:chExt cx="1293483" cy="961616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3429000" y="2958125"/>
              <a:ext cx="1293483" cy="136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3429000" y="2010186"/>
              <a:ext cx="725436" cy="9616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3775362" y="2554887"/>
                  <a:ext cx="6013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53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5362" y="2554887"/>
                  <a:ext cx="60138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3" name="Group 62"/>
          <p:cNvGrpSpPr/>
          <p:nvPr/>
        </p:nvGrpSpPr>
        <p:grpSpPr>
          <a:xfrm>
            <a:off x="1977512" y="1752600"/>
            <a:ext cx="1315298" cy="850409"/>
            <a:chOff x="6270710" y="2133422"/>
            <a:chExt cx="1315298" cy="850409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6270710" y="2133422"/>
              <a:ext cx="433801" cy="83837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6270710" y="2971801"/>
              <a:ext cx="1315298" cy="120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6403820" y="2602468"/>
                  <a:ext cx="6013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60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3820" y="2602468"/>
                  <a:ext cx="60138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5627460" y="1586615"/>
            <a:ext cx="1192498" cy="1106177"/>
            <a:chOff x="1083160" y="2706832"/>
            <a:chExt cx="1192498" cy="1106177"/>
          </a:xfrm>
        </p:grpSpPr>
        <p:cxnSp>
          <p:nvCxnSpPr>
            <p:cNvPr id="65" name="Straight Arrow Connector 64"/>
            <p:cNvCxnSpPr/>
            <p:nvPr/>
          </p:nvCxnSpPr>
          <p:spPr>
            <a:xfrm>
              <a:off x="1083160" y="3810000"/>
              <a:ext cx="1192498" cy="30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V="1">
              <a:off x="1083160" y="2706832"/>
              <a:ext cx="3463" cy="1103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1086623" y="3415145"/>
                  <a:ext cx="6013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623" y="3415145"/>
                  <a:ext cx="601383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9" name="Group 88"/>
          <p:cNvGrpSpPr/>
          <p:nvPr/>
        </p:nvGrpSpPr>
        <p:grpSpPr>
          <a:xfrm>
            <a:off x="7253680" y="1770098"/>
            <a:ext cx="1280720" cy="926609"/>
            <a:chOff x="3009900" y="3640834"/>
            <a:chExt cx="1280720" cy="926609"/>
          </a:xfrm>
        </p:grpSpPr>
        <p:cxnSp>
          <p:nvCxnSpPr>
            <p:cNvPr id="73" name="Straight Arrow Connector 72"/>
            <p:cNvCxnSpPr/>
            <p:nvPr/>
          </p:nvCxnSpPr>
          <p:spPr>
            <a:xfrm flipV="1">
              <a:off x="3124200" y="4552403"/>
              <a:ext cx="1166420" cy="15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 flipH="1" flipV="1">
              <a:off x="3009900" y="3640834"/>
              <a:ext cx="114300" cy="92660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3158835" y="4184073"/>
                  <a:ext cx="6013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94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8835" y="4184073"/>
                  <a:ext cx="60138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/>
          <p:cNvGrpSpPr/>
          <p:nvPr/>
        </p:nvGrpSpPr>
        <p:grpSpPr>
          <a:xfrm>
            <a:off x="3781624" y="1553254"/>
            <a:ext cx="1154715" cy="1058596"/>
            <a:chOff x="6004010" y="3494809"/>
            <a:chExt cx="1154715" cy="1058596"/>
          </a:xfrm>
        </p:grpSpPr>
        <p:cxnSp>
          <p:nvCxnSpPr>
            <p:cNvPr id="80" name="Straight Arrow Connector 79"/>
            <p:cNvCxnSpPr/>
            <p:nvPr/>
          </p:nvCxnSpPr>
          <p:spPr>
            <a:xfrm>
              <a:off x="6004010" y="4539367"/>
              <a:ext cx="1154715" cy="70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V="1">
              <a:off x="6004010" y="3494809"/>
              <a:ext cx="212810" cy="10585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091208" y="4174958"/>
                  <a:ext cx="60138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84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1208" y="4174958"/>
                  <a:ext cx="601383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 99"/>
          <p:cNvGrpSpPr/>
          <p:nvPr/>
        </p:nvGrpSpPr>
        <p:grpSpPr>
          <a:xfrm>
            <a:off x="6701259" y="2867071"/>
            <a:ext cx="2214140" cy="402693"/>
            <a:chOff x="1273014" y="2053661"/>
            <a:chExt cx="2214140" cy="402693"/>
          </a:xfrm>
        </p:grpSpPr>
        <p:cxnSp>
          <p:nvCxnSpPr>
            <p:cNvPr id="91" name="Straight Arrow Connector 90"/>
            <p:cNvCxnSpPr/>
            <p:nvPr/>
          </p:nvCxnSpPr>
          <p:spPr>
            <a:xfrm>
              <a:off x="1273014" y="2456354"/>
              <a:ext cx="1383986" cy="0"/>
            </a:xfrm>
            <a:prstGeom prst="straightConnector1">
              <a:avLst/>
            </a:prstGeom>
            <a:ln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1296807" y="2456354"/>
              <a:ext cx="219034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1456188" y="2053661"/>
                  <a:ext cx="4731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6188" y="2053661"/>
                  <a:ext cx="473143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7" name="TextBox 126"/>
          <p:cNvSpPr txBox="1"/>
          <p:nvPr/>
        </p:nvSpPr>
        <p:spPr>
          <a:xfrm>
            <a:off x="205486" y="101904"/>
            <a:ext cx="8709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চিত্র দেখে নিচের প্রশ্নগুলোর উত্তর দাও।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05485" y="3159694"/>
            <a:ext cx="564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প্রশ্নঃ বলতো উপরের এগুলো কিসের ছবি?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205487" y="3625379"/>
            <a:ext cx="4195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উত্তরঃ কোণের ছবি?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05487" y="3959108"/>
            <a:ext cx="8162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প্রশ্নঃ বলতো চিত্রে মোট কোণ কয়টি ও কি কি?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205487" y="4330069"/>
                <a:ext cx="982721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উত্তরঃ ১১ টি। যথা;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𝟏𝟐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𝟐𝟓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𝟑𝟗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𝟓𝟑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𝟖𝟒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𝟗𝟒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                            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7" y="4330069"/>
                <a:ext cx="9827214" cy="407099"/>
              </a:xfrm>
              <a:prstGeom prst="rect">
                <a:avLst/>
              </a:prstGeom>
              <a:blipFill rotWithShape="1">
                <a:blip r:embed="rId13"/>
                <a:stretch>
                  <a:fillRect l="-682"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TextBox 131"/>
          <p:cNvSpPr txBox="1"/>
          <p:nvPr/>
        </p:nvSpPr>
        <p:spPr>
          <a:xfrm>
            <a:off x="205487" y="4708139"/>
            <a:ext cx="8597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প্রশ্নঃ বলতো এদের মধ্যে আদর্শ কোণ কয়টি ও কি কি? </a:t>
            </a:r>
            <a:endParaRPr lang="en-US" sz="2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205487" y="5198833"/>
                <a:ext cx="6325140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উত্তরঃ ৫ টি। যথা;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                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7" y="5198833"/>
                <a:ext cx="6325140" cy="407099"/>
              </a:xfrm>
              <a:prstGeom prst="rect">
                <a:avLst/>
              </a:prstGeom>
              <a:blipFill rotWithShape="1">
                <a:blip r:embed="rId14"/>
                <a:stretch>
                  <a:fillRect l="-1061" t="-447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Box 133"/>
          <p:cNvSpPr txBox="1"/>
          <p:nvPr/>
        </p:nvSpPr>
        <p:spPr>
          <a:xfrm>
            <a:off x="205485" y="5610339"/>
            <a:ext cx="7974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প্রশ্নঃ বলতো প্রতিটি কোণের কয়টি করে অনুপাত আছে ? </a:t>
            </a:r>
            <a:endParaRPr lang="en-US" sz="2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05487" y="6032973"/>
            <a:ext cx="7047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উত্তরঃ ৬ টি।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599" y="846948"/>
            <a:ext cx="8572501" cy="1569970"/>
            <a:chOff x="572185" y="908000"/>
            <a:chExt cx="8726961" cy="15699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72185" y="908000"/>
                  <a:ext cx="8726961" cy="407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১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বই-২৮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Cambria Math"/>
                      <a:ea typeface="Cambria Math"/>
                      <a:cs typeface="NikoshBAN" pitchFamily="2" charset="0"/>
                    </a:rPr>
                    <a:t>△ABC 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Cambria Math"/>
                      <a:ea typeface="Cambria Math"/>
                      <a:cs typeface="NikoshBAN" pitchFamily="2" charset="0"/>
                    </a:rPr>
                    <a:t>এর 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Cambria Math"/>
                      <a:ea typeface="Cambria Math"/>
                      <a:cs typeface="NikoshBAN" pitchFamily="2" charset="0"/>
                    </a:rPr>
                    <a:t>∠B=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, AB=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92D050"/>
                          </a:solidFill>
                          <a:latin typeface="Cambria Math"/>
                          <a:cs typeface="NikoshBAN" pitchFamily="2" charset="0"/>
                        </a:rPr>
                        <m:t>𝟓</m:t>
                      </m:r>
                    </m:oMath>
                  </a14:m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সে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মি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BC=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92D050"/>
                          </a:solidFill>
                          <a:latin typeface="Cambria Math"/>
                          <a:cs typeface="NikoshBAN" pitchFamily="2" charset="0"/>
                        </a:rPr>
                        <m:t>𝟏𝟐</m:t>
                      </m:r>
                    </m:oMath>
                  </a14:m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সে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মি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।         </a:t>
                  </a:r>
                  <a:endParaRPr lang="en-US" sz="2000" b="1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185" y="908000"/>
                  <a:ext cx="8726961" cy="40709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711" t="-10448" b="-268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TextBox 3"/>
            <p:cNvSpPr txBox="1"/>
            <p:nvPr/>
          </p:nvSpPr>
          <p:spPr>
            <a:xfrm>
              <a:off x="1541849" y="1270703"/>
              <a:ext cx="7757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(ক)</a:t>
              </a:r>
              <a:r>
                <a:rPr lang="en-US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AC</a:t>
              </a:r>
              <a:r>
                <a:rPr lang="bn-BD" sz="20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  এর দৈর্ঘ্য নির্ণয় কর।            </a:t>
              </a:r>
              <a:endParaRPr lang="en-US" sz="20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41849" y="1670761"/>
                  <a:ext cx="775729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(খ)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∠C =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a14:m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হলে 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 sin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𝜽</m:t>
                      </m:r>
                    </m:oMath>
                  </a14:m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+</a:t>
                  </a:r>
                  <a:r>
                    <a:rPr lang="en-US" sz="2000" b="1" dirty="0" err="1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cos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𝜽</m:t>
                      </m:r>
                    </m:oMath>
                  </a14:m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এর মান নির্ণয় কর। 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   </a:t>
                  </a:r>
                  <a:endParaRPr lang="en-US" sz="2000" b="1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849" y="1670761"/>
                  <a:ext cx="7757297" cy="4001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80" t="-1212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541849" y="2070871"/>
                  <a:ext cx="7757297" cy="407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(গ)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দেখাও যে,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20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𝒔𝒆𝒄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bn-BD" sz="20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a14:m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+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𝒄𝒐𝒔𝒆𝒄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a14:m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𝒔𝒆𝒄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sz="20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𝒄𝒐𝒔𝒆𝒄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a14:m>
                  <a:r>
                    <a:rPr lang="bn-BD" sz="20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 </a:t>
                  </a:r>
                  <a:endParaRPr lang="en-US" sz="2000" b="1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849" y="2070871"/>
                  <a:ext cx="7757297" cy="40709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80" t="-4545" b="-287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>
            <a:off x="228600" y="272258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কাজঃ            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95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85" y="54355"/>
            <a:ext cx="8731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 কাজের সমাধানঃ               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5486" y="611421"/>
            <a:ext cx="8540198" cy="1265153"/>
            <a:chOff x="605071" y="908000"/>
            <a:chExt cx="8694075" cy="12651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605071" y="908000"/>
                  <a:ext cx="8694075" cy="344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১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বই-২৮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 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Cambria Math"/>
                      <a:ea typeface="Cambria Math"/>
                      <a:cs typeface="NikoshBAN" pitchFamily="2" charset="0"/>
                    </a:rPr>
                    <a:t>△ABC 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Cambria Math"/>
                      <a:ea typeface="Cambria Math"/>
                      <a:cs typeface="NikoshBAN" pitchFamily="2" charset="0"/>
                    </a:rPr>
                    <a:t>এর 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Cambria Math"/>
                      <a:ea typeface="Cambria Math"/>
                      <a:cs typeface="NikoshBAN" pitchFamily="2" charset="0"/>
                    </a:rPr>
                    <a:t>∠B=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𝟗𝟎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, AB=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92D050"/>
                          </a:solidFill>
                          <a:latin typeface="Cambria Math"/>
                          <a:cs typeface="NikoshBAN" pitchFamily="2" charset="0"/>
                        </a:rPr>
                        <m:t>𝟓</m:t>
                      </m:r>
                    </m:oMath>
                  </a14:m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সে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মি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, 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BC=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92D050"/>
                          </a:solidFill>
                          <a:latin typeface="Cambria Math"/>
                          <a:cs typeface="NikoshBAN" pitchFamily="2" charset="0"/>
                        </a:rPr>
                        <m:t>𝟏𝟐</m:t>
                      </m:r>
                    </m:oMath>
                  </a14:m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সে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মি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।         </a:t>
                  </a:r>
                  <a:endParaRPr lang="en-US" sz="1600" b="1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071" y="908000"/>
                  <a:ext cx="8694075" cy="34413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8772" b="-228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TextBox 4"/>
            <p:cNvSpPr txBox="1"/>
            <p:nvPr/>
          </p:nvSpPr>
          <p:spPr>
            <a:xfrm>
              <a:off x="1505128" y="1248629"/>
              <a:ext cx="77572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6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(ক)</a:t>
              </a:r>
              <a:r>
                <a:rPr lang="en-US" sz="16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16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AC</a:t>
              </a:r>
              <a:r>
                <a:rPr lang="bn-BD" sz="1600" b="1" dirty="0" smtClean="0">
                  <a:solidFill>
                    <a:srgbClr val="92D050"/>
                  </a:solidFill>
                  <a:latin typeface="NikoshBAN" pitchFamily="2" charset="0"/>
                  <a:cs typeface="NikoshBAN" pitchFamily="2" charset="0"/>
                </a:rPr>
                <a:t>  এর দৈর্ঘ্য নির্ণয় কর।            </a:t>
              </a:r>
              <a:endParaRPr lang="en-US" sz="16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508421" y="1530103"/>
                  <a:ext cx="775729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(খ)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∠C = 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a14:m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হলে 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 sin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𝜽</m:t>
                      </m:r>
                    </m:oMath>
                  </a14:m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+</a:t>
                  </a:r>
                  <a:r>
                    <a:rPr lang="en-US" sz="1600" b="1" dirty="0" err="1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cos</a:t>
                  </a:r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𝜽</m:t>
                      </m:r>
                    </m:oMath>
                  </a14:m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এর মান নির্ণয় কর। 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   </a:t>
                  </a:r>
                  <a:endParaRPr lang="en-US" sz="1600" b="1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421" y="1530103"/>
                  <a:ext cx="7757297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00" t="-10714" b="-232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513640" y="1829020"/>
                  <a:ext cx="7757297" cy="344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(গ)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দেখাও যে,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16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𝒔𝒆𝒄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bn-BD" sz="16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a14:m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+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𝒄𝒐𝒔𝒆𝒄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a14:m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𝒔𝒆𝒄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  <m:r>
                        <a:rPr lang="en-US" sz="16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𝒄𝒐𝒔𝒆𝒄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92D05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92D050"/>
                          </a:solidFill>
                          <a:latin typeface="Cambria Math"/>
                          <a:ea typeface="Cambria Math"/>
                        </a:rPr>
                        <m:t>𝜽</m:t>
                      </m:r>
                    </m:oMath>
                  </a14:m>
                  <a:r>
                    <a:rPr lang="bn-BD" sz="1600" b="1" dirty="0" smtClean="0">
                      <a:solidFill>
                        <a:srgbClr val="92D050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 </a:t>
                  </a:r>
                  <a:endParaRPr lang="en-US" sz="1600" b="1" dirty="0">
                    <a:solidFill>
                      <a:srgbClr val="92D05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3640" y="1829020"/>
                  <a:ext cx="7757297" cy="3441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00" t="-1754" b="-228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5486" y="1990912"/>
                <a:ext cx="58521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১(ক)</a:t>
                </a:r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⦂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সমাধানঃ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AB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𝟓</m:t>
                    </m:r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সে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BC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cs typeface="NikoshBAN" pitchFamily="2" charset="0"/>
                      </a:rPr>
                      <m:t>𝟏𝟐</m:t>
                    </m:r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.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1990912"/>
                <a:ext cx="5852157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1146" t="-12308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057407" y="1853879"/>
            <a:ext cx="3086357" cy="1835360"/>
            <a:chOff x="5912170" y="2167536"/>
            <a:chExt cx="3086357" cy="1835360"/>
          </a:xfrm>
        </p:grpSpPr>
        <p:grpSp>
          <p:nvGrpSpPr>
            <p:cNvPr id="17" name="Group 16"/>
            <p:cNvGrpSpPr/>
            <p:nvPr/>
          </p:nvGrpSpPr>
          <p:grpSpPr>
            <a:xfrm>
              <a:off x="5912170" y="2167536"/>
              <a:ext cx="3086357" cy="1835360"/>
              <a:chOff x="5912170" y="2167536"/>
              <a:chExt cx="3086357" cy="183536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5912170" y="2167536"/>
                <a:ext cx="3086357" cy="1835360"/>
                <a:chOff x="955541" y="2253734"/>
                <a:chExt cx="3086357" cy="1835360"/>
              </a:xfrm>
            </p:grpSpPr>
            <p:sp>
              <p:nvSpPr>
                <p:cNvPr id="8" name="Right Triangle 7"/>
                <p:cNvSpPr/>
                <p:nvPr/>
              </p:nvSpPr>
              <p:spPr>
                <a:xfrm>
                  <a:off x="1239982" y="2438400"/>
                  <a:ext cx="2493818" cy="1295400"/>
                </a:xfrm>
                <a:prstGeom prst="rtTriangl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976323" y="3549134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976323" y="2253734"/>
                  <a:ext cx="317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733800" y="3549134"/>
                  <a:ext cx="3080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955541" y="2870077"/>
                      <a:ext cx="104067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/>
                              <a:cs typeface="NikoshBAN" pitchFamily="2" charset="0"/>
                            </a:rPr>
                            <m:t>𝟓</m:t>
                          </m:r>
                        </m:oMath>
                      </a14:m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সে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sz="2000" b="1" dirty="0" smtClean="0">
                          <a:latin typeface="NikoshBAN" pitchFamily="2" charset="0"/>
                          <a:cs typeface="NikoshBAN" pitchFamily="2" charset="0"/>
                        </a:rPr>
                        <a:t>মি</a:t>
                      </a:r>
                      <a:r>
                        <a:rPr lang="en-US" sz="2000" b="1" dirty="0" smtClean="0"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endParaRPr lang="en-US" sz="2000" b="1" dirty="0"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5541" y="2870077"/>
                      <a:ext cx="1040670" cy="400110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 t="-6061" r="-5294" b="-2727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1828800" y="3719762"/>
                      <a:ext cx="98135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b="1" i="1" smtClean="0">
                              <a:latin typeface="Cambria Math"/>
                              <a:cs typeface="NikoshBAN" pitchFamily="2" charset="0"/>
                            </a:rPr>
                            <m:t>𝟏𝟐</m:t>
                          </m:r>
                        </m:oMath>
                      </a14:m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সে</a:t>
                      </a:r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মি</a:t>
                      </a:r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.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28800" y="3719762"/>
                      <a:ext cx="981359" cy="36933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t="-6557" r="-6211" b="-2623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087802" y="3286867"/>
                    <a:ext cx="6013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7802" y="3286867"/>
                    <a:ext cx="601383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Half Frame 17"/>
            <p:cNvSpPr/>
            <p:nvPr/>
          </p:nvSpPr>
          <p:spPr>
            <a:xfrm flipH="1">
              <a:off x="6196611" y="3342802"/>
              <a:ext cx="406144" cy="304800"/>
            </a:xfrm>
            <a:prstGeom prst="halfFrame">
              <a:avLst>
                <a:gd name="adj1" fmla="val 0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05487" y="2326093"/>
                <a:ext cx="5879866" cy="669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</a:t>
                </a:r>
                <a:r>
                  <a:rPr lang="en-US" sz="14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AC</a:t>
                </a:r>
                <a:r>
                  <a:rPr lang="en-US" sz="16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b="1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latin typeface="Cambria Math"/>
                                <a:ea typeface="Cambria Math"/>
                              </a:rPr>
                              <m:t>𝑨𝑩</m:t>
                            </m:r>
                          </m:e>
                          <m:sup>
                            <m:r>
                              <a:rPr lang="en-US" sz="1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1400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4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1400" b="1" i="1" smtClean="0">
                                <a:latin typeface="Cambria Math"/>
                                <a:ea typeface="Cambria Math"/>
                              </a:rPr>
                              <m:t>𝑩𝑪</m:t>
                            </m:r>
                          </m:e>
                          <m:sup>
                            <m:r>
                              <a:rPr lang="en-US" sz="1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600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dirty="0" smtClean="0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1600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1600" b="1" i="1" dirty="0" smtClean="0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1" i="1" dirty="0" smtClean="0">
                                <a:latin typeface="Cambria Math"/>
                              </a:rPr>
                              <m:t>𝟏𝟐</m:t>
                            </m:r>
                          </m:e>
                          <m:sup>
                            <m:r>
                              <a:rPr lang="en-US" sz="1600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1" i="1" dirty="0" smtClean="0">
                            <a:latin typeface="Cambria Math"/>
                          </a:rPr>
                          <m:t>𝟐𝟓</m:t>
                        </m:r>
                        <m:r>
                          <a:rPr lang="en-US" sz="16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1600" b="1" i="1" dirty="0" smtClean="0">
                            <a:latin typeface="Cambria Math"/>
                          </a:rPr>
                          <m:t>𝟏𝟒𝟒</m:t>
                        </m:r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1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b="1" i="1" dirty="0" smtClean="0">
                            <a:latin typeface="Cambria Math"/>
                          </a:rPr>
                          <m:t>𝟏𝟔𝟗</m:t>
                        </m:r>
                      </m:e>
                    </m:rad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latin typeface="Cambria Math"/>
                        <a:cs typeface="NikoshBAN" pitchFamily="2" charset="0"/>
                      </a:rPr>
                      <m:t>𝟏𝟑</m:t>
                    </m:r>
                  </m:oMath>
                </a14:m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1600" b="1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. Ans. </a:t>
                </a:r>
                <a:endParaRPr lang="en-US" sz="16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7" y="2326093"/>
                <a:ext cx="5879866" cy="669927"/>
              </a:xfrm>
              <a:prstGeom prst="rect">
                <a:avLst/>
              </a:prstGeom>
              <a:blipFill rotWithShape="1">
                <a:blip r:embed="rId9"/>
                <a:stretch>
                  <a:fillRect l="-622" b="-1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605211">
                <a:off x="7281083" y="2466394"/>
                <a:ext cx="1261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𝟏𝟑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05211">
                <a:off x="7281083" y="2466394"/>
                <a:ext cx="1261884" cy="369332"/>
              </a:xfrm>
              <a:prstGeom prst="rect">
                <a:avLst/>
              </a:prstGeom>
              <a:blipFill rotWithShape="1">
                <a:blip r:embed="rId10"/>
                <a:stretch>
                  <a:fillRect r="-3756" b="-1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5487" y="3212374"/>
                <a:ext cx="2642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খ)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Cambria Math"/>
                    <a:ea typeface="Cambria Math"/>
                    <a:cs typeface="NikoshBAN" pitchFamily="2" charset="0"/>
                  </a:rPr>
                  <a:t>∠C=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7" y="3212374"/>
                <a:ext cx="2642721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2079" t="-13115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056315" y="3042373"/>
                <a:ext cx="3741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 smtClean="0">
                          <a:latin typeface="Cambria Math"/>
                          <a:ea typeface="Cambria Math"/>
                        </a:rPr>
                        <m:t>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315" y="3042373"/>
                <a:ext cx="374141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70080" y="3218185"/>
                <a:ext cx="30652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(ক) হতে পাই, </a:t>
                </a:r>
                <a:r>
                  <a:rPr lang="en-US" sz="1400" b="1" dirty="0" smtClean="0">
                    <a:latin typeface="NikoshBAN" pitchFamily="2" charset="0"/>
                    <a:cs typeface="NikoshBAN" pitchFamily="2" charset="0"/>
                  </a:rPr>
                  <a:t>AC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𝟏𝟑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মি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.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080" y="3218185"/>
                <a:ext cx="3065263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789" t="-6557" r="-596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68293" y="3519670"/>
                <a:ext cx="5242389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,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𝑩𝑪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𝑨𝑪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  <m:t>𝟏𝟐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NikoshBAN" pitchFamily="2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93" y="3519670"/>
                <a:ext cx="5242389" cy="508537"/>
              </a:xfrm>
              <a:prstGeom prst="rect">
                <a:avLst/>
              </a:prstGeom>
              <a:blipFill rotWithShape="1">
                <a:blip r:embed="rId14"/>
                <a:stretch>
                  <a:fillRect l="-93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54970" y="3939206"/>
                <a:ext cx="5583580" cy="496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𝟏𝟑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𝟏𝟐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𝟏𝟑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𝟏𝟐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𝟏𝟑</m:t>
                        </m:r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𝟏𝟕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Ans.      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70" y="3939206"/>
                <a:ext cx="5583580" cy="496546"/>
              </a:xfrm>
              <a:prstGeom prst="rect">
                <a:avLst/>
              </a:prstGeom>
              <a:blipFill rotWithShape="1">
                <a:blip r:embed="rId15"/>
                <a:stretch>
                  <a:fillRect l="-983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05487" y="4684025"/>
            <a:ext cx="885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35793" y="4663501"/>
                <a:ext cx="7318498" cy="1657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latin typeface="NikoshBAN" pitchFamily="2" charset="0"/>
                    <a:cs typeface="NikoshBAN" pitchFamily="2" charset="0"/>
                  </a:rPr>
                  <a:t>L.H.S</a:t>
                </a:r>
                <a:r>
                  <a:rPr lang="en-US" sz="1600" b="1" dirty="0" smtClean="0">
                    <a:latin typeface="NikoshBAN" pitchFamily="2" charset="0"/>
                    <a:cs typeface="NikoshBAN" pitchFamily="2" charset="0"/>
                  </a:rPr>
                  <a:t>.=</a:t>
                </a:r>
                <a:r>
                  <a:rPr lang="bn-BD" sz="1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1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/>
                          </a:rPr>
                          <m:t>𝒔𝒆𝒄</m:t>
                        </m:r>
                      </m:e>
                      <m:sup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bn-BD" sz="1600" b="1" i="1"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BD" sz="16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600" b="1" dirty="0">
                    <a:latin typeface="NikoshBAN" pitchFamily="2" charset="0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/>
                          </a:rPr>
                          <m:t>𝒄𝒐𝒔𝒆𝒄</m:t>
                        </m:r>
                      </m:e>
                      <m:sup>
                        <m:r>
                          <a:rPr lang="en-US" sz="16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  <a:cs typeface="NikoshBAN" pitchFamily="2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  <m:r>
                          <a:rPr lang="en-US" sz="2000" b="1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  <a:cs typeface="NikoshBAN" pitchFamily="2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  <a:cs typeface="NikoshBAN" pitchFamily="2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  <m:sSup>
                          <m:sSupPr>
                            <m:ctrlPr>
                              <a:rPr lang="en-US" sz="2000" b="1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</m:den>
                    </m:f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</m:den>
                    </m:f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f>
                      <m:fPr>
                        <m:ctrlP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NikoshBAN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𝜽</m:t>
                        </m:r>
                      </m:den>
                    </m:f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𝒔𝒆𝒄</m:t>
                        </m:r>
                      </m:e>
                      <m:sup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  <a:cs typeface="NikoshBAN" pitchFamily="2" charset="0"/>
                      </a:rPr>
                      <m:t>.</m:t>
                    </m:r>
                    <m:sSup>
                      <m:sSupPr>
                        <m:ctrlP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𝒄𝒐𝒔𝒆𝒄</m:t>
                        </m:r>
                      </m:e>
                      <m:sup>
                        <m:r>
                          <a:rPr lang="en-US" sz="16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en-US" sz="16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𝜽</m:t>
                    </m:r>
                  </m:oMath>
                </a14:m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1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R.H.S.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793" y="4663501"/>
                <a:ext cx="7318498" cy="1657120"/>
              </a:xfrm>
              <a:prstGeom prst="rect">
                <a:avLst/>
              </a:prstGeom>
              <a:blipFill rotWithShape="1">
                <a:blip r:embed="rId16"/>
                <a:stretch>
                  <a:fillRect l="-83" t="-1838" b="-4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56855" y="6304728"/>
                <a:ext cx="76200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ea typeface="Cambria Math"/>
                    <a:cs typeface="NikoshBAN" pitchFamily="2" charset="0"/>
                  </a:rPr>
                  <a:t>∴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𝒔𝒆𝒄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bn-BD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𝒄𝒐𝒔𝒆𝒄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𝒔𝒆𝒄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𝒄𝒐𝒔𝒆𝒄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𝜽</m:t>
                    </m:r>
                  </m:oMath>
                </a14:m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; 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(প্রমাণিত)।                         </a:t>
                </a:r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55" y="6304728"/>
                <a:ext cx="7620000" cy="375552"/>
              </a:xfrm>
              <a:prstGeom prst="rect">
                <a:avLst/>
              </a:prstGeom>
              <a:blipFill rotWithShape="1">
                <a:blip r:embed="rId17"/>
                <a:stretch>
                  <a:fillRect l="-720" t="-1129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6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958" y="228600"/>
            <a:ext cx="879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958" y="1066800"/>
            <a:ext cx="8793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আদর্শ কোণ কয়টি ও কি কি?       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0959" y="1615872"/>
                <a:ext cx="856444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𝐬𝐢𝐧</m:t>
                    </m:r>
                    <m:r>
                      <a:rPr lang="en-US" sz="2800" b="1" i="0" smtClean="0">
                        <a:latin typeface="Cambria Math"/>
                        <a:ea typeface="Cambria Math"/>
                      </a:rPr>
                      <m:t>𝛉</m:t>
                    </m:r>
                  </m:oMath>
                </a14:m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অনুপাতের মান ৫টি কি ভাবে জ্যামিতিক উপায় ছাড়া বের করা যায়?  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59" y="1615872"/>
                <a:ext cx="8564442" cy="954107"/>
              </a:xfrm>
              <a:prstGeom prst="rect">
                <a:avLst/>
              </a:prstGeom>
              <a:blipFill rotWithShape="1">
                <a:blip r:embed="rId2"/>
                <a:stretch>
                  <a:fillRect l="-1495" t="-5096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0959" y="2569979"/>
                <a:ext cx="879304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𝐜𝐨𝐬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2800" b="1" i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অনুপাতের মান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𝐬𝐢𝐧</m:t>
                    </m:r>
                  </m:oMath>
                </a14:m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কত ডিগ্রী অনুপাতের মানের সমান?  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59" y="2569979"/>
                <a:ext cx="8793041" cy="532966"/>
              </a:xfrm>
              <a:prstGeom prst="rect">
                <a:avLst/>
              </a:prstGeom>
              <a:blipFill rotWithShape="1">
                <a:blip r:embed="rId3"/>
                <a:stretch>
                  <a:fillRect l="-1456" t="-8046" r="-104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959" y="3314917"/>
                <a:ext cx="879304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৪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/>
                      </a:rPr>
                      <m:t>𝐜𝐨𝐬𝐞𝐜</m:t>
                    </m:r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2800" b="1" i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অনুপাতের মান কত?     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59" y="3314917"/>
                <a:ext cx="8793041" cy="532966"/>
              </a:xfrm>
              <a:prstGeom prst="rect">
                <a:avLst/>
              </a:prstGeom>
              <a:blipFill rotWithShape="1">
                <a:blip r:embed="rId4"/>
                <a:stretch>
                  <a:fillRect l="-1456" t="-804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73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85" y="381000"/>
            <a:ext cx="892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কাজঃ </a:t>
            </a:r>
            <a:endParaRPr lang="en-US" sz="36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4703" y="1219200"/>
            <a:ext cx="8966224" cy="3365600"/>
            <a:chOff x="184703" y="1219200"/>
            <a:chExt cx="8966224" cy="3365600"/>
          </a:xfrm>
        </p:grpSpPr>
        <p:sp>
          <p:nvSpPr>
            <p:cNvPr id="3" name="TextBox 2"/>
            <p:cNvSpPr txBox="1"/>
            <p:nvPr/>
          </p:nvSpPr>
          <p:spPr>
            <a:xfrm>
              <a:off x="205486" y="1219200"/>
              <a:ext cx="8779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তোমরা নিম্নলিখিত অংকগুলো বাড়ী থেকে করে আনবে। </a:t>
              </a:r>
              <a:endParaRPr lang="en-US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205487" y="1948139"/>
                  <a:ext cx="8938513" cy="6983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400" b="1" dirty="0" smtClean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১</a:t>
                  </a:r>
                  <a:r>
                    <a:rPr lang="en-US" sz="2400" b="1" dirty="0" smtClean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400" b="1" dirty="0" smtClean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বই-১০</a:t>
                  </a:r>
                  <a:r>
                    <a:rPr lang="en-US" sz="2400" b="1" dirty="0" smtClean="0">
                      <a:solidFill>
                        <a:srgbClr val="7030A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sz="2400" b="1" dirty="0" smtClean="0">
                      <a:solidFill>
                        <a:srgbClr val="7030A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মান নির্ণয় করঃ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bn-BD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𝟔𝟎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𝟔𝟎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  <a:cs typeface="NikoshBAN" pitchFamily="2" charset="0"/>
                                </a:rPr>
                                <m:t>𝟎</m:t>
                              </m:r>
                            </m:sup>
                          </m:sSup>
                        </m:den>
                      </m:f>
                      <m:r>
                        <a:rPr lang="bn-BD" sz="24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bn-BD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𝒔𝒆𝒄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bn-BD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bn-BD" sz="2400" b="1" dirty="0" smtClean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              </a:t>
                  </a:r>
                  <a:endParaRPr lang="en-US" sz="24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487" y="1948139"/>
                  <a:ext cx="8938513" cy="69839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91" b="-87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26271" y="3200400"/>
                  <a:ext cx="8924656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400" b="1" dirty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২</a:t>
                  </a:r>
                  <a:r>
                    <a:rPr lang="en-US" sz="2400" b="1" dirty="0" smtClean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400" b="1" dirty="0" smtClean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বই-১২</a:t>
                  </a:r>
                  <a:r>
                    <a:rPr lang="en-US" sz="2400" b="1" dirty="0" smtClean="0">
                      <a:solidFill>
                        <a:srgbClr val="7030A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sz="2400" b="1" dirty="0" smtClean="0">
                      <a:solidFill>
                        <a:srgbClr val="7030A0"/>
                      </a:solidFill>
                      <a:latin typeface="NikoshBAN" pitchFamily="2" charset="0"/>
                      <a:ea typeface="Cambria Math"/>
                      <a:cs typeface="NikoshBAN" pitchFamily="2" charset="0"/>
                    </a:rPr>
                    <a:t>প্রমাণ করঃ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bn-BD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ea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𝒄𝒐𝒔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r>
                    <a:rPr lang="en-US" sz="2400" b="1" dirty="0" smtClean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                        </a:t>
                  </a:r>
                  <a:endParaRPr lang="en-US" sz="24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271" y="3200400"/>
                  <a:ext cx="8924656" cy="47000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25" t="-12987" b="-31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84703" y="4114800"/>
                  <a:ext cx="8938513" cy="470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400" b="1" dirty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৩</a:t>
                  </a:r>
                  <a:r>
                    <a:rPr lang="en-US" sz="2400" b="1" dirty="0" smtClean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bn-BD" sz="2400" b="1" dirty="0" smtClean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বই-১৪</a:t>
                  </a:r>
                  <a:r>
                    <a:rPr lang="en-US" sz="2400" b="1" dirty="0" smtClean="0">
                      <a:solidFill>
                        <a:srgbClr val="7030A0"/>
                      </a:solidFill>
                      <a:latin typeface="Cambria Math"/>
                      <a:ea typeface="Cambria Math"/>
                      <a:cs typeface="NikoshBAN" pitchFamily="2" charset="0"/>
                    </a:rPr>
                    <a:t>⦂</a:t>
                  </a:r>
                  <a:r>
                    <a:rPr lang="bn-BD" sz="2400" b="1" dirty="0" smtClean="0">
                      <a:solidFill>
                        <a:srgbClr val="7030A0"/>
                      </a:solidFill>
                      <a:latin typeface="NikoshBAN" pitchFamily="2" charset="0"/>
                      <a:cs typeface="NikoshBAN" pitchFamily="2" charset="0"/>
                    </a:rPr>
                    <a:t>প্রমাণ করঃ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𝒄𝒐𝒔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.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𝒄𝒐𝒔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.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𝒔𝒊𝒏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7030A0"/>
                          </a:solidFill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𝒄𝒐𝒔</m:t>
                          </m:r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𝟑𝟎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7030A0"/>
                              </a:solidFill>
                              <a:latin typeface="Cambria Math"/>
                              <a:cs typeface="NikoshBAN" pitchFamily="2" charset="0"/>
                            </a:rPr>
                            <m:t>𝟎</m:t>
                          </m:r>
                        </m:sup>
                      </m:sSup>
                    </m:oMath>
                  </a14:m>
                  <a:endParaRPr lang="en-US" sz="2400" b="1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703" y="4114800"/>
                  <a:ext cx="8938513" cy="4700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22" t="-12987" b="-311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393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883804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তোমাদের সকলকে ধন্যবাদ 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85" y="533400"/>
            <a:ext cx="8938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ঘোষণাঃ 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485" y="1336962"/>
            <a:ext cx="89385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আজকের পাঠ......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5485" y="2362200"/>
                <a:ext cx="8938515" cy="1351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আদর্শ বা কিছু বিশেষ কোণ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যেমন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 dirty="0" smtClean="0"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4000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 dirty="0" smtClean="0">
                            <a:latin typeface="Cambria Math"/>
                            <a:cs typeface="NikoshBAN" pitchFamily="2" charset="0"/>
                          </a:rPr>
                          <m:t>𝟒𝟓</m:t>
                        </m:r>
                      </m:e>
                      <m:sup>
                        <m:r>
                          <a:rPr lang="en-US" sz="4000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 dirty="0" smtClean="0"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4000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ও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40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 কোণের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000" b="1" dirty="0" smtClean="0">
                    <a:latin typeface="NikoshBAN" pitchFamily="2" charset="0"/>
                    <a:cs typeface="NikoshBAN" pitchFamily="2" charset="0"/>
                  </a:rPr>
                  <a:t>ত্রিকোণমিতিক অনুপাত। </a:t>
                </a:r>
                <a:endParaRPr lang="en-US" sz="4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2362200"/>
                <a:ext cx="8938515" cy="1351267"/>
              </a:xfrm>
              <a:prstGeom prst="rect">
                <a:avLst/>
              </a:prstGeom>
              <a:blipFill rotWithShape="1">
                <a:blip r:embed="rId2"/>
                <a:stretch>
                  <a:fillRect l="-2456" t="-5882" b="-19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62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364" y="33185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 ফলঃ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655" y="914169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এই পাঠ শেষে আমরা...           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524000"/>
                <a:ext cx="8763000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জ্যামিতিক উপায়ে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কোণের ত্রিকোণমিতিক অনুপাতের মান নির্ণয় ও প্রয়োগ করতে পারব।         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0"/>
                <a:ext cx="8763000" cy="839332"/>
              </a:xfrm>
              <a:prstGeom prst="rect">
                <a:avLst/>
              </a:prstGeom>
              <a:blipFill rotWithShape="1">
                <a:blip r:embed="rId2"/>
                <a:stretch>
                  <a:fillRect l="-1113" t="-3623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1000" y="246694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পূরক কোণের ত্রিকোণমিতিক অনুপাত নির্ণয় করতে পারব।         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5636" y="3095124"/>
                <a:ext cx="8763000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>
                    <a:latin typeface="NikoshBAN" pitchFamily="2" charset="0"/>
                    <a:cs typeface="NikoshBAN" pitchFamily="2" charset="0"/>
                  </a:rPr>
                  <a:t>৩</a:t>
                </a:r>
                <a:r>
                  <a:rPr lang="en-US" sz="24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জ্যামিতিক উপায় ছাড়াও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bn-BD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,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𝟗𝟎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400" b="1" dirty="0" smtClean="0">
                    <a:latin typeface="NikoshBAN" pitchFamily="2" charset="0"/>
                    <a:cs typeface="NikoshBAN" pitchFamily="2" charset="0"/>
                  </a:rPr>
                  <a:t>  কোণের ত্রিকোণমিতিক অনুপাতের মান নির্ণয়ের সহজ উপায় জানতে পারব।          </a:t>
                </a:r>
                <a:endParaRPr lang="en-US" sz="24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636" y="3095124"/>
                <a:ext cx="8763000" cy="839332"/>
              </a:xfrm>
              <a:prstGeom prst="rect">
                <a:avLst/>
              </a:prstGeom>
              <a:blipFill rotWithShape="1">
                <a:blip r:embed="rId3"/>
                <a:stretch>
                  <a:fillRect l="-1043" t="-3650" b="-16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26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28" y="28432"/>
            <a:ext cx="870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উপস্থাপনঃ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30413" y="3810000"/>
                <a:ext cx="8846458" cy="182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উপরের কোণগুলোর মধ্যে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𝟔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𝒐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এই ৫ টিকে আদর্শ কোণ বলা হয় এবং মাধ্যমিক গণিতে এদের অনুপাত গুলোর ব্যপক ব্যবহার বিধায় এ সকল কোণের ত্রিকোণমিতিক অনুপাতের প্রকৃত মান জ্যমিতিক পদ্ধতিতে নির্ণয়ের উপায় আলোচনা করা হলো।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                               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13" y="3810000"/>
                <a:ext cx="8846458" cy="1825628"/>
              </a:xfrm>
              <a:prstGeom prst="rect">
                <a:avLst/>
              </a:prstGeom>
              <a:blipFill rotWithShape="1">
                <a:blip r:embed="rId2"/>
                <a:stretch>
                  <a:fillRect l="-1447" t="-2341" r="-1861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9442" y="838200"/>
                <a:ext cx="8884558" cy="973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জ্যামিতিক উপায়ে আমরা,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𝟏𝟐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𝟐𝟓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28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𝟑𝟗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𝟓𝟑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𝟖𝟒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𝟗𝟎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𝟗𝟒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dirty="0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e>
                      <m:sup>
                        <m:r>
                          <a:rPr lang="en-US" sz="2800" b="1" i="1" dirty="0" smtClean="0"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 ইত্যাদি পরিমাপের  কোণ   আঁকতে শিখেছি।                </a:t>
                </a:r>
                <a:r>
                  <a:rPr lang="en-US" sz="2800" b="1" dirty="0" smtClean="0">
                    <a:latin typeface="NikoshBAN" pitchFamily="2" charset="0"/>
                    <a:cs typeface="NikoshBAN" pitchFamily="2" charset="0"/>
                  </a:rPr>
                  <a:t>                                  </a:t>
                </a:r>
                <a:r>
                  <a:rPr lang="bn-BD" sz="28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42" y="838200"/>
                <a:ext cx="8884558" cy="973600"/>
              </a:xfrm>
              <a:prstGeom prst="rect">
                <a:avLst/>
              </a:prstGeom>
              <a:blipFill rotWithShape="1">
                <a:blip r:embed="rId3"/>
                <a:stretch>
                  <a:fillRect l="-1441" t="-4403" r="-37817" b="-17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4970" y="2286000"/>
            <a:ext cx="8857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 সকল কোণের ত্রিকোণমিতিক অনুপাতের প্রকৃত মান জ্যামিতিক পদ্ধতিতে নির্ণয় করা যায়।            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78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5485" y="168635"/>
                <a:ext cx="8709915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BD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ও</a:t>
                </a:r>
                <a:r>
                  <a:rPr lang="en-US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কোণের ত্রিকোণমিতিক অনুপাত          </a:t>
                </a:r>
                <a:endParaRPr lang="en-US" sz="28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168635"/>
                <a:ext cx="8709915" cy="532966"/>
              </a:xfrm>
              <a:prstGeom prst="rect">
                <a:avLst/>
              </a:prstGeom>
              <a:blipFill rotWithShape="1">
                <a:blip r:embed="rId2"/>
                <a:stretch>
                  <a:fillRect t="-804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05485" y="825255"/>
                <a:ext cx="5441581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মনে করি,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∠XOY=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OY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বাহুতে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P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একটি বিন্দু।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825255"/>
                <a:ext cx="5441581" cy="375552"/>
              </a:xfrm>
              <a:prstGeom prst="rect">
                <a:avLst/>
              </a:prstGeom>
              <a:blipFill rotWithShape="1">
                <a:blip r:embed="rId3"/>
                <a:stretch>
                  <a:fillRect t="-1129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05485" y="1305607"/>
            <a:ext cx="528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PM</a:t>
            </a:r>
            <a:r>
              <a:rPr lang="en-US" b="1" dirty="0" smtClean="0">
                <a:latin typeface="NikoshBAN" pitchFamily="2" charset="0"/>
                <a:ea typeface="Cambria Math"/>
                <a:cs typeface="NikoshBAN" pitchFamily="2" charset="0"/>
              </a:rPr>
              <a:t>⊥OX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আঁকি এবং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PM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Q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পর্যন্ত বর্ধিত করি যেন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MQ=PM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হয়।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485" y="1901353"/>
            <a:ext cx="5197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O,Q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যোগ করে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Z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পর্যন্ত বর্ধিত করি।         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485" y="2284539"/>
            <a:ext cx="5197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এখন, </a:t>
            </a:r>
            <a:r>
              <a:rPr lang="en-US" b="1" dirty="0" smtClean="0">
                <a:latin typeface="NikoshBAN" pitchFamily="2" charset="0"/>
                <a:ea typeface="Cambria Math"/>
                <a:cs typeface="NikoshBAN" pitchFamily="2" charset="0"/>
              </a:rPr>
              <a:t>△POM </a:t>
            </a:r>
            <a:r>
              <a:rPr lang="bn-BD" b="1" dirty="0" smtClean="0">
                <a:latin typeface="NikoshBAN" pitchFamily="2" charset="0"/>
                <a:ea typeface="Cambria Math"/>
                <a:cs typeface="NikoshBAN" pitchFamily="2" charset="0"/>
              </a:rPr>
              <a:t>ও </a:t>
            </a:r>
            <a:r>
              <a:rPr lang="en-US" b="1" dirty="0" smtClean="0">
                <a:latin typeface="NikoshBAN" pitchFamily="2" charset="0"/>
                <a:ea typeface="Cambria Math"/>
                <a:cs typeface="NikoshBAN" pitchFamily="2" charset="0"/>
              </a:rPr>
              <a:t>△QOM </a:t>
            </a:r>
            <a:r>
              <a:rPr lang="bn-BD" b="1" dirty="0" smtClean="0">
                <a:latin typeface="NikoshBAN" pitchFamily="2" charset="0"/>
                <a:ea typeface="Cambria Math"/>
                <a:cs typeface="NikoshBAN" pitchFamily="2" charset="0"/>
              </a:rPr>
              <a:t>এর মধ্যে--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5485" y="2582641"/>
                <a:ext cx="52809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PM=QM,  OM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সাধারণ বাহু এবং অন্তর্ভুক্ত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∠PMO =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অন্তর্ভুক্ত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∠QMO=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𝟗𝟎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2582641"/>
                <a:ext cx="5280915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39" t="-7547" b="-16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5486" y="3155691"/>
                <a:ext cx="5441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△ POM 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≅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△ QOM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3155691"/>
                <a:ext cx="544158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3333" b="-2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5485" y="3477491"/>
                <a:ext cx="893851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অতএব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QOM =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∠POM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∠OQM = ∠OPM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3477491"/>
                <a:ext cx="8938514" cy="375552"/>
              </a:xfrm>
              <a:prstGeom prst="rect">
                <a:avLst/>
              </a:prstGeom>
              <a:blipFill rotWithShape="1">
                <a:blip r:embed="rId6"/>
                <a:stretch>
                  <a:fillRect t="-1129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5486" y="3775364"/>
                <a:ext cx="8938513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আবার,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∠POQ = ∠POM +∠QOM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3775364"/>
                <a:ext cx="8938513" cy="375552"/>
              </a:xfrm>
              <a:prstGeom prst="rect">
                <a:avLst/>
              </a:prstGeom>
              <a:blipFill rotWithShape="1">
                <a:blip r:embed="rId7"/>
                <a:stretch>
                  <a:fillRect t="-11290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05486" y="4144696"/>
            <a:ext cx="8938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∴ △ OPQ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একটি সমবাহু ত্রিভুজ 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47066" y="83446"/>
            <a:ext cx="3373490" cy="3137686"/>
            <a:chOff x="5599772" y="111930"/>
            <a:chExt cx="3373490" cy="3137686"/>
          </a:xfrm>
        </p:grpSpPr>
        <p:grpSp>
          <p:nvGrpSpPr>
            <p:cNvPr id="20" name="Group 19"/>
            <p:cNvGrpSpPr/>
            <p:nvPr/>
          </p:nvGrpSpPr>
          <p:grpSpPr>
            <a:xfrm>
              <a:off x="5599772" y="111930"/>
              <a:ext cx="3373490" cy="3137686"/>
              <a:chOff x="344230" y="1442878"/>
              <a:chExt cx="3373490" cy="3137686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44230" y="1810933"/>
                <a:ext cx="3373490" cy="2769631"/>
                <a:chOff x="222959" y="677779"/>
                <a:chExt cx="3373490" cy="2769631"/>
              </a:xfrm>
            </p:grpSpPr>
            <p:grpSp>
              <p:nvGrpSpPr>
                <p:cNvPr id="76" name="Group 75"/>
                <p:cNvGrpSpPr/>
                <p:nvPr/>
              </p:nvGrpSpPr>
              <p:grpSpPr>
                <a:xfrm>
                  <a:off x="222959" y="677779"/>
                  <a:ext cx="3373490" cy="2757054"/>
                  <a:chOff x="796636" y="1041278"/>
                  <a:chExt cx="3373490" cy="2757054"/>
                </a:xfrm>
              </p:grpSpPr>
              <p:cxnSp>
                <p:nvCxnSpPr>
                  <p:cNvPr id="7" name="Straight Arrow Connector 6"/>
                  <p:cNvCxnSpPr/>
                  <p:nvPr/>
                </p:nvCxnSpPr>
                <p:spPr>
                  <a:xfrm flipV="1">
                    <a:off x="1143000" y="1041278"/>
                    <a:ext cx="2612704" cy="1397122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Arrow Connector 29"/>
                  <p:cNvCxnSpPr>
                    <a:endCxn id="44" idx="0"/>
                  </p:cNvCxnSpPr>
                  <p:nvPr/>
                </p:nvCxnSpPr>
                <p:spPr>
                  <a:xfrm flipV="1">
                    <a:off x="1143000" y="2362200"/>
                    <a:ext cx="2874680" cy="76200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/>
                  <p:cNvCxnSpPr/>
                  <p:nvPr/>
                </p:nvCxnSpPr>
                <p:spPr>
                  <a:xfrm>
                    <a:off x="3224648" y="2400300"/>
                    <a:ext cx="0" cy="1066800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3865234" y="2362200"/>
                    <a:ext cx="30489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X</a:t>
                    </a:r>
                    <a:endParaRPr lang="en-US" dirty="0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96636" y="2272145"/>
                    <a:ext cx="33695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O</a:t>
                    </a:r>
                    <a:endParaRPr lang="en-US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TextBox 47"/>
                      <p:cNvSpPr txBox="1"/>
                      <p:nvPr/>
                    </p:nvSpPr>
                    <p:spPr>
                      <a:xfrm>
                        <a:off x="1676400" y="2030968"/>
                        <a:ext cx="60138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8" name="TextBox 4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76400" y="2030968"/>
                        <a:ext cx="601383" cy="369332"/>
                      </a:xfrm>
                      <a:prstGeom prst="rect">
                        <a:avLst/>
                      </a:prstGeom>
                      <a:blipFill rotWithShape="1"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>
                        <a:off x="1676399" y="2438400"/>
                        <a:ext cx="60138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9" name="TextBox 4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76399" y="2438400"/>
                        <a:ext cx="601383" cy="369332"/>
                      </a:xfrm>
                      <a:prstGeom prst="rect">
                        <a:avLst/>
                      </a:prstGeom>
                      <a:blipFill rotWithShape="1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822864" y="1041278"/>
                    <a:ext cx="30328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P</a:t>
                    </a:r>
                    <a:endParaRPr lang="en-US" dirty="0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2785994" y="3429000"/>
                    <a:ext cx="3401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Q</a:t>
                    </a:r>
                    <a:endParaRPr lang="en-US" dirty="0"/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2873983" y="2362200"/>
                    <a:ext cx="3818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M</a:t>
                    </a:r>
                    <a:endParaRPr lang="en-US" dirty="0"/>
                  </a:p>
                </p:txBody>
              </p:sp>
              <p:cxnSp>
                <p:nvCxnSpPr>
                  <p:cNvPr id="57" name="Straight Connector 56"/>
                  <p:cNvCxnSpPr/>
                  <p:nvPr/>
                </p:nvCxnSpPr>
                <p:spPr>
                  <a:xfrm>
                    <a:off x="3224648" y="1333500"/>
                    <a:ext cx="0" cy="1066800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1" name="TextBox 70"/>
                      <p:cNvSpPr txBox="1"/>
                      <p:nvPr/>
                    </p:nvSpPr>
                    <p:spPr>
                      <a:xfrm>
                        <a:off x="2743200" y="1497568"/>
                        <a:ext cx="60138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71" name="TextBox 7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43200" y="1497568"/>
                        <a:ext cx="601383" cy="369332"/>
                      </a:xfrm>
                      <a:prstGeom prst="rect">
                        <a:avLst/>
                      </a:prstGeom>
                      <a:blipFill rotWithShape="1"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2" name="TextBox 71"/>
                      <p:cNvSpPr txBox="1"/>
                      <p:nvPr/>
                    </p:nvSpPr>
                    <p:spPr>
                      <a:xfrm>
                        <a:off x="2673816" y="2818123"/>
                        <a:ext cx="601383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72" name="TextBox 71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73816" y="2818123"/>
                        <a:ext cx="601383" cy="369332"/>
                      </a:xfrm>
                      <a:prstGeom prst="rect">
                        <a:avLst/>
                      </a:prstGeom>
                      <a:blipFill rotWithShape="1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4" name="Straight Arrow Connector 3"/>
                <p:cNvCxnSpPr>
                  <a:endCxn id="8" idx="2"/>
                </p:cNvCxnSpPr>
                <p:nvPr/>
              </p:nvCxnSpPr>
              <p:spPr>
                <a:xfrm>
                  <a:off x="569323" y="2074901"/>
                  <a:ext cx="2775563" cy="137250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TextBox 7"/>
                <p:cNvSpPr txBox="1"/>
                <p:nvPr/>
              </p:nvSpPr>
              <p:spPr>
                <a:xfrm>
                  <a:off x="3198852" y="3078078"/>
                  <a:ext cx="292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Z</a:t>
                  </a:r>
                  <a:endParaRPr lang="en-US" dirty="0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2930236" y="144287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Y</a:t>
                </a:r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874773" y="936275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2a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13481" y="2283446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2a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00082" y="114609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00082" y="2086019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5486" y="4514028"/>
                <a:ext cx="8938513" cy="491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OP =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cs typeface="NikoshBAN" pitchFamily="2" charset="0"/>
                      </a:rPr>
                      <m:t>𝒂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হয়, তবে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PM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PQ=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OP=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NikoshBAN" pitchFamily="2" charset="0"/>
                      </a:rPr>
                      <m:t>𝟐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a = a    [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∵ △OPQ </a:t>
                </a:r>
                <a:r>
                  <a:rPr lang="bn-BD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একটি সমবাহু ত্রিভুজ]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                                                                                                    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4514028"/>
                <a:ext cx="8938513" cy="491096"/>
              </a:xfrm>
              <a:prstGeom prst="rect">
                <a:avLst/>
              </a:prstGeom>
              <a:blipFill rotWithShape="1">
                <a:blip r:embed="rId12"/>
                <a:stretch>
                  <a:fillRect l="-614" r="-70259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05486" y="4997494"/>
            <a:ext cx="8938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এখন , সমকোণী  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△</a:t>
            </a:r>
            <a:r>
              <a:rPr lang="bn-BD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OPM </a:t>
            </a:r>
            <a:r>
              <a:rPr lang="bn-BD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হতে পাই,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5485" y="5366826"/>
                <a:ext cx="8938515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𝑶𝑴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𝑶𝑷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ea typeface="Cambria Math"/>
                      </a:rPr>
                      <m:t>−</m:t>
                    </m:r>
                    <m:sSup>
                      <m:sSupPr>
                        <m:ctrlPr>
                          <a:rPr lang="en-US" b="1" i="1" dirty="0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𝑷𝑴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b="1" i="1" dirty="0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𝟒</m:t>
                        </m:r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b="1" i="1" dirty="0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𝟑</m:t>
                        </m:r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5366826"/>
                <a:ext cx="8938515" cy="375552"/>
              </a:xfrm>
              <a:prstGeom prst="rect">
                <a:avLst/>
              </a:prstGeom>
              <a:blipFill rotWithShape="1">
                <a:blip r:embed="rId13"/>
                <a:stretch>
                  <a:fillRect l="-614"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5486" y="5736158"/>
                <a:ext cx="8938513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  OM  = 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                        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5736158"/>
                <a:ext cx="8938513" cy="389979"/>
              </a:xfrm>
              <a:prstGeom prst="rect">
                <a:avLst/>
              </a:prstGeom>
              <a:blipFill rotWithShape="1">
                <a:blip r:embed="rId14"/>
                <a:stretch>
                  <a:fillRect t="-781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99184" y="1511374"/>
                <a:ext cx="795137" cy="389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9184" y="1511374"/>
                <a:ext cx="795137" cy="389979"/>
              </a:xfrm>
              <a:prstGeom prst="rect">
                <a:avLst/>
              </a:prstGeom>
              <a:blipFill rotWithShape="1">
                <a:blip r:embed="rId15"/>
                <a:stretch>
                  <a:fillRect l="-6923" t="-15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39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5" grpId="0"/>
      <p:bldP spid="23" grpId="0"/>
      <p:bldP spid="24" grpId="0"/>
      <p:bldP spid="25" grpId="0"/>
      <p:bldP spid="26" grpId="0"/>
      <p:bldP spid="43" grpId="0"/>
      <p:bldP spid="3" grpId="0"/>
      <p:bldP spid="5" grpId="0"/>
      <p:bldP spid="6" grpId="0"/>
      <p:bldP spid="15" grpId="0"/>
      <p:bldP spid="16" grpId="0"/>
      <p:bldP spid="17" grpId="0"/>
      <p:bldP spid="1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5484" y="105294"/>
                <a:ext cx="893851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এখন ,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𝟑𝟎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𝟔𝟎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NikoshBAN" pitchFamily="2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ত্রিকোণমিতিক অনুপাত গুলি বের করি;                 </a:t>
                </a:r>
                <a:endPara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4" y="105294"/>
                <a:ext cx="8938515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1091"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13018" y="874741"/>
                <a:ext cx="2819399" cy="491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∴</a:t>
                </a:r>
                <a:r>
                  <a:rPr lang="bn-BD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b="1" dirty="0" smtClean="0">
                    <a:latin typeface="Cambria Math"/>
                    <a:ea typeface="Cambria Math"/>
                  </a:rPr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𝑷𝑴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𝑶𝑷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b="1" dirty="0" smtClean="0"/>
                  <a:t>        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018" y="874741"/>
                <a:ext cx="2819399" cy="491160"/>
              </a:xfrm>
              <a:prstGeom prst="rect">
                <a:avLst/>
              </a:prstGeom>
              <a:blipFill rotWithShape="1">
                <a:blip r:embed="rId3"/>
                <a:stretch>
                  <a:fillRect l="-1728" r="-3326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86052" y="996569"/>
                <a:ext cx="2879344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𝑶𝑴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𝑶𝑷</m:t>
                        </m:r>
                      </m:den>
                    </m:f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b="1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/>
                  <a:t>                            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052" y="996569"/>
                <a:ext cx="2879344" cy="534121"/>
              </a:xfrm>
              <a:prstGeom prst="rect">
                <a:avLst/>
              </a:prstGeom>
              <a:blipFill rotWithShape="1">
                <a:blip r:embed="rId4"/>
                <a:stretch>
                  <a:fillRect l="-1907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32417" y="2924306"/>
                <a:ext cx="2819399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cot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𝑶𝑴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𝑷𝑴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17" y="2924306"/>
                <a:ext cx="2819399" cy="534121"/>
              </a:xfrm>
              <a:prstGeom prst="rect">
                <a:avLst/>
              </a:prstGeom>
              <a:blipFill rotWithShape="1">
                <a:blip r:embed="rId5"/>
                <a:stretch>
                  <a:fillRect l="-1948" b="-11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713018" y="1740037"/>
                <a:ext cx="290012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cosec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𝑶𝑷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𝑷𝑴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3018" y="1740037"/>
                <a:ext cx="2900127" cy="492443"/>
              </a:xfrm>
              <a:prstGeom prst="rect">
                <a:avLst/>
              </a:prstGeom>
              <a:blipFill rotWithShape="1">
                <a:blip r:embed="rId6"/>
                <a:stretch>
                  <a:fillRect l="-1681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99290" y="1821769"/>
                <a:ext cx="2819399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𝑶𝑷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𝑶𝑴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bn-BD" b="1" dirty="0" smtClean="0"/>
                  <a:t>        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290" y="1821769"/>
                <a:ext cx="2819399" cy="508537"/>
              </a:xfrm>
              <a:prstGeom prst="rect">
                <a:avLst/>
              </a:prstGeom>
              <a:blipFill rotWithShape="1">
                <a:blip r:embed="rId7"/>
                <a:stretch>
                  <a:fillRect l="-1948" r="-31385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733800" y="2924306"/>
                <a:ext cx="2819399" cy="498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𝑷𝑴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𝑶𝑴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bn-BD" b="1" dirty="0" smtClean="0"/>
                  <a:t>   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2924306"/>
                <a:ext cx="2819399" cy="498085"/>
              </a:xfrm>
              <a:prstGeom prst="rect">
                <a:avLst/>
              </a:prstGeom>
              <a:blipFill rotWithShape="1">
                <a:blip r:embed="rId8"/>
                <a:stretch>
                  <a:fillRect l="-1948" r="-1731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05485" y="3943805"/>
            <a:ext cx="4747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অনুরূপ ভাবে ,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   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5800" y="449580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dirty="0" smtClean="0"/>
              <a:t>                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260528" y="4619552"/>
                <a:ext cx="2819399" cy="491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∴</a:t>
                </a:r>
                <a:r>
                  <a:rPr lang="bn-BD" b="1" dirty="0" smtClean="0">
                    <a:latin typeface="Cambria Math"/>
                    <a:ea typeface="Cambria Math"/>
                  </a:rPr>
                  <a:t> </a:t>
                </a:r>
                <a:r>
                  <a:rPr lang="en-US" b="1" dirty="0">
                    <a:latin typeface="Cambria Math"/>
                    <a:ea typeface="Cambria Math"/>
                  </a:rPr>
                  <a:t>c</a:t>
                </a:r>
                <a:r>
                  <a:rPr lang="en-US" b="1" dirty="0" smtClean="0">
                    <a:latin typeface="Cambria Math"/>
                    <a:ea typeface="Cambria Math"/>
                  </a:rPr>
                  <a:t>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𝑷𝑴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𝑶𝑷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b="1" dirty="0" smtClean="0"/>
                  <a:t>        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528" y="4619552"/>
                <a:ext cx="2819399" cy="491160"/>
              </a:xfrm>
              <a:prstGeom prst="rect">
                <a:avLst/>
              </a:prstGeom>
              <a:blipFill rotWithShape="1">
                <a:blip r:embed="rId9"/>
                <a:stretch>
                  <a:fillRect l="-1948" r="-34416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5485" y="4598071"/>
                <a:ext cx="3112897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𝑶𝑴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𝑶𝑷</m:t>
                        </m:r>
                      </m:den>
                    </m:f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b="1" dirty="0" smtClean="0"/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/>
                  <a:t>                            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4598071"/>
                <a:ext cx="3112897" cy="534121"/>
              </a:xfrm>
              <a:prstGeom prst="rect">
                <a:avLst/>
              </a:prstGeom>
              <a:blipFill rotWithShape="1">
                <a:blip r:embed="rId10"/>
                <a:stretch>
                  <a:fillRect l="-1765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179128" y="5419759"/>
                <a:ext cx="2964872" cy="498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cot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𝑷𝑴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𝑶𝑴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bn-BD" b="1" dirty="0" smtClean="0"/>
                  <a:t>   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9128" y="5419759"/>
                <a:ext cx="2964872" cy="498085"/>
              </a:xfrm>
              <a:prstGeom prst="rect">
                <a:avLst/>
              </a:prstGeom>
              <a:blipFill rotWithShape="1">
                <a:blip r:embed="rId11"/>
                <a:stretch>
                  <a:fillRect l="-1852" r="-10905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330044" y="5419759"/>
                <a:ext cx="276133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𝑶𝑷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𝑷𝑴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𝟐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0044" y="5419759"/>
                <a:ext cx="2761336" cy="492443"/>
              </a:xfrm>
              <a:prstGeom prst="rect">
                <a:avLst/>
              </a:prstGeom>
              <a:blipFill rotWithShape="1">
                <a:blip r:embed="rId12"/>
                <a:stretch>
                  <a:fillRect l="-176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5485" y="5401241"/>
                <a:ext cx="3258932" cy="508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cosec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𝑶𝑷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𝑶𝑴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bn-BD" b="1" dirty="0" smtClean="0"/>
                  <a:t>                 </a:t>
                </a:r>
                <a:endParaRPr lang="en-US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5401241"/>
                <a:ext cx="3258932" cy="508537"/>
              </a:xfrm>
              <a:prstGeom prst="rect">
                <a:avLst/>
              </a:prstGeom>
              <a:blipFill rotWithShape="1">
                <a:blip r:embed="rId13"/>
                <a:stretch>
                  <a:fillRect l="-1685" r="-20599" b="-8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91380" y="4598070"/>
                <a:ext cx="3038765" cy="534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latin typeface="Cambria Math"/>
                    <a:ea typeface="Cambria Math"/>
                  </a:rPr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𝟔𝟎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𝑶𝑴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𝑷𝑴</m:t>
                        </m:r>
                      </m:den>
                    </m:f>
                  </m:oMath>
                </a14:m>
                <a:r>
                  <a:rPr lang="bn-BD" b="1" dirty="0" smtClean="0"/>
                  <a:t> </a:t>
                </a:r>
                <a:r>
                  <a:rPr lang="en-US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𝟑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b="1" dirty="0" smtClean="0"/>
                  <a:t> =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1380" y="4598070"/>
                <a:ext cx="3038765" cy="534121"/>
              </a:xfrm>
              <a:prstGeom prst="rect">
                <a:avLst/>
              </a:prstGeom>
              <a:blipFill rotWithShape="1">
                <a:blip r:embed="rId14"/>
                <a:stretch>
                  <a:fillRect l="-1603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256390" y="702650"/>
            <a:ext cx="2929422" cy="2755777"/>
            <a:chOff x="196456" y="628514"/>
            <a:chExt cx="3373490" cy="3137686"/>
          </a:xfrm>
        </p:grpSpPr>
        <p:grpSp>
          <p:nvGrpSpPr>
            <p:cNvPr id="2" name="Group 1"/>
            <p:cNvGrpSpPr/>
            <p:nvPr/>
          </p:nvGrpSpPr>
          <p:grpSpPr>
            <a:xfrm>
              <a:off x="196456" y="628514"/>
              <a:ext cx="3373490" cy="3137686"/>
              <a:chOff x="5599772" y="111930"/>
              <a:chExt cx="3373490" cy="3137686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599772" y="111930"/>
                <a:ext cx="3373490" cy="3137686"/>
                <a:chOff x="344230" y="1442878"/>
                <a:chExt cx="3373490" cy="3137686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344230" y="1810933"/>
                  <a:ext cx="3373490" cy="2769631"/>
                  <a:chOff x="222959" y="677779"/>
                  <a:chExt cx="3373490" cy="2769631"/>
                </a:xfrm>
              </p:grpSpPr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222959" y="677779"/>
                    <a:ext cx="3373490" cy="2757054"/>
                    <a:chOff x="796636" y="1041278"/>
                    <a:chExt cx="3373490" cy="2757054"/>
                  </a:xfrm>
                </p:grpSpPr>
                <p:cxnSp>
                  <p:nvCxnSpPr>
                    <p:cNvPr id="13" name="Straight Arrow Connector 12"/>
                    <p:cNvCxnSpPr/>
                    <p:nvPr/>
                  </p:nvCxnSpPr>
                  <p:spPr>
                    <a:xfrm flipV="1">
                      <a:off x="1143000" y="1041278"/>
                      <a:ext cx="2612704" cy="139712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Straight Arrow Connector 13"/>
                    <p:cNvCxnSpPr>
                      <a:endCxn id="16" idx="0"/>
                    </p:cNvCxnSpPr>
                    <p:nvPr/>
                  </p:nvCxnSpPr>
                  <p:spPr>
                    <a:xfrm flipV="1">
                      <a:off x="1143000" y="2362200"/>
                      <a:ext cx="2874680" cy="76200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>
                      <a:off x="3224648" y="2400300"/>
                      <a:ext cx="0" cy="1066800"/>
                    </a:xfrm>
                    <a:prstGeom prst="line">
                      <a:avLst/>
                    </a:pr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3865234" y="2362200"/>
                      <a:ext cx="30489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p:txBody>
                </p: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796636" y="2272145"/>
                      <a:ext cx="33695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O</a:t>
                      </a:r>
                      <a:endParaRPr lang="en-US" dirty="0"/>
                    </a:p>
                  </p:txBody>
                </p: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8" name="TextBox 17"/>
                        <p:cNvSpPr txBox="1"/>
                        <p:nvPr/>
                      </p:nvSpPr>
                      <p:spPr>
                        <a:xfrm>
                          <a:off x="1676400" y="2030968"/>
                          <a:ext cx="601383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48" name="TextBox 4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676400" y="2030968"/>
                          <a:ext cx="601383" cy="369332"/>
                        </a:xfrm>
                        <a:prstGeom prst="rect">
                          <a:avLst/>
                        </a:prstGeom>
                        <a:blipFill rotWithShape="1">
                          <a:blip r:embed="rId1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9" name="TextBox 18"/>
                        <p:cNvSpPr txBox="1"/>
                        <p:nvPr/>
                      </p:nvSpPr>
                      <p:spPr>
                        <a:xfrm>
                          <a:off x="1676399" y="2438400"/>
                          <a:ext cx="601383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49" name="TextBox 4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1676399" y="2438400"/>
                          <a:ext cx="601383" cy="369332"/>
                        </a:xfrm>
                        <a:prstGeom prst="rect">
                          <a:avLst/>
                        </a:prstGeom>
                        <a:blipFill rotWithShape="1">
                          <a:blip r:embed="rId1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822864" y="1041278"/>
                      <a:ext cx="30328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2785994" y="3429000"/>
                      <a:ext cx="34015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Q</a:t>
                      </a:r>
                      <a:endParaRPr lang="en-US" dirty="0"/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2873983" y="2362200"/>
                      <a:ext cx="38183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p:txBody>
                </p:sp>
                <p:cxnSp>
                  <p:nvCxnSpPr>
                    <p:cNvPr id="23" name="Straight Connector 22"/>
                    <p:cNvCxnSpPr/>
                    <p:nvPr/>
                  </p:nvCxnSpPr>
                  <p:spPr>
                    <a:xfrm>
                      <a:off x="3224648" y="1333500"/>
                      <a:ext cx="0" cy="106680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4" name="TextBox 23"/>
                        <p:cNvSpPr txBox="1"/>
                        <p:nvPr/>
                      </p:nvSpPr>
                      <p:spPr>
                        <a:xfrm>
                          <a:off x="2743200" y="1497568"/>
                          <a:ext cx="601383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60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71" name="TextBox 70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743200" y="1497568"/>
                          <a:ext cx="601383" cy="369332"/>
                        </a:xfrm>
                        <a:prstGeom prst="rect">
                          <a:avLst/>
                        </a:prstGeom>
                        <a:blipFill rotWithShape="1">
                          <a:blip r:embed="rId17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25" name="TextBox 24"/>
                        <p:cNvSpPr txBox="1"/>
                        <p:nvPr/>
                      </p:nvSpPr>
                      <p:spPr>
                        <a:xfrm>
                          <a:off x="2673816" y="2818123"/>
                          <a:ext cx="601383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60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p:txBody>
                    </p:sp>
                  </mc:Choice>
                  <mc:Fallback xmlns="">
                    <p:sp>
                      <p:nvSpPr>
                        <p:cNvPr id="72" name="TextBox 71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673816" y="2818123"/>
                          <a:ext cx="601383" cy="369332"/>
                        </a:xfrm>
                        <a:prstGeom prst="rect">
                          <a:avLst/>
                        </a:prstGeom>
                        <a:blipFill rotWithShape="1">
                          <a:blip r:embed="rId1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cxnSp>
                <p:nvCxnSpPr>
                  <p:cNvPr id="11" name="Straight Arrow Connector 10"/>
                  <p:cNvCxnSpPr>
                    <a:endCxn id="12" idx="2"/>
                  </p:cNvCxnSpPr>
                  <p:nvPr/>
                </p:nvCxnSpPr>
                <p:spPr>
                  <a:xfrm>
                    <a:off x="569323" y="2074901"/>
                    <a:ext cx="2775563" cy="1372509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198852" y="3078078"/>
                    <a:ext cx="29206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Z</a:t>
                    </a:r>
                    <a:endParaRPr lang="en-US" dirty="0"/>
                  </a:p>
                </p:txBody>
              </p:sp>
            </p:grpSp>
            <p:sp>
              <p:nvSpPr>
                <p:cNvPr id="9" name="TextBox 8"/>
                <p:cNvSpPr txBox="1"/>
                <p:nvPr/>
              </p:nvSpPr>
              <p:spPr>
                <a:xfrm>
                  <a:off x="2930236" y="1442878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Y</a:t>
                  </a:r>
                  <a:endParaRPr lang="en-US" dirty="0"/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6874773" y="936275"/>
                <a:ext cx="412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2a</a:t>
                </a:r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6613481" y="2283446"/>
                <a:ext cx="412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2a</a:t>
                </a:r>
                <a:endParaRPr lang="en-US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000082" y="114609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8000082" y="2086019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698004" y="2022123"/>
                  <a:ext cx="575799" cy="389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a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8004" y="2022123"/>
                  <a:ext cx="575799" cy="389979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0976" t="-1786" r="-12195" b="-4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161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8601" y="103601"/>
                <a:ext cx="8832274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এখন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কোণের ত্রিকোণমিতিক অনুপাত  নির্ণয় ; </a:t>
                </a:r>
                <a:r>
                  <a:rPr lang="en-US" sz="24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</a:t>
                </a:r>
                <a:endParaRPr lang="en-US" sz="24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103601"/>
                <a:ext cx="8832274" cy="470000"/>
              </a:xfrm>
              <a:prstGeom prst="rect">
                <a:avLst/>
              </a:prstGeom>
              <a:blipFill rotWithShape="1">
                <a:blip r:embed="rId2"/>
                <a:stretch>
                  <a:fillRect l="-1105" t="-6494" b="-3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937325" y="485468"/>
            <a:ext cx="3124200" cy="2533266"/>
            <a:chOff x="5105400" y="200457"/>
            <a:chExt cx="3124200" cy="2533266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5486400" y="2362200"/>
              <a:ext cx="2743200" cy="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5486400" y="200457"/>
              <a:ext cx="2209800" cy="21617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591300" y="70940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05400" y="2177534"/>
              <a:ext cx="336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</a:t>
              </a:r>
              <a:endParaRPr lang="en-US" b="1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593591" y="1078735"/>
              <a:ext cx="386644" cy="1654988"/>
              <a:chOff x="6593591" y="1078735"/>
              <a:chExt cx="386644" cy="1654988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6784509" y="1078735"/>
                <a:ext cx="0" cy="128346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6593591" y="2364391"/>
                <a:ext cx="386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M</a:t>
                </a:r>
                <a:endParaRPr lang="en-US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5583382" y="2048107"/>
                  <a:ext cx="623824" cy="3755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𝟒𝟓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3382" y="2048107"/>
                  <a:ext cx="601382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7696200" y="235272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97766" y="36627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98618" y="2297304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46951" y="1535801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 rot="18903477">
                  <a:off x="5843025" y="1340811"/>
                  <a:ext cx="588623" cy="3899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a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√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3477">
                  <a:off x="5849437" y="1340811"/>
                  <a:ext cx="575799" cy="38997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5310" b="-150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28601" y="538943"/>
                <a:ext cx="5771071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মনে করি,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XOZ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P , OZ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এর উপরস্থ একটি বিন্দু।            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38943"/>
                <a:ext cx="5771071" cy="407099"/>
              </a:xfrm>
              <a:prstGeom prst="rect">
                <a:avLst/>
              </a:prstGeom>
              <a:blipFill rotWithShape="1">
                <a:blip r:embed="rId5"/>
                <a:stretch>
                  <a:fillRect l="-1163" t="-4478" r="-18076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8601" y="1348997"/>
            <a:ext cx="5681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P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OX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এর উপর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PM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লম্ব আঁকি অর্থাৎ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PM </a:t>
            </a:r>
            <a:r>
              <a:rPr lang="en-US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⊥ OX </a:t>
            </a:r>
            <a:r>
              <a:rPr lang="bn-BD" sz="2000" b="1" dirty="0" smtClean="0">
                <a:latin typeface="NikoshBAN" pitchFamily="2" charset="0"/>
                <a:ea typeface="Cambria Math"/>
                <a:cs typeface="NikoshBAN" pitchFamily="2" charset="0"/>
              </a:rPr>
              <a:t>আঁকি। </a:t>
            </a:r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5485" y="2093213"/>
                <a:ext cx="5676424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△ OPM </a:t>
                </a:r>
                <a:r>
                  <a:rPr lang="bn-BD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সমকোণী ত্রিভুজে </a:t>
                </a:r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∠POM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  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5" y="2093213"/>
                <a:ext cx="5676424" cy="407099"/>
              </a:xfrm>
              <a:prstGeom prst="rect">
                <a:avLst/>
              </a:prstGeom>
              <a:blipFill rotWithShape="1">
                <a:blip r:embed="rId6"/>
                <a:stretch>
                  <a:fillRect l="-1182" t="-1044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8601" y="2540752"/>
                <a:ext cx="5667163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 ∠OPM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.                </a:t>
                </a:r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2540752"/>
                <a:ext cx="5667163" cy="407099"/>
              </a:xfrm>
              <a:prstGeom prst="rect">
                <a:avLst/>
              </a:prstGeom>
              <a:blipFill rotWithShape="1">
                <a:blip r:embed="rId7"/>
                <a:stretch>
                  <a:fillRect l="-108" t="-10448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21674" y="3103863"/>
            <a:ext cx="5473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ধরি,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PM = OM = a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5486" y="3648874"/>
                <a:ext cx="8676022" cy="423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000" b="1" dirty="0" smtClean="0">
                    <a:latin typeface="NikoshBAN" pitchFamily="2" charset="0"/>
                    <a:cs typeface="NikoshBAN" pitchFamily="2" charset="0"/>
                  </a:rPr>
                  <a:t>তাহলে,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𝑶𝑷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𝑷𝑴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𝑶𝑴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000" b="1" i="1" dirty="0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NikoshBAN" pitchFamily="2" charset="0"/>
                    <a:cs typeface="NikoshBAN" pitchFamily="2" charset="0"/>
                  </a:rPr>
                  <a:t> .         </a:t>
                </a:r>
                <a:r>
                  <a:rPr lang="en-US" sz="2000" b="1" dirty="0" smtClean="0">
                    <a:latin typeface="NikoshBAN" pitchFamily="2" charset="0"/>
                    <a:ea typeface="Cambria Math"/>
                    <a:cs typeface="NikoshBAN" pitchFamily="2" charset="0"/>
                  </a:rPr>
                  <a:t>∴ OP = a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en-US" sz="20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86" y="3648874"/>
                <a:ext cx="8676022" cy="423129"/>
              </a:xfrm>
              <a:prstGeom prst="rect">
                <a:avLst/>
              </a:prstGeom>
              <a:blipFill rotWithShape="1">
                <a:blip r:embed="rId8"/>
                <a:stretch>
                  <a:fillRect l="-70" t="-7246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21675" y="4191000"/>
            <a:ext cx="876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∴ </a:t>
            </a:r>
            <a:r>
              <a:rPr lang="bn-BD" sz="2400" b="1" dirty="0" smtClean="0">
                <a:latin typeface="NikoshBAN" pitchFamily="2" charset="0"/>
                <a:ea typeface="Cambria Math"/>
                <a:cs typeface="NikoshBAN" pitchFamily="2" charset="0"/>
              </a:rPr>
              <a:t>ত্রিকোণমিতিক অনুপাতের সংজ্ঞা থেকে পাই,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8601" y="4725842"/>
                <a:ext cx="4478482" cy="543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𝑷𝑴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𝑶𝑷</m:t>
                        </m:r>
                      </m:den>
                    </m:f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sz="2000" b="1" dirty="0" smtClean="0"/>
                  <a:t>      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4725842"/>
                <a:ext cx="4478482" cy="543226"/>
              </a:xfrm>
              <a:prstGeom prst="rect">
                <a:avLst/>
              </a:prstGeom>
              <a:blipFill rotWithShape="1">
                <a:blip r:embed="rId9"/>
                <a:stretch>
                  <a:fillRect l="-1499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8601" y="5934578"/>
                <a:ext cx="4466960" cy="543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cos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𝑶𝑴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𝑶𝑷</m:t>
                        </m:r>
                      </m:den>
                    </m:f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bn-BD" sz="2000" b="1" dirty="0" smtClean="0"/>
                  <a:t>      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934578"/>
                <a:ext cx="4466960" cy="543226"/>
              </a:xfrm>
              <a:prstGeom prst="rect">
                <a:avLst/>
              </a:prstGeom>
              <a:blipFill rotWithShape="1">
                <a:blip r:embed="rId10"/>
                <a:stretch>
                  <a:fillRect l="-1503" b="-10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152" y="5259197"/>
                <a:ext cx="4485409" cy="58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𝑶𝑷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𝑷𝑴</m:t>
                        </m:r>
                      </m:den>
                    </m:f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52" y="5259197"/>
                <a:ext cx="4485409" cy="583108"/>
              </a:xfrm>
              <a:prstGeom prst="rect">
                <a:avLst/>
              </a:prstGeom>
              <a:blipFill rotWithShape="1">
                <a:blip r:embed="rId11"/>
                <a:stretch>
                  <a:fillRect l="-1359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07649" y="5283273"/>
                <a:ext cx="4036351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tan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𝑷𝑴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𝑶𝑴</m:t>
                        </m:r>
                      </m:den>
                    </m:f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/>
                  <a:t>           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649" y="5283273"/>
                <a:ext cx="4036351" cy="535468"/>
              </a:xfrm>
              <a:prstGeom prst="rect">
                <a:avLst/>
              </a:prstGeom>
              <a:blipFill rotWithShape="1">
                <a:blip r:embed="rId12"/>
                <a:stretch>
                  <a:fillRect l="-1662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73668" y="4704008"/>
                <a:ext cx="4080214" cy="583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sec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𝑶𝑷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𝑶𝑴</m:t>
                        </m:r>
                      </m:den>
                    </m:f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√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  <a:ea typeface="Cambria Math"/>
                      </a:rPr>
                      <m:t>√</m:t>
                    </m:r>
                    <m:r>
                      <a:rPr lang="en-US" sz="2000" b="1" i="1" dirty="0" smtClean="0"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668" y="4704008"/>
                <a:ext cx="4080214" cy="583108"/>
              </a:xfrm>
              <a:prstGeom prst="rect">
                <a:avLst/>
              </a:prstGeom>
              <a:blipFill rotWithShape="1">
                <a:blip r:embed="rId13"/>
                <a:stretch>
                  <a:fillRect l="-1493" b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87523" y="5939066"/>
                <a:ext cx="4090755" cy="535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cot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</a:rPr>
                          <m:t>𝟒𝟓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𝑶𝑴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𝑷𝑴</m:t>
                        </m:r>
                      </m:den>
                    </m:f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𝒂</m:t>
                        </m:r>
                      </m:den>
                    </m:f>
                  </m:oMath>
                </a14:m>
                <a:r>
                  <a:rPr lang="bn-BD" sz="2000" b="1" dirty="0" smtClean="0"/>
                  <a:t> </a:t>
                </a:r>
                <a:r>
                  <a:rPr lang="en-US" sz="2000" b="1" dirty="0" smtClean="0"/>
                  <a:t>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𝟏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b="1" dirty="0" smtClean="0"/>
                  <a:t>            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523" y="5939066"/>
                <a:ext cx="4090755" cy="535468"/>
              </a:xfrm>
              <a:prstGeom prst="rect">
                <a:avLst/>
              </a:prstGeom>
              <a:blipFill rotWithShape="1">
                <a:blip r:embed="rId14"/>
                <a:stretch>
                  <a:fillRect l="-1639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6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/>
      <p:bldP spid="34" grpId="0"/>
      <p:bldP spid="35" grpId="0"/>
      <p:bldP spid="36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8289</Words>
  <Application>Microsoft Office PowerPoint</Application>
  <PresentationFormat>On-screen Show (4:3)</PresentationFormat>
  <Paragraphs>675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SMART VIEW</dc:creator>
  <cp:lastModifiedBy>SMART VIEW</cp:lastModifiedBy>
  <cp:revision>327</cp:revision>
  <dcterms:created xsi:type="dcterms:W3CDTF">2006-08-16T00:00:00Z</dcterms:created>
  <dcterms:modified xsi:type="dcterms:W3CDTF">2019-04-05T12:19:48Z</dcterms:modified>
</cp:coreProperties>
</file>