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79" r:id="rId9"/>
    <p:sldId id="264" r:id="rId10"/>
    <p:sldId id="280" r:id="rId11"/>
    <p:sldId id="281" r:id="rId12"/>
    <p:sldId id="266" r:id="rId13"/>
    <p:sldId id="271" r:id="rId14"/>
    <p:sldId id="268" r:id="rId15"/>
    <p:sldId id="283" r:id="rId16"/>
    <p:sldId id="274" r:id="rId17"/>
    <p:sldId id="275" r:id="rId18"/>
    <p:sldId id="285" r:id="rId19"/>
    <p:sldId id="276" r:id="rId20"/>
    <p:sldId id="277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6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4EA79-1069-4E3B-B3AA-73E5C3B9285C}" type="datetimeFigureOut">
              <a:rPr lang="en-US" smtClean="0"/>
              <a:t>5/3/2019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E8F22-6EF2-479D-A5A5-6D1E5CD5C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140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4EA79-1069-4E3B-B3AA-73E5C3B9285C}" type="datetimeFigureOut">
              <a:rPr lang="en-US" smtClean="0"/>
              <a:t>5/3/2019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E8F22-6EF2-479D-A5A5-6D1E5CD5C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958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4EA79-1069-4E3B-B3AA-73E5C3B9285C}" type="datetimeFigureOut">
              <a:rPr lang="en-US" smtClean="0"/>
              <a:t>5/3/2019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E8F22-6EF2-479D-A5A5-6D1E5CD5C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505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4EA79-1069-4E3B-B3AA-73E5C3B9285C}" type="datetimeFigureOut">
              <a:rPr lang="en-US" smtClean="0"/>
              <a:t>5/3/2019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E8F22-6EF2-479D-A5A5-6D1E5CD5C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004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4EA79-1069-4E3B-B3AA-73E5C3B9285C}" type="datetimeFigureOut">
              <a:rPr lang="en-US" smtClean="0"/>
              <a:t>5/3/2019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E8F22-6EF2-479D-A5A5-6D1E5CD5C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114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4EA79-1069-4E3B-B3AA-73E5C3B9285C}" type="datetimeFigureOut">
              <a:rPr lang="en-US" smtClean="0"/>
              <a:t>5/3/2019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E8F22-6EF2-479D-A5A5-6D1E5CD5C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582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4EA79-1069-4E3B-B3AA-73E5C3B9285C}" type="datetimeFigureOut">
              <a:rPr lang="en-US" smtClean="0"/>
              <a:t>5/3/2019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E8F22-6EF2-479D-A5A5-6D1E5CD5C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679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4EA79-1069-4E3B-B3AA-73E5C3B9285C}" type="datetimeFigureOut">
              <a:rPr lang="en-US" smtClean="0"/>
              <a:t>5/3/2019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E8F22-6EF2-479D-A5A5-6D1E5CD5C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702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4EA79-1069-4E3B-B3AA-73E5C3B9285C}" type="datetimeFigureOut">
              <a:rPr lang="en-US" smtClean="0"/>
              <a:t>5/3/2019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E8F22-6EF2-479D-A5A5-6D1E5CD5C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800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4EA79-1069-4E3B-B3AA-73E5C3B9285C}" type="datetimeFigureOut">
              <a:rPr lang="en-US" smtClean="0"/>
              <a:t>5/3/2019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E8F22-6EF2-479D-A5A5-6D1E5CD5C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944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4EA79-1069-4E3B-B3AA-73E5C3B9285C}" type="datetimeFigureOut">
              <a:rPr lang="en-US" smtClean="0"/>
              <a:t>5/3/2019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E8F22-6EF2-479D-A5A5-6D1E5CD5C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00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4EA79-1069-4E3B-B3AA-73E5C3B9285C}" type="datetimeFigureOut">
              <a:rPr lang="en-US" smtClean="0"/>
              <a:t>5/3/2019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E8F22-6EF2-479D-A5A5-6D1E5CD5C4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776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mp"/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063002" y="268381"/>
            <a:ext cx="7800533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আজকের</a:t>
            </a:r>
            <a:r>
              <a:rPr lang="en-US" sz="8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80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পাঠে</a:t>
            </a:r>
            <a:r>
              <a:rPr lang="en-US" sz="8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80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সবাইকে</a:t>
            </a:r>
            <a:r>
              <a:rPr lang="en-US" sz="8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</a:p>
          <a:p>
            <a:pPr algn="ctr"/>
            <a:r>
              <a:rPr lang="en-US" sz="80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স্বাগতম</a:t>
            </a:r>
            <a:endParaRPr lang="en-US" sz="80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87623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148" y="1701518"/>
            <a:ext cx="3266119" cy="3266119"/>
          </a:xfrm>
          <a:prstGeom prst="rect">
            <a:avLst/>
          </a:prstGeom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208" y="1754796"/>
            <a:ext cx="4791297" cy="315956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19148" y="5156690"/>
            <a:ext cx="90095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bn-BD" sz="3200" dirty="0" smtClean="0"/>
              <a:t>পাখির ডানা থাকে । এরা ডিম পাড়ে । এদের দেহে পালক থাকে। বেশিরভাগ পাখি উড়তে পারে ।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923913" y="759579"/>
            <a:ext cx="47333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/>
              <a:t>পাখি কীভবে চলে?</a:t>
            </a:r>
            <a:endParaRPr 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887506" y="759580"/>
            <a:ext cx="36038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/>
              <a:t>পাখি কোথায় বাস করে?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16321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5" grpId="1"/>
      <p:bldP spid="6" grpId="0"/>
      <p:bldP spid="6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64342" y="1777690"/>
            <a:ext cx="5402105" cy="4083270"/>
          </a:xfrm>
          <a:prstGeom prst="rect">
            <a:avLst/>
          </a:prstGeom>
          <a:blipFill>
            <a:blip r:embed="rId2">
              <a:alphaModFix amt="95000"/>
            </a:blip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818963" y="1729503"/>
            <a:ext cx="58900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bn-BD" sz="3600" dirty="0" smtClean="0"/>
              <a:t>ব্যাঙ একটি উভচর প্রানী। এরা জলে ও স্থলে উভয় জায়গায় বাস করতে পারে</a:t>
            </a:r>
            <a:endParaRPr lang="en-US" sz="3600" dirty="0"/>
          </a:p>
        </p:txBody>
      </p:sp>
      <p:sp>
        <p:nvSpPr>
          <p:cNvPr id="14" name="Oval Callout 13"/>
          <p:cNvSpPr/>
          <p:nvPr/>
        </p:nvSpPr>
        <p:spPr>
          <a:xfrm>
            <a:off x="5462228" y="0"/>
            <a:ext cx="5805398" cy="1618034"/>
          </a:xfrm>
          <a:prstGeom prst="wedgeEllipseCallout">
            <a:avLst>
              <a:gd name="adj1" fmla="val -21577"/>
              <a:gd name="adj2" fmla="val 6412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4800" dirty="0">
                <a:solidFill>
                  <a:schemeClr val="tx1"/>
                </a:solidFill>
              </a:rPr>
              <a:t>উভচর</a:t>
            </a:r>
            <a:r>
              <a:rPr lang="bn-BD" sz="3200" dirty="0">
                <a:solidFill>
                  <a:schemeClr val="tx1"/>
                </a:solidFill>
              </a:rPr>
              <a:t> প্রানী কোথায় বাস করে?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199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4" grpId="0" animBg="1"/>
      <p:bldP spid="14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Callout 3"/>
          <p:cNvSpPr/>
          <p:nvPr/>
        </p:nvSpPr>
        <p:spPr>
          <a:xfrm>
            <a:off x="6365919" y="1083728"/>
            <a:ext cx="5711577" cy="2059950"/>
          </a:xfrm>
          <a:custGeom>
            <a:avLst/>
            <a:gdLst>
              <a:gd name="connsiteX0" fmla="*/ 1250444 w 4287187"/>
              <a:gd name="connsiteY0" fmla="*/ 2280984 h 2027541"/>
              <a:gd name="connsiteX1" fmla="*/ 1090165 w 4287187"/>
              <a:gd name="connsiteY1" fmla="*/ 1896680 h 2027541"/>
              <a:gd name="connsiteX2" fmla="*/ 1129755 w 4287187"/>
              <a:gd name="connsiteY2" fmla="*/ 120554 h 2027541"/>
              <a:gd name="connsiteX3" fmla="*/ 2766988 w 4287187"/>
              <a:gd name="connsiteY3" fmla="*/ 43816 h 2027541"/>
              <a:gd name="connsiteX4" fmla="*/ 3701705 w 4287187"/>
              <a:gd name="connsiteY4" fmla="*/ 1710005 h 2027541"/>
              <a:gd name="connsiteX5" fmla="*/ 1866222 w 4287187"/>
              <a:gd name="connsiteY5" fmla="*/ 2019019 h 2027541"/>
              <a:gd name="connsiteX6" fmla="*/ 1250444 w 4287187"/>
              <a:gd name="connsiteY6" fmla="*/ 2280984 h 2027541"/>
              <a:gd name="connsiteX0" fmla="*/ 2456959 w 5494837"/>
              <a:gd name="connsiteY0" fmla="*/ 2313106 h 2313106"/>
              <a:gd name="connsiteX1" fmla="*/ 422909 w 5494837"/>
              <a:gd name="connsiteY1" fmla="*/ 1434127 h 2313106"/>
              <a:gd name="connsiteX2" fmla="*/ 2336270 w 5494837"/>
              <a:gd name="connsiteY2" fmla="*/ 152676 h 2313106"/>
              <a:gd name="connsiteX3" fmla="*/ 3973503 w 5494837"/>
              <a:gd name="connsiteY3" fmla="*/ 75938 h 2313106"/>
              <a:gd name="connsiteX4" fmla="*/ 4908220 w 5494837"/>
              <a:gd name="connsiteY4" fmla="*/ 1742127 h 2313106"/>
              <a:gd name="connsiteX5" fmla="*/ 3072737 w 5494837"/>
              <a:gd name="connsiteY5" fmla="*/ 2051141 h 2313106"/>
              <a:gd name="connsiteX6" fmla="*/ 2456959 w 5494837"/>
              <a:gd name="connsiteY6" fmla="*/ 2313106 h 2313106"/>
              <a:gd name="connsiteX0" fmla="*/ 2277077 w 5494837"/>
              <a:gd name="connsiteY0" fmla="*/ 1968332 h 2059674"/>
              <a:gd name="connsiteX1" fmla="*/ 422909 w 5494837"/>
              <a:gd name="connsiteY1" fmla="*/ 1434127 h 2059674"/>
              <a:gd name="connsiteX2" fmla="*/ 2336270 w 5494837"/>
              <a:gd name="connsiteY2" fmla="*/ 152676 h 2059674"/>
              <a:gd name="connsiteX3" fmla="*/ 3973503 w 5494837"/>
              <a:gd name="connsiteY3" fmla="*/ 75938 h 2059674"/>
              <a:gd name="connsiteX4" fmla="*/ 4908220 w 5494837"/>
              <a:gd name="connsiteY4" fmla="*/ 1742127 h 2059674"/>
              <a:gd name="connsiteX5" fmla="*/ 3072737 w 5494837"/>
              <a:gd name="connsiteY5" fmla="*/ 2051141 h 2059674"/>
              <a:gd name="connsiteX6" fmla="*/ 2277077 w 5494837"/>
              <a:gd name="connsiteY6" fmla="*/ 1968332 h 2059674"/>
              <a:gd name="connsiteX0" fmla="*/ 2493817 w 5711577"/>
              <a:gd name="connsiteY0" fmla="*/ 1968608 h 2059950"/>
              <a:gd name="connsiteX1" fmla="*/ 639649 w 5711577"/>
              <a:gd name="connsiteY1" fmla="*/ 1434403 h 2059950"/>
              <a:gd name="connsiteX2" fmla="*/ 104121 w 5711577"/>
              <a:gd name="connsiteY2" fmla="*/ 1438852 h 2059950"/>
              <a:gd name="connsiteX3" fmla="*/ 2553010 w 5711577"/>
              <a:gd name="connsiteY3" fmla="*/ 152952 h 2059950"/>
              <a:gd name="connsiteX4" fmla="*/ 4190243 w 5711577"/>
              <a:gd name="connsiteY4" fmla="*/ 76214 h 2059950"/>
              <a:gd name="connsiteX5" fmla="*/ 5124960 w 5711577"/>
              <a:gd name="connsiteY5" fmla="*/ 1742403 h 2059950"/>
              <a:gd name="connsiteX6" fmla="*/ 3289477 w 5711577"/>
              <a:gd name="connsiteY6" fmla="*/ 2051417 h 2059950"/>
              <a:gd name="connsiteX7" fmla="*/ 2493817 w 5711577"/>
              <a:gd name="connsiteY7" fmla="*/ 1968608 h 205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11577" h="2059950">
                <a:moveTo>
                  <a:pt x="2493817" y="1968608"/>
                </a:moveTo>
                <a:cubicBezTo>
                  <a:pt x="2440391" y="1840507"/>
                  <a:pt x="693075" y="1562504"/>
                  <a:pt x="639649" y="1434403"/>
                </a:cubicBezTo>
                <a:cubicBezTo>
                  <a:pt x="266350" y="1306137"/>
                  <a:pt x="-214773" y="1652427"/>
                  <a:pt x="104121" y="1438852"/>
                </a:cubicBezTo>
                <a:cubicBezTo>
                  <a:pt x="423015" y="1225277"/>
                  <a:pt x="1871990" y="380058"/>
                  <a:pt x="2553010" y="152952"/>
                </a:cubicBezTo>
                <a:cubicBezTo>
                  <a:pt x="3234030" y="-74154"/>
                  <a:pt x="3644641" y="-2216"/>
                  <a:pt x="4190243" y="76214"/>
                </a:cubicBezTo>
                <a:cubicBezTo>
                  <a:pt x="5713371" y="295163"/>
                  <a:pt x="6218262" y="1195163"/>
                  <a:pt x="5124960" y="1742403"/>
                </a:cubicBezTo>
                <a:cubicBezTo>
                  <a:pt x="4653175" y="1978550"/>
                  <a:pt x="3970658" y="2093456"/>
                  <a:pt x="3289477" y="2051417"/>
                </a:cubicBezTo>
                <a:lnTo>
                  <a:pt x="2493817" y="1968608"/>
                </a:ln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2800" dirty="0" smtClean="0">
                <a:solidFill>
                  <a:schemeClr val="tx1"/>
                </a:solidFill>
              </a:rPr>
              <a:t>		সরীসৃপ </a:t>
            </a:r>
            <a:r>
              <a:rPr lang="bn-BD" sz="2800" dirty="0">
                <a:solidFill>
                  <a:schemeClr val="tx1"/>
                </a:solidFill>
              </a:rPr>
              <a:t>দেখতে কেমন ? </a:t>
            </a:r>
            <a:endParaRPr lang="bn-BD" sz="2800" dirty="0" smtClean="0">
              <a:solidFill>
                <a:schemeClr val="tx1"/>
              </a:solidFill>
            </a:endParaRPr>
          </a:p>
          <a:p>
            <a:r>
              <a:rPr lang="bn-BD" sz="2800" dirty="0">
                <a:solidFill>
                  <a:schemeClr val="tx1"/>
                </a:solidFill>
              </a:rPr>
              <a:t>	</a:t>
            </a:r>
            <a:r>
              <a:rPr lang="bn-BD" sz="2800" dirty="0" smtClean="0">
                <a:solidFill>
                  <a:schemeClr val="tx1"/>
                </a:solidFill>
              </a:rPr>
              <a:t>	তারা </a:t>
            </a:r>
            <a:r>
              <a:rPr lang="bn-BD" sz="2800" dirty="0">
                <a:solidFill>
                  <a:schemeClr val="tx1"/>
                </a:solidFill>
              </a:rPr>
              <a:t>কীভাবে চলে 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6616" y="4704437"/>
            <a:ext cx="104793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600" dirty="0" smtClean="0"/>
              <a:t>স</a:t>
            </a:r>
            <a:r>
              <a:rPr lang="bn-BD" sz="3600" dirty="0" smtClean="0"/>
              <a:t>রি</a:t>
            </a:r>
            <a:r>
              <a:rPr lang="en-US" sz="3600" dirty="0" err="1" smtClean="0"/>
              <a:t>সৃপ</a:t>
            </a:r>
            <a:r>
              <a:rPr lang="en-US" sz="3600" dirty="0" smtClean="0"/>
              <a:t> </a:t>
            </a:r>
            <a:r>
              <a:rPr lang="en-US" sz="3600" dirty="0" err="1" smtClean="0"/>
              <a:t>পানি</a:t>
            </a:r>
            <a:r>
              <a:rPr lang="en-US" sz="3600" dirty="0" smtClean="0"/>
              <a:t> </a:t>
            </a:r>
            <a:r>
              <a:rPr lang="en-US" sz="3600" dirty="0" err="1" smtClean="0"/>
              <a:t>শুষ্ক</a:t>
            </a:r>
            <a:r>
              <a:rPr lang="en-US" sz="3600" dirty="0" smtClean="0"/>
              <a:t> ও </a:t>
            </a:r>
            <a:r>
              <a:rPr lang="en-US" sz="3600" dirty="0" err="1" smtClean="0"/>
              <a:t>আঁইশযুক্ত</a:t>
            </a:r>
            <a:r>
              <a:rPr lang="en-US" sz="3600" dirty="0" smtClean="0"/>
              <a:t>। </a:t>
            </a:r>
            <a:r>
              <a:rPr lang="en-US" sz="3600" dirty="0" err="1" smtClean="0"/>
              <a:t>এরা</a:t>
            </a:r>
            <a:r>
              <a:rPr lang="en-US" sz="3600" dirty="0" smtClean="0"/>
              <a:t> </a:t>
            </a:r>
            <a:r>
              <a:rPr lang="en-US" sz="3600" dirty="0" err="1" smtClean="0"/>
              <a:t>স্থলে</a:t>
            </a:r>
            <a:r>
              <a:rPr lang="en-US" sz="3600" dirty="0" smtClean="0"/>
              <a:t> </a:t>
            </a:r>
            <a:r>
              <a:rPr lang="en-US" sz="3600" dirty="0" err="1" smtClean="0"/>
              <a:t>ডিম</a:t>
            </a:r>
            <a:r>
              <a:rPr lang="en-US" sz="3600" dirty="0" smtClean="0"/>
              <a:t> </a:t>
            </a:r>
            <a:r>
              <a:rPr lang="en-US" sz="3600" dirty="0" err="1" smtClean="0"/>
              <a:t>পাড়ে</a:t>
            </a:r>
            <a:r>
              <a:rPr lang="bn-BD" sz="3600" dirty="0" smtClean="0"/>
              <a:t>।সরিসৃপ বুকে ভর দিয়ে চলে।</a:t>
            </a:r>
            <a:endParaRPr lang="en-US" sz="3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" t="911"/>
          <a:stretch/>
        </p:blipFill>
        <p:spPr>
          <a:xfrm>
            <a:off x="509872" y="442451"/>
            <a:ext cx="5486401" cy="3775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552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9" grpId="0"/>
      <p:bldP spid="9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397830" y="4396508"/>
            <a:ext cx="72716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bn-BD" sz="4000" dirty="0" smtClean="0"/>
              <a:t>স্তন্যপায়ী বাচ্চাদের বুকের দুধ পান করান। এদের অনেকের দেহে পশম থাকে।</a:t>
            </a:r>
            <a:endParaRPr lang="en-US" sz="4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56" t="7596" r="3826" b="5548"/>
          <a:stretch/>
        </p:blipFill>
        <p:spPr>
          <a:xfrm>
            <a:off x="796412" y="899652"/>
            <a:ext cx="4397830" cy="333327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619135" y="899652"/>
            <a:ext cx="454250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/>
              <a:t>স্তন্যপায়ী</a:t>
            </a:r>
            <a:r>
              <a:rPr lang="bn-BD" sz="3200" dirty="0"/>
              <a:t> প্রানী কীভাবে 	</a:t>
            </a:r>
            <a:endParaRPr lang="bn-BD" sz="3200" dirty="0" smtClean="0"/>
          </a:p>
          <a:p>
            <a:r>
              <a:rPr lang="bn-BD" sz="3200" dirty="0" smtClean="0"/>
              <a:t>জীবন </a:t>
            </a:r>
            <a:r>
              <a:rPr lang="bn-BD" sz="3200" dirty="0"/>
              <a:t>যাপন করে?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2633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2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64228" y="81459"/>
            <a:ext cx="87892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dirty="0" smtClean="0"/>
              <a:t>			দলীয় কাজ</a:t>
            </a:r>
            <a:r>
              <a:rPr lang="bn-BD" sz="4800" dirty="0"/>
              <a:t>	</a:t>
            </a:r>
            <a:r>
              <a:rPr lang="bn-BD" sz="4800" dirty="0" smtClean="0"/>
              <a:t>		</a:t>
            </a:r>
            <a:r>
              <a:rPr lang="bn-BD" sz="3200" dirty="0" smtClean="0"/>
              <a:t>১০মি</a:t>
            </a:r>
            <a:endParaRPr lang="en-US" sz="32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8042339"/>
              </p:ext>
            </p:extLst>
          </p:nvPr>
        </p:nvGraphicFramePr>
        <p:xfrm>
          <a:off x="2075542" y="1278683"/>
          <a:ext cx="8128000" cy="1388124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170303"/>
                <a:gridCol w="1985899"/>
                <a:gridCol w="1985899"/>
                <a:gridCol w="1985899"/>
              </a:tblGrid>
              <a:tr h="462708">
                <a:tc>
                  <a:txBody>
                    <a:bodyPr/>
                    <a:lstStyle/>
                    <a:p>
                      <a:r>
                        <a:rPr lang="bn-BD" sz="2400" dirty="0" smtClean="0"/>
                        <a:t>প্রানী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 smtClean="0"/>
                        <a:t>কোথায়</a:t>
                      </a:r>
                      <a:r>
                        <a:rPr lang="bn-BD" sz="2400" baseline="0" dirty="0" smtClean="0"/>
                        <a:t> বাস করে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 smtClean="0"/>
                        <a:t>কী</a:t>
                      </a:r>
                      <a:r>
                        <a:rPr lang="bn-BD" sz="2400" baseline="0" dirty="0" smtClean="0"/>
                        <a:t> দিয়ে ঢাকা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 smtClean="0"/>
                        <a:t>কীভাবে চলে</a:t>
                      </a:r>
                      <a:endParaRPr lang="en-US" sz="2400" dirty="0"/>
                    </a:p>
                  </a:txBody>
                  <a:tcPr/>
                </a:tc>
              </a:tr>
              <a:tr h="462708">
                <a:tc>
                  <a:txBody>
                    <a:bodyPr/>
                    <a:lstStyle/>
                    <a:p>
                      <a:r>
                        <a:rPr lang="bn-BD" sz="2400" dirty="0" smtClean="0"/>
                        <a:t>মাছ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462708">
                <a:tc>
                  <a:txBody>
                    <a:bodyPr/>
                    <a:lstStyle/>
                    <a:p>
                      <a:r>
                        <a:rPr lang="bn-BD" sz="2400" dirty="0" smtClean="0"/>
                        <a:t>উভচর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2277406"/>
              </p:ext>
            </p:extLst>
          </p:nvPr>
        </p:nvGraphicFramePr>
        <p:xfrm>
          <a:off x="2075542" y="3093005"/>
          <a:ext cx="8103882" cy="1500323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093046"/>
                <a:gridCol w="1878484"/>
                <a:gridCol w="1985765"/>
                <a:gridCol w="2146587"/>
              </a:tblGrid>
              <a:tr h="325513">
                <a:tc>
                  <a:txBody>
                    <a:bodyPr/>
                    <a:lstStyle/>
                    <a:p>
                      <a:r>
                        <a:rPr lang="bn-BD" sz="2400" dirty="0" smtClean="0"/>
                        <a:t>প্রানী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 smtClean="0"/>
                        <a:t>কোথায়</a:t>
                      </a:r>
                      <a:r>
                        <a:rPr lang="bn-BD" sz="2400" baseline="0" dirty="0" smtClean="0"/>
                        <a:t> বাস করে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 smtClean="0"/>
                        <a:t>কী</a:t>
                      </a:r>
                      <a:r>
                        <a:rPr lang="bn-BD" sz="2400" baseline="0" dirty="0" smtClean="0"/>
                        <a:t> দিয়ে ঢাকা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 smtClean="0"/>
                        <a:t>কীভাবে চলে</a:t>
                      </a:r>
                      <a:endParaRPr lang="en-US" sz="2400" dirty="0"/>
                    </a:p>
                  </a:txBody>
                  <a:tcPr/>
                </a:tc>
              </a:tr>
              <a:tr h="585923">
                <a:tc>
                  <a:txBody>
                    <a:bodyPr/>
                    <a:lstStyle/>
                    <a:p>
                      <a:r>
                        <a:rPr lang="bn-BD" sz="2400" dirty="0" smtClean="0"/>
                        <a:t>সরিসৃপ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</a:tr>
              <a:tr h="325513">
                <a:tc>
                  <a:txBody>
                    <a:bodyPr/>
                    <a:lstStyle/>
                    <a:p>
                      <a:r>
                        <a:rPr lang="bn-BD" sz="2400" dirty="0" smtClean="0"/>
                        <a:t>পাখি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2084334"/>
              </p:ext>
            </p:extLst>
          </p:nvPr>
        </p:nvGraphicFramePr>
        <p:xfrm>
          <a:off x="2131679" y="4897825"/>
          <a:ext cx="8128000" cy="1402624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032000"/>
                <a:gridCol w="2032000"/>
                <a:gridCol w="2032000"/>
                <a:gridCol w="2032000"/>
              </a:tblGrid>
              <a:tr h="456574">
                <a:tc>
                  <a:txBody>
                    <a:bodyPr/>
                    <a:lstStyle/>
                    <a:p>
                      <a:r>
                        <a:rPr lang="bn-BD" sz="2400" dirty="0" smtClean="0"/>
                        <a:t>প্রানী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 smtClean="0"/>
                        <a:t>কোথায়</a:t>
                      </a:r>
                      <a:r>
                        <a:rPr lang="bn-BD" sz="2400" baseline="0" dirty="0" smtClean="0"/>
                        <a:t> বাস করে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 smtClean="0"/>
                        <a:t>কী</a:t>
                      </a:r>
                      <a:r>
                        <a:rPr lang="bn-BD" sz="2400" baseline="0" dirty="0" smtClean="0"/>
                        <a:t> দিয়ে ঢাকা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 smtClean="0"/>
                        <a:t>কীভাবে চলে</a:t>
                      </a:r>
                      <a:endParaRPr lang="en-US" sz="2400" dirty="0"/>
                    </a:p>
                  </a:txBody>
                  <a:tcPr/>
                </a:tc>
              </a:tr>
              <a:tr h="472712">
                <a:tc>
                  <a:txBody>
                    <a:bodyPr/>
                    <a:lstStyle/>
                    <a:p>
                      <a:r>
                        <a:rPr lang="bn-BD" sz="2400" dirty="0" smtClean="0"/>
                        <a:t>স্তন্যপায়ী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</a:tr>
              <a:tr h="472712">
                <a:tc>
                  <a:txBody>
                    <a:bodyPr/>
                    <a:lstStyle/>
                    <a:p>
                      <a:r>
                        <a:rPr lang="bn-BD" sz="2400" dirty="0" smtClean="0"/>
                        <a:t>মাছ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319485" y="669823"/>
            <a:ext cx="24819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/>
              <a:t>দল ১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319485" y="2633927"/>
            <a:ext cx="20174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/>
              <a:t>দল ২</a:t>
            </a:r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5407851" y="4499910"/>
            <a:ext cx="1886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/>
              <a:t>দল ৩</a:t>
            </a:r>
            <a:endParaRPr 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653144" y="564807"/>
            <a:ext cx="35850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/>
              <a:t>উপযুক্ত শব্দ দিয়ে ছক পূরন কর।</a:t>
            </a:r>
            <a:endParaRPr lang="en-US" sz="3200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0097817"/>
              </p:ext>
            </p:extLst>
          </p:nvPr>
        </p:nvGraphicFramePr>
        <p:xfrm>
          <a:off x="4303487" y="1771961"/>
          <a:ext cx="5900055" cy="930206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1966685"/>
                <a:gridCol w="1966685"/>
                <a:gridCol w="1966685"/>
              </a:tblGrid>
              <a:tr h="465103">
                <a:tc>
                  <a:txBody>
                    <a:bodyPr/>
                    <a:lstStyle/>
                    <a:p>
                      <a:r>
                        <a:rPr lang="en-US" sz="2400" b="0" dirty="0" err="1" smtClean="0"/>
                        <a:t>পানিতে</a:t>
                      </a:r>
                      <a:endParaRPr lang="en-US" sz="2400" b="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 err="1" smtClean="0"/>
                        <a:t>আঁইশ</a:t>
                      </a:r>
                      <a:endParaRPr lang="en-US" sz="2400" b="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 err="1" smtClean="0"/>
                        <a:t>পাখনার</a:t>
                      </a:r>
                      <a:r>
                        <a:rPr lang="en-US" sz="2400" b="0" baseline="0" dirty="0" smtClean="0"/>
                        <a:t> </a:t>
                      </a:r>
                      <a:r>
                        <a:rPr lang="en-US" sz="2400" b="0" baseline="0" dirty="0" err="1" smtClean="0"/>
                        <a:t>সাহায্যে</a:t>
                      </a:r>
                      <a:endParaRPr lang="en-US" sz="2400" b="0" dirty="0"/>
                    </a:p>
                  </a:txBody>
                  <a:tcPr>
                    <a:noFill/>
                  </a:tcPr>
                </a:tc>
              </a:tr>
              <a:tr h="465103">
                <a:tc>
                  <a:txBody>
                    <a:bodyPr/>
                    <a:lstStyle/>
                    <a:p>
                      <a:r>
                        <a:rPr lang="en-US" sz="2400" b="0" dirty="0" err="1" smtClean="0"/>
                        <a:t>জল</a:t>
                      </a:r>
                      <a:r>
                        <a:rPr lang="en-US" sz="2400" b="0" dirty="0" smtClean="0"/>
                        <a:t> ও </a:t>
                      </a:r>
                      <a:r>
                        <a:rPr lang="en-US" sz="2400" b="0" dirty="0" err="1" smtClean="0"/>
                        <a:t>স্থল</a:t>
                      </a:r>
                      <a:r>
                        <a:rPr lang="en-US" sz="2400" b="0" dirty="0" smtClean="0"/>
                        <a:t> </a:t>
                      </a:r>
                      <a:endParaRPr lang="en-US" sz="2400" b="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n-BD" sz="2400" b="0" dirty="0" smtClean="0"/>
                        <a:t> চামড়া</a:t>
                      </a:r>
                      <a:endParaRPr lang="en-US" sz="2400" b="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BD" sz="2400" b="0" baseline="0" dirty="0" smtClean="0"/>
                        <a:t>লাপ দিয়ে</a:t>
                      </a:r>
                      <a:endParaRPr lang="en-US" sz="2400" b="0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2193576"/>
              </p:ext>
            </p:extLst>
          </p:nvPr>
        </p:nvGraphicFramePr>
        <p:xfrm>
          <a:off x="4238172" y="3577607"/>
          <a:ext cx="5900910" cy="1015721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1960600"/>
                <a:gridCol w="1960600"/>
                <a:gridCol w="1979710"/>
              </a:tblGrid>
              <a:tr h="503509">
                <a:tc>
                  <a:txBody>
                    <a:bodyPr/>
                    <a:lstStyle/>
                    <a:p>
                      <a:r>
                        <a:rPr lang="bn-BD" sz="2400" dirty="0" smtClean="0"/>
                        <a:t>স্থলে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 smtClean="0"/>
                        <a:t>খসখসে</a:t>
                      </a:r>
                      <a:r>
                        <a:rPr lang="bn-BD" sz="2400" baseline="0" dirty="0" smtClean="0"/>
                        <a:t> চামড়া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 smtClean="0"/>
                        <a:t>বুকে</a:t>
                      </a:r>
                      <a:r>
                        <a:rPr lang="bn-BD" sz="2400" baseline="0" dirty="0" smtClean="0"/>
                        <a:t> ভর দিয়ে</a:t>
                      </a:r>
                      <a:endParaRPr lang="en-US" sz="2400" dirty="0"/>
                    </a:p>
                  </a:txBody>
                  <a:tcPr/>
                </a:tc>
              </a:tr>
              <a:tr h="512212">
                <a:tc>
                  <a:txBody>
                    <a:bodyPr/>
                    <a:lstStyle/>
                    <a:p>
                      <a:r>
                        <a:rPr lang="bn-BD" sz="2400" dirty="0" smtClean="0"/>
                        <a:t>গাছে</a:t>
                      </a:r>
                      <a:endParaRPr lang="en-US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BD" sz="2400" dirty="0" smtClean="0"/>
                        <a:t>পালক</a:t>
                      </a:r>
                      <a:endParaRPr lang="en-US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BD" sz="2400" dirty="0" smtClean="0"/>
                        <a:t>উড়ে</a:t>
                      </a:r>
                      <a:endParaRPr lang="en-US" sz="2400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3758455"/>
              </p:ext>
            </p:extLst>
          </p:nvPr>
        </p:nvGraphicFramePr>
        <p:xfrm>
          <a:off x="4114802" y="5378146"/>
          <a:ext cx="6088740" cy="922303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2029580"/>
                <a:gridCol w="2029580"/>
                <a:gridCol w="2029580"/>
              </a:tblGrid>
              <a:tr h="353209">
                <a:tc>
                  <a:txBody>
                    <a:bodyPr/>
                    <a:lstStyle/>
                    <a:p>
                      <a:r>
                        <a:rPr lang="bn-BD" sz="2400" dirty="0" smtClean="0"/>
                        <a:t>স্থলে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 smtClean="0"/>
                        <a:t>লোম</a:t>
                      </a:r>
                      <a:r>
                        <a:rPr lang="bn-BD" sz="2400" baseline="0" dirty="0" smtClean="0"/>
                        <a:t> বা চামড়া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2400" dirty="0" smtClean="0"/>
                        <a:t>পা দিয়ে</a:t>
                      </a:r>
                      <a:endParaRPr lang="en-US" sz="2400" dirty="0"/>
                    </a:p>
                  </a:txBody>
                  <a:tcPr/>
                </a:tc>
              </a:tr>
              <a:tr h="465103">
                <a:tc>
                  <a:txBody>
                    <a:bodyPr/>
                    <a:lstStyle/>
                    <a:p>
                      <a:r>
                        <a:rPr lang="bn-BD" sz="2400" dirty="0" smtClean="0"/>
                        <a:t>জলে</a:t>
                      </a:r>
                      <a:endParaRPr lang="en-US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BD" sz="2400" baseline="0" dirty="0" smtClean="0"/>
                        <a:t> আঁইশ</a:t>
                      </a:r>
                      <a:endParaRPr lang="en-US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BD" sz="2400" dirty="0" smtClean="0"/>
                        <a:t>পাখনার</a:t>
                      </a:r>
                      <a:r>
                        <a:rPr lang="bn-BD" sz="2400" baseline="0" dirty="0" smtClean="0"/>
                        <a:t> সাহায্যে</a:t>
                      </a:r>
                      <a:endParaRPr lang="en-US" sz="2400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2220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04457" y="307945"/>
            <a:ext cx="87886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b="1" dirty="0" smtClean="0">
                <a:solidFill>
                  <a:schemeClr val="accent4">
                    <a:lumMod val="50000"/>
                  </a:schemeClr>
                </a:solidFill>
              </a:rPr>
              <a:t>		</a:t>
            </a:r>
            <a:r>
              <a:rPr lang="bn-BD" sz="4800" b="1" u="sng" dirty="0" smtClean="0">
                <a:solidFill>
                  <a:schemeClr val="accent4">
                    <a:lumMod val="50000"/>
                  </a:schemeClr>
                </a:solidFill>
              </a:rPr>
              <a:t>জোড়ায় </a:t>
            </a:r>
            <a:r>
              <a:rPr lang="bn-BD" sz="4800" b="1" dirty="0" smtClean="0">
                <a:solidFill>
                  <a:schemeClr val="accent4">
                    <a:lumMod val="50000"/>
                  </a:schemeClr>
                </a:solidFill>
              </a:rPr>
              <a:t>কাজ </a:t>
            </a:r>
            <a:r>
              <a:rPr lang="bn-BD" sz="48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bn-BD" sz="4800" b="1" dirty="0" smtClean="0">
                <a:solidFill>
                  <a:schemeClr val="accent4">
                    <a:lumMod val="50000"/>
                  </a:schemeClr>
                </a:solidFill>
              </a:rPr>
              <a:t>           		</a:t>
            </a:r>
            <a:r>
              <a:rPr lang="bn-BD" sz="3600" b="1" dirty="0" smtClean="0">
                <a:solidFill>
                  <a:schemeClr val="accent4">
                    <a:lumMod val="50000"/>
                  </a:schemeClr>
                </a:solidFill>
              </a:rPr>
              <a:t>১০মি</a:t>
            </a:r>
            <a:endParaRPr lang="en-US" sz="36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6099" y="914008"/>
            <a:ext cx="111469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/>
              <a:t>বাম পাশের শব্দের সাথে ডান পাশের ছবির মিল কর</a:t>
            </a:r>
            <a:endParaRPr lang="en-US" sz="4400" dirty="0"/>
          </a:p>
        </p:txBody>
      </p:sp>
      <p:sp>
        <p:nvSpPr>
          <p:cNvPr id="14" name="TextBox 13"/>
          <p:cNvSpPr txBox="1"/>
          <p:nvPr/>
        </p:nvSpPr>
        <p:spPr>
          <a:xfrm>
            <a:off x="7982857" y="1846827"/>
            <a:ext cx="362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6" name="Oval 15"/>
          <p:cNvSpPr/>
          <p:nvPr/>
        </p:nvSpPr>
        <p:spPr>
          <a:xfrm>
            <a:off x="8567964" y="2778442"/>
            <a:ext cx="1623786" cy="98730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solidFill>
                  <a:schemeClr val="tx1"/>
                </a:solidFill>
              </a:rPr>
              <a:t>টিকটিকি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8475436" y="1531939"/>
            <a:ext cx="1716314" cy="119734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পাখি</a:t>
            </a:r>
            <a:endParaRPr 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8621487" y="3765747"/>
            <a:ext cx="1623786" cy="117892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dirty="0" smtClean="0">
                <a:solidFill>
                  <a:schemeClr val="tx1"/>
                </a:solidFill>
              </a:rPr>
              <a:t>গরু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8797924" y="5129993"/>
            <a:ext cx="1623786" cy="11093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solidFill>
                  <a:schemeClr val="tx1"/>
                </a:solidFill>
              </a:rPr>
              <a:t>ব্যাঙ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73797" y="1931533"/>
            <a:ext cx="317862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/>
              <a:t>বাচ্চাদের দুধ পান করান</a:t>
            </a:r>
          </a:p>
          <a:p>
            <a:endParaRPr lang="bn-BD" sz="1400" dirty="0"/>
          </a:p>
          <a:p>
            <a:endParaRPr lang="bn-BD" sz="1400" dirty="0" smtClean="0"/>
          </a:p>
          <a:p>
            <a:endParaRPr lang="bn-BD" sz="1400" dirty="0"/>
          </a:p>
          <a:p>
            <a:endParaRPr lang="bn-BD" sz="1400" dirty="0" smtClean="0"/>
          </a:p>
          <a:p>
            <a:r>
              <a:rPr lang="bn-BD" sz="3200" dirty="0" smtClean="0"/>
              <a:t>উড়তে পারে</a:t>
            </a:r>
          </a:p>
          <a:p>
            <a:endParaRPr lang="bn-BD" sz="1400" dirty="0"/>
          </a:p>
          <a:p>
            <a:endParaRPr lang="bn-BD" sz="1400" dirty="0" smtClean="0"/>
          </a:p>
          <a:p>
            <a:r>
              <a:rPr lang="bn-BD" sz="3200" dirty="0" smtClean="0"/>
              <a:t>জলে ও স্থলে বাস করে </a:t>
            </a:r>
          </a:p>
          <a:p>
            <a:endParaRPr lang="bn-BD" sz="2400" dirty="0"/>
          </a:p>
          <a:p>
            <a:endParaRPr lang="bn-BD" sz="1400" dirty="0" smtClean="0"/>
          </a:p>
          <a:p>
            <a:endParaRPr lang="bn-BD" sz="1400" dirty="0"/>
          </a:p>
          <a:p>
            <a:r>
              <a:rPr lang="bn-BD" sz="3200" dirty="0" smtClean="0"/>
              <a:t>বুকে ভর দিয়ে চলে</a:t>
            </a:r>
            <a:endParaRPr lang="bn-BD" sz="3200" dirty="0"/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3383188" y="2366125"/>
            <a:ext cx="5092248" cy="1813988"/>
          </a:xfrm>
          <a:prstGeom prst="straightConnector1">
            <a:avLst/>
          </a:prstGeom>
          <a:ln w="57150">
            <a:solidFill>
              <a:schemeClr val="bg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V="1">
            <a:off x="3254374" y="3425371"/>
            <a:ext cx="5367113" cy="2259296"/>
          </a:xfrm>
          <a:prstGeom prst="straightConnector1">
            <a:avLst/>
          </a:prstGeom>
          <a:ln w="57150">
            <a:solidFill>
              <a:schemeClr val="bg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3537175" y="4520489"/>
            <a:ext cx="5261203" cy="1008786"/>
          </a:xfrm>
          <a:prstGeom prst="straightConnector1">
            <a:avLst/>
          </a:prstGeom>
          <a:ln w="57150">
            <a:solidFill>
              <a:schemeClr val="bg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V="1">
            <a:off x="2540000" y="2246289"/>
            <a:ext cx="5829300" cy="1243185"/>
          </a:xfrm>
          <a:prstGeom prst="straightConnector1">
            <a:avLst/>
          </a:prstGeom>
          <a:ln w="57150">
            <a:solidFill>
              <a:schemeClr val="bg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36672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3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9612" y="282388"/>
            <a:ext cx="52712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u="sng" dirty="0" smtClean="0">
                <a:solidFill>
                  <a:srgbClr val="002060"/>
                </a:solidFill>
              </a:rPr>
              <a:t>ধারণা বর্ধন</a:t>
            </a:r>
            <a:endParaRPr lang="en-US" sz="4000" b="1" u="sng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85647" y="990274"/>
            <a:ext cx="57284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হাঁস আমরা জলেও দেখতে পাই।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9247" y="4509412"/>
            <a:ext cx="943983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/>
              <a:t>হাঁস উভয় জায়গায় বিচরন করলেও এ</a:t>
            </a:r>
            <a:r>
              <a:rPr lang="en-US" sz="4400" dirty="0" smtClean="0"/>
              <a:t>র</a:t>
            </a:r>
            <a:r>
              <a:rPr lang="bn-BD" sz="4400" dirty="0" smtClean="0"/>
              <a:t> দুটি পাখা আছে এবং এর দেহ পালক</a:t>
            </a:r>
            <a:r>
              <a:rPr lang="en-US" sz="4400" dirty="0" smtClean="0"/>
              <a:t> </a:t>
            </a:r>
            <a:r>
              <a:rPr lang="en-US" sz="4400" dirty="0" err="1" smtClean="0"/>
              <a:t>দিয়ে</a:t>
            </a:r>
            <a:r>
              <a:rPr lang="bn-BD" sz="4400" dirty="0" smtClean="0"/>
              <a:t> ঢাকা</a:t>
            </a:r>
            <a:r>
              <a:rPr lang="en-US" sz="4400" dirty="0" smtClean="0"/>
              <a:t> </a:t>
            </a:r>
            <a:r>
              <a:rPr lang="bn-BD" sz="4400" dirty="0" smtClean="0"/>
              <a:t>এবং এরা ডিম পাড়ে যা পাখির বৈশিষ্ট্য</a:t>
            </a:r>
            <a:r>
              <a:rPr lang="bn-BD" sz="4400" dirty="0"/>
              <a:t>।</a:t>
            </a:r>
            <a:endParaRPr lang="bn-BD" sz="44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6471138" y="2194560"/>
            <a:ext cx="43328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dirty="0">
                <a:solidFill>
                  <a:srgbClr val="C00000"/>
                </a:solidFill>
              </a:rPr>
              <a:t>হাঁস কি  উভচর প্রানী</a:t>
            </a:r>
            <a:r>
              <a:rPr lang="en-US" sz="4800" dirty="0">
                <a:solidFill>
                  <a:srgbClr val="C00000"/>
                </a:solidFill>
              </a:rPr>
              <a:t>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753" y="1073548"/>
            <a:ext cx="4302228" cy="307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058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4" grpId="1"/>
      <p:bldP spid="6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81146" y="470647"/>
            <a:ext cx="910814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u="sng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পাঠ্যবইয়ের</a:t>
            </a:r>
            <a:r>
              <a:rPr lang="en-US" sz="5400" b="1" u="sng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5400" b="1" u="sng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সাথে</a:t>
            </a:r>
            <a:r>
              <a:rPr lang="en-US" sz="5400" b="1" u="sng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5400" b="1" u="sng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সংযোগ</a:t>
            </a:r>
            <a:r>
              <a:rPr lang="en-US" sz="5400" b="1" u="sng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5400" b="1" u="sng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স্থাপন</a:t>
            </a:r>
            <a:r>
              <a:rPr lang="bn-BD" sz="5400" b="1" u="sng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  -৫মি</a:t>
            </a:r>
            <a:endParaRPr lang="en-US" sz="5400" b="1" u="sng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50577" y="1546412"/>
            <a:ext cx="311971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bn-BD" sz="3200" dirty="0" smtClean="0"/>
              <a:t>পাঠ্যবইয়ের ১২-১৩ পৃষ্ঠা।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bn-BD" sz="3200" dirty="0" smtClean="0"/>
              <a:t>শিক্ষার্থীরা আজকের পাঠের নির্ধারিত অংশ নীরবে পড়বে </a:t>
            </a:r>
            <a:endParaRPr lang="en-US" sz="3200" dirty="0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0283" y="1393977"/>
            <a:ext cx="3506908" cy="4716537"/>
          </a:xfrm>
          <a:prstGeom prst="rect">
            <a:avLst/>
          </a:prstGeom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6855" y="1546411"/>
            <a:ext cx="3352439" cy="3170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634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39131" y="824061"/>
            <a:ext cx="8729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u="sng" dirty="0" smtClean="0"/>
              <a:t>নিচের প্রানীর নামগুলো উল্লেখিত শ্রেনী অনুযায়ী সাজাও </a:t>
            </a:r>
            <a:endParaRPr lang="en-US" sz="3600" u="sng" dirty="0"/>
          </a:p>
        </p:txBody>
      </p:sp>
      <p:sp>
        <p:nvSpPr>
          <p:cNvPr id="2" name="Rectangle 1"/>
          <p:cNvSpPr/>
          <p:nvPr/>
        </p:nvSpPr>
        <p:spPr>
          <a:xfrm>
            <a:off x="3052482" y="88851"/>
            <a:ext cx="773163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BD" sz="54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মূল্যায়ন	      	</a:t>
            </a:r>
            <a:r>
              <a:rPr lang="bn-BD" sz="4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৫মি</a:t>
            </a:r>
            <a:endParaRPr lang="en-US" sz="40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2423106" y="2673156"/>
            <a:ext cx="8302172" cy="64518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2481943" y="3525897"/>
            <a:ext cx="8302172" cy="64518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2423106" y="4283195"/>
            <a:ext cx="8302172" cy="64518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2470377" y="5074077"/>
            <a:ext cx="8302172" cy="64518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2470377" y="5890270"/>
            <a:ext cx="8302172" cy="64518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984023" y="1390900"/>
            <a:ext cx="12046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/>
              <a:t>কোকিল</a:t>
            </a:r>
          </a:p>
        </p:txBody>
      </p:sp>
      <p:sp>
        <p:nvSpPr>
          <p:cNvPr id="37" name="Rectangle 36"/>
          <p:cNvSpPr/>
          <p:nvPr/>
        </p:nvSpPr>
        <p:spPr>
          <a:xfrm>
            <a:off x="1772196" y="1949474"/>
            <a:ext cx="7665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200" dirty="0"/>
              <a:t>কাক</a:t>
            </a:r>
            <a:endParaRPr lang="en-US" sz="3200" dirty="0"/>
          </a:p>
        </p:txBody>
      </p:sp>
      <p:sp>
        <p:nvSpPr>
          <p:cNvPr id="38" name="TextBox 37"/>
          <p:cNvSpPr txBox="1"/>
          <p:nvPr/>
        </p:nvSpPr>
        <p:spPr>
          <a:xfrm>
            <a:off x="3907872" y="2001387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/>
              <a:t>হাঁস</a:t>
            </a:r>
            <a:endParaRPr lang="en-US" sz="3200" dirty="0"/>
          </a:p>
        </p:txBody>
      </p:sp>
      <p:sp>
        <p:nvSpPr>
          <p:cNvPr id="39" name="TextBox 38"/>
          <p:cNvSpPr txBox="1"/>
          <p:nvPr/>
        </p:nvSpPr>
        <p:spPr>
          <a:xfrm>
            <a:off x="5944244" y="1978928"/>
            <a:ext cx="9724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/>
              <a:t>কবুতর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8171543" y="1421516"/>
            <a:ext cx="111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/>
              <a:t>ছাগল</a:t>
            </a:r>
            <a:endParaRPr lang="en-US" sz="2800" dirty="0"/>
          </a:p>
        </p:txBody>
      </p:sp>
      <p:sp>
        <p:nvSpPr>
          <p:cNvPr id="41" name="TextBox 40"/>
          <p:cNvSpPr txBox="1"/>
          <p:nvPr/>
        </p:nvSpPr>
        <p:spPr>
          <a:xfrm>
            <a:off x="8978104" y="1399031"/>
            <a:ext cx="10305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/>
              <a:t>সাপ</a:t>
            </a:r>
            <a:endParaRPr lang="en-US" sz="3600" dirty="0"/>
          </a:p>
        </p:txBody>
      </p:sp>
      <p:sp>
        <p:nvSpPr>
          <p:cNvPr id="42" name="TextBox 41"/>
          <p:cNvSpPr txBox="1"/>
          <p:nvPr/>
        </p:nvSpPr>
        <p:spPr>
          <a:xfrm>
            <a:off x="7425151" y="1422695"/>
            <a:ext cx="10407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/>
              <a:t>বাদুর</a:t>
            </a:r>
            <a:endParaRPr lang="en-US" sz="2800" dirty="0"/>
          </a:p>
        </p:txBody>
      </p:sp>
      <p:sp>
        <p:nvSpPr>
          <p:cNvPr id="43" name="TextBox 42"/>
          <p:cNvSpPr txBox="1"/>
          <p:nvPr/>
        </p:nvSpPr>
        <p:spPr>
          <a:xfrm>
            <a:off x="6450230" y="1390900"/>
            <a:ext cx="10522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/>
              <a:t>কুমির</a:t>
            </a:r>
            <a:endParaRPr lang="en-US" sz="3200" dirty="0"/>
          </a:p>
        </p:txBody>
      </p:sp>
      <p:sp>
        <p:nvSpPr>
          <p:cNvPr id="44" name="TextBox 43"/>
          <p:cNvSpPr txBox="1"/>
          <p:nvPr/>
        </p:nvSpPr>
        <p:spPr>
          <a:xfrm>
            <a:off x="5355673" y="1457866"/>
            <a:ext cx="14078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/>
              <a:t>টিকটিকি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316389" y="1421053"/>
            <a:ext cx="10890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/>
              <a:t>ইলিশ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3241271" y="1377874"/>
            <a:ext cx="12917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/>
              <a:t>ব্যাঙ</a:t>
            </a:r>
            <a:endParaRPr lang="en-US" sz="3600" dirty="0"/>
          </a:p>
        </p:txBody>
      </p:sp>
      <p:sp>
        <p:nvSpPr>
          <p:cNvPr id="47" name="TextBox 46"/>
          <p:cNvSpPr txBox="1"/>
          <p:nvPr/>
        </p:nvSpPr>
        <p:spPr>
          <a:xfrm>
            <a:off x="4228436" y="1427967"/>
            <a:ext cx="1210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/>
              <a:t>বিড়াল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9132" y="2586161"/>
            <a:ext cx="149962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/>
              <a:t>পাখি</a:t>
            </a:r>
          </a:p>
          <a:p>
            <a:endParaRPr lang="en-US" sz="2800" dirty="0"/>
          </a:p>
          <a:p>
            <a:r>
              <a:rPr lang="bn-BD" sz="2800" dirty="0" smtClean="0"/>
              <a:t>স্তন্যপায়ী</a:t>
            </a:r>
          </a:p>
          <a:p>
            <a:endParaRPr lang="bn-BD" sz="2800" dirty="0"/>
          </a:p>
          <a:p>
            <a:r>
              <a:rPr lang="bn-BD" sz="2800" dirty="0" smtClean="0"/>
              <a:t>মাছ</a:t>
            </a:r>
          </a:p>
          <a:p>
            <a:endParaRPr lang="bn-BD" sz="2800" dirty="0"/>
          </a:p>
          <a:p>
            <a:r>
              <a:rPr lang="bn-BD" sz="2800" dirty="0" smtClean="0"/>
              <a:t>উভচর</a:t>
            </a:r>
            <a:endParaRPr lang="en-US" sz="2800" dirty="0" smtClean="0"/>
          </a:p>
          <a:p>
            <a:endParaRPr lang="en-US" sz="2800" dirty="0"/>
          </a:p>
          <a:p>
            <a:r>
              <a:rPr lang="bn-BD" sz="2800" dirty="0" smtClean="0"/>
              <a:t>সরিসৃপ</a:t>
            </a:r>
          </a:p>
          <a:p>
            <a:endParaRPr lang="bn-BD" sz="2800" dirty="0"/>
          </a:p>
        </p:txBody>
      </p:sp>
    </p:spTree>
    <p:extLst>
      <p:ext uri="{BB962C8B-B14F-4D97-AF65-F5344CB8AC3E}">
        <p14:creationId xmlns:p14="http://schemas.microsoft.com/office/powerpoint/2010/main" val="4056220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1.85185E-6 L 0.0892 0.10625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53" y="5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7.40741E-7 L 0.08568 0.10139 " pathEditMode="relative" rAng="0" ptsTypes="AA">
                                      <p:cBhvr>
                                        <p:cTn id="11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84" y="50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3.7037E-7 L 0.07019 0.11181 " pathEditMode="relative" rAng="0" ptsTypes="AA">
                                      <p:cBhvr>
                                        <p:cTn id="12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3" y="5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3.7037E-7 L 0.60625 0.18333 " pathEditMode="relative" rAng="0" ptsTypes="AA">
                                      <p:cBhvr>
                                        <p:cTn id="12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312" y="9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1.48148E-6 L 0.02916 0.4243 " pathEditMode="relative" rAng="0" ptsTypes="AA">
                                      <p:cBhvr>
                                        <p:cTn id="12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8" y="21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3.33333E-6 L -0.01133 0.54514 " pathEditMode="relative" rAng="0" ptsTypes="AA">
                                      <p:cBhvr>
                                        <p:cTn id="13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3" y="272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4.07407E-6 L -0.01145 0.30763 " pathEditMode="relative" rAng="0" ptsTypes="AA">
                                      <p:cBhvr>
                                        <p:cTn id="136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3" y="15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2.59259E-6 L -0.19909 0.64815 " pathEditMode="relative" rAng="0" ptsTypes="AA">
                                      <p:cBhvr>
                                        <p:cTn id="140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961" y="3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3.7037E-7 L -0.17657 0.65995 " pathEditMode="relative" rAng="0" ptsTypes="AA">
                                      <p:cBhvr>
                                        <p:cTn id="144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28" y="3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1.85185E-6 L -0.09922 0.31296 " pathEditMode="relative" rAng="0" ptsTypes="AA">
                                      <p:cBhvr>
                                        <p:cTn id="14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61" y="15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3.7037E-7 L -0.04297 0.31319 " pathEditMode="relative" rAng="0" ptsTypes="AA">
                                      <p:cBhvr>
                                        <p:cTn id="152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8" y="15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07407E-6 L -0.2405 0.66088 " pathEditMode="relative" rAng="0" ptsTypes="AA">
                                      <p:cBhvr>
                                        <p:cTn id="15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31" y="330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16" grpId="0" animBg="1"/>
      <p:bldP spid="17" grpId="0" animBg="1"/>
      <p:bldP spid="18" grpId="0" animBg="1"/>
      <p:bldP spid="19" grpId="0" animBg="1"/>
      <p:bldP spid="20" grpId="0" animBg="1"/>
      <p:bldP spid="29" grpId="0"/>
      <p:bldP spid="29" grpId="1"/>
      <p:bldP spid="37" grpId="0"/>
      <p:bldP spid="37" grpId="1"/>
      <p:bldP spid="38" grpId="0"/>
      <p:bldP spid="38" grpId="1"/>
      <p:bldP spid="39" grpId="0"/>
      <p:bldP spid="39" grpId="1"/>
      <p:bldP spid="40" grpId="0"/>
      <p:bldP spid="40" grpId="1"/>
      <p:bldP spid="41" grpId="0"/>
      <p:bldP spid="41" grpId="1"/>
      <p:bldP spid="42" grpId="0"/>
      <p:bldP spid="42" grpId="1"/>
      <p:bldP spid="43" grpId="0"/>
      <p:bldP spid="43" grpId="1"/>
      <p:bldP spid="44" grpId="0"/>
      <p:bldP spid="44" grpId="1"/>
      <p:bldP spid="45" grpId="0"/>
      <p:bldP spid="45" grpId="1"/>
      <p:bldP spid="46" grpId="0"/>
      <p:bldP spid="46" grpId="1"/>
      <p:bldP spid="47" grpId="0"/>
      <p:bldP spid="47" grpId="1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8676" y="351516"/>
            <a:ext cx="96146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বিষয়বস্তু সারসংক্ষেপ উপস্থাপন			৫মি</a:t>
            </a:r>
            <a:endParaRPr lang="en-US" sz="3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92623" y="1183341"/>
            <a:ext cx="879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/>
              <a:t>শিক্ষার্থীর মধ্যে ২/৩ জন আজকের পাঠ্যাংশের সারসংক্ষেপ বলবে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972036" y="3935300"/>
            <a:ext cx="95994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/>
              <a:t>শিক্ষার্থীদের বাড়ির  আশপাশের ৫ টি প্রানীর </a:t>
            </a:r>
            <a:r>
              <a:rPr lang="en-US" sz="3600" dirty="0" err="1" smtClean="0"/>
              <a:t>বৈ</a:t>
            </a:r>
            <a:r>
              <a:rPr lang="bn-BD" sz="3600" dirty="0" smtClean="0"/>
              <a:t>শিষ্ট উল্লেখপূর্বক সেটি কোন শ্রেনীর প্রানী তা খাতায় লিখে আনবে </a:t>
            </a:r>
            <a:endParaRPr lang="en-US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2019082" y="2588109"/>
            <a:ext cx="5950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পরিকল্পিত কাজ</a:t>
            </a:r>
            <a:endParaRPr lang="en-US" sz="4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199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  <p:bldP spid="4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676400" y="65088"/>
            <a:ext cx="10515600" cy="1031875"/>
          </a:xfrm>
        </p:spPr>
        <p:txBody>
          <a:bodyPr>
            <a:normAutofit fontScale="90000"/>
          </a:bodyPr>
          <a:lstStyle/>
          <a:p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			</a:t>
            </a:r>
            <a:b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BD" sz="5400" dirty="0"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		      </a:t>
            </a:r>
            <a:r>
              <a:rPr lang="bn-BD" sz="5400" b="1" u="sng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r>
              <a:rPr lang="en-US" sz="5400" b="1" u="sng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5400" b="1" u="sng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BD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972203" y="1288636"/>
            <a:ext cx="4590532" cy="38147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n-BD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মোঃ আক্তারুজ্জামান সুমন</a:t>
            </a:r>
          </a:p>
          <a:p>
            <a:pPr marL="0" indent="0">
              <a:buNone/>
            </a:pP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 শিক্ষক </a:t>
            </a:r>
          </a:p>
          <a:p>
            <a:pPr marL="0" indent="0">
              <a:buNone/>
            </a:pP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	পশ্চিম অলিনগর 	মজুমদার সরকারী 	প্রাথমিক বিদ্যালয়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453364" y="845017"/>
            <a:ext cx="3265713" cy="3984398"/>
          </a:xfrm>
          <a:prstGeom prst="roundRect">
            <a:avLst/>
          </a:prstGeom>
          <a:blipFill>
            <a:blip r:embed="rId2">
              <a:alphaModFix amt="95000"/>
            </a:blip>
            <a:stretch>
              <a:fillRect/>
            </a:stretch>
          </a:blipFill>
          <a:ln w="57150"/>
          <a:effectLst>
            <a:outerShdw blurRad="50800" dist="50800" dir="5400000" algn="ctr" rotWithShape="0">
              <a:srgbClr val="000000">
                <a:alpha val="98000"/>
              </a:srgbClr>
            </a:outerShdw>
            <a:softEdge rad="25400"/>
          </a:effectLst>
          <a:scene3d>
            <a:camera prst="isometricOffAxis2Left"/>
            <a:lightRig rig="threePt" dir="t"/>
          </a:scene3d>
          <a:sp3d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>
            <a:flatTx/>
          </a:bodyPr>
          <a:lstStyle/>
          <a:p>
            <a:pPr algn="ctr"/>
            <a:endParaRPr lang="en-US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52395" y="4829415"/>
            <a:ext cx="51758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পাঠ শ্রেনীঃ  তৃতীয় </a:t>
            </a:r>
          </a:p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বিষয়ঃ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বিজ্ঞান</a:t>
            </a:r>
          </a:p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সময় ১ ঘন্টা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9" name="Elbow Connector 8"/>
          <p:cNvCxnSpPr/>
          <p:nvPr/>
        </p:nvCxnSpPr>
        <p:spPr>
          <a:xfrm rot="16200000" flipH="1">
            <a:off x="3604892" y="2431601"/>
            <a:ext cx="4789712" cy="1944909"/>
          </a:xfrm>
          <a:prstGeom prst="bentConnector3">
            <a:avLst/>
          </a:prstGeom>
          <a:ln w="762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3842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5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588202" y="334840"/>
            <a:ext cx="3276859" cy="3046988"/>
          </a:xfrm>
          <a:prstGeom prst="rect">
            <a:avLst/>
          </a:prstGeom>
          <a:noFill/>
          <a:scene3d>
            <a:camera prst="perspectiveContrastingRightFacing"/>
            <a:lightRig rig="threePt" dir="t"/>
          </a:scene3d>
          <a:sp3d/>
        </p:spPr>
        <p:txBody>
          <a:bodyPr wrap="none" lIns="91440" tIns="45720" rIns="91440" bIns="45720">
            <a:spAutoFit/>
            <a:flatTx/>
          </a:bodyPr>
          <a:lstStyle/>
          <a:p>
            <a:pPr algn="ctr"/>
            <a:r>
              <a:rPr lang="bn-BD" sz="9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সবাইকে</a:t>
            </a:r>
          </a:p>
          <a:p>
            <a:pPr algn="ctr"/>
            <a:r>
              <a:rPr lang="bn-BD" sz="9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ধন্যবাদ</a:t>
            </a:r>
            <a:endParaRPr lang="en-US" sz="96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76690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878013" y="1238250"/>
            <a:ext cx="10313987" cy="4348163"/>
          </a:xfrm>
        </p:spPr>
        <p:txBody>
          <a:bodyPr>
            <a:normAutofit/>
          </a:bodyPr>
          <a:lstStyle/>
          <a:p>
            <a:r>
              <a:rPr lang="bn-BD" sz="4000" dirty="0" smtClean="0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আধ্যায় ২</a:t>
            </a:r>
          </a:p>
          <a:p>
            <a:r>
              <a:rPr lang="bn-BD" sz="4000" dirty="0" smtClean="0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পৃষ্ঠাঃ ১২</a:t>
            </a:r>
            <a:r>
              <a:rPr lang="en-US" sz="4000" dirty="0" smtClean="0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-13</a:t>
            </a:r>
          </a:p>
          <a:p>
            <a:pPr marL="0" indent="0">
              <a:buNone/>
            </a:pPr>
            <a:r>
              <a:rPr lang="bn-BD" sz="4000" dirty="0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পাঠের অংশঃ মেরুদন্ডী প্রানীর </a:t>
            </a:r>
            <a:endParaRPr lang="bn-BD" sz="4000" dirty="0" smtClean="0">
              <a:solidFill>
                <a:schemeClr val="accent5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bn-BD" sz="4000" dirty="0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bn-BD" sz="4000" dirty="0" smtClean="0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	শ্রেনীবিন্যাস</a:t>
            </a:r>
            <a:endParaRPr lang="en-US" sz="4000" b="1" u="sng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endParaRPr lang="bn-BD" sz="4000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 descr="Screen Clipping"/>
          <p:cNvPicPr preferRelativeResize="0"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3708" y="878121"/>
            <a:ext cx="4113840" cy="540385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106676" y="314716"/>
            <a:ext cx="9797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54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endParaRPr lang="en-US" sz="5400" b="1" u="sng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135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1020308"/>
            <a:ext cx="10515600" cy="805317"/>
          </a:xfrm>
        </p:spPr>
        <p:txBody>
          <a:bodyPr>
            <a:noAutofit/>
          </a:bodyPr>
          <a:lstStyle/>
          <a:p>
            <a:pPr algn="ctr"/>
            <a:r>
              <a:rPr lang="bn-BD" sz="660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r>
              <a:rPr lang="en-US" sz="6600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6600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</a:br>
            <a:endParaRPr lang="en-US" sz="6600" dirty="0">
              <a:solidFill>
                <a:schemeClr val="accent6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Horizontal Scroll 5"/>
          <p:cNvSpPr/>
          <p:nvPr/>
        </p:nvSpPr>
        <p:spPr>
          <a:xfrm>
            <a:off x="598713" y="856906"/>
            <a:ext cx="11234057" cy="4451578"/>
          </a:xfrm>
          <a:prstGeom prst="horizontalScroll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anose="05000000000000000000" pitchFamily="2" charset="2"/>
              <a:buChar char="q"/>
            </a:pPr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2.2.2</a:t>
            </a:r>
            <a:r>
              <a:rPr lang="bn-BD" sz="4400" b="1" dirty="0">
                <a:solidFill>
                  <a:schemeClr val="bg2">
                    <a:lumMod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পরিবেশের বিভিন্ন প্রানীর নাম উল্লেখ করতে 				পারবে।</a:t>
            </a:r>
            <a:endParaRPr lang="en-US" sz="4400" b="1" dirty="0">
              <a:solidFill>
                <a:schemeClr val="bg2">
                  <a:lumMod val="2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4400" b="1" dirty="0">
                <a:solidFill>
                  <a:schemeClr val="bg2">
                    <a:lumMod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2.2.3 </a:t>
            </a:r>
            <a:r>
              <a:rPr lang="bn-BD" sz="4400" b="1" dirty="0">
                <a:solidFill>
                  <a:schemeClr val="bg2">
                    <a:lumMod val="2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বিভিন্ন উদ্ভিদ ও প্রানীর  বৈশিষ্ট উল্লেখ  করতে ও 			শ্রেনীকরণ করতে পারবে।</a:t>
            </a:r>
            <a:endParaRPr lang="en-US" sz="4400" b="1" dirty="0">
              <a:solidFill>
                <a:schemeClr val="bg2">
                  <a:lumMod val="2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32890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937751" y="23889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		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চল আমরা একটি ছবি দেখি 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			</a:t>
            </a:r>
            <a:r>
              <a:rPr lang="bn-BD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					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2 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7356"/>
            <a:ext cx="12192000" cy="5338916"/>
          </a:xfrm>
          <a:prstGeom prst="rect">
            <a:avLst/>
          </a:prstGeom>
        </p:spPr>
      </p:pic>
      <p:sp>
        <p:nvSpPr>
          <p:cNvPr id="5" name="Content Placeholder 3"/>
          <p:cNvSpPr txBox="1">
            <a:spLocks/>
          </p:cNvSpPr>
          <p:nvPr/>
        </p:nvSpPr>
        <p:spPr>
          <a:xfrm>
            <a:off x="1961536" y="2652919"/>
            <a:ext cx="9620631" cy="2177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4400" dirty="0" smtClean="0"/>
              <a:t>ছবিতে তোমরা কী কী</a:t>
            </a:r>
            <a:r>
              <a:rPr lang="bn-BD" sz="4400" dirty="0"/>
              <a:t> </a:t>
            </a:r>
            <a:r>
              <a:rPr lang="bn-BD" sz="4400" dirty="0" smtClean="0"/>
              <a:t>প্রানী দেখলে ? </a:t>
            </a:r>
          </a:p>
          <a:p>
            <a:r>
              <a:rPr lang="bn-BD" sz="4400" dirty="0" smtClean="0"/>
              <a:t>প্রানীগুলো কি একি রকম দেখতে?</a:t>
            </a:r>
          </a:p>
          <a:p>
            <a:endParaRPr lang="en-US" sz="4400" dirty="0"/>
          </a:p>
        </p:txBody>
      </p:sp>
      <p:sp>
        <p:nvSpPr>
          <p:cNvPr id="6" name="TextBox 5"/>
          <p:cNvSpPr txBox="1"/>
          <p:nvPr/>
        </p:nvSpPr>
        <p:spPr>
          <a:xfrm>
            <a:off x="3008671" y="2235200"/>
            <a:ext cx="79878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/>
              <a:t>এরা কোথায় কোথায় বাস করে?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7877021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5" grpId="1"/>
      <p:bldP spid="6" grpId="0"/>
      <p:bldP spid="6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20800" y="624115"/>
            <a:ext cx="1031090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000" dirty="0" smtClean="0"/>
              <a:t>			</a:t>
            </a:r>
            <a:r>
              <a:rPr lang="bn-BD" sz="6000" b="1" u="sng" dirty="0" smtClean="0">
                <a:solidFill>
                  <a:srgbClr val="C00000"/>
                </a:solidFill>
              </a:rPr>
              <a:t>পাঠ ঘোষণা</a:t>
            </a:r>
          </a:p>
          <a:p>
            <a:r>
              <a:rPr lang="bn-BD" dirty="0" smtClean="0"/>
              <a:t>									</a:t>
            </a:r>
            <a:r>
              <a:rPr lang="bn-BD" sz="3200" dirty="0" smtClean="0"/>
              <a:t>৫ মিনিট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1523999" y="1916777"/>
            <a:ext cx="91149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/>
              <a:t>আমাদের আজকের পাঠঃ মেরুদন্ডী প্রানীর শ্রেনী বিন্যাস</a:t>
            </a:r>
            <a:endParaRPr lang="en-US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667658" y="3091543"/>
            <a:ext cx="105373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/>
              <a:t>পাঠের উদ্দেশ্যঃ আমরা আজকের পাঠে মেরুদনডী প্রানীর বিভিন্ন শ্রেনী বিন্যাস সম্পর্কে জানব।মেরুদন্ডি প্রানীকে কয়টি ভাগে ভাগ করা যায় এবং প্রানীগুলো বৈশিষ্ট কী সে বিষয়ে আমরা বিস্তারিত জানব।</a:t>
            </a:r>
            <a:endParaRPr lang="en-US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1270000" y="3383931"/>
            <a:ext cx="91077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solidFill>
                  <a:srgbClr val="FF0000"/>
                </a:solidFill>
              </a:rPr>
              <a:t>মূল প্রশ্নঃ </a:t>
            </a:r>
            <a:r>
              <a:rPr lang="bn-BD" sz="4400" dirty="0" smtClean="0"/>
              <a:t>মেরুদন্ডী প্রানীর শ্রেনীগুলো কী কী??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536350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7" grpId="1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199306" y="199155"/>
            <a:ext cx="377783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dirty="0" smtClean="0"/>
              <a:t>ছবিতে প্রানীগুলো </a:t>
            </a:r>
          </a:p>
          <a:p>
            <a:r>
              <a:rPr lang="bn-BD" sz="5400" dirty="0" smtClean="0"/>
              <a:t>পর্যবেক্ষন করি  </a:t>
            </a:r>
          </a:p>
          <a:p>
            <a:r>
              <a:rPr lang="bn-BD" sz="5400" dirty="0"/>
              <a:t>	</a:t>
            </a:r>
            <a:r>
              <a:rPr lang="bn-BD" sz="5400" dirty="0" smtClean="0"/>
              <a:t>		</a:t>
            </a:r>
            <a:r>
              <a:rPr lang="bn-BD" sz="4000" dirty="0" smtClean="0"/>
              <a:t>৫ মি</a:t>
            </a:r>
          </a:p>
          <a:p>
            <a:endParaRPr lang="en-US" sz="5400" dirty="0"/>
          </a:p>
        </p:txBody>
      </p:sp>
      <p:sp>
        <p:nvSpPr>
          <p:cNvPr id="2" name="TextBox 1"/>
          <p:cNvSpPr txBox="1"/>
          <p:nvPr/>
        </p:nvSpPr>
        <p:spPr>
          <a:xfrm>
            <a:off x="6900472" y="3642300"/>
            <a:ext cx="5291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/>
              <a:t>এখানে</a:t>
            </a:r>
            <a:r>
              <a:rPr lang="en-US" sz="3600" dirty="0" smtClean="0"/>
              <a:t> </a:t>
            </a:r>
            <a:r>
              <a:rPr lang="en-US" sz="3600" dirty="0" err="1" smtClean="0"/>
              <a:t>সবগুলোই</a:t>
            </a:r>
            <a:r>
              <a:rPr lang="en-US" sz="3600" dirty="0" smtClean="0"/>
              <a:t> </a:t>
            </a:r>
            <a:r>
              <a:rPr lang="en-US" sz="3600" dirty="0" err="1" smtClean="0"/>
              <a:t>মেরুদন্ডী</a:t>
            </a:r>
            <a:r>
              <a:rPr lang="en-US" sz="3600" dirty="0" smtClean="0"/>
              <a:t> </a:t>
            </a:r>
            <a:r>
              <a:rPr lang="en-US" sz="3600" dirty="0" err="1" smtClean="0"/>
              <a:t>প্রানী</a:t>
            </a:r>
            <a:endParaRPr lang="en-US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6799102" y="4439968"/>
            <a:ext cx="5178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/>
              <a:t>ছবিতে প্রানীগুলোর আবাস্থল কোথায় ? </a:t>
            </a:r>
            <a:endParaRPr lang="en-US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6799102" y="5114525"/>
            <a:ext cx="6125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/>
              <a:t>প্রানীগুলো কীভাবে চলাচল করে?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12" y="114127"/>
            <a:ext cx="2730224" cy="2590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96" t="-1033" r="18915" b="5836"/>
          <a:stretch/>
        </p:blipFill>
        <p:spPr>
          <a:xfrm>
            <a:off x="27725" y="2632587"/>
            <a:ext cx="3175000" cy="29496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511" y="99577"/>
            <a:ext cx="2390467" cy="239164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83" t="-956" r="18318"/>
          <a:stretch/>
        </p:blipFill>
        <p:spPr>
          <a:xfrm>
            <a:off x="5359541" y="99379"/>
            <a:ext cx="2234262" cy="249142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3" t="3505" r="7932" b="3505"/>
          <a:stretch/>
        </p:blipFill>
        <p:spPr>
          <a:xfrm>
            <a:off x="3320484" y="2674629"/>
            <a:ext cx="3259489" cy="2581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637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818285"/>
              </p:ext>
            </p:extLst>
          </p:nvPr>
        </p:nvGraphicFramePr>
        <p:xfrm>
          <a:off x="969682" y="1549953"/>
          <a:ext cx="8127999" cy="347472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709333"/>
                <a:gridCol w="2709333"/>
                <a:gridCol w="2709333"/>
              </a:tblGrid>
              <a:tr h="182680">
                <a:tc>
                  <a:txBody>
                    <a:bodyPr/>
                    <a:lstStyle/>
                    <a:p>
                      <a:r>
                        <a:rPr lang="bn-BD" sz="3200" dirty="0" smtClean="0"/>
                        <a:t>প্রানী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3200" dirty="0" smtClean="0"/>
                        <a:t>কোথায়</a:t>
                      </a:r>
                      <a:r>
                        <a:rPr lang="bn-BD" sz="3200" baseline="0" dirty="0" smtClean="0"/>
                        <a:t> থাকে 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BD" sz="3200" dirty="0" smtClean="0"/>
                        <a:t>কীভাবে চলে</a:t>
                      </a:r>
                      <a:endParaRPr lang="en-US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n-BD" sz="3200" dirty="0" smtClean="0"/>
                        <a:t>বাঘ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n-BD" sz="3200" dirty="0" smtClean="0"/>
                        <a:t>পাখি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n-BD" sz="3200" dirty="0" smtClean="0"/>
                        <a:t>মাছ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n-BD" sz="3200" dirty="0" smtClean="0"/>
                        <a:t>ব্যাঙ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n-BD" sz="3200" dirty="0" smtClean="0"/>
                        <a:t>কুমির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69682" y="349624"/>
            <a:ext cx="94532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chemeClr val="accent6">
                    <a:lumMod val="50000"/>
                  </a:schemeClr>
                </a:solidFill>
              </a:rPr>
              <a:t>ছবিতে দেখানো প্রানী গুলো দেখে এবং চিন্তা করে নিচের দেখানো ছকটি পূরণ কর						</a:t>
            </a:r>
            <a:r>
              <a:rPr lang="bn-BD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৫মিনিট</a:t>
            </a: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368116" y="1549953"/>
            <a:ext cx="17794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/>
              <a:t>শিক্ষার্থীরা ছক পূরন করে উপস্থাপন করবে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49592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92543" y="240783"/>
            <a:ext cx="1094847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/>
              <a:t>মেরুদণ্ডী প্রানীকে ৫ ভাগে ভাগ করা যায়। এগুলো হচ্ছে মাছ , উভচর , সরিসৃপ , পাখি ও স্তন্যপায়ী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2543" y="5302769"/>
            <a:ext cx="116504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28700" lvl="1" indent="-571500">
              <a:buFont typeface="Wingdings" panose="05000000000000000000" pitchFamily="2" charset="2"/>
              <a:buChar char="v"/>
            </a:pPr>
            <a:r>
              <a:rPr lang="bn-BD" sz="3600" dirty="0" smtClean="0"/>
              <a:t>মাছ মেরুদন্ডী প্রানী । এরা পানিতে বাস করে । বেশিরভাগ মাছের দেহে আঁইশ থাকে এবং ফুলকা দিয়ে শ্বাসকার্য চালায়</a:t>
            </a:r>
            <a:endParaRPr lang="en-US" sz="3600" dirty="0"/>
          </a:p>
        </p:txBody>
      </p:sp>
      <p:sp>
        <p:nvSpPr>
          <p:cNvPr id="13" name="Oval Callout 12"/>
          <p:cNvSpPr/>
          <p:nvPr/>
        </p:nvSpPr>
        <p:spPr>
          <a:xfrm>
            <a:off x="6879774" y="3315709"/>
            <a:ext cx="4858762" cy="1213856"/>
          </a:xfrm>
          <a:custGeom>
            <a:avLst/>
            <a:gdLst>
              <a:gd name="connsiteX0" fmla="*/ 1336013 w 4580565"/>
              <a:gd name="connsiteY0" fmla="*/ 2955471 h 2627085"/>
              <a:gd name="connsiteX1" fmla="*/ 1164767 w 4580565"/>
              <a:gd name="connsiteY1" fmla="*/ 2457528 h 2627085"/>
              <a:gd name="connsiteX2" fmla="*/ 890583 w 4580565"/>
              <a:gd name="connsiteY2" fmla="*/ 273850 h 2627085"/>
              <a:gd name="connsiteX3" fmla="*/ 2975775 w 4580565"/>
              <a:gd name="connsiteY3" fmla="*/ 60214 h 2627085"/>
              <a:gd name="connsiteX4" fmla="*/ 4201350 w 4580565"/>
              <a:gd name="connsiteY4" fmla="*/ 2037465 h 2627085"/>
              <a:gd name="connsiteX5" fmla="*/ 1993930 w 4580565"/>
              <a:gd name="connsiteY5" fmla="*/ 2616041 h 2627085"/>
              <a:gd name="connsiteX6" fmla="*/ 1336013 w 4580565"/>
              <a:gd name="connsiteY6" fmla="*/ 2955471 h 2627085"/>
              <a:gd name="connsiteX0" fmla="*/ 2208173 w 5453921"/>
              <a:gd name="connsiteY0" fmla="*/ 2939555 h 2939555"/>
              <a:gd name="connsiteX1" fmla="*/ 2036927 w 5453921"/>
              <a:gd name="connsiteY1" fmla="*/ 2441612 h 2939555"/>
              <a:gd name="connsiteX2" fmla="*/ 1304 w 5453921"/>
              <a:gd name="connsiteY2" fmla="*/ 1043626 h 2939555"/>
              <a:gd name="connsiteX3" fmla="*/ 1762743 w 5453921"/>
              <a:gd name="connsiteY3" fmla="*/ 257934 h 2939555"/>
              <a:gd name="connsiteX4" fmla="*/ 3847935 w 5453921"/>
              <a:gd name="connsiteY4" fmla="*/ 44298 h 2939555"/>
              <a:gd name="connsiteX5" fmla="*/ 5073510 w 5453921"/>
              <a:gd name="connsiteY5" fmla="*/ 2021549 h 2939555"/>
              <a:gd name="connsiteX6" fmla="*/ 2866090 w 5453921"/>
              <a:gd name="connsiteY6" fmla="*/ 2600125 h 2939555"/>
              <a:gd name="connsiteX7" fmla="*/ 2208173 w 5453921"/>
              <a:gd name="connsiteY7" fmla="*/ 2939555 h 2939555"/>
              <a:gd name="connsiteX0" fmla="*/ 2222688 w 5453921"/>
              <a:gd name="connsiteY0" fmla="*/ 2518640 h 2611198"/>
              <a:gd name="connsiteX1" fmla="*/ 2036927 w 5453921"/>
              <a:gd name="connsiteY1" fmla="*/ 2441612 h 2611198"/>
              <a:gd name="connsiteX2" fmla="*/ 1304 w 5453921"/>
              <a:gd name="connsiteY2" fmla="*/ 1043626 h 2611198"/>
              <a:gd name="connsiteX3" fmla="*/ 1762743 w 5453921"/>
              <a:gd name="connsiteY3" fmla="*/ 257934 h 2611198"/>
              <a:gd name="connsiteX4" fmla="*/ 3847935 w 5453921"/>
              <a:gd name="connsiteY4" fmla="*/ 44298 h 2611198"/>
              <a:gd name="connsiteX5" fmla="*/ 5073510 w 5453921"/>
              <a:gd name="connsiteY5" fmla="*/ 2021549 h 2611198"/>
              <a:gd name="connsiteX6" fmla="*/ 2866090 w 5453921"/>
              <a:gd name="connsiteY6" fmla="*/ 2600125 h 2611198"/>
              <a:gd name="connsiteX7" fmla="*/ 2222688 w 5453921"/>
              <a:gd name="connsiteY7" fmla="*/ 2518640 h 2611198"/>
              <a:gd name="connsiteX0" fmla="*/ 2309700 w 5540933"/>
              <a:gd name="connsiteY0" fmla="*/ 2520974 h 2613532"/>
              <a:gd name="connsiteX1" fmla="*/ 2123939 w 5540933"/>
              <a:gd name="connsiteY1" fmla="*/ 2443946 h 2613532"/>
              <a:gd name="connsiteX2" fmla="*/ 1230 w 5540933"/>
              <a:gd name="connsiteY2" fmla="*/ 1147560 h 2613532"/>
              <a:gd name="connsiteX3" fmla="*/ 1849755 w 5540933"/>
              <a:gd name="connsiteY3" fmla="*/ 260268 h 2613532"/>
              <a:gd name="connsiteX4" fmla="*/ 3934947 w 5540933"/>
              <a:gd name="connsiteY4" fmla="*/ 46632 h 2613532"/>
              <a:gd name="connsiteX5" fmla="*/ 5160522 w 5540933"/>
              <a:gd name="connsiteY5" fmla="*/ 2023883 h 2613532"/>
              <a:gd name="connsiteX6" fmla="*/ 2953102 w 5540933"/>
              <a:gd name="connsiteY6" fmla="*/ 2602459 h 2613532"/>
              <a:gd name="connsiteX7" fmla="*/ 2309700 w 5540933"/>
              <a:gd name="connsiteY7" fmla="*/ 2520974 h 2613532"/>
              <a:gd name="connsiteX0" fmla="*/ 2309700 w 5540933"/>
              <a:gd name="connsiteY0" fmla="*/ 2520974 h 2613532"/>
              <a:gd name="connsiteX1" fmla="*/ 2181996 w 5540933"/>
              <a:gd name="connsiteY1" fmla="*/ 2153660 h 2613532"/>
              <a:gd name="connsiteX2" fmla="*/ 1230 w 5540933"/>
              <a:gd name="connsiteY2" fmla="*/ 1147560 h 2613532"/>
              <a:gd name="connsiteX3" fmla="*/ 1849755 w 5540933"/>
              <a:gd name="connsiteY3" fmla="*/ 260268 h 2613532"/>
              <a:gd name="connsiteX4" fmla="*/ 3934947 w 5540933"/>
              <a:gd name="connsiteY4" fmla="*/ 46632 h 2613532"/>
              <a:gd name="connsiteX5" fmla="*/ 5160522 w 5540933"/>
              <a:gd name="connsiteY5" fmla="*/ 2023883 h 2613532"/>
              <a:gd name="connsiteX6" fmla="*/ 2953102 w 5540933"/>
              <a:gd name="connsiteY6" fmla="*/ 2602459 h 2613532"/>
              <a:gd name="connsiteX7" fmla="*/ 2309700 w 5540933"/>
              <a:gd name="connsiteY7" fmla="*/ 2520974 h 2613532"/>
              <a:gd name="connsiteX0" fmla="*/ 2454843 w 5540933"/>
              <a:gd name="connsiteY0" fmla="*/ 2303259 h 2613532"/>
              <a:gd name="connsiteX1" fmla="*/ 2181996 w 5540933"/>
              <a:gd name="connsiteY1" fmla="*/ 2153660 h 2613532"/>
              <a:gd name="connsiteX2" fmla="*/ 1230 w 5540933"/>
              <a:gd name="connsiteY2" fmla="*/ 1147560 h 2613532"/>
              <a:gd name="connsiteX3" fmla="*/ 1849755 w 5540933"/>
              <a:gd name="connsiteY3" fmla="*/ 260268 h 2613532"/>
              <a:gd name="connsiteX4" fmla="*/ 3934947 w 5540933"/>
              <a:gd name="connsiteY4" fmla="*/ 46632 h 2613532"/>
              <a:gd name="connsiteX5" fmla="*/ 5160522 w 5540933"/>
              <a:gd name="connsiteY5" fmla="*/ 2023883 h 2613532"/>
              <a:gd name="connsiteX6" fmla="*/ 2953102 w 5540933"/>
              <a:gd name="connsiteY6" fmla="*/ 2602459 h 2613532"/>
              <a:gd name="connsiteX7" fmla="*/ 2454843 w 5540933"/>
              <a:gd name="connsiteY7" fmla="*/ 2303259 h 2613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540933" h="2613532">
                <a:moveTo>
                  <a:pt x="2454843" y="2303259"/>
                </a:moveTo>
                <a:lnTo>
                  <a:pt x="2181996" y="2153660"/>
                </a:lnTo>
                <a:cubicBezTo>
                  <a:pt x="1964166" y="1852186"/>
                  <a:pt x="46927" y="1511506"/>
                  <a:pt x="1230" y="1147560"/>
                </a:cubicBezTo>
                <a:cubicBezTo>
                  <a:pt x="-44467" y="783614"/>
                  <a:pt x="1194136" y="443756"/>
                  <a:pt x="1849755" y="260268"/>
                </a:cubicBezTo>
                <a:cubicBezTo>
                  <a:pt x="2505375" y="76780"/>
                  <a:pt x="3220774" y="-81852"/>
                  <a:pt x="3934947" y="46632"/>
                </a:cubicBezTo>
                <a:cubicBezTo>
                  <a:pt x="5388124" y="308069"/>
                  <a:pt x="5999880" y="1295030"/>
                  <a:pt x="5160522" y="2023883"/>
                </a:cubicBezTo>
                <a:cubicBezTo>
                  <a:pt x="4678013" y="2442868"/>
                  <a:pt x="3821243" y="2667432"/>
                  <a:pt x="2953102" y="2602459"/>
                </a:cubicBezTo>
                <a:lnTo>
                  <a:pt x="2454843" y="2303259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5"/>
            <a:r>
              <a:rPr lang="bn-BD" sz="2800" dirty="0">
                <a:solidFill>
                  <a:schemeClr val="tx1"/>
                </a:solidFill>
              </a:rPr>
              <a:t>কীভাবে চলে?</a:t>
            </a:r>
          </a:p>
          <a:p>
            <a:pPr lvl="5"/>
            <a:r>
              <a:rPr lang="bn-BD" sz="2800" dirty="0">
                <a:solidFill>
                  <a:schemeClr val="tx1"/>
                </a:solidFill>
              </a:rPr>
              <a:t>দেহ কী দিয়ে ঢাকা?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6" name="Oval Callout 12"/>
          <p:cNvSpPr/>
          <p:nvPr/>
        </p:nvSpPr>
        <p:spPr>
          <a:xfrm>
            <a:off x="6761233" y="1935577"/>
            <a:ext cx="4858762" cy="1213856"/>
          </a:xfrm>
          <a:custGeom>
            <a:avLst/>
            <a:gdLst>
              <a:gd name="connsiteX0" fmla="*/ 1336013 w 4580565"/>
              <a:gd name="connsiteY0" fmla="*/ 2955471 h 2627085"/>
              <a:gd name="connsiteX1" fmla="*/ 1164767 w 4580565"/>
              <a:gd name="connsiteY1" fmla="*/ 2457528 h 2627085"/>
              <a:gd name="connsiteX2" fmla="*/ 890583 w 4580565"/>
              <a:gd name="connsiteY2" fmla="*/ 273850 h 2627085"/>
              <a:gd name="connsiteX3" fmla="*/ 2975775 w 4580565"/>
              <a:gd name="connsiteY3" fmla="*/ 60214 h 2627085"/>
              <a:gd name="connsiteX4" fmla="*/ 4201350 w 4580565"/>
              <a:gd name="connsiteY4" fmla="*/ 2037465 h 2627085"/>
              <a:gd name="connsiteX5" fmla="*/ 1993930 w 4580565"/>
              <a:gd name="connsiteY5" fmla="*/ 2616041 h 2627085"/>
              <a:gd name="connsiteX6" fmla="*/ 1336013 w 4580565"/>
              <a:gd name="connsiteY6" fmla="*/ 2955471 h 2627085"/>
              <a:gd name="connsiteX0" fmla="*/ 2208173 w 5453921"/>
              <a:gd name="connsiteY0" fmla="*/ 2939555 h 2939555"/>
              <a:gd name="connsiteX1" fmla="*/ 2036927 w 5453921"/>
              <a:gd name="connsiteY1" fmla="*/ 2441612 h 2939555"/>
              <a:gd name="connsiteX2" fmla="*/ 1304 w 5453921"/>
              <a:gd name="connsiteY2" fmla="*/ 1043626 h 2939555"/>
              <a:gd name="connsiteX3" fmla="*/ 1762743 w 5453921"/>
              <a:gd name="connsiteY3" fmla="*/ 257934 h 2939555"/>
              <a:gd name="connsiteX4" fmla="*/ 3847935 w 5453921"/>
              <a:gd name="connsiteY4" fmla="*/ 44298 h 2939555"/>
              <a:gd name="connsiteX5" fmla="*/ 5073510 w 5453921"/>
              <a:gd name="connsiteY5" fmla="*/ 2021549 h 2939555"/>
              <a:gd name="connsiteX6" fmla="*/ 2866090 w 5453921"/>
              <a:gd name="connsiteY6" fmla="*/ 2600125 h 2939555"/>
              <a:gd name="connsiteX7" fmla="*/ 2208173 w 5453921"/>
              <a:gd name="connsiteY7" fmla="*/ 2939555 h 2939555"/>
              <a:gd name="connsiteX0" fmla="*/ 2222688 w 5453921"/>
              <a:gd name="connsiteY0" fmla="*/ 2518640 h 2611198"/>
              <a:gd name="connsiteX1" fmla="*/ 2036927 w 5453921"/>
              <a:gd name="connsiteY1" fmla="*/ 2441612 h 2611198"/>
              <a:gd name="connsiteX2" fmla="*/ 1304 w 5453921"/>
              <a:gd name="connsiteY2" fmla="*/ 1043626 h 2611198"/>
              <a:gd name="connsiteX3" fmla="*/ 1762743 w 5453921"/>
              <a:gd name="connsiteY3" fmla="*/ 257934 h 2611198"/>
              <a:gd name="connsiteX4" fmla="*/ 3847935 w 5453921"/>
              <a:gd name="connsiteY4" fmla="*/ 44298 h 2611198"/>
              <a:gd name="connsiteX5" fmla="*/ 5073510 w 5453921"/>
              <a:gd name="connsiteY5" fmla="*/ 2021549 h 2611198"/>
              <a:gd name="connsiteX6" fmla="*/ 2866090 w 5453921"/>
              <a:gd name="connsiteY6" fmla="*/ 2600125 h 2611198"/>
              <a:gd name="connsiteX7" fmla="*/ 2222688 w 5453921"/>
              <a:gd name="connsiteY7" fmla="*/ 2518640 h 2611198"/>
              <a:gd name="connsiteX0" fmla="*/ 2309700 w 5540933"/>
              <a:gd name="connsiteY0" fmla="*/ 2520974 h 2613532"/>
              <a:gd name="connsiteX1" fmla="*/ 2123939 w 5540933"/>
              <a:gd name="connsiteY1" fmla="*/ 2443946 h 2613532"/>
              <a:gd name="connsiteX2" fmla="*/ 1230 w 5540933"/>
              <a:gd name="connsiteY2" fmla="*/ 1147560 h 2613532"/>
              <a:gd name="connsiteX3" fmla="*/ 1849755 w 5540933"/>
              <a:gd name="connsiteY3" fmla="*/ 260268 h 2613532"/>
              <a:gd name="connsiteX4" fmla="*/ 3934947 w 5540933"/>
              <a:gd name="connsiteY4" fmla="*/ 46632 h 2613532"/>
              <a:gd name="connsiteX5" fmla="*/ 5160522 w 5540933"/>
              <a:gd name="connsiteY5" fmla="*/ 2023883 h 2613532"/>
              <a:gd name="connsiteX6" fmla="*/ 2953102 w 5540933"/>
              <a:gd name="connsiteY6" fmla="*/ 2602459 h 2613532"/>
              <a:gd name="connsiteX7" fmla="*/ 2309700 w 5540933"/>
              <a:gd name="connsiteY7" fmla="*/ 2520974 h 2613532"/>
              <a:gd name="connsiteX0" fmla="*/ 2309700 w 5540933"/>
              <a:gd name="connsiteY0" fmla="*/ 2520974 h 2613532"/>
              <a:gd name="connsiteX1" fmla="*/ 2181996 w 5540933"/>
              <a:gd name="connsiteY1" fmla="*/ 2153660 h 2613532"/>
              <a:gd name="connsiteX2" fmla="*/ 1230 w 5540933"/>
              <a:gd name="connsiteY2" fmla="*/ 1147560 h 2613532"/>
              <a:gd name="connsiteX3" fmla="*/ 1849755 w 5540933"/>
              <a:gd name="connsiteY3" fmla="*/ 260268 h 2613532"/>
              <a:gd name="connsiteX4" fmla="*/ 3934947 w 5540933"/>
              <a:gd name="connsiteY4" fmla="*/ 46632 h 2613532"/>
              <a:gd name="connsiteX5" fmla="*/ 5160522 w 5540933"/>
              <a:gd name="connsiteY5" fmla="*/ 2023883 h 2613532"/>
              <a:gd name="connsiteX6" fmla="*/ 2953102 w 5540933"/>
              <a:gd name="connsiteY6" fmla="*/ 2602459 h 2613532"/>
              <a:gd name="connsiteX7" fmla="*/ 2309700 w 5540933"/>
              <a:gd name="connsiteY7" fmla="*/ 2520974 h 2613532"/>
              <a:gd name="connsiteX0" fmla="*/ 2454843 w 5540933"/>
              <a:gd name="connsiteY0" fmla="*/ 2303259 h 2613532"/>
              <a:gd name="connsiteX1" fmla="*/ 2181996 w 5540933"/>
              <a:gd name="connsiteY1" fmla="*/ 2153660 h 2613532"/>
              <a:gd name="connsiteX2" fmla="*/ 1230 w 5540933"/>
              <a:gd name="connsiteY2" fmla="*/ 1147560 h 2613532"/>
              <a:gd name="connsiteX3" fmla="*/ 1849755 w 5540933"/>
              <a:gd name="connsiteY3" fmla="*/ 260268 h 2613532"/>
              <a:gd name="connsiteX4" fmla="*/ 3934947 w 5540933"/>
              <a:gd name="connsiteY4" fmla="*/ 46632 h 2613532"/>
              <a:gd name="connsiteX5" fmla="*/ 5160522 w 5540933"/>
              <a:gd name="connsiteY5" fmla="*/ 2023883 h 2613532"/>
              <a:gd name="connsiteX6" fmla="*/ 2953102 w 5540933"/>
              <a:gd name="connsiteY6" fmla="*/ 2602459 h 2613532"/>
              <a:gd name="connsiteX7" fmla="*/ 2454843 w 5540933"/>
              <a:gd name="connsiteY7" fmla="*/ 2303259 h 2613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540933" h="2613532">
                <a:moveTo>
                  <a:pt x="2454843" y="2303259"/>
                </a:moveTo>
                <a:lnTo>
                  <a:pt x="2181996" y="2153660"/>
                </a:lnTo>
                <a:cubicBezTo>
                  <a:pt x="1964166" y="1852186"/>
                  <a:pt x="46927" y="1511506"/>
                  <a:pt x="1230" y="1147560"/>
                </a:cubicBezTo>
                <a:cubicBezTo>
                  <a:pt x="-44467" y="783614"/>
                  <a:pt x="1194136" y="443756"/>
                  <a:pt x="1849755" y="260268"/>
                </a:cubicBezTo>
                <a:cubicBezTo>
                  <a:pt x="2505375" y="76780"/>
                  <a:pt x="3220774" y="-81852"/>
                  <a:pt x="3934947" y="46632"/>
                </a:cubicBezTo>
                <a:cubicBezTo>
                  <a:pt x="5388124" y="308069"/>
                  <a:pt x="5999880" y="1295030"/>
                  <a:pt x="5160522" y="2023883"/>
                </a:cubicBezTo>
                <a:cubicBezTo>
                  <a:pt x="4678013" y="2442868"/>
                  <a:pt x="3821243" y="2667432"/>
                  <a:pt x="2953102" y="2602459"/>
                </a:cubicBezTo>
                <a:lnTo>
                  <a:pt x="2454843" y="2303259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5"/>
            <a:r>
              <a:rPr lang="bn-BD" sz="3600" b="1" dirty="0" smtClean="0">
                <a:solidFill>
                  <a:schemeClr val="tx1"/>
                </a:solidFill>
              </a:rPr>
              <a:t>মাছ</a:t>
            </a:r>
            <a:r>
              <a:rPr lang="bn-BD" sz="3600" dirty="0" smtClean="0">
                <a:solidFill>
                  <a:schemeClr val="tx1"/>
                </a:solidFill>
              </a:rPr>
              <a:t> কোথায় থাকে?</a:t>
            </a:r>
            <a:endParaRPr lang="bn-BD" sz="3600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3" t="13089" r="10429" b="11642"/>
          <a:stretch/>
        </p:blipFill>
        <p:spPr>
          <a:xfrm>
            <a:off x="781664" y="1687333"/>
            <a:ext cx="4984955" cy="3371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2898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3" grpId="0" animBg="1"/>
      <p:bldP spid="13" grpId="1" animBg="1"/>
      <p:bldP spid="16" grpId="0" animBg="1"/>
      <p:bldP spid="16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NikoshBAN"/>
        <a:ea typeface=""/>
        <a:cs typeface="NikoshBAN"/>
      </a:majorFont>
      <a:minorFont>
        <a:latin typeface="NikoshBAN"/>
        <a:ea typeface=""/>
        <a:cs typeface="NikoshB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2668</TotalTime>
  <Words>490</Words>
  <Application>Microsoft Office PowerPoint</Application>
  <PresentationFormat>Widescreen</PresentationFormat>
  <Paragraphs>154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NikoshBAN</vt:lpstr>
      <vt:lpstr>Wingdings</vt:lpstr>
      <vt:lpstr>Office Theme</vt:lpstr>
      <vt:lpstr>PowerPoint Presentation</vt:lpstr>
      <vt:lpstr>             পরিচিতি  </vt:lpstr>
      <vt:lpstr>PowerPoint Presentation</vt:lpstr>
      <vt:lpstr>শিখনফল </vt:lpstr>
      <vt:lpstr>   চল আমরা একটি ছবি দেখি           2 মিনিট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SUMON</dc:creator>
  <cp:lastModifiedBy>SUMON</cp:lastModifiedBy>
  <cp:revision>223</cp:revision>
  <dcterms:created xsi:type="dcterms:W3CDTF">2019-04-23T15:20:33Z</dcterms:created>
  <dcterms:modified xsi:type="dcterms:W3CDTF">2019-05-03T15:53:29Z</dcterms:modified>
</cp:coreProperties>
</file>