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79" r:id="rId4"/>
    <p:sldId id="271" r:id="rId5"/>
    <p:sldId id="261" r:id="rId6"/>
    <p:sldId id="270" r:id="rId7"/>
    <p:sldId id="272" r:id="rId8"/>
    <p:sldId id="260" r:id="rId9"/>
    <p:sldId id="273" r:id="rId10"/>
    <p:sldId id="275" r:id="rId11"/>
    <p:sldId id="276" r:id="rId12"/>
    <p:sldId id="277" r:id="rId13"/>
    <p:sldId id="262" r:id="rId14"/>
    <p:sldId id="266" r:id="rId15"/>
    <p:sldId id="280" r:id="rId16"/>
    <p:sldId id="263" r:id="rId17"/>
    <p:sldId id="264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qVMW1FCXBCPCRoGu6gwxQ==" hashData="t9f26kG+5BW2UKYVRu0RgYtRtjiaT117rW+I3vGHn5NcUa3Ir9iyWa/IvbiuRw6wPTVxfiu0WEOwI+DLrA95b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28B2C-1284-4B5C-82DA-D22272C0DF3B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1E1E4-3B56-4F39-AD1A-B36074380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2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8A78-C8D3-4FEF-B7A3-E4A77327B6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6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08A78-C8D3-4FEF-B7A3-E4A77327B6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13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8F6-6FEE-4970-9A00-4F2084B246F9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F700-9D01-424D-A7B8-E6089F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8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8F6-6FEE-4970-9A00-4F2084B246F9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F700-9D01-424D-A7B8-E6089F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8F6-6FEE-4970-9A00-4F2084B246F9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F700-9D01-424D-A7B8-E6089F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2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3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05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43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51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2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979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88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8F6-6FEE-4970-9A00-4F2084B246F9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F700-9D01-424D-A7B8-E6089F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0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159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82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717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660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995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306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537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526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672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42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8F6-6FEE-4970-9A00-4F2084B246F9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F700-9D01-424D-A7B8-E6089F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8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6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783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60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90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8F6-6FEE-4970-9A00-4F2084B246F9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F700-9D01-424D-A7B8-E6089F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4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8F6-6FEE-4970-9A00-4F2084B246F9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F700-9D01-424D-A7B8-E6089F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8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8F6-6FEE-4970-9A00-4F2084B246F9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F700-9D01-424D-A7B8-E6089F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8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8F6-6FEE-4970-9A00-4F2084B246F9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F700-9D01-424D-A7B8-E6089F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2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8F6-6FEE-4970-9A00-4F2084B246F9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F700-9D01-424D-A7B8-E6089F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7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8F6-6FEE-4970-9A00-4F2084B246F9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F700-9D01-424D-A7B8-E6089F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8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F8F6-6FEE-4970-9A00-4F2084B246F9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F700-9D01-424D-A7B8-E6089F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7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1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EA628-D6ED-4ECB-9F4C-7F220B04B5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FAAC5-BB0E-4456-8597-23413A7FE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05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monirmodel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16h5cTWdkJJRK36DOcN0XHZFUow4XCEs/view?usp=sharing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" y="26083"/>
            <a:ext cx="12159184" cy="6831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364332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Welcome to all.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" y="-6720"/>
            <a:ext cx="609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672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7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497 -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0.50299 -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6" y="250370"/>
            <a:ext cx="1196032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Vocabulary</a:t>
            </a: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A5A5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386" y="250370"/>
            <a:ext cx="11975567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Collaborator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(N)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942" y="5473798"/>
            <a:ext cx="11895011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Syn.= ally, partner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942" y="1311935"/>
            <a:ext cx="4320640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Calibri" panose="020F0502020204030204"/>
              </a:rPr>
              <a:t>A person who helps the enemy in a war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223523"/>
            <a:ext cx="5320698" cy="4089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9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1" y="27705"/>
            <a:ext cx="11970327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latin typeface="TimesNewRomanPS-BoldMT"/>
              </a:rPr>
              <a:t>C: </a:t>
            </a:r>
            <a:r>
              <a:rPr lang="en-US" sz="3000" b="1" dirty="0">
                <a:latin typeface="TimesNewRomanPS-BoldMT"/>
              </a:rPr>
              <a:t>Use appropriate information from the </a:t>
            </a:r>
            <a:r>
              <a:rPr lang="en-US" sz="3000" b="1" dirty="0" smtClean="0">
                <a:latin typeface="TimesNewRomanPS-BoldMT"/>
              </a:rPr>
              <a:t>text to complete </a:t>
            </a:r>
            <a:r>
              <a:rPr lang="en-US" sz="3000" b="1" dirty="0">
                <a:latin typeface="TimesNewRomanPS-BoldMT"/>
              </a:rPr>
              <a:t>the grid.</a:t>
            </a:r>
            <a:endParaRPr lang="en-US" sz="3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89436"/>
              </p:ext>
            </p:extLst>
          </p:nvPr>
        </p:nvGraphicFramePr>
        <p:xfrm>
          <a:off x="111497" y="1192372"/>
          <a:ext cx="12034977" cy="55364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02326">
                  <a:extLst>
                    <a:ext uri="{9D8B030D-6E8A-4147-A177-3AD203B41FA5}">
                      <a16:colId xmlns:a16="http://schemas.microsoft.com/office/drawing/2014/main" val="1162239029"/>
                    </a:ext>
                  </a:extLst>
                </a:gridCol>
                <a:gridCol w="1317172">
                  <a:extLst>
                    <a:ext uri="{9D8B030D-6E8A-4147-A177-3AD203B41FA5}">
                      <a16:colId xmlns:a16="http://schemas.microsoft.com/office/drawing/2014/main" val="3673921541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val="2411702251"/>
                    </a:ext>
                  </a:extLst>
                </a:gridCol>
                <a:gridCol w="2046514">
                  <a:extLst>
                    <a:ext uri="{9D8B030D-6E8A-4147-A177-3AD203B41FA5}">
                      <a16:colId xmlns:a16="http://schemas.microsoft.com/office/drawing/2014/main" val="4289519572"/>
                    </a:ext>
                  </a:extLst>
                </a:gridCol>
                <a:gridCol w="1556657">
                  <a:extLst>
                    <a:ext uri="{9D8B030D-6E8A-4147-A177-3AD203B41FA5}">
                      <a16:colId xmlns:a16="http://schemas.microsoft.com/office/drawing/2014/main" val="2435593164"/>
                    </a:ext>
                  </a:extLst>
                </a:gridCol>
                <a:gridCol w="2408051">
                  <a:extLst>
                    <a:ext uri="{9D8B030D-6E8A-4147-A177-3AD203B41FA5}">
                      <a16:colId xmlns:a16="http://schemas.microsoft.com/office/drawing/2014/main" val="681251939"/>
                    </a:ext>
                  </a:extLst>
                </a:gridCol>
              </a:tblGrid>
              <a:tr h="56418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err="1" smtClean="0">
                          <a:latin typeface="TimesNewRomanPS-BoldMT"/>
                        </a:rPr>
                        <a:t>Zahir</a:t>
                      </a:r>
                      <a:r>
                        <a:rPr lang="en-US" sz="2500" b="1" dirty="0" smtClean="0">
                          <a:latin typeface="TimesNewRomanPS-BoldMT"/>
                        </a:rPr>
                        <a:t> </a:t>
                      </a:r>
                      <a:r>
                        <a:rPr lang="en-US" sz="2500" b="1" dirty="0" err="1" smtClean="0">
                          <a:latin typeface="TimesNewRomanPS-BoldMT"/>
                        </a:rPr>
                        <a:t>Raihan</a:t>
                      </a:r>
                      <a:endParaRPr lang="en-US" sz="2500" b="1" dirty="0" smtClean="0">
                        <a:latin typeface="TimesNewRomanPS-BoldM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38120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TimesNewRomanPSMT"/>
                        </a:rPr>
                        <a:t>participated in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TimesNewRomanPSMT"/>
                        </a:rPr>
                        <a:t>famous as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TimesNewRomanPSMT"/>
                        </a:rPr>
                        <a:t>Best documentary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TimesNewRomanPSMT"/>
                        </a:rPr>
                        <a:t>movie based on language movement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TimesNewRomanPSMT"/>
                        </a:rPr>
                        <a:t>Missing since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latin typeface="TimesNewRomanPSMT"/>
                        </a:rPr>
                        <a:t>his dream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63880"/>
                  </a:ext>
                </a:extLst>
              </a:tr>
              <a:tr h="3356792">
                <a:tc>
                  <a:txBody>
                    <a:bodyPr/>
                    <a:lstStyle/>
                    <a:p>
                      <a:endParaRPr lang="en-US" sz="2500" b="1" dirty="0" smtClean="0"/>
                    </a:p>
                    <a:p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94624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131" y="3418113"/>
            <a:ext cx="340029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Language movement 1951,</a:t>
            </a:r>
          </a:p>
          <a:p>
            <a:r>
              <a:rPr lang="en-US" sz="2900" b="1" dirty="0">
                <a:solidFill>
                  <a:srgbClr val="002060"/>
                </a:solidFill>
              </a:rPr>
              <a:t>Historic </a:t>
            </a:r>
            <a:r>
              <a:rPr lang="en-US" sz="2900" b="1" dirty="0" err="1">
                <a:solidFill>
                  <a:srgbClr val="002060"/>
                </a:solidFill>
              </a:rPr>
              <a:t>Amntale</a:t>
            </a:r>
            <a:r>
              <a:rPr lang="en-US" sz="2900" b="1" dirty="0">
                <a:solidFill>
                  <a:srgbClr val="002060"/>
                </a:solidFill>
              </a:rPr>
              <a:t> Meeting 1952,</a:t>
            </a:r>
          </a:p>
          <a:p>
            <a:r>
              <a:rPr lang="en-US" sz="2900" b="1" dirty="0">
                <a:solidFill>
                  <a:srgbClr val="002060"/>
                </a:solidFill>
              </a:rPr>
              <a:t>Mass movement 1969,</a:t>
            </a:r>
          </a:p>
          <a:p>
            <a:r>
              <a:rPr lang="en-US" sz="2900" b="1" dirty="0">
                <a:solidFill>
                  <a:srgbClr val="002060"/>
                </a:solidFill>
              </a:rPr>
              <a:t>Liberation War 1971</a:t>
            </a:r>
            <a:r>
              <a:rPr lang="en-US" sz="2900" b="1" dirty="0" smtClean="0">
                <a:solidFill>
                  <a:srgbClr val="002060"/>
                </a:solidFill>
              </a:rPr>
              <a:t>,</a:t>
            </a:r>
            <a:endParaRPr lang="en-US" sz="29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3431" y="3603171"/>
            <a:ext cx="14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 film maker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8959" y="3456585"/>
            <a:ext cx="149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Stop Genocide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7899" y="3788227"/>
            <a:ext cx="1894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Jibon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Theke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Neya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8226" y="3542005"/>
            <a:ext cx="16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30 December, 1971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38424" y="3418113"/>
            <a:ext cx="2379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To see the emergence of a free independent Bangladesh</a:t>
            </a:r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0348352" y="6284701"/>
            <a:ext cx="1551709" cy="44409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48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8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100" b="1" dirty="0" err="1" smtClean="0">
                <a:latin typeface="TimesNewRomanPSMT"/>
              </a:rPr>
              <a:t>Zahir</a:t>
            </a:r>
            <a:r>
              <a:rPr lang="en-US" sz="2100" b="1" dirty="0" smtClean="0">
                <a:latin typeface="TimesNewRomanPSMT"/>
              </a:rPr>
              <a:t> </a:t>
            </a:r>
            <a:r>
              <a:rPr lang="en-US" sz="2100" b="1" dirty="0" err="1">
                <a:latin typeface="TimesNewRomanPSMT"/>
              </a:rPr>
              <a:t>Raihan</a:t>
            </a:r>
            <a:r>
              <a:rPr lang="en-US" sz="2100" b="1" dirty="0">
                <a:latin typeface="TimesNewRomanPSMT"/>
              </a:rPr>
              <a:t> was one of the most talented </a:t>
            </a:r>
            <a:r>
              <a:rPr lang="en-US" sz="2100" b="1" dirty="0" smtClean="0">
                <a:latin typeface="TimesNewRomanPSMT"/>
              </a:rPr>
              <a:t>film makers </a:t>
            </a:r>
            <a:r>
              <a:rPr lang="en-US" sz="2100" b="1" dirty="0">
                <a:latin typeface="TimesNewRomanPSMT"/>
              </a:rPr>
              <a:t>in Bangladesh. He was born on 19 </a:t>
            </a:r>
            <a:r>
              <a:rPr lang="en-US" sz="2100" b="1" dirty="0" smtClean="0">
                <a:latin typeface="TimesNewRomanPSMT"/>
              </a:rPr>
              <a:t>August 1935 </a:t>
            </a:r>
            <a:r>
              <a:rPr lang="en-US" sz="2100" b="1" dirty="0">
                <a:latin typeface="TimesNewRomanPSMT"/>
              </a:rPr>
              <a:t>in the village </a:t>
            </a:r>
            <a:r>
              <a:rPr lang="en-US" sz="2100" b="1" dirty="0" err="1">
                <a:latin typeface="TimesNewRomanPSMT"/>
              </a:rPr>
              <a:t>Majupur</a:t>
            </a:r>
            <a:r>
              <a:rPr lang="en-US" sz="2100" b="1" dirty="0">
                <a:latin typeface="TimesNewRomanPSMT"/>
              </a:rPr>
              <a:t>, in </a:t>
            </a:r>
            <a:r>
              <a:rPr lang="en-US" sz="2100" b="1" dirty="0" err="1">
                <a:latin typeface="TimesNewRomanPSMT"/>
              </a:rPr>
              <a:t>Feni</a:t>
            </a:r>
            <a:r>
              <a:rPr lang="en-US" sz="2100" b="1" dirty="0">
                <a:latin typeface="TimesNewRomanPSMT"/>
              </a:rPr>
              <a:t> district. </a:t>
            </a:r>
            <a:r>
              <a:rPr lang="en-US" sz="2100" b="1" dirty="0" smtClean="0">
                <a:latin typeface="TimesNewRomanPSMT"/>
              </a:rPr>
              <a:t>He was </a:t>
            </a:r>
            <a:r>
              <a:rPr lang="en-US" sz="2100" b="1" dirty="0">
                <a:latin typeface="TimesNewRomanPSMT"/>
              </a:rPr>
              <a:t>an active worker of the Language Movement</a:t>
            </a:r>
            <a:r>
              <a:rPr lang="en-US" sz="2100" b="1" dirty="0" smtClean="0">
                <a:latin typeface="TimesNewRomanPSMT"/>
              </a:rPr>
              <a:t>. He </a:t>
            </a:r>
            <a:r>
              <a:rPr lang="en-US" sz="2100" b="1" dirty="0">
                <a:latin typeface="TimesNewRomanPSMT"/>
              </a:rPr>
              <a:t>was one of the ten students to go out in </a:t>
            </a:r>
            <a:r>
              <a:rPr lang="en-US" sz="2100" b="1" dirty="0" smtClean="0">
                <a:latin typeface="TimesNewRomanPSMT"/>
              </a:rPr>
              <a:t>a procession </a:t>
            </a:r>
            <a:r>
              <a:rPr lang="en-US" sz="2100" b="1" dirty="0">
                <a:latin typeface="TimesNewRomanPSMT"/>
              </a:rPr>
              <a:t>on 21 February 1952 despite a ban </a:t>
            </a:r>
            <a:r>
              <a:rPr lang="en-US" sz="2100" b="1" dirty="0" smtClean="0">
                <a:latin typeface="TimesNewRomanPSMT"/>
              </a:rPr>
              <a:t>on such </a:t>
            </a:r>
            <a:r>
              <a:rPr lang="en-US" sz="2100" b="1" dirty="0">
                <a:latin typeface="TimesNewRomanPSMT"/>
              </a:rPr>
              <a:t>activities. As a result, he and many </a:t>
            </a:r>
            <a:r>
              <a:rPr lang="en-US" sz="2100" b="1" dirty="0" smtClean="0">
                <a:latin typeface="TimesNewRomanPSMT"/>
              </a:rPr>
              <a:t>others were arrested </a:t>
            </a:r>
            <a:r>
              <a:rPr lang="en-US" sz="2100" b="1" dirty="0">
                <a:latin typeface="TimesNewRomanPSMT"/>
              </a:rPr>
              <a:t>and taken to prison. </a:t>
            </a:r>
            <a:r>
              <a:rPr lang="en-US" sz="2100" b="1" dirty="0" err="1">
                <a:latin typeface="TimesNewRomanPSMT"/>
              </a:rPr>
              <a:t>Zahir</a:t>
            </a:r>
            <a:r>
              <a:rPr lang="en-US" sz="2100" b="1" dirty="0">
                <a:latin typeface="TimesNewRomanPSMT"/>
              </a:rPr>
              <a:t> was </a:t>
            </a:r>
            <a:r>
              <a:rPr lang="en-US" sz="2100" b="1" dirty="0" smtClean="0">
                <a:latin typeface="TimesNewRomanPSMT"/>
              </a:rPr>
              <a:t>also present </a:t>
            </a:r>
            <a:r>
              <a:rPr lang="en-US" sz="2100" b="1" dirty="0">
                <a:latin typeface="TimesNewRomanPSMT"/>
              </a:rPr>
              <a:t>at the historical meeting of </a:t>
            </a:r>
            <a:r>
              <a:rPr lang="en-US" sz="2100" b="1" dirty="0" err="1">
                <a:latin typeface="TimesNewRomanPSMT"/>
              </a:rPr>
              <a:t>Amtala</a:t>
            </a:r>
            <a:r>
              <a:rPr lang="en-US" sz="2100" b="1" dirty="0">
                <a:latin typeface="TimesNewRomanPSMT"/>
              </a:rPr>
              <a:t> </a:t>
            </a:r>
            <a:r>
              <a:rPr lang="en-US" sz="2100" b="1" dirty="0" smtClean="0">
                <a:latin typeface="TimesNewRomanPSMT"/>
              </a:rPr>
              <a:t>on February </a:t>
            </a:r>
            <a:r>
              <a:rPr lang="en-US" sz="2100" b="1" dirty="0">
                <a:latin typeface="TimesNewRomanPSMT"/>
              </a:rPr>
              <a:t>21, 1952. He also took part in the </a:t>
            </a:r>
            <a:r>
              <a:rPr lang="en-US" sz="2100" b="1" dirty="0" smtClean="0">
                <a:latin typeface="TimesNewRomanPSMT"/>
              </a:rPr>
              <a:t>mass movement </a:t>
            </a:r>
            <a:r>
              <a:rPr lang="en-US" sz="2100" b="1" dirty="0">
                <a:latin typeface="TimesNewRomanPSMT"/>
              </a:rPr>
              <a:t>in 1969. In 1971, he joined </a:t>
            </a:r>
            <a:r>
              <a:rPr lang="en-US" sz="2100" b="1" dirty="0" smtClean="0">
                <a:latin typeface="TimesNewRomanPSMT"/>
              </a:rPr>
              <a:t>the Liberation </a:t>
            </a:r>
            <a:r>
              <a:rPr lang="en-US" sz="2100" b="1" dirty="0">
                <a:latin typeface="TimesNewRomanPSMT"/>
              </a:rPr>
              <a:t>War</a:t>
            </a:r>
            <a:r>
              <a:rPr lang="en-US" sz="2100" b="1" dirty="0" smtClean="0">
                <a:latin typeface="TimesNewRomanPSMT"/>
              </a:rPr>
              <a:t>.</a:t>
            </a:r>
          </a:p>
          <a:p>
            <a:pPr algn="just"/>
            <a:r>
              <a:rPr lang="en-US" sz="2100" b="1" dirty="0"/>
              <a:t>All through his life, </a:t>
            </a:r>
            <a:r>
              <a:rPr lang="en-US" sz="2100" b="1" dirty="0" err="1"/>
              <a:t>Zahir</a:t>
            </a:r>
            <a:r>
              <a:rPr lang="en-US" sz="2100" b="1" dirty="0"/>
              <a:t> dreamt for a democratic society, a society that will </a:t>
            </a:r>
            <a:r>
              <a:rPr lang="en-US" sz="2100" b="1" dirty="0" smtClean="0"/>
              <a:t>ensure freedom </a:t>
            </a:r>
            <a:r>
              <a:rPr lang="en-US" sz="2100" b="1" dirty="0"/>
              <a:t>of speech and will. He had </a:t>
            </a:r>
            <a:r>
              <a:rPr lang="en-US" sz="2100" b="1" dirty="0" smtClean="0"/>
              <a:t>many dreams </a:t>
            </a:r>
            <a:r>
              <a:rPr lang="en-US" sz="2100" b="1" dirty="0"/>
              <a:t>about our film industry too. </a:t>
            </a:r>
            <a:r>
              <a:rPr lang="en-US" sz="2100" b="1" dirty="0" smtClean="0"/>
              <a:t>He made </a:t>
            </a:r>
            <a:r>
              <a:rPr lang="en-US" sz="2100" b="1" dirty="0"/>
              <a:t>a legendary film </a:t>
            </a:r>
            <a:r>
              <a:rPr lang="en-US" sz="2100" b="1" i="1" dirty="0" err="1"/>
              <a:t>Jibon</a:t>
            </a:r>
            <a:r>
              <a:rPr lang="en-US" sz="2100" b="1" i="1" dirty="0"/>
              <a:t> </a:t>
            </a:r>
            <a:r>
              <a:rPr lang="en-US" sz="2100" b="1" i="1" dirty="0" err="1"/>
              <a:t>Theke</a:t>
            </a:r>
            <a:r>
              <a:rPr lang="en-US" sz="2100" b="1" i="1" dirty="0"/>
              <a:t> </a:t>
            </a:r>
            <a:r>
              <a:rPr lang="en-US" sz="2100" b="1" i="1" dirty="0" err="1"/>
              <a:t>Neya</a:t>
            </a:r>
            <a:r>
              <a:rPr lang="en-US" sz="2100" b="1" i="1" dirty="0"/>
              <a:t> </a:t>
            </a:r>
            <a:r>
              <a:rPr lang="en-US" sz="2100" b="1" dirty="0"/>
              <a:t>based on the Language Movement of 1952</a:t>
            </a:r>
            <a:r>
              <a:rPr lang="en-US" sz="2100" b="1" dirty="0" smtClean="0"/>
              <a:t>. It </a:t>
            </a:r>
            <a:r>
              <a:rPr lang="en-US" sz="2100" b="1" dirty="0"/>
              <a:t>was a revolt against the then autocratic government. The family presented in </a:t>
            </a:r>
            <a:r>
              <a:rPr lang="en-US" sz="2100" b="1" dirty="0" smtClean="0"/>
              <a:t>that film </a:t>
            </a:r>
            <a:r>
              <a:rPr lang="en-US" sz="2100" b="1" dirty="0"/>
              <a:t>was a miniature East Pakistan ruled by an autocrat who had to go to the </a:t>
            </a:r>
            <a:r>
              <a:rPr lang="en-US" sz="2100" b="1" dirty="0" smtClean="0"/>
              <a:t>prison for </a:t>
            </a:r>
            <a:r>
              <a:rPr lang="en-US" sz="2100" b="1" dirty="0"/>
              <a:t>her conspiracy. During the liberation war this film was shown </a:t>
            </a:r>
            <a:r>
              <a:rPr lang="en-US" sz="2100" b="1" dirty="0" smtClean="0"/>
              <a:t>outside Bangladesh</a:t>
            </a:r>
            <a:r>
              <a:rPr lang="en-US" sz="2100" b="1" dirty="0"/>
              <a:t>. Critics like </a:t>
            </a:r>
            <a:r>
              <a:rPr lang="en-US" sz="2100" b="1" dirty="0" err="1"/>
              <a:t>Satyajit</a:t>
            </a:r>
            <a:r>
              <a:rPr lang="en-US" sz="2100" b="1" dirty="0"/>
              <a:t> Ray, </a:t>
            </a:r>
            <a:r>
              <a:rPr lang="en-US" sz="2100" b="1" dirty="0" err="1"/>
              <a:t>Mrinal</a:t>
            </a:r>
            <a:r>
              <a:rPr lang="en-US" sz="2100" b="1" dirty="0"/>
              <a:t> Sen, and </a:t>
            </a:r>
            <a:r>
              <a:rPr lang="en-US" sz="2100" b="1" dirty="0" err="1"/>
              <a:t>Ritwik</a:t>
            </a:r>
            <a:r>
              <a:rPr lang="en-US" sz="2100" b="1" dirty="0"/>
              <a:t> </a:t>
            </a:r>
            <a:r>
              <a:rPr lang="en-US" sz="2100" b="1" dirty="0" err="1"/>
              <a:t>Ghatak</a:t>
            </a:r>
            <a:r>
              <a:rPr lang="en-US" sz="2100" b="1" dirty="0"/>
              <a:t> appreciated </a:t>
            </a:r>
            <a:r>
              <a:rPr lang="en-US" sz="2100" b="1" dirty="0" smtClean="0"/>
              <a:t>this film</a:t>
            </a:r>
            <a:r>
              <a:rPr lang="en-US" sz="2100" b="1" dirty="0"/>
              <a:t>. </a:t>
            </a:r>
            <a:r>
              <a:rPr lang="en-US" sz="2100" b="1" dirty="0" err="1"/>
              <a:t>Zahir</a:t>
            </a:r>
            <a:r>
              <a:rPr lang="en-US" sz="2100" b="1" dirty="0"/>
              <a:t> gave all his money to the Freedom Fighters’ trust that he got from his </a:t>
            </a:r>
            <a:r>
              <a:rPr lang="en-US" sz="2100" b="1" dirty="0" smtClean="0"/>
              <a:t>film shows</a:t>
            </a:r>
            <a:r>
              <a:rPr lang="en-US" sz="2100" b="1" dirty="0"/>
              <a:t>. Besides, his great documentary on Pakistani atrocities, </a:t>
            </a:r>
            <a:r>
              <a:rPr lang="en-US" sz="2100" b="1" i="1" dirty="0"/>
              <a:t>Stop Genocide</a:t>
            </a:r>
            <a:r>
              <a:rPr lang="en-US" sz="2100" b="1" dirty="0"/>
              <a:t>, </a:t>
            </a:r>
            <a:r>
              <a:rPr lang="en-US" sz="2100" b="1" dirty="0" smtClean="0"/>
              <a:t>helped create </a:t>
            </a:r>
            <a:r>
              <a:rPr lang="en-US" sz="2100" b="1" dirty="0"/>
              <a:t>world sentiment in </a:t>
            </a:r>
            <a:r>
              <a:rPr lang="en-US" sz="2100" b="1" dirty="0" err="1"/>
              <a:t>favour</a:t>
            </a:r>
            <a:r>
              <a:rPr lang="en-US" sz="2100" b="1" dirty="0"/>
              <a:t> of our liberation war.</a:t>
            </a:r>
          </a:p>
          <a:p>
            <a:pPr algn="just"/>
            <a:r>
              <a:rPr lang="en-US" sz="2100" b="1" dirty="0"/>
              <a:t>On 30 December 1971, someone informed </a:t>
            </a:r>
            <a:r>
              <a:rPr lang="en-US" sz="2100" b="1" dirty="0" err="1"/>
              <a:t>Zahir</a:t>
            </a:r>
            <a:r>
              <a:rPr lang="en-US" sz="2100" b="1" dirty="0"/>
              <a:t> about an address somewhere </a:t>
            </a:r>
            <a:r>
              <a:rPr lang="en-US" sz="2100" b="1" dirty="0" smtClean="0"/>
              <a:t>at Mirpur</a:t>
            </a:r>
            <a:r>
              <a:rPr lang="en-US" sz="2100" b="1" dirty="0"/>
              <a:t>, where he might find his brother, the famous writer </a:t>
            </a:r>
            <a:r>
              <a:rPr lang="en-US" sz="2100" b="1" dirty="0" err="1"/>
              <a:t>Shahidullah</a:t>
            </a:r>
            <a:r>
              <a:rPr lang="en-US" sz="2100" b="1" dirty="0"/>
              <a:t> Kaiser</a:t>
            </a:r>
            <a:r>
              <a:rPr lang="en-US" sz="2100" b="1" dirty="0" smtClean="0"/>
              <a:t>. </a:t>
            </a:r>
            <a:r>
              <a:rPr lang="en-US" sz="2100" b="1" dirty="0" err="1" smtClean="0"/>
              <a:t>Shahidulla</a:t>
            </a:r>
            <a:r>
              <a:rPr lang="en-US" sz="2100" b="1" dirty="0" smtClean="0"/>
              <a:t> </a:t>
            </a:r>
            <a:r>
              <a:rPr lang="en-US" sz="2100" b="1" dirty="0"/>
              <a:t>was captured and killed by the Pakistani army and the local </a:t>
            </a:r>
            <a:r>
              <a:rPr lang="en-US" sz="2100" b="1" dirty="0" smtClean="0"/>
              <a:t>collaborators during </a:t>
            </a:r>
            <a:r>
              <a:rPr lang="en-US" sz="2100" b="1" dirty="0"/>
              <a:t>the last days of the war. Accordingly </a:t>
            </a:r>
            <a:r>
              <a:rPr lang="en-US" sz="2100" b="1" dirty="0" err="1"/>
              <a:t>Zahir</a:t>
            </a:r>
            <a:r>
              <a:rPr lang="en-US" sz="2100" b="1" dirty="0"/>
              <a:t> left home to get his brother </a:t>
            </a:r>
            <a:r>
              <a:rPr lang="en-US" sz="2100" b="1" dirty="0" smtClean="0"/>
              <a:t>back and </a:t>
            </a:r>
            <a:r>
              <a:rPr lang="en-US" sz="2100" b="1" dirty="0"/>
              <a:t>he never returned</a:t>
            </a:r>
            <a:r>
              <a:rPr lang="en-US" sz="2100" b="1" dirty="0" smtClean="0"/>
              <a:t>.</a:t>
            </a:r>
          </a:p>
          <a:p>
            <a:pPr algn="just"/>
            <a:r>
              <a:rPr lang="en-US" sz="2100" b="1" dirty="0" err="1" smtClean="0"/>
              <a:t>Zahir’s</a:t>
            </a:r>
            <a:r>
              <a:rPr lang="en-US" sz="2100" b="1" dirty="0" smtClean="0"/>
              <a:t> </a:t>
            </a:r>
            <a:r>
              <a:rPr lang="en-US" sz="2100" b="1" dirty="0"/>
              <a:t>dream was fulfilled. He </a:t>
            </a:r>
            <a:r>
              <a:rPr lang="en-US" sz="2100" b="1" dirty="0" smtClean="0"/>
              <a:t>could </a:t>
            </a:r>
            <a:r>
              <a:rPr lang="en-US" sz="2100" b="1" dirty="0"/>
              <a:t>see the inception of </a:t>
            </a:r>
            <a:r>
              <a:rPr lang="en-US" sz="2100" b="1" dirty="0" smtClean="0"/>
              <a:t>a free </a:t>
            </a:r>
            <a:r>
              <a:rPr lang="en-US" sz="2100" b="1" dirty="0"/>
              <a:t>independent Bangladesh though he did not get back his brother. And it’s a </a:t>
            </a:r>
            <a:r>
              <a:rPr lang="en-US" sz="2100" b="1" dirty="0" smtClean="0"/>
              <a:t>pity that this dreamer </a:t>
            </a:r>
            <a:r>
              <a:rPr lang="en-US" sz="2100" b="1" dirty="0"/>
              <a:t>was missing at such a time when his dream came true</a:t>
            </a:r>
            <a:r>
              <a:rPr lang="en-US" sz="2100" b="1" dirty="0" smtClean="0"/>
              <a:t>.</a:t>
            </a:r>
          </a:p>
          <a:p>
            <a:pPr algn="just"/>
            <a:endParaRPr lang="en-US" sz="2100" b="1" dirty="0"/>
          </a:p>
        </p:txBody>
      </p:sp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0575639" y="6428511"/>
            <a:ext cx="1551709" cy="374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6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8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100" b="1" dirty="0" err="1" smtClean="0">
                <a:latin typeface="TimesNewRomanPSMT"/>
              </a:rPr>
              <a:t>Zahir</a:t>
            </a:r>
            <a:r>
              <a:rPr lang="en-US" sz="2100" b="1" dirty="0" smtClean="0">
                <a:latin typeface="TimesNewRomanPSMT"/>
              </a:rPr>
              <a:t> </a:t>
            </a:r>
            <a:r>
              <a:rPr lang="en-US" sz="2100" b="1" dirty="0" err="1">
                <a:latin typeface="TimesNewRomanPSMT"/>
              </a:rPr>
              <a:t>Raihan</a:t>
            </a:r>
            <a:r>
              <a:rPr lang="en-US" sz="2100" b="1" dirty="0">
                <a:latin typeface="TimesNewRomanPSMT"/>
              </a:rPr>
              <a:t> was one of the most talented </a:t>
            </a:r>
            <a:r>
              <a:rPr lang="en-US" sz="2100" b="1" dirty="0" smtClean="0">
                <a:latin typeface="TimesNewRomanPSMT"/>
              </a:rPr>
              <a:t>film makers </a:t>
            </a:r>
            <a:r>
              <a:rPr lang="en-US" sz="2100" b="1" dirty="0">
                <a:latin typeface="TimesNewRomanPSMT"/>
              </a:rPr>
              <a:t>in Bangladesh. He was born on 19 </a:t>
            </a:r>
            <a:r>
              <a:rPr lang="en-US" sz="2100" b="1" dirty="0" smtClean="0">
                <a:latin typeface="TimesNewRomanPSMT"/>
              </a:rPr>
              <a:t>August 1935 </a:t>
            </a:r>
            <a:r>
              <a:rPr lang="en-US" sz="2100" b="1" dirty="0">
                <a:latin typeface="TimesNewRomanPSMT"/>
              </a:rPr>
              <a:t>in the village </a:t>
            </a:r>
            <a:r>
              <a:rPr lang="en-US" sz="2100" b="1" dirty="0" err="1">
                <a:latin typeface="TimesNewRomanPSMT"/>
              </a:rPr>
              <a:t>Majupur</a:t>
            </a:r>
            <a:r>
              <a:rPr lang="en-US" sz="2100" b="1" dirty="0">
                <a:latin typeface="TimesNewRomanPSMT"/>
              </a:rPr>
              <a:t>, in </a:t>
            </a:r>
            <a:r>
              <a:rPr lang="en-US" sz="2100" b="1" dirty="0" err="1">
                <a:latin typeface="TimesNewRomanPSMT"/>
              </a:rPr>
              <a:t>Feni</a:t>
            </a:r>
            <a:r>
              <a:rPr lang="en-US" sz="2100" b="1" dirty="0">
                <a:latin typeface="TimesNewRomanPSMT"/>
              </a:rPr>
              <a:t> district. </a:t>
            </a:r>
            <a:r>
              <a:rPr lang="en-US" sz="2100" b="1" dirty="0" smtClean="0">
                <a:latin typeface="TimesNewRomanPSMT"/>
              </a:rPr>
              <a:t>He was </a:t>
            </a:r>
            <a:r>
              <a:rPr lang="en-US" sz="2100" b="1" dirty="0">
                <a:latin typeface="TimesNewRomanPSMT"/>
              </a:rPr>
              <a:t>an active worker of the Language Movement</a:t>
            </a:r>
            <a:r>
              <a:rPr lang="en-US" sz="2100" b="1" dirty="0" smtClean="0">
                <a:latin typeface="TimesNewRomanPSMT"/>
              </a:rPr>
              <a:t>. He </a:t>
            </a:r>
            <a:r>
              <a:rPr lang="en-US" sz="2100" b="1" dirty="0">
                <a:latin typeface="TimesNewRomanPSMT"/>
              </a:rPr>
              <a:t>was one of the ten students to go out in </a:t>
            </a:r>
            <a:r>
              <a:rPr lang="en-US" sz="2100" b="1" dirty="0" smtClean="0">
                <a:latin typeface="TimesNewRomanPSMT"/>
              </a:rPr>
              <a:t>a procession </a:t>
            </a:r>
            <a:r>
              <a:rPr lang="en-US" sz="2100" b="1" dirty="0">
                <a:latin typeface="TimesNewRomanPSMT"/>
              </a:rPr>
              <a:t>on 21 February 1952 despite a ban </a:t>
            </a:r>
            <a:r>
              <a:rPr lang="en-US" sz="2100" b="1" dirty="0" smtClean="0">
                <a:latin typeface="TimesNewRomanPSMT"/>
              </a:rPr>
              <a:t>on such </a:t>
            </a:r>
            <a:r>
              <a:rPr lang="en-US" sz="2100" b="1" dirty="0">
                <a:latin typeface="TimesNewRomanPSMT"/>
              </a:rPr>
              <a:t>activities. As a result, he and many </a:t>
            </a:r>
            <a:r>
              <a:rPr lang="en-US" sz="2100" b="1" dirty="0" smtClean="0">
                <a:latin typeface="TimesNewRomanPSMT"/>
              </a:rPr>
              <a:t>others were arrested </a:t>
            </a:r>
            <a:r>
              <a:rPr lang="en-US" sz="2100" b="1" dirty="0">
                <a:latin typeface="TimesNewRomanPSMT"/>
              </a:rPr>
              <a:t>and taken to prison. </a:t>
            </a:r>
            <a:r>
              <a:rPr lang="en-US" sz="2100" b="1" dirty="0" err="1">
                <a:latin typeface="TimesNewRomanPSMT"/>
              </a:rPr>
              <a:t>Zahir</a:t>
            </a:r>
            <a:r>
              <a:rPr lang="en-US" sz="2100" b="1" dirty="0">
                <a:latin typeface="TimesNewRomanPSMT"/>
              </a:rPr>
              <a:t> was </a:t>
            </a:r>
            <a:r>
              <a:rPr lang="en-US" sz="2100" b="1" dirty="0" smtClean="0">
                <a:latin typeface="TimesNewRomanPSMT"/>
              </a:rPr>
              <a:t>also present </a:t>
            </a:r>
            <a:r>
              <a:rPr lang="en-US" sz="2100" b="1" dirty="0">
                <a:latin typeface="TimesNewRomanPSMT"/>
              </a:rPr>
              <a:t>at the historical meeting of </a:t>
            </a:r>
            <a:r>
              <a:rPr lang="en-US" sz="2100" b="1" dirty="0" err="1">
                <a:latin typeface="TimesNewRomanPSMT"/>
              </a:rPr>
              <a:t>Amtala</a:t>
            </a:r>
            <a:r>
              <a:rPr lang="en-US" sz="2100" b="1" dirty="0">
                <a:latin typeface="TimesNewRomanPSMT"/>
              </a:rPr>
              <a:t> </a:t>
            </a:r>
            <a:r>
              <a:rPr lang="en-US" sz="2100" b="1" dirty="0" smtClean="0">
                <a:latin typeface="TimesNewRomanPSMT"/>
              </a:rPr>
              <a:t>on February </a:t>
            </a:r>
            <a:r>
              <a:rPr lang="en-US" sz="2100" b="1" dirty="0">
                <a:latin typeface="TimesNewRomanPSMT"/>
              </a:rPr>
              <a:t>21, 1952. He also took part in the </a:t>
            </a:r>
            <a:r>
              <a:rPr lang="en-US" sz="2100" b="1" dirty="0" smtClean="0">
                <a:latin typeface="TimesNewRomanPSMT"/>
              </a:rPr>
              <a:t>mass movement </a:t>
            </a:r>
            <a:r>
              <a:rPr lang="en-US" sz="2100" b="1" dirty="0">
                <a:latin typeface="TimesNewRomanPSMT"/>
              </a:rPr>
              <a:t>in 1969. In 1971, he joined </a:t>
            </a:r>
            <a:r>
              <a:rPr lang="en-US" sz="2100" b="1" dirty="0" smtClean="0">
                <a:latin typeface="TimesNewRomanPSMT"/>
              </a:rPr>
              <a:t>the Liberation </a:t>
            </a:r>
            <a:r>
              <a:rPr lang="en-US" sz="2100" b="1" dirty="0">
                <a:latin typeface="TimesNewRomanPSMT"/>
              </a:rPr>
              <a:t>War</a:t>
            </a:r>
            <a:r>
              <a:rPr lang="en-US" sz="2100" b="1" dirty="0" smtClean="0">
                <a:latin typeface="TimesNewRomanPSMT"/>
              </a:rPr>
              <a:t>.</a:t>
            </a:r>
          </a:p>
          <a:p>
            <a:pPr algn="just"/>
            <a:r>
              <a:rPr lang="en-US" sz="2100" b="1" dirty="0"/>
              <a:t>All through his life, </a:t>
            </a:r>
            <a:r>
              <a:rPr lang="en-US" sz="2100" b="1" dirty="0" err="1"/>
              <a:t>Zahir</a:t>
            </a:r>
            <a:r>
              <a:rPr lang="en-US" sz="2100" b="1" dirty="0"/>
              <a:t> dreamt for a democratic society, a society that will </a:t>
            </a:r>
            <a:r>
              <a:rPr lang="en-US" sz="2100" b="1" dirty="0" smtClean="0"/>
              <a:t>ensure freedom </a:t>
            </a:r>
            <a:r>
              <a:rPr lang="en-US" sz="2100" b="1" dirty="0"/>
              <a:t>of speech and will. He had </a:t>
            </a:r>
            <a:r>
              <a:rPr lang="en-US" sz="2100" b="1" dirty="0" smtClean="0"/>
              <a:t>many dreams </a:t>
            </a:r>
            <a:r>
              <a:rPr lang="en-US" sz="2100" b="1" dirty="0"/>
              <a:t>about our film industry too. </a:t>
            </a:r>
            <a:r>
              <a:rPr lang="en-US" sz="2100" b="1" dirty="0" smtClean="0"/>
              <a:t>He made </a:t>
            </a:r>
            <a:r>
              <a:rPr lang="en-US" sz="2100" b="1" dirty="0"/>
              <a:t>a legendary film </a:t>
            </a:r>
            <a:r>
              <a:rPr lang="en-US" sz="2100" b="1" i="1" dirty="0" err="1"/>
              <a:t>Jibon</a:t>
            </a:r>
            <a:r>
              <a:rPr lang="en-US" sz="2100" b="1" i="1" dirty="0"/>
              <a:t> </a:t>
            </a:r>
            <a:r>
              <a:rPr lang="en-US" sz="2100" b="1" i="1" dirty="0" err="1"/>
              <a:t>Theke</a:t>
            </a:r>
            <a:r>
              <a:rPr lang="en-US" sz="2100" b="1" i="1" dirty="0"/>
              <a:t> </a:t>
            </a:r>
            <a:r>
              <a:rPr lang="en-US" sz="2100" b="1" i="1" dirty="0" err="1"/>
              <a:t>Neya</a:t>
            </a:r>
            <a:r>
              <a:rPr lang="en-US" sz="2100" b="1" i="1" dirty="0"/>
              <a:t> </a:t>
            </a:r>
            <a:r>
              <a:rPr lang="en-US" sz="2100" b="1" dirty="0"/>
              <a:t>based on the Language Movement of 1952</a:t>
            </a:r>
            <a:r>
              <a:rPr lang="en-US" sz="2100" b="1" dirty="0" smtClean="0"/>
              <a:t>. It </a:t>
            </a:r>
            <a:r>
              <a:rPr lang="en-US" sz="2100" b="1" dirty="0"/>
              <a:t>was a revolt against the then autocratic government. The family presented in </a:t>
            </a:r>
            <a:r>
              <a:rPr lang="en-US" sz="2100" b="1" dirty="0" smtClean="0"/>
              <a:t>that film </a:t>
            </a:r>
            <a:r>
              <a:rPr lang="en-US" sz="2100" b="1" dirty="0"/>
              <a:t>was a miniature East Pakistan ruled by an autocrat who had to go to the </a:t>
            </a:r>
            <a:r>
              <a:rPr lang="en-US" sz="2100" b="1" dirty="0" smtClean="0"/>
              <a:t>prison for </a:t>
            </a:r>
            <a:r>
              <a:rPr lang="en-US" sz="2100" b="1" dirty="0"/>
              <a:t>her conspiracy. During the liberation war this film was shown </a:t>
            </a:r>
            <a:r>
              <a:rPr lang="en-US" sz="2100" b="1" dirty="0" smtClean="0"/>
              <a:t>outside Bangladesh</a:t>
            </a:r>
            <a:r>
              <a:rPr lang="en-US" sz="2100" b="1" dirty="0"/>
              <a:t>. Critics like </a:t>
            </a:r>
            <a:r>
              <a:rPr lang="en-US" sz="2100" b="1" dirty="0" err="1"/>
              <a:t>Satyajit</a:t>
            </a:r>
            <a:r>
              <a:rPr lang="en-US" sz="2100" b="1" dirty="0"/>
              <a:t> Ray, </a:t>
            </a:r>
            <a:r>
              <a:rPr lang="en-US" sz="2100" b="1" dirty="0" err="1"/>
              <a:t>Mrinal</a:t>
            </a:r>
            <a:r>
              <a:rPr lang="en-US" sz="2100" b="1" dirty="0"/>
              <a:t> Sen, and </a:t>
            </a:r>
            <a:r>
              <a:rPr lang="en-US" sz="2100" b="1" dirty="0" err="1"/>
              <a:t>Ritwik</a:t>
            </a:r>
            <a:r>
              <a:rPr lang="en-US" sz="2100" b="1" dirty="0"/>
              <a:t> </a:t>
            </a:r>
            <a:r>
              <a:rPr lang="en-US" sz="2100" b="1" dirty="0" err="1"/>
              <a:t>Ghatak</a:t>
            </a:r>
            <a:r>
              <a:rPr lang="en-US" sz="2100" b="1" dirty="0"/>
              <a:t> appreciated </a:t>
            </a:r>
            <a:r>
              <a:rPr lang="en-US" sz="2100" b="1" dirty="0" smtClean="0"/>
              <a:t>this film</a:t>
            </a:r>
            <a:r>
              <a:rPr lang="en-US" sz="2100" b="1" dirty="0"/>
              <a:t>. </a:t>
            </a:r>
            <a:r>
              <a:rPr lang="en-US" sz="2100" b="1" dirty="0" err="1"/>
              <a:t>Zahir</a:t>
            </a:r>
            <a:r>
              <a:rPr lang="en-US" sz="2100" b="1" dirty="0"/>
              <a:t> gave all his money to the Freedom Fighters’ trust that he got from his </a:t>
            </a:r>
            <a:r>
              <a:rPr lang="en-US" sz="2100" b="1" dirty="0" smtClean="0"/>
              <a:t>film shows</a:t>
            </a:r>
            <a:r>
              <a:rPr lang="en-US" sz="2100" b="1" dirty="0"/>
              <a:t>. Besides, his great documentary on Pakistani atrocities, </a:t>
            </a:r>
            <a:r>
              <a:rPr lang="en-US" sz="2100" b="1" i="1" dirty="0"/>
              <a:t>Stop Genocide</a:t>
            </a:r>
            <a:r>
              <a:rPr lang="en-US" sz="2100" b="1" dirty="0"/>
              <a:t>, </a:t>
            </a:r>
            <a:r>
              <a:rPr lang="en-US" sz="2100" b="1" dirty="0" smtClean="0"/>
              <a:t>helped create </a:t>
            </a:r>
            <a:r>
              <a:rPr lang="en-US" sz="2100" b="1" dirty="0"/>
              <a:t>world sentiment in </a:t>
            </a:r>
            <a:r>
              <a:rPr lang="en-US" sz="2100" b="1" dirty="0" err="1"/>
              <a:t>favour</a:t>
            </a:r>
            <a:r>
              <a:rPr lang="en-US" sz="2100" b="1" dirty="0"/>
              <a:t> of our liberation war.</a:t>
            </a:r>
          </a:p>
          <a:p>
            <a:pPr algn="just"/>
            <a:r>
              <a:rPr lang="en-US" sz="2100" b="1" dirty="0"/>
              <a:t>On 30 December 1971, someone informed </a:t>
            </a:r>
            <a:r>
              <a:rPr lang="en-US" sz="2100" b="1" dirty="0" err="1"/>
              <a:t>Zahir</a:t>
            </a:r>
            <a:r>
              <a:rPr lang="en-US" sz="2100" b="1" dirty="0"/>
              <a:t> about an address somewhere </a:t>
            </a:r>
            <a:r>
              <a:rPr lang="en-US" sz="2100" b="1" dirty="0" smtClean="0"/>
              <a:t>at Mirpur</a:t>
            </a:r>
            <a:r>
              <a:rPr lang="en-US" sz="2100" b="1" dirty="0"/>
              <a:t>, where he might find his brother, the famous writer </a:t>
            </a:r>
            <a:r>
              <a:rPr lang="en-US" sz="2100" b="1" dirty="0" err="1"/>
              <a:t>Shahidullah</a:t>
            </a:r>
            <a:r>
              <a:rPr lang="en-US" sz="2100" b="1" dirty="0"/>
              <a:t> Kaiser</a:t>
            </a:r>
            <a:r>
              <a:rPr lang="en-US" sz="2100" b="1" dirty="0" smtClean="0"/>
              <a:t>. </a:t>
            </a:r>
            <a:r>
              <a:rPr lang="en-US" sz="2100" b="1" dirty="0" err="1" smtClean="0"/>
              <a:t>Shahidulla</a:t>
            </a:r>
            <a:r>
              <a:rPr lang="en-US" sz="2100" b="1" dirty="0" smtClean="0"/>
              <a:t> </a:t>
            </a:r>
            <a:r>
              <a:rPr lang="en-US" sz="2100" b="1" dirty="0"/>
              <a:t>was captured and killed by the Pakistani army and the local </a:t>
            </a:r>
            <a:r>
              <a:rPr lang="en-US" sz="2100" b="1" dirty="0" smtClean="0"/>
              <a:t>collaborators during </a:t>
            </a:r>
            <a:r>
              <a:rPr lang="en-US" sz="2100" b="1" dirty="0"/>
              <a:t>the last days of the war. Accordingly </a:t>
            </a:r>
            <a:r>
              <a:rPr lang="en-US" sz="2100" b="1" dirty="0" err="1"/>
              <a:t>Zahir</a:t>
            </a:r>
            <a:r>
              <a:rPr lang="en-US" sz="2100" b="1" dirty="0"/>
              <a:t> left home to get his brother </a:t>
            </a:r>
            <a:r>
              <a:rPr lang="en-US" sz="2100" b="1" dirty="0" smtClean="0"/>
              <a:t>back and </a:t>
            </a:r>
            <a:r>
              <a:rPr lang="en-US" sz="2100" b="1" dirty="0"/>
              <a:t>he never returned</a:t>
            </a:r>
            <a:r>
              <a:rPr lang="en-US" sz="2100" b="1" dirty="0" smtClean="0"/>
              <a:t>.</a:t>
            </a:r>
          </a:p>
          <a:p>
            <a:pPr algn="just"/>
            <a:r>
              <a:rPr lang="en-US" sz="2100" b="1" dirty="0" err="1" smtClean="0"/>
              <a:t>Zahir’s</a:t>
            </a:r>
            <a:r>
              <a:rPr lang="en-US" sz="2100" b="1" dirty="0" smtClean="0"/>
              <a:t> </a:t>
            </a:r>
            <a:r>
              <a:rPr lang="en-US" sz="2100" b="1" dirty="0"/>
              <a:t>dream was fulfilled. He </a:t>
            </a:r>
            <a:r>
              <a:rPr lang="en-US" sz="2100" b="1" dirty="0" smtClean="0"/>
              <a:t>could </a:t>
            </a:r>
            <a:r>
              <a:rPr lang="en-US" sz="2100" b="1" dirty="0"/>
              <a:t>see the inception of </a:t>
            </a:r>
            <a:r>
              <a:rPr lang="en-US" sz="2100" b="1" dirty="0" smtClean="0"/>
              <a:t>a free </a:t>
            </a:r>
            <a:r>
              <a:rPr lang="en-US" sz="2100" b="1" dirty="0"/>
              <a:t>independent Bangladesh though he did not get back his brother. And it’s a </a:t>
            </a:r>
            <a:r>
              <a:rPr lang="en-US" sz="2100" b="1" dirty="0" smtClean="0"/>
              <a:t>pity that this dreamer </a:t>
            </a:r>
            <a:r>
              <a:rPr lang="en-US" sz="2100" b="1" dirty="0"/>
              <a:t>was missing at such a time when his dream came true</a:t>
            </a:r>
            <a:r>
              <a:rPr lang="en-US" sz="2100" b="1" dirty="0" smtClean="0"/>
              <a:t>.</a:t>
            </a:r>
          </a:p>
          <a:p>
            <a:pPr algn="just"/>
            <a:endParaRPr lang="en-US" sz="2100" b="1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10221686" y="6476999"/>
            <a:ext cx="139337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56" y="38594"/>
            <a:ext cx="12006940" cy="6617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700" b="1" dirty="0" smtClean="0">
                <a:latin typeface="TimesNewRomanPS-BoldMT"/>
              </a:rPr>
              <a:t>D: </a:t>
            </a:r>
            <a:r>
              <a:rPr lang="en-US" sz="3700" b="1" dirty="0">
                <a:latin typeface="TimesNewRomanPS-BoldMT"/>
              </a:rPr>
              <a:t>Read the following sentences </a:t>
            </a:r>
            <a:r>
              <a:rPr lang="en-US" sz="3700" b="1" dirty="0" smtClean="0">
                <a:latin typeface="TimesNewRomanPS-BoldMT"/>
              </a:rPr>
              <a:t>and complete </a:t>
            </a:r>
            <a:r>
              <a:rPr lang="en-US" sz="3700" b="1" dirty="0">
                <a:latin typeface="TimesNewRomanPS-BoldMT"/>
              </a:rPr>
              <a:t>them</a:t>
            </a:r>
            <a:r>
              <a:rPr lang="en-US" sz="3700" b="1" dirty="0" smtClean="0">
                <a:latin typeface="TimesNewRomanPS-BoldMT"/>
              </a:rPr>
              <a:t>.</a:t>
            </a:r>
            <a:endParaRPr lang="en-US" sz="3700" b="1" dirty="0"/>
          </a:p>
        </p:txBody>
      </p:sp>
      <p:sp>
        <p:nvSpPr>
          <p:cNvPr id="3" name="Rectangle 2"/>
          <p:cNvSpPr/>
          <p:nvPr/>
        </p:nvSpPr>
        <p:spPr>
          <a:xfrm>
            <a:off x="93355" y="732637"/>
            <a:ext cx="12006941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NewRomanPSMT"/>
              </a:rPr>
              <a:t>1. </a:t>
            </a:r>
            <a:r>
              <a:rPr lang="en-US" sz="3600" b="1" dirty="0" err="1">
                <a:latin typeface="TimesNewRomanPSMT"/>
              </a:rPr>
              <a:t>Zahir</a:t>
            </a:r>
            <a:r>
              <a:rPr lang="en-US" sz="3600" b="1" dirty="0">
                <a:latin typeface="TimesNewRomanPSMT"/>
              </a:rPr>
              <a:t> </a:t>
            </a:r>
            <a:r>
              <a:rPr lang="en-US" sz="3600" b="1" dirty="0" err="1">
                <a:latin typeface="TimesNewRomanPSMT"/>
              </a:rPr>
              <a:t>Raihan</a:t>
            </a:r>
            <a:r>
              <a:rPr lang="en-US" sz="3600" b="1" dirty="0">
                <a:latin typeface="TimesNewRomanPSMT"/>
              </a:rPr>
              <a:t> is famous </a:t>
            </a:r>
            <a:r>
              <a:rPr lang="en-US" sz="3600" b="1" dirty="0" smtClean="0">
                <a:latin typeface="TimesNewRomanPSMT"/>
              </a:rPr>
              <a:t>as --- --- --- --- --- --- . </a:t>
            </a:r>
            <a:endParaRPr lang="en-US" sz="3600" b="1" dirty="0">
              <a:latin typeface="TimesNewRomanPSMT"/>
            </a:endParaRPr>
          </a:p>
          <a:p>
            <a:r>
              <a:rPr lang="en-US" sz="3600" b="1" dirty="0" smtClean="0">
                <a:latin typeface="TimesNewRomanPSMT"/>
              </a:rPr>
              <a:t>2. </a:t>
            </a:r>
            <a:r>
              <a:rPr lang="en-US" sz="3600" b="1" dirty="0" err="1">
                <a:latin typeface="TimesNewRomanPSMT"/>
              </a:rPr>
              <a:t>Zahir</a:t>
            </a:r>
            <a:r>
              <a:rPr lang="en-US" sz="3600" b="1" dirty="0">
                <a:latin typeface="TimesNewRomanPSMT"/>
              </a:rPr>
              <a:t> was imprisoned because --- </a:t>
            </a:r>
            <a:endParaRPr lang="en-US" sz="3600" b="1" dirty="0" smtClean="0">
              <a:latin typeface="TimesNewRomanPSMT"/>
            </a:endParaRPr>
          </a:p>
          <a:p>
            <a:r>
              <a:rPr lang="en-US" sz="3600" b="1" dirty="0" smtClean="0">
                <a:latin typeface="TimesNewRomanPSMT"/>
              </a:rPr>
              <a:t>	--- ---</a:t>
            </a:r>
            <a:r>
              <a:rPr lang="en-US" sz="3600" b="1" dirty="0">
                <a:latin typeface="TimesNewRomanPSMT"/>
              </a:rPr>
              <a:t> --- --- </a:t>
            </a:r>
            <a:r>
              <a:rPr lang="en-US" sz="3600" b="1" dirty="0" smtClean="0">
                <a:latin typeface="TimesNewRomanPSMT"/>
              </a:rPr>
              <a:t>--- .</a:t>
            </a:r>
            <a:endParaRPr lang="en-US" sz="3600" b="1" dirty="0">
              <a:latin typeface="TimesNewRomanPSMT"/>
            </a:endParaRPr>
          </a:p>
          <a:p>
            <a:r>
              <a:rPr lang="en-US" sz="3600" b="1" dirty="0" smtClean="0">
                <a:latin typeface="TimesNewRomanPSMT"/>
              </a:rPr>
              <a:t>3. </a:t>
            </a:r>
            <a:r>
              <a:rPr lang="en-US" sz="3600" b="1" dirty="0">
                <a:latin typeface="TimesNewRomanPSMT"/>
              </a:rPr>
              <a:t>He participated in --- --- </a:t>
            </a:r>
            <a:r>
              <a:rPr lang="en-US" sz="3600" b="1" dirty="0" smtClean="0">
                <a:latin typeface="TimesNewRomanPSMT"/>
              </a:rPr>
              <a:t>--- </a:t>
            </a:r>
            <a:r>
              <a:rPr lang="en-US" sz="3600" b="1" dirty="0">
                <a:latin typeface="TimesNewRomanPSMT"/>
              </a:rPr>
              <a:t>--- </a:t>
            </a:r>
            <a:r>
              <a:rPr lang="en-US" sz="3600" b="1" dirty="0" smtClean="0">
                <a:latin typeface="TimesNewRomanPSMT"/>
              </a:rPr>
              <a:t>--- --- --- --- and --- </a:t>
            </a:r>
            <a:r>
              <a:rPr lang="en-US" sz="3600" b="1" dirty="0">
                <a:latin typeface="TimesNewRomanPSMT"/>
              </a:rPr>
              <a:t>--- --- </a:t>
            </a:r>
            <a:r>
              <a:rPr lang="en-US" sz="3600" b="1" dirty="0" smtClean="0">
                <a:latin typeface="TimesNewRomanPSMT"/>
              </a:rPr>
              <a:t>	--- .</a:t>
            </a:r>
            <a:endParaRPr lang="en-US" sz="3600" b="1" dirty="0">
              <a:latin typeface="TimesNewRomanPSMT"/>
            </a:endParaRPr>
          </a:p>
          <a:p>
            <a:r>
              <a:rPr lang="en-US" sz="3600" b="1" dirty="0" smtClean="0">
                <a:latin typeface="TimesNewRomanPSMT"/>
              </a:rPr>
              <a:t>4. </a:t>
            </a:r>
            <a:r>
              <a:rPr lang="en-US" sz="3600" b="1" i="1" dirty="0" err="1">
                <a:latin typeface="TimesNewRomanPS-ItalicMT"/>
              </a:rPr>
              <a:t>Jibon</a:t>
            </a:r>
            <a:r>
              <a:rPr lang="en-US" sz="3600" b="1" i="1" dirty="0">
                <a:latin typeface="TimesNewRomanPS-ItalicMT"/>
              </a:rPr>
              <a:t> </a:t>
            </a:r>
            <a:r>
              <a:rPr lang="en-US" sz="3600" b="1" i="1" dirty="0" err="1">
                <a:latin typeface="TimesNewRomanPS-ItalicMT"/>
              </a:rPr>
              <a:t>Theke</a:t>
            </a:r>
            <a:r>
              <a:rPr lang="en-US" sz="3600" b="1" i="1" dirty="0">
                <a:latin typeface="TimesNewRomanPS-ItalicMT"/>
              </a:rPr>
              <a:t> </a:t>
            </a:r>
            <a:r>
              <a:rPr lang="en-US" sz="3600" b="1" i="1" dirty="0" err="1">
                <a:latin typeface="TimesNewRomanPS-ItalicMT"/>
              </a:rPr>
              <a:t>Neya</a:t>
            </a:r>
            <a:r>
              <a:rPr lang="en-US" sz="3600" b="1" i="1" dirty="0">
                <a:latin typeface="TimesNewRomanPS-ItalicMT"/>
              </a:rPr>
              <a:t> </a:t>
            </a:r>
            <a:r>
              <a:rPr lang="en-US" sz="3600" b="1" dirty="0">
                <a:latin typeface="TimesNewRomanPSMT"/>
              </a:rPr>
              <a:t>symbolizes --- </a:t>
            </a:r>
            <a:r>
              <a:rPr lang="en-US" sz="3600" b="1" dirty="0" smtClean="0">
                <a:latin typeface="TimesNewRomanPSMT"/>
              </a:rPr>
              <a:t>--- </a:t>
            </a:r>
            <a:r>
              <a:rPr lang="en-US" sz="3600" b="1" dirty="0">
                <a:latin typeface="TimesNewRomanPSMT"/>
              </a:rPr>
              <a:t>--- </a:t>
            </a:r>
            <a:r>
              <a:rPr lang="en-US" sz="3600" b="1" dirty="0" smtClean="0">
                <a:latin typeface="TimesNewRomanPSMT"/>
              </a:rPr>
              <a:t>---</a:t>
            </a:r>
            <a:r>
              <a:rPr lang="en-US" sz="3600" b="1" dirty="0">
                <a:latin typeface="TimesNewRomanPSMT"/>
              </a:rPr>
              <a:t> --- </a:t>
            </a:r>
            <a:endParaRPr lang="en-US" sz="3600" b="1" dirty="0" smtClean="0">
              <a:latin typeface="TimesNewRomanPSMT"/>
            </a:endParaRPr>
          </a:p>
          <a:p>
            <a:r>
              <a:rPr lang="en-US" sz="3600" b="1" dirty="0" smtClean="0">
                <a:latin typeface="TimesNewRomanPSMT"/>
              </a:rPr>
              <a:t>	--- --- .</a:t>
            </a:r>
            <a:endParaRPr lang="en-US" sz="3600" b="1" dirty="0">
              <a:latin typeface="TimesNewRomanPSMT"/>
            </a:endParaRPr>
          </a:p>
          <a:p>
            <a:r>
              <a:rPr lang="en-US" sz="3600" b="1" dirty="0" smtClean="0">
                <a:latin typeface="TimesNewRomanPSMT"/>
              </a:rPr>
              <a:t>5. </a:t>
            </a:r>
            <a:r>
              <a:rPr lang="en-US" sz="3600" b="1" dirty="0">
                <a:latin typeface="TimesNewRomanPSMT"/>
              </a:rPr>
              <a:t>He donated --- --- </a:t>
            </a:r>
            <a:r>
              <a:rPr lang="en-US" sz="3600" b="1" dirty="0" smtClean="0">
                <a:latin typeface="TimesNewRomanPSMT"/>
              </a:rPr>
              <a:t>---</a:t>
            </a:r>
            <a:r>
              <a:rPr lang="en-US" sz="3600" b="1" dirty="0">
                <a:latin typeface="TimesNewRomanPSMT"/>
              </a:rPr>
              <a:t> --- --- </a:t>
            </a:r>
            <a:r>
              <a:rPr lang="en-US" sz="3600" b="1" dirty="0" smtClean="0">
                <a:latin typeface="TimesNewRomanPSMT"/>
              </a:rPr>
              <a:t>---</a:t>
            </a:r>
            <a:r>
              <a:rPr lang="en-US" sz="3600" b="1" dirty="0">
                <a:latin typeface="TimesNewRomanPSMT"/>
              </a:rPr>
              <a:t> --- --- </a:t>
            </a:r>
            <a:r>
              <a:rPr lang="en-US" sz="3600" b="1" dirty="0" smtClean="0">
                <a:latin typeface="TimesNewRomanPSMT"/>
              </a:rPr>
              <a:t>---</a:t>
            </a:r>
            <a:r>
              <a:rPr lang="en-US" sz="3600" b="1" dirty="0">
                <a:latin typeface="TimesNewRomanPSMT"/>
              </a:rPr>
              <a:t> --- --- </a:t>
            </a:r>
            <a:r>
              <a:rPr lang="en-US" sz="3600" b="1" dirty="0" smtClean="0">
                <a:latin typeface="TimesNewRomanPSMT"/>
              </a:rPr>
              <a:t>--- .</a:t>
            </a:r>
            <a:endParaRPr lang="en-US" sz="3600" b="1" dirty="0">
              <a:latin typeface="TimesNewRomanPSMT"/>
            </a:endParaRPr>
          </a:p>
          <a:p>
            <a:r>
              <a:rPr lang="en-US" sz="3600" b="1" dirty="0" smtClean="0">
                <a:latin typeface="TimesNewRomanPSMT"/>
              </a:rPr>
              <a:t>6. </a:t>
            </a:r>
            <a:r>
              <a:rPr lang="en-US" sz="3600" b="1" dirty="0">
                <a:latin typeface="TimesNewRomanPSMT"/>
              </a:rPr>
              <a:t>He worked to organize --- --- --- --- </a:t>
            </a:r>
            <a:r>
              <a:rPr lang="en-US" sz="3600" b="1" dirty="0" smtClean="0">
                <a:latin typeface="TimesNewRomanPSMT"/>
              </a:rPr>
              <a:t> </a:t>
            </a:r>
            <a:r>
              <a:rPr lang="en-US" sz="3600" b="1" dirty="0">
                <a:latin typeface="TimesNewRomanPSMT"/>
              </a:rPr>
              <a:t>--- </a:t>
            </a:r>
            <a:r>
              <a:rPr lang="en-US" sz="3600" b="1" dirty="0" smtClean="0">
                <a:latin typeface="TimesNewRomanPSMT"/>
              </a:rPr>
              <a:t>by his great 	documentary </a:t>
            </a:r>
            <a:r>
              <a:rPr lang="en-US" sz="3600" b="1" i="1" dirty="0">
                <a:latin typeface="TimesNewRomanPS-ItalicMT"/>
              </a:rPr>
              <a:t>Stop Genocide</a:t>
            </a:r>
            <a:r>
              <a:rPr lang="en-US" sz="3600" b="1" dirty="0">
                <a:latin typeface="TimesNewRomanPSMT"/>
              </a:rPr>
              <a:t>.</a:t>
            </a:r>
          </a:p>
          <a:p>
            <a:r>
              <a:rPr lang="en-US" sz="3600" b="1" dirty="0">
                <a:latin typeface="TimesNewRomanPSMT"/>
              </a:rPr>
              <a:t>7 His disappearance is a great --- </a:t>
            </a:r>
            <a:r>
              <a:rPr lang="en-US" sz="3600" b="1" dirty="0" smtClean="0">
                <a:latin typeface="TimesNewRomanPSMT"/>
              </a:rPr>
              <a:t>--- --- 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92685" y="538086"/>
            <a:ext cx="336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 maker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0646230" y="6393119"/>
            <a:ext cx="1338943" cy="42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482" y="1631486"/>
            <a:ext cx="1155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participated in the procession of language movement.</a:t>
            </a:r>
            <a:endParaRPr lang="en-US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1940" y="2213212"/>
            <a:ext cx="501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istoric </a:t>
            </a:r>
            <a:r>
              <a:rPr lang="en-US" sz="36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Amtala</a:t>
            </a:r>
            <a:r>
              <a:rPr lang="en-US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meeting</a:t>
            </a:r>
            <a:endParaRPr lang="en-US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8195" y="2790199"/>
            <a:ext cx="337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movement</a:t>
            </a:r>
            <a:endParaRPr lang="en-US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385" y="3843546"/>
            <a:ext cx="1130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protest against the autocratic government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3624" y="4420533"/>
            <a:ext cx="818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oney to the freedom fighter’s trust.</a:t>
            </a:r>
            <a:endParaRPr lang="en-US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3795" y="4896893"/>
            <a:ext cx="3689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support</a:t>
            </a:r>
            <a:endParaRPr lang="en-US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6169" y="6039894"/>
            <a:ext cx="116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pity.</a:t>
            </a:r>
            <a:endParaRPr lang="en-US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42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791359"/>
            <a:ext cx="11859489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E: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Work in pairs.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Discuss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255" y="2264891"/>
            <a:ext cx="1185948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NewRomanPSMT"/>
              </a:rPr>
              <a:t>1. </a:t>
            </a:r>
            <a:r>
              <a:rPr lang="en-US" sz="3600" b="1" dirty="0">
                <a:latin typeface="TimesNewRomanPSMT"/>
              </a:rPr>
              <a:t>Why is </a:t>
            </a:r>
            <a:r>
              <a:rPr lang="en-US" sz="3600" b="1" dirty="0" err="1">
                <a:latin typeface="TimesNewRomanPSMT"/>
              </a:rPr>
              <a:t>Zahir</a:t>
            </a:r>
            <a:r>
              <a:rPr lang="en-US" sz="3600" b="1" dirty="0">
                <a:latin typeface="TimesNewRomanPSMT"/>
              </a:rPr>
              <a:t> </a:t>
            </a:r>
            <a:r>
              <a:rPr lang="en-US" sz="3600" b="1" dirty="0" err="1">
                <a:latin typeface="TimesNewRomanPSMT"/>
              </a:rPr>
              <a:t>Raihan</a:t>
            </a:r>
            <a:r>
              <a:rPr lang="en-US" sz="3600" b="1" dirty="0">
                <a:latin typeface="TimesNewRomanPSMT"/>
              </a:rPr>
              <a:t> considered a freedom </a:t>
            </a:r>
            <a:r>
              <a:rPr lang="en-US" sz="3600" b="1" dirty="0" smtClean="0">
                <a:latin typeface="TimesNewRomanPSMT"/>
              </a:rPr>
              <a:t>fighter 	though </a:t>
            </a:r>
            <a:r>
              <a:rPr lang="en-US" sz="3600" b="1" dirty="0">
                <a:latin typeface="TimesNewRomanPSMT"/>
              </a:rPr>
              <a:t>he was a </a:t>
            </a:r>
            <a:r>
              <a:rPr lang="en-US" sz="3600" b="1" dirty="0" smtClean="0">
                <a:latin typeface="TimesNewRomanPSMT"/>
              </a:rPr>
              <a:t>film maker?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77141" y="4237844"/>
            <a:ext cx="1185948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NewRomanPSMT"/>
              </a:rPr>
              <a:t>2. </a:t>
            </a:r>
            <a:r>
              <a:rPr lang="en-US" sz="3600" b="1" dirty="0">
                <a:latin typeface="TimesNewRomanPSMT"/>
              </a:rPr>
              <a:t>How does the title of the lesson fit to the story of </a:t>
            </a:r>
            <a:r>
              <a:rPr lang="en-US" sz="3600" b="1" dirty="0" smtClean="0">
                <a:latin typeface="TimesNewRomanPSMT"/>
              </a:rPr>
              <a:t>	</a:t>
            </a:r>
            <a:r>
              <a:rPr lang="en-US" sz="3600" b="1" dirty="0" err="1" smtClean="0">
                <a:latin typeface="TimesNewRomanPSMT"/>
              </a:rPr>
              <a:t>Zahir</a:t>
            </a:r>
            <a:r>
              <a:rPr lang="en-US" sz="3600" b="1" dirty="0" smtClean="0">
                <a:latin typeface="TimesNewRomanPSMT"/>
              </a:rPr>
              <a:t> </a:t>
            </a:r>
            <a:r>
              <a:rPr lang="en-US" sz="3600" b="1" dirty="0" err="1">
                <a:latin typeface="TimesNewRomanPSMT"/>
              </a:rPr>
              <a:t>Raihan</a:t>
            </a:r>
            <a:r>
              <a:rPr lang="en-US" sz="3600" b="1" dirty="0">
                <a:latin typeface="TimesNewRomanPSMT"/>
              </a:rPr>
              <a:t>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943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04650" y="139336"/>
            <a:ext cx="11782697" cy="6361611"/>
          </a:xfrm>
          <a:prstGeom prst="bevel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3FCFD5-A7A8-4B54-AC25-247DFC1C8329}"/>
              </a:ext>
            </a:extLst>
          </p:cNvPr>
          <p:cNvSpPr/>
          <p:nvPr/>
        </p:nvSpPr>
        <p:spPr>
          <a:xfrm>
            <a:off x="3561806" y="1330159"/>
            <a:ext cx="4463154" cy="92333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2980" y="2388637"/>
            <a:ext cx="9797142" cy="3046988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TimesNewRomanPS-BoldMT"/>
              </a:rPr>
              <a:t>Work in groups. Meet a freedom fighter in your locality. Interview him/her. Then write a paragraph on him/her.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331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3" y="678730"/>
            <a:ext cx="9605136" cy="5396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272" y="0"/>
            <a:ext cx="634252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0" y="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0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5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75E-6 0 L -0.49544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4" y="1320519"/>
            <a:ext cx="5032211" cy="4987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86388" y="1274331"/>
            <a:ext cx="6629400" cy="3537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 M.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Monirul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in English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Govt. Model Secondary School,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Khulna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Khulna-9100,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01711-397 309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monirmodel@gmail.com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6388" y="4894409"/>
            <a:ext cx="66294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1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– IX-X,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34" y="114445"/>
            <a:ext cx="11852854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Conducted by </a:t>
            </a:r>
            <a:endParaRPr lang="en-US" sz="60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035" y="6095431"/>
            <a:ext cx="4533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F852884-8410-48F4-934A-679DD59A8CA2}" type="datetime2"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Saturday, August 10, 2019</a:t>
            </a:fld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7199" y="6095432"/>
            <a:ext cx="208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D01375D-20BD-4A99-A3F6-31EF4548B0D2}" type="datetime13"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8:21:14 PM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2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1" y="46182"/>
            <a:ext cx="11998036" cy="630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latin typeface="TimesNewRomanPS-BoldMT"/>
              </a:rPr>
              <a:t>A</a:t>
            </a:r>
            <a:r>
              <a:rPr lang="en-US" sz="3500" b="1" dirty="0">
                <a:latin typeface="TimesNewRomanPS-BoldMT"/>
              </a:rPr>
              <a:t>:</a:t>
            </a:r>
            <a:r>
              <a:rPr lang="en-US" sz="3500" b="1" dirty="0" smtClean="0">
                <a:latin typeface="TimesNewRomanPS-BoldMT"/>
              </a:rPr>
              <a:t> </a:t>
            </a:r>
            <a:r>
              <a:rPr lang="en-US" sz="3500" b="1" dirty="0">
                <a:latin typeface="TimesNewRomanPS-BoldMT"/>
              </a:rPr>
              <a:t>Look at the picture. He is a great son of </a:t>
            </a:r>
            <a:r>
              <a:rPr lang="en-US" sz="3500" b="1" dirty="0" smtClean="0">
                <a:latin typeface="TimesNewRomanPS-BoldMT"/>
              </a:rPr>
              <a:t>our country.</a:t>
            </a:r>
            <a:endParaRPr lang="en-US" sz="3500" b="1" dirty="0"/>
          </a:p>
        </p:txBody>
      </p:sp>
      <p:sp>
        <p:nvSpPr>
          <p:cNvPr id="3" name="Rectangle 2"/>
          <p:cNvSpPr/>
          <p:nvPr/>
        </p:nvSpPr>
        <p:spPr>
          <a:xfrm>
            <a:off x="43543" y="6086200"/>
            <a:ext cx="1199803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latin typeface="TimesNewRomanPS-BoldMT"/>
              </a:rPr>
              <a:t>Who </a:t>
            </a:r>
            <a:r>
              <a:rPr lang="en-US" sz="3500" b="1" dirty="0">
                <a:latin typeface="TimesNewRomanPS-BoldMT"/>
              </a:rPr>
              <a:t>is he? What </a:t>
            </a:r>
            <a:r>
              <a:rPr lang="en-US" sz="3500" b="1" dirty="0" smtClean="0">
                <a:latin typeface="TimesNewRomanPS-BoldMT"/>
              </a:rPr>
              <a:t>do you </a:t>
            </a:r>
            <a:r>
              <a:rPr lang="en-US" sz="3500" b="1" dirty="0">
                <a:latin typeface="TimesNewRomanPS-BoldMT"/>
              </a:rPr>
              <a:t>know about him?</a:t>
            </a:r>
            <a:endParaRPr lang="en-US" sz="3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9" y="770837"/>
            <a:ext cx="4177322" cy="5221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35" y="895835"/>
            <a:ext cx="6788444" cy="5096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19" y="803694"/>
            <a:ext cx="9369782" cy="5264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20" y="794656"/>
            <a:ext cx="9369782" cy="52814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91" y="802122"/>
            <a:ext cx="3122024" cy="5190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32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2539" y="3910673"/>
            <a:ext cx="8368146" cy="13300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Please click here to go to the link to enjoy the video.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57055" y="805542"/>
            <a:ext cx="11201545" cy="2541383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the video to get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8991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37312" y="206829"/>
            <a:ext cx="6389222" cy="957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They Had Dreams 2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318780" y="872544"/>
            <a:ext cx="7626285" cy="43846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800" b="1" dirty="0" smtClean="0"/>
              <a:t>Unit  : 10 </a:t>
            </a:r>
          </a:p>
          <a:p>
            <a:pPr marL="0" indent="0" algn="ctr">
              <a:buNone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[Dreams]</a:t>
            </a:r>
          </a:p>
          <a:p>
            <a:pPr marL="0" indent="0" algn="ctr">
              <a:buNone/>
            </a:pPr>
            <a:r>
              <a:rPr lang="en-US" sz="8000" b="1" dirty="0" smtClean="0"/>
              <a:t>Lesson : 4</a:t>
            </a:r>
            <a:endParaRPr lang="en-US" sz="8000" b="1" dirty="0"/>
          </a:p>
        </p:txBody>
      </p:sp>
      <p:sp>
        <p:nvSpPr>
          <p:cNvPr id="9" name="Rectangle 8"/>
          <p:cNvSpPr/>
          <p:nvPr/>
        </p:nvSpPr>
        <p:spPr>
          <a:xfrm>
            <a:off x="-304803" y="-217714"/>
            <a:ext cx="28570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u="sng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lesson -</a:t>
            </a:r>
            <a:endParaRPr lang="en-US" sz="5400" b="1" i="1" u="sng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43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6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6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8333E-6 0.11898 L -0.00052 0.744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83" y="107807"/>
            <a:ext cx="11920537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Learning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outcomes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057" y="1470168"/>
            <a:ext cx="11920537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NewRomanPSMT"/>
              </a:rPr>
              <a:t>After the students </a:t>
            </a:r>
            <a:r>
              <a:rPr lang="en-US" sz="3600" b="1" dirty="0">
                <a:latin typeface="TimesNewRomanPSMT"/>
              </a:rPr>
              <a:t>have studied the </a:t>
            </a:r>
            <a:r>
              <a:rPr lang="en-US" sz="3600" b="1" dirty="0" smtClean="0">
                <a:latin typeface="TimesNewRomanPSMT"/>
              </a:rPr>
              <a:t>lesson, they </a:t>
            </a:r>
            <a:r>
              <a:rPr lang="en-US" sz="3600" b="1" dirty="0">
                <a:latin typeface="TimesNewRomanPSMT"/>
              </a:rPr>
              <a:t>will </a:t>
            </a:r>
            <a:r>
              <a:rPr lang="en-US" sz="3600" b="1" dirty="0" smtClean="0">
                <a:latin typeface="TimesNewRomanPSMT"/>
              </a:rPr>
              <a:t>be able to --- ---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18057" y="3081915"/>
            <a:ext cx="11920537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TimesNewRomanPSMT"/>
              </a:rPr>
              <a:t>listen </a:t>
            </a:r>
            <a:r>
              <a:rPr lang="en-US" sz="3600" b="1" dirty="0">
                <a:latin typeface="TimesNewRomanPSMT"/>
              </a:rPr>
              <a:t>for specific </a:t>
            </a:r>
            <a:r>
              <a:rPr lang="en-US" sz="3600" b="1" dirty="0" smtClean="0">
                <a:latin typeface="TimesNewRomanPSMT"/>
              </a:rPr>
              <a:t>information.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18056" y="4057233"/>
            <a:ext cx="11920537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TimesNewRomanPSMT"/>
              </a:rPr>
              <a:t>participate </a:t>
            </a:r>
            <a:r>
              <a:rPr lang="en-US" sz="3600" b="1" dirty="0">
                <a:latin typeface="TimesNewRomanPSMT"/>
              </a:rPr>
              <a:t>in conversations and </a:t>
            </a:r>
            <a:r>
              <a:rPr lang="en-US" sz="3600" b="1" dirty="0" smtClean="0">
                <a:latin typeface="TimesNewRomanPSMT"/>
              </a:rPr>
              <a:t>discussions.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18056" y="4908402"/>
            <a:ext cx="11920537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TimesNewRomanPSMT"/>
              </a:rPr>
              <a:t>understand </a:t>
            </a:r>
            <a:r>
              <a:rPr lang="en-US" sz="3600" b="1" dirty="0">
                <a:latin typeface="TimesNewRomanPSMT"/>
              </a:rPr>
              <a:t>and narrate </a:t>
            </a:r>
            <a:r>
              <a:rPr lang="en-US" sz="3600" b="1" dirty="0" smtClean="0">
                <a:latin typeface="TimesNewRomanPSMT"/>
              </a:rPr>
              <a:t>problems.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18056" y="5759571"/>
            <a:ext cx="11920537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TimesNewRomanPSMT"/>
              </a:rPr>
              <a:t>take </a:t>
            </a:r>
            <a:r>
              <a:rPr lang="en-US" sz="3600" b="1" dirty="0">
                <a:latin typeface="TimesNewRomanPSMT"/>
              </a:rPr>
              <a:t>and give interviews.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651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6" y="250370"/>
            <a:ext cx="1196032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Vocabulary</a:t>
            </a: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A5A5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386" y="259612"/>
            <a:ext cx="11975567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Procession (N)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942" y="5473798"/>
            <a:ext cx="11895011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Syn.=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menifestation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942" y="1278714"/>
            <a:ext cx="4422240" cy="397031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Meaning: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 line</a:t>
            </a:r>
            <a:r>
              <a:rPr kumimoji="0" lang="en-US" sz="4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of people </a:t>
            </a:r>
            <a:r>
              <a:rPr lang="en-US" sz="4200" b="1" dirty="0" smtClean="0">
                <a:solidFill>
                  <a:prstClr val="black"/>
                </a:solidFill>
                <a:latin typeface="Calibri" panose="020F0502020204030204"/>
              </a:rPr>
              <a:t>or vehicles that move along slowly, especially as a part of a ceremony</a:t>
            </a:r>
            <a:endParaRPr kumimoji="0" lang="en-US" sz="4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13" y="1217075"/>
            <a:ext cx="3717059" cy="40686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68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386" y="185715"/>
            <a:ext cx="11975567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8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apture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(V)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26" y="5141287"/>
            <a:ext cx="11895011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Syn.= captivate, imprison,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seize;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liberate, free, release,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26" y="1169652"/>
            <a:ext cx="7082974" cy="37856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catch someone as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prisoner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44" y="1169653"/>
            <a:ext cx="3808747" cy="38087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36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6" y="250370"/>
            <a:ext cx="1196032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Vocabulary</a:t>
            </a: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A5A5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386" y="250370"/>
            <a:ext cx="11975567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Protest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(N)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942" y="5473798"/>
            <a:ext cx="11895011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Syn.= remonstration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lang="en-US" sz="4800" b="1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support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942" y="1311935"/>
            <a:ext cx="4320640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prstClr val="black"/>
                </a:solidFill>
                <a:latin typeface="Calibri" panose="020F0502020204030204"/>
              </a:rPr>
              <a:t>Showing </a:t>
            </a:r>
            <a:r>
              <a:rPr lang="en-US" sz="4000" b="1" noProof="0" dirty="0" err="1" smtClean="0">
                <a:solidFill>
                  <a:prstClr val="black"/>
                </a:solidFill>
                <a:latin typeface="Calibri" panose="020F0502020204030204"/>
              </a:rPr>
              <a:t>diagement</a:t>
            </a:r>
            <a:r>
              <a:rPr lang="en-US" sz="4000" b="1" noProof="0" dirty="0" smtClean="0">
                <a:solidFill>
                  <a:prstClr val="black"/>
                </a:solidFill>
                <a:latin typeface="Calibri" panose="020F0502020204030204"/>
              </a:rPr>
              <a:t> with something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58" y="1302699"/>
            <a:ext cx="7094599" cy="3998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13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1189</Words>
  <Application>Microsoft Office PowerPoint</Application>
  <PresentationFormat>Widescreen</PresentationFormat>
  <Paragraphs>103</Paragraphs>
  <Slides>17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Times New Roman</vt:lpstr>
      <vt:lpstr>TimesNewRomanPS-BoldMT</vt:lpstr>
      <vt:lpstr>TimesNewRomanPS-ItalicMT</vt:lpstr>
      <vt:lpstr>TimesNewRomanPSMT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181</cp:revision>
  <dcterms:created xsi:type="dcterms:W3CDTF">2019-07-27T12:14:56Z</dcterms:created>
  <dcterms:modified xsi:type="dcterms:W3CDTF">2019-08-10T14:22:16Z</dcterms:modified>
</cp:coreProperties>
</file>