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8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82" r:id="rId17"/>
    <p:sldId id="270" r:id="rId18"/>
    <p:sldId id="281" r:id="rId19"/>
    <p:sldId id="279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T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9D0"/>
    <a:srgbClr val="B5D1EB"/>
    <a:srgbClr val="CA96A9"/>
    <a:srgbClr val="F71518"/>
    <a:srgbClr val="FF0066"/>
    <a:srgbClr val="F41F23"/>
    <a:srgbClr val="ED3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2T16:47:16.684" idx="1">
    <p:pos x="-385" y="-10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B229D-D4C6-4AEC-BDBF-8FF29AB4669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36B50-368F-4E4D-B2CA-DA3CFE790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52B9-FB79-49F6-A4A2-C578C560F8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2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52B9-FB79-49F6-A4A2-C578C560F8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0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52B9-FB79-49F6-A4A2-C578C560F8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8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52B9-FB79-49F6-A4A2-C578C560F8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52B9-FB79-49F6-A4A2-C578C560F8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36B50-368F-4E4D-B2CA-DA3CFE7901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1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6E51-CA85-446C-9B13-82C37200595B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56D-EC12-40B9-9127-9C9FE69A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3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6E51-CA85-446C-9B13-82C37200595B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56D-EC12-40B9-9127-9C9FE69A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6E51-CA85-446C-9B13-82C37200595B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56D-EC12-40B9-9127-9C9FE69A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4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6E51-CA85-446C-9B13-82C37200595B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56D-EC12-40B9-9127-9C9FE69A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6E51-CA85-446C-9B13-82C37200595B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56D-EC12-40B9-9127-9C9FE69A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7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6E51-CA85-446C-9B13-82C37200595B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56D-EC12-40B9-9127-9C9FE69A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1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6E51-CA85-446C-9B13-82C37200595B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56D-EC12-40B9-9127-9C9FE69A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6E51-CA85-446C-9B13-82C37200595B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56D-EC12-40B9-9127-9C9FE69A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6E51-CA85-446C-9B13-82C37200595B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56D-EC12-40B9-9127-9C9FE69A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6E51-CA85-446C-9B13-82C37200595B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56D-EC12-40B9-9127-9C9FE69A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9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6E51-CA85-446C-9B13-82C37200595B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E56D-EC12-40B9-9127-9C9FE69A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DA6976"/>
            </a:gs>
            <a:gs pos="17000">
              <a:schemeClr val="accent1">
                <a:lumMod val="45000"/>
                <a:lumOff val="55000"/>
              </a:schemeClr>
            </a:gs>
            <a:gs pos="95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16E51-CA85-446C-9B13-82C37200595B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CE56D-EC12-40B9-9127-9C9FE69A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28" y="348432"/>
            <a:ext cx="77585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3462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47" y="2218062"/>
            <a:ext cx="3201706" cy="42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naspati-Gh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47507">
            <a:off x="6840477" y="842328"/>
            <a:ext cx="4430692" cy="32861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 descr="670px-Make-Onion-Ring-Batter-Step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287648" flipV="1">
            <a:off x="773833" y="725576"/>
            <a:ext cx="4771602" cy="35196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314819" y="5699630"/>
            <a:ext cx="3562363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স্নেহ জাতীয় খাদ্য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515631">
            <a:off x="1060284" y="4338817"/>
            <a:ext cx="1500198" cy="769441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মাখন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312854">
            <a:off x="10041525" y="3991797"/>
            <a:ext cx="1143008" cy="769441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ঘি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77" y="307382"/>
            <a:ext cx="8221575" cy="47079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969012" y="5254350"/>
            <a:ext cx="2876558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8874" y="5133749"/>
            <a:ext cx="2482568" cy="78843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খনিজ লবণ 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along shaa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49" y="730827"/>
            <a:ext cx="6262219" cy="39797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83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3730" y="5384201"/>
            <a:ext cx="1357322" cy="769441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rinking-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710" y="890576"/>
            <a:ext cx="3421560" cy="37645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767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479" y="498763"/>
            <a:ext cx="4857784" cy="830997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প্রশ্নোত্তরে  আলোচনা</a:t>
            </a:r>
            <a:r>
              <a:rPr lang="bn-BD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5" name="Picture 4" descr="Primary-school-Class-roo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137" y="498763"/>
            <a:ext cx="4032013" cy="283417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350984" y="3989285"/>
            <a:ext cx="827116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সুষম খাদ্য কী</a:t>
            </a:r>
            <a:r>
              <a:rPr lang="bn-BD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4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কেনো সুষম খাদ্য খাওয়া উচিৎ? 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146" y="1486292"/>
            <a:ext cx="840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স্বল্পমূল্যে সুষম খাদ্য পেতে পারি? 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4618" y="2754683"/>
            <a:ext cx="9642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সহপাঠীর সঙ্গে আলোচনা করে নীচের ছকে একটি তালিকা তৈরি করি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822800"/>
              </p:ext>
            </p:extLst>
          </p:nvPr>
        </p:nvGraphicFramePr>
        <p:xfrm>
          <a:off x="1260765" y="4157086"/>
          <a:ext cx="9670471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9453">
                  <a:extLst>
                    <a:ext uri="{9D8B030D-6E8A-4147-A177-3AD203B41FA5}">
                      <a16:colId xmlns:a16="http://schemas.microsoft.com/office/drawing/2014/main" val="1085542249"/>
                    </a:ext>
                  </a:extLst>
                </a:gridCol>
                <a:gridCol w="3115509">
                  <a:extLst>
                    <a:ext uri="{9D8B030D-6E8A-4147-A177-3AD203B41FA5}">
                      <a16:colId xmlns:a16="http://schemas.microsoft.com/office/drawing/2014/main" val="1875898131"/>
                    </a:ext>
                  </a:extLst>
                </a:gridCol>
                <a:gridCol w="3115509">
                  <a:extLst>
                    <a:ext uri="{9D8B030D-6E8A-4147-A177-3AD203B41FA5}">
                      <a16:colId xmlns:a16="http://schemas.microsoft.com/office/drawing/2014/main" val="3722578176"/>
                    </a:ext>
                  </a:extLst>
                </a:gridCol>
              </a:tblGrid>
              <a:tr h="629201">
                <a:tc gridSpan="3"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bn-IN" sz="36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তালিকা </a:t>
                      </a:r>
                      <a:endParaRPr lang="en-US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88306"/>
                  </a:ext>
                </a:extLst>
              </a:tr>
              <a:tr h="629201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সকালের নাস্তা </a:t>
                      </a:r>
                      <a:endParaRPr lang="en-US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দুপুরের খাবার</a:t>
                      </a:r>
                      <a:r>
                        <a:rPr lang="bn-IN" sz="36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রাতের খাবার</a:t>
                      </a:r>
                      <a:r>
                        <a:rPr lang="bn-IN" sz="36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4743"/>
                  </a:ext>
                </a:extLst>
              </a:tr>
              <a:tr h="629201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63501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55076" y="356961"/>
            <a:ext cx="3927766" cy="1157040"/>
            <a:chOff x="540327" y="2008909"/>
            <a:chExt cx="2660073" cy="775855"/>
          </a:xfrm>
        </p:grpSpPr>
        <p:sp>
          <p:nvSpPr>
            <p:cNvPr id="6" name="Rectangle 5"/>
            <p:cNvSpPr/>
            <p:nvPr/>
          </p:nvSpPr>
          <p:spPr>
            <a:xfrm>
              <a:off x="540327" y="2008909"/>
              <a:ext cx="2507673" cy="62345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2727" y="2161309"/>
              <a:ext cx="2507673" cy="623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দুজনে মিলে করি  কাজ </a:t>
              </a:r>
              <a:endParaRPr lang="en-US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0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6" y="2604654"/>
            <a:ext cx="3418609" cy="34186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4918363" y="2189155"/>
            <a:ext cx="555567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খাদ্যদল কী ?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8363" y="3605784"/>
            <a:ext cx="555567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খাদ্য তালিকা কি?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497" y="15943"/>
            <a:ext cx="3815251" cy="1886838"/>
            <a:chOff x="540327" y="2008909"/>
            <a:chExt cx="2583873" cy="755551"/>
          </a:xfrm>
        </p:grpSpPr>
        <p:sp>
          <p:nvSpPr>
            <p:cNvPr id="8" name="Rectangle 7"/>
            <p:cNvSpPr/>
            <p:nvPr/>
          </p:nvSpPr>
          <p:spPr>
            <a:xfrm>
              <a:off x="540327" y="2008909"/>
              <a:ext cx="2507673" cy="623455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6527" y="2141005"/>
              <a:ext cx="2507673" cy="623455"/>
            </a:xfrm>
            <a:prstGeom prst="striped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মুক্তচিন্তার ঝড়  </a:t>
              </a:r>
              <a:endParaRPr lang="en-US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0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98778" y="1561648"/>
            <a:ext cx="6073077" cy="3938607"/>
          </a:xfrm>
          <a:prstGeom prst="rightArrow">
            <a:avLst/>
          </a:prstGeom>
          <a:ln w="762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bn-IN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পৃষ্ঠা ৩১, ৩২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72" y="440755"/>
            <a:ext cx="4572638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62" y="2202873"/>
            <a:ext cx="8242722" cy="4308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6698" y="429492"/>
            <a:ext cx="7942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খাদ্যদল ও পুষ্টি উপাদান অনুযায়ী খাদ্যদ্রব্যের নাম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634"/>
          <a:stretch/>
        </p:blipFill>
        <p:spPr>
          <a:xfrm>
            <a:off x="1856509" y="2840499"/>
            <a:ext cx="8478982" cy="343561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5076" y="356961"/>
            <a:ext cx="3496488" cy="737548"/>
            <a:chOff x="540327" y="2008909"/>
            <a:chExt cx="2660073" cy="775855"/>
          </a:xfrm>
        </p:grpSpPr>
        <p:sp>
          <p:nvSpPr>
            <p:cNvPr id="5" name="Rectangle 4"/>
            <p:cNvSpPr/>
            <p:nvPr/>
          </p:nvSpPr>
          <p:spPr>
            <a:xfrm>
              <a:off x="540327" y="2008909"/>
              <a:ext cx="2507673" cy="62345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92727" y="2161309"/>
              <a:ext cx="2507673" cy="6234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 কাজ করি</a:t>
              </a:r>
              <a:endParaRPr lang="en-US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26123" y="1741277"/>
            <a:ext cx="893975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ছকে স্বল্পমূল্যের একটি আদর্শ খাদ্য তালিকা তৈরি করি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4523" y="2076429"/>
            <a:ext cx="3907702" cy="3380246"/>
            <a:chOff x="211477" y="1087807"/>
            <a:chExt cx="4431580" cy="3802270"/>
          </a:xfrm>
        </p:grpSpPr>
        <p:grpSp>
          <p:nvGrpSpPr>
            <p:cNvPr id="2" name="Group 1"/>
            <p:cNvGrpSpPr/>
            <p:nvPr/>
          </p:nvGrpSpPr>
          <p:grpSpPr>
            <a:xfrm>
              <a:off x="211477" y="1087807"/>
              <a:ext cx="4416420" cy="3802270"/>
              <a:chOff x="803564" y="1474197"/>
              <a:chExt cx="5631413" cy="5307959"/>
            </a:xfrm>
          </p:grpSpPr>
          <p:sp>
            <p:nvSpPr>
              <p:cNvPr id="3" name="Diamond 2"/>
              <p:cNvSpPr/>
              <p:nvPr/>
            </p:nvSpPr>
            <p:spPr>
              <a:xfrm>
                <a:off x="803564" y="1579418"/>
                <a:ext cx="4710545" cy="5126182"/>
              </a:xfrm>
              <a:prstGeom prst="diamond">
                <a:avLst/>
              </a:prstGeom>
              <a:solidFill>
                <a:srgbClr val="00B0F0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Diamond 3"/>
              <p:cNvSpPr/>
              <p:nvPr/>
            </p:nvSpPr>
            <p:spPr>
              <a:xfrm>
                <a:off x="1560819" y="1474197"/>
                <a:ext cx="4874158" cy="5307959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13105" y="2521741"/>
              <a:ext cx="3929952" cy="9549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pPr algn="ctr"/>
              <a:r>
                <a:rPr lang="bn-IN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bn-IN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পরিচিতি 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72" y="911394"/>
            <a:ext cx="2011681" cy="2330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321606" y="3587237"/>
            <a:ext cx="5542830" cy="2993672"/>
          </a:xfrm>
          <a:prstGeom prst="rect">
            <a:avLst/>
          </a:prstGeom>
          <a:solidFill>
            <a:srgbClr val="00B0F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মিঠু কুমার রায় </a:t>
            </a:r>
          </a:p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তুলারামপুর সরকারি প্রাথমিক বিদ্যালয় </a:t>
            </a:r>
          </a:p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01714670007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: mithuroy0007@gmail.com</a:t>
            </a:r>
            <a:endParaRPr lang="bn-IN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Arial Narrow" panose="020B060602020203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6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1045" y="573232"/>
            <a:ext cx="3397828" cy="1061604"/>
            <a:chOff x="838200" y="609600"/>
            <a:chExt cx="3124200" cy="876300"/>
          </a:xfrm>
        </p:grpSpPr>
        <p:sp>
          <p:nvSpPr>
            <p:cNvPr id="3" name="Rounded Rectangle 2"/>
            <p:cNvSpPr/>
            <p:nvPr/>
          </p:nvSpPr>
          <p:spPr>
            <a:xfrm>
              <a:off x="838200" y="609600"/>
              <a:ext cx="2971800" cy="762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49036" y="723900"/>
              <a:ext cx="3013364" cy="762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 </a:t>
              </a:r>
              <a:endParaRPr lang="en-US" sz="44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343891" y="2105891"/>
            <a:ext cx="9504218" cy="411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বলতে কি বুঝ?  </a:t>
            </a:r>
            <a:endParaRPr lang="bn-IN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ধরণের খাদ্যদল রয়েছে?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খাদ্যদলের খাবার আমাদের বেশি পরিমান খাওয়া উচিৎ?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খাদ্যদলে প্রচূর পরিমানে আমিষ রয়েছে?  </a:t>
            </a:r>
          </a:p>
        </p:txBody>
      </p:sp>
    </p:spTree>
    <p:extLst>
      <p:ext uri="{BB962C8B-B14F-4D97-AF65-F5344CB8AC3E}">
        <p14:creationId xmlns:p14="http://schemas.microsoft.com/office/powerpoint/2010/main" val="397959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399" y="394855"/>
            <a:ext cx="6310745" cy="2215991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bn-IN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1DdtPSns.jpg"/>
          <p:cNvPicPr>
            <a:picLocks noChangeAspect="1"/>
          </p:cNvPicPr>
          <p:nvPr/>
        </p:nvPicPr>
        <p:blipFill rotWithShape="1">
          <a:blip r:embed="rId2"/>
          <a:srcRect t="2471" r="4381"/>
          <a:stretch/>
        </p:blipFill>
        <p:spPr>
          <a:xfrm>
            <a:off x="3976255" y="2812472"/>
            <a:ext cx="4817918" cy="38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71248" y="1872572"/>
            <a:ext cx="4167067" cy="3389124"/>
            <a:chOff x="1262183" y="2011551"/>
            <a:chExt cx="3876132" cy="3389124"/>
          </a:xfrm>
        </p:grpSpPr>
        <p:grpSp>
          <p:nvGrpSpPr>
            <p:cNvPr id="5" name="Group 4"/>
            <p:cNvGrpSpPr/>
            <p:nvPr/>
          </p:nvGrpSpPr>
          <p:grpSpPr>
            <a:xfrm>
              <a:off x="1262183" y="2011551"/>
              <a:ext cx="3579428" cy="3389124"/>
              <a:chOff x="803564" y="1546796"/>
              <a:chExt cx="5559408" cy="5158804"/>
            </a:xfrm>
          </p:grpSpPr>
          <p:sp>
            <p:nvSpPr>
              <p:cNvPr id="2" name="Diamond 1"/>
              <p:cNvSpPr/>
              <p:nvPr/>
            </p:nvSpPr>
            <p:spPr>
              <a:xfrm>
                <a:off x="803564" y="1579418"/>
                <a:ext cx="4710545" cy="5126182"/>
              </a:xfrm>
              <a:prstGeom prst="diamond">
                <a:avLst/>
              </a:prstGeom>
              <a:solidFill>
                <a:srgbClr val="00B0F0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1610858" y="1546796"/>
                <a:ext cx="4752114" cy="5126181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41655" y="3253525"/>
              <a:ext cx="309666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r>
                <a:rPr lang="bn-IN" sz="4400" dirty="0">
                  <a:ln cap="flat">
                    <a:noFill/>
                  </a:ln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4400" dirty="0">
                <a:ln cap="flat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930178" y="2064327"/>
            <a:ext cx="5266768" cy="31973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               চতুর্থ</a:t>
            </a:r>
          </a:p>
          <a:p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     প্রাথমিক বিজ্ঞান</a:t>
            </a:r>
          </a:p>
          <a:p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    ৪  , খাদ্য </a:t>
            </a:r>
          </a:p>
          <a:p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      (০৩)   সুষম খাদ্য </a:t>
            </a:r>
          </a:p>
          <a:p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     ৫০ মিনিট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6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4298" y="500043"/>
            <a:ext cx="2786114" cy="769441"/>
          </a:xfrm>
          <a:prstGeom prst="rect">
            <a:avLst/>
          </a:prstGeom>
          <a:solidFill>
            <a:srgbClr val="C00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লক্ষ্য করি </a:t>
            </a:r>
            <a:r>
              <a:rPr lang="bn-BD" sz="44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over-ea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759" y="1593273"/>
            <a:ext cx="3898302" cy="276442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 descr="salad_fami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303" y="1593273"/>
            <a:ext cx="4575260" cy="276442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7" name="Group 6"/>
          <p:cNvGrpSpPr/>
          <p:nvPr/>
        </p:nvGrpSpPr>
        <p:grpSpPr>
          <a:xfrm>
            <a:off x="1693759" y="4661378"/>
            <a:ext cx="8508298" cy="789546"/>
            <a:chOff x="1693759" y="4661378"/>
            <a:chExt cx="8508298" cy="789546"/>
          </a:xfrm>
        </p:grpSpPr>
        <p:sp>
          <p:nvSpPr>
            <p:cNvPr id="5" name="TextBox 4"/>
            <p:cNvSpPr txBox="1"/>
            <p:nvPr/>
          </p:nvSpPr>
          <p:spPr>
            <a:xfrm>
              <a:off x="1693759" y="4681483"/>
              <a:ext cx="3934919" cy="76944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জাংকফুড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কে না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বলি</a:t>
              </a:r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,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5809" y="4661378"/>
              <a:ext cx="4286248" cy="769441"/>
            </a:xfrm>
            <a:prstGeom prst="rect">
              <a:avLst/>
            </a:prstGeom>
            <a:solidFill>
              <a:schemeClr val="bg2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সুষম খাদ্যে স্বাস্থ্য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গড়ি</a:t>
              </a:r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4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0501" y="286735"/>
            <a:ext cx="409099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58" y="1785926"/>
            <a:ext cx="8429684" cy="450059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TextBox 3"/>
          <p:cNvSpPr txBox="1"/>
          <p:nvPr/>
        </p:nvSpPr>
        <p:spPr>
          <a:xfrm>
            <a:off x="3860656" y="3459816"/>
            <a:ext cx="4613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সুষম খাদ্য  </a:t>
            </a:r>
            <a:endParaRPr lang="en-US" sz="8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7900" y="64291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2415" y="2022763"/>
            <a:ext cx="2326135" cy="2123815"/>
            <a:chOff x="1262182" y="2032982"/>
            <a:chExt cx="3463444" cy="3367693"/>
          </a:xfrm>
        </p:grpSpPr>
        <p:grpSp>
          <p:nvGrpSpPr>
            <p:cNvPr id="5" name="Group 4"/>
            <p:cNvGrpSpPr/>
            <p:nvPr/>
          </p:nvGrpSpPr>
          <p:grpSpPr>
            <a:xfrm>
              <a:off x="1262182" y="2032982"/>
              <a:ext cx="3463444" cy="3367693"/>
              <a:chOff x="803563" y="1579418"/>
              <a:chExt cx="5379266" cy="5126182"/>
            </a:xfrm>
          </p:grpSpPr>
          <p:sp>
            <p:nvSpPr>
              <p:cNvPr id="2" name="Diamond 1"/>
              <p:cNvSpPr/>
              <p:nvPr/>
            </p:nvSpPr>
            <p:spPr>
              <a:xfrm>
                <a:off x="803563" y="1579418"/>
                <a:ext cx="4701673" cy="5067530"/>
              </a:xfrm>
              <a:prstGeom prst="diamond">
                <a:avLst/>
              </a:prstGeom>
              <a:solidFill>
                <a:srgbClr val="00B0F0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 smtClean="0"/>
                  <a:t> </a:t>
                </a:r>
                <a:endParaRPr lang="en-US" dirty="0"/>
              </a:p>
            </p:txBody>
          </p:sp>
          <p:sp>
            <p:nvSpPr>
              <p:cNvPr id="3" name="Diamond 2"/>
              <p:cNvSpPr/>
              <p:nvPr/>
            </p:nvSpPr>
            <p:spPr>
              <a:xfrm>
                <a:off x="1430715" y="1579419"/>
                <a:ext cx="4752114" cy="5126181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419682" y="3112417"/>
              <a:ext cx="303978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pPr algn="ctr"/>
              <a:r>
                <a:rPr lang="bn-IN" sz="4400" dirty="0" smtClean="0">
                  <a:ln cap="flat">
                    <a:noFill/>
                  </a:ln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 </a:t>
              </a:r>
              <a:endParaRPr lang="en-US" sz="4400" dirty="0">
                <a:ln cap="flat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558550" y="1701803"/>
            <a:ext cx="8630028" cy="3197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৮-২-১ সুষম খাদ্যের প্রয়োজনীয়তা সম্পর্কে বলতে পারবে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৮-৩-১ সহজলভ্য ও সল্পমূল্যের দেশীয় সুষম খাদ্য সম্পর্কে বলতে পারবে।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৮-৩-২ সুষম খাদ্য নির্বাচন সম্পর্কে বলতে 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4580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3177" y="714356"/>
            <a:ext cx="450059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কেন খাদ্য খাই ?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290" y="2014092"/>
            <a:ext cx="6885709" cy="430358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6096001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tically-engineered-rice-proves-to-produce-high-yields-of-rotavirus-specific-antibo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298" y="642918"/>
            <a:ext cx="3429024" cy="2392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bread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322" y="2744738"/>
            <a:ext cx="3143272" cy="2200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potato-e12816196658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957" y="2661807"/>
            <a:ext cx="3047991" cy="2283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17070" y="4997005"/>
            <a:ext cx="209031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shing_in_the_lake_district_&amp;_cumbria,_ro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00" y="0"/>
            <a:ext cx="6010300" cy="257174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 descr="article-2446299-199AC3D2000005DC-182_634x4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14621"/>
            <a:ext cx="4502727" cy="256396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 descr="eg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619" y="2821777"/>
            <a:ext cx="3857620" cy="24568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779151" y="5660901"/>
            <a:ext cx="206499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221</Words>
  <Application>Microsoft Office PowerPoint</Application>
  <PresentationFormat>Widescreen</PresentationFormat>
  <Paragraphs>67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Mithu Roy</dc:creator>
  <cp:lastModifiedBy>Mithu Roy</cp:lastModifiedBy>
  <cp:revision>42</cp:revision>
  <dcterms:created xsi:type="dcterms:W3CDTF">2019-07-12T15:17:42Z</dcterms:created>
  <dcterms:modified xsi:type="dcterms:W3CDTF">2019-08-01T13:44:31Z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