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4" r:id="rId9"/>
    <p:sldId id="262"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4" autoAdjust="0"/>
  </p:normalViewPr>
  <p:slideViewPr>
    <p:cSldViewPr>
      <p:cViewPr>
        <p:scale>
          <a:sx n="50" d="100"/>
          <a:sy n="50" d="100"/>
        </p:scale>
        <p:origin x="-14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23-Aug-19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H9EPBLESco"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https://www.youtube.com/watch?v=1H9EPBLES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105400"/>
            <a:ext cx="7848600" cy="1219200"/>
          </a:xfrm>
        </p:spPr>
        <p:txBody>
          <a:bodyPr>
            <a:noAutofit/>
          </a:bodyPr>
          <a:lstStyle/>
          <a:p>
            <a:r>
              <a:rPr lang="en-US" sz="6600" dirty="0" smtClean="0">
                <a:solidFill>
                  <a:srgbClr val="0070C0"/>
                </a:solidFill>
              </a:rPr>
              <a:t>Welcome  Everybody</a:t>
            </a:r>
            <a:endParaRPr lang="en-US" sz="6600" dirty="0">
              <a:solidFill>
                <a:srgbClr val="0070C0"/>
              </a:solidFill>
            </a:endParaRPr>
          </a:p>
        </p:txBody>
      </p:sp>
      <p:pic>
        <p:nvPicPr>
          <p:cNvPr id="4" name="Picture 3" descr="blooming_rose_e0.gif"/>
          <p:cNvPicPr>
            <a:picLocks noChangeAspect="1"/>
          </p:cNvPicPr>
          <p:nvPr/>
        </p:nvPicPr>
        <p:blipFill>
          <a:blip r:embed="rId2"/>
          <a:stretch>
            <a:fillRect/>
          </a:stretch>
        </p:blipFill>
        <p:spPr>
          <a:xfrm>
            <a:off x="838200" y="533400"/>
            <a:ext cx="75438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934200"/>
            <a:chOff x="0" y="0"/>
            <a:chExt cx="9144000" cy="6934200"/>
          </a:xfrm>
        </p:grpSpPr>
        <p:sp>
          <p:nvSpPr>
            <p:cNvPr id="4" name="Rectangle 3"/>
            <p:cNvSpPr/>
            <p:nvPr/>
          </p:nvSpPr>
          <p:spPr>
            <a:xfrm>
              <a:off x="0" y="0"/>
              <a:ext cx="9144000" cy="6858000"/>
            </a:xfrm>
            <a:prstGeom prst="rect">
              <a:avLst/>
            </a:prstGeom>
            <a:noFill/>
            <a:ln w="190500" cap="rnd" cmpd="thinThick">
              <a:solidFill>
                <a:srgbClr val="00B0F0"/>
              </a:solidFill>
              <a:miter lim="800000"/>
            </a:ln>
            <a:scene3d>
              <a:camera prst="orthographicFront"/>
              <a:lightRig rig="harsh" dir="t">
                <a:rot lat="0" lon="0" rev="6000000"/>
              </a:lightRig>
            </a:scene3d>
            <a:sp3d z="6350" contourW="12700" prstMaterial="metal">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cmpd="dbl">
                  <a:solidFill>
                    <a:srgbClr val="C00000"/>
                  </a:solidFill>
                </a:ln>
                <a:latin typeface="NikoshBAN" pitchFamily="2" charset="0"/>
                <a:cs typeface="NikoshBAN" pitchFamily="2" charset="0"/>
              </a:endParaRPr>
            </a:p>
          </p:txBody>
        </p:sp>
        <p:sp>
          <p:nvSpPr>
            <p:cNvPr id="5" name="TextBox 4"/>
            <p:cNvSpPr txBox="1"/>
            <p:nvPr/>
          </p:nvSpPr>
          <p:spPr>
            <a:xfrm>
              <a:off x="3352800" y="6703368"/>
              <a:ext cx="2514600" cy="230832"/>
            </a:xfrm>
            <a:prstGeom prst="rect">
              <a:avLst/>
            </a:prstGeom>
            <a:noFill/>
            <a:ln>
              <a:noFill/>
            </a:ln>
          </p:spPr>
          <p:txBody>
            <a:bodyPr wrap="square" rtlCol="0">
              <a:spAutoFit/>
            </a:bodyPr>
            <a:lstStyle/>
            <a:p>
              <a:r>
                <a:rPr lang="bn-IN" sz="900" dirty="0" smtClean="0">
                  <a:ln cmpd="dbl">
                    <a:solidFill>
                      <a:srgbClr val="7030A0"/>
                    </a:solidFill>
                  </a:ln>
                  <a:solidFill>
                    <a:srgbClr val="FF0000"/>
                  </a:solidFill>
                  <a:latin typeface="NikoshBAN" pitchFamily="2" charset="0"/>
                  <a:cs typeface="NikoshBAN" pitchFamily="2" charset="0"/>
                </a:rPr>
                <a:t>মোঃআব্দুর রহিম, প্রধান শিক্ষক,মধুপুর সপ্রাবি,বাহুবল,হবিগঞ্জ।</a:t>
              </a:r>
              <a:endParaRPr lang="en-US" sz="900" dirty="0">
                <a:ln cmpd="dbl">
                  <a:solidFill>
                    <a:srgbClr val="7030A0"/>
                  </a:solidFill>
                </a:ln>
                <a:solidFill>
                  <a:srgbClr val="FF0000"/>
                </a:solidFill>
                <a:latin typeface="NikoshBAN" pitchFamily="2" charset="0"/>
                <a:cs typeface="NikoshBAN" pitchFamily="2" charset="0"/>
              </a:endParaRPr>
            </a:p>
          </p:txBody>
        </p:sp>
      </p:grpSp>
      <p:sp>
        <p:nvSpPr>
          <p:cNvPr id="6" name="TextBox 1"/>
          <p:cNvSpPr txBox="1"/>
          <p:nvPr/>
        </p:nvSpPr>
        <p:spPr>
          <a:xfrm>
            <a:off x="228600" y="228600"/>
            <a:ext cx="86868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b="1" dirty="0" smtClean="0">
                <a:latin typeface="NikoshBAN" pitchFamily="2" charset="0"/>
                <a:cs typeface="NikoshBAN" pitchFamily="2" charset="0"/>
              </a:rPr>
              <a:t>Let’s go introduce to new words ,know meaning and making sentence.</a:t>
            </a:r>
            <a:endParaRPr lang="en-US" sz="3200" dirty="0">
              <a:latin typeface="NikoshBAN" pitchFamily="2" charset="0"/>
              <a:cs typeface="NikoshBAN" pitchFamily="2" charset="0"/>
            </a:endParaRPr>
          </a:p>
        </p:txBody>
      </p:sp>
      <p:sp>
        <p:nvSpPr>
          <p:cNvPr id="7" name="TextBox 6"/>
          <p:cNvSpPr txBox="1"/>
          <p:nvPr/>
        </p:nvSpPr>
        <p:spPr>
          <a:xfrm>
            <a:off x="228600" y="1524000"/>
            <a:ext cx="13716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smtClean="0">
                <a:latin typeface="NikoshBAN" pitchFamily="2" charset="0"/>
                <a:cs typeface="NikoshBAN" pitchFamily="2" charset="0"/>
              </a:rPr>
              <a:t>Fast</a:t>
            </a:r>
            <a:endParaRPr lang="en-US" sz="3200" dirty="0">
              <a:latin typeface="NikoshBAN" pitchFamily="2" charset="0"/>
              <a:cs typeface="NikoshBAN" pitchFamily="2" charset="0"/>
            </a:endParaRPr>
          </a:p>
        </p:txBody>
      </p:sp>
      <p:sp>
        <p:nvSpPr>
          <p:cNvPr id="8" name="TextBox 7"/>
          <p:cNvSpPr txBox="1"/>
          <p:nvPr/>
        </p:nvSpPr>
        <p:spPr>
          <a:xfrm>
            <a:off x="304800" y="5638800"/>
            <a:ext cx="13716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smtClean="0">
                <a:latin typeface="NikoshBAN" pitchFamily="2" charset="0"/>
                <a:cs typeface="NikoshBAN" pitchFamily="2" charset="0"/>
              </a:rPr>
              <a:t>Race</a:t>
            </a:r>
            <a:endParaRPr lang="en-US" sz="3200" dirty="0">
              <a:latin typeface="NikoshBAN" pitchFamily="2" charset="0"/>
              <a:cs typeface="NikoshBAN" pitchFamily="2" charset="0"/>
            </a:endParaRPr>
          </a:p>
        </p:txBody>
      </p:sp>
      <p:sp>
        <p:nvSpPr>
          <p:cNvPr id="9" name="TextBox 8"/>
          <p:cNvSpPr txBox="1"/>
          <p:nvPr/>
        </p:nvSpPr>
        <p:spPr>
          <a:xfrm>
            <a:off x="2057400" y="1524000"/>
            <a:ext cx="1295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দ্রুত</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গতি</a:t>
            </a:r>
            <a:endParaRPr lang="en-US" sz="3200" dirty="0">
              <a:latin typeface="NikoshBAN" pitchFamily="2" charset="0"/>
              <a:cs typeface="NikoshBAN" pitchFamily="2" charset="0"/>
            </a:endParaRPr>
          </a:p>
        </p:txBody>
      </p:sp>
      <p:sp>
        <p:nvSpPr>
          <p:cNvPr id="10" name="TextBox 9"/>
          <p:cNvSpPr txBox="1"/>
          <p:nvPr/>
        </p:nvSpPr>
        <p:spPr>
          <a:xfrm>
            <a:off x="1752600" y="5562600"/>
            <a:ext cx="21336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দৌড়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প্রতিযোগীতা</a:t>
            </a:r>
            <a:endParaRPr lang="en-US" sz="3200" dirty="0">
              <a:latin typeface="NikoshBAN" pitchFamily="2" charset="0"/>
              <a:cs typeface="NikoshBAN" pitchFamily="2" charset="0"/>
            </a:endParaRPr>
          </a:p>
        </p:txBody>
      </p:sp>
      <p:sp>
        <p:nvSpPr>
          <p:cNvPr id="11" name="TextBox 10"/>
          <p:cNvSpPr txBox="1"/>
          <p:nvPr/>
        </p:nvSpPr>
        <p:spPr>
          <a:xfrm>
            <a:off x="4191000" y="1447800"/>
            <a:ext cx="4724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latin typeface="NikoshBAN" pitchFamily="2" charset="0"/>
                <a:cs typeface="NikoshBAN" pitchFamily="2" charset="0"/>
              </a:rPr>
              <a:t>The hare is fast run.</a:t>
            </a:r>
            <a:endParaRPr lang="en-US" sz="3200" dirty="0">
              <a:latin typeface="NikoshBAN" pitchFamily="2" charset="0"/>
              <a:cs typeface="NikoshBAN" pitchFamily="2" charset="0"/>
            </a:endParaRPr>
          </a:p>
        </p:txBody>
      </p:sp>
      <p:sp>
        <p:nvSpPr>
          <p:cNvPr id="13" name="TextBox 12"/>
          <p:cNvSpPr txBox="1"/>
          <p:nvPr/>
        </p:nvSpPr>
        <p:spPr>
          <a:xfrm>
            <a:off x="228600" y="3505200"/>
            <a:ext cx="1447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smtClean="0">
                <a:latin typeface="NikoshBAN" pitchFamily="2" charset="0"/>
                <a:cs typeface="NikoshBAN" pitchFamily="2" charset="0"/>
              </a:rPr>
              <a:t>Angry</a:t>
            </a:r>
            <a:endParaRPr lang="en-US" sz="3200" dirty="0">
              <a:latin typeface="NikoshBAN" pitchFamily="2" charset="0"/>
              <a:cs typeface="NikoshBAN" pitchFamily="2" charset="0"/>
            </a:endParaRPr>
          </a:p>
        </p:txBody>
      </p:sp>
      <p:sp>
        <p:nvSpPr>
          <p:cNvPr id="14" name="TextBox 13"/>
          <p:cNvSpPr txBox="1"/>
          <p:nvPr/>
        </p:nvSpPr>
        <p:spPr>
          <a:xfrm>
            <a:off x="1828800" y="3533662"/>
            <a:ext cx="1905000"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রাগান্বিত</a:t>
            </a:r>
            <a:endParaRPr lang="en-US" sz="3200" dirty="0">
              <a:latin typeface="NikoshBAN" pitchFamily="2" charset="0"/>
              <a:cs typeface="NikoshBAN" pitchFamily="2" charset="0"/>
            </a:endParaRPr>
          </a:p>
        </p:txBody>
      </p:sp>
      <p:sp>
        <p:nvSpPr>
          <p:cNvPr id="15" name="TextBox 14"/>
          <p:cNvSpPr txBox="1"/>
          <p:nvPr/>
        </p:nvSpPr>
        <p:spPr>
          <a:xfrm>
            <a:off x="3962400" y="3533662"/>
            <a:ext cx="4953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dirty="0" smtClean="0">
                <a:latin typeface="NikoshBAN" pitchFamily="2" charset="0"/>
                <a:cs typeface="NikoshBAN" pitchFamily="2" charset="0"/>
              </a:rPr>
              <a:t>The tortoise angry to hare.</a:t>
            </a:r>
            <a:endParaRPr lang="en-US" sz="2800" dirty="0">
              <a:latin typeface="NikoshBAN" pitchFamily="2" charset="0"/>
              <a:cs typeface="NikoshBAN" pitchFamily="2" charset="0"/>
            </a:endParaRPr>
          </a:p>
        </p:txBody>
      </p:sp>
      <p:sp>
        <p:nvSpPr>
          <p:cNvPr id="16" name="TextBox 15"/>
          <p:cNvSpPr txBox="1"/>
          <p:nvPr/>
        </p:nvSpPr>
        <p:spPr>
          <a:xfrm>
            <a:off x="4114800" y="5638800"/>
            <a:ext cx="4800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latin typeface="NikoshBAN" pitchFamily="2" charset="0"/>
                <a:cs typeface="NikoshBAN" pitchFamily="2" charset="0"/>
              </a:rPr>
              <a:t>The race win the tortoise </a:t>
            </a:r>
            <a:endParaRPr lang="en-US" sz="2800" dirty="0">
              <a:latin typeface="NikoshBAN" pitchFamily="2" charset="0"/>
              <a:cs typeface="NikoshBAN" pitchFamily="2" charset="0"/>
            </a:endParaRPr>
          </a:p>
        </p:txBody>
      </p:sp>
      <p:sp>
        <p:nvSpPr>
          <p:cNvPr id="18" name="TextBox 17"/>
          <p:cNvSpPr txBox="1"/>
          <p:nvPr/>
        </p:nvSpPr>
        <p:spPr>
          <a:xfrm>
            <a:off x="228600" y="2424477"/>
            <a:ext cx="1434517"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Slow</a:t>
            </a:r>
            <a:endParaRPr lang="en-US" sz="3200" dirty="0">
              <a:latin typeface="NikoshBAN" pitchFamily="2" charset="0"/>
              <a:cs typeface="NikoshBAN" pitchFamily="2" charset="0"/>
            </a:endParaRPr>
          </a:p>
        </p:txBody>
      </p:sp>
      <p:sp>
        <p:nvSpPr>
          <p:cNvPr id="19" name="TextBox 18"/>
          <p:cNvSpPr txBox="1"/>
          <p:nvPr/>
        </p:nvSpPr>
        <p:spPr>
          <a:xfrm>
            <a:off x="2057401" y="2514599"/>
            <a:ext cx="1600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ধীর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গতি</a:t>
            </a:r>
            <a:endParaRPr lang="en-US" sz="3200" dirty="0">
              <a:latin typeface="NikoshBAN" pitchFamily="2" charset="0"/>
              <a:cs typeface="NikoshBAN" pitchFamily="2" charset="0"/>
            </a:endParaRPr>
          </a:p>
        </p:txBody>
      </p:sp>
      <p:sp>
        <p:nvSpPr>
          <p:cNvPr id="20" name="TextBox 19"/>
          <p:cNvSpPr txBox="1"/>
          <p:nvPr/>
        </p:nvSpPr>
        <p:spPr>
          <a:xfrm>
            <a:off x="4191000" y="2438399"/>
            <a:ext cx="4724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dirty="0" smtClean="0">
                <a:latin typeface="NikoshBAN" pitchFamily="2" charset="0"/>
                <a:cs typeface="NikoshBAN" pitchFamily="2" charset="0"/>
              </a:rPr>
              <a:t>The tortoise is slow run</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1" name="TextBox 20"/>
          <p:cNvSpPr txBox="1"/>
          <p:nvPr/>
        </p:nvSpPr>
        <p:spPr>
          <a:xfrm>
            <a:off x="3962400" y="4495800"/>
            <a:ext cx="49530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dirty="0" smtClean="0">
                <a:latin typeface="NikoshBAN" pitchFamily="2" charset="0"/>
                <a:cs typeface="NikoshBAN" pitchFamily="2" charset="0"/>
              </a:rPr>
              <a:t>The tortoise  win the race</a:t>
            </a:r>
            <a:endParaRPr lang="en-US" sz="2800" dirty="0">
              <a:latin typeface="NikoshBAN" pitchFamily="2" charset="0"/>
              <a:cs typeface="NikoshBAN" pitchFamily="2" charset="0"/>
            </a:endParaRPr>
          </a:p>
        </p:txBody>
      </p:sp>
      <p:sp>
        <p:nvSpPr>
          <p:cNvPr id="22" name="TextBox 21"/>
          <p:cNvSpPr txBox="1"/>
          <p:nvPr/>
        </p:nvSpPr>
        <p:spPr>
          <a:xfrm>
            <a:off x="2057400" y="4572000"/>
            <a:ext cx="1752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err="1" smtClean="0">
                <a:latin typeface="NikoshBAN" pitchFamily="2" charset="0"/>
                <a:cs typeface="NikoshBAN" pitchFamily="2" charset="0"/>
              </a:rPr>
              <a:t>জয়লাভ</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3" name="TextBox 22"/>
          <p:cNvSpPr txBox="1"/>
          <p:nvPr/>
        </p:nvSpPr>
        <p:spPr>
          <a:xfrm>
            <a:off x="228600" y="4572000"/>
            <a:ext cx="1447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smtClean="0">
                <a:latin typeface="NikoshBAN" pitchFamily="2" charset="0"/>
                <a:cs typeface="NikoshBAN" pitchFamily="2" charset="0"/>
              </a:rPr>
              <a:t>win</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ox(i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ox(in)">
                                      <p:cBhvr>
                                        <p:cTn id="60" dur="2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ox(in)">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ox(in)">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ox(in)">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ox(in)">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box(in)">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ox(in)">
                                      <p:cBhvr>
                                        <p:cTn id="9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458200" cy="4524315"/>
          </a:xfrm>
          <a:prstGeom prst="rect">
            <a:avLst/>
          </a:prstGeom>
          <a:ln w="57150"/>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4800" dirty="0" smtClean="0">
                <a:solidFill>
                  <a:srgbClr val="FFFF00"/>
                </a:solidFill>
              </a:rPr>
              <a:t>Now , All student read in text book with loudness . When any problem  face  solution help by teacher. Teacher whole class </a:t>
            </a:r>
            <a:r>
              <a:rPr lang="en-US" sz="4800" dirty="0" err="1" smtClean="0">
                <a:solidFill>
                  <a:srgbClr val="FFFF00"/>
                </a:solidFill>
              </a:rPr>
              <a:t>objervaton</a:t>
            </a:r>
            <a:r>
              <a:rPr lang="en-US" sz="4800" dirty="0" smtClean="0">
                <a:solidFill>
                  <a:srgbClr val="FFFF00"/>
                </a:solidFill>
              </a:rPr>
              <a:t>  round  by round attentively.</a:t>
            </a:r>
            <a:endParaRPr lang="en-US" sz="4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95400" y="1"/>
            <a:ext cx="7315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Group work</a:t>
            </a:r>
            <a:endParaRPr lang="en-US" sz="4400" dirty="0">
              <a:latin typeface="Times New Roman" pitchFamily="18" charset="0"/>
              <a:cs typeface="Times New Roman" pitchFamily="18" charset="0"/>
            </a:endParaRPr>
          </a:p>
        </p:txBody>
      </p:sp>
      <p:sp>
        <p:nvSpPr>
          <p:cNvPr id="3" name="Oval 2"/>
          <p:cNvSpPr/>
          <p:nvPr/>
        </p:nvSpPr>
        <p:spPr>
          <a:xfrm>
            <a:off x="0" y="1524000"/>
            <a:ext cx="2971800" cy="4548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latin typeface="Times New Roman" pitchFamily="18" charset="0"/>
                <a:cs typeface="Times New Roman" pitchFamily="18" charset="0"/>
              </a:rPr>
              <a:t>Group-1</a:t>
            </a:r>
          </a:p>
          <a:p>
            <a:pPr algn="ctr"/>
            <a:r>
              <a:rPr lang="en-US" sz="3200" dirty="0" smtClean="0">
                <a:latin typeface="Times New Roman" pitchFamily="18" charset="0"/>
                <a:cs typeface="Times New Roman" pitchFamily="18" charset="0"/>
              </a:rPr>
              <a:t>Write meaning and sentence by  “next”</a:t>
            </a:r>
            <a:endParaRPr lang="en-US" sz="3200" dirty="0">
              <a:latin typeface="Times New Roman" pitchFamily="18" charset="0"/>
              <a:cs typeface="Times New Roman" pitchFamily="18" charset="0"/>
            </a:endParaRPr>
          </a:p>
        </p:txBody>
      </p:sp>
      <p:sp>
        <p:nvSpPr>
          <p:cNvPr id="4" name="Oval 3"/>
          <p:cNvSpPr/>
          <p:nvPr/>
        </p:nvSpPr>
        <p:spPr>
          <a:xfrm>
            <a:off x="3048000" y="1402595"/>
            <a:ext cx="2971800" cy="4548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latin typeface="Times New Roman" pitchFamily="18" charset="0"/>
                <a:cs typeface="Times New Roman" pitchFamily="18" charset="0"/>
              </a:rPr>
              <a:t>Group-2</a:t>
            </a:r>
          </a:p>
          <a:p>
            <a:pPr algn="ctr"/>
            <a:r>
              <a:rPr lang="en-US" sz="3200" dirty="0" smtClean="0">
                <a:latin typeface="Times New Roman" pitchFamily="18" charset="0"/>
                <a:cs typeface="Times New Roman" pitchFamily="18" charset="0"/>
              </a:rPr>
              <a:t>Write meaning and sentence by  “watch”</a:t>
            </a:r>
            <a:endParaRPr lang="en-US" sz="3200" dirty="0">
              <a:latin typeface="Times New Roman" pitchFamily="18" charset="0"/>
              <a:cs typeface="Times New Roman" pitchFamily="18" charset="0"/>
            </a:endParaRPr>
          </a:p>
        </p:txBody>
      </p:sp>
      <p:sp>
        <p:nvSpPr>
          <p:cNvPr id="5" name="Oval 4"/>
          <p:cNvSpPr/>
          <p:nvPr/>
        </p:nvSpPr>
        <p:spPr>
          <a:xfrm>
            <a:off x="6248400" y="1371600"/>
            <a:ext cx="2895600" cy="441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smtClean="0">
                <a:latin typeface="Times New Roman" pitchFamily="18" charset="0"/>
                <a:cs typeface="Times New Roman" pitchFamily="18" charset="0"/>
              </a:rPr>
              <a:t>Group-3</a:t>
            </a:r>
          </a:p>
          <a:p>
            <a:pPr algn="ctr"/>
            <a:r>
              <a:rPr lang="en-US" sz="3200" dirty="0" smtClean="0">
                <a:latin typeface="Times New Roman" pitchFamily="18" charset="0"/>
                <a:cs typeface="Times New Roman" pitchFamily="18" charset="0"/>
              </a:rPr>
              <a:t>Write meaning and sentence by  “agree”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57" y="457200"/>
            <a:ext cx="9033543"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smtClean="0">
                <a:latin typeface="Times New Roman" pitchFamily="18" charset="0"/>
                <a:cs typeface="NikoshBAN" pitchFamily="2" charset="0"/>
              </a:rPr>
              <a:t>Fills in the blanks with the correct word from the box.</a:t>
            </a:r>
            <a:endParaRPr lang="en-US" sz="2800" b="1" dirty="0" smtClean="0">
              <a:latin typeface="Times New Roman" pitchFamily="18" charset="0"/>
              <a:cs typeface="Times New Roman" pitchFamily="18" charset="0"/>
            </a:endParaRPr>
          </a:p>
        </p:txBody>
      </p:sp>
      <p:sp>
        <p:nvSpPr>
          <p:cNvPr id="3" name="Rectangle 2"/>
          <p:cNvSpPr/>
          <p:nvPr/>
        </p:nvSpPr>
        <p:spPr>
          <a:xfrm>
            <a:off x="228600" y="1143000"/>
            <a:ext cx="8610600" cy="533400"/>
          </a:xfrm>
          <a:prstGeom prst="rect">
            <a:avLst/>
          </a:prstGeom>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solidFill>
                  <a:srgbClr val="00B050"/>
                </a:solidFill>
                <a:latin typeface="Times New Roman" pitchFamily="18" charset="0"/>
                <a:cs typeface="Times New Roman" pitchFamily="18" charset="0"/>
              </a:rPr>
              <a:t>Fastest,the</a:t>
            </a:r>
            <a:r>
              <a:rPr lang="en-US" sz="3200" b="1" dirty="0" smtClean="0">
                <a:solidFill>
                  <a:srgbClr val="00B050"/>
                </a:solidFill>
                <a:latin typeface="Times New Roman" pitchFamily="18" charset="0"/>
                <a:cs typeface="Times New Roman" pitchFamily="18" charset="0"/>
              </a:rPr>
              <a:t> tortoise, </a:t>
            </a:r>
            <a:r>
              <a:rPr lang="en-US" sz="3200" b="1" dirty="0" err="1" smtClean="0">
                <a:solidFill>
                  <a:srgbClr val="00B050"/>
                </a:solidFill>
                <a:latin typeface="Times New Roman" pitchFamily="18" charset="0"/>
                <a:cs typeface="Times New Roman" pitchFamily="18" charset="0"/>
              </a:rPr>
              <a:t>watch,beside,angry,the</a:t>
            </a:r>
            <a:r>
              <a:rPr lang="en-US" sz="3200" b="1" dirty="0" smtClean="0">
                <a:solidFill>
                  <a:srgbClr val="00B050"/>
                </a:solidFill>
                <a:latin typeface="Times New Roman" pitchFamily="18" charset="0"/>
                <a:cs typeface="Times New Roman" pitchFamily="18" charset="0"/>
              </a:rPr>
              <a:t> hare</a:t>
            </a:r>
            <a:endParaRPr lang="en-US" sz="3200" dirty="0" smtClean="0">
              <a:solidFill>
                <a:srgbClr val="00B050"/>
              </a:solidFill>
              <a:latin typeface="Times New Roman" pitchFamily="18" charset="0"/>
              <a:cs typeface="Times New Roman" pitchFamily="18" charset="0"/>
            </a:endParaRPr>
          </a:p>
        </p:txBody>
      </p:sp>
      <p:sp>
        <p:nvSpPr>
          <p:cNvPr id="4" name="TextBox 3"/>
          <p:cNvSpPr txBox="1"/>
          <p:nvPr/>
        </p:nvSpPr>
        <p:spPr>
          <a:xfrm>
            <a:off x="381000" y="2362200"/>
            <a:ext cx="8077200" cy="34163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smtClean="0">
                <a:latin typeface="Times New Roman" pitchFamily="18" charset="0"/>
                <a:cs typeface="NikoshBAN" pitchFamily="2" charset="0"/>
              </a:rPr>
              <a:t>a.</a:t>
            </a:r>
            <a:r>
              <a:rPr lang="en-US" sz="3600" b="1" dirty="0" smtClean="0">
                <a:latin typeface="Times New Roman" pitchFamily="18" charset="0"/>
                <a:cs typeface="Times New Roman" pitchFamily="18" charset="0"/>
              </a:rPr>
              <a:t>  </a:t>
            </a:r>
            <a:r>
              <a:rPr lang="bn-BD" sz="3600" b="1" dirty="0" smtClean="0">
                <a:solidFill>
                  <a:schemeClr val="tx1"/>
                </a:solidFill>
                <a:latin typeface="Times New Roman" pitchFamily="18" charset="0"/>
                <a:cs typeface="NikoshBAN" pitchFamily="2" charset="0"/>
              </a:rPr>
              <a:t>......</a:t>
            </a:r>
            <a:r>
              <a:rPr lang="en-US" sz="3600" b="1" dirty="0" smtClean="0">
                <a:solidFill>
                  <a:schemeClr val="tx1"/>
                </a:solidFill>
                <a:latin typeface="Times New Roman" pitchFamily="18" charset="0"/>
                <a:cs typeface="NikoshBAN" pitchFamily="2" charset="0"/>
              </a:rPr>
              <a:t>...</a:t>
            </a:r>
            <a:r>
              <a:rPr lang="bn-BD" sz="3600" b="1" dirty="0" smtClean="0">
                <a:solidFill>
                  <a:schemeClr val="tx1"/>
                </a:solidFill>
                <a:latin typeface="Times New Roman" pitchFamily="18" charset="0"/>
                <a:cs typeface="NikoshBAN" pitchFamily="2" charset="0"/>
              </a:rPr>
              <a:t>...</a:t>
            </a:r>
            <a:r>
              <a:rPr lang="en-US" sz="3600" b="1" dirty="0" smtClean="0">
                <a:solidFill>
                  <a:schemeClr val="tx1"/>
                </a:solidFill>
                <a:latin typeface="Times New Roman" pitchFamily="18" charset="0"/>
                <a:cs typeface="NikoshBAN" pitchFamily="2" charset="0"/>
              </a:rPr>
              <a:t>........</a:t>
            </a:r>
            <a:r>
              <a:rPr lang="en-US" sz="3600" b="1" dirty="0" smtClean="0">
                <a:latin typeface="Times New Roman" pitchFamily="18" charset="0"/>
                <a:cs typeface="Times New Roman" pitchFamily="18" charset="0"/>
              </a:rPr>
              <a:t>the slowest animal.</a:t>
            </a:r>
            <a:endParaRPr lang="bn-BD" sz="3600" b="1" dirty="0" smtClean="0">
              <a:latin typeface="Times New Roman" pitchFamily="18" charset="0"/>
              <a:cs typeface="NikoshBAN" pitchFamily="2" charset="0"/>
            </a:endParaRPr>
          </a:p>
          <a:p>
            <a:r>
              <a:rPr lang="en-US" sz="3600" b="1" dirty="0" smtClean="0">
                <a:latin typeface="Times New Roman" pitchFamily="18" charset="0"/>
                <a:cs typeface="NikoshBAN" pitchFamily="2" charset="0"/>
              </a:rPr>
              <a:t>b. </a:t>
            </a:r>
            <a:r>
              <a:rPr lang="en-US" sz="3600" b="1" dirty="0" smtClean="0">
                <a:latin typeface="Times New Roman" pitchFamily="18" charset="0"/>
                <a:cs typeface="Times New Roman" pitchFamily="18" charset="0"/>
              </a:rPr>
              <a:t>The hare is the</a:t>
            </a:r>
            <a:r>
              <a:rPr lang="bn-BD" sz="3600" b="1" dirty="0" smtClean="0">
                <a:latin typeface="Times New Roman" pitchFamily="18" charset="0"/>
                <a:cs typeface="NikoshBAN" pitchFamily="2" charset="0"/>
              </a:rPr>
              <a:t>..........</a:t>
            </a:r>
            <a:r>
              <a:rPr lang="en-US" sz="3600" b="1" dirty="0" smtClean="0">
                <a:latin typeface="Times New Roman" pitchFamily="18" charset="0"/>
                <a:cs typeface="NikoshBAN" pitchFamily="2" charset="0"/>
              </a:rPr>
              <a:t>...</a:t>
            </a:r>
            <a:r>
              <a:rPr lang="bn-BD" sz="3600" b="1" dirty="0" smtClean="0">
                <a:latin typeface="Times New Roman" pitchFamily="18" charset="0"/>
                <a:cs typeface="NikoshBAN" pitchFamily="2" charset="0"/>
              </a:rPr>
              <a:t> </a:t>
            </a:r>
            <a:r>
              <a:rPr lang="en-US" sz="3600" b="1" dirty="0" smtClean="0">
                <a:latin typeface="Times New Roman" pitchFamily="18" charset="0"/>
                <a:cs typeface="NikoshBAN" pitchFamily="2" charset="0"/>
              </a:rPr>
              <a:t>  Animal.</a:t>
            </a:r>
            <a:endParaRPr lang="bn-BD" sz="3600" b="1" dirty="0" smtClean="0">
              <a:latin typeface="Times New Roman" pitchFamily="18" charset="0"/>
              <a:cs typeface="NikoshBAN" pitchFamily="2" charset="0"/>
            </a:endParaRPr>
          </a:p>
          <a:p>
            <a:r>
              <a:rPr lang="en-US" sz="3600" b="1" dirty="0" smtClean="0">
                <a:latin typeface="Times New Roman" pitchFamily="18" charset="0"/>
                <a:cs typeface="NikoshBAN" pitchFamily="2" charset="0"/>
              </a:rPr>
              <a:t>c.  </a:t>
            </a:r>
            <a:r>
              <a:rPr lang="en-US" sz="3600" b="1" dirty="0" smtClean="0">
                <a:latin typeface="Times New Roman" pitchFamily="18" charset="0"/>
                <a:cs typeface="Times New Roman" pitchFamily="18" charset="0"/>
              </a:rPr>
              <a:t>………...Saw a tortoise.</a:t>
            </a:r>
            <a:endParaRPr lang="bn-BD" sz="3600" b="1" dirty="0" smtClean="0">
              <a:latin typeface="Times New Roman" pitchFamily="18" charset="0"/>
              <a:cs typeface="NikoshBAN" pitchFamily="2" charset="0"/>
            </a:endParaRPr>
          </a:p>
          <a:p>
            <a:r>
              <a:rPr lang="en-US" sz="3600" b="1" dirty="0" smtClean="0">
                <a:latin typeface="Times New Roman" pitchFamily="18" charset="0"/>
                <a:cs typeface="NikoshBAN" pitchFamily="2" charset="0"/>
              </a:rPr>
              <a:t>d. </a:t>
            </a:r>
            <a:r>
              <a:rPr lang="en-US" sz="3600" b="1" dirty="0" smtClean="0">
                <a:latin typeface="Times New Roman" pitchFamily="18" charset="0"/>
                <a:cs typeface="Times New Roman" pitchFamily="18" charset="0"/>
              </a:rPr>
              <a:t> The tortoise felt ……</a:t>
            </a:r>
            <a:r>
              <a:rPr lang="bn-BD" sz="3600" b="1" dirty="0" smtClean="0">
                <a:latin typeface="Times New Roman" pitchFamily="18" charset="0"/>
                <a:cs typeface="NikoshBAN" pitchFamily="2" charset="0"/>
              </a:rPr>
              <a:t> </a:t>
            </a:r>
          </a:p>
          <a:p>
            <a:r>
              <a:rPr lang="en-US" sz="3600" b="1" dirty="0" smtClean="0">
                <a:latin typeface="Times New Roman" pitchFamily="18" charset="0"/>
                <a:cs typeface="NikoshBAN" pitchFamily="2" charset="0"/>
              </a:rPr>
              <a:t>e.  The hare stood ……… the tortoise.</a:t>
            </a:r>
          </a:p>
          <a:p>
            <a:r>
              <a:rPr lang="en-US" sz="3600" b="1" dirty="0" smtClean="0">
                <a:latin typeface="Times New Roman" pitchFamily="18" charset="0"/>
                <a:cs typeface="NikoshBAN" pitchFamily="2" charset="0"/>
              </a:rPr>
              <a:t>f.   They called their friends to ……….</a:t>
            </a:r>
            <a:endParaRPr lang="en-US" sz="3600" b="1" dirty="0" smtClean="0">
              <a:latin typeface="Times New Roman" pitchFamily="18" charset="0"/>
              <a:cs typeface="Times New Roman" pitchFamily="18" charset="0"/>
            </a:endParaRPr>
          </a:p>
        </p:txBody>
      </p:sp>
      <p:sp>
        <p:nvSpPr>
          <p:cNvPr id="6" name="TextBox 5"/>
          <p:cNvSpPr txBox="1"/>
          <p:nvPr/>
        </p:nvSpPr>
        <p:spPr>
          <a:xfrm>
            <a:off x="3886200" y="2819400"/>
            <a:ext cx="16764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fastest</a:t>
            </a:r>
            <a:endParaRPr lang="en-US" sz="3600" dirty="0" smtClean="0">
              <a:solidFill>
                <a:srgbClr val="FF0000"/>
              </a:solidFill>
              <a:latin typeface="Times New Roman" pitchFamily="18" charset="0"/>
              <a:cs typeface="Times New Roman" pitchFamily="18" charset="0"/>
            </a:endParaRPr>
          </a:p>
        </p:txBody>
      </p:sp>
      <p:sp>
        <p:nvSpPr>
          <p:cNvPr id="7" name="TextBox 6"/>
          <p:cNvSpPr txBox="1"/>
          <p:nvPr/>
        </p:nvSpPr>
        <p:spPr>
          <a:xfrm>
            <a:off x="3505200" y="3962400"/>
            <a:ext cx="415498"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NikoshBAN" pitchFamily="2" charset="0"/>
              </a:rPr>
              <a:t>  </a:t>
            </a:r>
            <a:endParaRPr lang="en-US" sz="3600" dirty="0" smtClean="0">
              <a:solidFill>
                <a:srgbClr val="FF0000"/>
              </a:solidFill>
              <a:latin typeface="Times New Roman" pitchFamily="18" charset="0"/>
              <a:cs typeface="Times New Roman" pitchFamily="18" charset="0"/>
            </a:endParaRPr>
          </a:p>
        </p:txBody>
      </p:sp>
      <p:sp>
        <p:nvSpPr>
          <p:cNvPr id="8" name="TextBox 7"/>
          <p:cNvSpPr txBox="1"/>
          <p:nvPr/>
        </p:nvSpPr>
        <p:spPr>
          <a:xfrm>
            <a:off x="914400" y="3352800"/>
            <a:ext cx="211127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The hare</a:t>
            </a:r>
            <a:endParaRPr lang="en-US" sz="3600" dirty="0" smtClean="0">
              <a:solidFill>
                <a:srgbClr val="FF0000"/>
              </a:solidFill>
              <a:latin typeface="Times New Roman" pitchFamily="18" charset="0"/>
              <a:cs typeface="Times New Roman" pitchFamily="18" charset="0"/>
            </a:endParaRPr>
          </a:p>
        </p:txBody>
      </p:sp>
      <p:sp>
        <p:nvSpPr>
          <p:cNvPr id="9" name="TextBox 8"/>
          <p:cNvSpPr txBox="1"/>
          <p:nvPr/>
        </p:nvSpPr>
        <p:spPr>
          <a:xfrm>
            <a:off x="4343400" y="3886200"/>
            <a:ext cx="1905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angry</a:t>
            </a:r>
            <a:endParaRPr lang="en-US" sz="3600" dirty="0" smtClean="0">
              <a:solidFill>
                <a:srgbClr val="FF0000"/>
              </a:solidFill>
              <a:latin typeface="Times New Roman" pitchFamily="18" charset="0"/>
              <a:cs typeface="Times New Roman" pitchFamily="18" charset="0"/>
            </a:endParaRPr>
          </a:p>
        </p:txBody>
      </p:sp>
      <p:sp>
        <p:nvSpPr>
          <p:cNvPr id="10" name="TextBox 9"/>
          <p:cNvSpPr txBox="1"/>
          <p:nvPr/>
        </p:nvSpPr>
        <p:spPr>
          <a:xfrm>
            <a:off x="533400" y="6037290"/>
            <a:ext cx="815340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smtClean="0">
                <a:latin typeface="Times New Roman" pitchFamily="18" charset="0"/>
                <a:cs typeface="Times New Roman" pitchFamily="18" charset="0"/>
              </a:rPr>
              <a:t>Note: Teacher remain this is  Small  group work.</a:t>
            </a:r>
          </a:p>
        </p:txBody>
      </p:sp>
      <p:sp>
        <p:nvSpPr>
          <p:cNvPr id="11" name="TextBox 10"/>
          <p:cNvSpPr txBox="1"/>
          <p:nvPr/>
        </p:nvSpPr>
        <p:spPr>
          <a:xfrm>
            <a:off x="914400" y="2209800"/>
            <a:ext cx="30480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The tortoise</a:t>
            </a:r>
            <a:endParaRPr lang="en-US" sz="3600" dirty="0" smtClean="0">
              <a:solidFill>
                <a:srgbClr val="FF0000"/>
              </a:solidFill>
              <a:latin typeface="Times New Roman" pitchFamily="18" charset="0"/>
              <a:cs typeface="Times New Roman" pitchFamily="18" charset="0"/>
            </a:endParaRPr>
          </a:p>
        </p:txBody>
      </p:sp>
      <p:sp>
        <p:nvSpPr>
          <p:cNvPr id="13" name="TextBox 12"/>
          <p:cNvSpPr txBox="1"/>
          <p:nvPr/>
        </p:nvSpPr>
        <p:spPr>
          <a:xfrm>
            <a:off x="3962400" y="4419600"/>
            <a:ext cx="1447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beside</a:t>
            </a:r>
            <a:endParaRPr lang="en-US" sz="3600" dirty="0" smtClean="0">
              <a:solidFill>
                <a:srgbClr val="FF0000"/>
              </a:solidFill>
              <a:latin typeface="Times New Roman" pitchFamily="18" charset="0"/>
              <a:cs typeface="Times New Roman" pitchFamily="18" charset="0"/>
            </a:endParaRPr>
          </a:p>
        </p:txBody>
      </p:sp>
      <p:sp>
        <p:nvSpPr>
          <p:cNvPr id="14" name="TextBox 13"/>
          <p:cNvSpPr txBox="1"/>
          <p:nvPr/>
        </p:nvSpPr>
        <p:spPr>
          <a:xfrm>
            <a:off x="6477000" y="5029200"/>
            <a:ext cx="1447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watch</a:t>
            </a:r>
            <a:endParaRPr lang="en-US" sz="36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0-#ppt_w/2"/>
                                          </p:val>
                                        </p:tav>
                                        <p:tav tm="100000">
                                          <p:val>
                                            <p:strVal val="#ppt_x"/>
                                          </p:val>
                                        </p:tav>
                                      </p:tavLst>
                                    </p:anim>
                                    <p:anim calcmode="lin" valueType="num">
                                      <p:cBhvr additive="base">
                                        <p:cTn id="4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1000" fill="hold"/>
                                        <p:tgtEl>
                                          <p:spTgt spid="13"/>
                                        </p:tgtEl>
                                        <p:attrNameLst>
                                          <p:attrName>ppt_x</p:attrName>
                                        </p:attrNameLst>
                                      </p:cBhvr>
                                      <p:tavLst>
                                        <p:tav tm="0">
                                          <p:val>
                                            <p:strVal val="0-#ppt_w/2"/>
                                          </p:val>
                                        </p:tav>
                                        <p:tav tm="100000">
                                          <p:val>
                                            <p:strVal val="#ppt_x"/>
                                          </p:val>
                                        </p:tav>
                                      </p:tavLst>
                                    </p:anim>
                                    <p:anim calcmode="lin" valueType="num">
                                      <p:cBhvr additive="base">
                                        <p:cTn id="5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000" fill="hold"/>
                                        <p:tgtEl>
                                          <p:spTgt spid="14"/>
                                        </p:tgtEl>
                                        <p:attrNameLst>
                                          <p:attrName>ppt_x</p:attrName>
                                        </p:attrNameLst>
                                      </p:cBhvr>
                                      <p:tavLst>
                                        <p:tav tm="0">
                                          <p:val>
                                            <p:strVal val="0-#ppt_w/2"/>
                                          </p:val>
                                        </p:tav>
                                        <p:tav tm="100000">
                                          <p:val>
                                            <p:strVal val="#ppt_x"/>
                                          </p:val>
                                        </p:tav>
                                      </p:tavLst>
                                    </p:anim>
                                    <p:anim calcmode="lin" valueType="num">
                                      <p:cBhvr additive="base">
                                        <p:cTn id="6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P spid="10"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1"/>
            <a:ext cx="3962400" cy="1015663"/>
          </a:xfrm>
          <a:prstGeom prst="rect">
            <a:avLst/>
          </a:prstGeom>
          <a:solidFill>
            <a:schemeClr val="accent5">
              <a:lumMod val="75000"/>
            </a:schemeClr>
          </a:solidFill>
        </p:spPr>
        <p:txBody>
          <a:bodyPr wrap="square" rtlCol="0">
            <a:spAutoFit/>
          </a:bodyPr>
          <a:lstStyle/>
          <a:p>
            <a:pPr algn="ctr"/>
            <a:r>
              <a:rPr lang="en-US" sz="6000" dirty="0" smtClean="0">
                <a:solidFill>
                  <a:srgbClr val="FFFF00"/>
                </a:solidFill>
                <a:latin typeface="Times New Roman" pitchFamily="18" charset="0"/>
                <a:cs typeface="Times New Roman" pitchFamily="18" charset="0"/>
              </a:rPr>
              <a:t>Evaluation</a:t>
            </a:r>
            <a:endParaRPr lang="en-US" sz="6000" dirty="0">
              <a:solidFill>
                <a:srgbClr val="FFFF00"/>
              </a:solidFill>
              <a:latin typeface="Times New Roman" pitchFamily="18" charset="0"/>
              <a:cs typeface="Times New Roman" pitchFamily="18" charset="0"/>
            </a:endParaRPr>
          </a:p>
        </p:txBody>
      </p:sp>
      <p:sp>
        <p:nvSpPr>
          <p:cNvPr id="3" name="TextBox 2"/>
          <p:cNvSpPr txBox="1"/>
          <p:nvPr/>
        </p:nvSpPr>
        <p:spPr>
          <a:xfrm>
            <a:off x="1371600" y="1524000"/>
            <a:ext cx="6858000" cy="646331"/>
          </a:xfrm>
          <a:prstGeom prst="rect">
            <a:avLst/>
          </a:prstGeom>
          <a:solidFill>
            <a:schemeClr val="accent5">
              <a:lumMod val="75000"/>
            </a:schemeClr>
          </a:solidFill>
        </p:spPr>
        <p:txBody>
          <a:bodyPr wrap="square" rtlCol="0">
            <a:spAutoFit/>
          </a:bodyPr>
          <a:lstStyle/>
          <a:p>
            <a:pPr>
              <a:buFont typeface="Wingdings" pitchFamily="2" charset="2"/>
              <a:buChar char="Ø"/>
            </a:pPr>
            <a:r>
              <a:rPr lang="en-US" sz="3600" dirty="0" smtClean="0">
                <a:solidFill>
                  <a:srgbClr val="FFFF00"/>
                </a:solidFill>
                <a:latin typeface="Times New Roman" pitchFamily="18" charset="0"/>
                <a:cs typeface="Times New Roman" pitchFamily="18" charset="0"/>
              </a:rPr>
              <a:t>Who is the fastest animal?</a:t>
            </a:r>
            <a:endParaRPr lang="en-US" sz="3600" dirty="0">
              <a:solidFill>
                <a:srgbClr val="FFFF00"/>
              </a:solidFill>
              <a:latin typeface="Times New Roman" pitchFamily="18" charset="0"/>
              <a:cs typeface="Times New Roman" pitchFamily="18" charset="0"/>
            </a:endParaRPr>
          </a:p>
        </p:txBody>
      </p:sp>
      <p:sp>
        <p:nvSpPr>
          <p:cNvPr id="4" name="TextBox 3"/>
          <p:cNvSpPr txBox="1"/>
          <p:nvPr/>
        </p:nvSpPr>
        <p:spPr>
          <a:xfrm>
            <a:off x="1371600" y="2286000"/>
            <a:ext cx="7086600" cy="646331"/>
          </a:xfrm>
          <a:prstGeom prst="rect">
            <a:avLst/>
          </a:prstGeom>
          <a:solidFill>
            <a:schemeClr val="accent5">
              <a:lumMod val="75000"/>
            </a:schemeClr>
          </a:solidFill>
        </p:spPr>
        <p:txBody>
          <a:bodyPr wrap="square" rtlCol="0">
            <a:spAutoFit/>
          </a:bodyPr>
          <a:lstStyle/>
          <a:p>
            <a:r>
              <a:rPr lang="en-US" sz="3600" dirty="0" err="1" smtClean="0">
                <a:solidFill>
                  <a:srgbClr val="FFFF00"/>
                </a:solidFill>
                <a:latin typeface="Times New Roman" pitchFamily="18" charset="0"/>
                <a:cs typeface="Times New Roman" pitchFamily="18" charset="0"/>
              </a:rPr>
              <a:t>Ans</a:t>
            </a:r>
            <a:r>
              <a:rPr lang="en-US" sz="3600" dirty="0" smtClean="0">
                <a:solidFill>
                  <a:srgbClr val="FFFF00"/>
                </a:solidFill>
                <a:latin typeface="Times New Roman" pitchFamily="18" charset="0"/>
                <a:cs typeface="Times New Roman" pitchFamily="18" charset="0"/>
              </a:rPr>
              <a:t>: The fastest animal is the hare.</a:t>
            </a:r>
            <a:endParaRPr lang="en-US" sz="3600" dirty="0">
              <a:solidFill>
                <a:srgbClr val="FFFF00"/>
              </a:solidFill>
              <a:latin typeface="Times New Roman" pitchFamily="18" charset="0"/>
              <a:cs typeface="Times New Roman" pitchFamily="18" charset="0"/>
            </a:endParaRPr>
          </a:p>
        </p:txBody>
      </p:sp>
      <p:sp>
        <p:nvSpPr>
          <p:cNvPr id="5" name="TextBox 4"/>
          <p:cNvSpPr txBox="1"/>
          <p:nvPr/>
        </p:nvSpPr>
        <p:spPr>
          <a:xfrm>
            <a:off x="1371600" y="3048000"/>
            <a:ext cx="6934200" cy="707886"/>
          </a:xfrm>
          <a:prstGeom prst="rect">
            <a:avLst/>
          </a:prstGeom>
          <a:solidFill>
            <a:schemeClr val="accent5">
              <a:lumMod val="75000"/>
            </a:schemeClr>
          </a:solidFill>
        </p:spPr>
        <p:txBody>
          <a:bodyPr wrap="square" rtlCol="0">
            <a:spAutoFit/>
          </a:bodyPr>
          <a:lstStyle/>
          <a:p>
            <a:pPr>
              <a:buFont typeface="Wingdings" pitchFamily="2" charset="2"/>
              <a:buChar char="Ø"/>
            </a:pPr>
            <a:r>
              <a:rPr lang="en-US" sz="4000" dirty="0" smtClean="0">
                <a:solidFill>
                  <a:srgbClr val="FFFF00"/>
                </a:solidFill>
                <a:latin typeface="Times New Roman" pitchFamily="18" charset="0"/>
                <a:cs typeface="Times New Roman" pitchFamily="18" charset="0"/>
              </a:rPr>
              <a:t>Where was walking the hare?</a:t>
            </a:r>
            <a:endParaRPr lang="en-US" sz="4000" dirty="0">
              <a:solidFill>
                <a:srgbClr val="FFFF00"/>
              </a:solidFill>
              <a:latin typeface="Times New Roman" pitchFamily="18" charset="0"/>
              <a:cs typeface="Times New Roman" pitchFamily="18" charset="0"/>
            </a:endParaRPr>
          </a:p>
        </p:txBody>
      </p:sp>
      <p:sp>
        <p:nvSpPr>
          <p:cNvPr id="6" name="TextBox 5"/>
          <p:cNvSpPr txBox="1"/>
          <p:nvPr/>
        </p:nvSpPr>
        <p:spPr>
          <a:xfrm>
            <a:off x="1371600" y="3810000"/>
            <a:ext cx="6705600" cy="584775"/>
          </a:xfrm>
          <a:prstGeom prst="rect">
            <a:avLst/>
          </a:prstGeom>
          <a:solidFill>
            <a:schemeClr val="accent5">
              <a:lumMod val="75000"/>
            </a:schemeClr>
          </a:solidFill>
        </p:spPr>
        <p:txBody>
          <a:bodyPr wrap="square" rtlCol="0">
            <a:spAutoFit/>
          </a:bodyPr>
          <a:lstStyle/>
          <a:p>
            <a:r>
              <a:rPr lang="en-US" sz="3200" dirty="0" err="1" smtClean="0">
                <a:solidFill>
                  <a:srgbClr val="FFFF00"/>
                </a:solidFill>
                <a:latin typeface="Times New Roman" pitchFamily="18" charset="0"/>
                <a:cs typeface="Times New Roman" pitchFamily="18" charset="0"/>
              </a:rPr>
              <a:t>Ans</a:t>
            </a:r>
            <a:r>
              <a:rPr lang="en-US" sz="3200" dirty="0" smtClean="0">
                <a:solidFill>
                  <a:srgbClr val="FFFF00"/>
                </a:solidFill>
                <a:latin typeface="Times New Roman" pitchFamily="18" charset="0"/>
                <a:cs typeface="Times New Roman" pitchFamily="18" charset="0"/>
              </a:rPr>
              <a:t>: The hare was waking in the forest.</a:t>
            </a:r>
            <a:endParaRPr lang="en-US" sz="3200" dirty="0">
              <a:solidFill>
                <a:srgbClr val="FFFF00"/>
              </a:solidFill>
              <a:latin typeface="Times New Roman" pitchFamily="18" charset="0"/>
              <a:cs typeface="Times New Roman" pitchFamily="18" charset="0"/>
            </a:endParaRPr>
          </a:p>
        </p:txBody>
      </p:sp>
      <p:sp>
        <p:nvSpPr>
          <p:cNvPr id="7" name="TextBox 6"/>
          <p:cNvSpPr txBox="1"/>
          <p:nvPr/>
        </p:nvSpPr>
        <p:spPr>
          <a:xfrm>
            <a:off x="1371600" y="4572000"/>
            <a:ext cx="6705600" cy="707886"/>
          </a:xfrm>
          <a:prstGeom prst="rect">
            <a:avLst/>
          </a:prstGeom>
          <a:solidFill>
            <a:schemeClr val="accent5">
              <a:lumMod val="75000"/>
            </a:schemeClr>
          </a:solidFill>
        </p:spPr>
        <p:txBody>
          <a:bodyPr wrap="square" rtlCol="0">
            <a:spAutoFit/>
          </a:bodyPr>
          <a:lstStyle/>
          <a:p>
            <a:pPr>
              <a:buFont typeface="Wingdings" pitchFamily="2" charset="2"/>
              <a:buChar char="Ø"/>
            </a:pPr>
            <a:r>
              <a:rPr lang="en-US" sz="4000" dirty="0" smtClean="0">
                <a:solidFill>
                  <a:srgbClr val="FFFF00"/>
                </a:solidFill>
                <a:latin typeface="Times New Roman" pitchFamily="18" charset="0"/>
                <a:cs typeface="Times New Roman" pitchFamily="18" charset="0"/>
              </a:rPr>
              <a:t> who was angry to the hare?</a:t>
            </a:r>
            <a:endParaRPr lang="en-US" sz="4000" dirty="0">
              <a:solidFill>
                <a:srgbClr val="FFFF00"/>
              </a:solidFill>
              <a:latin typeface="Times New Roman" pitchFamily="18" charset="0"/>
              <a:cs typeface="Times New Roman" pitchFamily="18" charset="0"/>
            </a:endParaRPr>
          </a:p>
        </p:txBody>
      </p:sp>
      <p:sp>
        <p:nvSpPr>
          <p:cNvPr id="8" name="TextBox 7"/>
          <p:cNvSpPr txBox="1"/>
          <p:nvPr/>
        </p:nvSpPr>
        <p:spPr>
          <a:xfrm>
            <a:off x="1371600" y="5334000"/>
            <a:ext cx="6858000" cy="584775"/>
          </a:xfrm>
          <a:prstGeom prst="rect">
            <a:avLst/>
          </a:prstGeom>
          <a:solidFill>
            <a:schemeClr val="accent5">
              <a:lumMod val="75000"/>
            </a:schemeClr>
          </a:solidFill>
        </p:spPr>
        <p:txBody>
          <a:bodyPr wrap="square" rtlCol="0">
            <a:spAutoFit/>
          </a:bodyPr>
          <a:lstStyle/>
          <a:p>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Ans</a:t>
            </a:r>
            <a:r>
              <a:rPr lang="en-US" sz="3200" dirty="0" smtClean="0">
                <a:solidFill>
                  <a:srgbClr val="FFFF00"/>
                </a:solidFill>
                <a:latin typeface="Times New Roman" pitchFamily="18" charset="0"/>
                <a:cs typeface="Times New Roman" pitchFamily="18" charset="0"/>
              </a:rPr>
              <a:t>: The tortoise was angry to the hare.</a:t>
            </a:r>
            <a:endParaRPr lang="en-US" sz="32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900" decel="100000" fill="hold"/>
                                        <p:tgtEl>
                                          <p:spTgt spid="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900" decel="100000" fill="hold"/>
                                        <p:tgtEl>
                                          <p:spTgt spid="8"/>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1"/>
            <a:ext cx="6781800" cy="1015663"/>
          </a:xfrm>
          <a:prstGeom prst="rect">
            <a:avLst/>
          </a:prstGeom>
          <a:solidFill>
            <a:schemeClr val="accent5">
              <a:lumMod val="75000"/>
            </a:schemeClr>
          </a:solidFill>
        </p:spPr>
        <p:txBody>
          <a:bodyPr wrap="square" rtlCol="0">
            <a:spAutoFit/>
          </a:bodyPr>
          <a:lstStyle/>
          <a:p>
            <a:pPr algn="ctr"/>
            <a:r>
              <a:rPr lang="en-US" sz="6000" dirty="0" smtClean="0">
                <a:solidFill>
                  <a:srgbClr val="FFFF00"/>
                </a:solidFill>
                <a:latin typeface="NikoshBAN" pitchFamily="2" charset="0"/>
                <a:cs typeface="NikoshBAN" pitchFamily="2" charset="0"/>
              </a:rPr>
              <a:t>Home work</a:t>
            </a:r>
            <a:endParaRPr lang="en-US" sz="6000" dirty="0">
              <a:solidFill>
                <a:srgbClr val="FFFF00"/>
              </a:solidFill>
              <a:latin typeface="NikoshBAN" pitchFamily="2" charset="0"/>
              <a:cs typeface="NikoshBAN" pitchFamily="2" charset="0"/>
            </a:endParaRPr>
          </a:p>
        </p:txBody>
      </p:sp>
      <p:sp>
        <p:nvSpPr>
          <p:cNvPr id="3" name="TextBox 2"/>
          <p:cNvSpPr txBox="1"/>
          <p:nvPr/>
        </p:nvSpPr>
        <p:spPr>
          <a:xfrm>
            <a:off x="381000" y="1524000"/>
            <a:ext cx="8229600" cy="707886"/>
          </a:xfrm>
          <a:prstGeom prst="rect">
            <a:avLst/>
          </a:prstGeom>
          <a:solidFill>
            <a:schemeClr val="accent5">
              <a:lumMod val="75000"/>
            </a:schemeClr>
          </a:solidFill>
        </p:spPr>
        <p:txBody>
          <a:bodyPr wrap="square" rtlCol="0">
            <a:spAutoFit/>
          </a:bodyPr>
          <a:lstStyle/>
          <a:p>
            <a:pPr algn="ctr">
              <a:buFont typeface="Wingdings" pitchFamily="2" charset="2"/>
              <a:buChar char="q"/>
            </a:pPr>
            <a:r>
              <a:rPr lang="en-US" sz="4000" dirty="0" smtClean="0">
                <a:solidFill>
                  <a:srgbClr val="FFFF00"/>
                </a:solidFill>
                <a:latin typeface="NikoshBAN" pitchFamily="2" charset="0"/>
                <a:cs typeface="NikoshBAN" pitchFamily="2" charset="0"/>
              </a:rPr>
              <a:t>Write to the “true” and “false”</a:t>
            </a:r>
            <a:endParaRPr lang="en-US" sz="4000" dirty="0">
              <a:solidFill>
                <a:srgbClr val="FFFF00"/>
              </a:solidFill>
              <a:latin typeface="NikoshBAN" pitchFamily="2" charset="0"/>
              <a:cs typeface="NikoshBAN" pitchFamily="2" charset="0"/>
            </a:endParaRPr>
          </a:p>
        </p:txBody>
      </p:sp>
      <p:sp>
        <p:nvSpPr>
          <p:cNvPr id="5" name="TextBox 4"/>
          <p:cNvSpPr txBox="1"/>
          <p:nvPr/>
        </p:nvSpPr>
        <p:spPr>
          <a:xfrm>
            <a:off x="457200" y="2514600"/>
            <a:ext cx="8229600" cy="3046988"/>
          </a:xfrm>
          <a:prstGeom prst="rect">
            <a:avLst/>
          </a:prstGeom>
          <a:solidFill>
            <a:srgbClr val="00B050"/>
          </a:solidFill>
        </p:spPr>
        <p:txBody>
          <a:bodyPr wrap="square" rtlCol="0">
            <a:spAutoFit/>
          </a:bodyPr>
          <a:lstStyle/>
          <a:p>
            <a:pPr marL="514350" indent="-514350">
              <a:buAutoNum type="alphaLcPeriod"/>
            </a:pPr>
            <a:r>
              <a:rPr lang="en-US" sz="3200" dirty="0" smtClean="0">
                <a:latin typeface="NikoshBAN" pitchFamily="2" charset="0"/>
                <a:cs typeface="NikoshBAN" pitchFamily="2" charset="0"/>
              </a:rPr>
              <a:t>The tortoise was happy to the hare.</a:t>
            </a:r>
          </a:p>
          <a:p>
            <a:pPr marL="514350" indent="-514350">
              <a:buAutoNum type="alphaLcPeriod"/>
            </a:pPr>
            <a:r>
              <a:rPr lang="en-US" sz="3200" dirty="0" smtClean="0">
                <a:latin typeface="NikoshBAN" pitchFamily="2" charset="0"/>
                <a:cs typeface="NikoshBAN" pitchFamily="2" charset="0"/>
              </a:rPr>
              <a:t>The hare was slowest animal.</a:t>
            </a:r>
          </a:p>
          <a:p>
            <a:pPr marL="514350" indent="-514350">
              <a:buAutoNum type="alphaLcPeriod"/>
            </a:pPr>
            <a:r>
              <a:rPr lang="en-US" sz="3200" dirty="0" smtClean="0">
                <a:latin typeface="NikoshBAN" pitchFamily="2" charset="0"/>
                <a:cs typeface="NikoshBAN" pitchFamily="2" charset="0"/>
              </a:rPr>
              <a:t>They were agreed to race.</a:t>
            </a:r>
          </a:p>
          <a:p>
            <a:pPr marL="514350" indent="-514350">
              <a:buAutoNum type="alphaLcPeriod"/>
            </a:pPr>
            <a:r>
              <a:rPr lang="en-US" sz="3200" dirty="0" smtClean="0">
                <a:latin typeface="NikoshBAN" pitchFamily="2" charset="0"/>
                <a:cs typeface="NikoshBAN" pitchFamily="2" charset="0"/>
              </a:rPr>
              <a:t>The tortoise won the race.</a:t>
            </a:r>
          </a:p>
          <a:p>
            <a:pPr marL="514350" indent="-514350">
              <a:buAutoNum type="alphaLcPeriod"/>
            </a:pPr>
            <a:r>
              <a:rPr lang="en-US" sz="3200" dirty="0" smtClean="0">
                <a:latin typeface="NikoshBAN" pitchFamily="2" charset="0"/>
                <a:cs typeface="NikoshBAN" pitchFamily="2" charset="0"/>
              </a:rPr>
              <a:t>They called Tigers to watch  race.</a:t>
            </a:r>
          </a:p>
          <a:p>
            <a:pPr marL="514350" indent="-514350">
              <a:buAutoNum type="alphaLcPeriod"/>
            </a:pPr>
            <a:r>
              <a:rPr lang="en-US" sz="3200" dirty="0" smtClean="0">
                <a:latin typeface="NikoshBAN" pitchFamily="2" charset="0"/>
                <a:cs typeface="NikoshBAN" pitchFamily="2" charset="0"/>
              </a:rPr>
              <a:t>The hare stood </a:t>
            </a:r>
            <a:r>
              <a:rPr lang="en-US" sz="3200" dirty="0" err="1" smtClean="0">
                <a:latin typeface="NikoshBAN" pitchFamily="2" charset="0"/>
                <a:cs typeface="NikoshBAN" pitchFamily="2" charset="0"/>
              </a:rPr>
              <a:t>fornt</a:t>
            </a:r>
            <a:r>
              <a:rPr lang="en-US" sz="3200" dirty="0" smtClean="0">
                <a:latin typeface="NikoshBAN" pitchFamily="2" charset="0"/>
                <a:cs typeface="NikoshBAN" pitchFamily="2" charset="0"/>
              </a:rPr>
              <a:t> the tortoise.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228600" y="762000"/>
            <a:ext cx="8915400" cy="5105400"/>
          </a:xfrm>
          <a:prstGeom prst="hexagon">
            <a:avLst/>
          </a:prstGeom>
          <a:blipFill dpi="0" rotWithShape="1">
            <a:blip r:embed="rId2">
              <a:extLst>
                <a:ext uri="{28A0092B-C50C-407E-A947-70E740481C1C}">
                  <a14:useLocalDpi xmlns="" xmlns:a14="http://schemas.microsoft.com/office/drawing/2010/main" val="0"/>
                </a:ext>
              </a:extLst>
            </a:blip>
            <a:srcRect/>
            <a:stretch>
              <a:fillRect/>
            </a:stretch>
          </a:blip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914400"/>
            <a:ext cx="8229600" cy="452431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smtClean="0">
                <a:ln/>
                <a:solidFill>
                  <a:srgbClr val="00B050"/>
                </a:solidFill>
                <a:latin typeface="NikoshBAN" pitchFamily="2" charset="0"/>
                <a:cs typeface="NikoshBAN" pitchFamily="2" charset="0"/>
              </a:rPr>
              <a:t>Goodbye </a:t>
            </a:r>
            <a:r>
              <a:rPr lang="en-US" sz="7200" b="1" dirty="0" err="1" smtClean="0">
                <a:ln/>
                <a:solidFill>
                  <a:srgbClr val="00B050"/>
                </a:solidFill>
                <a:latin typeface="NikoshBAN" pitchFamily="2" charset="0"/>
                <a:cs typeface="NikoshBAN" pitchFamily="2" charset="0"/>
              </a:rPr>
              <a:t>Goodby</a:t>
            </a:r>
            <a:endParaRPr lang="en-US" sz="7200" b="1" dirty="0" smtClean="0">
              <a:ln/>
              <a:solidFill>
                <a:srgbClr val="00B050"/>
              </a:solidFill>
              <a:latin typeface="NikoshBAN" pitchFamily="2" charset="0"/>
              <a:cs typeface="NikoshBAN" pitchFamily="2" charset="0"/>
            </a:endParaRPr>
          </a:p>
          <a:p>
            <a:pPr algn="ctr"/>
            <a:r>
              <a:rPr lang="en-US" sz="7200" b="1" dirty="0" smtClean="0">
                <a:ln/>
                <a:solidFill>
                  <a:srgbClr val="00B050"/>
                </a:solidFill>
                <a:latin typeface="NikoshBAN" pitchFamily="2" charset="0"/>
                <a:cs typeface="NikoshBAN" pitchFamily="2" charset="0"/>
              </a:rPr>
              <a:t>By </a:t>
            </a:r>
          </a:p>
          <a:p>
            <a:pPr algn="ctr"/>
            <a:r>
              <a:rPr lang="en-US" sz="7200" b="1" dirty="0" smtClean="0">
                <a:ln/>
                <a:solidFill>
                  <a:srgbClr val="00B050"/>
                </a:solidFill>
                <a:latin typeface="NikoshBAN" pitchFamily="2" charset="0"/>
                <a:cs typeface="NikoshBAN" pitchFamily="2" charset="0"/>
              </a:rPr>
              <a:t>The Song sing everybody</a:t>
            </a:r>
            <a:endParaRPr lang="en-US" sz="7200" b="1" dirty="0">
              <a:ln/>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934200"/>
            <a:chOff x="0" y="0"/>
            <a:chExt cx="9144000" cy="6934200"/>
          </a:xfrm>
        </p:grpSpPr>
        <p:sp>
          <p:nvSpPr>
            <p:cNvPr id="4" name="Rectangle 3"/>
            <p:cNvSpPr/>
            <p:nvPr/>
          </p:nvSpPr>
          <p:spPr>
            <a:xfrm>
              <a:off x="0" y="0"/>
              <a:ext cx="9144000" cy="6858000"/>
            </a:xfrm>
            <a:prstGeom prst="rect">
              <a:avLst/>
            </a:prstGeom>
            <a:noFill/>
            <a:ln w="190500" cap="rnd" cmpd="thinThick">
              <a:solidFill>
                <a:srgbClr val="00B0F0"/>
              </a:solidFill>
              <a:miter lim="800000"/>
            </a:ln>
            <a:scene3d>
              <a:camera prst="orthographicFront"/>
              <a:lightRig rig="harsh" dir="t">
                <a:rot lat="0" lon="0" rev="6000000"/>
              </a:lightRig>
            </a:scene3d>
            <a:sp3d z="6350" contourW="12700" prstMaterial="metal">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cmpd="dbl">
                  <a:solidFill>
                    <a:srgbClr val="C00000"/>
                  </a:solidFill>
                </a:ln>
                <a:latin typeface="NikoshBAN" pitchFamily="2" charset="0"/>
                <a:cs typeface="NikoshBAN" pitchFamily="2" charset="0"/>
              </a:endParaRPr>
            </a:p>
          </p:txBody>
        </p:sp>
        <p:sp>
          <p:nvSpPr>
            <p:cNvPr id="5" name="TextBox 4"/>
            <p:cNvSpPr txBox="1"/>
            <p:nvPr/>
          </p:nvSpPr>
          <p:spPr>
            <a:xfrm>
              <a:off x="3352800" y="6703368"/>
              <a:ext cx="2514600" cy="230832"/>
            </a:xfrm>
            <a:prstGeom prst="rect">
              <a:avLst/>
            </a:prstGeom>
            <a:noFill/>
            <a:ln>
              <a:noFill/>
            </a:ln>
          </p:spPr>
          <p:txBody>
            <a:bodyPr wrap="square" rtlCol="0">
              <a:spAutoFit/>
            </a:bodyPr>
            <a:lstStyle/>
            <a:p>
              <a:r>
                <a:rPr lang="bn-IN" sz="900" dirty="0" smtClean="0">
                  <a:ln cmpd="dbl">
                    <a:solidFill>
                      <a:srgbClr val="7030A0"/>
                    </a:solidFill>
                  </a:ln>
                  <a:solidFill>
                    <a:srgbClr val="FF0000"/>
                  </a:solidFill>
                  <a:latin typeface="NikoshBAN" pitchFamily="2" charset="0"/>
                  <a:cs typeface="NikoshBAN" pitchFamily="2" charset="0"/>
                </a:rPr>
                <a:t>মোঃআব্দুর রহিম, প্রধান শিক্ষক,মধুপুর সপ্রাবি,বাহুবল,হবিগঞ্জ।</a:t>
              </a:r>
              <a:endParaRPr lang="en-US" sz="900" dirty="0">
                <a:ln cmpd="dbl">
                  <a:solidFill>
                    <a:srgbClr val="7030A0"/>
                  </a:solidFill>
                </a:ln>
                <a:solidFill>
                  <a:srgbClr val="FF0000"/>
                </a:solidFill>
                <a:latin typeface="NikoshBAN" pitchFamily="2" charset="0"/>
                <a:cs typeface="NikoshBAN" pitchFamily="2" charset="0"/>
              </a:endParaRPr>
            </a:p>
          </p:txBody>
        </p:sp>
      </p:grpSp>
      <p:sp>
        <p:nvSpPr>
          <p:cNvPr id="9" name="Flowchart: Decision 8"/>
          <p:cNvSpPr/>
          <p:nvPr/>
        </p:nvSpPr>
        <p:spPr>
          <a:xfrm>
            <a:off x="0" y="228600"/>
            <a:ext cx="9144000" cy="914400"/>
          </a:xfrm>
          <a:prstGeom prst="flowChartDecision">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smtClean="0">
                <a:solidFill>
                  <a:srgbClr val="00B050"/>
                </a:solidFill>
                <a:latin typeface="NikoshBAN" pitchFamily="2" charset="0"/>
                <a:cs typeface="NikoshBAN" pitchFamily="2" charset="0"/>
              </a:rPr>
              <a:t>Introducation</a:t>
            </a:r>
            <a:endParaRPr lang="en-US" sz="3200" b="1" dirty="0">
              <a:solidFill>
                <a:srgbClr val="00B050"/>
              </a:solidFill>
              <a:latin typeface="NikoshBAN" pitchFamily="2" charset="0"/>
              <a:cs typeface="NikoshBAN" pitchFamily="2" charset="0"/>
            </a:endParaRPr>
          </a:p>
        </p:txBody>
      </p:sp>
      <p:sp>
        <p:nvSpPr>
          <p:cNvPr id="19" name="Chevron 18"/>
          <p:cNvSpPr/>
          <p:nvPr/>
        </p:nvSpPr>
        <p:spPr>
          <a:xfrm rot="20220955" flipH="1">
            <a:off x="2488540" y="1272673"/>
            <a:ext cx="1894573" cy="381000"/>
          </a:xfrm>
          <a:prstGeom prst="chevron">
            <a:avLst/>
          </a:prstGeom>
          <a:ln>
            <a:solidFill>
              <a:srgbClr val="00B0F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solidFill>
                  <a:srgbClr val="00B050"/>
                </a:solidFill>
                <a:latin typeface="NikoshBAN" pitchFamily="2" charset="0"/>
                <a:cs typeface="NikoshBAN" pitchFamily="2" charset="0"/>
              </a:rPr>
              <a:t>Teacher</a:t>
            </a:r>
            <a:endParaRPr lang="en-US" dirty="0">
              <a:solidFill>
                <a:srgbClr val="00B050"/>
              </a:solidFill>
              <a:latin typeface="NikoshBAN" pitchFamily="2" charset="0"/>
              <a:cs typeface="NikoshBAN" pitchFamily="2" charset="0"/>
            </a:endParaRPr>
          </a:p>
        </p:txBody>
      </p:sp>
      <p:pic>
        <p:nvPicPr>
          <p:cNvPr id="20" name="Picture 19" descr="49829600_2266439460306757_7273298894098792448_n.jpg"/>
          <p:cNvPicPr>
            <a:picLocks noChangeAspect="1"/>
          </p:cNvPicPr>
          <p:nvPr/>
        </p:nvPicPr>
        <p:blipFill>
          <a:blip r:embed="rId2"/>
          <a:stretch>
            <a:fillRect/>
          </a:stretch>
        </p:blipFill>
        <p:spPr>
          <a:xfrm>
            <a:off x="228600" y="609600"/>
            <a:ext cx="2286000" cy="2209800"/>
          </a:xfrm>
          <a:prstGeom prst="rect">
            <a:avLst/>
          </a:prstGeom>
          <a:ln>
            <a:solidFill>
              <a:srgbClr val="00B05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style>
          <a:lnRef idx="2">
            <a:schemeClr val="dk1">
              <a:shade val="50000"/>
            </a:schemeClr>
          </a:lnRef>
          <a:fillRef idx="1">
            <a:schemeClr val="dk1"/>
          </a:fillRef>
          <a:effectRef idx="0">
            <a:schemeClr val="dk1"/>
          </a:effectRef>
          <a:fontRef idx="minor">
            <a:schemeClr val="lt1"/>
          </a:fontRef>
        </p:style>
      </p:pic>
      <p:sp>
        <p:nvSpPr>
          <p:cNvPr id="21" name="TextBox 20"/>
          <p:cNvSpPr txBox="1"/>
          <p:nvPr/>
        </p:nvSpPr>
        <p:spPr>
          <a:xfrm>
            <a:off x="381000" y="3200400"/>
            <a:ext cx="4114800" cy="304698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400" dirty="0" smtClean="0">
                <a:solidFill>
                  <a:srgbClr val="00B050"/>
                </a:solidFill>
                <a:latin typeface="NikoshBAN" pitchFamily="2" charset="0"/>
                <a:cs typeface="NikoshBAN" pitchFamily="2" charset="0"/>
              </a:rPr>
              <a:t>Md. </a:t>
            </a:r>
            <a:r>
              <a:rPr lang="en-US" sz="2400" dirty="0" err="1" smtClean="0">
                <a:solidFill>
                  <a:srgbClr val="00B050"/>
                </a:solidFill>
                <a:latin typeface="NikoshBAN" pitchFamily="2" charset="0"/>
                <a:cs typeface="NikoshBAN" pitchFamily="2" charset="0"/>
              </a:rPr>
              <a:t>Kakan</a:t>
            </a:r>
            <a:r>
              <a:rPr lang="en-US" sz="2400" dirty="0" smtClean="0">
                <a:solidFill>
                  <a:srgbClr val="00B050"/>
                </a:solidFill>
                <a:latin typeface="NikoshBAN" pitchFamily="2" charset="0"/>
                <a:cs typeface="NikoshBAN" pitchFamily="2" charset="0"/>
              </a:rPr>
              <a:t> Khan</a:t>
            </a:r>
          </a:p>
          <a:p>
            <a:r>
              <a:rPr lang="en-US" sz="2400" dirty="0" smtClean="0">
                <a:solidFill>
                  <a:srgbClr val="00B050"/>
                </a:solidFill>
                <a:latin typeface="NikoshBAN" pitchFamily="2" charset="0"/>
                <a:cs typeface="NikoshBAN" pitchFamily="2" charset="0"/>
              </a:rPr>
              <a:t>Assistant Teacher</a:t>
            </a:r>
          </a:p>
          <a:p>
            <a:r>
              <a:rPr lang="en-US" sz="2400" dirty="0" smtClean="0">
                <a:solidFill>
                  <a:srgbClr val="00B050"/>
                </a:solidFill>
                <a:latin typeface="Times New Roman" pitchFamily="18" charset="0"/>
                <a:cs typeface="Times New Roman" pitchFamily="18" charset="0"/>
              </a:rPr>
              <a:t>119No South </a:t>
            </a:r>
            <a:r>
              <a:rPr lang="en-US" sz="2400" dirty="0" err="1" smtClean="0">
                <a:solidFill>
                  <a:srgbClr val="00B050"/>
                </a:solidFill>
                <a:latin typeface="Times New Roman" pitchFamily="18" charset="0"/>
                <a:cs typeface="Times New Roman" pitchFamily="18" charset="0"/>
              </a:rPr>
              <a:t>Dighaldhi</a:t>
            </a:r>
            <a:r>
              <a:rPr lang="en-US" sz="2400" dirty="0" smtClean="0">
                <a:solidFill>
                  <a:srgbClr val="00B050"/>
                </a:solidFill>
                <a:latin typeface="Times New Roman" pitchFamily="18" charset="0"/>
                <a:cs typeface="Times New Roman" pitchFamily="18" charset="0"/>
              </a:rPr>
              <a:t> Govt. Primary School</a:t>
            </a:r>
          </a:p>
          <a:p>
            <a:r>
              <a:rPr lang="en-US" sz="2400" dirty="0" err="1" smtClean="0">
                <a:solidFill>
                  <a:srgbClr val="00B050"/>
                </a:solidFill>
                <a:latin typeface="Times New Roman" pitchFamily="18" charset="0"/>
                <a:cs typeface="Times New Roman" pitchFamily="18" charset="0"/>
              </a:rPr>
              <a:t>Matlob</a:t>
            </a:r>
            <a:r>
              <a:rPr lang="en-US" sz="2400" dirty="0" smtClean="0">
                <a:solidFill>
                  <a:srgbClr val="00B050"/>
                </a:solidFill>
                <a:latin typeface="Times New Roman" pitchFamily="18" charset="0"/>
                <a:cs typeface="Times New Roman" pitchFamily="18" charset="0"/>
              </a:rPr>
              <a:t> South, </a:t>
            </a:r>
            <a:r>
              <a:rPr lang="en-US" sz="2400" dirty="0" err="1" smtClean="0">
                <a:solidFill>
                  <a:srgbClr val="00B050"/>
                </a:solidFill>
                <a:latin typeface="Times New Roman" pitchFamily="18" charset="0"/>
                <a:cs typeface="Times New Roman" pitchFamily="18" charset="0"/>
              </a:rPr>
              <a:t>Chandpur</a:t>
            </a:r>
            <a:r>
              <a:rPr lang="en-US" sz="2400" dirty="0" smtClean="0">
                <a:solidFill>
                  <a:srgbClr val="00B050"/>
                </a:solidFill>
                <a:latin typeface="Times New Roman" pitchFamily="18" charset="0"/>
                <a:cs typeface="Times New Roman" pitchFamily="18" charset="0"/>
              </a:rPr>
              <a:t>.</a:t>
            </a:r>
          </a:p>
          <a:p>
            <a:r>
              <a:rPr lang="en-US" sz="2400" dirty="0" smtClean="0">
                <a:solidFill>
                  <a:srgbClr val="00B050"/>
                </a:solidFill>
                <a:latin typeface="Times New Roman" pitchFamily="18" charset="0"/>
                <a:cs typeface="Times New Roman" pitchFamily="18" charset="0"/>
              </a:rPr>
              <a:t>Mobile-01853428325</a:t>
            </a:r>
          </a:p>
          <a:p>
            <a:r>
              <a:rPr lang="en-US" sz="2400" dirty="0" smtClean="0">
                <a:solidFill>
                  <a:srgbClr val="00B050"/>
                </a:solidFill>
                <a:latin typeface="Times New Roman" pitchFamily="18" charset="0"/>
                <a:cs typeface="Times New Roman" pitchFamily="18" charset="0"/>
              </a:rPr>
              <a:t>E-mail: md.kakankhan@yahoo.com</a:t>
            </a:r>
            <a:endParaRPr lang="bn-BD" sz="2400" dirty="0" smtClean="0">
              <a:solidFill>
                <a:srgbClr val="00B050"/>
              </a:solidFill>
              <a:latin typeface="Times New Roman" pitchFamily="18" charset="0"/>
              <a:cs typeface="NikoshBAN" pitchFamily="2" charset="0"/>
            </a:endParaRPr>
          </a:p>
        </p:txBody>
      </p:sp>
      <p:sp>
        <p:nvSpPr>
          <p:cNvPr id="22" name="Chevron 21"/>
          <p:cNvSpPr/>
          <p:nvPr/>
        </p:nvSpPr>
        <p:spPr>
          <a:xfrm rot="1567209">
            <a:off x="4653642" y="1329566"/>
            <a:ext cx="1721554" cy="362591"/>
          </a:xfrm>
          <a:prstGeom prst="chevron">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FFFF00"/>
                </a:solidFill>
                <a:latin typeface="NikoshBAN" pitchFamily="2" charset="0"/>
                <a:cs typeface="NikoshBAN" pitchFamily="2" charset="0"/>
              </a:rPr>
              <a:t>Lesson</a:t>
            </a:r>
            <a:endParaRPr lang="en-US" dirty="0">
              <a:solidFill>
                <a:srgbClr val="FFFF00"/>
              </a:solidFill>
              <a:latin typeface="NikoshBAN" pitchFamily="2" charset="0"/>
              <a:cs typeface="NikoshBAN" pitchFamily="2" charset="0"/>
            </a:endParaRPr>
          </a:p>
        </p:txBody>
      </p:sp>
      <p:pic>
        <p:nvPicPr>
          <p:cNvPr id="23" name="Picture 2"/>
          <p:cNvPicPr>
            <a:picLocks noChangeAspect="1" noChangeArrowheads="1"/>
          </p:cNvPicPr>
          <p:nvPr/>
        </p:nvPicPr>
        <p:blipFill>
          <a:blip r:embed="rId3" cstate="print"/>
          <a:srcRect/>
          <a:stretch>
            <a:fillRect/>
          </a:stretch>
        </p:blipFill>
        <p:spPr bwMode="auto">
          <a:xfrm>
            <a:off x="6553200" y="762000"/>
            <a:ext cx="2285999" cy="2057400"/>
          </a:xfrm>
          <a:prstGeom prst="rect">
            <a:avLst/>
          </a:prstGeom>
          <a:solidFill>
            <a:srgbClr val="FFFFFF">
              <a:shade val="85000"/>
            </a:srgbClr>
          </a:solidFill>
          <a:ln w="190500" cap="rnd">
            <a:solidFill>
              <a:srgbClr val="00B05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4" name="Rectangle 23"/>
          <p:cNvSpPr/>
          <p:nvPr/>
        </p:nvSpPr>
        <p:spPr>
          <a:xfrm>
            <a:off x="4648200" y="3200400"/>
            <a:ext cx="4267200" cy="3046988"/>
          </a:xfrm>
          <a:prstGeom prst="rect">
            <a:avLst/>
          </a:prstGeom>
          <a:ln w="28575">
            <a:solidFill>
              <a:srgbClr val="002060"/>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smtClean="0">
                <a:latin typeface="NikoshBAN" pitchFamily="2" charset="0"/>
                <a:cs typeface="NikoshBAN" pitchFamily="2" charset="0"/>
              </a:rPr>
              <a:t>Subject: </a:t>
            </a:r>
            <a:r>
              <a:rPr lang="en-US" sz="2400" dirty="0" smtClean="0">
                <a:solidFill>
                  <a:srgbClr val="00B050"/>
                </a:solidFill>
                <a:latin typeface="NikoshBAN" pitchFamily="2" charset="0"/>
                <a:cs typeface="NikoshBAN" pitchFamily="2" charset="0"/>
              </a:rPr>
              <a:t>English</a:t>
            </a:r>
            <a:endParaRPr lang="bn-BD" sz="2400" dirty="0" smtClean="0">
              <a:solidFill>
                <a:srgbClr val="00B050"/>
              </a:solidFill>
              <a:latin typeface="NikoshBAN" pitchFamily="2" charset="0"/>
              <a:cs typeface="NikoshBAN" pitchFamily="2" charset="0"/>
            </a:endParaRPr>
          </a:p>
          <a:p>
            <a:r>
              <a:rPr lang="en-US" sz="2400" dirty="0" smtClean="0">
                <a:latin typeface="NikoshBAN" pitchFamily="2" charset="0"/>
                <a:cs typeface="NikoshBAN" pitchFamily="2" charset="0"/>
              </a:rPr>
              <a:t>Class: </a:t>
            </a:r>
            <a:r>
              <a:rPr lang="en-US" sz="2400" dirty="0" smtClean="0">
                <a:solidFill>
                  <a:srgbClr val="C00000"/>
                </a:solidFill>
                <a:latin typeface="NikoshBAN" pitchFamily="2" charset="0"/>
                <a:cs typeface="NikoshBAN" pitchFamily="2" charset="0"/>
              </a:rPr>
              <a:t>Five</a:t>
            </a:r>
            <a:endParaRPr lang="bn-IN" sz="2400" dirty="0" smtClean="0">
              <a:solidFill>
                <a:srgbClr val="C00000"/>
              </a:solidFill>
              <a:latin typeface="NikoshBAN" pitchFamily="2" charset="0"/>
              <a:cs typeface="NikoshBAN" pitchFamily="2" charset="0"/>
            </a:endParaRPr>
          </a:p>
          <a:p>
            <a:r>
              <a:rPr lang="en-US" sz="2400" dirty="0" smtClean="0">
                <a:latin typeface="NikoshBAN" pitchFamily="2" charset="0"/>
                <a:cs typeface="NikoshBAN" pitchFamily="2" charset="0"/>
              </a:rPr>
              <a:t>Lesson </a:t>
            </a:r>
            <a:r>
              <a:rPr lang="en-US" sz="2400" dirty="0" err="1" smtClean="0">
                <a:latin typeface="NikoshBAN" pitchFamily="2" charset="0"/>
                <a:cs typeface="NikoshBAN" pitchFamily="2" charset="0"/>
              </a:rPr>
              <a:t>Index:</a:t>
            </a:r>
            <a:r>
              <a:rPr lang="en-US" sz="2400" dirty="0" err="1" smtClean="0">
                <a:solidFill>
                  <a:srgbClr val="0070C0"/>
                </a:solidFill>
                <a:latin typeface="NikoshBAN" pitchFamily="2" charset="0"/>
                <a:cs typeface="NikoshBAN" pitchFamily="2" charset="0"/>
              </a:rPr>
              <a:t>The</a:t>
            </a:r>
            <a:r>
              <a:rPr lang="en-US" sz="2400" dirty="0" smtClean="0">
                <a:solidFill>
                  <a:srgbClr val="0070C0"/>
                </a:solidFill>
                <a:latin typeface="NikoshBAN" pitchFamily="2" charset="0"/>
                <a:cs typeface="NikoshBAN" pitchFamily="2" charset="0"/>
              </a:rPr>
              <a:t> hare &amp; the tortoise </a:t>
            </a:r>
            <a:endParaRPr lang="bn-BD" sz="2400" dirty="0" smtClean="0">
              <a:solidFill>
                <a:srgbClr val="0070C0"/>
              </a:solidFill>
              <a:latin typeface="NikoshBAN" pitchFamily="2" charset="0"/>
              <a:cs typeface="NikoshBAN" pitchFamily="2" charset="0"/>
            </a:endParaRPr>
          </a:p>
          <a:p>
            <a:r>
              <a:rPr lang="en-US" sz="2400" dirty="0" smtClean="0">
                <a:latin typeface="NikoshBAN" pitchFamily="2" charset="0"/>
                <a:cs typeface="NikoshBAN" pitchFamily="2" charset="0"/>
              </a:rPr>
              <a:t>Lesson Part:  </a:t>
            </a:r>
            <a:r>
              <a:rPr lang="en-US" sz="2400" dirty="0" smtClean="0">
                <a:solidFill>
                  <a:srgbClr val="00B050"/>
                </a:solidFill>
                <a:latin typeface="NikoshBAN" pitchFamily="2" charset="0"/>
                <a:cs typeface="NikoshBAN" pitchFamily="2" charset="0"/>
              </a:rPr>
              <a:t>A ( One day-the race began.)</a:t>
            </a:r>
            <a:endParaRPr lang="bn-BD" sz="2400" dirty="0" smtClean="0">
              <a:solidFill>
                <a:srgbClr val="00B050"/>
              </a:solidFill>
              <a:latin typeface="NikoshBAN" pitchFamily="2" charset="0"/>
              <a:cs typeface="NikoshBAN" pitchFamily="2" charset="0"/>
            </a:endParaRPr>
          </a:p>
          <a:p>
            <a:r>
              <a:rPr lang="en-US" sz="2400" dirty="0" smtClean="0">
                <a:latin typeface="NikoshBAN" pitchFamily="2" charset="0"/>
                <a:cs typeface="NikoshBAN" pitchFamily="2" charset="0"/>
              </a:rPr>
              <a:t>Time:</a:t>
            </a: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35 Minutes</a:t>
            </a:r>
            <a:endParaRPr lang="bn-BD" sz="2400" dirty="0" smtClean="0">
              <a:solidFill>
                <a:srgbClr val="C00000"/>
              </a:solidFill>
              <a:latin typeface="NikoshBAN" pitchFamily="2" charset="0"/>
              <a:cs typeface="NikoshBAN" pitchFamily="2" charset="0"/>
            </a:endParaRPr>
          </a:p>
          <a:p>
            <a:r>
              <a:rPr lang="en-US" sz="2400" dirty="0" smtClean="0">
                <a:latin typeface="NikoshBAN" pitchFamily="2" charset="0"/>
                <a:cs typeface="NikoshBAN" pitchFamily="2" charset="0"/>
              </a:rPr>
              <a:t>Date: </a:t>
            </a:r>
            <a:r>
              <a:rPr lang="en-US" sz="2400" dirty="0" smtClean="0">
                <a:solidFill>
                  <a:srgbClr val="00B0F0"/>
                </a:solidFill>
                <a:latin typeface="Times New Roman" pitchFamily="18" charset="0"/>
                <a:cs typeface="Times New Roman" pitchFamily="18" charset="0"/>
              </a:rPr>
              <a:t>21-08-2019</a:t>
            </a:r>
            <a:endParaRPr lang="en-US" sz="2400" dirty="0">
              <a:solidFill>
                <a:srgbClr val="00B0F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ppt_x"/>
                                          </p:val>
                                        </p:tav>
                                        <p:tav tm="100000">
                                          <p:val>
                                            <p:strVal val="#ppt_x"/>
                                          </p:val>
                                        </p:tav>
                                      </p:tavLst>
                                    </p:anim>
                                    <p:anim calcmode="lin" valueType="num">
                                      <p:cBhvr additive="base">
                                        <p:cTn id="12"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4)">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2000" fill="hold"/>
                                        <p:tgtEl>
                                          <p:spTgt spid="21"/>
                                        </p:tgtEl>
                                        <p:attrNameLst>
                                          <p:attrName>ppt_x</p:attrName>
                                        </p:attrNameLst>
                                      </p:cBhvr>
                                      <p:tavLst>
                                        <p:tav tm="0">
                                          <p:val>
                                            <p:strVal val="#ppt_x"/>
                                          </p:val>
                                        </p:tav>
                                        <p:tav tm="100000">
                                          <p:val>
                                            <p:strVal val="#ppt_x"/>
                                          </p:val>
                                        </p:tav>
                                      </p:tavLst>
                                    </p:anim>
                                    <p:anim calcmode="lin" valueType="num">
                                      <p:cBhvr additive="base">
                                        <p:cTn id="23"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2000" fill="hold"/>
                                        <p:tgtEl>
                                          <p:spTgt spid="22"/>
                                        </p:tgtEl>
                                        <p:attrNameLst>
                                          <p:attrName>ppt_x</p:attrName>
                                        </p:attrNameLst>
                                      </p:cBhvr>
                                      <p:tavLst>
                                        <p:tav tm="0">
                                          <p:val>
                                            <p:strVal val="#ppt_x"/>
                                          </p:val>
                                        </p:tav>
                                        <p:tav tm="100000">
                                          <p:val>
                                            <p:strVal val="#ppt_x"/>
                                          </p:val>
                                        </p:tav>
                                      </p:tavLst>
                                    </p:anim>
                                    <p:anim calcmode="lin" valueType="num">
                                      <p:cBhvr additive="base">
                                        <p:cTn id="29"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ppt_x"/>
                                          </p:val>
                                        </p:tav>
                                        <p:tav tm="100000">
                                          <p:val>
                                            <p:strVal val="#ppt_x"/>
                                          </p:val>
                                        </p:tav>
                                      </p:tavLst>
                                    </p:anim>
                                    <p:anim calcmode="lin" valueType="num">
                                      <p:cBhvr additive="base">
                                        <p:cTn id="35"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1" grpId="0" animBg="1"/>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style>
          <a:lnRef idx="1">
            <a:schemeClr val="accent1"/>
          </a:lnRef>
          <a:fillRef idx="3">
            <a:schemeClr val="accent1"/>
          </a:fillRef>
          <a:effectRef idx="2">
            <a:schemeClr val="accent1"/>
          </a:effectRef>
          <a:fontRef idx="minor">
            <a:schemeClr val="lt1"/>
          </a:fontRef>
        </p:style>
        <p:txBody>
          <a:bodyPr>
            <a:noAutofit/>
          </a:bodyPr>
          <a:lstStyle/>
          <a:p>
            <a:r>
              <a:rPr lang="en-US" sz="3600" dirty="0" smtClean="0"/>
              <a:t>Learning Outcomes: Students will be able to</a:t>
            </a:r>
            <a:endParaRPr lang="en-US" sz="3600" dirty="0"/>
          </a:p>
        </p:txBody>
      </p:sp>
      <p:pic>
        <p:nvPicPr>
          <p:cNvPr id="2050" name="Picture 2"/>
          <p:cNvPicPr>
            <a:picLocks noChangeAspect="1" noChangeArrowheads="1"/>
          </p:cNvPicPr>
          <p:nvPr/>
        </p:nvPicPr>
        <p:blipFill>
          <a:blip r:embed="rId2"/>
          <a:srcRect/>
          <a:stretch>
            <a:fillRect/>
          </a:stretch>
        </p:blipFill>
        <p:spPr bwMode="auto">
          <a:xfrm>
            <a:off x="533400" y="1828800"/>
            <a:ext cx="8153399" cy="12191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3400" y="3200400"/>
            <a:ext cx="8153400" cy="157638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33400" y="4876800"/>
            <a:ext cx="8153400" cy="167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000" fill="hold"/>
                                        <p:tgtEl>
                                          <p:spTgt spid="2050"/>
                                        </p:tgtEl>
                                        <p:attrNameLst>
                                          <p:attrName>ppt_x</p:attrName>
                                        </p:attrNameLst>
                                      </p:cBhvr>
                                      <p:tavLst>
                                        <p:tav tm="0">
                                          <p:val>
                                            <p:strVal val="#ppt_x"/>
                                          </p:val>
                                        </p:tav>
                                        <p:tav tm="100000">
                                          <p:val>
                                            <p:strVal val="#ppt_x"/>
                                          </p:val>
                                        </p:tav>
                                      </p:tavLst>
                                    </p:anim>
                                    <p:anim calcmode="lin" valueType="num">
                                      <p:cBhvr additive="base">
                                        <p:cTn id="13"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2000" fill="hold"/>
                                        <p:tgtEl>
                                          <p:spTgt spid="2051"/>
                                        </p:tgtEl>
                                        <p:attrNameLst>
                                          <p:attrName>ppt_x</p:attrName>
                                        </p:attrNameLst>
                                      </p:cBhvr>
                                      <p:tavLst>
                                        <p:tav tm="0">
                                          <p:val>
                                            <p:strVal val="#ppt_x"/>
                                          </p:val>
                                        </p:tav>
                                        <p:tav tm="100000">
                                          <p:val>
                                            <p:strVal val="#ppt_x"/>
                                          </p:val>
                                        </p:tav>
                                      </p:tavLst>
                                    </p:anim>
                                    <p:anim calcmode="lin" valueType="num">
                                      <p:cBhvr additive="base">
                                        <p:cTn id="19" dur="2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additive="base">
                                        <p:cTn id="24" dur="2000" fill="hold"/>
                                        <p:tgtEl>
                                          <p:spTgt spid="2052"/>
                                        </p:tgtEl>
                                        <p:attrNameLst>
                                          <p:attrName>ppt_x</p:attrName>
                                        </p:attrNameLst>
                                      </p:cBhvr>
                                      <p:tavLst>
                                        <p:tav tm="0">
                                          <p:val>
                                            <p:strVal val="#ppt_x"/>
                                          </p:val>
                                        </p:tav>
                                        <p:tav tm="100000">
                                          <p:val>
                                            <p:strVal val="#ppt_x"/>
                                          </p:val>
                                        </p:tav>
                                      </p:tavLst>
                                    </p:anim>
                                    <p:anim calcmode="lin" valueType="num">
                                      <p:cBhvr additive="base">
                                        <p:cTn id="25" dur="20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0100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000" dirty="0" err="1" smtClean="0">
                <a:solidFill>
                  <a:srgbClr val="002060"/>
                </a:solidFill>
              </a:rPr>
              <a:t>Lessonable</a:t>
            </a:r>
            <a:r>
              <a:rPr lang="en-US" sz="4000" dirty="0" smtClean="0">
                <a:solidFill>
                  <a:srgbClr val="002060"/>
                </a:solidFill>
              </a:rPr>
              <a:t> Environment Creating  </a:t>
            </a:r>
            <a:endParaRPr lang="en-US" sz="4000" dirty="0">
              <a:solidFill>
                <a:srgbClr val="002060"/>
              </a:solidFill>
            </a:endParaRPr>
          </a:p>
        </p:txBody>
      </p:sp>
      <p:sp>
        <p:nvSpPr>
          <p:cNvPr id="4" name="TextBox 3"/>
          <p:cNvSpPr txBox="1"/>
          <p:nvPr/>
        </p:nvSpPr>
        <p:spPr>
          <a:xfrm>
            <a:off x="457200" y="1143000"/>
            <a:ext cx="8077200" cy="2015192"/>
          </a:xfrm>
          <a:prstGeom prst="rect">
            <a:avLst/>
          </a:prstGeom>
          <a:ln>
            <a:solidFill>
              <a:srgbClr val="C00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4000" dirty="0" smtClean="0"/>
              <a:t>Dear Student, </a:t>
            </a:r>
          </a:p>
          <a:p>
            <a:r>
              <a:rPr lang="en-US" sz="4000" dirty="0" smtClean="0"/>
              <a:t>Let’s  go to see the hare and the tortoise video song.</a:t>
            </a:r>
            <a:endParaRPr lang="en-US" sz="4000" dirty="0"/>
          </a:p>
        </p:txBody>
      </p:sp>
      <p:sp>
        <p:nvSpPr>
          <p:cNvPr id="5" name="Rectangle 4"/>
          <p:cNvSpPr/>
          <p:nvPr/>
        </p:nvSpPr>
        <p:spPr>
          <a:xfrm>
            <a:off x="1981200" y="5334000"/>
            <a:ext cx="4572000" cy="646331"/>
          </a:xfrm>
          <a:prstGeom prst="rect">
            <a:avLst/>
          </a:prstGeom>
        </p:spPr>
        <p:txBody>
          <a:bodyPr wrap="square">
            <a:spAutoFit/>
          </a:bodyPr>
          <a:lstStyle/>
          <a:p>
            <a:r>
              <a:rPr lang="en-US" dirty="0" smtClean="0">
                <a:hlinkClick r:id="rId3"/>
              </a:rPr>
              <a:t>https://www.youtube.com/watch?v=1H9EPBLESco</a:t>
            </a:r>
            <a:endParaRPr lang="en-US" dirty="0"/>
          </a:p>
        </p:txBody>
      </p:sp>
      <p:graphicFrame>
        <p:nvGraphicFramePr>
          <p:cNvPr id="6" name="Object 5"/>
          <p:cNvGraphicFramePr>
            <a:graphicFrameLocks noChangeAspect="1"/>
          </p:cNvGraphicFramePr>
          <p:nvPr/>
        </p:nvGraphicFramePr>
        <p:xfrm>
          <a:off x="1371600" y="3392588"/>
          <a:ext cx="5486400" cy="2760562"/>
        </p:xfrm>
        <a:graphic>
          <a:graphicData uri="http://schemas.openxmlformats.org/presentationml/2006/ole">
            <p:oleObj spid="_x0000_s1026" name="HTML Document" r:id="rId4" imgW="0" imgH="0" progId="htmlfile">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0"/>
            <a:ext cx="6705600"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dirty="0" smtClean="0"/>
              <a:t>Lesson  Headlines</a:t>
            </a:r>
          </a:p>
          <a:p>
            <a:pPr algn="ctr"/>
            <a:r>
              <a:rPr lang="en-US" sz="4000" dirty="0" smtClean="0"/>
              <a:t>&amp;</a:t>
            </a:r>
          </a:p>
          <a:p>
            <a:pPr algn="ctr"/>
            <a:r>
              <a:rPr lang="en-US" sz="4000" dirty="0" smtClean="0"/>
              <a:t>Before </a:t>
            </a:r>
            <a:r>
              <a:rPr lang="en-US" sz="4000" dirty="0" err="1" smtClean="0"/>
              <a:t>discouses</a:t>
            </a:r>
            <a:endParaRPr lang="en-US" sz="4000" dirty="0"/>
          </a:p>
        </p:txBody>
      </p:sp>
      <p:sp>
        <p:nvSpPr>
          <p:cNvPr id="4" name="TextBox 3"/>
          <p:cNvSpPr txBox="1"/>
          <p:nvPr/>
        </p:nvSpPr>
        <p:spPr>
          <a:xfrm>
            <a:off x="304800" y="0"/>
            <a:ext cx="8534400"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5400" dirty="0" smtClean="0"/>
              <a:t>Dear Students</a:t>
            </a:r>
            <a:r>
              <a:rPr lang="en-US" sz="6600" dirty="0" smtClean="0"/>
              <a:t>,</a:t>
            </a:r>
          </a:p>
          <a:p>
            <a:r>
              <a:rPr lang="en-US" sz="5400" dirty="0" smtClean="0"/>
              <a:t>We shall talk about……….</a:t>
            </a:r>
          </a:p>
        </p:txBody>
      </p:sp>
      <p:pic>
        <p:nvPicPr>
          <p:cNvPr id="5" name="Picture 4"/>
          <p:cNvPicPr>
            <a:picLocks noChangeAspect="1" noChangeArrowheads="1"/>
          </p:cNvPicPr>
          <p:nvPr/>
        </p:nvPicPr>
        <p:blipFill>
          <a:blip r:embed="rId2"/>
          <a:srcRect/>
          <a:stretch>
            <a:fillRect/>
          </a:stretch>
        </p:blipFill>
        <p:spPr bwMode="auto">
          <a:xfrm>
            <a:off x="228600" y="2819400"/>
            <a:ext cx="3200400" cy="3048000"/>
          </a:xfrm>
          <a:prstGeom prst="rect">
            <a:avLst/>
          </a:prstGeom>
          <a:noFill/>
          <a:ln w="9525">
            <a:noFill/>
            <a:miter lim="800000"/>
            <a:headEnd/>
            <a:tailEnd/>
          </a:ln>
          <a:effectLst/>
        </p:spPr>
      </p:pic>
      <p:sp>
        <p:nvSpPr>
          <p:cNvPr id="7" name="Cross 6"/>
          <p:cNvSpPr/>
          <p:nvPr/>
        </p:nvSpPr>
        <p:spPr>
          <a:xfrm>
            <a:off x="3429000" y="3200400"/>
            <a:ext cx="2514600" cy="2590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rPr>
              <a:t>AND</a:t>
            </a:r>
            <a:endParaRPr lang="en-US" sz="4400" dirty="0">
              <a:solidFill>
                <a:srgbClr val="FFFF00"/>
              </a:solidFill>
            </a:endParaRPr>
          </a:p>
        </p:txBody>
      </p:sp>
      <p:pic>
        <p:nvPicPr>
          <p:cNvPr id="8" name="Picture 7"/>
          <p:cNvPicPr>
            <a:picLocks noChangeAspect="1" noChangeArrowheads="1"/>
          </p:cNvPicPr>
          <p:nvPr/>
        </p:nvPicPr>
        <p:blipFill>
          <a:blip r:embed="rId3"/>
          <a:srcRect/>
          <a:stretch>
            <a:fillRect/>
          </a:stretch>
        </p:blipFill>
        <p:spPr bwMode="auto">
          <a:xfrm>
            <a:off x="5943600" y="2819400"/>
            <a:ext cx="2990850" cy="3048000"/>
          </a:xfrm>
          <a:prstGeom prst="rect">
            <a:avLst/>
          </a:prstGeom>
          <a:noFill/>
          <a:ln w="9525">
            <a:noFill/>
            <a:miter lim="800000"/>
            <a:headEnd/>
            <a:tailEnd/>
          </a:ln>
          <a:effectLst/>
        </p:spPr>
      </p:pic>
      <p:sp>
        <p:nvSpPr>
          <p:cNvPr id="10" name="TextBox 9"/>
          <p:cNvSpPr txBox="1"/>
          <p:nvPr/>
        </p:nvSpPr>
        <p:spPr>
          <a:xfrm>
            <a:off x="228600" y="5943600"/>
            <a:ext cx="31242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4000" dirty="0" smtClean="0">
                <a:solidFill>
                  <a:srgbClr val="00B050"/>
                </a:solidFill>
              </a:rPr>
              <a:t>The hare</a:t>
            </a:r>
            <a:endParaRPr lang="en-US" sz="4000" dirty="0">
              <a:solidFill>
                <a:srgbClr val="00B050"/>
              </a:solidFill>
            </a:endParaRPr>
          </a:p>
        </p:txBody>
      </p:sp>
      <p:sp>
        <p:nvSpPr>
          <p:cNvPr id="11" name="TextBox 10"/>
          <p:cNvSpPr txBox="1"/>
          <p:nvPr/>
        </p:nvSpPr>
        <p:spPr>
          <a:xfrm>
            <a:off x="5943600" y="5943600"/>
            <a:ext cx="297180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600" dirty="0" smtClean="0"/>
              <a:t>The tortoise</a:t>
            </a:r>
            <a:endParaRPr lang="en-US" sz="3600" dirty="0"/>
          </a:p>
        </p:txBody>
      </p:sp>
      <p:sp>
        <p:nvSpPr>
          <p:cNvPr id="12" name="TextBox 11"/>
          <p:cNvSpPr txBox="1"/>
          <p:nvPr/>
        </p:nvSpPr>
        <p:spPr>
          <a:xfrm>
            <a:off x="228600" y="2057400"/>
            <a:ext cx="4495800"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solidFill>
                  <a:srgbClr val="FFFF00"/>
                </a:solidFill>
              </a:rPr>
              <a:t>What do you know about fastest animal?</a:t>
            </a:r>
            <a:endParaRPr lang="en-US" sz="3200" dirty="0">
              <a:solidFill>
                <a:srgbClr val="FFFF00"/>
              </a:solidFill>
            </a:endParaRPr>
          </a:p>
        </p:txBody>
      </p:sp>
      <p:sp>
        <p:nvSpPr>
          <p:cNvPr id="13" name="TextBox 12"/>
          <p:cNvSpPr txBox="1"/>
          <p:nvPr/>
        </p:nvSpPr>
        <p:spPr>
          <a:xfrm>
            <a:off x="4876800" y="2057400"/>
            <a:ext cx="42672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smtClean="0">
                <a:solidFill>
                  <a:srgbClr val="00B050"/>
                </a:solidFill>
              </a:rPr>
              <a:t>What do you know about slowest animal?</a:t>
            </a:r>
            <a:endParaRPr lang="en-US" sz="3200" dirty="0">
              <a:solidFill>
                <a:srgbClr val="00B050"/>
              </a:solidFill>
            </a:endParaRPr>
          </a:p>
        </p:txBody>
      </p:sp>
      <p:pic>
        <p:nvPicPr>
          <p:cNvPr id="1026" name="Picture 2"/>
          <p:cNvPicPr>
            <a:picLocks noChangeAspect="1" noChangeArrowheads="1"/>
          </p:cNvPicPr>
          <p:nvPr/>
        </p:nvPicPr>
        <p:blipFill>
          <a:blip r:embed="rId4"/>
          <a:srcRect/>
          <a:stretch>
            <a:fillRect/>
          </a:stretch>
        </p:blipFill>
        <p:spPr bwMode="auto">
          <a:xfrm>
            <a:off x="5715000" y="1066800"/>
            <a:ext cx="3048000" cy="76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ppt_x"/>
                                          </p:val>
                                        </p:tav>
                                        <p:tav tm="100000">
                                          <p:val>
                                            <p:strVal val="#ppt_x"/>
                                          </p:val>
                                        </p:tav>
                                      </p:tavLst>
                                    </p:anim>
                                    <p:anim calcmode="lin" valueType="num">
                                      <p:cBhvr additive="base">
                                        <p:cTn id="2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4)">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4)">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2000" fill="hold"/>
                                        <p:tgtEl>
                                          <p:spTgt spid="13"/>
                                        </p:tgtEl>
                                        <p:attrNameLst>
                                          <p:attrName>ppt_x</p:attrName>
                                        </p:attrNameLst>
                                      </p:cBhvr>
                                      <p:tavLst>
                                        <p:tav tm="0">
                                          <p:val>
                                            <p:strVal val="#ppt_x"/>
                                          </p:val>
                                        </p:tav>
                                        <p:tav tm="100000">
                                          <p:val>
                                            <p:strVal val="#ppt_x"/>
                                          </p:val>
                                        </p:tav>
                                      </p:tavLst>
                                    </p:anim>
                                    <p:anim calcmode="lin" valueType="num">
                                      <p:cBhvr additive="base">
                                        <p:cTn id="45"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2000" fill="hold"/>
                                        <p:tgtEl>
                                          <p:spTgt spid="11"/>
                                        </p:tgtEl>
                                        <p:attrNameLst>
                                          <p:attrName>ppt_x</p:attrName>
                                        </p:attrNameLst>
                                      </p:cBhvr>
                                      <p:tavLst>
                                        <p:tav tm="0">
                                          <p:val>
                                            <p:strVal val="#ppt_x"/>
                                          </p:val>
                                        </p:tav>
                                        <p:tav tm="100000">
                                          <p:val>
                                            <p:strVal val="#ppt_x"/>
                                          </p:val>
                                        </p:tav>
                                      </p:tavLst>
                                    </p:anim>
                                    <p:anim calcmode="lin" valueType="num">
                                      <p:cBhvr additive="base">
                                        <p:cTn id="51"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wheel(4)">
                                      <p:cBhvr>
                                        <p:cTn id="5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4000" dirty="0" smtClean="0"/>
              <a:t>Today’s  our lesson part is (One day The hare……………..the </a:t>
            </a:r>
            <a:r>
              <a:rPr lang="en-US" sz="4000" dirty="0" err="1" smtClean="0"/>
              <a:t>reace</a:t>
            </a:r>
            <a:r>
              <a:rPr lang="en-US" sz="4000" dirty="0" smtClean="0"/>
              <a:t> began.)</a:t>
            </a:r>
          </a:p>
        </p:txBody>
      </p:sp>
      <p:pic>
        <p:nvPicPr>
          <p:cNvPr id="4098" name="Picture 2"/>
          <p:cNvPicPr>
            <a:picLocks noChangeAspect="1" noChangeArrowheads="1"/>
          </p:cNvPicPr>
          <p:nvPr/>
        </p:nvPicPr>
        <p:blipFill>
          <a:blip r:embed="rId2"/>
          <a:srcRect t="12501" b="12500"/>
          <a:stretch>
            <a:fillRect/>
          </a:stretch>
        </p:blipFill>
        <p:spPr bwMode="auto">
          <a:xfrm>
            <a:off x="304800" y="2286000"/>
            <a:ext cx="8534400" cy="3581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04800" y="1676399"/>
            <a:ext cx="5486400" cy="398900"/>
          </a:xfrm>
          <a:prstGeom prst="rect">
            <a:avLst/>
          </a:prstGeom>
          <a:noFill/>
          <a:ln w="9525">
            <a:noFill/>
            <a:miter lim="800000"/>
            <a:headEnd/>
            <a:tailEnd/>
          </a:ln>
          <a:effectLst/>
        </p:spPr>
      </p:pic>
      <p:sp>
        <p:nvSpPr>
          <p:cNvPr id="6" name="TextBox 5"/>
          <p:cNvSpPr txBox="1"/>
          <p:nvPr/>
        </p:nvSpPr>
        <p:spPr>
          <a:xfrm>
            <a:off x="304800" y="6019800"/>
            <a:ext cx="8686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4000" dirty="0" smtClean="0"/>
              <a:t>Maybe you can see forest and animals.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2000" fill="hold"/>
                                        <p:tgtEl>
                                          <p:spTgt spid="4098"/>
                                        </p:tgtEl>
                                        <p:attrNameLst>
                                          <p:attrName>ppt_x</p:attrName>
                                        </p:attrNameLst>
                                      </p:cBhvr>
                                      <p:tavLst>
                                        <p:tav tm="0">
                                          <p:val>
                                            <p:strVal val="#ppt_x"/>
                                          </p:val>
                                        </p:tav>
                                        <p:tav tm="100000">
                                          <p:val>
                                            <p:strVal val="#ppt_x"/>
                                          </p:val>
                                        </p:tav>
                                      </p:tavLst>
                                    </p:anim>
                                    <p:anim calcmode="lin" valueType="num">
                                      <p:cBhvr additive="base">
                                        <p:cTn id="13" dur="2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ox(in)">
                                      <p:cBhvr>
                                        <p:cTn id="18"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1066800"/>
            <a:ext cx="8077200" cy="4419600"/>
            <a:chOff x="533400" y="1066800"/>
            <a:chExt cx="7634941" cy="3352800"/>
          </a:xfrm>
        </p:grpSpPr>
        <p:pic>
          <p:nvPicPr>
            <p:cNvPr id="2" name="Picture 2"/>
            <p:cNvPicPr>
              <a:picLocks noChangeAspect="1" noChangeArrowheads="1"/>
            </p:cNvPicPr>
            <p:nvPr/>
          </p:nvPicPr>
          <p:blipFill>
            <a:blip r:embed="rId2"/>
            <a:srcRect l="8164" t="5437" r="3636" b="65790"/>
            <a:stretch>
              <a:fillRect/>
            </a:stretch>
          </p:blipFill>
          <p:spPr bwMode="auto">
            <a:xfrm>
              <a:off x="4800600" y="1066800"/>
              <a:ext cx="3367741" cy="33528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t="12500" b="12500"/>
            <a:stretch>
              <a:fillRect/>
            </a:stretch>
          </p:blipFill>
          <p:spPr bwMode="auto">
            <a:xfrm>
              <a:off x="533400" y="1066800"/>
              <a:ext cx="3505200" cy="3352800"/>
            </a:xfrm>
            <a:prstGeom prst="rect">
              <a:avLst/>
            </a:prstGeom>
            <a:noFill/>
            <a:ln w="9525">
              <a:noFill/>
              <a:miter lim="800000"/>
              <a:headEnd/>
              <a:tailEnd/>
            </a:ln>
            <a:effectLst/>
          </p:spPr>
        </p:pic>
      </p:grpSp>
      <p:pic>
        <p:nvPicPr>
          <p:cNvPr id="6146" name="Picture 2"/>
          <p:cNvPicPr>
            <a:picLocks noChangeAspect="1" noChangeArrowheads="1"/>
          </p:cNvPicPr>
          <p:nvPr/>
        </p:nvPicPr>
        <p:blipFill>
          <a:blip r:embed="rId4"/>
          <a:srcRect/>
          <a:stretch>
            <a:fillRect/>
          </a:stretch>
        </p:blipFill>
        <p:spPr bwMode="auto">
          <a:xfrm>
            <a:off x="381000" y="228600"/>
            <a:ext cx="7924800" cy="595334"/>
          </a:xfrm>
          <a:prstGeom prst="rect">
            <a:avLst/>
          </a:prstGeom>
          <a:noFill/>
          <a:ln w="9525">
            <a:noFill/>
            <a:miter lim="800000"/>
            <a:headEnd/>
            <a:tailEnd/>
          </a:ln>
          <a:effectLst/>
        </p:spPr>
      </p:pic>
      <p:sp>
        <p:nvSpPr>
          <p:cNvPr id="6" name="TextBox 5"/>
          <p:cNvSpPr txBox="1"/>
          <p:nvPr/>
        </p:nvSpPr>
        <p:spPr>
          <a:xfrm>
            <a:off x="304800" y="5791200"/>
            <a:ext cx="86106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smtClean="0"/>
              <a:t>They have race began.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2000" fill="hold"/>
                                        <p:tgtEl>
                                          <p:spTgt spid="6146"/>
                                        </p:tgtEl>
                                        <p:attrNameLst>
                                          <p:attrName>ppt_x</p:attrName>
                                        </p:attrNameLst>
                                      </p:cBhvr>
                                      <p:tavLst>
                                        <p:tav tm="0">
                                          <p:val>
                                            <p:strVal val="#ppt_x"/>
                                          </p:val>
                                        </p:tav>
                                        <p:tav tm="100000">
                                          <p:val>
                                            <p:strVal val="#ppt_x"/>
                                          </p:val>
                                        </p:tav>
                                      </p:tavLst>
                                    </p:anim>
                                    <p:anim calcmode="lin" valueType="num">
                                      <p:cBhvr additive="base">
                                        <p:cTn id="13" dur="20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7200" y="457200"/>
            <a:ext cx="7772400" cy="55245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t="14925" b="13433"/>
          <a:stretch>
            <a:fillRect/>
          </a:stretch>
        </p:blipFill>
        <p:spPr bwMode="auto">
          <a:xfrm>
            <a:off x="457200" y="1219200"/>
            <a:ext cx="8382000" cy="4419600"/>
          </a:xfrm>
          <a:prstGeom prst="rect">
            <a:avLst/>
          </a:prstGeom>
          <a:noFill/>
          <a:ln w="9525">
            <a:noFill/>
            <a:miter lim="800000"/>
            <a:headEnd/>
            <a:tailEnd/>
          </a:ln>
          <a:effectLst/>
        </p:spPr>
      </p:pic>
      <p:sp>
        <p:nvSpPr>
          <p:cNvPr id="6" name="TextBox 5"/>
          <p:cNvSpPr txBox="1"/>
          <p:nvPr/>
        </p:nvSpPr>
        <p:spPr>
          <a:xfrm>
            <a:off x="304800" y="5791200"/>
            <a:ext cx="861060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smtClean="0"/>
              <a:t>They were watching hare and tortoise race.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2000" fill="hold"/>
                                        <p:tgtEl>
                                          <p:spTgt spid="5122"/>
                                        </p:tgtEl>
                                        <p:attrNameLst>
                                          <p:attrName>ppt_x</p:attrName>
                                        </p:attrNameLst>
                                      </p:cBhvr>
                                      <p:tavLst>
                                        <p:tav tm="0">
                                          <p:val>
                                            <p:strVal val="#ppt_x"/>
                                          </p:val>
                                        </p:tav>
                                        <p:tav tm="100000">
                                          <p:val>
                                            <p:strVal val="#ppt_x"/>
                                          </p:val>
                                        </p:tav>
                                      </p:tavLst>
                                    </p:anim>
                                    <p:anim calcmode="lin" valueType="num">
                                      <p:cBhvr additive="base">
                                        <p:cTn id="13" dur="2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05000"/>
            <a:ext cx="8610600" cy="415498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en-US" sz="2400" dirty="0" smtClean="0"/>
              <a:t>	One day , a hare was walking in the forest when he saw a tortoise. The hare was the fastest animal in the forest. The tortoise was the slowest animal in the forest. The hare called out to the tortoise. “Hurry up! You are so slow! Can’t you walk faster? Can’t you run?”</a:t>
            </a:r>
          </a:p>
          <a:p>
            <a:pPr algn="just"/>
            <a:r>
              <a:rPr lang="en-US" sz="2400" dirty="0" smtClean="0"/>
              <a:t>	The tortoise felt angry and said to the hare. “Why don’t we have a race? Maybe I can win!”</a:t>
            </a:r>
          </a:p>
          <a:p>
            <a:pPr algn="just"/>
            <a:r>
              <a:rPr lang="en-US" sz="2400" dirty="0" smtClean="0"/>
              <a:t>	The hare laughed and laughed. “ Sure! I will win!” the hare said. They agreed to start next to big tree and finish at the river. Then they called their friends to watch. The  hare stood beside the tortoise and the race began.</a:t>
            </a:r>
            <a:endParaRPr lang="en-US" sz="2400" dirty="0"/>
          </a:p>
        </p:txBody>
      </p:sp>
      <p:sp>
        <p:nvSpPr>
          <p:cNvPr id="5" name="TextBox 4"/>
          <p:cNvSpPr txBox="1"/>
          <p:nvPr/>
        </p:nvSpPr>
        <p:spPr>
          <a:xfrm>
            <a:off x="228600" y="228600"/>
            <a:ext cx="86868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solidFill>
                  <a:srgbClr val="FF0000"/>
                </a:solidFill>
              </a:rPr>
              <a:t>Dear </a:t>
            </a:r>
            <a:r>
              <a:rPr lang="en-US" sz="2800" dirty="0" err="1" smtClean="0">
                <a:solidFill>
                  <a:srgbClr val="FF0000"/>
                </a:solidFill>
              </a:rPr>
              <a:t>Students,Everybody</a:t>
            </a:r>
            <a:r>
              <a:rPr lang="en-US" sz="2800" dirty="0" smtClean="0">
                <a:solidFill>
                  <a:srgbClr val="FF0000"/>
                </a:solidFill>
              </a:rPr>
              <a:t> open  your text book page number 54  and listen attentively.</a:t>
            </a:r>
            <a:endParaRPr lang="en-US" sz="2800" dirty="0">
              <a:solidFill>
                <a:srgbClr val="FF0000"/>
              </a:solidFill>
            </a:endParaRPr>
          </a:p>
        </p:txBody>
      </p:sp>
      <p:sp>
        <p:nvSpPr>
          <p:cNvPr id="6" name="TextBox 5"/>
          <p:cNvSpPr txBox="1"/>
          <p:nvPr/>
        </p:nvSpPr>
        <p:spPr>
          <a:xfrm>
            <a:off x="228600" y="1295400"/>
            <a:ext cx="86868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smtClean="0">
                <a:solidFill>
                  <a:srgbClr val="0070C0"/>
                </a:solidFill>
              </a:rPr>
              <a:t>Teacher’s two time read </a:t>
            </a:r>
            <a:r>
              <a:rPr lang="en-US" sz="2800" dirty="0" err="1" smtClean="0">
                <a:solidFill>
                  <a:srgbClr val="0070C0"/>
                </a:solidFill>
              </a:rPr>
              <a:t>laoudly</a:t>
            </a:r>
            <a:r>
              <a:rPr lang="en-US" sz="2800" dirty="0" smtClean="0">
                <a:solidFill>
                  <a:srgbClr val="0070C0"/>
                </a:solidFill>
              </a:rPr>
              <a:t> with meaning.</a:t>
            </a:r>
            <a:endParaRPr lang="en-US" sz="2800" dirty="0">
              <a:solidFill>
                <a:srgbClr val="0070C0"/>
              </a:solidFill>
            </a:endParaRPr>
          </a:p>
        </p:txBody>
      </p:sp>
      <p:sp>
        <p:nvSpPr>
          <p:cNvPr id="7" name="TextBox 6"/>
          <p:cNvSpPr txBox="1"/>
          <p:nvPr/>
        </p:nvSpPr>
        <p:spPr>
          <a:xfrm>
            <a:off x="228600" y="6096000"/>
            <a:ext cx="86868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smtClean="0">
                <a:solidFill>
                  <a:srgbClr val="0070C0"/>
                </a:solidFill>
              </a:rPr>
              <a:t>Then every student </a:t>
            </a:r>
            <a:r>
              <a:rPr lang="en-US" sz="2800" dirty="0" err="1" smtClean="0">
                <a:solidFill>
                  <a:srgbClr val="0070C0"/>
                </a:solidFill>
              </a:rPr>
              <a:t>acordingly</a:t>
            </a:r>
            <a:r>
              <a:rPr lang="en-US" sz="2800" dirty="0" smtClean="0">
                <a:solidFill>
                  <a:srgbClr val="0070C0"/>
                </a:solidFill>
              </a:rPr>
              <a:t> reading two lines.</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1" nodeType="click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5" dur="2000" fill="hold"/>
                                        <p:tgtEl>
                                          <p:spTgt spid="2"/>
                                        </p:tgtEl>
                                        <p:attrNameLst>
                                          <p:attrName>ppt_y</p:attrName>
                                        </p:attrNameLst>
                                      </p:cBhvr>
                                      <p:tavLst>
                                        <p:tav tm="0">
                                          <p:val>
                                            <p:strVal val="#ppt_y"/>
                                          </p:val>
                                        </p:tav>
                                        <p:tav tm="100000">
                                          <p:val>
                                            <p:strVal val="#ppt_y"/>
                                          </p:val>
                                        </p:tav>
                                      </p:tavLst>
                                    </p:anim>
                                    <p:anim calcmode="lin" valueType="num">
                                      <p:cBhvr>
                                        <p:cTn id="26"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7"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000" tmFilter="0,0; .5, 1; 1, 1"/>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000" fill="hold"/>
                                        <p:tgtEl>
                                          <p:spTgt spid="7"/>
                                        </p:tgtEl>
                                        <p:attrNameLst>
                                          <p:attrName>ppt_x</p:attrName>
                                        </p:attrNameLst>
                                      </p:cBhvr>
                                      <p:tavLst>
                                        <p:tav tm="0">
                                          <p:val>
                                            <p:strVal val="#ppt_x"/>
                                          </p:val>
                                        </p:tav>
                                        <p:tav tm="100000">
                                          <p:val>
                                            <p:strVal val="#ppt_x"/>
                                          </p:val>
                                        </p:tav>
                                      </p:tavLst>
                                    </p:anim>
                                    <p:anim calcmode="lin" valueType="num">
                                      <p:cBhvr additive="base">
                                        <p:cTn id="3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509</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16</vt:i4>
      </vt:variant>
    </vt:vector>
  </HeadingPairs>
  <TitlesOfParts>
    <vt:vector size="18" baseType="lpstr">
      <vt:lpstr>Office Theme</vt:lpstr>
      <vt:lpstr>https://www.youtube.com/watch?v=1H9EPBLESco</vt:lpstr>
      <vt:lpstr>Slide 1</vt:lpstr>
      <vt:lpstr>Slide 2</vt:lpstr>
      <vt:lpstr>Learning Outcomes: Students will be able to</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Hyder</dc:creator>
  <cp:lastModifiedBy>user</cp:lastModifiedBy>
  <cp:revision>62</cp:revision>
  <dcterms:created xsi:type="dcterms:W3CDTF">2006-08-16T00:00:00Z</dcterms:created>
  <dcterms:modified xsi:type="dcterms:W3CDTF">2019-08-23T14:29:49Z</dcterms:modified>
</cp:coreProperties>
</file>