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3.wav" ContentType="audio/wav"/>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90" r:id="rId2"/>
    <p:sldId id="301" r:id="rId3"/>
    <p:sldId id="256" r:id="rId4"/>
    <p:sldId id="257" r:id="rId5"/>
    <p:sldId id="302" r:id="rId6"/>
    <p:sldId id="310" r:id="rId7"/>
    <p:sldId id="308" r:id="rId8"/>
    <p:sldId id="258" r:id="rId9"/>
    <p:sldId id="263" r:id="rId10"/>
    <p:sldId id="259" r:id="rId11"/>
    <p:sldId id="264" r:id="rId12"/>
    <p:sldId id="306" r:id="rId13"/>
    <p:sldId id="294" r:id="rId14"/>
    <p:sldId id="292" r:id="rId15"/>
    <p:sldId id="295" r:id="rId16"/>
    <p:sldId id="281" r:id="rId17"/>
    <p:sldId id="285" r:id="rId18"/>
    <p:sldId id="282" r:id="rId19"/>
    <p:sldId id="283" r:id="rId20"/>
    <p:sldId id="288" r:id="rId21"/>
    <p:sldId id="291" r:id="rId22"/>
    <p:sldId id="287" r:id="rId23"/>
    <p:sldId id="265" r:id="rId24"/>
    <p:sldId id="298" r:id="rId25"/>
    <p:sldId id="296" r:id="rId26"/>
    <p:sldId id="297" r:id="rId27"/>
    <p:sldId id="305"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CC"/>
    <a:srgbClr val="28DF0F"/>
    <a:srgbClr val="4E7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5736C-9247-43DE-B889-8AD76AD3C9C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D79B3AD-D16A-462A-8222-1029C1C493AB}">
      <dgm:prSet custT="1"/>
      <dgm:spPr/>
      <dgm:t>
        <a:bodyPr/>
        <a:lstStyle/>
        <a:p>
          <a:pPr rtl="0"/>
          <a:r>
            <a:rPr lang="en-US" sz="2300" b="1" dirty="0" smtClean="0"/>
            <a:t>      </a:t>
          </a:r>
          <a:r>
            <a:rPr lang="en-US" sz="2800" b="1" i="0" dirty="0" smtClean="0">
              <a:solidFill>
                <a:srgbClr val="FFC000"/>
              </a:solidFill>
              <a:effectLst>
                <a:outerShdw blurRad="38100" dist="38100" dir="2700000" algn="tl">
                  <a:srgbClr val="000000">
                    <a:alpha val="43137"/>
                  </a:srgbClr>
                </a:outerShdw>
              </a:effectLst>
            </a:rPr>
            <a:t>Why grammatical changes between direct and      </a:t>
          </a:r>
          <a:br>
            <a:rPr lang="en-US" sz="2800" b="1" i="0" dirty="0" smtClean="0">
              <a:solidFill>
                <a:srgbClr val="FFC000"/>
              </a:solidFill>
              <a:effectLst>
                <a:outerShdw blurRad="38100" dist="38100" dir="2700000" algn="tl">
                  <a:srgbClr val="000000">
                    <a:alpha val="43137"/>
                  </a:srgbClr>
                </a:outerShdw>
              </a:effectLst>
            </a:rPr>
          </a:br>
          <a:r>
            <a:rPr lang="en-US" sz="2800" b="1" i="0" dirty="0" smtClean="0">
              <a:solidFill>
                <a:srgbClr val="FFC000"/>
              </a:solidFill>
              <a:effectLst>
                <a:outerShdw blurRad="38100" dist="38100" dir="2700000" algn="tl">
                  <a:srgbClr val="000000">
                    <a:alpha val="43137"/>
                  </a:srgbClr>
                </a:outerShdw>
              </a:effectLst>
            </a:rPr>
            <a:t>                            indirect speech?</a:t>
          </a:r>
          <a:endParaRPr lang="en-US" sz="2800" b="1" i="0" dirty="0">
            <a:solidFill>
              <a:srgbClr val="FFC000"/>
            </a:solidFill>
            <a:effectLst>
              <a:outerShdw blurRad="38100" dist="38100" dir="2700000" algn="tl">
                <a:srgbClr val="000000">
                  <a:alpha val="43137"/>
                </a:srgbClr>
              </a:outerShdw>
            </a:effectLst>
          </a:endParaRPr>
        </a:p>
      </dgm:t>
    </dgm:pt>
    <dgm:pt modelId="{879BC72F-FF08-472B-BC44-7C1764E3F6A4}" type="parTrans" cxnId="{79229797-B9F8-4F43-B3A8-13D2F697A534}">
      <dgm:prSet/>
      <dgm:spPr/>
      <dgm:t>
        <a:bodyPr/>
        <a:lstStyle/>
        <a:p>
          <a:endParaRPr lang="en-US"/>
        </a:p>
      </dgm:t>
    </dgm:pt>
    <dgm:pt modelId="{899B8EB0-8CD9-4DEC-9F2F-A49CE039956E}" type="sibTrans" cxnId="{79229797-B9F8-4F43-B3A8-13D2F697A534}">
      <dgm:prSet/>
      <dgm:spPr/>
      <dgm:t>
        <a:bodyPr/>
        <a:lstStyle/>
        <a:p>
          <a:endParaRPr lang="en-US"/>
        </a:p>
      </dgm:t>
    </dgm:pt>
    <dgm:pt modelId="{684508F9-93E5-4C6A-8AC7-0602768F9123}">
      <dgm:prSet custT="1"/>
      <dgm:spPr/>
      <dgm:t>
        <a:bodyPr/>
        <a:lstStyle/>
        <a:p>
          <a:pPr algn="just" rtl="0"/>
          <a:r>
            <a:rPr lang="en-US" sz="2400" b="1" dirty="0" smtClean="0">
              <a:solidFill>
                <a:schemeClr val="tx1"/>
              </a:solidFill>
            </a:rPr>
            <a:t>Words that are spoken or thought in one place by one person may be reported in another place at a different time, and perhaps by another person. Because of this, there are often grammatical differences between direct and indirect speech.</a:t>
          </a:r>
          <a:endParaRPr lang="en-US" sz="2400" b="1" dirty="0">
            <a:solidFill>
              <a:schemeClr val="tx1"/>
            </a:solidFill>
          </a:endParaRPr>
        </a:p>
      </dgm:t>
    </dgm:pt>
    <dgm:pt modelId="{F369356E-BAB4-410C-AD51-AF5725D87E8E}" type="parTrans" cxnId="{8DC40D85-8413-4A17-8D2E-0D5FB776BFDA}">
      <dgm:prSet/>
      <dgm:spPr/>
      <dgm:t>
        <a:bodyPr/>
        <a:lstStyle/>
        <a:p>
          <a:endParaRPr lang="en-US"/>
        </a:p>
      </dgm:t>
    </dgm:pt>
    <dgm:pt modelId="{4CD94171-C69B-4C77-8A96-4697D8856903}" type="sibTrans" cxnId="{8DC40D85-8413-4A17-8D2E-0D5FB776BFDA}">
      <dgm:prSet/>
      <dgm:spPr/>
      <dgm:t>
        <a:bodyPr/>
        <a:lstStyle/>
        <a:p>
          <a:endParaRPr lang="en-US"/>
        </a:p>
      </dgm:t>
    </dgm:pt>
    <dgm:pt modelId="{9492DF5A-6827-4B7A-A28B-987C892D53C2}" type="pres">
      <dgm:prSet presAssocID="{DD15736C-9247-43DE-B889-8AD76AD3C9CC}" presName="linear" presStyleCnt="0">
        <dgm:presLayoutVars>
          <dgm:animLvl val="lvl"/>
          <dgm:resizeHandles val="exact"/>
        </dgm:presLayoutVars>
      </dgm:prSet>
      <dgm:spPr/>
      <dgm:t>
        <a:bodyPr/>
        <a:lstStyle/>
        <a:p>
          <a:endParaRPr lang="en-US"/>
        </a:p>
      </dgm:t>
    </dgm:pt>
    <dgm:pt modelId="{00F1DA35-395C-462D-96DC-899462E5AACC}" type="pres">
      <dgm:prSet presAssocID="{DD79B3AD-D16A-462A-8222-1029C1C493AB}" presName="parentText" presStyleLbl="node1" presStyleIdx="0" presStyleCnt="2">
        <dgm:presLayoutVars>
          <dgm:chMax val="0"/>
          <dgm:bulletEnabled val="1"/>
        </dgm:presLayoutVars>
      </dgm:prSet>
      <dgm:spPr/>
      <dgm:t>
        <a:bodyPr/>
        <a:lstStyle/>
        <a:p>
          <a:endParaRPr lang="en-US"/>
        </a:p>
      </dgm:t>
    </dgm:pt>
    <dgm:pt modelId="{C4358664-317D-4641-9A2F-22AE012BA68D}" type="pres">
      <dgm:prSet presAssocID="{899B8EB0-8CD9-4DEC-9F2F-A49CE039956E}" presName="spacer" presStyleCnt="0"/>
      <dgm:spPr/>
    </dgm:pt>
    <dgm:pt modelId="{F15FA852-18F5-4C76-87B1-930F6DE796C3}" type="pres">
      <dgm:prSet presAssocID="{684508F9-93E5-4C6A-8AC7-0602768F9123}" presName="parentText" presStyleLbl="node1" presStyleIdx="1" presStyleCnt="2">
        <dgm:presLayoutVars>
          <dgm:chMax val="0"/>
          <dgm:bulletEnabled val="1"/>
        </dgm:presLayoutVars>
      </dgm:prSet>
      <dgm:spPr/>
      <dgm:t>
        <a:bodyPr/>
        <a:lstStyle/>
        <a:p>
          <a:endParaRPr lang="en-US"/>
        </a:p>
      </dgm:t>
    </dgm:pt>
  </dgm:ptLst>
  <dgm:cxnLst>
    <dgm:cxn modelId="{0BA978A8-0F32-430E-AD3B-A7BD5F21E97C}" type="presOf" srcId="{DD79B3AD-D16A-462A-8222-1029C1C493AB}" destId="{00F1DA35-395C-462D-96DC-899462E5AACC}" srcOrd="0" destOrd="0" presId="urn:microsoft.com/office/officeart/2005/8/layout/vList2"/>
    <dgm:cxn modelId="{8DC40D85-8413-4A17-8D2E-0D5FB776BFDA}" srcId="{DD15736C-9247-43DE-B889-8AD76AD3C9CC}" destId="{684508F9-93E5-4C6A-8AC7-0602768F9123}" srcOrd="1" destOrd="0" parTransId="{F369356E-BAB4-410C-AD51-AF5725D87E8E}" sibTransId="{4CD94171-C69B-4C77-8A96-4697D8856903}"/>
    <dgm:cxn modelId="{B5CB86A2-1466-4F7A-993D-506DA438DB50}" type="presOf" srcId="{684508F9-93E5-4C6A-8AC7-0602768F9123}" destId="{F15FA852-18F5-4C76-87B1-930F6DE796C3}" srcOrd="0" destOrd="0" presId="urn:microsoft.com/office/officeart/2005/8/layout/vList2"/>
    <dgm:cxn modelId="{9F8B2A08-BF7D-4451-96F5-EF7F752E7194}" type="presOf" srcId="{DD15736C-9247-43DE-B889-8AD76AD3C9CC}" destId="{9492DF5A-6827-4B7A-A28B-987C892D53C2}" srcOrd="0" destOrd="0" presId="urn:microsoft.com/office/officeart/2005/8/layout/vList2"/>
    <dgm:cxn modelId="{79229797-B9F8-4F43-B3A8-13D2F697A534}" srcId="{DD15736C-9247-43DE-B889-8AD76AD3C9CC}" destId="{DD79B3AD-D16A-462A-8222-1029C1C493AB}" srcOrd="0" destOrd="0" parTransId="{879BC72F-FF08-472B-BC44-7C1764E3F6A4}" sibTransId="{899B8EB0-8CD9-4DEC-9F2F-A49CE039956E}"/>
    <dgm:cxn modelId="{AA7F7ECA-A107-483E-84CD-5FD38183814F}" type="presParOf" srcId="{9492DF5A-6827-4B7A-A28B-987C892D53C2}" destId="{00F1DA35-395C-462D-96DC-899462E5AACC}" srcOrd="0" destOrd="0" presId="urn:microsoft.com/office/officeart/2005/8/layout/vList2"/>
    <dgm:cxn modelId="{C032C8A6-BA1D-4F03-8AD6-431FFE562526}" type="presParOf" srcId="{9492DF5A-6827-4B7A-A28B-987C892D53C2}" destId="{C4358664-317D-4641-9A2F-22AE012BA68D}" srcOrd="1" destOrd="0" presId="urn:microsoft.com/office/officeart/2005/8/layout/vList2"/>
    <dgm:cxn modelId="{683E42EE-BE39-488A-A8FB-75DC2146D46B}" type="presParOf" srcId="{9492DF5A-6827-4B7A-A28B-987C892D53C2}" destId="{F15FA852-18F5-4C76-87B1-930F6DE796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1DA35-395C-462D-96DC-899462E5AACC}">
      <dsp:nvSpPr>
        <dsp:cNvPr id="0" name=""/>
        <dsp:cNvSpPr/>
      </dsp:nvSpPr>
      <dsp:spPr>
        <a:xfrm>
          <a:off x="0" y="482024"/>
          <a:ext cx="7848600" cy="20913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      </a:t>
          </a:r>
          <a:r>
            <a:rPr lang="en-US" sz="2800" b="1" i="0" kern="1200" dirty="0" smtClean="0">
              <a:solidFill>
                <a:srgbClr val="FFC000"/>
              </a:solidFill>
              <a:effectLst>
                <a:outerShdw blurRad="38100" dist="38100" dir="2700000" algn="tl">
                  <a:srgbClr val="000000">
                    <a:alpha val="43137"/>
                  </a:srgbClr>
                </a:outerShdw>
              </a:effectLst>
            </a:rPr>
            <a:t>Why grammatical changes between direct and      </a:t>
          </a:r>
          <a:br>
            <a:rPr lang="en-US" sz="2800" b="1" i="0" kern="1200" dirty="0" smtClean="0">
              <a:solidFill>
                <a:srgbClr val="FFC000"/>
              </a:solidFill>
              <a:effectLst>
                <a:outerShdw blurRad="38100" dist="38100" dir="2700000" algn="tl">
                  <a:srgbClr val="000000">
                    <a:alpha val="43137"/>
                  </a:srgbClr>
                </a:outerShdw>
              </a:effectLst>
            </a:rPr>
          </a:br>
          <a:r>
            <a:rPr lang="en-US" sz="2800" b="1" i="0" kern="1200" dirty="0" smtClean="0">
              <a:solidFill>
                <a:srgbClr val="FFC000"/>
              </a:solidFill>
              <a:effectLst>
                <a:outerShdw blurRad="38100" dist="38100" dir="2700000" algn="tl">
                  <a:srgbClr val="000000">
                    <a:alpha val="43137"/>
                  </a:srgbClr>
                </a:outerShdw>
              </a:effectLst>
            </a:rPr>
            <a:t>                            indirect speech?</a:t>
          </a:r>
          <a:endParaRPr lang="en-US" sz="2800" b="1" i="0" kern="1200" dirty="0">
            <a:solidFill>
              <a:srgbClr val="FFC000"/>
            </a:solidFill>
            <a:effectLst>
              <a:outerShdw blurRad="38100" dist="38100" dir="2700000" algn="tl">
                <a:srgbClr val="000000">
                  <a:alpha val="43137"/>
                </a:srgbClr>
              </a:outerShdw>
            </a:effectLst>
          </a:endParaRPr>
        </a:p>
      </dsp:txBody>
      <dsp:txXfrm>
        <a:off x="102093" y="584117"/>
        <a:ext cx="7644414" cy="1887189"/>
      </dsp:txXfrm>
    </dsp:sp>
    <dsp:sp modelId="{F15FA852-18F5-4C76-87B1-930F6DE796C3}">
      <dsp:nvSpPr>
        <dsp:cNvPr id="0" name=""/>
        <dsp:cNvSpPr/>
      </dsp:nvSpPr>
      <dsp:spPr>
        <a:xfrm>
          <a:off x="0" y="2760600"/>
          <a:ext cx="7848600" cy="20913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b="1" kern="1200" dirty="0" smtClean="0">
              <a:solidFill>
                <a:schemeClr val="tx1"/>
              </a:solidFill>
            </a:rPr>
            <a:t>Words that are spoken or thought in one place by one person may be reported in another place at a different time, and perhaps by another person. Because of this, there are often grammatical differences between direct and indirect speech.</a:t>
          </a:r>
          <a:endParaRPr lang="en-US" sz="2400" b="1" kern="1200" dirty="0">
            <a:solidFill>
              <a:schemeClr val="tx1"/>
            </a:solidFill>
          </a:endParaRPr>
        </a:p>
      </dsp:txBody>
      <dsp:txXfrm>
        <a:off x="102093" y="2862693"/>
        <a:ext cx="7644414" cy="1887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51617-28FB-4266-A13A-E87ADAD4C17C}" type="datetimeFigureOut">
              <a:rPr lang="en-US" smtClean="0"/>
              <a:pPr/>
              <a:t>8/29/2019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A9550-3B5C-4570-9FA3-86910F6A2A1E}" type="slidenum">
              <a:rPr lang="en-US" smtClean="0"/>
              <a:pPr/>
              <a:t>‹#›</a:t>
            </a:fld>
            <a:endParaRPr lang="en-US"/>
          </a:p>
        </p:txBody>
      </p:sp>
    </p:spTree>
    <p:extLst>
      <p:ext uri="{BB962C8B-B14F-4D97-AF65-F5344CB8AC3E}">
        <p14:creationId xmlns:p14="http://schemas.microsoft.com/office/powerpoint/2010/main" val="21986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3</a:t>
            </a:fld>
            <a:endParaRPr lang="en-US" dirty="0"/>
          </a:p>
        </p:txBody>
      </p:sp>
    </p:spTree>
    <p:extLst>
      <p:ext uri="{BB962C8B-B14F-4D97-AF65-F5344CB8AC3E}">
        <p14:creationId xmlns:p14="http://schemas.microsoft.com/office/powerpoint/2010/main" val="93367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4</a:t>
            </a:fld>
            <a:endParaRPr lang="en-US" dirty="0"/>
          </a:p>
        </p:txBody>
      </p:sp>
    </p:spTree>
    <p:extLst>
      <p:ext uri="{BB962C8B-B14F-4D97-AF65-F5344CB8AC3E}">
        <p14:creationId xmlns:p14="http://schemas.microsoft.com/office/powerpoint/2010/main" val="406690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5</a:t>
            </a:fld>
            <a:endParaRPr lang="en-US"/>
          </a:p>
        </p:txBody>
      </p:sp>
    </p:spTree>
    <p:extLst>
      <p:ext uri="{BB962C8B-B14F-4D97-AF65-F5344CB8AC3E}">
        <p14:creationId xmlns:p14="http://schemas.microsoft.com/office/powerpoint/2010/main" val="80767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8</a:t>
            </a:fld>
            <a:endParaRPr lang="en-US" dirty="0"/>
          </a:p>
        </p:txBody>
      </p:sp>
    </p:spTree>
    <p:extLst>
      <p:ext uri="{BB962C8B-B14F-4D97-AF65-F5344CB8AC3E}">
        <p14:creationId xmlns:p14="http://schemas.microsoft.com/office/powerpoint/2010/main" val="316109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9</a:t>
            </a:fld>
            <a:endParaRPr lang="en-US" dirty="0"/>
          </a:p>
        </p:txBody>
      </p:sp>
    </p:spTree>
    <p:extLst>
      <p:ext uri="{BB962C8B-B14F-4D97-AF65-F5344CB8AC3E}">
        <p14:creationId xmlns:p14="http://schemas.microsoft.com/office/powerpoint/2010/main" val="298689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10</a:t>
            </a:fld>
            <a:endParaRPr lang="en-US" dirty="0"/>
          </a:p>
        </p:txBody>
      </p:sp>
    </p:spTree>
    <p:extLst>
      <p:ext uri="{BB962C8B-B14F-4D97-AF65-F5344CB8AC3E}">
        <p14:creationId xmlns:p14="http://schemas.microsoft.com/office/powerpoint/2010/main" val="151051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11</a:t>
            </a:fld>
            <a:endParaRPr lang="en-US" dirty="0"/>
          </a:p>
        </p:txBody>
      </p:sp>
    </p:spTree>
    <p:extLst>
      <p:ext uri="{BB962C8B-B14F-4D97-AF65-F5344CB8AC3E}">
        <p14:creationId xmlns:p14="http://schemas.microsoft.com/office/powerpoint/2010/main" val="412330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A9550-3B5C-4570-9FA3-86910F6A2A1E}" type="slidenum">
              <a:rPr lang="en-US" smtClean="0"/>
              <a:pPr/>
              <a:t>23</a:t>
            </a:fld>
            <a:endParaRPr lang="en-US" dirty="0"/>
          </a:p>
        </p:txBody>
      </p:sp>
    </p:spTree>
    <p:extLst>
      <p:ext uri="{BB962C8B-B14F-4D97-AF65-F5344CB8AC3E}">
        <p14:creationId xmlns:p14="http://schemas.microsoft.com/office/powerpoint/2010/main" val="49936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143000"/>
          </a:xfrm>
        </p:spPr>
        <p:txBody>
          <a:bodyPr/>
          <a:lstStyle>
            <a:lvl1pPr marL="0" indent="0" algn="ctr">
              <a:buNone/>
              <a:defRPr>
                <a:solidFill>
                  <a:srgbClr val="FFFF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5509E-B216-4B54-A442-44A6F9D5CE97}"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5509E-B216-4B54-A442-44A6F9D5CE97}"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5509E-B216-4B54-A442-44A6F9D5CE97}"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5509E-B216-4B54-A442-44A6F9D5CE97}"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5509E-B216-4B54-A442-44A6F9D5CE97}" type="datetimeFigureOut">
              <a:rPr lang="en-US"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55509E-B216-4B54-A442-44A6F9D5CE97}"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5509E-B216-4B54-A442-44A6F9D5CE97}" type="datetimeFigureOut">
              <a:rPr lang="en-US" smtClean="0"/>
              <a:pPr/>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5509E-B216-4B54-A442-44A6F9D5CE97}" type="datetimeFigureOut">
              <a:rPr lang="en-US" smtClean="0"/>
              <a:pPr/>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509E-B216-4B54-A442-44A6F9D5CE97}" type="datetimeFigureOut">
              <a:rPr lang="en-US" smtClean="0"/>
              <a:pPr/>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810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5509E-B216-4B54-A442-44A6F9D5CE97}"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5509E-B216-4B54-A442-44A6F9D5CE97}" type="datetimeFigureOut">
              <a:rPr lang="en-US"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932E-EA00-42E1-BF93-2C705E4FCE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7415283" cy="4179445"/>
          </a:xfrm>
        </p:grpSpPr>
        <p:pic>
          <p:nvPicPr>
            <p:cNvPr id="8" name="Picture 2" descr="C:\Documents and Settings\walterl\Local Settings\Temporary Internet Files\Content.IE5\V9LZ2EJQ\MP900448522[1].jpg"/>
            <p:cNvPicPr>
              <a:picLocks noChangeAspect="1" noChangeArrowheads="1"/>
            </p:cNvPicPr>
            <p:nvPr/>
          </p:nvPicPr>
          <p:blipFill>
            <a:blip r:embed="rId13"/>
            <a:srcRect l="9041" t="11825" r="9863" b="15109"/>
            <a:stretch>
              <a:fillRect/>
            </a:stretch>
          </p:blipFill>
          <p:spPr bwMode="auto">
            <a:xfrm>
              <a:off x="0" y="0"/>
              <a:ext cx="7415283" cy="4179445"/>
            </a:xfrm>
            <a:prstGeom prst="rect">
              <a:avLst/>
            </a:prstGeom>
            <a:noFill/>
          </p:spPr>
        </p:pic>
        <p:pic>
          <p:nvPicPr>
            <p:cNvPr id="9" name="Picture 2" descr="C:\Documents and Settings\walterl\Local Settings\Temporary Internet Files\Content.IE5\V9LZ2EJQ\MP900448522[1].jpg"/>
            <p:cNvPicPr>
              <a:picLocks noChangeAspect="1" noChangeArrowheads="1"/>
            </p:cNvPicPr>
            <p:nvPr/>
          </p:nvPicPr>
          <p:blipFill>
            <a:blip r:embed="rId13"/>
            <a:srcRect l="11507" t="15766" r="72329" b="22336"/>
            <a:stretch>
              <a:fillRect/>
            </a:stretch>
          </p:blipFill>
          <p:spPr bwMode="auto">
            <a:xfrm rot="5400000">
              <a:off x="2311261" y="-787262"/>
              <a:ext cx="2438400" cy="5841723"/>
            </a:xfrm>
            <a:prstGeom prst="rect">
              <a:avLst/>
            </a:prstGeom>
            <a:noFill/>
          </p:spPr>
        </p:pic>
      </p:grpSp>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200" y="6553200"/>
            <a:ext cx="2133600" cy="365125"/>
          </a:xfrm>
          <a:prstGeom prst="rect">
            <a:avLst/>
          </a:prstGeom>
        </p:spPr>
        <p:txBody>
          <a:bodyPr vert="horz" lIns="91440" tIns="45720" rIns="91440" bIns="45720" rtlCol="0" anchor="b"/>
          <a:lstStyle>
            <a:lvl1pPr algn="l">
              <a:defRPr sz="1200">
                <a:solidFill>
                  <a:schemeClr val="accent3">
                    <a:lumMod val="75000"/>
                  </a:schemeClr>
                </a:solidFill>
              </a:defRPr>
            </a:lvl1pPr>
          </a:lstStyle>
          <a:p>
            <a:fld id="{C855509E-B216-4B54-A442-44A6F9D5CE97}" type="datetimeFigureOut">
              <a:rPr lang="en-US" smtClean="0"/>
              <a:pPr/>
              <a:t>8/29/2019</a:t>
            </a:fld>
            <a:endParaRPr lang="en-US"/>
          </a:p>
        </p:txBody>
      </p:sp>
      <p:sp>
        <p:nvSpPr>
          <p:cNvPr id="5" name="Footer Placeholder 4"/>
          <p:cNvSpPr>
            <a:spLocks noGrp="1"/>
          </p:cNvSpPr>
          <p:nvPr>
            <p:ph type="ftr" sz="quarter" idx="3"/>
          </p:nvPr>
        </p:nvSpPr>
        <p:spPr>
          <a:xfrm>
            <a:off x="3086100" y="6553200"/>
            <a:ext cx="2895600" cy="365125"/>
          </a:xfrm>
          <a:prstGeom prst="rect">
            <a:avLst/>
          </a:prstGeom>
        </p:spPr>
        <p:txBody>
          <a:bodyPr vert="horz" lIns="91440" tIns="45720" rIns="91440" bIns="45720" rtlCol="0" anchor="b"/>
          <a:lstStyle>
            <a:lvl1pPr algn="ctr">
              <a:defRPr sz="1200">
                <a:solidFill>
                  <a:schemeClr val="accent3">
                    <a:lumMod val="75000"/>
                  </a:schemeClr>
                </a:solidFill>
              </a:defRPr>
            </a:lvl1pPr>
          </a:lstStyle>
          <a:p>
            <a:endParaRPr lang="en-US"/>
          </a:p>
        </p:txBody>
      </p:sp>
      <p:sp>
        <p:nvSpPr>
          <p:cNvPr id="6" name="Slide Number Placeholder 5"/>
          <p:cNvSpPr>
            <a:spLocks noGrp="1"/>
          </p:cNvSpPr>
          <p:nvPr>
            <p:ph type="sldNum" sz="quarter" idx="4"/>
          </p:nvPr>
        </p:nvSpPr>
        <p:spPr>
          <a:xfrm>
            <a:off x="6858000" y="6553200"/>
            <a:ext cx="2133600" cy="365125"/>
          </a:xfrm>
          <a:prstGeom prst="rect">
            <a:avLst/>
          </a:prstGeom>
        </p:spPr>
        <p:txBody>
          <a:bodyPr vert="horz" lIns="91440" tIns="45720" rIns="91440" bIns="45720" rtlCol="0" anchor="b"/>
          <a:lstStyle>
            <a:lvl1pPr algn="r">
              <a:defRPr sz="1200">
                <a:solidFill>
                  <a:schemeClr val="accent3">
                    <a:lumMod val="75000"/>
                  </a:schemeClr>
                </a:solidFill>
              </a:defRPr>
            </a:lvl1pPr>
          </a:lstStyle>
          <a:p>
            <a:fld id="{E437932E-EA00-42E1-BF93-2C705E4FC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u="sng"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362075"/>
          </a:xfrm>
        </p:spPr>
        <p:txBody>
          <a:bodyPr>
            <a:normAutofit fontScale="90000"/>
          </a:bodyPr>
          <a:lstStyle/>
          <a:p>
            <a:pPr algn="ctr"/>
            <a:r>
              <a:rPr lang="en-US" sz="9800" u="none" dirty="0" smtClean="0">
                <a:solidFill>
                  <a:srgbClr val="002060"/>
                </a:solidFill>
              </a:rPr>
              <a:t>Welcome</a:t>
            </a:r>
            <a:endParaRPr lang="en-US" sz="9800" u="none" dirty="0">
              <a:solidFill>
                <a:srgbClr val="002060"/>
              </a:solidFill>
            </a:endParaRPr>
          </a:p>
        </p:txBody>
      </p:sp>
      <p:sp>
        <p:nvSpPr>
          <p:cNvPr id="3" name="Text Placeholder 2"/>
          <p:cNvSpPr>
            <a:spLocks noGrp="1"/>
          </p:cNvSpPr>
          <p:nvPr>
            <p:ph type="body" idx="1"/>
          </p:nvPr>
        </p:nvSpPr>
        <p:spPr>
          <a:xfrm>
            <a:off x="685800" y="3352800"/>
            <a:ext cx="7772400" cy="1500187"/>
          </a:xfrm>
        </p:spPr>
        <p:txBody>
          <a:bodyPr>
            <a:normAutofit/>
          </a:bodyPr>
          <a:lstStyle/>
          <a:p>
            <a:pPr algn="ctr"/>
            <a:r>
              <a:rPr lang="en-US" sz="2800" dirty="0" smtClean="0">
                <a:solidFill>
                  <a:srgbClr val="FFC000"/>
                </a:solidFill>
              </a:rPr>
              <a:t>CLASS-XI </a:t>
            </a:r>
            <a:endParaRPr lang="en-US" sz="2800" dirty="0">
              <a:solidFill>
                <a:srgbClr val="FFC000"/>
              </a:solidFill>
            </a:endParaRPr>
          </a:p>
        </p:txBody>
      </p:sp>
    </p:spTree>
    <p:extLst>
      <p:ext uri="{BB962C8B-B14F-4D97-AF65-F5344CB8AC3E}">
        <p14:creationId xmlns:p14="http://schemas.microsoft.com/office/powerpoint/2010/main" val="2099114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58" y="304799"/>
            <a:ext cx="8229600" cy="988935"/>
          </a:xfrm>
          <a:solidFill>
            <a:schemeClr val="accent3"/>
          </a:solidFill>
        </p:spPr>
        <p:txBody>
          <a:bodyPr/>
          <a:lstStyle/>
          <a:p>
            <a:r>
              <a:rPr lang="en-US" b="1" u="none" dirty="0" smtClean="0">
                <a:solidFill>
                  <a:schemeClr val="tx1"/>
                </a:solidFill>
              </a:rPr>
              <a:t>What is indirect speech? </a:t>
            </a:r>
            <a:endParaRPr lang="en-US" b="1" u="none" dirty="0">
              <a:solidFill>
                <a:schemeClr val="tx1"/>
              </a:solidFill>
            </a:endParaRPr>
          </a:p>
        </p:txBody>
      </p:sp>
      <p:pic>
        <p:nvPicPr>
          <p:cNvPr id="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4571999"/>
            <a:ext cx="32385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Documents and Settings\Administrator\Desktop\reported-spee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72000"/>
            <a:ext cx="298132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6519862" y="3200399"/>
            <a:ext cx="2486025" cy="1095376"/>
          </a:xfrm>
          <a:prstGeom prst="wedgeEllipseCallou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lumOff val="5000"/>
                  </a:schemeClr>
                </a:solidFill>
              </a:rPr>
              <a:t>Tom </a:t>
            </a:r>
            <a:r>
              <a:rPr lang="en-US" sz="2000" i="1" dirty="0" smtClean="0">
                <a:solidFill>
                  <a:srgbClr val="FFC000"/>
                </a:solidFill>
                <a:latin typeface="Arial Black" pitchFamily="34" charset="0"/>
              </a:rPr>
              <a:t>said</a:t>
            </a:r>
            <a:r>
              <a:rPr lang="en-US" sz="2000" dirty="0" smtClean="0">
                <a:solidFill>
                  <a:schemeClr val="bg1">
                    <a:lumMod val="95000"/>
                    <a:lumOff val="5000"/>
                  </a:schemeClr>
                </a:solidFill>
                <a:latin typeface="Arial Black" pitchFamily="34" charset="0"/>
              </a:rPr>
              <a:t> </a:t>
            </a:r>
            <a:r>
              <a:rPr lang="en-US" sz="2000" dirty="0" smtClean="0">
                <a:solidFill>
                  <a:schemeClr val="bg1">
                    <a:lumMod val="95000"/>
                    <a:lumOff val="5000"/>
                  </a:schemeClr>
                </a:solidFill>
              </a:rPr>
              <a:t>he was very busy then. </a:t>
            </a:r>
            <a:endParaRPr lang="en-US" sz="2000" dirty="0">
              <a:solidFill>
                <a:schemeClr val="bg1">
                  <a:lumMod val="95000"/>
                  <a:lumOff val="5000"/>
                </a:schemeClr>
              </a:solidFill>
            </a:endParaRPr>
          </a:p>
        </p:txBody>
      </p:sp>
      <p:sp>
        <p:nvSpPr>
          <p:cNvPr id="8" name="Oval Callout 7"/>
          <p:cNvSpPr/>
          <p:nvPr/>
        </p:nvSpPr>
        <p:spPr>
          <a:xfrm>
            <a:off x="228600" y="3312659"/>
            <a:ext cx="2133600" cy="1095375"/>
          </a:xfrm>
          <a:prstGeom prst="wedgeEllipseCallou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lumOff val="5000"/>
                  </a:schemeClr>
                </a:solidFill>
              </a:rPr>
              <a:t>“I am very busy now.”</a:t>
            </a:r>
            <a:endParaRPr lang="en-US" sz="2000" dirty="0">
              <a:solidFill>
                <a:schemeClr val="bg1">
                  <a:lumMod val="95000"/>
                  <a:lumOff val="5000"/>
                </a:schemeClr>
              </a:solidFill>
            </a:endParaRPr>
          </a:p>
        </p:txBody>
      </p:sp>
      <p:cxnSp>
        <p:nvCxnSpPr>
          <p:cNvPr id="6" name="Straight Arrow Connector 5"/>
          <p:cNvCxnSpPr/>
          <p:nvPr/>
        </p:nvCxnSpPr>
        <p:spPr>
          <a:xfrm flipH="1">
            <a:off x="2362200" y="2686051"/>
            <a:ext cx="381000" cy="2266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45427" y="2967102"/>
            <a:ext cx="1731168" cy="2114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096000" y="2967102"/>
            <a:ext cx="1490662" cy="2114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66170" y="1295400"/>
            <a:ext cx="2654894" cy="461665"/>
          </a:xfrm>
          <a:prstGeom prst="rect">
            <a:avLst/>
          </a:prstGeom>
          <a:solidFill>
            <a:schemeClr val="accent3">
              <a:lumMod val="60000"/>
              <a:lumOff val="40000"/>
            </a:schemeClr>
          </a:solidFill>
        </p:spPr>
        <p:txBody>
          <a:bodyPr wrap="none" rtlCol="0">
            <a:spAutoFit/>
          </a:bodyPr>
          <a:lstStyle/>
          <a:p>
            <a:r>
              <a:rPr lang="en-US" sz="2400" dirty="0" smtClean="0"/>
              <a:t>(Reported speech)</a:t>
            </a:r>
            <a:endParaRPr lang="en-US" sz="2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198" y="3511550"/>
            <a:ext cx="2328863" cy="33464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905000" y="1981200"/>
            <a:ext cx="1676400" cy="1033593"/>
          </a:xfrm>
          <a:prstGeom prst="ellipse">
            <a:avLst/>
          </a:prstGeom>
          <a:solidFill>
            <a:schemeClr val="accent3">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Speaker</a:t>
            </a:r>
            <a:endParaRPr lang="en-US" dirty="0"/>
          </a:p>
        </p:txBody>
      </p:sp>
      <p:sp>
        <p:nvSpPr>
          <p:cNvPr id="11" name="Oval 10"/>
          <p:cNvSpPr/>
          <p:nvPr/>
        </p:nvSpPr>
        <p:spPr>
          <a:xfrm>
            <a:off x="3581400" y="2100393"/>
            <a:ext cx="1447800" cy="914400"/>
          </a:xfrm>
          <a:prstGeom prst="ellipse">
            <a:avLst/>
          </a:prstGeom>
          <a:solidFill>
            <a:schemeClr val="accent3">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reporter</a:t>
            </a:r>
            <a:endParaRPr lang="en-US" dirty="0"/>
          </a:p>
        </p:txBody>
      </p:sp>
      <p:sp>
        <p:nvSpPr>
          <p:cNvPr id="13" name="Oval 12"/>
          <p:cNvSpPr/>
          <p:nvPr/>
        </p:nvSpPr>
        <p:spPr>
          <a:xfrm>
            <a:off x="5029200" y="2107582"/>
            <a:ext cx="1490662" cy="914400"/>
          </a:xfrm>
          <a:prstGeom prst="ellipse">
            <a:avLst/>
          </a:prstGeom>
          <a:solidFill>
            <a:schemeClr val="accent3">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listener </a:t>
            </a:r>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062" y="639445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heel(1)">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050"/>
                                        </p:tgtEl>
                                        <p:attrNameLst>
                                          <p:attrName>style.visibility</p:attrName>
                                        </p:attrNameLst>
                                      </p:cBhvr>
                                      <p:to>
                                        <p:strVal val="visible"/>
                                      </p:to>
                                    </p:set>
                                    <p:anim calcmode="lin" valueType="num">
                                      <p:cBhvr additive="base">
                                        <p:cTn id="66" dur="500" fill="hold"/>
                                        <p:tgtEl>
                                          <p:spTgt spid="2050"/>
                                        </p:tgtEl>
                                        <p:attrNameLst>
                                          <p:attrName>ppt_x</p:attrName>
                                        </p:attrNameLst>
                                      </p:cBhvr>
                                      <p:tavLst>
                                        <p:tav tm="0">
                                          <p:val>
                                            <p:strVal val="0-#ppt_w/2"/>
                                          </p:val>
                                        </p:tav>
                                        <p:tav tm="100000">
                                          <p:val>
                                            <p:strVal val="#ppt_x"/>
                                          </p:val>
                                        </p:tav>
                                      </p:tavLst>
                                    </p:anim>
                                    <p:anim calcmode="lin" valueType="num">
                                      <p:cBhvr additive="base">
                                        <p:cTn id="67"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3"/>
          </a:solidFill>
        </p:spPr>
        <p:txBody>
          <a:bodyPr>
            <a:normAutofit fontScale="90000"/>
          </a:bodyPr>
          <a:lstStyle/>
          <a:p>
            <a:r>
              <a:rPr lang="en-US" u="none" dirty="0" smtClean="0"/>
              <a:t>Rules of indirect speech</a:t>
            </a:r>
            <a:br>
              <a:rPr lang="en-US" u="none" dirty="0" smtClean="0"/>
            </a:br>
            <a:r>
              <a:rPr lang="en-US" sz="3100" u="none" dirty="0" smtClean="0">
                <a:solidFill>
                  <a:schemeClr val="tx1"/>
                </a:solidFill>
              </a:rPr>
              <a:t>(reported speech)</a:t>
            </a:r>
            <a:endParaRPr lang="en-US" sz="3100" u="none" dirty="0">
              <a:solidFill>
                <a:schemeClr val="tx1"/>
              </a:solidFill>
            </a:endParaRPr>
          </a:p>
        </p:txBody>
      </p:sp>
      <p:sp>
        <p:nvSpPr>
          <p:cNvPr id="3" name="Content Placeholder 2"/>
          <p:cNvSpPr>
            <a:spLocks noGrp="1"/>
          </p:cNvSpPr>
          <p:nvPr>
            <p:ph idx="1"/>
          </p:nvPr>
        </p:nvSpPr>
        <p:spPr>
          <a:xfrm>
            <a:off x="1007673" y="2905125"/>
            <a:ext cx="7239000" cy="3718560"/>
          </a:xfrm>
          <a:solidFill>
            <a:schemeClr val="accent3">
              <a:lumMod val="50000"/>
            </a:schemeClr>
          </a:solidFill>
        </p:spPr>
        <p:txBody>
          <a:bodyPr/>
          <a:lstStyle/>
          <a:p>
            <a:r>
              <a:rPr lang="en-US" sz="2400" dirty="0" smtClean="0"/>
              <a:t>Change in the </a:t>
            </a:r>
            <a:r>
              <a:rPr lang="en-US" sz="2400" b="1" i="1" u="sng" dirty="0" smtClean="0"/>
              <a:t>exact words of the speaker</a:t>
            </a:r>
          </a:p>
          <a:p>
            <a:r>
              <a:rPr lang="en-US" sz="2400" dirty="0" smtClean="0"/>
              <a:t>No use of speech marks</a:t>
            </a:r>
          </a:p>
          <a:p>
            <a:r>
              <a:rPr lang="en-US" sz="2400" dirty="0" smtClean="0"/>
              <a:t>The </a:t>
            </a:r>
            <a:r>
              <a:rPr lang="en-US" sz="2400" dirty="0"/>
              <a:t>pronoun </a:t>
            </a:r>
            <a:r>
              <a:rPr lang="en-US" sz="2400" b="1" dirty="0" smtClean="0">
                <a:solidFill>
                  <a:srgbClr val="C00000"/>
                </a:solidFill>
              </a:rPr>
              <a:t>‘I’</a:t>
            </a:r>
            <a:r>
              <a:rPr lang="en-US" sz="2400" dirty="0" smtClean="0">
                <a:solidFill>
                  <a:srgbClr val="FFFF00"/>
                </a:solidFill>
              </a:rPr>
              <a:t> </a:t>
            </a:r>
            <a:r>
              <a:rPr lang="en-US" sz="2400" dirty="0"/>
              <a:t>is changed to </a:t>
            </a:r>
            <a:r>
              <a:rPr lang="en-US" sz="2400" b="1" dirty="0" smtClean="0">
                <a:solidFill>
                  <a:srgbClr val="C00000"/>
                </a:solidFill>
              </a:rPr>
              <a:t>‘he’.</a:t>
            </a:r>
          </a:p>
          <a:p>
            <a:r>
              <a:rPr lang="en-US" sz="2400" dirty="0" smtClean="0"/>
              <a:t>The </a:t>
            </a:r>
            <a:r>
              <a:rPr lang="en-US" sz="2400" dirty="0"/>
              <a:t>verb </a:t>
            </a:r>
            <a:r>
              <a:rPr lang="en-US" sz="2400" b="1" dirty="0" smtClean="0">
                <a:solidFill>
                  <a:srgbClr val="FFFF00"/>
                </a:solidFill>
              </a:rPr>
              <a:t>‘am’ </a:t>
            </a:r>
            <a:r>
              <a:rPr lang="en-US" sz="2400" dirty="0"/>
              <a:t>is changed to </a:t>
            </a:r>
            <a:r>
              <a:rPr lang="en-US" sz="2400" b="1" dirty="0" smtClean="0">
                <a:solidFill>
                  <a:srgbClr val="FFFF00"/>
                </a:solidFill>
              </a:rPr>
              <a:t>‘was’.</a:t>
            </a:r>
          </a:p>
          <a:p>
            <a:r>
              <a:rPr lang="en-US" sz="2400" dirty="0" smtClean="0"/>
              <a:t>The </a:t>
            </a:r>
            <a:r>
              <a:rPr lang="en-US" sz="2400" dirty="0"/>
              <a:t>adverb </a:t>
            </a:r>
            <a:r>
              <a:rPr lang="en-US" sz="2400" b="1" dirty="0" smtClean="0">
                <a:solidFill>
                  <a:srgbClr val="28DF0F"/>
                </a:solidFill>
              </a:rPr>
              <a:t>‘now’ </a:t>
            </a:r>
            <a:r>
              <a:rPr lang="en-US" sz="2400" dirty="0"/>
              <a:t>is changed to </a:t>
            </a:r>
            <a:r>
              <a:rPr lang="en-US" sz="2400" b="1" dirty="0" smtClean="0">
                <a:solidFill>
                  <a:srgbClr val="28DF0F"/>
                </a:solidFill>
              </a:rPr>
              <a:t>‘then’.</a:t>
            </a:r>
          </a:p>
          <a:p>
            <a:r>
              <a:rPr lang="en-US" sz="2400" dirty="0" smtClean="0"/>
              <a:t>You can add an optional conjunction </a:t>
            </a:r>
            <a:r>
              <a:rPr lang="en-US" sz="2400" b="1" dirty="0" smtClean="0">
                <a:solidFill>
                  <a:srgbClr val="00B0F0"/>
                </a:solidFill>
              </a:rPr>
              <a:t>‘that’ </a:t>
            </a:r>
            <a:r>
              <a:rPr lang="en-US" sz="2400" b="1" dirty="0" smtClean="0"/>
              <a:t>in place of comma. </a:t>
            </a:r>
          </a:p>
          <a:p>
            <a:pPr marL="137160" indent="0">
              <a:buNone/>
            </a:pPr>
            <a:r>
              <a:rPr lang="en-US" sz="2400" dirty="0"/>
              <a:t> </a:t>
            </a:r>
            <a:r>
              <a:rPr lang="en-US" sz="2400" dirty="0" smtClean="0"/>
              <a:t>     e.g. </a:t>
            </a:r>
            <a:r>
              <a:rPr lang="en-US" sz="2400" b="1" i="1" u="sng" dirty="0" smtClean="0">
                <a:solidFill>
                  <a:schemeClr val="bg1">
                    <a:lumMod val="95000"/>
                    <a:lumOff val="5000"/>
                  </a:schemeClr>
                </a:solidFill>
              </a:rPr>
              <a:t>Tom said </a:t>
            </a:r>
            <a:r>
              <a:rPr lang="en-US" sz="2400" b="1" i="1" u="sng" dirty="0" smtClean="0">
                <a:solidFill>
                  <a:srgbClr val="00B0F0"/>
                </a:solidFill>
              </a:rPr>
              <a:t>that</a:t>
            </a:r>
            <a:r>
              <a:rPr lang="en-US" sz="2400" b="1" i="1" u="sng" dirty="0" smtClean="0">
                <a:solidFill>
                  <a:srgbClr val="0070C0"/>
                </a:solidFill>
              </a:rPr>
              <a:t> </a:t>
            </a:r>
            <a:r>
              <a:rPr lang="en-US" sz="2400" b="1" i="1" u="sng" dirty="0" smtClean="0">
                <a:solidFill>
                  <a:schemeClr val="bg1">
                    <a:lumMod val="95000"/>
                    <a:lumOff val="5000"/>
                  </a:schemeClr>
                </a:solidFill>
              </a:rPr>
              <a:t>he was very busy then</a:t>
            </a:r>
            <a:r>
              <a:rPr lang="en-US" sz="2400" b="1" u="sng" dirty="0" smtClean="0">
                <a:solidFill>
                  <a:schemeClr val="bg1">
                    <a:lumMod val="95000"/>
                    <a:lumOff val="5000"/>
                  </a:schemeClr>
                </a:solidFill>
              </a:rPr>
              <a:t>.</a:t>
            </a:r>
            <a:endParaRPr lang="en-US" sz="2400" b="1" u="sng" dirty="0">
              <a:solidFill>
                <a:schemeClr val="bg1">
                  <a:lumMod val="95000"/>
                  <a:lumOff val="5000"/>
                </a:schemeClr>
              </a:solidFill>
            </a:endParaRPr>
          </a:p>
          <a:p>
            <a:pPr marL="137160" indent="0">
              <a:buNone/>
            </a:pPr>
            <a:endParaRPr lang="en-US" dirty="0"/>
          </a:p>
          <a:p>
            <a:pPr marL="13716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13906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7400" y="2366665"/>
            <a:ext cx="5550302" cy="461665"/>
          </a:xfrm>
          <a:prstGeom prst="rect">
            <a:avLst/>
          </a:prstGeom>
          <a:solidFill>
            <a:schemeClr val="tx1"/>
          </a:solidFill>
        </p:spPr>
        <p:txBody>
          <a:bodyPr wrap="none">
            <a:spAutoFit/>
          </a:bodyPr>
          <a:lstStyle/>
          <a:p>
            <a:r>
              <a:rPr lang="en-US" sz="2400" dirty="0">
                <a:solidFill>
                  <a:schemeClr val="bg1">
                    <a:lumMod val="95000"/>
                    <a:lumOff val="5000"/>
                  </a:schemeClr>
                </a:solidFill>
              </a:rPr>
              <a:t>Tom said </a:t>
            </a:r>
            <a:r>
              <a:rPr lang="en-US" sz="2400" b="1" dirty="0">
                <a:solidFill>
                  <a:srgbClr val="C00000"/>
                </a:solidFill>
              </a:rPr>
              <a:t>he</a:t>
            </a:r>
            <a:r>
              <a:rPr lang="en-US" sz="2400" b="1" dirty="0">
                <a:solidFill>
                  <a:srgbClr val="FFC000"/>
                </a:solidFill>
              </a:rPr>
              <a:t> </a:t>
            </a:r>
            <a:r>
              <a:rPr lang="en-US" sz="2400" b="1" dirty="0">
                <a:solidFill>
                  <a:srgbClr val="FFFF00"/>
                </a:solidFill>
              </a:rPr>
              <a:t>was </a:t>
            </a:r>
            <a:r>
              <a:rPr lang="en-US" sz="2400" dirty="0">
                <a:solidFill>
                  <a:schemeClr val="bg1">
                    <a:lumMod val="95000"/>
                    <a:lumOff val="5000"/>
                  </a:schemeClr>
                </a:solidFill>
              </a:rPr>
              <a:t>very busy </a:t>
            </a:r>
            <a:r>
              <a:rPr lang="en-US" sz="2400" b="1" dirty="0">
                <a:solidFill>
                  <a:srgbClr val="28DF0F"/>
                </a:solidFill>
              </a:rPr>
              <a:t>then</a:t>
            </a:r>
            <a:r>
              <a:rPr lang="en-US" sz="2400" b="1" dirty="0" smtClean="0">
                <a:solidFill>
                  <a:srgbClr val="28DF0F"/>
                </a:solidFill>
              </a:rPr>
              <a:t>.</a:t>
            </a:r>
            <a:r>
              <a:rPr lang="en-US" sz="2400" b="1" dirty="0" smtClean="0">
                <a:solidFill>
                  <a:schemeClr val="accent6">
                    <a:lumMod val="75000"/>
                  </a:schemeClr>
                </a:solidFill>
              </a:rPr>
              <a:t> </a:t>
            </a:r>
            <a:r>
              <a:rPr lang="en-US" sz="2400" dirty="0" smtClean="0">
                <a:solidFill>
                  <a:schemeClr val="bg1"/>
                </a:solidFill>
              </a:rPr>
              <a:t>(indirect) </a:t>
            </a:r>
            <a:endParaRPr lang="en-US" sz="2400" dirty="0">
              <a:solidFill>
                <a:schemeClr val="bg1"/>
              </a:solidFill>
            </a:endParaRPr>
          </a:p>
        </p:txBody>
      </p:sp>
      <p:sp>
        <p:nvSpPr>
          <p:cNvPr id="4" name="TextBox 3"/>
          <p:cNvSpPr txBox="1"/>
          <p:nvPr/>
        </p:nvSpPr>
        <p:spPr>
          <a:xfrm>
            <a:off x="2085974" y="1793229"/>
            <a:ext cx="552172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Tom said, ‘</a:t>
            </a:r>
            <a:r>
              <a:rPr lang="en-US" sz="2400" b="1" dirty="0" smtClean="0">
                <a:solidFill>
                  <a:srgbClr val="C00000"/>
                </a:solidFill>
              </a:rPr>
              <a:t>I</a:t>
            </a:r>
            <a:r>
              <a:rPr lang="en-US" sz="2400" dirty="0" smtClean="0"/>
              <a:t> </a:t>
            </a:r>
            <a:r>
              <a:rPr lang="en-US" sz="2400" b="1" dirty="0" smtClean="0">
                <a:solidFill>
                  <a:srgbClr val="FFFF00"/>
                </a:solidFill>
              </a:rPr>
              <a:t>am</a:t>
            </a:r>
            <a:r>
              <a:rPr lang="en-US" sz="2400" dirty="0" smtClean="0"/>
              <a:t> very busy </a:t>
            </a:r>
            <a:r>
              <a:rPr lang="en-US" sz="2400" b="1" dirty="0" smtClean="0">
                <a:solidFill>
                  <a:srgbClr val="28DF0F"/>
                </a:solidFill>
              </a:rPr>
              <a:t>now</a:t>
            </a:r>
            <a:r>
              <a:rPr lang="en-US" sz="2400" dirty="0" smtClean="0"/>
              <a:t>’.  (direct)</a:t>
            </a:r>
            <a:endParaRPr lang="en-US" sz="2400" dirty="0"/>
          </a:p>
        </p:txBody>
      </p:sp>
    </p:spTree>
    <p:extLst>
      <p:ext uri="{BB962C8B-B14F-4D97-AF65-F5344CB8AC3E}">
        <p14:creationId xmlns:p14="http://schemas.microsoft.com/office/powerpoint/2010/main" val="3167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lstStyle/>
          <a:p>
            <a:pPr algn="just"/>
            <a:r>
              <a:rPr lang="en-US" dirty="0">
                <a:solidFill>
                  <a:srgbClr val="33CCCC"/>
                </a:solidFill>
              </a:rPr>
              <a:t>t</a:t>
            </a:r>
            <a:r>
              <a:rPr lang="en-US" dirty="0" smtClean="0">
                <a:solidFill>
                  <a:srgbClr val="33CCCC"/>
                </a:solidFill>
              </a:rPr>
              <a:t>hat</a:t>
            </a:r>
            <a:r>
              <a:rPr lang="en-US" dirty="0" smtClean="0"/>
              <a:t> can usually be omitted after reporting verb </a:t>
            </a:r>
            <a:r>
              <a:rPr lang="en-US" dirty="0" smtClean="0">
                <a:solidFill>
                  <a:srgbClr val="33CCCC"/>
                </a:solidFill>
              </a:rPr>
              <a:t>say</a:t>
            </a:r>
            <a:r>
              <a:rPr lang="en-US" dirty="0" smtClean="0"/>
              <a:t> and </a:t>
            </a:r>
            <a:r>
              <a:rPr lang="en-US" dirty="0" smtClean="0">
                <a:solidFill>
                  <a:srgbClr val="33CCCC"/>
                </a:solidFill>
              </a:rPr>
              <a:t>tell </a:t>
            </a:r>
            <a:r>
              <a:rPr lang="en-US" dirty="0" smtClean="0"/>
              <a:t>+</a:t>
            </a:r>
            <a:r>
              <a:rPr lang="en-US" dirty="0" smtClean="0">
                <a:solidFill>
                  <a:srgbClr val="C00000"/>
                </a:solidFill>
              </a:rPr>
              <a:t>object</a:t>
            </a:r>
            <a:r>
              <a:rPr lang="en-US" dirty="0" smtClean="0"/>
              <a:t>. But it should be kept after other verbs: complain, explain, object, point out, protest etc.-</a:t>
            </a:r>
            <a:r>
              <a:rPr lang="en-US" i="1" dirty="0" smtClean="0">
                <a:solidFill>
                  <a:srgbClr val="FFFF00"/>
                </a:solidFill>
              </a:rPr>
              <a:t>Thomson &amp; Martinet</a:t>
            </a:r>
            <a:endParaRPr lang="en-US" i="1" dirty="0">
              <a:solidFill>
                <a:srgbClr val="FFFF00"/>
              </a:solidFill>
            </a:endParaRPr>
          </a:p>
        </p:txBody>
      </p:sp>
    </p:spTree>
    <p:extLst>
      <p:ext uri="{BB962C8B-B14F-4D97-AF65-F5344CB8AC3E}">
        <p14:creationId xmlns:p14="http://schemas.microsoft.com/office/powerpoint/2010/main" val="312860900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bomb.wav"/>
          </p:stSnd>
        </p:sndAc>
      </p:transition>
    </mc:Choice>
    <mc:Fallback xmlns="">
      <p:transition spd="slow">
        <p:checker/>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a:solidFill>
            <a:schemeClr val="accent3"/>
          </a:solidFill>
        </p:spPr>
        <p:txBody>
          <a:bodyPr>
            <a:normAutofit fontScale="90000"/>
          </a:bodyPr>
          <a:lstStyle/>
          <a:p>
            <a:r>
              <a:rPr lang="en-US" sz="4000" b="1" u="none" dirty="0" smtClean="0">
                <a:solidFill>
                  <a:schemeClr val="tx1"/>
                </a:solidFill>
              </a:rPr>
              <a:t>Indirect Speech</a:t>
            </a:r>
            <a:br>
              <a:rPr lang="en-US" sz="4000" b="1" u="none" dirty="0" smtClean="0">
                <a:solidFill>
                  <a:schemeClr val="tx1"/>
                </a:solidFill>
              </a:rPr>
            </a:br>
            <a:r>
              <a:rPr lang="en-US" sz="3600" u="none" dirty="0" smtClean="0"/>
              <a:t>change of pronouns</a:t>
            </a:r>
            <a:endParaRPr lang="en-US" sz="3600" u="none" dirty="0"/>
          </a:p>
        </p:txBody>
      </p:sp>
      <p:sp>
        <p:nvSpPr>
          <p:cNvPr id="3" name="Content Placeholder 2"/>
          <p:cNvSpPr>
            <a:spLocks noGrp="1"/>
          </p:cNvSpPr>
          <p:nvPr>
            <p:ph idx="1"/>
          </p:nvPr>
        </p:nvSpPr>
        <p:spPr>
          <a:xfrm>
            <a:off x="457200" y="1295401"/>
            <a:ext cx="8229600" cy="5270500"/>
          </a:xfrm>
          <a:solidFill>
            <a:schemeClr val="accent3">
              <a:lumMod val="75000"/>
            </a:schemeClr>
          </a:solidFill>
        </p:spPr>
        <p:txBody>
          <a:bodyPr>
            <a:normAutofit lnSpcReduction="10000"/>
          </a:bodyPr>
          <a:lstStyle/>
          <a:p>
            <a:r>
              <a:rPr lang="en-US" sz="2400" dirty="0" smtClean="0">
                <a:solidFill>
                  <a:srgbClr val="FFC000"/>
                </a:solidFill>
                <a:latin typeface="Arial" pitchFamily="34" charset="0"/>
                <a:cs typeface="Arial" pitchFamily="34" charset="0"/>
              </a:rPr>
              <a:t>It’s logical to change the pronouns:</a:t>
            </a:r>
          </a:p>
          <a:p>
            <a:pPr marL="137160" indent="0">
              <a:buNone/>
            </a:pPr>
            <a:r>
              <a:rPr lang="en-US" sz="2400" dirty="0" smtClean="0">
                <a:solidFill>
                  <a:schemeClr val="tx1"/>
                </a:solidFill>
                <a:latin typeface="Arial" pitchFamily="34" charset="0"/>
                <a:cs typeface="Arial" pitchFamily="34" charset="0"/>
              </a:rPr>
              <a:t>(think yourself as reporters)</a:t>
            </a:r>
          </a:p>
          <a:p>
            <a:pPr marL="137160" indent="0">
              <a:buNone/>
            </a:pPr>
            <a:endParaRPr lang="en-US" sz="2400" dirty="0" smtClean="0">
              <a:latin typeface="Arial" pitchFamily="34" charset="0"/>
              <a:cs typeface="Arial" pitchFamily="34" charset="0"/>
            </a:endParaRPr>
          </a:p>
          <a:p>
            <a:pPr marL="137160" indent="0">
              <a:buNone/>
            </a:pPr>
            <a:r>
              <a:rPr lang="en-US" sz="2400" dirty="0" smtClean="0">
                <a:solidFill>
                  <a:srgbClr val="002060"/>
                </a:solidFill>
                <a:latin typeface="Arial" pitchFamily="34" charset="0"/>
                <a:cs typeface="Arial" pitchFamily="34" charset="0"/>
              </a:rPr>
              <a:t>Ahmad said, “I like to fly kites”.</a:t>
            </a:r>
          </a:p>
          <a:p>
            <a:pPr marL="137160" indent="0">
              <a:buNone/>
            </a:pPr>
            <a:r>
              <a:rPr lang="en-US" sz="2400" dirty="0" smtClean="0">
                <a:latin typeface="Arial" pitchFamily="34" charset="0"/>
                <a:cs typeface="Arial" pitchFamily="34" charset="0"/>
              </a:rPr>
              <a:t>Ahmad said ____ liked to fly kites.</a:t>
            </a:r>
          </a:p>
          <a:p>
            <a:pPr marL="137160" indent="0">
              <a:buNone/>
            </a:pPr>
            <a:r>
              <a:rPr lang="en-US" sz="2400" dirty="0" smtClean="0">
                <a:solidFill>
                  <a:srgbClr val="002060"/>
                </a:solidFill>
                <a:latin typeface="Arial" pitchFamily="34" charset="0"/>
                <a:cs typeface="Arial" pitchFamily="34" charset="0"/>
              </a:rPr>
              <a:t>‘’I have bought balloons for my sister’’ Harry said.</a:t>
            </a:r>
          </a:p>
          <a:p>
            <a:pPr marL="137160" indent="0">
              <a:buNone/>
            </a:pPr>
            <a:r>
              <a:rPr lang="en-US" sz="2400" dirty="0" smtClean="0">
                <a:latin typeface="Arial" pitchFamily="34" charset="0"/>
                <a:cs typeface="Arial" pitchFamily="34" charset="0"/>
              </a:rPr>
              <a:t>Harry said _______ had bought balloons</a:t>
            </a:r>
          </a:p>
          <a:p>
            <a:pPr marL="137160" indent="0">
              <a:buNone/>
            </a:pPr>
            <a:r>
              <a:rPr lang="en-US" sz="2400" dirty="0" smtClean="0">
                <a:latin typeface="Arial" pitchFamily="34" charset="0"/>
                <a:cs typeface="Arial" pitchFamily="34" charset="0"/>
              </a:rPr>
              <a:t> for ______ sister.</a:t>
            </a:r>
          </a:p>
          <a:p>
            <a:pPr marL="137160" indent="0">
              <a:buNone/>
            </a:pPr>
            <a:r>
              <a:rPr lang="en-US" sz="2400" dirty="0" smtClean="0">
                <a:solidFill>
                  <a:srgbClr val="002060"/>
                </a:solidFill>
                <a:latin typeface="Arial" pitchFamily="34" charset="0"/>
                <a:cs typeface="Arial" pitchFamily="34" charset="0"/>
              </a:rPr>
              <a:t>Emma said to her mother, ‘’I was feeding my</a:t>
            </a:r>
          </a:p>
          <a:p>
            <a:pPr marL="137160" indent="0">
              <a:buNone/>
            </a:pPr>
            <a:r>
              <a:rPr lang="en-US" sz="2400" dirty="0" smtClean="0">
                <a:solidFill>
                  <a:srgbClr val="002060"/>
                </a:solidFill>
                <a:latin typeface="Arial" pitchFamily="34" charset="0"/>
                <a:cs typeface="Arial" pitchFamily="34" charset="0"/>
              </a:rPr>
              <a:t> kitten.’’</a:t>
            </a:r>
          </a:p>
          <a:p>
            <a:pPr marL="137160" indent="0">
              <a:buNone/>
            </a:pPr>
            <a:r>
              <a:rPr lang="en-US" sz="2400" dirty="0" smtClean="0">
                <a:latin typeface="Arial" pitchFamily="34" charset="0"/>
                <a:cs typeface="Arial" pitchFamily="34" charset="0"/>
              </a:rPr>
              <a:t>Emma told  ______ mother _______ had been</a:t>
            </a:r>
          </a:p>
          <a:p>
            <a:pPr marL="137160" indent="0">
              <a:buNone/>
            </a:pPr>
            <a:r>
              <a:rPr lang="en-US" sz="2400" dirty="0" smtClean="0">
                <a:latin typeface="Arial" pitchFamily="34" charset="0"/>
                <a:cs typeface="Arial" pitchFamily="34" charset="0"/>
              </a:rPr>
              <a:t> feeding __________ kitten.</a:t>
            </a:r>
          </a:p>
          <a:p>
            <a:pPr marL="137160" indent="0">
              <a:buNone/>
            </a:pPr>
            <a:endParaRPr lang="en-US" sz="2400" dirty="0" smtClean="0">
              <a:latin typeface="Arial" pitchFamily="34" charset="0"/>
              <a:cs typeface="Arial" pitchFamily="34" charset="0"/>
            </a:endParaRPr>
          </a:p>
          <a:p>
            <a:pPr marL="137160" indent="0">
              <a:buNone/>
            </a:pP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73491"/>
            <a:ext cx="156686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5978" y="2903326"/>
            <a:ext cx="543739" cy="461665"/>
          </a:xfrm>
          <a:prstGeom prst="rect">
            <a:avLst/>
          </a:prstGeom>
          <a:noFill/>
        </p:spPr>
        <p:txBody>
          <a:bodyPr wrap="none" rtlCol="0">
            <a:spAutoFit/>
          </a:bodyPr>
          <a:lstStyle/>
          <a:p>
            <a:r>
              <a:rPr lang="en-US" sz="2400" b="1" dirty="0" smtClean="0">
                <a:solidFill>
                  <a:srgbClr val="FFC000"/>
                </a:solidFill>
                <a:latin typeface="Arial" pitchFamily="34" charset="0"/>
                <a:cs typeface="Arial" pitchFamily="34" charset="0"/>
              </a:rPr>
              <a:t>he</a:t>
            </a:r>
            <a:endParaRPr lang="en-US" sz="2400" b="1" dirty="0">
              <a:solidFill>
                <a:srgbClr val="FFC000"/>
              </a:solidFill>
              <a:latin typeface="Arial" pitchFamily="34" charset="0"/>
              <a:cs typeface="Arial" pitchFamily="34" charset="0"/>
            </a:endParaRPr>
          </a:p>
        </p:txBody>
      </p:sp>
      <p:sp>
        <p:nvSpPr>
          <p:cNvPr id="5" name="TextBox 4"/>
          <p:cNvSpPr txBox="1"/>
          <p:nvPr/>
        </p:nvSpPr>
        <p:spPr>
          <a:xfrm>
            <a:off x="2396272" y="3575916"/>
            <a:ext cx="543739" cy="461665"/>
          </a:xfrm>
          <a:prstGeom prst="rect">
            <a:avLst/>
          </a:prstGeom>
          <a:noFill/>
        </p:spPr>
        <p:txBody>
          <a:bodyPr wrap="none" rtlCol="0">
            <a:spAutoFit/>
          </a:bodyPr>
          <a:lstStyle/>
          <a:p>
            <a:r>
              <a:rPr lang="en-US" sz="2400" b="1" dirty="0" smtClean="0">
                <a:solidFill>
                  <a:srgbClr val="FFC000"/>
                </a:solidFill>
                <a:latin typeface="Arial" pitchFamily="34" charset="0"/>
                <a:cs typeface="Arial" pitchFamily="34" charset="0"/>
              </a:rPr>
              <a:t>he</a:t>
            </a:r>
            <a:endParaRPr lang="en-US" sz="2400" b="1" dirty="0">
              <a:solidFill>
                <a:srgbClr val="FFC000"/>
              </a:solidFill>
              <a:latin typeface="Arial" pitchFamily="34" charset="0"/>
              <a:cs typeface="Arial" pitchFamily="34" charset="0"/>
            </a:endParaRPr>
          </a:p>
        </p:txBody>
      </p:sp>
      <p:sp>
        <p:nvSpPr>
          <p:cNvPr id="6" name="TextBox 5"/>
          <p:cNvSpPr txBox="1"/>
          <p:nvPr/>
        </p:nvSpPr>
        <p:spPr>
          <a:xfrm>
            <a:off x="1474198" y="4037581"/>
            <a:ext cx="628698" cy="461665"/>
          </a:xfrm>
          <a:prstGeom prst="rect">
            <a:avLst/>
          </a:prstGeom>
          <a:noFill/>
        </p:spPr>
        <p:txBody>
          <a:bodyPr wrap="none" rtlCol="0">
            <a:spAutoFit/>
          </a:bodyPr>
          <a:lstStyle/>
          <a:p>
            <a:r>
              <a:rPr lang="en-US" sz="2400" b="1" dirty="0" smtClean="0">
                <a:solidFill>
                  <a:srgbClr val="FFC000"/>
                </a:solidFill>
                <a:latin typeface="Arial" pitchFamily="34" charset="0"/>
                <a:cs typeface="Arial" pitchFamily="34" charset="0"/>
              </a:rPr>
              <a:t>his</a:t>
            </a:r>
            <a:endParaRPr lang="en-US" sz="2400" b="1" dirty="0">
              <a:solidFill>
                <a:srgbClr val="FFC000"/>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263" y="3364991"/>
            <a:ext cx="15668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410200"/>
            <a:ext cx="154146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96272" y="5179367"/>
            <a:ext cx="663964" cy="461665"/>
          </a:xfrm>
          <a:prstGeom prst="rect">
            <a:avLst/>
          </a:prstGeom>
          <a:noFill/>
        </p:spPr>
        <p:txBody>
          <a:bodyPr wrap="none" rtlCol="0">
            <a:spAutoFit/>
          </a:bodyPr>
          <a:lstStyle/>
          <a:p>
            <a:r>
              <a:rPr lang="en-US" sz="2400" b="1" dirty="0" smtClean="0">
                <a:solidFill>
                  <a:srgbClr val="FFC000"/>
                </a:solidFill>
                <a:latin typeface="Arial" pitchFamily="34" charset="0"/>
                <a:cs typeface="Arial" pitchFamily="34" charset="0"/>
              </a:rPr>
              <a:t>her</a:t>
            </a:r>
            <a:endParaRPr lang="en-US" sz="2400" b="1" dirty="0">
              <a:solidFill>
                <a:srgbClr val="FFC000"/>
              </a:solidFill>
              <a:latin typeface="Arial" pitchFamily="34" charset="0"/>
              <a:cs typeface="Arial" pitchFamily="34" charset="0"/>
            </a:endParaRPr>
          </a:p>
        </p:txBody>
      </p:sp>
      <p:sp>
        <p:nvSpPr>
          <p:cNvPr id="8" name="TextBox 7"/>
          <p:cNvSpPr txBox="1"/>
          <p:nvPr/>
        </p:nvSpPr>
        <p:spPr>
          <a:xfrm>
            <a:off x="4624830" y="5179367"/>
            <a:ext cx="715260" cy="461665"/>
          </a:xfrm>
          <a:prstGeom prst="rect">
            <a:avLst/>
          </a:prstGeom>
          <a:noFill/>
        </p:spPr>
        <p:txBody>
          <a:bodyPr wrap="none" rtlCol="0">
            <a:spAutoFit/>
          </a:bodyPr>
          <a:lstStyle/>
          <a:p>
            <a:r>
              <a:rPr lang="en-US" sz="2400" b="1" dirty="0" smtClean="0">
                <a:solidFill>
                  <a:srgbClr val="FFC000"/>
                </a:solidFill>
                <a:latin typeface="Arial" pitchFamily="34" charset="0"/>
                <a:cs typeface="Arial" pitchFamily="34" charset="0"/>
              </a:rPr>
              <a:t>she</a:t>
            </a:r>
            <a:endParaRPr lang="en-US" sz="2400" b="1" dirty="0">
              <a:solidFill>
                <a:srgbClr val="FFC000"/>
              </a:solidFill>
              <a:latin typeface="Arial" pitchFamily="34" charset="0"/>
              <a:cs typeface="Arial" pitchFamily="34" charset="0"/>
            </a:endParaRPr>
          </a:p>
        </p:txBody>
      </p:sp>
      <p:sp>
        <p:nvSpPr>
          <p:cNvPr id="10" name="TextBox 9"/>
          <p:cNvSpPr txBox="1"/>
          <p:nvPr/>
        </p:nvSpPr>
        <p:spPr>
          <a:xfrm>
            <a:off x="2220347" y="5699375"/>
            <a:ext cx="614271" cy="461665"/>
          </a:xfrm>
          <a:prstGeom prst="rect">
            <a:avLst/>
          </a:prstGeom>
          <a:noFill/>
        </p:spPr>
        <p:txBody>
          <a:bodyPr wrap="none" rtlCol="0">
            <a:spAutoFit/>
          </a:bodyPr>
          <a:lstStyle/>
          <a:p>
            <a:r>
              <a:rPr lang="en-US" sz="2400" b="1" dirty="0" smtClean="0">
                <a:solidFill>
                  <a:srgbClr val="FFC000"/>
                </a:solidFill>
              </a:rPr>
              <a:t>her</a:t>
            </a:r>
            <a:endParaRPr lang="en-US" sz="2400" b="1" dirty="0">
              <a:solidFill>
                <a:srgbClr val="FFC000"/>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438" y="610235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6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 calcmode="lin" valueType="num">
                                      <p:cBhvr>
                                        <p:cTn id="52" dur="500" fill="hold"/>
                                        <p:tgtEl>
                                          <p:spTgt spid="1027"/>
                                        </p:tgtEl>
                                        <p:attrNameLst>
                                          <p:attrName>ppt_w</p:attrName>
                                        </p:attrNameLst>
                                      </p:cBhvr>
                                      <p:tavLst>
                                        <p:tav tm="0">
                                          <p:val>
                                            <p:fltVal val="0"/>
                                          </p:val>
                                        </p:tav>
                                        <p:tav tm="100000">
                                          <p:val>
                                            <p:strVal val="#ppt_w"/>
                                          </p:val>
                                        </p:tav>
                                      </p:tavLst>
                                    </p:anim>
                                    <p:anim calcmode="lin" valueType="num">
                                      <p:cBhvr>
                                        <p:cTn id="53" dur="500" fill="hold"/>
                                        <p:tgtEl>
                                          <p:spTgt spid="1027"/>
                                        </p:tgtEl>
                                        <p:attrNameLst>
                                          <p:attrName>ppt_h</p:attrName>
                                        </p:attrNameLst>
                                      </p:cBhvr>
                                      <p:tavLst>
                                        <p:tav tm="0">
                                          <p:val>
                                            <p:fltVal val="0"/>
                                          </p:val>
                                        </p:tav>
                                        <p:tav tm="100000">
                                          <p:val>
                                            <p:strVal val="#ppt_h"/>
                                          </p:val>
                                        </p:tav>
                                      </p:tavLst>
                                    </p:anim>
                                    <p:animEffect transition="in" filter="fade">
                                      <p:cBhvr>
                                        <p:cTn id="54" dur="5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1" dur="500"/>
                                        <p:tgtEl>
                                          <p:spTgt spid="3">
                                            <p:txEl>
                                              <p:pRg st="6" end="6"/>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p:cTn id="8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7" dur="500"/>
                                        <p:tgtEl>
                                          <p:spTgt spid="3">
                                            <p:txEl>
                                              <p:pRg st="8" end="8"/>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3">
                                            <p:txEl>
                                              <p:pRg st="9" end="9"/>
                                            </p:txEl>
                                          </p:spTgt>
                                        </p:tgtEl>
                                        <p:attrNameLst>
                                          <p:attrName>style.visibility</p:attrName>
                                        </p:attrNameLst>
                                      </p:cBhvr>
                                      <p:to>
                                        <p:strVal val="visible"/>
                                      </p:to>
                                    </p:set>
                                    <p:anim calcmode="lin" valueType="num">
                                      <p:cBhvr>
                                        <p:cTn id="9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9" dur="500"/>
                                        <p:tgtEl>
                                          <p:spTgt spid="3">
                                            <p:txEl>
                                              <p:pRg st="10" end="10"/>
                                            </p:tx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 calcmode="lin" valueType="num">
                                      <p:cBhvr>
                                        <p:cTn id="10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104" dur="500"/>
                                        <p:tgtEl>
                                          <p:spTgt spid="3">
                                            <p:txEl>
                                              <p:pRg st="11" end="11"/>
                                            </p:txEl>
                                          </p:spTgt>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 calcmode="lin" valueType="num">
                                      <p:cBhvr>
                                        <p:cTn id="107" dur="500" fill="hold"/>
                                        <p:tgtEl>
                                          <p:spTgt spid="1028"/>
                                        </p:tgtEl>
                                        <p:attrNameLst>
                                          <p:attrName>ppt_w</p:attrName>
                                        </p:attrNameLst>
                                      </p:cBhvr>
                                      <p:tavLst>
                                        <p:tav tm="0">
                                          <p:val>
                                            <p:fltVal val="0"/>
                                          </p:val>
                                        </p:tav>
                                        <p:tav tm="100000">
                                          <p:val>
                                            <p:strVal val="#ppt_w"/>
                                          </p:val>
                                        </p:tav>
                                      </p:tavLst>
                                    </p:anim>
                                    <p:anim calcmode="lin" valueType="num">
                                      <p:cBhvr>
                                        <p:cTn id="108" dur="500" fill="hold"/>
                                        <p:tgtEl>
                                          <p:spTgt spid="1028"/>
                                        </p:tgtEl>
                                        <p:attrNameLst>
                                          <p:attrName>ppt_h</p:attrName>
                                        </p:attrNameLst>
                                      </p:cBhvr>
                                      <p:tavLst>
                                        <p:tav tm="0">
                                          <p:val>
                                            <p:fltVal val="0"/>
                                          </p:val>
                                        </p:tav>
                                        <p:tav tm="100000">
                                          <p:val>
                                            <p:strVal val="#ppt_h"/>
                                          </p:val>
                                        </p:tav>
                                      </p:tavLst>
                                    </p:anim>
                                    <p:animEffect transition="in" filter="fade">
                                      <p:cBhvr>
                                        <p:cTn id="109" dur="500"/>
                                        <p:tgtEl>
                                          <p:spTgt spid="1028"/>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7"/>
                                        </p:tgtEl>
                                        <p:attrNameLst>
                                          <p:attrName>style.visibility</p:attrName>
                                        </p:attrNameLst>
                                      </p:cBhvr>
                                      <p:to>
                                        <p:strVal val="visible"/>
                                      </p:to>
                                    </p:set>
                                    <p:anim calcmode="lin" valueType="num">
                                      <p:cBhvr>
                                        <p:cTn id="114" dur="500" fill="hold"/>
                                        <p:tgtEl>
                                          <p:spTgt spid="7"/>
                                        </p:tgtEl>
                                        <p:attrNameLst>
                                          <p:attrName>ppt_w</p:attrName>
                                        </p:attrNameLst>
                                      </p:cBhvr>
                                      <p:tavLst>
                                        <p:tav tm="0">
                                          <p:val>
                                            <p:fltVal val="0"/>
                                          </p:val>
                                        </p:tav>
                                        <p:tav tm="100000">
                                          <p:val>
                                            <p:strVal val="#ppt_w"/>
                                          </p:val>
                                        </p:tav>
                                      </p:tavLst>
                                    </p:anim>
                                    <p:anim calcmode="lin" valueType="num">
                                      <p:cBhvr>
                                        <p:cTn id="115" dur="500" fill="hold"/>
                                        <p:tgtEl>
                                          <p:spTgt spid="7"/>
                                        </p:tgtEl>
                                        <p:attrNameLst>
                                          <p:attrName>ppt_h</p:attrName>
                                        </p:attrNameLst>
                                      </p:cBhvr>
                                      <p:tavLst>
                                        <p:tav tm="0">
                                          <p:val>
                                            <p:fltVal val="0"/>
                                          </p:val>
                                        </p:tav>
                                        <p:tav tm="100000">
                                          <p:val>
                                            <p:strVal val="#ppt_h"/>
                                          </p:val>
                                        </p:tav>
                                      </p:tavLst>
                                    </p:anim>
                                    <p:animEffect transition="in" filter="fade">
                                      <p:cBhvr>
                                        <p:cTn id="116" dur="500"/>
                                        <p:tgtEl>
                                          <p:spTgt spid="7"/>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p:cTn id="121" dur="500" fill="hold"/>
                                        <p:tgtEl>
                                          <p:spTgt spid="8"/>
                                        </p:tgtEl>
                                        <p:attrNameLst>
                                          <p:attrName>ppt_w</p:attrName>
                                        </p:attrNameLst>
                                      </p:cBhvr>
                                      <p:tavLst>
                                        <p:tav tm="0">
                                          <p:val>
                                            <p:fltVal val="0"/>
                                          </p:val>
                                        </p:tav>
                                        <p:tav tm="100000">
                                          <p:val>
                                            <p:strVal val="#ppt_w"/>
                                          </p:val>
                                        </p:tav>
                                      </p:tavLst>
                                    </p:anim>
                                    <p:anim calcmode="lin" valueType="num">
                                      <p:cBhvr>
                                        <p:cTn id="122" dur="500" fill="hold"/>
                                        <p:tgtEl>
                                          <p:spTgt spid="8"/>
                                        </p:tgtEl>
                                        <p:attrNameLst>
                                          <p:attrName>ppt_h</p:attrName>
                                        </p:attrNameLst>
                                      </p:cBhvr>
                                      <p:tavLst>
                                        <p:tav tm="0">
                                          <p:val>
                                            <p:fltVal val="0"/>
                                          </p:val>
                                        </p:tav>
                                        <p:tav tm="100000">
                                          <p:val>
                                            <p:strVal val="#ppt_h"/>
                                          </p:val>
                                        </p:tav>
                                      </p:tavLst>
                                    </p:anim>
                                    <p:animEffect transition="in" filter="fade">
                                      <p:cBhvr>
                                        <p:cTn id="123" dur="500"/>
                                        <p:tgtEl>
                                          <p:spTgt spid="8"/>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0"/>
                                        </p:tgtEl>
                                        <p:attrNameLst>
                                          <p:attrName>style.visibility</p:attrName>
                                        </p:attrNameLst>
                                      </p:cBhvr>
                                      <p:to>
                                        <p:strVal val="visible"/>
                                      </p:to>
                                    </p:set>
                                    <p:anim calcmode="lin" valueType="num">
                                      <p:cBhvr>
                                        <p:cTn id="128" dur="500" fill="hold"/>
                                        <p:tgtEl>
                                          <p:spTgt spid="10"/>
                                        </p:tgtEl>
                                        <p:attrNameLst>
                                          <p:attrName>ppt_w</p:attrName>
                                        </p:attrNameLst>
                                      </p:cBhvr>
                                      <p:tavLst>
                                        <p:tav tm="0">
                                          <p:val>
                                            <p:fltVal val="0"/>
                                          </p:val>
                                        </p:tav>
                                        <p:tav tm="100000">
                                          <p:val>
                                            <p:strVal val="#ppt_w"/>
                                          </p:val>
                                        </p:tav>
                                      </p:tavLst>
                                    </p:anim>
                                    <p:anim calcmode="lin" valueType="num">
                                      <p:cBhvr>
                                        <p:cTn id="129" dur="500" fill="hold"/>
                                        <p:tgtEl>
                                          <p:spTgt spid="10"/>
                                        </p:tgtEl>
                                        <p:attrNameLst>
                                          <p:attrName>ppt_h</p:attrName>
                                        </p:attrNameLst>
                                      </p:cBhvr>
                                      <p:tavLst>
                                        <p:tav tm="0">
                                          <p:val>
                                            <p:fltVal val="0"/>
                                          </p:val>
                                        </p:tav>
                                        <p:tav tm="100000">
                                          <p:val>
                                            <p:strVal val="#ppt_h"/>
                                          </p:val>
                                        </p:tav>
                                      </p:tavLst>
                                    </p:anim>
                                    <p:animEffect transition="in" filter="fade">
                                      <p:cBhvr>
                                        <p:cTn id="130" dur="500"/>
                                        <p:tgtEl>
                                          <p:spTgt spid="10"/>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nodeType="clickEffect">
                                  <p:stCondLst>
                                    <p:cond delay="0"/>
                                  </p:stCondLst>
                                  <p:childTnLst>
                                    <p:set>
                                      <p:cBhvr>
                                        <p:cTn id="134" dur="1" fill="hold">
                                          <p:stCondLst>
                                            <p:cond delay="0"/>
                                          </p:stCondLst>
                                        </p:cTn>
                                        <p:tgtEl>
                                          <p:spTgt spid="3074"/>
                                        </p:tgtEl>
                                        <p:attrNameLst>
                                          <p:attrName>style.visibility</p:attrName>
                                        </p:attrNameLst>
                                      </p:cBhvr>
                                      <p:to>
                                        <p:strVal val="visible"/>
                                      </p:to>
                                    </p:set>
                                    <p:anim calcmode="lin" valueType="num">
                                      <p:cBhvr additive="base">
                                        <p:cTn id="135" dur="500" fill="hold"/>
                                        <p:tgtEl>
                                          <p:spTgt spid="3074"/>
                                        </p:tgtEl>
                                        <p:attrNameLst>
                                          <p:attrName>ppt_x</p:attrName>
                                        </p:attrNameLst>
                                      </p:cBhvr>
                                      <p:tavLst>
                                        <p:tav tm="0">
                                          <p:val>
                                            <p:strVal val="0-#ppt_w/2"/>
                                          </p:val>
                                        </p:tav>
                                        <p:tav tm="100000">
                                          <p:val>
                                            <p:strVal val="#ppt_x"/>
                                          </p:val>
                                        </p:tav>
                                      </p:tavLst>
                                    </p:anim>
                                    <p:anim calcmode="lin" valueType="num">
                                      <p:cBhvr additive="base">
                                        <p:cTn id="13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sz="4400" b="1" u="none" dirty="0" smtClean="0">
                <a:solidFill>
                  <a:schemeClr val="tx1"/>
                </a:solidFill>
              </a:rPr>
              <a:t>Indirect Speech</a:t>
            </a:r>
            <a:r>
              <a:rPr lang="en-US" u="none" dirty="0" smtClean="0"/>
              <a:t/>
            </a:r>
            <a:br>
              <a:rPr lang="en-US" u="none" dirty="0" smtClean="0"/>
            </a:br>
            <a:r>
              <a:rPr lang="en-US" sz="3600" b="0" u="none" dirty="0" smtClean="0">
                <a:solidFill>
                  <a:schemeClr val="bg1"/>
                </a:solidFill>
                <a:latin typeface="Arial" pitchFamily="34" charset="0"/>
                <a:cs typeface="Arial" pitchFamily="34" charset="0"/>
              </a:rPr>
              <a:t>change of pronouns</a:t>
            </a:r>
            <a:endParaRPr lang="en-US" sz="3600" b="0" u="none"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137160" indent="0">
              <a:buNone/>
            </a:pPr>
            <a:r>
              <a:rPr lang="en-US" dirty="0" smtClean="0">
                <a:solidFill>
                  <a:srgbClr val="00B0F0"/>
                </a:solidFill>
              </a:rPr>
              <a:t>I                   he/ she  </a:t>
            </a:r>
          </a:p>
          <a:p>
            <a:pPr marL="137160" indent="0">
              <a:buNone/>
            </a:pPr>
            <a:r>
              <a:rPr lang="en-US" dirty="0">
                <a:solidFill>
                  <a:srgbClr val="FFFF00"/>
                </a:solidFill>
              </a:rPr>
              <a:t>w</a:t>
            </a:r>
            <a:r>
              <a:rPr lang="en-US" dirty="0" smtClean="0">
                <a:solidFill>
                  <a:srgbClr val="FFFF00"/>
                </a:solidFill>
              </a:rPr>
              <a:t>e               they</a:t>
            </a:r>
          </a:p>
          <a:p>
            <a:pPr marL="137160" indent="0">
              <a:buNone/>
            </a:pPr>
            <a:r>
              <a:rPr lang="en-US" dirty="0">
                <a:solidFill>
                  <a:schemeClr val="accent6"/>
                </a:solidFill>
              </a:rPr>
              <a:t>m</a:t>
            </a:r>
            <a:r>
              <a:rPr lang="en-US" dirty="0" smtClean="0">
                <a:solidFill>
                  <a:schemeClr val="accent6"/>
                </a:solidFill>
              </a:rPr>
              <a:t>ine                 his/ hers/ours</a:t>
            </a:r>
          </a:p>
          <a:p>
            <a:pPr marL="137160" indent="0">
              <a:buNone/>
            </a:pPr>
            <a:r>
              <a:rPr lang="en-US" dirty="0">
                <a:solidFill>
                  <a:srgbClr val="28DF0F"/>
                </a:solidFill>
              </a:rPr>
              <a:t>m</a:t>
            </a:r>
            <a:r>
              <a:rPr lang="en-US" dirty="0" smtClean="0">
                <a:solidFill>
                  <a:srgbClr val="28DF0F"/>
                </a:solidFill>
              </a:rPr>
              <a:t>e                     him/her</a:t>
            </a:r>
          </a:p>
          <a:p>
            <a:pPr marL="137160" indent="0">
              <a:buNone/>
            </a:pPr>
            <a:r>
              <a:rPr lang="en-US" dirty="0">
                <a:solidFill>
                  <a:srgbClr val="00B0F0"/>
                </a:solidFill>
              </a:rPr>
              <a:t>o</a:t>
            </a:r>
            <a:r>
              <a:rPr lang="en-US" dirty="0" smtClean="0">
                <a:solidFill>
                  <a:srgbClr val="00B0F0"/>
                </a:solidFill>
              </a:rPr>
              <a:t>urs                  theirs</a:t>
            </a:r>
          </a:p>
          <a:p>
            <a:pPr marL="137160" indent="0">
              <a:buNone/>
            </a:pPr>
            <a:r>
              <a:rPr lang="en-US" dirty="0">
                <a:solidFill>
                  <a:srgbClr val="FFFF00"/>
                </a:solidFill>
              </a:rPr>
              <a:t>u</a:t>
            </a:r>
            <a:r>
              <a:rPr lang="en-US" dirty="0" smtClean="0">
                <a:solidFill>
                  <a:srgbClr val="FFFF00"/>
                </a:solidFill>
              </a:rPr>
              <a:t>s                      them</a:t>
            </a:r>
          </a:p>
          <a:p>
            <a:pPr marL="137160" indent="0">
              <a:buNone/>
            </a:pPr>
            <a:r>
              <a:rPr lang="en-US" dirty="0" smtClean="0">
                <a:solidFill>
                  <a:schemeClr val="accent6"/>
                </a:solidFill>
              </a:rPr>
              <a:t>myself/ourselves                himself/herself/ themselves</a:t>
            </a:r>
          </a:p>
          <a:p>
            <a:pPr marL="137160" indent="0">
              <a:buNone/>
            </a:pPr>
            <a:endParaRPr lang="en-US" dirty="0" smtClean="0"/>
          </a:p>
          <a:p>
            <a:pPr marL="137160" indent="0">
              <a:buNone/>
            </a:pPr>
            <a:endParaRPr lang="en-US" dirty="0"/>
          </a:p>
        </p:txBody>
      </p:sp>
      <p:cxnSp>
        <p:nvCxnSpPr>
          <p:cNvPr id="5" name="Straight Arrow Connector 4"/>
          <p:cNvCxnSpPr/>
          <p:nvPr/>
        </p:nvCxnSpPr>
        <p:spPr>
          <a:xfrm>
            <a:off x="990600" y="190500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485900" y="2438400"/>
            <a:ext cx="8763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1752600" y="297180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1600200" y="3429000"/>
            <a:ext cx="114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1676400" y="3886200"/>
            <a:ext cx="1066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1485900" y="4495800"/>
            <a:ext cx="12573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581400" y="4953000"/>
            <a:ext cx="114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42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9" dur="500"/>
                                        <p:tgtEl>
                                          <p:spTgt spid="3">
                                            <p:txEl>
                                              <p:pRg st="4" end="4"/>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7" dur="500"/>
                                        <p:tgtEl>
                                          <p:spTgt spid="3">
                                            <p:txEl>
                                              <p:pRg st="5" end="5"/>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5" dur="500"/>
                                        <p:tgtEl>
                                          <p:spTgt spid="3">
                                            <p:txEl>
                                              <p:pRg st="6" end="6"/>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a:solidFill>
            <a:schemeClr val="accent3"/>
          </a:solidFill>
        </p:spPr>
        <p:txBody>
          <a:bodyPr>
            <a:normAutofit fontScale="90000"/>
          </a:bodyPr>
          <a:lstStyle/>
          <a:p>
            <a:r>
              <a:rPr lang="en-US" b="1" u="none" dirty="0" smtClean="0">
                <a:solidFill>
                  <a:schemeClr val="tx1"/>
                </a:solidFill>
              </a:rPr>
              <a:t>Indirect Speech</a:t>
            </a:r>
            <a:br>
              <a:rPr lang="en-US" b="1" u="none" dirty="0" smtClean="0">
                <a:solidFill>
                  <a:schemeClr val="tx1"/>
                </a:solidFill>
              </a:rPr>
            </a:br>
            <a:r>
              <a:rPr lang="en-US" sz="3600" u="none" dirty="0"/>
              <a:t>T</a:t>
            </a:r>
            <a:r>
              <a:rPr lang="en-US" sz="3600" u="none" dirty="0" smtClean="0"/>
              <a:t>ense change</a:t>
            </a:r>
            <a:endParaRPr lang="en-US" sz="3600" u="none" dirty="0">
              <a:solidFill>
                <a:schemeClr val="bg1"/>
              </a:solidFill>
            </a:endParaRPr>
          </a:p>
        </p:txBody>
      </p:sp>
      <p:sp>
        <p:nvSpPr>
          <p:cNvPr id="3" name="Content Placeholder 2"/>
          <p:cNvSpPr>
            <a:spLocks noGrp="1"/>
          </p:cNvSpPr>
          <p:nvPr>
            <p:ph idx="1"/>
          </p:nvPr>
        </p:nvSpPr>
        <p:spPr>
          <a:xfrm>
            <a:off x="457200" y="1752600"/>
            <a:ext cx="8229600" cy="4373563"/>
          </a:xfrm>
        </p:spPr>
        <p:txBody>
          <a:bodyPr>
            <a:normAutofit/>
          </a:bodyPr>
          <a:lstStyle/>
          <a:p>
            <a:pPr marL="137160" indent="0">
              <a:buNone/>
            </a:pPr>
            <a:endParaRPr lang="en-US" sz="2400" dirty="0" smtClean="0"/>
          </a:p>
          <a:p>
            <a:pPr marL="137160" indent="0">
              <a:buNone/>
            </a:pPr>
            <a:r>
              <a:rPr lang="en-US" sz="2400" dirty="0" smtClean="0"/>
              <a:t>When you report the speaker’s words, at a different time &amp; place</a:t>
            </a:r>
          </a:p>
          <a:p>
            <a:pPr marL="137160" indent="0">
              <a:buNone/>
            </a:pPr>
            <a:r>
              <a:rPr lang="en-US" sz="2400" dirty="0" smtClean="0"/>
              <a:t>move back in </a:t>
            </a:r>
            <a:r>
              <a:rPr lang="en-US" sz="2400" b="1" dirty="0" smtClean="0">
                <a:solidFill>
                  <a:srgbClr val="00B0F0"/>
                </a:solidFill>
              </a:rPr>
              <a:t>TIME.</a:t>
            </a:r>
          </a:p>
          <a:p>
            <a:r>
              <a:rPr lang="en-US" sz="2400" b="1" dirty="0" smtClean="0">
                <a:solidFill>
                  <a:srgbClr val="FFFF00"/>
                </a:solidFill>
              </a:rPr>
              <a:t>Present and Future into past</a:t>
            </a:r>
          </a:p>
          <a:p>
            <a:r>
              <a:rPr lang="en-US" sz="2400" b="1" dirty="0" smtClean="0">
                <a:solidFill>
                  <a:schemeClr val="accent6">
                    <a:lumMod val="60000"/>
                    <a:lumOff val="40000"/>
                  </a:schemeClr>
                </a:solidFill>
              </a:rPr>
              <a:t>Past into past perfect</a:t>
            </a:r>
            <a:endParaRPr lang="en-US" sz="2400" b="1" dirty="0">
              <a:solidFill>
                <a:schemeClr val="accent6">
                  <a:lumMod val="60000"/>
                  <a:lumOff val="40000"/>
                </a:schemeClr>
              </a:solidFill>
            </a:endParaRPr>
          </a:p>
        </p:txBody>
      </p:sp>
      <p:pic>
        <p:nvPicPr>
          <p:cNvPr id="1026" name="Picture 2" descr="C:\Documents and Settings\TAYYAB COMPUTERS\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417971"/>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5400000">
            <a:off x="3795632" y="2819400"/>
            <a:ext cx="381001" cy="426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300834"/>
            <a:ext cx="1386918" cy="461665"/>
          </a:xfrm>
          <a:prstGeom prst="rect">
            <a:avLst/>
          </a:prstGeom>
          <a:noFill/>
        </p:spPr>
        <p:txBody>
          <a:bodyPr wrap="none" rtlCol="0">
            <a:spAutoFit/>
          </a:bodyPr>
          <a:lstStyle/>
          <a:p>
            <a:r>
              <a:rPr lang="en-US" sz="2400" dirty="0" smtClean="0">
                <a:solidFill>
                  <a:srgbClr val="00B0F0"/>
                </a:solidFill>
              </a:rPr>
              <a:t>Back shift</a:t>
            </a:r>
            <a:endParaRPr lang="en-US" sz="2400" dirty="0">
              <a:solidFill>
                <a:srgbClr val="00B0F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87" y="603919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4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75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75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75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75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75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anim calcmode="lin" valueType="num">
                                      <p:cBhvr additive="base">
                                        <p:cTn id="40" dur="500" fill="hold"/>
                                        <p:tgtEl>
                                          <p:spTgt spid="4098"/>
                                        </p:tgtEl>
                                        <p:attrNameLst>
                                          <p:attrName>ppt_x</p:attrName>
                                        </p:attrNameLst>
                                      </p:cBhvr>
                                      <p:tavLst>
                                        <p:tav tm="0">
                                          <p:val>
                                            <p:strVal val="0-#ppt_w/2"/>
                                          </p:val>
                                        </p:tav>
                                        <p:tav tm="100000">
                                          <p:val>
                                            <p:strVal val="#ppt_x"/>
                                          </p:val>
                                        </p:tav>
                                      </p:tavLst>
                                    </p:anim>
                                    <p:anim calcmode="lin" valueType="num">
                                      <p:cBhvr additive="base">
                                        <p:cTn id="41"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382000" cy="1143000"/>
          </a:xfrm>
          <a:solidFill>
            <a:schemeClr val="accent3"/>
          </a:solidFill>
        </p:spPr>
        <p:txBody>
          <a:bodyPr>
            <a:normAutofit/>
          </a:bodyPr>
          <a:lstStyle/>
          <a:p>
            <a:r>
              <a:rPr lang="en-US" sz="3600" b="1" u="none" dirty="0" smtClean="0">
                <a:solidFill>
                  <a:schemeClr val="tx1"/>
                </a:solidFill>
              </a:rPr>
              <a:t>Back shift of Tenses</a:t>
            </a:r>
            <a:endParaRPr lang="en-US" sz="3600" b="1" u="none" dirty="0">
              <a:solidFill>
                <a:schemeClr val="tx1"/>
              </a:solidFill>
            </a:endParaRPr>
          </a:p>
        </p:txBody>
      </p:sp>
      <p:sp>
        <p:nvSpPr>
          <p:cNvPr id="3" name="Text Placeholder 2"/>
          <p:cNvSpPr>
            <a:spLocks noGrp="1"/>
          </p:cNvSpPr>
          <p:nvPr>
            <p:ph type="body" idx="1"/>
          </p:nvPr>
        </p:nvSpPr>
        <p:spPr>
          <a:xfrm>
            <a:off x="304800" y="1535112"/>
            <a:ext cx="4192588" cy="750887"/>
          </a:xfrm>
          <a:solidFill>
            <a:schemeClr val="accent3">
              <a:lumMod val="75000"/>
            </a:schemeClr>
          </a:solidFill>
        </p:spPr>
        <p:txBody>
          <a:bodyPr/>
          <a:lstStyle/>
          <a:p>
            <a:pPr algn="ctr"/>
            <a:r>
              <a:rPr lang="en-US" b="1" dirty="0" smtClean="0">
                <a:solidFill>
                  <a:schemeClr val="bg1"/>
                </a:solidFill>
              </a:rPr>
              <a:t>Direct speech</a:t>
            </a:r>
            <a:endParaRPr lang="en-US" b="1" dirty="0">
              <a:solidFill>
                <a:schemeClr val="bg1"/>
              </a:solidFill>
            </a:endParaRPr>
          </a:p>
        </p:txBody>
      </p:sp>
      <p:sp>
        <p:nvSpPr>
          <p:cNvPr id="5" name="Content Placeholder 4"/>
          <p:cNvSpPr>
            <a:spLocks noGrp="1"/>
          </p:cNvSpPr>
          <p:nvPr>
            <p:ph sz="half" idx="2"/>
          </p:nvPr>
        </p:nvSpPr>
        <p:spPr>
          <a:xfrm>
            <a:off x="304800" y="2362200"/>
            <a:ext cx="4191000" cy="3763963"/>
          </a:xfrm>
          <a:ln>
            <a:solidFill>
              <a:schemeClr val="tx1"/>
            </a:solidFill>
          </a:ln>
        </p:spPr>
        <p:txBody>
          <a:bodyPr>
            <a:normAutofit/>
          </a:bodyPr>
          <a:lstStyle/>
          <a:p>
            <a:r>
              <a:rPr lang="en-US" dirty="0"/>
              <a:t>She said, "It</a:t>
            </a:r>
            <a:r>
              <a:rPr lang="en-US" dirty="0">
                <a:solidFill>
                  <a:srgbClr val="00B0F0"/>
                </a:solidFill>
              </a:rPr>
              <a:t>'s</a:t>
            </a:r>
            <a:r>
              <a:rPr lang="en-US" dirty="0"/>
              <a:t> cold</a:t>
            </a:r>
            <a:r>
              <a:rPr lang="en-US" dirty="0" smtClean="0"/>
              <a:t>.”</a:t>
            </a:r>
          </a:p>
          <a:p>
            <a:pPr marL="137160" indent="0">
              <a:buNone/>
            </a:pPr>
            <a:r>
              <a:rPr lang="en-US" dirty="0">
                <a:solidFill>
                  <a:srgbClr val="FFC000"/>
                </a:solidFill>
              </a:rPr>
              <a:t> </a:t>
            </a:r>
            <a:r>
              <a:rPr lang="en-US" dirty="0" smtClean="0">
                <a:solidFill>
                  <a:srgbClr val="FFC000"/>
                </a:solidFill>
              </a:rPr>
              <a:t>       Present </a:t>
            </a:r>
            <a:r>
              <a:rPr lang="en-US" dirty="0">
                <a:solidFill>
                  <a:srgbClr val="FFC000"/>
                </a:solidFill>
              </a:rPr>
              <a:t>S</a:t>
            </a:r>
            <a:r>
              <a:rPr lang="en-US" dirty="0" smtClean="0">
                <a:solidFill>
                  <a:srgbClr val="FFC000"/>
                </a:solidFill>
              </a:rPr>
              <a:t>imple</a:t>
            </a:r>
            <a:endParaRPr lang="en-US" dirty="0">
              <a:solidFill>
                <a:srgbClr val="FFC000"/>
              </a:solidFill>
            </a:endParaRPr>
          </a:p>
          <a:p>
            <a:r>
              <a:rPr lang="en-US" dirty="0"/>
              <a:t>She </a:t>
            </a:r>
            <a:r>
              <a:rPr lang="en-US" dirty="0" smtClean="0"/>
              <a:t>said</a:t>
            </a:r>
            <a:r>
              <a:rPr lang="en-US" dirty="0"/>
              <a:t>, "I</a:t>
            </a:r>
            <a:r>
              <a:rPr lang="en-US" dirty="0">
                <a:solidFill>
                  <a:srgbClr val="00B0F0"/>
                </a:solidFill>
              </a:rPr>
              <a:t>'m</a:t>
            </a:r>
            <a:r>
              <a:rPr lang="en-US" dirty="0"/>
              <a:t> </a:t>
            </a:r>
            <a:r>
              <a:rPr lang="en-US" dirty="0">
                <a:solidFill>
                  <a:srgbClr val="00B0F0"/>
                </a:solidFill>
              </a:rPr>
              <a:t>teaching </a:t>
            </a:r>
            <a:r>
              <a:rPr lang="en-US" dirty="0"/>
              <a:t>English online." </a:t>
            </a:r>
            <a:endParaRPr lang="en-US" dirty="0" smtClean="0"/>
          </a:p>
          <a:p>
            <a:pPr marL="137160" indent="0">
              <a:buNone/>
            </a:pPr>
            <a:r>
              <a:rPr lang="en-US" dirty="0"/>
              <a:t> </a:t>
            </a:r>
            <a:r>
              <a:rPr lang="en-US" dirty="0" smtClean="0"/>
              <a:t>      </a:t>
            </a:r>
            <a:r>
              <a:rPr lang="en-US" dirty="0" smtClean="0">
                <a:solidFill>
                  <a:srgbClr val="FFC000"/>
                </a:solidFill>
              </a:rPr>
              <a:t>Present Continuous</a:t>
            </a:r>
          </a:p>
          <a:p>
            <a:pPr marL="480060"/>
            <a:r>
              <a:rPr lang="en-US" dirty="0" smtClean="0"/>
              <a:t>She said, “I </a:t>
            </a:r>
            <a:r>
              <a:rPr lang="en-US" dirty="0" smtClean="0">
                <a:solidFill>
                  <a:srgbClr val="00B0F0"/>
                </a:solidFill>
              </a:rPr>
              <a:t>have been</a:t>
            </a:r>
            <a:r>
              <a:rPr lang="en-US" b="1" dirty="0" smtClean="0">
                <a:solidFill>
                  <a:srgbClr val="00B0F0"/>
                </a:solidFill>
              </a:rPr>
              <a:t> </a:t>
            </a:r>
            <a:r>
              <a:rPr lang="en-US" dirty="0" smtClean="0">
                <a:solidFill>
                  <a:srgbClr val="00B0F0"/>
                </a:solidFill>
              </a:rPr>
              <a:t>browsing  </a:t>
            </a:r>
            <a:r>
              <a:rPr lang="en-US" dirty="0" smtClean="0"/>
              <a:t>the web since 1999.”</a:t>
            </a:r>
          </a:p>
          <a:p>
            <a:pPr marL="137160" indent="0">
              <a:buNone/>
            </a:pPr>
            <a:r>
              <a:rPr lang="en-US" b="1" dirty="0" smtClean="0">
                <a:solidFill>
                  <a:srgbClr val="FFC000"/>
                </a:solidFill>
              </a:rPr>
              <a:t> </a:t>
            </a:r>
            <a:r>
              <a:rPr lang="en-US" dirty="0" smtClean="0">
                <a:solidFill>
                  <a:srgbClr val="FFC000"/>
                </a:solidFill>
              </a:rPr>
              <a:t>present perfect continuous</a:t>
            </a:r>
          </a:p>
          <a:p>
            <a:pPr marL="137160" indent="0">
              <a:buNone/>
            </a:pPr>
            <a:endParaRPr lang="en-US" b="1" dirty="0" smtClean="0">
              <a:solidFill>
                <a:srgbClr val="FFC000"/>
              </a:solidFill>
            </a:endParaRPr>
          </a:p>
          <a:p>
            <a:endParaRPr lang="en-US" b="1" dirty="0" smtClean="0">
              <a:solidFill>
                <a:srgbClr val="FFC000"/>
              </a:solidFill>
            </a:endParaRPr>
          </a:p>
          <a:p>
            <a:endParaRPr lang="en-US" b="1" dirty="0" smtClean="0">
              <a:solidFill>
                <a:srgbClr val="FFC000"/>
              </a:solidFill>
            </a:endParaRPr>
          </a:p>
          <a:p>
            <a:pPr marL="137160" indent="0">
              <a:buNone/>
            </a:pPr>
            <a:endParaRPr lang="en-US" dirty="0"/>
          </a:p>
        </p:txBody>
      </p:sp>
      <p:sp>
        <p:nvSpPr>
          <p:cNvPr id="4" name="Text Placeholder 3"/>
          <p:cNvSpPr>
            <a:spLocks noGrp="1"/>
          </p:cNvSpPr>
          <p:nvPr>
            <p:ph type="body" sz="quarter" idx="3"/>
          </p:nvPr>
        </p:nvSpPr>
        <p:spPr>
          <a:xfrm>
            <a:off x="4648200" y="1524000"/>
            <a:ext cx="4041775" cy="762000"/>
          </a:xfrm>
          <a:solidFill>
            <a:schemeClr val="accent3">
              <a:lumMod val="75000"/>
            </a:schemeClr>
          </a:solidFill>
        </p:spPr>
        <p:txBody>
          <a:bodyPr/>
          <a:lstStyle/>
          <a:p>
            <a:pPr algn="ctr"/>
            <a:r>
              <a:rPr lang="en-US" b="1" dirty="0" smtClean="0">
                <a:solidFill>
                  <a:schemeClr val="bg1"/>
                </a:solidFill>
              </a:rPr>
              <a:t>Indirect speech</a:t>
            </a:r>
            <a:endParaRPr lang="en-US" b="1" dirty="0">
              <a:solidFill>
                <a:schemeClr val="bg1"/>
              </a:solidFill>
            </a:endParaRPr>
          </a:p>
        </p:txBody>
      </p:sp>
      <p:sp>
        <p:nvSpPr>
          <p:cNvPr id="6" name="Content Placeholder 5"/>
          <p:cNvSpPr>
            <a:spLocks noGrp="1"/>
          </p:cNvSpPr>
          <p:nvPr>
            <p:ph sz="quarter" idx="4"/>
          </p:nvPr>
        </p:nvSpPr>
        <p:spPr>
          <a:xfrm>
            <a:off x="4637442" y="2372061"/>
            <a:ext cx="4041775" cy="3723939"/>
          </a:xfrm>
          <a:ln>
            <a:solidFill>
              <a:schemeClr val="tx1"/>
            </a:solidFill>
          </a:ln>
        </p:spPr>
        <p:txBody>
          <a:bodyPr>
            <a:normAutofit lnSpcReduction="10000"/>
          </a:bodyPr>
          <a:lstStyle/>
          <a:p>
            <a:r>
              <a:rPr lang="en-US" dirty="0"/>
              <a:t> She said it </a:t>
            </a:r>
            <a:r>
              <a:rPr lang="en-US" dirty="0">
                <a:solidFill>
                  <a:srgbClr val="00B0F0"/>
                </a:solidFill>
              </a:rPr>
              <a:t>was</a:t>
            </a:r>
            <a:r>
              <a:rPr lang="en-US" dirty="0"/>
              <a:t> cold. </a:t>
            </a:r>
          </a:p>
          <a:p>
            <a:pPr marL="137160" indent="0">
              <a:buNone/>
            </a:pPr>
            <a:r>
              <a:rPr lang="en-US" dirty="0" smtClean="0"/>
              <a:t>         </a:t>
            </a:r>
            <a:r>
              <a:rPr lang="en-US" dirty="0">
                <a:solidFill>
                  <a:srgbClr val="FFC000"/>
                </a:solidFill>
              </a:rPr>
              <a:t>Past Simple </a:t>
            </a:r>
            <a:endParaRPr lang="en-US" dirty="0" smtClean="0">
              <a:solidFill>
                <a:srgbClr val="FFC000"/>
              </a:solidFill>
            </a:endParaRPr>
          </a:p>
          <a:p>
            <a:r>
              <a:rPr lang="en-US" dirty="0" smtClean="0"/>
              <a:t>She </a:t>
            </a:r>
            <a:r>
              <a:rPr lang="en-US" dirty="0"/>
              <a:t>said she</a:t>
            </a:r>
            <a:r>
              <a:rPr lang="en-US" b="1" dirty="0">
                <a:solidFill>
                  <a:srgbClr val="00B0F0"/>
                </a:solidFill>
              </a:rPr>
              <a:t> </a:t>
            </a:r>
            <a:r>
              <a:rPr lang="en-US" dirty="0">
                <a:solidFill>
                  <a:srgbClr val="00B0F0"/>
                </a:solidFill>
              </a:rPr>
              <a:t>was teaching</a:t>
            </a:r>
            <a:r>
              <a:rPr lang="en-US" dirty="0"/>
              <a:t> English online</a:t>
            </a:r>
            <a:r>
              <a:rPr lang="en-US" dirty="0" smtClean="0"/>
              <a:t>.</a:t>
            </a:r>
          </a:p>
          <a:p>
            <a:pPr marL="137160" indent="0">
              <a:buNone/>
            </a:pPr>
            <a:r>
              <a:rPr lang="en-US" dirty="0"/>
              <a:t> </a:t>
            </a:r>
            <a:r>
              <a:rPr lang="en-US" dirty="0" smtClean="0"/>
              <a:t>        </a:t>
            </a:r>
            <a:r>
              <a:rPr lang="en-US" dirty="0" smtClean="0">
                <a:solidFill>
                  <a:srgbClr val="FFC000"/>
                </a:solidFill>
              </a:rPr>
              <a:t>Past Continuous </a:t>
            </a:r>
          </a:p>
          <a:p>
            <a:r>
              <a:rPr lang="en-US" dirty="0" smtClean="0"/>
              <a:t>She said she </a:t>
            </a:r>
            <a:r>
              <a:rPr lang="en-US" dirty="0" smtClean="0">
                <a:solidFill>
                  <a:srgbClr val="00B0F0"/>
                </a:solidFill>
              </a:rPr>
              <a:t>had </a:t>
            </a:r>
            <a:r>
              <a:rPr lang="en-US" dirty="0">
                <a:solidFill>
                  <a:srgbClr val="00B0F0"/>
                </a:solidFill>
              </a:rPr>
              <a:t>been </a:t>
            </a:r>
            <a:r>
              <a:rPr lang="en-US" dirty="0" smtClean="0">
                <a:solidFill>
                  <a:srgbClr val="00B0F0"/>
                </a:solidFill>
              </a:rPr>
              <a:t>browsing </a:t>
            </a:r>
            <a:r>
              <a:rPr lang="en-US" dirty="0" smtClean="0"/>
              <a:t> </a:t>
            </a:r>
            <a:r>
              <a:rPr lang="en-US" dirty="0"/>
              <a:t>the web since 1999</a:t>
            </a:r>
            <a:r>
              <a:rPr lang="en-US" dirty="0" smtClean="0"/>
              <a:t>.</a:t>
            </a:r>
          </a:p>
          <a:p>
            <a:pPr marL="137160" indent="0" algn="ctr">
              <a:buNone/>
            </a:pPr>
            <a:r>
              <a:rPr lang="en-US" dirty="0" smtClean="0">
                <a:solidFill>
                  <a:srgbClr val="FFC000"/>
                </a:solidFill>
              </a:rPr>
              <a:t>Past perfect continuous</a:t>
            </a:r>
            <a:endParaRPr lang="en-US" dirty="0">
              <a:solidFill>
                <a:srgbClr val="FFC000"/>
              </a:solidFill>
            </a:endParaRPr>
          </a:p>
          <a:p>
            <a:pPr marL="137160" indent="0">
              <a:buNone/>
            </a:pPr>
            <a:endParaRPr lang="en-US" b="1" dirty="0" smtClean="0">
              <a:solidFill>
                <a:srgbClr val="FFC000"/>
              </a:solidFill>
            </a:endParaRPr>
          </a:p>
          <a:p>
            <a:pPr marL="137160" indent="0">
              <a:buNone/>
            </a:pPr>
            <a:endParaRPr lang="en-US"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01980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5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dissolve">
                                      <p:cBhvr>
                                        <p:cTn id="15" dur="500"/>
                                        <p:tgtEl>
                                          <p:spTgt spid="4">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heel(1)">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heel(1)">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3"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heel(3)">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heel(1)">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heel(1)">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heel(1)">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wheel(1)">
                                      <p:cBhvr>
                                        <p:cTn id="53" dur="500"/>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wheel(1)">
                                      <p:cBhvr>
                                        <p:cTn id="58" dur="5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wheel(1)">
                                      <p:cBhvr>
                                        <p:cTn id="63" dur="500"/>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wheel(1)">
                                      <p:cBhvr>
                                        <p:cTn id="68" dur="500"/>
                                        <p:tgtEl>
                                          <p:spTgt spid="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wheel(1)">
                                      <p:cBhvr>
                                        <p:cTn id="73" dur="500"/>
                                        <p:tgtEl>
                                          <p:spTgt spid="6">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6">
                                            <p:txEl>
                                              <p:pRg st="5" end="5"/>
                                            </p:txEl>
                                          </p:spTgt>
                                        </p:tgtEl>
                                        <p:attrNameLst>
                                          <p:attrName>style.visibility</p:attrName>
                                        </p:attrNameLst>
                                      </p:cBhvr>
                                      <p:to>
                                        <p:strVal val="visible"/>
                                      </p:to>
                                    </p:set>
                                    <p:animEffect transition="in" filter="wheel(1)">
                                      <p:cBhvr>
                                        <p:cTn id="78" dur="500"/>
                                        <p:tgtEl>
                                          <p:spTgt spid="6">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5122"/>
                                        </p:tgtEl>
                                        <p:attrNameLst>
                                          <p:attrName>style.visibility</p:attrName>
                                        </p:attrNameLst>
                                      </p:cBhvr>
                                      <p:to>
                                        <p:strVal val="visible"/>
                                      </p:to>
                                    </p:set>
                                    <p:anim calcmode="lin" valueType="num">
                                      <p:cBhvr additive="base">
                                        <p:cTn id="83" dur="500" fill="hold"/>
                                        <p:tgtEl>
                                          <p:spTgt spid="5122"/>
                                        </p:tgtEl>
                                        <p:attrNameLst>
                                          <p:attrName>ppt_x</p:attrName>
                                        </p:attrNameLst>
                                      </p:cBhvr>
                                      <p:tavLst>
                                        <p:tav tm="0">
                                          <p:val>
                                            <p:strVal val="0-#ppt_w/2"/>
                                          </p:val>
                                        </p:tav>
                                        <p:tav tm="100000">
                                          <p:val>
                                            <p:strVal val="#ppt_x"/>
                                          </p:val>
                                        </p:tav>
                                      </p:tavLst>
                                    </p:anim>
                                    <p:anim calcmode="lin" valueType="num">
                                      <p:cBhvr additive="base">
                                        <p:cTn id="84" dur="500" fill="hold"/>
                                        <p:tgtEl>
                                          <p:spTgt spid="5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a:solidFill>
            <a:schemeClr val="accent3"/>
          </a:solidFill>
        </p:spPr>
        <p:txBody>
          <a:bodyPr>
            <a:normAutofit/>
          </a:bodyPr>
          <a:lstStyle/>
          <a:p>
            <a:r>
              <a:rPr lang="en-US" sz="3600" b="1" u="none" dirty="0" smtClean="0">
                <a:solidFill>
                  <a:schemeClr val="tx1"/>
                </a:solidFill>
              </a:rPr>
              <a:t>Back Shift of Tenses</a:t>
            </a:r>
            <a:endParaRPr lang="en-US" sz="3600" b="1" u="none" dirty="0">
              <a:solidFill>
                <a:schemeClr val="tx1"/>
              </a:solidFill>
            </a:endParaRPr>
          </a:p>
        </p:txBody>
      </p:sp>
      <p:sp>
        <p:nvSpPr>
          <p:cNvPr id="3" name="Text Placeholder 2"/>
          <p:cNvSpPr>
            <a:spLocks noGrp="1"/>
          </p:cNvSpPr>
          <p:nvPr>
            <p:ph type="body" idx="1"/>
          </p:nvPr>
        </p:nvSpPr>
        <p:spPr>
          <a:xfrm>
            <a:off x="457200" y="1295400"/>
            <a:ext cx="4040188" cy="639762"/>
          </a:xfrm>
          <a:solidFill>
            <a:schemeClr val="accent3">
              <a:lumMod val="75000"/>
            </a:schemeClr>
          </a:solidFill>
        </p:spPr>
        <p:txBody>
          <a:bodyPr/>
          <a:lstStyle/>
          <a:p>
            <a:pPr algn="ctr"/>
            <a:r>
              <a:rPr lang="en-US" dirty="0" smtClean="0"/>
              <a:t>Direct speech</a:t>
            </a:r>
            <a:endParaRPr lang="en-US" dirty="0"/>
          </a:p>
        </p:txBody>
      </p:sp>
      <p:sp>
        <p:nvSpPr>
          <p:cNvPr id="5" name="Content Placeholder 4"/>
          <p:cNvSpPr>
            <a:spLocks noGrp="1"/>
          </p:cNvSpPr>
          <p:nvPr>
            <p:ph sz="half" idx="2"/>
          </p:nvPr>
        </p:nvSpPr>
        <p:spPr>
          <a:xfrm>
            <a:off x="457200" y="2057400"/>
            <a:ext cx="4040188" cy="4114800"/>
          </a:xfrm>
          <a:ln>
            <a:solidFill>
              <a:schemeClr val="tx1"/>
            </a:solidFill>
          </a:ln>
        </p:spPr>
        <p:txBody>
          <a:bodyPr>
            <a:normAutofit/>
          </a:bodyPr>
          <a:lstStyle/>
          <a:p>
            <a:r>
              <a:rPr lang="en-US" dirty="0"/>
              <a:t>She said, “I </a:t>
            </a:r>
            <a:r>
              <a:rPr lang="en-US" dirty="0" smtClean="0">
                <a:solidFill>
                  <a:srgbClr val="00B0F0"/>
                </a:solidFill>
              </a:rPr>
              <a:t>have </a:t>
            </a:r>
            <a:r>
              <a:rPr lang="en-US" dirty="0">
                <a:solidFill>
                  <a:srgbClr val="00B0F0"/>
                </a:solidFill>
              </a:rPr>
              <a:t>browsed </a:t>
            </a:r>
            <a:endParaRPr lang="en-US" dirty="0" smtClean="0">
              <a:solidFill>
                <a:srgbClr val="00B0F0"/>
              </a:solidFill>
            </a:endParaRPr>
          </a:p>
          <a:p>
            <a:r>
              <a:rPr lang="en-US" dirty="0" smtClean="0"/>
              <a:t>the </a:t>
            </a:r>
            <a:r>
              <a:rPr lang="en-US" dirty="0"/>
              <a:t>web</a:t>
            </a:r>
            <a:r>
              <a:rPr lang="en-US" dirty="0" smtClean="0"/>
              <a:t>’’.</a:t>
            </a:r>
          </a:p>
          <a:p>
            <a:pPr marL="0" indent="0">
              <a:buNone/>
            </a:pPr>
            <a:r>
              <a:rPr lang="en-US" dirty="0"/>
              <a:t> </a:t>
            </a:r>
            <a:r>
              <a:rPr lang="en-US" dirty="0" smtClean="0"/>
              <a:t>        </a:t>
            </a:r>
            <a:r>
              <a:rPr lang="en-US" dirty="0">
                <a:solidFill>
                  <a:srgbClr val="FFC000"/>
                </a:solidFill>
              </a:rPr>
              <a:t>P</a:t>
            </a:r>
            <a:r>
              <a:rPr lang="en-US" dirty="0" smtClean="0">
                <a:solidFill>
                  <a:srgbClr val="FFC000"/>
                </a:solidFill>
              </a:rPr>
              <a:t>resent Perfect</a:t>
            </a:r>
            <a:endParaRPr lang="en-US" dirty="0">
              <a:solidFill>
                <a:srgbClr val="FFC000"/>
              </a:solidFill>
            </a:endParaRPr>
          </a:p>
          <a:p>
            <a:r>
              <a:rPr lang="en-US" dirty="0" smtClean="0"/>
              <a:t>She </a:t>
            </a:r>
            <a:r>
              <a:rPr lang="en-US" dirty="0"/>
              <a:t>said, "I </a:t>
            </a:r>
            <a:r>
              <a:rPr lang="en-US" dirty="0">
                <a:solidFill>
                  <a:srgbClr val="00B0F0"/>
                </a:solidFill>
              </a:rPr>
              <a:t>taught</a:t>
            </a:r>
            <a:r>
              <a:rPr lang="en-US" dirty="0"/>
              <a:t> online </a:t>
            </a:r>
            <a:r>
              <a:rPr lang="en-US" u="sng" dirty="0"/>
              <a:t>yesterday</a:t>
            </a:r>
            <a:r>
              <a:rPr lang="en-US" u="sng" dirty="0" smtClean="0"/>
              <a:t>.”</a:t>
            </a:r>
          </a:p>
          <a:p>
            <a:pPr marL="0" indent="0">
              <a:buNone/>
            </a:pPr>
            <a:r>
              <a:rPr lang="en-US" dirty="0">
                <a:solidFill>
                  <a:schemeClr val="accent6">
                    <a:lumMod val="75000"/>
                  </a:schemeClr>
                </a:solidFill>
              </a:rPr>
              <a:t> </a:t>
            </a:r>
            <a:r>
              <a:rPr lang="en-US" dirty="0" smtClean="0">
                <a:solidFill>
                  <a:schemeClr val="accent6">
                    <a:lumMod val="75000"/>
                  </a:schemeClr>
                </a:solidFill>
              </a:rPr>
              <a:t>         </a:t>
            </a:r>
            <a:r>
              <a:rPr lang="en-US" dirty="0">
                <a:solidFill>
                  <a:srgbClr val="FFC000"/>
                </a:solidFill>
              </a:rPr>
              <a:t>S</a:t>
            </a:r>
            <a:r>
              <a:rPr lang="en-US" dirty="0" smtClean="0">
                <a:solidFill>
                  <a:srgbClr val="FFC000"/>
                </a:solidFill>
              </a:rPr>
              <a:t>imple Past</a:t>
            </a:r>
          </a:p>
          <a:p>
            <a:r>
              <a:rPr lang="en-US" dirty="0" smtClean="0"/>
              <a:t>She </a:t>
            </a:r>
            <a:r>
              <a:rPr lang="en-US" dirty="0"/>
              <a:t>said, "I </a:t>
            </a:r>
            <a:r>
              <a:rPr lang="en-US" dirty="0">
                <a:solidFill>
                  <a:srgbClr val="00B0F0"/>
                </a:solidFill>
              </a:rPr>
              <a:t>was teaching </a:t>
            </a:r>
            <a:r>
              <a:rPr lang="en-US" dirty="0"/>
              <a:t>earlier." </a:t>
            </a:r>
            <a:endParaRPr lang="en-US" dirty="0" smtClean="0"/>
          </a:p>
          <a:p>
            <a:pPr marL="0" indent="0">
              <a:buNone/>
            </a:pPr>
            <a:r>
              <a:rPr lang="en-US" dirty="0"/>
              <a:t> </a:t>
            </a:r>
            <a:r>
              <a:rPr lang="en-US" dirty="0" smtClean="0"/>
              <a:t>            </a:t>
            </a:r>
            <a:r>
              <a:rPr lang="en-US" dirty="0" smtClean="0">
                <a:solidFill>
                  <a:srgbClr val="FFC000"/>
                </a:solidFill>
              </a:rPr>
              <a:t>Past Continuous</a:t>
            </a:r>
            <a:endParaRPr lang="en-US" dirty="0">
              <a:solidFill>
                <a:srgbClr val="FFC000"/>
              </a:solidFill>
            </a:endParaRPr>
          </a:p>
          <a:p>
            <a:pPr marL="0" indent="0">
              <a:buNone/>
            </a:pPr>
            <a:endParaRPr lang="en-US" dirty="0" smtClean="0"/>
          </a:p>
          <a:p>
            <a:endParaRPr lang="en-US" dirty="0"/>
          </a:p>
        </p:txBody>
      </p:sp>
      <p:sp>
        <p:nvSpPr>
          <p:cNvPr id="4" name="Text Placeholder 3"/>
          <p:cNvSpPr>
            <a:spLocks noGrp="1"/>
          </p:cNvSpPr>
          <p:nvPr>
            <p:ph type="body" sz="quarter" idx="3"/>
          </p:nvPr>
        </p:nvSpPr>
        <p:spPr>
          <a:xfrm>
            <a:off x="4572000" y="1295400"/>
            <a:ext cx="4041775" cy="639762"/>
          </a:xfrm>
          <a:solidFill>
            <a:schemeClr val="accent3">
              <a:lumMod val="75000"/>
            </a:schemeClr>
          </a:solidFill>
        </p:spPr>
        <p:txBody>
          <a:bodyPr/>
          <a:lstStyle/>
          <a:p>
            <a:pPr algn="ctr"/>
            <a:r>
              <a:rPr lang="en-US" dirty="0" smtClean="0"/>
              <a:t>Indirect speech</a:t>
            </a:r>
            <a:endParaRPr lang="en-US" dirty="0"/>
          </a:p>
        </p:txBody>
      </p:sp>
      <p:sp>
        <p:nvSpPr>
          <p:cNvPr id="6" name="Content Placeholder 5"/>
          <p:cNvSpPr>
            <a:spLocks noGrp="1"/>
          </p:cNvSpPr>
          <p:nvPr>
            <p:ph sz="quarter" idx="4"/>
          </p:nvPr>
        </p:nvSpPr>
        <p:spPr>
          <a:xfrm>
            <a:off x="4645025" y="2057400"/>
            <a:ext cx="4041775" cy="4114800"/>
          </a:xfrm>
          <a:ln>
            <a:solidFill>
              <a:schemeClr val="tx1"/>
            </a:solidFill>
          </a:ln>
        </p:spPr>
        <p:txBody>
          <a:bodyPr>
            <a:normAutofit/>
          </a:bodyPr>
          <a:lstStyle/>
          <a:p>
            <a:r>
              <a:rPr lang="en-US" dirty="0"/>
              <a:t>She said she </a:t>
            </a:r>
            <a:r>
              <a:rPr lang="en-US" dirty="0">
                <a:solidFill>
                  <a:srgbClr val="00B0F0"/>
                </a:solidFill>
              </a:rPr>
              <a:t>had browsed </a:t>
            </a:r>
            <a:r>
              <a:rPr lang="en-US" dirty="0"/>
              <a:t>the web</a:t>
            </a:r>
            <a:r>
              <a:rPr lang="en-US" dirty="0" smtClean="0"/>
              <a:t>.</a:t>
            </a:r>
          </a:p>
          <a:p>
            <a:pPr marL="0" indent="0">
              <a:buNone/>
            </a:pPr>
            <a:r>
              <a:rPr lang="en-US" b="1" dirty="0">
                <a:solidFill>
                  <a:srgbClr val="FFC000"/>
                </a:solidFill>
              </a:rPr>
              <a:t> </a:t>
            </a:r>
            <a:r>
              <a:rPr lang="en-US" b="1" dirty="0" smtClean="0">
                <a:solidFill>
                  <a:srgbClr val="FFC000"/>
                </a:solidFill>
              </a:rPr>
              <a:t>        </a:t>
            </a:r>
            <a:r>
              <a:rPr lang="en-US" dirty="0">
                <a:solidFill>
                  <a:srgbClr val="FFC000"/>
                </a:solidFill>
              </a:rPr>
              <a:t>P</a:t>
            </a:r>
            <a:r>
              <a:rPr lang="en-US" dirty="0" smtClean="0">
                <a:solidFill>
                  <a:srgbClr val="FFC000"/>
                </a:solidFill>
              </a:rPr>
              <a:t>ast Perfect</a:t>
            </a:r>
          </a:p>
          <a:p>
            <a:r>
              <a:rPr lang="en-US" dirty="0" smtClean="0"/>
              <a:t>She </a:t>
            </a:r>
            <a:r>
              <a:rPr lang="en-US" dirty="0"/>
              <a:t>said she </a:t>
            </a:r>
            <a:r>
              <a:rPr lang="en-US" dirty="0" smtClean="0">
                <a:solidFill>
                  <a:srgbClr val="00B0F0"/>
                </a:solidFill>
              </a:rPr>
              <a:t>taught/had taught </a:t>
            </a:r>
            <a:r>
              <a:rPr lang="en-US" dirty="0"/>
              <a:t>online </a:t>
            </a:r>
            <a:r>
              <a:rPr lang="en-US" u="sng" dirty="0" smtClean="0"/>
              <a:t>the day before.</a:t>
            </a:r>
          </a:p>
          <a:p>
            <a:pPr marL="0" indent="0">
              <a:buNone/>
            </a:pPr>
            <a:r>
              <a:rPr lang="en-US" dirty="0">
                <a:solidFill>
                  <a:schemeClr val="accent6">
                    <a:lumMod val="75000"/>
                  </a:schemeClr>
                </a:solidFill>
              </a:rPr>
              <a:t> </a:t>
            </a:r>
            <a:r>
              <a:rPr lang="en-US" dirty="0" smtClean="0">
                <a:solidFill>
                  <a:schemeClr val="accent6">
                    <a:lumMod val="75000"/>
                  </a:schemeClr>
                </a:solidFill>
              </a:rPr>
              <a:t>        </a:t>
            </a:r>
            <a:r>
              <a:rPr lang="en-US" dirty="0">
                <a:solidFill>
                  <a:srgbClr val="FFC000"/>
                </a:solidFill>
              </a:rPr>
              <a:t>P</a:t>
            </a:r>
            <a:r>
              <a:rPr lang="en-US" dirty="0" smtClean="0">
                <a:solidFill>
                  <a:srgbClr val="FFC000"/>
                </a:solidFill>
              </a:rPr>
              <a:t>ast Perfect</a:t>
            </a:r>
          </a:p>
          <a:p>
            <a:r>
              <a:rPr lang="en-US" dirty="0"/>
              <a:t> She said she </a:t>
            </a:r>
            <a:r>
              <a:rPr lang="en-US" dirty="0">
                <a:solidFill>
                  <a:srgbClr val="00B0F0"/>
                </a:solidFill>
              </a:rPr>
              <a:t>had been teaching</a:t>
            </a:r>
            <a:r>
              <a:rPr lang="en-US" dirty="0"/>
              <a:t> earlier. </a:t>
            </a:r>
            <a:endParaRPr lang="en-US" dirty="0" smtClean="0"/>
          </a:p>
          <a:p>
            <a:pPr marL="0" indent="0">
              <a:buNone/>
            </a:pPr>
            <a:r>
              <a:rPr lang="en-US" dirty="0"/>
              <a:t> </a:t>
            </a:r>
            <a:r>
              <a:rPr lang="en-US" dirty="0" smtClean="0"/>
              <a:t>          </a:t>
            </a:r>
            <a:r>
              <a:rPr lang="en-US" dirty="0" smtClean="0">
                <a:solidFill>
                  <a:srgbClr val="FFC000"/>
                </a:solidFill>
              </a:rPr>
              <a:t>Past Perfect Continuous</a:t>
            </a:r>
          </a:p>
          <a:p>
            <a:pPr marL="0" indent="0">
              <a:buNone/>
            </a:pP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94360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5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500"/>
                                        <p:tgtEl>
                                          <p:spTgt spid="4">
                                            <p:bg/>
                                          </p:spTgt>
                                        </p:tgtEl>
                                      </p:cBhvr>
                                    </p:animEffect>
                                    <p:anim calcmode="lin" valueType="num">
                                      <p:cBhvr>
                                        <p:cTn id="20" dur="500" fill="hold"/>
                                        <p:tgtEl>
                                          <p:spTgt spid="4">
                                            <p:bg/>
                                          </p:spTgt>
                                        </p:tgtEl>
                                        <p:attrNameLst>
                                          <p:attrName>ppt_x</p:attrName>
                                        </p:attrNameLst>
                                      </p:cBhvr>
                                      <p:tavLst>
                                        <p:tav tm="0">
                                          <p:val>
                                            <p:strVal val="#ppt_x"/>
                                          </p:val>
                                        </p:tav>
                                        <p:tav tm="100000">
                                          <p:val>
                                            <p:strVal val="#ppt_x"/>
                                          </p:val>
                                        </p:tav>
                                      </p:tavLst>
                                    </p:anim>
                                    <p:anim calcmode="lin" valueType="num">
                                      <p:cBhvr>
                                        <p:cTn id="21" dur="500" fill="hold"/>
                                        <p:tgtEl>
                                          <p:spTgt spid="4">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anim calcmode="lin" valueType="num">
                                      <p:cBhvr>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heel(1)">
                                      <p:cBhvr>
                                        <p:cTn id="31" dur="500"/>
                                        <p:tgtEl>
                                          <p:spTgt spid="5">
                                            <p:txEl>
                                              <p:pRg st="0" end="0"/>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heel(1)">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heel(1)">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wheel(1)">
                                      <p:cBhvr>
                                        <p:cTn id="54" dur="5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wheel(1)">
                                      <p:cBhvr>
                                        <p:cTn id="59" dur="5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69" dur="5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wheel(1)">
                                      <p:cBhvr>
                                        <p:cTn id="74" dur="500"/>
                                        <p:tgtEl>
                                          <p:spTgt spid="5">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wheel(1)">
                                      <p:cBhvr>
                                        <p:cTn id="79" dur="500"/>
                                        <p:tgtEl>
                                          <p:spTgt spid="5">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84" dur="500"/>
                                        <p:tgtEl>
                                          <p:spTgt spid="6">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6">
                                            <p:txEl>
                                              <p:pRg st="5" end="5"/>
                                            </p:txEl>
                                          </p:spTgt>
                                        </p:tgtEl>
                                        <p:attrNameLst>
                                          <p:attrName>style.visibility</p:attrName>
                                        </p:attrNameLst>
                                      </p:cBhvr>
                                      <p:to>
                                        <p:strVal val="visible"/>
                                      </p:to>
                                    </p:set>
                                    <p:animEffect transition="in" filter="randombar(horizontal)">
                                      <p:cBhvr>
                                        <p:cTn id="89" dur="500"/>
                                        <p:tgtEl>
                                          <p:spTgt spid="6">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6146"/>
                                        </p:tgtEl>
                                        <p:attrNameLst>
                                          <p:attrName>style.visibility</p:attrName>
                                        </p:attrNameLst>
                                      </p:cBhvr>
                                      <p:to>
                                        <p:strVal val="visible"/>
                                      </p:to>
                                    </p:set>
                                    <p:anim calcmode="lin" valueType="num">
                                      <p:cBhvr additive="base">
                                        <p:cTn id="94" dur="500" fill="hold"/>
                                        <p:tgtEl>
                                          <p:spTgt spid="6146"/>
                                        </p:tgtEl>
                                        <p:attrNameLst>
                                          <p:attrName>ppt_x</p:attrName>
                                        </p:attrNameLst>
                                      </p:cBhvr>
                                      <p:tavLst>
                                        <p:tav tm="0">
                                          <p:val>
                                            <p:strVal val="0-#ppt_w/2"/>
                                          </p:val>
                                        </p:tav>
                                        <p:tav tm="100000">
                                          <p:val>
                                            <p:strVal val="#ppt_x"/>
                                          </p:val>
                                        </p:tav>
                                      </p:tavLst>
                                    </p:anim>
                                    <p:anim calcmode="lin" valueType="num">
                                      <p:cBhvr additive="base">
                                        <p:cTn id="95"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a:solidFill>
            <a:schemeClr val="accent3"/>
          </a:solidFill>
        </p:spPr>
        <p:txBody>
          <a:bodyPr>
            <a:normAutofit/>
          </a:bodyPr>
          <a:lstStyle/>
          <a:p>
            <a:r>
              <a:rPr lang="en-US" sz="3600" b="1" u="none" dirty="0" smtClean="0">
                <a:solidFill>
                  <a:schemeClr val="tx1"/>
                </a:solidFill>
              </a:rPr>
              <a:t>Back shift(modal auxiliaries)</a:t>
            </a:r>
            <a:endParaRPr lang="en-US" sz="3600" b="1" u="none" dirty="0">
              <a:solidFill>
                <a:schemeClr val="tx1"/>
              </a:solidFill>
            </a:endParaRPr>
          </a:p>
        </p:txBody>
      </p:sp>
      <p:sp>
        <p:nvSpPr>
          <p:cNvPr id="3" name="Text Placeholder 2"/>
          <p:cNvSpPr>
            <a:spLocks noGrp="1"/>
          </p:cNvSpPr>
          <p:nvPr>
            <p:ph type="body" idx="1"/>
          </p:nvPr>
        </p:nvSpPr>
        <p:spPr>
          <a:xfrm>
            <a:off x="381000" y="1219200"/>
            <a:ext cx="4040188" cy="639762"/>
          </a:xfrm>
          <a:solidFill>
            <a:schemeClr val="accent3">
              <a:lumMod val="75000"/>
            </a:schemeClr>
          </a:solidFill>
        </p:spPr>
        <p:txBody>
          <a:bodyPr/>
          <a:lstStyle/>
          <a:p>
            <a:pPr algn="ctr"/>
            <a:r>
              <a:rPr lang="en-US" dirty="0" smtClean="0"/>
              <a:t>Direct speech</a:t>
            </a:r>
            <a:endParaRPr lang="en-US" dirty="0"/>
          </a:p>
        </p:txBody>
      </p:sp>
      <p:sp>
        <p:nvSpPr>
          <p:cNvPr id="5" name="Content Placeholder 4"/>
          <p:cNvSpPr>
            <a:spLocks noGrp="1"/>
          </p:cNvSpPr>
          <p:nvPr>
            <p:ph sz="half" idx="2"/>
          </p:nvPr>
        </p:nvSpPr>
        <p:spPr>
          <a:ln>
            <a:solidFill>
              <a:schemeClr val="tx1"/>
            </a:solidFill>
          </a:ln>
        </p:spPr>
        <p:txBody>
          <a:bodyPr/>
          <a:lstStyle/>
          <a:p>
            <a:r>
              <a:rPr lang="en-US" dirty="0"/>
              <a:t> She said, "</a:t>
            </a:r>
            <a:r>
              <a:rPr lang="en-US" dirty="0">
                <a:solidFill>
                  <a:schemeClr val="accent6"/>
                </a:solidFill>
              </a:rPr>
              <a:t>I'll teach </a:t>
            </a:r>
            <a:r>
              <a:rPr lang="en-US" dirty="0"/>
              <a:t>English online tomorrow</a:t>
            </a:r>
            <a:r>
              <a:rPr lang="en-US" dirty="0" smtClean="0"/>
              <a:t>.”</a:t>
            </a:r>
          </a:p>
          <a:p>
            <a:r>
              <a:rPr lang="en-US" dirty="0" smtClean="0"/>
              <a:t>She said, “I </a:t>
            </a:r>
            <a:r>
              <a:rPr lang="en-US" dirty="0" smtClean="0">
                <a:solidFill>
                  <a:schemeClr val="accent6"/>
                </a:solidFill>
              </a:rPr>
              <a:t>can</a:t>
            </a:r>
            <a:r>
              <a:rPr lang="en-US" dirty="0" smtClean="0"/>
              <a:t> teach English online.” </a:t>
            </a:r>
          </a:p>
          <a:p>
            <a:r>
              <a:rPr lang="en-US" dirty="0"/>
              <a:t>She said, "I </a:t>
            </a:r>
            <a:r>
              <a:rPr lang="en-US" dirty="0" smtClean="0">
                <a:solidFill>
                  <a:schemeClr val="accent6"/>
                </a:solidFill>
              </a:rPr>
              <a:t>must </a:t>
            </a:r>
            <a:r>
              <a:rPr lang="en-US" dirty="0"/>
              <a:t>have a computer to teach English online</a:t>
            </a:r>
            <a:r>
              <a:rPr lang="en-US" dirty="0" smtClean="0"/>
              <a:t>.”</a:t>
            </a:r>
          </a:p>
          <a:p>
            <a:r>
              <a:rPr lang="en-US" dirty="0" smtClean="0"/>
              <a:t>She said, “I </a:t>
            </a:r>
            <a:r>
              <a:rPr lang="en-US" dirty="0" smtClean="0">
                <a:solidFill>
                  <a:schemeClr val="accent6"/>
                </a:solidFill>
              </a:rPr>
              <a:t>may</a:t>
            </a:r>
            <a:r>
              <a:rPr lang="en-US" dirty="0" smtClean="0"/>
              <a:t> be late”</a:t>
            </a:r>
            <a:endParaRPr lang="en-US" dirty="0"/>
          </a:p>
        </p:txBody>
      </p:sp>
      <p:sp>
        <p:nvSpPr>
          <p:cNvPr id="4" name="Text Placeholder 3"/>
          <p:cNvSpPr>
            <a:spLocks noGrp="1"/>
          </p:cNvSpPr>
          <p:nvPr>
            <p:ph type="body" sz="quarter" idx="3"/>
          </p:nvPr>
        </p:nvSpPr>
        <p:spPr>
          <a:xfrm>
            <a:off x="4572000" y="1219200"/>
            <a:ext cx="4041775" cy="639762"/>
          </a:xfrm>
          <a:solidFill>
            <a:schemeClr val="accent3">
              <a:lumMod val="75000"/>
            </a:schemeClr>
          </a:solidFill>
        </p:spPr>
        <p:txBody>
          <a:bodyPr/>
          <a:lstStyle/>
          <a:p>
            <a:pPr algn="ctr"/>
            <a:r>
              <a:rPr lang="en-US" dirty="0" smtClean="0"/>
              <a:t>Indirect speech</a:t>
            </a:r>
            <a:endParaRPr lang="en-US" dirty="0"/>
          </a:p>
        </p:txBody>
      </p:sp>
      <p:sp>
        <p:nvSpPr>
          <p:cNvPr id="6" name="Content Placeholder 5"/>
          <p:cNvSpPr>
            <a:spLocks noGrp="1"/>
          </p:cNvSpPr>
          <p:nvPr>
            <p:ph sz="quarter" idx="4"/>
          </p:nvPr>
        </p:nvSpPr>
        <p:spPr>
          <a:noFill/>
          <a:ln>
            <a:solidFill>
              <a:schemeClr val="tx1"/>
            </a:solidFill>
          </a:ln>
        </p:spPr>
        <p:txBody>
          <a:bodyPr/>
          <a:lstStyle/>
          <a:p>
            <a:r>
              <a:rPr lang="en-US" dirty="0"/>
              <a:t>She said she </a:t>
            </a:r>
            <a:r>
              <a:rPr lang="en-US" dirty="0">
                <a:solidFill>
                  <a:schemeClr val="accent6"/>
                </a:solidFill>
              </a:rPr>
              <a:t>would teach </a:t>
            </a:r>
            <a:r>
              <a:rPr lang="en-US" dirty="0"/>
              <a:t>English online tomorrow</a:t>
            </a:r>
            <a:r>
              <a:rPr lang="en-US" dirty="0" smtClean="0"/>
              <a:t>.</a:t>
            </a:r>
          </a:p>
          <a:p>
            <a:r>
              <a:rPr lang="en-US" dirty="0" smtClean="0"/>
              <a:t> </a:t>
            </a:r>
            <a:r>
              <a:rPr lang="en-US" dirty="0"/>
              <a:t>She said she </a:t>
            </a:r>
            <a:r>
              <a:rPr lang="en-US" dirty="0">
                <a:solidFill>
                  <a:schemeClr val="accent6"/>
                </a:solidFill>
              </a:rPr>
              <a:t>could </a:t>
            </a:r>
            <a:r>
              <a:rPr lang="en-US" dirty="0"/>
              <a:t>teach English online. </a:t>
            </a:r>
          </a:p>
          <a:p>
            <a:r>
              <a:rPr lang="en-US" dirty="0"/>
              <a:t> She said she </a:t>
            </a:r>
            <a:r>
              <a:rPr lang="en-US" dirty="0">
                <a:solidFill>
                  <a:schemeClr val="accent6"/>
                </a:solidFill>
              </a:rPr>
              <a:t>had </a:t>
            </a:r>
            <a:r>
              <a:rPr lang="en-US" dirty="0" smtClean="0">
                <a:solidFill>
                  <a:schemeClr val="accent6"/>
                </a:solidFill>
              </a:rPr>
              <a:t>to/must </a:t>
            </a:r>
            <a:r>
              <a:rPr lang="en-US" dirty="0"/>
              <a:t>have a computer to teach English online. </a:t>
            </a:r>
            <a:endParaRPr lang="en-US" dirty="0" smtClean="0"/>
          </a:p>
          <a:p>
            <a:r>
              <a:rPr lang="en-US" dirty="0" smtClean="0"/>
              <a:t>She said she </a:t>
            </a:r>
            <a:r>
              <a:rPr lang="en-US" dirty="0" smtClean="0">
                <a:solidFill>
                  <a:schemeClr val="accent6"/>
                </a:solidFill>
              </a:rPr>
              <a:t>might</a:t>
            </a:r>
            <a:r>
              <a:rPr lang="en-US" dirty="0" smtClean="0"/>
              <a:t> be late.</a:t>
            </a:r>
            <a:endParaRPr lang="en-US" dirty="0"/>
          </a:p>
          <a:p>
            <a:endParaRPr lang="en-US" sz="2800" dirty="0"/>
          </a:p>
        </p:txBody>
      </p:sp>
      <p:sp>
        <p:nvSpPr>
          <p:cNvPr id="10" name="Freeform 9"/>
          <p:cNvSpPr/>
          <p:nvPr/>
        </p:nvSpPr>
        <p:spPr>
          <a:xfrm>
            <a:off x="2212165" y="3048000"/>
            <a:ext cx="563367" cy="406470"/>
          </a:xfrm>
          <a:custGeom>
            <a:avLst/>
            <a:gdLst>
              <a:gd name="connsiteX0" fmla="*/ 0 w 563367"/>
              <a:gd name="connsiteY0" fmla="*/ 177800 h 406470"/>
              <a:gd name="connsiteX1" fmla="*/ 50800 w 563367"/>
              <a:gd name="connsiteY1" fmla="*/ 101600 h 406470"/>
              <a:gd name="connsiteX2" fmla="*/ 88900 w 563367"/>
              <a:gd name="connsiteY2" fmla="*/ 88900 h 406470"/>
              <a:gd name="connsiteX3" fmla="*/ 203200 w 563367"/>
              <a:gd name="connsiteY3" fmla="*/ 50800 h 406470"/>
              <a:gd name="connsiteX4" fmla="*/ 266700 w 563367"/>
              <a:gd name="connsiteY4" fmla="*/ 25400 h 406470"/>
              <a:gd name="connsiteX5" fmla="*/ 317500 w 563367"/>
              <a:gd name="connsiteY5" fmla="*/ 12700 h 406470"/>
              <a:gd name="connsiteX6" fmla="*/ 355600 w 563367"/>
              <a:gd name="connsiteY6" fmla="*/ 0 h 406470"/>
              <a:gd name="connsiteX7" fmla="*/ 533400 w 563367"/>
              <a:gd name="connsiteY7" fmla="*/ 12700 h 406470"/>
              <a:gd name="connsiteX8" fmla="*/ 546100 w 563367"/>
              <a:gd name="connsiteY8" fmla="*/ 50800 h 406470"/>
              <a:gd name="connsiteX9" fmla="*/ 495300 w 563367"/>
              <a:gd name="connsiteY9" fmla="*/ 355600 h 406470"/>
              <a:gd name="connsiteX10" fmla="*/ 444500 w 563367"/>
              <a:gd name="connsiteY10" fmla="*/ 368300 h 406470"/>
              <a:gd name="connsiteX11" fmla="*/ 406400 w 563367"/>
              <a:gd name="connsiteY11" fmla="*/ 393700 h 406470"/>
              <a:gd name="connsiteX12" fmla="*/ 266700 w 563367"/>
              <a:gd name="connsiteY12" fmla="*/ 393700 h 406470"/>
              <a:gd name="connsiteX13" fmla="*/ 165100 w 563367"/>
              <a:gd name="connsiteY13" fmla="*/ 355600 h 406470"/>
              <a:gd name="connsiteX14" fmla="*/ 114300 w 563367"/>
              <a:gd name="connsiteY14" fmla="*/ 330200 h 406470"/>
              <a:gd name="connsiteX15" fmla="*/ 88900 w 563367"/>
              <a:gd name="connsiteY15" fmla="*/ 292100 h 406470"/>
              <a:gd name="connsiteX16" fmla="*/ 50800 w 563367"/>
              <a:gd name="connsiteY16" fmla="*/ 254000 h 406470"/>
              <a:gd name="connsiteX17" fmla="*/ 25400 w 563367"/>
              <a:gd name="connsiteY17" fmla="*/ 177800 h 406470"/>
              <a:gd name="connsiteX18" fmla="*/ 38100 w 563367"/>
              <a:gd name="connsiteY18" fmla="*/ 101600 h 4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367" h="406470">
                <a:moveTo>
                  <a:pt x="0" y="177800"/>
                </a:moveTo>
                <a:cubicBezTo>
                  <a:pt x="16933" y="152400"/>
                  <a:pt x="29214" y="123186"/>
                  <a:pt x="50800" y="101600"/>
                </a:cubicBezTo>
                <a:cubicBezTo>
                  <a:pt x="60266" y="92134"/>
                  <a:pt x="76595" y="94173"/>
                  <a:pt x="88900" y="88900"/>
                </a:cubicBezTo>
                <a:cubicBezTo>
                  <a:pt x="253936" y="18170"/>
                  <a:pt x="12900" y="107890"/>
                  <a:pt x="203200" y="50800"/>
                </a:cubicBezTo>
                <a:cubicBezTo>
                  <a:pt x="225036" y="44249"/>
                  <a:pt x="245073" y="32609"/>
                  <a:pt x="266700" y="25400"/>
                </a:cubicBezTo>
                <a:cubicBezTo>
                  <a:pt x="283259" y="19880"/>
                  <a:pt x="300717" y="17495"/>
                  <a:pt x="317500" y="12700"/>
                </a:cubicBezTo>
                <a:cubicBezTo>
                  <a:pt x="330372" y="9022"/>
                  <a:pt x="342900" y="4233"/>
                  <a:pt x="355600" y="0"/>
                </a:cubicBezTo>
                <a:cubicBezTo>
                  <a:pt x="414867" y="4233"/>
                  <a:pt x="475989" y="-2610"/>
                  <a:pt x="533400" y="12700"/>
                </a:cubicBezTo>
                <a:cubicBezTo>
                  <a:pt x="546335" y="16149"/>
                  <a:pt x="546100" y="37413"/>
                  <a:pt x="546100" y="50800"/>
                </a:cubicBezTo>
                <a:cubicBezTo>
                  <a:pt x="546100" y="171488"/>
                  <a:pt x="608779" y="306966"/>
                  <a:pt x="495300" y="355600"/>
                </a:cubicBezTo>
                <a:cubicBezTo>
                  <a:pt x="479257" y="362476"/>
                  <a:pt x="461433" y="364067"/>
                  <a:pt x="444500" y="368300"/>
                </a:cubicBezTo>
                <a:cubicBezTo>
                  <a:pt x="431800" y="376767"/>
                  <a:pt x="420429" y="387687"/>
                  <a:pt x="406400" y="393700"/>
                </a:cubicBezTo>
                <a:cubicBezTo>
                  <a:pt x="351510" y="417224"/>
                  <a:pt x="330090" y="402756"/>
                  <a:pt x="266700" y="393700"/>
                </a:cubicBezTo>
                <a:cubicBezTo>
                  <a:pt x="188446" y="341530"/>
                  <a:pt x="274954" y="392218"/>
                  <a:pt x="165100" y="355600"/>
                </a:cubicBezTo>
                <a:cubicBezTo>
                  <a:pt x="147139" y="349613"/>
                  <a:pt x="131233" y="338667"/>
                  <a:pt x="114300" y="330200"/>
                </a:cubicBezTo>
                <a:cubicBezTo>
                  <a:pt x="105833" y="317500"/>
                  <a:pt x="98671" y="303826"/>
                  <a:pt x="88900" y="292100"/>
                </a:cubicBezTo>
                <a:cubicBezTo>
                  <a:pt x="77402" y="278302"/>
                  <a:pt x="59522" y="269700"/>
                  <a:pt x="50800" y="254000"/>
                </a:cubicBezTo>
                <a:cubicBezTo>
                  <a:pt x="37797" y="230595"/>
                  <a:pt x="25400" y="177800"/>
                  <a:pt x="25400" y="177800"/>
                </a:cubicBezTo>
                <a:lnTo>
                  <a:pt x="38100" y="101600"/>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Freeform 11"/>
          <p:cNvSpPr/>
          <p:nvPr/>
        </p:nvSpPr>
        <p:spPr>
          <a:xfrm>
            <a:off x="6625760" y="3048070"/>
            <a:ext cx="852310" cy="406400"/>
          </a:xfrm>
          <a:custGeom>
            <a:avLst/>
            <a:gdLst>
              <a:gd name="connsiteX0" fmla="*/ 1410 w 852310"/>
              <a:gd name="connsiteY0" fmla="*/ 165100 h 406400"/>
              <a:gd name="connsiteX1" fmla="*/ 64910 w 852310"/>
              <a:gd name="connsiteY1" fmla="*/ 127000 h 406400"/>
              <a:gd name="connsiteX2" fmla="*/ 103010 w 852310"/>
              <a:gd name="connsiteY2" fmla="*/ 114300 h 406400"/>
              <a:gd name="connsiteX3" fmla="*/ 141110 w 852310"/>
              <a:gd name="connsiteY3" fmla="*/ 88900 h 406400"/>
              <a:gd name="connsiteX4" fmla="*/ 331610 w 852310"/>
              <a:gd name="connsiteY4" fmla="*/ 63500 h 406400"/>
              <a:gd name="connsiteX5" fmla="*/ 433210 w 852310"/>
              <a:gd name="connsiteY5" fmla="*/ 38100 h 406400"/>
              <a:gd name="connsiteX6" fmla="*/ 534810 w 852310"/>
              <a:gd name="connsiteY6" fmla="*/ 25400 h 406400"/>
              <a:gd name="connsiteX7" fmla="*/ 725310 w 852310"/>
              <a:gd name="connsiteY7" fmla="*/ 0 h 406400"/>
              <a:gd name="connsiteX8" fmla="*/ 814210 w 852310"/>
              <a:gd name="connsiteY8" fmla="*/ 12700 h 406400"/>
              <a:gd name="connsiteX9" fmla="*/ 826910 w 852310"/>
              <a:gd name="connsiteY9" fmla="*/ 63500 h 406400"/>
              <a:gd name="connsiteX10" fmla="*/ 852310 w 852310"/>
              <a:gd name="connsiteY10" fmla="*/ 177800 h 406400"/>
              <a:gd name="connsiteX11" fmla="*/ 839610 w 852310"/>
              <a:gd name="connsiteY11" fmla="*/ 317500 h 406400"/>
              <a:gd name="connsiteX12" fmla="*/ 814210 w 852310"/>
              <a:gd name="connsiteY12" fmla="*/ 393700 h 406400"/>
              <a:gd name="connsiteX13" fmla="*/ 776110 w 852310"/>
              <a:gd name="connsiteY13" fmla="*/ 406400 h 406400"/>
              <a:gd name="connsiteX14" fmla="*/ 141110 w 852310"/>
              <a:gd name="connsiteY14" fmla="*/ 381000 h 406400"/>
              <a:gd name="connsiteX15" fmla="*/ 77610 w 852310"/>
              <a:gd name="connsiteY15" fmla="*/ 368300 h 406400"/>
              <a:gd name="connsiteX16" fmla="*/ 39510 w 852310"/>
              <a:gd name="connsiteY16" fmla="*/ 342900 h 406400"/>
              <a:gd name="connsiteX17" fmla="*/ 26810 w 852310"/>
              <a:gd name="connsiteY17" fmla="*/ 304800 h 406400"/>
              <a:gd name="connsiteX18" fmla="*/ 1410 w 852310"/>
              <a:gd name="connsiteY18" fmla="*/ 1651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310" h="406400">
                <a:moveTo>
                  <a:pt x="1410" y="165100"/>
                </a:moveTo>
                <a:cubicBezTo>
                  <a:pt x="7760" y="135467"/>
                  <a:pt x="42832" y="138039"/>
                  <a:pt x="64910" y="127000"/>
                </a:cubicBezTo>
                <a:cubicBezTo>
                  <a:pt x="76884" y="121013"/>
                  <a:pt x="91036" y="120287"/>
                  <a:pt x="103010" y="114300"/>
                </a:cubicBezTo>
                <a:cubicBezTo>
                  <a:pt x="116662" y="107474"/>
                  <a:pt x="127081" y="94913"/>
                  <a:pt x="141110" y="88900"/>
                </a:cubicBezTo>
                <a:cubicBezTo>
                  <a:pt x="186417" y="69483"/>
                  <a:pt x="310763" y="65395"/>
                  <a:pt x="331610" y="63500"/>
                </a:cubicBezTo>
                <a:cubicBezTo>
                  <a:pt x="365477" y="55033"/>
                  <a:pt x="398571" y="42430"/>
                  <a:pt x="433210" y="38100"/>
                </a:cubicBezTo>
                <a:lnTo>
                  <a:pt x="534810" y="25400"/>
                </a:lnTo>
                <a:cubicBezTo>
                  <a:pt x="797711" y="-9653"/>
                  <a:pt x="434138" y="36396"/>
                  <a:pt x="725310" y="0"/>
                </a:cubicBezTo>
                <a:cubicBezTo>
                  <a:pt x="754943" y="4233"/>
                  <a:pt x="788826" y="-3165"/>
                  <a:pt x="814210" y="12700"/>
                </a:cubicBezTo>
                <a:cubicBezTo>
                  <a:pt x="829011" y="21951"/>
                  <a:pt x="823487" y="46384"/>
                  <a:pt x="826910" y="63500"/>
                </a:cubicBezTo>
                <a:cubicBezTo>
                  <a:pt x="849261" y="175256"/>
                  <a:pt x="827594" y="103651"/>
                  <a:pt x="852310" y="177800"/>
                </a:cubicBezTo>
                <a:cubicBezTo>
                  <a:pt x="848077" y="224367"/>
                  <a:pt x="847736" y="271453"/>
                  <a:pt x="839610" y="317500"/>
                </a:cubicBezTo>
                <a:cubicBezTo>
                  <a:pt x="834957" y="343867"/>
                  <a:pt x="839610" y="385233"/>
                  <a:pt x="814210" y="393700"/>
                </a:cubicBezTo>
                <a:lnTo>
                  <a:pt x="776110" y="406400"/>
                </a:lnTo>
                <a:cubicBezTo>
                  <a:pt x="530032" y="400541"/>
                  <a:pt x="357501" y="414291"/>
                  <a:pt x="141110" y="381000"/>
                </a:cubicBezTo>
                <a:cubicBezTo>
                  <a:pt x="119775" y="377718"/>
                  <a:pt x="98777" y="372533"/>
                  <a:pt x="77610" y="368300"/>
                </a:cubicBezTo>
                <a:cubicBezTo>
                  <a:pt x="64910" y="359833"/>
                  <a:pt x="49045" y="354819"/>
                  <a:pt x="39510" y="342900"/>
                </a:cubicBezTo>
                <a:cubicBezTo>
                  <a:pt x="31147" y="332447"/>
                  <a:pt x="29714" y="317868"/>
                  <a:pt x="26810" y="304800"/>
                </a:cubicBezTo>
                <a:cubicBezTo>
                  <a:pt x="11326" y="235123"/>
                  <a:pt x="-4940" y="194733"/>
                  <a:pt x="1410" y="16510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2212165" y="3886200"/>
            <a:ext cx="787340" cy="362655"/>
          </a:xfrm>
          <a:custGeom>
            <a:avLst/>
            <a:gdLst>
              <a:gd name="connsiteX0" fmla="*/ 0 w 787340"/>
              <a:gd name="connsiteY0" fmla="*/ 149902 h 362655"/>
              <a:gd name="connsiteX1" fmla="*/ 74951 w 787340"/>
              <a:gd name="connsiteY1" fmla="*/ 104932 h 362655"/>
              <a:gd name="connsiteX2" fmla="*/ 164891 w 787340"/>
              <a:gd name="connsiteY2" fmla="*/ 59961 h 362655"/>
              <a:gd name="connsiteX3" fmla="*/ 359764 w 787340"/>
              <a:gd name="connsiteY3" fmla="*/ 44971 h 362655"/>
              <a:gd name="connsiteX4" fmla="*/ 524655 w 787340"/>
              <a:gd name="connsiteY4" fmla="*/ 14991 h 362655"/>
              <a:gd name="connsiteX5" fmla="*/ 599606 w 787340"/>
              <a:gd name="connsiteY5" fmla="*/ 0 h 362655"/>
              <a:gd name="connsiteX6" fmla="*/ 749508 w 787340"/>
              <a:gd name="connsiteY6" fmla="*/ 14991 h 362655"/>
              <a:gd name="connsiteX7" fmla="*/ 779488 w 787340"/>
              <a:gd name="connsiteY7" fmla="*/ 59961 h 362655"/>
              <a:gd name="connsiteX8" fmla="*/ 734518 w 787340"/>
              <a:gd name="connsiteY8" fmla="*/ 314794 h 362655"/>
              <a:gd name="connsiteX9" fmla="*/ 524655 w 787340"/>
              <a:gd name="connsiteY9" fmla="*/ 359764 h 362655"/>
              <a:gd name="connsiteX10" fmla="*/ 44970 w 787340"/>
              <a:gd name="connsiteY10" fmla="*/ 344774 h 362655"/>
              <a:gd name="connsiteX11" fmla="*/ 14990 w 787340"/>
              <a:gd name="connsiteY11" fmla="*/ 254833 h 362655"/>
              <a:gd name="connsiteX12" fmla="*/ 59960 w 787340"/>
              <a:gd name="connsiteY12" fmla="*/ 134912 h 362655"/>
              <a:gd name="connsiteX13" fmla="*/ 89941 w 787340"/>
              <a:gd name="connsiteY13" fmla="*/ 119922 h 36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340" h="362655">
                <a:moveTo>
                  <a:pt x="0" y="149902"/>
                </a:moveTo>
                <a:cubicBezTo>
                  <a:pt x="24984" y="134912"/>
                  <a:pt x="50244" y="120374"/>
                  <a:pt x="74951" y="104932"/>
                </a:cubicBezTo>
                <a:cubicBezTo>
                  <a:pt x="108429" y="84008"/>
                  <a:pt x="124439" y="65017"/>
                  <a:pt x="164891" y="59961"/>
                </a:cubicBezTo>
                <a:cubicBezTo>
                  <a:pt x="229537" y="51880"/>
                  <a:pt x="294806" y="49968"/>
                  <a:pt x="359764" y="44971"/>
                </a:cubicBezTo>
                <a:cubicBezTo>
                  <a:pt x="544949" y="7934"/>
                  <a:pt x="313632" y="53360"/>
                  <a:pt x="524655" y="14991"/>
                </a:cubicBezTo>
                <a:cubicBezTo>
                  <a:pt x="549723" y="10433"/>
                  <a:pt x="574622" y="4997"/>
                  <a:pt x="599606" y="0"/>
                </a:cubicBezTo>
                <a:cubicBezTo>
                  <a:pt x="649573" y="4997"/>
                  <a:pt x="701868" y="-889"/>
                  <a:pt x="749508" y="14991"/>
                </a:cubicBezTo>
                <a:cubicBezTo>
                  <a:pt x="766599" y="20688"/>
                  <a:pt x="778489" y="41973"/>
                  <a:pt x="779488" y="59961"/>
                </a:cubicBezTo>
                <a:cubicBezTo>
                  <a:pt x="780037" y="69836"/>
                  <a:pt x="814512" y="274796"/>
                  <a:pt x="734518" y="314794"/>
                </a:cubicBezTo>
                <a:cubicBezTo>
                  <a:pt x="663320" y="350393"/>
                  <a:pt x="603323" y="349931"/>
                  <a:pt x="524655" y="359764"/>
                </a:cubicBezTo>
                <a:cubicBezTo>
                  <a:pt x="364760" y="354767"/>
                  <a:pt x="201657" y="377033"/>
                  <a:pt x="44970" y="344774"/>
                </a:cubicBezTo>
                <a:cubicBezTo>
                  <a:pt x="14017" y="338401"/>
                  <a:pt x="14990" y="254833"/>
                  <a:pt x="14990" y="254833"/>
                </a:cubicBezTo>
                <a:cubicBezTo>
                  <a:pt x="25715" y="201208"/>
                  <a:pt x="21361" y="173510"/>
                  <a:pt x="59960" y="134912"/>
                </a:cubicBezTo>
                <a:cubicBezTo>
                  <a:pt x="67861" y="127011"/>
                  <a:pt x="79947" y="124919"/>
                  <a:pt x="89941" y="119922"/>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Freeform 10"/>
          <p:cNvSpPr/>
          <p:nvPr/>
        </p:nvSpPr>
        <p:spPr>
          <a:xfrm>
            <a:off x="6615953" y="2259106"/>
            <a:ext cx="1613647" cy="473388"/>
          </a:xfrm>
          <a:custGeom>
            <a:avLst/>
            <a:gdLst>
              <a:gd name="connsiteX0" fmla="*/ 0 w 1613647"/>
              <a:gd name="connsiteY0" fmla="*/ 225910 h 473388"/>
              <a:gd name="connsiteX1" fmla="*/ 43031 w 1613647"/>
              <a:gd name="connsiteY1" fmla="*/ 150607 h 473388"/>
              <a:gd name="connsiteX2" fmla="*/ 64546 w 1613647"/>
              <a:gd name="connsiteY2" fmla="*/ 118334 h 473388"/>
              <a:gd name="connsiteX3" fmla="*/ 150607 w 1613647"/>
              <a:gd name="connsiteY3" fmla="*/ 64546 h 473388"/>
              <a:gd name="connsiteX4" fmla="*/ 182880 w 1613647"/>
              <a:gd name="connsiteY4" fmla="*/ 43030 h 473388"/>
              <a:gd name="connsiteX5" fmla="*/ 602428 w 1613647"/>
              <a:gd name="connsiteY5" fmla="*/ 32273 h 473388"/>
              <a:gd name="connsiteX6" fmla="*/ 978946 w 1613647"/>
              <a:gd name="connsiteY6" fmla="*/ 0 h 473388"/>
              <a:gd name="connsiteX7" fmla="*/ 1065007 w 1613647"/>
              <a:gd name="connsiteY7" fmla="*/ 10758 h 473388"/>
              <a:gd name="connsiteX8" fmla="*/ 1215614 w 1613647"/>
              <a:gd name="connsiteY8" fmla="*/ 43030 h 473388"/>
              <a:gd name="connsiteX9" fmla="*/ 1452282 w 1613647"/>
              <a:gd name="connsiteY9" fmla="*/ 53788 h 473388"/>
              <a:gd name="connsiteX10" fmla="*/ 1473798 w 1613647"/>
              <a:gd name="connsiteY10" fmla="*/ 75303 h 473388"/>
              <a:gd name="connsiteX11" fmla="*/ 1516828 w 1613647"/>
              <a:gd name="connsiteY11" fmla="*/ 86061 h 473388"/>
              <a:gd name="connsiteX12" fmla="*/ 1549101 w 1613647"/>
              <a:gd name="connsiteY12" fmla="*/ 96819 h 473388"/>
              <a:gd name="connsiteX13" fmla="*/ 1570616 w 1613647"/>
              <a:gd name="connsiteY13" fmla="*/ 139849 h 473388"/>
              <a:gd name="connsiteX14" fmla="*/ 1592132 w 1613647"/>
              <a:gd name="connsiteY14" fmla="*/ 172122 h 473388"/>
              <a:gd name="connsiteX15" fmla="*/ 1602889 w 1613647"/>
              <a:gd name="connsiteY15" fmla="*/ 225910 h 473388"/>
              <a:gd name="connsiteX16" fmla="*/ 1613647 w 1613647"/>
              <a:gd name="connsiteY16" fmla="*/ 258183 h 473388"/>
              <a:gd name="connsiteX17" fmla="*/ 1602889 w 1613647"/>
              <a:gd name="connsiteY17" fmla="*/ 344245 h 473388"/>
              <a:gd name="connsiteX18" fmla="*/ 1581374 w 1613647"/>
              <a:gd name="connsiteY18" fmla="*/ 376518 h 473388"/>
              <a:gd name="connsiteX19" fmla="*/ 1226372 w 1613647"/>
              <a:gd name="connsiteY19" fmla="*/ 451821 h 473388"/>
              <a:gd name="connsiteX20" fmla="*/ 1172583 w 1613647"/>
              <a:gd name="connsiteY20" fmla="*/ 441063 h 473388"/>
              <a:gd name="connsiteX21" fmla="*/ 763793 w 1613647"/>
              <a:gd name="connsiteY21" fmla="*/ 462579 h 473388"/>
              <a:gd name="connsiteX22" fmla="*/ 666974 w 1613647"/>
              <a:gd name="connsiteY22" fmla="*/ 451821 h 473388"/>
              <a:gd name="connsiteX23" fmla="*/ 430306 w 1613647"/>
              <a:gd name="connsiteY23" fmla="*/ 430306 h 473388"/>
              <a:gd name="connsiteX24" fmla="*/ 236668 w 1613647"/>
              <a:gd name="connsiteY24" fmla="*/ 387275 h 473388"/>
              <a:gd name="connsiteX25" fmla="*/ 193638 w 1613647"/>
              <a:gd name="connsiteY25" fmla="*/ 376518 h 473388"/>
              <a:gd name="connsiteX26" fmla="*/ 53788 w 1613647"/>
              <a:gd name="connsiteY26" fmla="*/ 365760 h 473388"/>
              <a:gd name="connsiteX27" fmla="*/ 43031 w 1613647"/>
              <a:gd name="connsiteY27" fmla="*/ 322729 h 473388"/>
              <a:gd name="connsiteX28" fmla="*/ 21515 w 1613647"/>
              <a:gd name="connsiteY28" fmla="*/ 301214 h 473388"/>
              <a:gd name="connsiteX29" fmla="*/ 10758 w 1613647"/>
              <a:gd name="connsiteY29" fmla="*/ 247426 h 473388"/>
              <a:gd name="connsiteX30" fmla="*/ 21515 w 1613647"/>
              <a:gd name="connsiteY30" fmla="*/ 161365 h 47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13647" h="473388">
                <a:moveTo>
                  <a:pt x="0" y="225910"/>
                </a:moveTo>
                <a:cubicBezTo>
                  <a:pt x="38675" y="129221"/>
                  <a:pt x="825" y="203363"/>
                  <a:pt x="43031" y="150607"/>
                </a:cubicBezTo>
                <a:cubicBezTo>
                  <a:pt x="51108" y="140511"/>
                  <a:pt x="55404" y="127476"/>
                  <a:pt x="64546" y="118334"/>
                </a:cubicBezTo>
                <a:cubicBezTo>
                  <a:pt x="98829" y="84050"/>
                  <a:pt x="110838" y="87271"/>
                  <a:pt x="150607" y="64546"/>
                </a:cubicBezTo>
                <a:cubicBezTo>
                  <a:pt x="161833" y="58131"/>
                  <a:pt x="169984" y="43951"/>
                  <a:pt x="182880" y="43030"/>
                </a:cubicBezTo>
                <a:cubicBezTo>
                  <a:pt x="322420" y="33063"/>
                  <a:pt x="462579" y="35859"/>
                  <a:pt x="602428" y="32273"/>
                </a:cubicBezTo>
                <a:cubicBezTo>
                  <a:pt x="797981" y="-6837"/>
                  <a:pt x="673465" y="12220"/>
                  <a:pt x="978946" y="0"/>
                </a:cubicBezTo>
                <a:cubicBezTo>
                  <a:pt x="1007633" y="3586"/>
                  <a:pt x="1036490" y="6005"/>
                  <a:pt x="1065007" y="10758"/>
                </a:cubicBezTo>
                <a:cubicBezTo>
                  <a:pt x="1138245" y="22964"/>
                  <a:pt x="1156851" y="28340"/>
                  <a:pt x="1215614" y="43030"/>
                </a:cubicBezTo>
                <a:cubicBezTo>
                  <a:pt x="1323956" y="30993"/>
                  <a:pt x="1331689" y="21630"/>
                  <a:pt x="1452282" y="53788"/>
                </a:cubicBezTo>
                <a:cubicBezTo>
                  <a:pt x="1462082" y="56401"/>
                  <a:pt x="1464726" y="70767"/>
                  <a:pt x="1473798" y="75303"/>
                </a:cubicBezTo>
                <a:cubicBezTo>
                  <a:pt x="1487022" y="81915"/>
                  <a:pt x="1502612" y="81999"/>
                  <a:pt x="1516828" y="86061"/>
                </a:cubicBezTo>
                <a:cubicBezTo>
                  <a:pt x="1527731" y="89176"/>
                  <a:pt x="1538343" y="93233"/>
                  <a:pt x="1549101" y="96819"/>
                </a:cubicBezTo>
                <a:cubicBezTo>
                  <a:pt x="1556273" y="111162"/>
                  <a:pt x="1562660" y="125926"/>
                  <a:pt x="1570616" y="139849"/>
                </a:cubicBezTo>
                <a:cubicBezTo>
                  <a:pt x="1577031" y="151075"/>
                  <a:pt x="1587592" y="160016"/>
                  <a:pt x="1592132" y="172122"/>
                </a:cubicBezTo>
                <a:cubicBezTo>
                  <a:pt x="1598552" y="189242"/>
                  <a:pt x="1598454" y="208172"/>
                  <a:pt x="1602889" y="225910"/>
                </a:cubicBezTo>
                <a:cubicBezTo>
                  <a:pt x="1605639" y="236911"/>
                  <a:pt x="1610061" y="247425"/>
                  <a:pt x="1613647" y="258183"/>
                </a:cubicBezTo>
                <a:cubicBezTo>
                  <a:pt x="1610061" y="286870"/>
                  <a:pt x="1610496" y="316353"/>
                  <a:pt x="1602889" y="344245"/>
                </a:cubicBezTo>
                <a:cubicBezTo>
                  <a:pt x="1599487" y="356718"/>
                  <a:pt x="1586625" y="364703"/>
                  <a:pt x="1581374" y="376518"/>
                </a:cubicBezTo>
                <a:cubicBezTo>
                  <a:pt x="1505518" y="547194"/>
                  <a:pt x="1676537" y="437299"/>
                  <a:pt x="1226372" y="451821"/>
                </a:cubicBezTo>
                <a:cubicBezTo>
                  <a:pt x="1208442" y="448235"/>
                  <a:pt x="1190868" y="441063"/>
                  <a:pt x="1172583" y="441063"/>
                </a:cubicBezTo>
                <a:cubicBezTo>
                  <a:pt x="817976" y="441063"/>
                  <a:pt x="912177" y="413116"/>
                  <a:pt x="763793" y="462579"/>
                </a:cubicBezTo>
                <a:cubicBezTo>
                  <a:pt x="731520" y="458993"/>
                  <a:pt x="699342" y="454411"/>
                  <a:pt x="666974" y="451821"/>
                </a:cubicBezTo>
                <a:cubicBezTo>
                  <a:pt x="433924" y="433176"/>
                  <a:pt x="566414" y="452989"/>
                  <a:pt x="430306" y="430306"/>
                </a:cubicBezTo>
                <a:cubicBezTo>
                  <a:pt x="342939" y="401183"/>
                  <a:pt x="423932" y="426698"/>
                  <a:pt x="236668" y="387275"/>
                </a:cubicBezTo>
                <a:cubicBezTo>
                  <a:pt x="222200" y="384229"/>
                  <a:pt x="208321" y="378245"/>
                  <a:pt x="193638" y="376518"/>
                </a:cubicBezTo>
                <a:cubicBezTo>
                  <a:pt x="147204" y="371055"/>
                  <a:pt x="100405" y="369346"/>
                  <a:pt x="53788" y="365760"/>
                </a:cubicBezTo>
                <a:cubicBezTo>
                  <a:pt x="50202" y="351416"/>
                  <a:pt x="49643" y="335953"/>
                  <a:pt x="43031" y="322729"/>
                </a:cubicBezTo>
                <a:cubicBezTo>
                  <a:pt x="38495" y="313657"/>
                  <a:pt x="25510" y="310536"/>
                  <a:pt x="21515" y="301214"/>
                </a:cubicBezTo>
                <a:cubicBezTo>
                  <a:pt x="14312" y="284408"/>
                  <a:pt x="14344" y="265355"/>
                  <a:pt x="10758" y="247426"/>
                </a:cubicBezTo>
                <a:lnTo>
                  <a:pt x="21515" y="161365"/>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6" name="Freeform 15"/>
          <p:cNvSpPr/>
          <p:nvPr/>
        </p:nvSpPr>
        <p:spPr>
          <a:xfrm>
            <a:off x="2212165" y="2312894"/>
            <a:ext cx="1047521" cy="344245"/>
          </a:xfrm>
          <a:custGeom>
            <a:avLst/>
            <a:gdLst>
              <a:gd name="connsiteX0" fmla="*/ 0 w 968307"/>
              <a:gd name="connsiteY0" fmla="*/ 64546 h 344245"/>
              <a:gd name="connsiteX1" fmla="*/ 139849 w 968307"/>
              <a:gd name="connsiteY1" fmla="*/ 21515 h 344245"/>
              <a:gd name="connsiteX2" fmla="*/ 333487 w 968307"/>
              <a:gd name="connsiteY2" fmla="*/ 0 h 344245"/>
              <a:gd name="connsiteX3" fmla="*/ 602428 w 968307"/>
              <a:gd name="connsiteY3" fmla="*/ 10758 h 344245"/>
              <a:gd name="connsiteX4" fmla="*/ 753035 w 968307"/>
              <a:gd name="connsiteY4" fmla="*/ 43031 h 344245"/>
              <a:gd name="connsiteX5" fmla="*/ 785308 w 968307"/>
              <a:gd name="connsiteY5" fmla="*/ 32273 h 344245"/>
              <a:gd name="connsiteX6" fmla="*/ 968188 w 968307"/>
              <a:gd name="connsiteY6" fmla="*/ 247426 h 344245"/>
              <a:gd name="connsiteX7" fmla="*/ 957430 w 968307"/>
              <a:gd name="connsiteY7" fmla="*/ 290457 h 344245"/>
              <a:gd name="connsiteX8" fmla="*/ 871369 w 968307"/>
              <a:gd name="connsiteY8" fmla="*/ 333487 h 344245"/>
              <a:gd name="connsiteX9" fmla="*/ 516367 w 968307"/>
              <a:gd name="connsiteY9" fmla="*/ 311972 h 344245"/>
              <a:gd name="connsiteX10" fmla="*/ 441063 w 968307"/>
              <a:gd name="connsiteY10" fmla="*/ 301214 h 344245"/>
              <a:gd name="connsiteX11" fmla="*/ 236668 w 968307"/>
              <a:gd name="connsiteY11" fmla="*/ 311972 h 344245"/>
              <a:gd name="connsiteX12" fmla="*/ 204395 w 968307"/>
              <a:gd name="connsiteY12" fmla="*/ 333487 h 344245"/>
              <a:gd name="connsiteX13" fmla="*/ 172122 w 968307"/>
              <a:gd name="connsiteY13" fmla="*/ 344245 h 344245"/>
              <a:gd name="connsiteX14" fmla="*/ 96819 w 968307"/>
              <a:gd name="connsiteY14" fmla="*/ 311972 h 344245"/>
              <a:gd name="connsiteX15" fmla="*/ 64546 w 968307"/>
              <a:gd name="connsiteY15" fmla="*/ 301214 h 344245"/>
              <a:gd name="connsiteX16" fmla="*/ 32273 w 968307"/>
              <a:gd name="connsiteY16" fmla="*/ 150607 h 344245"/>
              <a:gd name="connsiteX17" fmla="*/ 0 w 968307"/>
              <a:gd name="connsiteY17" fmla="*/ 64546 h 3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8307" h="344245">
                <a:moveTo>
                  <a:pt x="0" y="64546"/>
                </a:moveTo>
                <a:cubicBezTo>
                  <a:pt x="77045" y="18319"/>
                  <a:pt x="35161" y="33594"/>
                  <a:pt x="139849" y="21515"/>
                </a:cubicBezTo>
                <a:lnTo>
                  <a:pt x="333487" y="0"/>
                </a:lnTo>
                <a:cubicBezTo>
                  <a:pt x="423134" y="3586"/>
                  <a:pt x="513785" y="-3092"/>
                  <a:pt x="602428" y="10758"/>
                </a:cubicBezTo>
                <a:cubicBezTo>
                  <a:pt x="834832" y="47071"/>
                  <a:pt x="530636" y="74801"/>
                  <a:pt x="753035" y="43031"/>
                </a:cubicBezTo>
                <a:cubicBezTo>
                  <a:pt x="763793" y="39445"/>
                  <a:pt x="773968" y="32273"/>
                  <a:pt x="785308" y="32273"/>
                </a:cubicBezTo>
                <a:cubicBezTo>
                  <a:pt x="1024733" y="32273"/>
                  <a:pt x="955346" y="3444"/>
                  <a:pt x="968188" y="247426"/>
                </a:cubicBezTo>
                <a:cubicBezTo>
                  <a:pt x="964602" y="261770"/>
                  <a:pt x="968481" y="280634"/>
                  <a:pt x="957430" y="290457"/>
                </a:cubicBezTo>
                <a:cubicBezTo>
                  <a:pt x="933458" y="311765"/>
                  <a:pt x="871369" y="333487"/>
                  <a:pt x="871369" y="333487"/>
                </a:cubicBezTo>
                <a:cubicBezTo>
                  <a:pt x="697052" y="304436"/>
                  <a:pt x="891711" y="334052"/>
                  <a:pt x="516367" y="311972"/>
                </a:cubicBezTo>
                <a:cubicBezTo>
                  <a:pt x="491055" y="310483"/>
                  <a:pt x="466164" y="304800"/>
                  <a:pt x="441063" y="301214"/>
                </a:cubicBezTo>
                <a:cubicBezTo>
                  <a:pt x="372931" y="304800"/>
                  <a:pt x="304268" y="302754"/>
                  <a:pt x="236668" y="311972"/>
                </a:cubicBezTo>
                <a:cubicBezTo>
                  <a:pt x="223858" y="313719"/>
                  <a:pt x="215959" y="327705"/>
                  <a:pt x="204395" y="333487"/>
                </a:cubicBezTo>
                <a:cubicBezTo>
                  <a:pt x="194253" y="338558"/>
                  <a:pt x="182880" y="340659"/>
                  <a:pt x="172122" y="344245"/>
                </a:cubicBezTo>
                <a:cubicBezTo>
                  <a:pt x="96436" y="319015"/>
                  <a:pt x="189871" y="351852"/>
                  <a:pt x="96819" y="311972"/>
                </a:cubicBezTo>
                <a:cubicBezTo>
                  <a:pt x="86396" y="307505"/>
                  <a:pt x="75304" y="304800"/>
                  <a:pt x="64546" y="301214"/>
                </a:cubicBezTo>
                <a:cubicBezTo>
                  <a:pt x="23614" y="219354"/>
                  <a:pt x="52038" y="288966"/>
                  <a:pt x="32273" y="150607"/>
                </a:cubicBezTo>
                <a:cubicBezTo>
                  <a:pt x="20645" y="69212"/>
                  <a:pt x="21515" y="130823"/>
                  <a:pt x="0" y="64546"/>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625760" y="3872337"/>
            <a:ext cx="1657053" cy="376518"/>
          </a:xfrm>
          <a:custGeom>
            <a:avLst/>
            <a:gdLst>
              <a:gd name="connsiteX0" fmla="*/ 0 w 1657053"/>
              <a:gd name="connsiteY0" fmla="*/ 161365 h 376518"/>
              <a:gd name="connsiteX1" fmla="*/ 21515 w 1657053"/>
              <a:gd name="connsiteY1" fmla="*/ 96819 h 376518"/>
              <a:gd name="connsiteX2" fmla="*/ 64545 w 1657053"/>
              <a:gd name="connsiteY2" fmla="*/ 64546 h 376518"/>
              <a:gd name="connsiteX3" fmla="*/ 96818 w 1657053"/>
              <a:gd name="connsiteY3" fmla="*/ 43031 h 376518"/>
              <a:gd name="connsiteX4" fmla="*/ 139849 w 1657053"/>
              <a:gd name="connsiteY4" fmla="*/ 32273 h 376518"/>
              <a:gd name="connsiteX5" fmla="*/ 376517 w 1657053"/>
              <a:gd name="connsiteY5" fmla="*/ 10758 h 376518"/>
              <a:gd name="connsiteX6" fmla="*/ 570155 w 1657053"/>
              <a:gd name="connsiteY6" fmla="*/ 53788 h 376518"/>
              <a:gd name="connsiteX7" fmla="*/ 591670 w 1657053"/>
              <a:gd name="connsiteY7" fmla="*/ 75304 h 376518"/>
              <a:gd name="connsiteX8" fmla="*/ 666974 w 1657053"/>
              <a:gd name="connsiteY8" fmla="*/ 64546 h 376518"/>
              <a:gd name="connsiteX9" fmla="*/ 871369 w 1657053"/>
              <a:gd name="connsiteY9" fmla="*/ 43031 h 376518"/>
              <a:gd name="connsiteX10" fmla="*/ 1129552 w 1657053"/>
              <a:gd name="connsiteY10" fmla="*/ 10758 h 376518"/>
              <a:gd name="connsiteX11" fmla="*/ 1269402 w 1657053"/>
              <a:gd name="connsiteY11" fmla="*/ 0 h 376518"/>
              <a:gd name="connsiteX12" fmla="*/ 1376978 w 1657053"/>
              <a:gd name="connsiteY12" fmla="*/ 32273 h 376518"/>
              <a:gd name="connsiteX13" fmla="*/ 1420009 w 1657053"/>
              <a:gd name="connsiteY13" fmla="*/ 21516 h 376518"/>
              <a:gd name="connsiteX14" fmla="*/ 1484555 w 1657053"/>
              <a:gd name="connsiteY14" fmla="*/ 32273 h 376518"/>
              <a:gd name="connsiteX15" fmla="*/ 1516828 w 1657053"/>
              <a:gd name="connsiteY15" fmla="*/ 53788 h 376518"/>
              <a:gd name="connsiteX16" fmla="*/ 1559858 w 1657053"/>
              <a:gd name="connsiteY16" fmla="*/ 75304 h 376518"/>
              <a:gd name="connsiteX17" fmla="*/ 1624404 w 1657053"/>
              <a:gd name="connsiteY17" fmla="*/ 86061 h 376518"/>
              <a:gd name="connsiteX18" fmla="*/ 1656677 w 1657053"/>
              <a:gd name="connsiteY18" fmla="*/ 118334 h 376518"/>
              <a:gd name="connsiteX19" fmla="*/ 1635162 w 1657053"/>
              <a:gd name="connsiteY19" fmla="*/ 290457 h 376518"/>
              <a:gd name="connsiteX20" fmla="*/ 1613647 w 1657053"/>
              <a:gd name="connsiteY20" fmla="*/ 344245 h 376518"/>
              <a:gd name="connsiteX21" fmla="*/ 1581374 w 1657053"/>
              <a:gd name="connsiteY21" fmla="*/ 355003 h 376518"/>
              <a:gd name="connsiteX22" fmla="*/ 871369 w 1657053"/>
              <a:gd name="connsiteY22" fmla="*/ 344245 h 376518"/>
              <a:gd name="connsiteX23" fmla="*/ 817581 w 1657053"/>
              <a:gd name="connsiteY23" fmla="*/ 365760 h 376518"/>
              <a:gd name="connsiteX24" fmla="*/ 753035 w 1657053"/>
              <a:gd name="connsiteY24" fmla="*/ 376518 h 376518"/>
              <a:gd name="connsiteX25" fmla="*/ 451821 w 1657053"/>
              <a:gd name="connsiteY25" fmla="*/ 365760 h 376518"/>
              <a:gd name="connsiteX26" fmla="*/ 322729 w 1657053"/>
              <a:gd name="connsiteY26" fmla="*/ 376518 h 376518"/>
              <a:gd name="connsiteX27" fmla="*/ 290456 w 1657053"/>
              <a:gd name="connsiteY27" fmla="*/ 365760 h 376518"/>
              <a:gd name="connsiteX28" fmla="*/ 182880 w 1657053"/>
              <a:gd name="connsiteY28" fmla="*/ 355003 h 376518"/>
              <a:gd name="connsiteX29" fmla="*/ 53788 w 1657053"/>
              <a:gd name="connsiteY29" fmla="*/ 311972 h 376518"/>
              <a:gd name="connsiteX30" fmla="*/ 43030 w 1657053"/>
              <a:gd name="connsiteY30" fmla="*/ 258184 h 376518"/>
              <a:gd name="connsiteX31" fmla="*/ 64545 w 1657053"/>
              <a:gd name="connsiteY31" fmla="*/ 64546 h 37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7053" h="376518">
                <a:moveTo>
                  <a:pt x="0" y="161365"/>
                </a:moveTo>
                <a:cubicBezTo>
                  <a:pt x="7172" y="139850"/>
                  <a:pt x="8935" y="115689"/>
                  <a:pt x="21515" y="96819"/>
                </a:cubicBezTo>
                <a:cubicBezTo>
                  <a:pt x="31460" y="81901"/>
                  <a:pt x="49955" y="74967"/>
                  <a:pt x="64545" y="64546"/>
                </a:cubicBezTo>
                <a:cubicBezTo>
                  <a:pt x="75066" y="57031"/>
                  <a:pt x="84934" y="48124"/>
                  <a:pt x="96818" y="43031"/>
                </a:cubicBezTo>
                <a:cubicBezTo>
                  <a:pt x="110408" y="37207"/>
                  <a:pt x="125416" y="35480"/>
                  <a:pt x="139849" y="32273"/>
                </a:cubicBezTo>
                <a:cubicBezTo>
                  <a:pt x="238052" y="10450"/>
                  <a:pt x="227032" y="19551"/>
                  <a:pt x="376517" y="10758"/>
                </a:cubicBezTo>
                <a:cubicBezTo>
                  <a:pt x="499567" y="20224"/>
                  <a:pt x="493111" y="-1243"/>
                  <a:pt x="570155" y="53788"/>
                </a:cubicBezTo>
                <a:cubicBezTo>
                  <a:pt x="578408" y="59683"/>
                  <a:pt x="584498" y="68132"/>
                  <a:pt x="591670" y="75304"/>
                </a:cubicBezTo>
                <a:cubicBezTo>
                  <a:pt x="616771" y="71718"/>
                  <a:pt x="641722" y="66842"/>
                  <a:pt x="666974" y="64546"/>
                </a:cubicBezTo>
                <a:cubicBezTo>
                  <a:pt x="869931" y="46095"/>
                  <a:pt x="768678" y="68702"/>
                  <a:pt x="871369" y="43031"/>
                </a:cubicBezTo>
                <a:cubicBezTo>
                  <a:pt x="967124" y="-20805"/>
                  <a:pt x="886325" y="25066"/>
                  <a:pt x="1129552" y="10758"/>
                </a:cubicBezTo>
                <a:cubicBezTo>
                  <a:pt x="1176226" y="8012"/>
                  <a:pt x="1222785" y="3586"/>
                  <a:pt x="1269402" y="0"/>
                </a:cubicBezTo>
                <a:cubicBezTo>
                  <a:pt x="1273162" y="1253"/>
                  <a:pt x="1360716" y="32273"/>
                  <a:pt x="1376978" y="32273"/>
                </a:cubicBezTo>
                <a:cubicBezTo>
                  <a:pt x="1391763" y="32273"/>
                  <a:pt x="1405665" y="25102"/>
                  <a:pt x="1420009" y="21516"/>
                </a:cubicBezTo>
                <a:cubicBezTo>
                  <a:pt x="1441524" y="25102"/>
                  <a:pt x="1463862" y="25376"/>
                  <a:pt x="1484555" y="32273"/>
                </a:cubicBezTo>
                <a:cubicBezTo>
                  <a:pt x="1496821" y="36361"/>
                  <a:pt x="1505602" y="47373"/>
                  <a:pt x="1516828" y="53788"/>
                </a:cubicBezTo>
                <a:cubicBezTo>
                  <a:pt x="1530752" y="61744"/>
                  <a:pt x="1544498" y="70696"/>
                  <a:pt x="1559858" y="75304"/>
                </a:cubicBezTo>
                <a:cubicBezTo>
                  <a:pt x="1580750" y="81572"/>
                  <a:pt x="1602889" y="82475"/>
                  <a:pt x="1624404" y="86061"/>
                </a:cubicBezTo>
                <a:cubicBezTo>
                  <a:pt x="1635162" y="96819"/>
                  <a:pt x="1654525" y="103273"/>
                  <a:pt x="1656677" y="118334"/>
                </a:cubicBezTo>
                <a:cubicBezTo>
                  <a:pt x="1659415" y="137499"/>
                  <a:pt x="1646694" y="252018"/>
                  <a:pt x="1635162" y="290457"/>
                </a:cubicBezTo>
                <a:cubicBezTo>
                  <a:pt x="1629613" y="308953"/>
                  <a:pt x="1626009" y="329410"/>
                  <a:pt x="1613647" y="344245"/>
                </a:cubicBezTo>
                <a:cubicBezTo>
                  <a:pt x="1606388" y="352956"/>
                  <a:pt x="1592132" y="351417"/>
                  <a:pt x="1581374" y="355003"/>
                </a:cubicBezTo>
                <a:cubicBezTo>
                  <a:pt x="1344706" y="351417"/>
                  <a:pt x="1108041" y="340912"/>
                  <a:pt x="871369" y="344245"/>
                </a:cubicBezTo>
                <a:cubicBezTo>
                  <a:pt x="852060" y="344517"/>
                  <a:pt x="836211" y="360679"/>
                  <a:pt x="817581" y="365760"/>
                </a:cubicBezTo>
                <a:cubicBezTo>
                  <a:pt x="796537" y="371499"/>
                  <a:pt x="774550" y="372932"/>
                  <a:pt x="753035" y="376518"/>
                </a:cubicBezTo>
                <a:cubicBezTo>
                  <a:pt x="652630" y="372932"/>
                  <a:pt x="552290" y="365760"/>
                  <a:pt x="451821" y="365760"/>
                </a:cubicBezTo>
                <a:cubicBezTo>
                  <a:pt x="408641" y="365760"/>
                  <a:pt x="365909" y="376518"/>
                  <a:pt x="322729" y="376518"/>
                </a:cubicBezTo>
                <a:cubicBezTo>
                  <a:pt x="311389" y="376518"/>
                  <a:pt x="301664" y="367484"/>
                  <a:pt x="290456" y="365760"/>
                </a:cubicBezTo>
                <a:cubicBezTo>
                  <a:pt x="254838" y="360280"/>
                  <a:pt x="218739" y="358589"/>
                  <a:pt x="182880" y="355003"/>
                </a:cubicBezTo>
                <a:cubicBezTo>
                  <a:pt x="148905" y="346509"/>
                  <a:pt x="73334" y="329346"/>
                  <a:pt x="53788" y="311972"/>
                </a:cubicBezTo>
                <a:cubicBezTo>
                  <a:pt x="40122" y="299825"/>
                  <a:pt x="46616" y="276113"/>
                  <a:pt x="43030" y="258184"/>
                </a:cubicBezTo>
                <a:cubicBezTo>
                  <a:pt x="67271" y="100613"/>
                  <a:pt x="64545" y="165499"/>
                  <a:pt x="64545" y="64546"/>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124" y="5943600"/>
            <a:ext cx="1139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2270589" y="5048633"/>
            <a:ext cx="585686" cy="376122"/>
          </a:xfrm>
          <a:custGeom>
            <a:avLst/>
            <a:gdLst>
              <a:gd name="connsiteX0" fmla="*/ 0 w 585686"/>
              <a:gd name="connsiteY0" fmla="*/ 139816 h 376122"/>
              <a:gd name="connsiteX1" fmla="*/ 41096 w 585686"/>
              <a:gd name="connsiteY1" fmla="*/ 88446 h 376122"/>
              <a:gd name="connsiteX2" fmla="*/ 92467 w 585686"/>
              <a:gd name="connsiteY2" fmla="*/ 57623 h 376122"/>
              <a:gd name="connsiteX3" fmla="*/ 154112 w 585686"/>
              <a:gd name="connsiteY3" fmla="*/ 26801 h 376122"/>
              <a:gd name="connsiteX4" fmla="*/ 174660 w 585686"/>
              <a:gd name="connsiteY4" fmla="*/ 6252 h 376122"/>
              <a:gd name="connsiteX5" fmla="*/ 462337 w 585686"/>
              <a:gd name="connsiteY5" fmla="*/ 26801 h 376122"/>
              <a:gd name="connsiteX6" fmla="*/ 513708 w 585686"/>
              <a:gd name="connsiteY6" fmla="*/ 67897 h 376122"/>
              <a:gd name="connsiteX7" fmla="*/ 554804 w 585686"/>
              <a:gd name="connsiteY7" fmla="*/ 108994 h 376122"/>
              <a:gd name="connsiteX8" fmla="*/ 575353 w 585686"/>
              <a:gd name="connsiteY8" fmla="*/ 129542 h 376122"/>
              <a:gd name="connsiteX9" fmla="*/ 575353 w 585686"/>
              <a:gd name="connsiteY9" fmla="*/ 211736 h 376122"/>
              <a:gd name="connsiteX10" fmla="*/ 544530 w 585686"/>
              <a:gd name="connsiteY10" fmla="*/ 273380 h 376122"/>
              <a:gd name="connsiteX11" fmla="*/ 503433 w 585686"/>
              <a:gd name="connsiteY11" fmla="*/ 314477 h 376122"/>
              <a:gd name="connsiteX12" fmla="*/ 482885 w 585686"/>
              <a:gd name="connsiteY12" fmla="*/ 345300 h 376122"/>
              <a:gd name="connsiteX13" fmla="*/ 431514 w 585686"/>
              <a:gd name="connsiteY13" fmla="*/ 355574 h 376122"/>
              <a:gd name="connsiteX14" fmla="*/ 328773 w 585686"/>
              <a:gd name="connsiteY14" fmla="*/ 376122 h 376122"/>
              <a:gd name="connsiteX15" fmla="*/ 61645 w 585686"/>
              <a:gd name="connsiteY15" fmla="*/ 365848 h 376122"/>
              <a:gd name="connsiteX16" fmla="*/ 51371 w 585686"/>
              <a:gd name="connsiteY16" fmla="*/ 335025 h 376122"/>
              <a:gd name="connsiteX17" fmla="*/ 30822 w 585686"/>
              <a:gd name="connsiteY17" fmla="*/ 180913 h 3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686" h="376122">
                <a:moveTo>
                  <a:pt x="0" y="139816"/>
                </a:moveTo>
                <a:cubicBezTo>
                  <a:pt x="13699" y="122693"/>
                  <a:pt x="24706" y="103015"/>
                  <a:pt x="41096" y="88446"/>
                </a:cubicBezTo>
                <a:cubicBezTo>
                  <a:pt x="56021" y="75179"/>
                  <a:pt x="75533" y="68207"/>
                  <a:pt x="92467" y="57623"/>
                </a:cubicBezTo>
                <a:cubicBezTo>
                  <a:pt x="137989" y="29172"/>
                  <a:pt x="106587" y="42643"/>
                  <a:pt x="154112" y="26801"/>
                </a:cubicBezTo>
                <a:cubicBezTo>
                  <a:pt x="160961" y="19951"/>
                  <a:pt x="164980" y="6611"/>
                  <a:pt x="174660" y="6252"/>
                </a:cubicBezTo>
                <a:cubicBezTo>
                  <a:pt x="386655" y="-1600"/>
                  <a:pt x="357262" y="-8223"/>
                  <a:pt x="462337" y="26801"/>
                </a:cubicBezTo>
                <a:cubicBezTo>
                  <a:pt x="476334" y="36133"/>
                  <a:pt x="503949" y="51632"/>
                  <a:pt x="513708" y="67897"/>
                </a:cubicBezTo>
                <a:cubicBezTo>
                  <a:pt x="541107" y="113561"/>
                  <a:pt x="500008" y="90729"/>
                  <a:pt x="554804" y="108994"/>
                </a:cubicBezTo>
                <a:cubicBezTo>
                  <a:pt x="561654" y="115843"/>
                  <a:pt x="570369" y="121236"/>
                  <a:pt x="575353" y="129542"/>
                </a:cubicBezTo>
                <a:cubicBezTo>
                  <a:pt x="593509" y="159802"/>
                  <a:pt x="583946" y="177366"/>
                  <a:pt x="575353" y="211736"/>
                </a:cubicBezTo>
                <a:cubicBezTo>
                  <a:pt x="568919" y="237471"/>
                  <a:pt x="562254" y="252702"/>
                  <a:pt x="544530" y="273380"/>
                </a:cubicBezTo>
                <a:cubicBezTo>
                  <a:pt x="531922" y="288089"/>
                  <a:pt x="514179" y="298357"/>
                  <a:pt x="503433" y="314477"/>
                </a:cubicBezTo>
                <a:cubicBezTo>
                  <a:pt x="496584" y="324751"/>
                  <a:pt x="493606" y="339174"/>
                  <a:pt x="482885" y="345300"/>
                </a:cubicBezTo>
                <a:cubicBezTo>
                  <a:pt x="467723" y="353964"/>
                  <a:pt x="448695" y="352450"/>
                  <a:pt x="431514" y="355574"/>
                </a:cubicBezTo>
                <a:cubicBezTo>
                  <a:pt x="339148" y="372367"/>
                  <a:pt x="401461" y="357950"/>
                  <a:pt x="328773" y="376122"/>
                </a:cubicBezTo>
                <a:cubicBezTo>
                  <a:pt x="239730" y="372697"/>
                  <a:pt x="149791" y="378907"/>
                  <a:pt x="61645" y="365848"/>
                </a:cubicBezTo>
                <a:cubicBezTo>
                  <a:pt x="50932" y="364261"/>
                  <a:pt x="56943" y="344312"/>
                  <a:pt x="51371" y="335025"/>
                </a:cubicBezTo>
                <a:cubicBezTo>
                  <a:pt x="-660" y="248308"/>
                  <a:pt x="30822" y="483599"/>
                  <a:pt x="30822" y="180913"/>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Freeform 8"/>
          <p:cNvSpPr/>
          <p:nvPr/>
        </p:nvSpPr>
        <p:spPr>
          <a:xfrm>
            <a:off x="6642796" y="5003515"/>
            <a:ext cx="764871" cy="462337"/>
          </a:xfrm>
          <a:custGeom>
            <a:avLst/>
            <a:gdLst>
              <a:gd name="connsiteX0" fmla="*/ 4584 w 764871"/>
              <a:gd name="connsiteY0" fmla="*/ 205483 h 462337"/>
              <a:gd name="connsiteX1" fmla="*/ 45680 w 764871"/>
              <a:gd name="connsiteY1" fmla="*/ 143838 h 462337"/>
              <a:gd name="connsiteX2" fmla="*/ 97051 w 764871"/>
              <a:gd name="connsiteY2" fmla="*/ 82193 h 462337"/>
              <a:gd name="connsiteX3" fmla="*/ 117600 w 764871"/>
              <a:gd name="connsiteY3" fmla="*/ 61645 h 462337"/>
              <a:gd name="connsiteX4" fmla="*/ 138148 w 764871"/>
              <a:gd name="connsiteY4" fmla="*/ 30822 h 462337"/>
              <a:gd name="connsiteX5" fmla="*/ 199793 w 764871"/>
              <a:gd name="connsiteY5" fmla="*/ 0 h 462337"/>
              <a:gd name="connsiteX6" fmla="*/ 281986 w 764871"/>
              <a:gd name="connsiteY6" fmla="*/ 10274 h 462337"/>
              <a:gd name="connsiteX7" fmla="*/ 343631 w 764871"/>
              <a:gd name="connsiteY7" fmla="*/ 30822 h 462337"/>
              <a:gd name="connsiteX8" fmla="*/ 374453 w 764871"/>
              <a:gd name="connsiteY8" fmla="*/ 41096 h 462337"/>
              <a:gd name="connsiteX9" fmla="*/ 559388 w 764871"/>
              <a:gd name="connsiteY9" fmla="*/ 61645 h 462337"/>
              <a:gd name="connsiteX10" fmla="*/ 651856 w 764871"/>
              <a:gd name="connsiteY10" fmla="*/ 102741 h 462337"/>
              <a:gd name="connsiteX11" fmla="*/ 682678 w 764871"/>
              <a:gd name="connsiteY11" fmla="*/ 113015 h 462337"/>
              <a:gd name="connsiteX12" fmla="*/ 703226 w 764871"/>
              <a:gd name="connsiteY12" fmla="*/ 133564 h 462337"/>
              <a:gd name="connsiteX13" fmla="*/ 734049 w 764871"/>
              <a:gd name="connsiteY13" fmla="*/ 143838 h 462337"/>
              <a:gd name="connsiteX14" fmla="*/ 744323 w 764871"/>
              <a:gd name="connsiteY14" fmla="*/ 174660 h 462337"/>
              <a:gd name="connsiteX15" fmla="*/ 764871 w 764871"/>
              <a:gd name="connsiteY15" fmla="*/ 195209 h 462337"/>
              <a:gd name="connsiteX16" fmla="*/ 744323 w 764871"/>
              <a:gd name="connsiteY16" fmla="*/ 287676 h 462337"/>
              <a:gd name="connsiteX17" fmla="*/ 734049 w 764871"/>
              <a:gd name="connsiteY17" fmla="*/ 328773 h 462337"/>
              <a:gd name="connsiteX18" fmla="*/ 703226 w 764871"/>
              <a:gd name="connsiteY18" fmla="*/ 349321 h 462337"/>
              <a:gd name="connsiteX19" fmla="*/ 692952 w 764871"/>
              <a:gd name="connsiteY19" fmla="*/ 380143 h 462337"/>
              <a:gd name="connsiteX20" fmla="*/ 641582 w 764871"/>
              <a:gd name="connsiteY20" fmla="*/ 421240 h 462337"/>
              <a:gd name="connsiteX21" fmla="*/ 579937 w 764871"/>
              <a:gd name="connsiteY21" fmla="*/ 431514 h 462337"/>
              <a:gd name="connsiteX22" fmla="*/ 395002 w 764871"/>
              <a:gd name="connsiteY22" fmla="*/ 462337 h 462337"/>
              <a:gd name="connsiteX23" fmla="*/ 189519 w 764871"/>
              <a:gd name="connsiteY23" fmla="*/ 452063 h 462337"/>
              <a:gd name="connsiteX24" fmla="*/ 45680 w 764871"/>
              <a:gd name="connsiteY24" fmla="*/ 400692 h 462337"/>
              <a:gd name="connsiteX25" fmla="*/ 4584 w 764871"/>
              <a:gd name="connsiteY25" fmla="*/ 349321 h 462337"/>
              <a:gd name="connsiteX26" fmla="*/ 4584 w 764871"/>
              <a:gd name="connsiteY26" fmla="*/ 205483 h 46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4871" h="462337">
                <a:moveTo>
                  <a:pt x="4584" y="205483"/>
                </a:moveTo>
                <a:cubicBezTo>
                  <a:pt x="11433" y="171236"/>
                  <a:pt x="30863" y="163595"/>
                  <a:pt x="45680" y="143838"/>
                </a:cubicBezTo>
                <a:cubicBezTo>
                  <a:pt x="61729" y="122440"/>
                  <a:pt x="79437" y="102323"/>
                  <a:pt x="97051" y="82193"/>
                </a:cubicBezTo>
                <a:cubicBezTo>
                  <a:pt x="103430" y="74903"/>
                  <a:pt x="111549" y="69209"/>
                  <a:pt x="117600" y="61645"/>
                </a:cubicBezTo>
                <a:cubicBezTo>
                  <a:pt x="125314" y="52003"/>
                  <a:pt x="129417" y="39554"/>
                  <a:pt x="138148" y="30822"/>
                </a:cubicBezTo>
                <a:cubicBezTo>
                  <a:pt x="158064" y="10905"/>
                  <a:pt x="174725" y="8356"/>
                  <a:pt x="199793" y="0"/>
                </a:cubicBezTo>
                <a:cubicBezTo>
                  <a:pt x="227191" y="3425"/>
                  <a:pt x="254988" y="4489"/>
                  <a:pt x="281986" y="10274"/>
                </a:cubicBezTo>
                <a:cubicBezTo>
                  <a:pt x="303165" y="14812"/>
                  <a:pt x="323083" y="23973"/>
                  <a:pt x="343631" y="30822"/>
                </a:cubicBezTo>
                <a:cubicBezTo>
                  <a:pt x="353905" y="34247"/>
                  <a:pt x="363707" y="39753"/>
                  <a:pt x="374453" y="41096"/>
                </a:cubicBezTo>
                <a:cubicBezTo>
                  <a:pt x="490799" y="55639"/>
                  <a:pt x="429173" y="48622"/>
                  <a:pt x="559388" y="61645"/>
                </a:cubicBezTo>
                <a:cubicBezTo>
                  <a:pt x="608233" y="94208"/>
                  <a:pt x="578496" y="78288"/>
                  <a:pt x="651856" y="102741"/>
                </a:cubicBezTo>
                <a:lnTo>
                  <a:pt x="682678" y="113015"/>
                </a:lnTo>
                <a:cubicBezTo>
                  <a:pt x="689527" y="119865"/>
                  <a:pt x="694920" y="128580"/>
                  <a:pt x="703226" y="133564"/>
                </a:cubicBezTo>
                <a:cubicBezTo>
                  <a:pt x="712513" y="139136"/>
                  <a:pt x="726391" y="136180"/>
                  <a:pt x="734049" y="143838"/>
                </a:cubicBezTo>
                <a:cubicBezTo>
                  <a:pt x="741707" y="151496"/>
                  <a:pt x="738751" y="165374"/>
                  <a:pt x="744323" y="174660"/>
                </a:cubicBezTo>
                <a:cubicBezTo>
                  <a:pt x="749307" y="182966"/>
                  <a:pt x="758022" y="188359"/>
                  <a:pt x="764871" y="195209"/>
                </a:cubicBezTo>
                <a:cubicBezTo>
                  <a:pt x="746329" y="306461"/>
                  <a:pt x="764557" y="216855"/>
                  <a:pt x="744323" y="287676"/>
                </a:cubicBezTo>
                <a:cubicBezTo>
                  <a:pt x="740444" y="301253"/>
                  <a:pt x="741882" y="317024"/>
                  <a:pt x="734049" y="328773"/>
                </a:cubicBezTo>
                <a:cubicBezTo>
                  <a:pt x="727199" y="339047"/>
                  <a:pt x="713500" y="342472"/>
                  <a:pt x="703226" y="349321"/>
                </a:cubicBezTo>
                <a:cubicBezTo>
                  <a:pt x="699801" y="359595"/>
                  <a:pt x="698524" y="370857"/>
                  <a:pt x="692952" y="380143"/>
                </a:cubicBezTo>
                <a:cubicBezTo>
                  <a:pt x="685937" y="391835"/>
                  <a:pt x="652083" y="417740"/>
                  <a:pt x="641582" y="421240"/>
                </a:cubicBezTo>
                <a:cubicBezTo>
                  <a:pt x="621819" y="427828"/>
                  <a:pt x="600147" y="426461"/>
                  <a:pt x="579937" y="431514"/>
                </a:cubicBezTo>
                <a:cubicBezTo>
                  <a:pt x="428783" y="469303"/>
                  <a:pt x="635809" y="442270"/>
                  <a:pt x="395002" y="462337"/>
                </a:cubicBezTo>
                <a:cubicBezTo>
                  <a:pt x="326508" y="458912"/>
                  <a:pt x="257925" y="456949"/>
                  <a:pt x="189519" y="452063"/>
                </a:cubicBezTo>
                <a:cubicBezTo>
                  <a:pt x="122942" y="447307"/>
                  <a:pt x="94413" y="449427"/>
                  <a:pt x="45680" y="400692"/>
                </a:cubicBezTo>
                <a:cubicBezTo>
                  <a:pt x="35041" y="390053"/>
                  <a:pt x="6744" y="364440"/>
                  <a:pt x="4584" y="349321"/>
                </a:cubicBezTo>
                <a:cubicBezTo>
                  <a:pt x="-744" y="312028"/>
                  <a:pt x="-2265" y="239730"/>
                  <a:pt x="4584" y="205483"/>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6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dissolve">
                                      <p:cBhvr>
                                        <p:cTn id="15" dur="500"/>
                                        <p:tgtEl>
                                          <p:spTgt spid="4">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heel(1)">
                                      <p:cBhvr>
                                        <p:cTn id="23" dur="75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heel(1)">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75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75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heel(1)">
                                      <p:cBhvr>
                                        <p:cTn id="43" dur="75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heel(1)">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heel(1)">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wheel(1)">
                                      <p:cBhvr>
                                        <p:cTn id="63" dur="750"/>
                                        <p:tgtEl>
                                          <p:spTgt spid="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heel(1)">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Effect transition="in" filter="wheel(1)">
                                      <p:cBhvr>
                                        <p:cTn id="73" dur="500"/>
                                        <p:tgtEl>
                                          <p:spTgt spid="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heel(1)">
                                      <p:cBhvr>
                                        <p:cTn id="78" dur="75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wheel(1)">
                                      <p:cBhvr>
                                        <p:cTn id="83" dur="750"/>
                                        <p:tgtEl>
                                          <p:spTgt spid="5">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heel(1)">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Effect transition="in" filter="wheel(1)">
                                      <p:cBhvr>
                                        <p:cTn id="93" dur="500"/>
                                        <p:tgtEl>
                                          <p:spTgt spid="6">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heel(1)">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7170"/>
                                        </p:tgtEl>
                                        <p:attrNameLst>
                                          <p:attrName>style.visibility</p:attrName>
                                        </p:attrNameLst>
                                      </p:cBhvr>
                                      <p:to>
                                        <p:strVal val="visible"/>
                                      </p:to>
                                    </p:set>
                                    <p:anim calcmode="lin" valueType="num">
                                      <p:cBhvr additive="base">
                                        <p:cTn id="103" dur="500" fill="hold"/>
                                        <p:tgtEl>
                                          <p:spTgt spid="7170"/>
                                        </p:tgtEl>
                                        <p:attrNameLst>
                                          <p:attrName>ppt_x</p:attrName>
                                        </p:attrNameLst>
                                      </p:cBhvr>
                                      <p:tavLst>
                                        <p:tav tm="0">
                                          <p:val>
                                            <p:strVal val="0-#ppt_w/2"/>
                                          </p:val>
                                        </p:tav>
                                        <p:tav tm="100000">
                                          <p:val>
                                            <p:strVal val="#ppt_x"/>
                                          </p:val>
                                        </p:tav>
                                      </p:tavLst>
                                    </p:anim>
                                    <p:anim calcmode="lin" valueType="num">
                                      <p:cBhvr additive="base">
                                        <p:cTn id="104"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animBg="1"/>
      <p:bldP spid="10" grpId="0" animBg="1"/>
      <p:bldP spid="12" grpId="0" animBg="1"/>
      <p:bldP spid="13" grpId="0" animBg="1"/>
      <p:bldP spid="11" grpId="0" animBg="1"/>
      <p:bldP spid="16" grpId="0" animBg="1"/>
      <p:bldP spid="17"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u="none" dirty="0" smtClean="0">
                <a:solidFill>
                  <a:schemeClr val="tx1"/>
                </a:solidFill>
              </a:rPr>
              <a:t>Modal Auxiliaries</a:t>
            </a:r>
            <a:endParaRPr lang="en-US" sz="3600" b="1" u="none" dirty="0">
              <a:solidFill>
                <a:schemeClr val="tx1"/>
              </a:solidFill>
            </a:endParaRPr>
          </a:p>
        </p:txBody>
      </p:sp>
      <p:sp>
        <p:nvSpPr>
          <p:cNvPr id="3" name="Text Placeholder 2"/>
          <p:cNvSpPr>
            <a:spLocks noGrp="1"/>
          </p:cNvSpPr>
          <p:nvPr>
            <p:ph type="body" idx="1"/>
          </p:nvPr>
        </p:nvSpPr>
        <p:spPr>
          <a:solidFill>
            <a:schemeClr val="accent3">
              <a:lumMod val="75000"/>
            </a:schemeClr>
          </a:solidFill>
        </p:spPr>
        <p:txBody>
          <a:bodyPr/>
          <a:lstStyle/>
          <a:p>
            <a:pPr algn="ctr"/>
            <a:r>
              <a:rPr lang="en-US" dirty="0" smtClean="0"/>
              <a:t>Direct speech</a:t>
            </a:r>
            <a:endParaRPr lang="en-US" dirty="0"/>
          </a:p>
        </p:txBody>
      </p:sp>
      <p:sp>
        <p:nvSpPr>
          <p:cNvPr id="5" name="Content Placeholder 4"/>
          <p:cNvSpPr>
            <a:spLocks noGrp="1"/>
          </p:cNvSpPr>
          <p:nvPr>
            <p:ph sz="half" idx="2"/>
          </p:nvPr>
        </p:nvSpPr>
        <p:spPr>
          <a:xfrm>
            <a:off x="457200" y="2362200"/>
            <a:ext cx="4040188" cy="4267200"/>
          </a:xfrm>
          <a:ln>
            <a:solidFill>
              <a:schemeClr val="bg1"/>
            </a:solidFill>
          </a:ln>
        </p:spPr>
        <p:txBody>
          <a:bodyPr>
            <a:normAutofit/>
          </a:bodyPr>
          <a:lstStyle/>
          <a:p>
            <a:pPr marL="137160" indent="0">
              <a:buNone/>
            </a:pPr>
            <a:r>
              <a:rPr lang="en-US" sz="2200" dirty="0"/>
              <a:t>m</a:t>
            </a:r>
            <a:r>
              <a:rPr lang="en-US" sz="2200" dirty="0" smtClean="0"/>
              <a:t>ay</a:t>
            </a:r>
          </a:p>
          <a:p>
            <a:pPr marL="137160" indent="0">
              <a:buNone/>
            </a:pPr>
            <a:r>
              <a:rPr lang="en-US" sz="2200" dirty="0"/>
              <a:t>c</a:t>
            </a:r>
            <a:r>
              <a:rPr lang="en-US" sz="2200" dirty="0" smtClean="0"/>
              <a:t>an </a:t>
            </a:r>
          </a:p>
          <a:p>
            <a:pPr marL="137160" indent="0">
              <a:buNone/>
            </a:pPr>
            <a:r>
              <a:rPr lang="en-US" sz="2200" dirty="0" smtClean="0"/>
              <a:t>will/shall(future)</a:t>
            </a:r>
          </a:p>
          <a:p>
            <a:pPr marL="137160" indent="0">
              <a:buNone/>
            </a:pPr>
            <a:r>
              <a:rPr lang="en-US" sz="2200" dirty="0"/>
              <a:t>m</a:t>
            </a:r>
            <a:r>
              <a:rPr lang="en-US" sz="2200" dirty="0" smtClean="0"/>
              <a:t>ust </a:t>
            </a:r>
          </a:p>
          <a:p>
            <a:pPr marL="137160" indent="0">
              <a:buNone/>
            </a:pPr>
            <a:r>
              <a:rPr lang="en-US" sz="2200" dirty="0">
                <a:solidFill>
                  <a:srgbClr val="33CCCC"/>
                </a:solidFill>
              </a:rPr>
              <a:t>s</a:t>
            </a:r>
            <a:r>
              <a:rPr lang="en-US" sz="2200" dirty="0" smtClean="0">
                <a:solidFill>
                  <a:srgbClr val="33CCCC"/>
                </a:solidFill>
              </a:rPr>
              <a:t>hould</a:t>
            </a:r>
          </a:p>
          <a:p>
            <a:pPr marL="137160" indent="0">
              <a:buNone/>
            </a:pPr>
            <a:r>
              <a:rPr lang="en-US" sz="2200" dirty="0">
                <a:solidFill>
                  <a:srgbClr val="33CCCC"/>
                </a:solidFill>
              </a:rPr>
              <a:t>c</a:t>
            </a:r>
            <a:r>
              <a:rPr lang="en-US" sz="2200" dirty="0" smtClean="0">
                <a:solidFill>
                  <a:srgbClr val="33CCCC"/>
                </a:solidFill>
              </a:rPr>
              <a:t>ould</a:t>
            </a:r>
          </a:p>
          <a:p>
            <a:pPr marL="137160" indent="0">
              <a:buNone/>
            </a:pPr>
            <a:r>
              <a:rPr lang="en-US" sz="2200" dirty="0">
                <a:solidFill>
                  <a:srgbClr val="33CCCC"/>
                </a:solidFill>
              </a:rPr>
              <a:t>m</a:t>
            </a:r>
            <a:r>
              <a:rPr lang="en-US" sz="2200" dirty="0" smtClean="0">
                <a:solidFill>
                  <a:srgbClr val="33CCCC"/>
                </a:solidFill>
              </a:rPr>
              <a:t>ight </a:t>
            </a:r>
          </a:p>
          <a:p>
            <a:pPr marL="137160" indent="0">
              <a:buNone/>
            </a:pPr>
            <a:r>
              <a:rPr lang="en-US" sz="2200" dirty="0">
                <a:solidFill>
                  <a:srgbClr val="33CCCC"/>
                </a:solidFill>
              </a:rPr>
              <a:t>o</a:t>
            </a:r>
            <a:r>
              <a:rPr lang="en-US" sz="2200" dirty="0" smtClean="0">
                <a:solidFill>
                  <a:srgbClr val="33CCCC"/>
                </a:solidFill>
              </a:rPr>
              <a:t>ught to</a:t>
            </a:r>
          </a:p>
          <a:p>
            <a:pPr marL="137160" indent="0">
              <a:buNone/>
            </a:pPr>
            <a:r>
              <a:rPr lang="en-US" sz="2200" dirty="0">
                <a:solidFill>
                  <a:srgbClr val="33CCCC"/>
                </a:solidFill>
              </a:rPr>
              <a:t>w</a:t>
            </a:r>
            <a:r>
              <a:rPr lang="en-US" sz="2200" dirty="0" smtClean="0">
                <a:solidFill>
                  <a:srgbClr val="33CCCC"/>
                </a:solidFill>
              </a:rPr>
              <a:t>ould </a:t>
            </a:r>
          </a:p>
          <a:p>
            <a:pPr marL="137160" indent="0">
              <a:buNone/>
            </a:pPr>
            <a:r>
              <a:rPr lang="en-US" sz="2200" dirty="0">
                <a:solidFill>
                  <a:srgbClr val="33CCCC"/>
                </a:solidFill>
              </a:rPr>
              <a:t>u</a:t>
            </a:r>
            <a:r>
              <a:rPr lang="en-US" sz="2200" dirty="0" smtClean="0">
                <a:solidFill>
                  <a:srgbClr val="33CCCC"/>
                </a:solidFill>
              </a:rPr>
              <a:t>sed to</a:t>
            </a:r>
          </a:p>
          <a:p>
            <a:pPr marL="137160" indent="0">
              <a:buNone/>
            </a:pPr>
            <a:endParaRPr lang="en-US" sz="2200" dirty="0">
              <a:solidFill>
                <a:srgbClr val="33CCCC"/>
              </a:solidFill>
            </a:endParaRPr>
          </a:p>
        </p:txBody>
      </p:sp>
      <p:sp>
        <p:nvSpPr>
          <p:cNvPr id="4" name="Text Placeholder 3"/>
          <p:cNvSpPr>
            <a:spLocks noGrp="1"/>
          </p:cNvSpPr>
          <p:nvPr>
            <p:ph type="body" sz="quarter" idx="3"/>
          </p:nvPr>
        </p:nvSpPr>
        <p:spPr>
          <a:solidFill>
            <a:schemeClr val="accent3">
              <a:lumMod val="75000"/>
            </a:schemeClr>
          </a:solidFill>
          <a:ln>
            <a:solidFill>
              <a:schemeClr val="accent3"/>
            </a:solidFill>
          </a:ln>
        </p:spPr>
        <p:txBody>
          <a:bodyPr/>
          <a:lstStyle/>
          <a:p>
            <a:pPr algn="ctr"/>
            <a:r>
              <a:rPr lang="en-US" dirty="0" smtClean="0"/>
              <a:t>Indirect speech</a:t>
            </a:r>
            <a:endParaRPr lang="en-US" dirty="0"/>
          </a:p>
        </p:txBody>
      </p:sp>
      <p:sp>
        <p:nvSpPr>
          <p:cNvPr id="6" name="Content Placeholder 5"/>
          <p:cNvSpPr>
            <a:spLocks noGrp="1"/>
          </p:cNvSpPr>
          <p:nvPr>
            <p:ph sz="quarter" idx="4"/>
          </p:nvPr>
        </p:nvSpPr>
        <p:spPr>
          <a:xfrm>
            <a:off x="4645025" y="2362200"/>
            <a:ext cx="4041775" cy="4267200"/>
          </a:xfrm>
          <a:ln>
            <a:solidFill>
              <a:schemeClr val="bg1"/>
            </a:solidFill>
          </a:ln>
        </p:spPr>
        <p:txBody>
          <a:bodyPr>
            <a:normAutofit/>
          </a:bodyPr>
          <a:lstStyle/>
          <a:p>
            <a:pPr marL="137160" indent="0">
              <a:buNone/>
            </a:pPr>
            <a:r>
              <a:rPr lang="en-US" sz="2200" dirty="0"/>
              <a:t>m</a:t>
            </a:r>
            <a:r>
              <a:rPr lang="en-US" sz="2200" dirty="0" smtClean="0"/>
              <a:t>ight</a:t>
            </a:r>
          </a:p>
          <a:p>
            <a:pPr marL="137160" indent="0">
              <a:buNone/>
            </a:pPr>
            <a:r>
              <a:rPr lang="en-US" sz="2200" dirty="0"/>
              <a:t>c</a:t>
            </a:r>
            <a:r>
              <a:rPr lang="en-US" sz="2200" dirty="0" smtClean="0"/>
              <a:t>ould </a:t>
            </a:r>
          </a:p>
          <a:p>
            <a:pPr marL="137160" indent="0">
              <a:buNone/>
            </a:pPr>
            <a:r>
              <a:rPr lang="en-US" sz="2200" dirty="0" smtClean="0"/>
              <a:t>would</a:t>
            </a:r>
          </a:p>
          <a:p>
            <a:pPr marL="137160" indent="0">
              <a:buNone/>
            </a:pPr>
            <a:r>
              <a:rPr lang="en-US" sz="2200" dirty="0"/>
              <a:t>m</a:t>
            </a:r>
            <a:r>
              <a:rPr lang="en-US" sz="2200" dirty="0" smtClean="0"/>
              <a:t>ust/ Had to</a:t>
            </a:r>
          </a:p>
          <a:p>
            <a:pPr marL="137160" indent="0">
              <a:buNone/>
            </a:pPr>
            <a:r>
              <a:rPr lang="en-US" sz="2200" dirty="0" smtClean="0">
                <a:solidFill>
                  <a:srgbClr val="33CCCC"/>
                </a:solidFill>
              </a:rPr>
              <a:t>Should </a:t>
            </a:r>
          </a:p>
          <a:p>
            <a:pPr marL="137160" indent="0">
              <a:buNone/>
            </a:pPr>
            <a:r>
              <a:rPr lang="en-US" sz="2200" dirty="0">
                <a:solidFill>
                  <a:srgbClr val="33CCCC"/>
                </a:solidFill>
              </a:rPr>
              <a:t>c</a:t>
            </a:r>
            <a:r>
              <a:rPr lang="en-US" sz="2200" dirty="0" smtClean="0">
                <a:solidFill>
                  <a:srgbClr val="33CCCC"/>
                </a:solidFill>
              </a:rPr>
              <a:t>ould </a:t>
            </a:r>
          </a:p>
          <a:p>
            <a:pPr marL="137160" indent="0">
              <a:buNone/>
            </a:pPr>
            <a:r>
              <a:rPr lang="en-US" sz="2200" dirty="0">
                <a:solidFill>
                  <a:srgbClr val="33CCCC"/>
                </a:solidFill>
              </a:rPr>
              <a:t>m</a:t>
            </a:r>
            <a:r>
              <a:rPr lang="en-US" sz="2200" dirty="0" smtClean="0">
                <a:solidFill>
                  <a:srgbClr val="33CCCC"/>
                </a:solidFill>
              </a:rPr>
              <a:t>ight </a:t>
            </a:r>
          </a:p>
          <a:p>
            <a:pPr marL="137160" indent="0">
              <a:buNone/>
            </a:pPr>
            <a:r>
              <a:rPr lang="en-US" sz="2200" dirty="0">
                <a:solidFill>
                  <a:srgbClr val="33CCCC"/>
                </a:solidFill>
              </a:rPr>
              <a:t>o</a:t>
            </a:r>
            <a:r>
              <a:rPr lang="en-US" sz="2200" dirty="0" smtClean="0">
                <a:solidFill>
                  <a:srgbClr val="33CCCC"/>
                </a:solidFill>
              </a:rPr>
              <a:t>ught to</a:t>
            </a:r>
          </a:p>
          <a:p>
            <a:pPr marL="137160" indent="0">
              <a:buNone/>
            </a:pPr>
            <a:r>
              <a:rPr lang="en-US" sz="2200" dirty="0">
                <a:solidFill>
                  <a:srgbClr val="33CCCC"/>
                </a:solidFill>
              </a:rPr>
              <a:t>w</a:t>
            </a:r>
            <a:r>
              <a:rPr lang="en-US" sz="2200" dirty="0" smtClean="0">
                <a:solidFill>
                  <a:srgbClr val="33CCCC"/>
                </a:solidFill>
              </a:rPr>
              <a:t>ould </a:t>
            </a:r>
          </a:p>
          <a:p>
            <a:pPr marL="137160" indent="0">
              <a:buNone/>
            </a:pPr>
            <a:r>
              <a:rPr lang="en-US" sz="2200" dirty="0">
                <a:solidFill>
                  <a:srgbClr val="33CCCC"/>
                </a:solidFill>
              </a:rPr>
              <a:t>u</a:t>
            </a:r>
            <a:r>
              <a:rPr lang="en-US" sz="2200" dirty="0" smtClean="0">
                <a:solidFill>
                  <a:srgbClr val="33CCCC"/>
                </a:solidFill>
              </a:rPr>
              <a:t>sed to</a:t>
            </a:r>
          </a:p>
          <a:p>
            <a:pPr marL="137160" indent="0">
              <a:buNone/>
            </a:pPr>
            <a:endParaRPr lang="en-US" sz="2200" dirty="0"/>
          </a:p>
        </p:txBody>
      </p:sp>
      <p:sp>
        <p:nvSpPr>
          <p:cNvPr id="7" name="Right Brace 6"/>
          <p:cNvSpPr/>
          <p:nvPr/>
        </p:nvSpPr>
        <p:spPr>
          <a:xfrm>
            <a:off x="6324600" y="4267200"/>
            <a:ext cx="457200" cy="2057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8" name="TextBox 7"/>
          <p:cNvSpPr txBox="1"/>
          <p:nvPr/>
        </p:nvSpPr>
        <p:spPr>
          <a:xfrm>
            <a:off x="7109085" y="5029200"/>
            <a:ext cx="1074333" cy="769441"/>
          </a:xfrm>
          <a:prstGeom prst="rect">
            <a:avLst/>
          </a:prstGeom>
          <a:noFill/>
        </p:spPr>
        <p:txBody>
          <a:bodyPr wrap="none" rtlCol="0">
            <a:spAutoFit/>
          </a:bodyPr>
          <a:lstStyle/>
          <a:p>
            <a:r>
              <a:rPr lang="en-US" sz="2200" dirty="0">
                <a:solidFill>
                  <a:srgbClr val="33CCCC"/>
                </a:solidFill>
              </a:rPr>
              <a:t>n</a:t>
            </a:r>
            <a:r>
              <a:rPr lang="en-US" sz="2200" dirty="0" smtClean="0">
                <a:solidFill>
                  <a:srgbClr val="33CCCC"/>
                </a:solidFill>
              </a:rPr>
              <a:t>o back</a:t>
            </a:r>
          </a:p>
          <a:p>
            <a:r>
              <a:rPr lang="en-US" sz="2200" dirty="0" smtClean="0">
                <a:solidFill>
                  <a:srgbClr val="33CCCC"/>
                </a:solidFill>
              </a:rPr>
              <a:t> shift</a:t>
            </a:r>
            <a:endParaRPr lang="en-US" sz="2200" dirty="0">
              <a:solidFill>
                <a:srgbClr val="33CCCC"/>
              </a:solidFill>
            </a:endParaRPr>
          </a:p>
        </p:txBody>
      </p:sp>
    </p:spTree>
    <p:extLst>
      <p:ext uri="{BB962C8B-B14F-4D97-AF65-F5344CB8AC3E}">
        <p14:creationId xmlns:p14="http://schemas.microsoft.com/office/powerpoint/2010/main" val="32483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p:cTn id="19" dur="500" fill="hold"/>
                                        <p:tgtEl>
                                          <p:spTgt spid="4">
                                            <p:bg/>
                                          </p:spTgt>
                                        </p:tgtEl>
                                        <p:attrNameLst>
                                          <p:attrName>ppt_w</p:attrName>
                                        </p:attrNameLst>
                                      </p:cBhvr>
                                      <p:tavLst>
                                        <p:tav tm="0">
                                          <p:val>
                                            <p:fltVal val="0"/>
                                          </p:val>
                                        </p:tav>
                                        <p:tav tm="100000">
                                          <p:val>
                                            <p:strVal val="#ppt_w"/>
                                          </p:val>
                                        </p:tav>
                                      </p:tavLst>
                                    </p:anim>
                                    <p:anim calcmode="lin" valueType="num">
                                      <p:cBhvr>
                                        <p:cTn id="20" dur="500" fill="hold"/>
                                        <p:tgtEl>
                                          <p:spTgt spid="4">
                                            <p:bg/>
                                          </p:spTgt>
                                        </p:tgtEl>
                                        <p:attrNameLst>
                                          <p:attrName>ppt_h</p:attrName>
                                        </p:attrNameLst>
                                      </p:cBhvr>
                                      <p:tavLst>
                                        <p:tav tm="0">
                                          <p:val>
                                            <p:fltVal val="0"/>
                                          </p:val>
                                        </p:tav>
                                        <p:tav tm="100000">
                                          <p:val>
                                            <p:strVal val="#ppt_h"/>
                                          </p:val>
                                        </p:tav>
                                      </p:tavLst>
                                    </p:anim>
                                    <p:animEffect transition="in" filter="fade">
                                      <p:cBhvr>
                                        <p:cTn id="21" dur="500"/>
                                        <p:tgtEl>
                                          <p:spTgt spid="4">
                                            <p:bg/>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p:cTn id="5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65"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 calcmode="lin" valueType="num">
                                      <p:cBhvr>
                                        <p:cTn id="7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73" dur="5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74" dur="500"/>
                                        <p:tgtEl>
                                          <p:spTgt spid="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p:cTn id="7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81" dur="5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82" dur="5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 calcmode="lin" valueType="num">
                                      <p:cBhvr>
                                        <p:cTn id="8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89" dur="5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90" dur="500"/>
                                        <p:tgtEl>
                                          <p:spTgt spid="6">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5">
                                            <p:txEl>
                                              <p:pRg st="4" end="4"/>
                                            </p:txEl>
                                          </p:spTgt>
                                        </p:tgtEl>
                                        <p:attrNameLst>
                                          <p:attrName>style.visibility</p:attrName>
                                        </p:attrNameLst>
                                      </p:cBhvr>
                                      <p:to>
                                        <p:strVal val="visible"/>
                                      </p:to>
                                    </p:set>
                                    <p:anim calcmode="lin" valueType="num">
                                      <p:cBhvr>
                                        <p:cTn id="9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96"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7"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98" dur="500"/>
                                        <p:tgtEl>
                                          <p:spTgt spid="5">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6">
                                            <p:txEl>
                                              <p:pRg st="4" end="4"/>
                                            </p:txEl>
                                          </p:spTgt>
                                        </p:tgtEl>
                                        <p:attrNameLst>
                                          <p:attrName>style.visibility</p:attrName>
                                        </p:attrNameLst>
                                      </p:cBhvr>
                                      <p:to>
                                        <p:strVal val="visible"/>
                                      </p:to>
                                    </p:set>
                                    <p:anim calcmode="lin" valueType="num">
                                      <p:cBhvr>
                                        <p:cTn id="10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05" dur="5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06" dur="500"/>
                                        <p:tgtEl>
                                          <p:spTgt spid="6">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5">
                                            <p:txEl>
                                              <p:pRg st="5" end="5"/>
                                            </p:txEl>
                                          </p:spTgt>
                                        </p:tgtEl>
                                        <p:attrNameLst>
                                          <p:attrName>style.visibility</p:attrName>
                                        </p:attrNameLst>
                                      </p:cBhvr>
                                      <p:to>
                                        <p:strVal val="visible"/>
                                      </p:to>
                                    </p:set>
                                    <p:anim calcmode="lin" valueType="num">
                                      <p:cBhvr>
                                        <p:cTn id="11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12"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13" dur="5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14" dur="500"/>
                                        <p:tgtEl>
                                          <p:spTgt spid="5">
                                            <p:txEl>
                                              <p:pRg st="5" end="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6">
                                            <p:txEl>
                                              <p:pRg st="5" end="5"/>
                                            </p:txEl>
                                          </p:spTgt>
                                        </p:tgtEl>
                                        <p:attrNameLst>
                                          <p:attrName>style.visibility</p:attrName>
                                        </p:attrNameLst>
                                      </p:cBhvr>
                                      <p:to>
                                        <p:strVal val="visible"/>
                                      </p:to>
                                    </p:set>
                                    <p:anim calcmode="lin" valueType="num">
                                      <p:cBhvr>
                                        <p:cTn id="11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20"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21" dur="5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22" dur="500"/>
                                        <p:tgtEl>
                                          <p:spTgt spid="6">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anim calcmode="lin" valueType="num">
                                      <p:cBhvr>
                                        <p:cTn id="1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29" dur="5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30" dur="500"/>
                                        <p:tgtEl>
                                          <p:spTgt spid="5">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6">
                                            <p:txEl>
                                              <p:pRg st="6" end="6"/>
                                            </p:txEl>
                                          </p:spTgt>
                                        </p:tgtEl>
                                        <p:attrNameLst>
                                          <p:attrName>style.visibility</p:attrName>
                                        </p:attrNameLst>
                                      </p:cBhvr>
                                      <p:to>
                                        <p:strVal val="visible"/>
                                      </p:to>
                                    </p:set>
                                    <p:anim calcmode="lin" valueType="num">
                                      <p:cBhvr>
                                        <p:cTn id="13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36"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37" dur="5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38" dur="500"/>
                                        <p:tgtEl>
                                          <p:spTgt spid="6">
                                            <p:txEl>
                                              <p:pRg st="6" end="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5">
                                            <p:txEl>
                                              <p:pRg st="7" end="7"/>
                                            </p:txEl>
                                          </p:spTgt>
                                        </p:tgtEl>
                                        <p:attrNameLst>
                                          <p:attrName>style.visibility</p:attrName>
                                        </p:attrNameLst>
                                      </p:cBhvr>
                                      <p:to>
                                        <p:strVal val="visible"/>
                                      </p:to>
                                    </p:set>
                                    <p:anim calcmode="lin" valueType="num">
                                      <p:cBhvr>
                                        <p:cTn id="14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44" dur="5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45" dur="5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46" dur="500"/>
                                        <p:tgtEl>
                                          <p:spTgt spid="5">
                                            <p:txEl>
                                              <p:pRg st="7" end="7"/>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nodeType="clickEffect">
                                  <p:stCondLst>
                                    <p:cond delay="0"/>
                                  </p:stCondLst>
                                  <p:childTnLst>
                                    <p:set>
                                      <p:cBhvr>
                                        <p:cTn id="150" dur="1" fill="hold">
                                          <p:stCondLst>
                                            <p:cond delay="0"/>
                                          </p:stCondLst>
                                        </p:cTn>
                                        <p:tgtEl>
                                          <p:spTgt spid="6">
                                            <p:txEl>
                                              <p:pRg st="7" end="7"/>
                                            </p:txEl>
                                          </p:spTgt>
                                        </p:tgtEl>
                                        <p:attrNameLst>
                                          <p:attrName>style.visibility</p:attrName>
                                        </p:attrNameLst>
                                      </p:cBhvr>
                                      <p:to>
                                        <p:strVal val="visible"/>
                                      </p:to>
                                    </p:set>
                                    <p:anim calcmode="lin" valueType="num">
                                      <p:cBhvr>
                                        <p:cTn id="151"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52" dur="5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53" dur="5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54" dur="500"/>
                                        <p:tgtEl>
                                          <p:spTgt spid="6">
                                            <p:txEl>
                                              <p:pRg st="7" end="7"/>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nodeType="clickEffect">
                                  <p:stCondLst>
                                    <p:cond delay="0"/>
                                  </p:stCondLst>
                                  <p:childTnLst>
                                    <p:set>
                                      <p:cBhvr>
                                        <p:cTn id="158" dur="1" fill="hold">
                                          <p:stCondLst>
                                            <p:cond delay="0"/>
                                          </p:stCondLst>
                                        </p:cTn>
                                        <p:tgtEl>
                                          <p:spTgt spid="5">
                                            <p:txEl>
                                              <p:pRg st="8" end="8"/>
                                            </p:txEl>
                                          </p:spTgt>
                                        </p:tgtEl>
                                        <p:attrNameLst>
                                          <p:attrName>style.visibility</p:attrName>
                                        </p:attrNameLst>
                                      </p:cBhvr>
                                      <p:to>
                                        <p:strVal val="visible"/>
                                      </p:to>
                                    </p:set>
                                    <p:anim calcmode="lin" valueType="num">
                                      <p:cBhvr>
                                        <p:cTn id="15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60"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61" dur="5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162" dur="500"/>
                                        <p:tgtEl>
                                          <p:spTgt spid="5">
                                            <p:txEl>
                                              <p:pRg st="8" end="8"/>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nodeType="clickEffect">
                                  <p:stCondLst>
                                    <p:cond delay="0"/>
                                  </p:stCondLst>
                                  <p:childTnLst>
                                    <p:set>
                                      <p:cBhvr>
                                        <p:cTn id="166" dur="1" fill="hold">
                                          <p:stCondLst>
                                            <p:cond delay="0"/>
                                          </p:stCondLst>
                                        </p:cTn>
                                        <p:tgtEl>
                                          <p:spTgt spid="6">
                                            <p:txEl>
                                              <p:pRg st="8" end="8"/>
                                            </p:txEl>
                                          </p:spTgt>
                                        </p:tgtEl>
                                        <p:attrNameLst>
                                          <p:attrName>style.visibility</p:attrName>
                                        </p:attrNameLst>
                                      </p:cBhvr>
                                      <p:to>
                                        <p:strVal val="visible"/>
                                      </p:to>
                                    </p:set>
                                    <p:anim calcmode="lin" valueType="num">
                                      <p:cBhvr>
                                        <p:cTn id="16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68" dur="5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69" dur="5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70" dur="500"/>
                                        <p:tgtEl>
                                          <p:spTgt spid="6">
                                            <p:txEl>
                                              <p:pRg st="8" end="8"/>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nodeType="clickEffect">
                                  <p:stCondLst>
                                    <p:cond delay="0"/>
                                  </p:stCondLst>
                                  <p:childTnLst>
                                    <p:set>
                                      <p:cBhvr>
                                        <p:cTn id="174" dur="1" fill="hold">
                                          <p:stCondLst>
                                            <p:cond delay="0"/>
                                          </p:stCondLst>
                                        </p:cTn>
                                        <p:tgtEl>
                                          <p:spTgt spid="5">
                                            <p:txEl>
                                              <p:pRg st="9" end="9"/>
                                            </p:txEl>
                                          </p:spTgt>
                                        </p:tgtEl>
                                        <p:attrNameLst>
                                          <p:attrName>style.visibility</p:attrName>
                                        </p:attrNameLst>
                                      </p:cBhvr>
                                      <p:to>
                                        <p:strVal val="visible"/>
                                      </p:to>
                                    </p:set>
                                    <p:anim calcmode="lin" valueType="num">
                                      <p:cBhvr>
                                        <p:cTn id="17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76" dur="500" fill="hold"/>
                                        <p:tgtEl>
                                          <p:spTgt spid="5">
                                            <p:txEl>
                                              <p:pRg st="9" end="9"/>
                                            </p:txEl>
                                          </p:spTgt>
                                        </p:tgtEl>
                                        <p:attrNameLst>
                                          <p:attrName>ppt_h</p:attrName>
                                        </p:attrNameLst>
                                      </p:cBhvr>
                                      <p:tavLst>
                                        <p:tav tm="0">
                                          <p:val>
                                            <p:fltVal val="0"/>
                                          </p:val>
                                        </p:tav>
                                        <p:tav tm="100000">
                                          <p:val>
                                            <p:strVal val="#ppt_h"/>
                                          </p:val>
                                        </p:tav>
                                      </p:tavLst>
                                    </p:anim>
                                    <p:anim calcmode="lin" valueType="num">
                                      <p:cBhvr>
                                        <p:cTn id="177" dur="5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178" dur="500"/>
                                        <p:tgtEl>
                                          <p:spTgt spid="5">
                                            <p:txEl>
                                              <p:pRg st="9" end="9"/>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nodeType="clickEffect">
                                  <p:stCondLst>
                                    <p:cond delay="0"/>
                                  </p:stCondLst>
                                  <p:childTnLst>
                                    <p:set>
                                      <p:cBhvr>
                                        <p:cTn id="182" dur="1" fill="hold">
                                          <p:stCondLst>
                                            <p:cond delay="0"/>
                                          </p:stCondLst>
                                        </p:cTn>
                                        <p:tgtEl>
                                          <p:spTgt spid="6">
                                            <p:txEl>
                                              <p:pRg st="9" end="9"/>
                                            </p:txEl>
                                          </p:spTgt>
                                        </p:tgtEl>
                                        <p:attrNameLst>
                                          <p:attrName>style.visibility</p:attrName>
                                        </p:attrNameLst>
                                      </p:cBhvr>
                                      <p:to>
                                        <p:strVal val="visible"/>
                                      </p:to>
                                    </p:set>
                                    <p:anim calcmode="lin" valueType="num">
                                      <p:cBhvr>
                                        <p:cTn id="18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84" dur="500" fill="hold"/>
                                        <p:tgtEl>
                                          <p:spTgt spid="6">
                                            <p:txEl>
                                              <p:pRg st="9" end="9"/>
                                            </p:txEl>
                                          </p:spTgt>
                                        </p:tgtEl>
                                        <p:attrNameLst>
                                          <p:attrName>ppt_h</p:attrName>
                                        </p:attrNameLst>
                                      </p:cBhvr>
                                      <p:tavLst>
                                        <p:tav tm="0">
                                          <p:val>
                                            <p:fltVal val="0"/>
                                          </p:val>
                                        </p:tav>
                                        <p:tav tm="100000">
                                          <p:val>
                                            <p:strVal val="#ppt_h"/>
                                          </p:val>
                                        </p:tav>
                                      </p:tavLst>
                                    </p:anim>
                                    <p:anim calcmode="lin" valueType="num">
                                      <p:cBhvr>
                                        <p:cTn id="185" dur="5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86" dur="500"/>
                                        <p:tgtEl>
                                          <p:spTgt spid="6">
                                            <p:txEl>
                                              <p:pRg st="9" end="9"/>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2" presetClass="entr" presetSubtype="2" fill="hold" grpId="0" nodeType="clickEffect">
                                  <p:stCondLst>
                                    <p:cond delay="0"/>
                                  </p:stCondLst>
                                  <p:childTnLst>
                                    <p:set>
                                      <p:cBhvr>
                                        <p:cTn id="190" dur="1" fill="hold">
                                          <p:stCondLst>
                                            <p:cond delay="0"/>
                                          </p:stCondLst>
                                        </p:cTn>
                                        <p:tgtEl>
                                          <p:spTgt spid="7"/>
                                        </p:tgtEl>
                                        <p:attrNameLst>
                                          <p:attrName>style.visibility</p:attrName>
                                        </p:attrNameLst>
                                      </p:cBhvr>
                                      <p:to>
                                        <p:strVal val="visible"/>
                                      </p:to>
                                    </p:set>
                                    <p:anim calcmode="lin" valueType="num">
                                      <p:cBhvr additive="base">
                                        <p:cTn id="191" dur="500" fill="hold"/>
                                        <p:tgtEl>
                                          <p:spTgt spid="7"/>
                                        </p:tgtEl>
                                        <p:attrNameLst>
                                          <p:attrName>ppt_x</p:attrName>
                                        </p:attrNameLst>
                                      </p:cBhvr>
                                      <p:tavLst>
                                        <p:tav tm="0">
                                          <p:val>
                                            <p:strVal val="1+#ppt_w/2"/>
                                          </p:val>
                                        </p:tav>
                                        <p:tav tm="100000">
                                          <p:val>
                                            <p:strVal val="#ppt_x"/>
                                          </p:val>
                                        </p:tav>
                                      </p:tavLst>
                                    </p:anim>
                                    <p:anim calcmode="lin" valueType="num">
                                      <p:cBhvr additive="base">
                                        <p:cTn id="19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2" fill="hold" nodeType="clickEffect">
                                  <p:stCondLst>
                                    <p:cond delay="0"/>
                                  </p:stCondLst>
                                  <p:childTnLst>
                                    <p:set>
                                      <p:cBhvr>
                                        <p:cTn id="196" dur="1" fill="hold">
                                          <p:stCondLst>
                                            <p:cond delay="0"/>
                                          </p:stCondLst>
                                        </p:cTn>
                                        <p:tgtEl>
                                          <p:spTgt spid="8">
                                            <p:txEl>
                                              <p:pRg st="0" end="0"/>
                                            </p:txEl>
                                          </p:spTgt>
                                        </p:tgtEl>
                                        <p:attrNameLst>
                                          <p:attrName>style.visibility</p:attrName>
                                        </p:attrNameLst>
                                      </p:cBhvr>
                                      <p:to>
                                        <p:strVal val="visible"/>
                                      </p:to>
                                    </p:set>
                                    <p:anim calcmode="lin" valueType="num">
                                      <p:cBhvr additive="base">
                                        <p:cTn id="19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8" dur="500" fill="hold"/>
                                        <p:tgtEl>
                                          <p:spTgt spid="8">
                                            <p:txEl>
                                              <p:pRg st="0" end="0"/>
                                            </p:txEl>
                                          </p:spTgt>
                                        </p:tgtEl>
                                        <p:attrNameLst>
                                          <p:attrName>ppt_y</p:attrName>
                                        </p:attrNameLst>
                                      </p:cBhvr>
                                      <p:tavLst>
                                        <p:tav tm="0">
                                          <p:val>
                                            <p:strVal val="#ppt_y"/>
                                          </p:val>
                                        </p:tav>
                                        <p:tav tm="100000">
                                          <p:val>
                                            <p:strVal val="#ppt_y"/>
                                          </p:val>
                                        </p:tav>
                                      </p:tavLst>
                                    </p:anim>
                                  </p:childTnLst>
                                </p:cTn>
                              </p:par>
                              <p:par>
                                <p:cTn id="199" presetID="2" presetClass="entr" presetSubtype="2" fill="hold" nodeType="withEffect">
                                  <p:stCondLst>
                                    <p:cond delay="0"/>
                                  </p:stCondLst>
                                  <p:childTnLst>
                                    <p:set>
                                      <p:cBhvr>
                                        <p:cTn id="200" dur="1" fill="hold">
                                          <p:stCondLst>
                                            <p:cond delay="0"/>
                                          </p:stCondLst>
                                        </p:cTn>
                                        <p:tgtEl>
                                          <p:spTgt spid="8">
                                            <p:txEl>
                                              <p:pRg st="1" end="1"/>
                                            </p:txEl>
                                          </p:spTgt>
                                        </p:tgtEl>
                                        <p:attrNameLst>
                                          <p:attrName>style.visibility</p:attrName>
                                        </p:attrNameLst>
                                      </p:cBhvr>
                                      <p:to>
                                        <p:strVal val="visible"/>
                                      </p:to>
                                    </p:set>
                                    <p:anim calcmode="lin" valueType="num">
                                      <p:cBhvr additive="base">
                                        <p:cTn id="20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0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u="none" dirty="0" smtClean="0">
                <a:solidFill>
                  <a:srgbClr val="FFFF00"/>
                </a:solidFill>
                <a:latin typeface="Bodoni MT Black" panose="02070A03080606020203" pitchFamily="18" charset="0"/>
              </a:rPr>
              <a:t>GRAMMAR LESSON</a:t>
            </a:r>
            <a:endParaRPr lang="en-US" sz="7200" u="none" dirty="0">
              <a:solidFill>
                <a:srgbClr val="FFFF00"/>
              </a:solidFill>
              <a:latin typeface="Bodoni MT Black" panose="02070A03080606020203" pitchFamily="18" charset="0"/>
            </a:endParaRPr>
          </a:p>
        </p:txBody>
      </p:sp>
      <p:sp>
        <p:nvSpPr>
          <p:cNvPr id="3" name="Subtitle 2"/>
          <p:cNvSpPr>
            <a:spLocks noGrp="1"/>
          </p:cNvSpPr>
          <p:nvPr>
            <p:ph type="subTitle" idx="1"/>
          </p:nvPr>
        </p:nvSpPr>
        <p:spPr/>
        <p:txBody>
          <a:bodyPr>
            <a:normAutofit fontScale="77500" lnSpcReduction="20000"/>
          </a:bodyPr>
          <a:lstStyle/>
          <a:p>
            <a:r>
              <a:rPr lang="en-US" sz="2400" dirty="0" smtClean="0"/>
              <a:t>Conducted by </a:t>
            </a:r>
            <a:r>
              <a:rPr lang="en-US" dirty="0" smtClean="0">
                <a:solidFill>
                  <a:srgbClr val="0033CC"/>
                </a:solidFill>
              </a:rPr>
              <a:t>MD.ABDUR ROUF</a:t>
            </a:r>
            <a:endParaRPr lang="en-US" dirty="0" smtClean="0">
              <a:solidFill>
                <a:srgbClr val="0033CC"/>
              </a:solidFill>
            </a:endParaRPr>
          </a:p>
          <a:p>
            <a:r>
              <a:rPr lang="en-US" sz="2000" dirty="0" smtClean="0"/>
              <a:t>                              BA(</a:t>
            </a:r>
            <a:r>
              <a:rPr lang="en-US" sz="2000" dirty="0" err="1" smtClean="0"/>
              <a:t>Hons</a:t>
            </a:r>
            <a:r>
              <a:rPr lang="en-US" sz="2000" dirty="0" smtClean="0"/>
              <a:t>) MA in English</a:t>
            </a:r>
          </a:p>
          <a:p>
            <a:r>
              <a:rPr lang="en-US" sz="2000" dirty="0" smtClean="0"/>
              <a:t>                    </a:t>
            </a:r>
            <a:r>
              <a:rPr lang="en-US" sz="2000" dirty="0"/>
              <a:t>Lecturer in English</a:t>
            </a:r>
          </a:p>
          <a:p>
            <a:r>
              <a:rPr lang="en-US" sz="2000" dirty="0" err="1" smtClean="0"/>
              <a:t>Khalna</a:t>
            </a:r>
            <a:r>
              <a:rPr lang="en-US" sz="2000" dirty="0" smtClean="0"/>
              <a:t> </a:t>
            </a:r>
            <a:r>
              <a:rPr lang="en-US" sz="2000" dirty="0" err="1" smtClean="0"/>
              <a:t>Islamia</a:t>
            </a:r>
            <a:r>
              <a:rPr lang="en-US" sz="2000" dirty="0" smtClean="0"/>
              <a:t> </a:t>
            </a:r>
            <a:r>
              <a:rPr lang="en-US" sz="2000" dirty="0" err="1" smtClean="0"/>
              <a:t>Fazil</a:t>
            </a:r>
            <a:r>
              <a:rPr lang="en-US" sz="2000" dirty="0" smtClean="0"/>
              <a:t>(Degree) </a:t>
            </a:r>
            <a:r>
              <a:rPr lang="en-US" sz="2000" dirty="0"/>
              <a:t>Madrasah, </a:t>
            </a:r>
            <a:r>
              <a:rPr lang="en-US" sz="2000" dirty="0" err="1" smtClean="0"/>
              <a:t>Patnitala,Naogaon</a:t>
            </a:r>
            <a:r>
              <a:rPr lang="en-US" sz="2000" dirty="0" smtClean="0"/>
              <a:t>.</a:t>
            </a:r>
            <a:endParaRPr lang="en-US" sz="2000" dirty="0"/>
          </a:p>
          <a:p>
            <a:endParaRPr lang="en-US" sz="2000" dirty="0"/>
          </a:p>
        </p:txBody>
      </p:sp>
    </p:spTree>
    <p:extLst>
      <p:ext uri="{BB962C8B-B14F-4D97-AF65-F5344CB8AC3E}">
        <p14:creationId xmlns:p14="http://schemas.microsoft.com/office/powerpoint/2010/main" val="29703181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sz="3600" b="1" u="none" dirty="0" smtClean="0">
                <a:solidFill>
                  <a:schemeClr val="tx1"/>
                </a:solidFill>
              </a:rPr>
              <a:t>Expressions of time</a:t>
            </a:r>
            <a:endParaRPr lang="en-US" sz="3600" b="1" u="none" dirty="0">
              <a:solidFill>
                <a:schemeClr val="tx1"/>
              </a:solidFill>
            </a:endParaRPr>
          </a:p>
        </p:txBody>
      </p:sp>
      <p:sp>
        <p:nvSpPr>
          <p:cNvPr id="3" name="Text Placeholder 2"/>
          <p:cNvSpPr>
            <a:spLocks noGrp="1"/>
          </p:cNvSpPr>
          <p:nvPr>
            <p:ph type="body" idx="1"/>
          </p:nvPr>
        </p:nvSpPr>
        <p:spPr>
          <a:solidFill>
            <a:schemeClr val="accent3">
              <a:lumMod val="75000"/>
            </a:schemeClr>
          </a:solidFill>
        </p:spPr>
        <p:txBody>
          <a:bodyPr/>
          <a:lstStyle/>
          <a:p>
            <a:pPr algn="ctr"/>
            <a:r>
              <a:rPr lang="en-US" dirty="0" smtClean="0"/>
              <a:t>Direct speech</a:t>
            </a:r>
            <a:endParaRPr lang="en-US" dirty="0"/>
          </a:p>
        </p:txBody>
      </p:sp>
      <p:sp>
        <p:nvSpPr>
          <p:cNvPr id="5" name="Content Placeholder 4"/>
          <p:cNvSpPr>
            <a:spLocks noGrp="1"/>
          </p:cNvSpPr>
          <p:nvPr>
            <p:ph sz="half" idx="2"/>
          </p:nvPr>
        </p:nvSpPr>
        <p:spPr>
          <a:ln>
            <a:solidFill>
              <a:schemeClr val="tx1"/>
            </a:solidFill>
          </a:ln>
        </p:spPr>
        <p:txBody>
          <a:bodyPr>
            <a:noAutofit/>
          </a:bodyPr>
          <a:lstStyle/>
          <a:p>
            <a:pPr marL="0" indent="0">
              <a:buNone/>
            </a:pPr>
            <a:r>
              <a:rPr lang="en-US" sz="2200" dirty="0">
                <a:solidFill>
                  <a:srgbClr val="FFFF00"/>
                </a:solidFill>
              </a:rPr>
              <a:t>t</a:t>
            </a:r>
            <a:r>
              <a:rPr lang="en-US" sz="2200" dirty="0" smtClean="0">
                <a:solidFill>
                  <a:srgbClr val="FFFF00"/>
                </a:solidFill>
              </a:rPr>
              <a:t>oday</a:t>
            </a:r>
          </a:p>
          <a:p>
            <a:pPr marL="0" indent="0">
              <a:buNone/>
            </a:pPr>
            <a:r>
              <a:rPr lang="en-US" sz="2200" dirty="0" smtClean="0">
                <a:solidFill>
                  <a:srgbClr val="FFFF00"/>
                </a:solidFill>
              </a:rPr>
              <a:t>yesterday</a:t>
            </a:r>
          </a:p>
          <a:p>
            <a:pPr marL="0" indent="0">
              <a:buNone/>
            </a:pPr>
            <a:r>
              <a:rPr lang="en-US" sz="2200" dirty="0" smtClean="0">
                <a:solidFill>
                  <a:srgbClr val="FFFF00"/>
                </a:solidFill>
              </a:rPr>
              <a:t>tomorrow </a:t>
            </a:r>
          </a:p>
          <a:p>
            <a:pPr marL="0" indent="0">
              <a:buNone/>
            </a:pPr>
            <a:r>
              <a:rPr lang="en-US" sz="2200" dirty="0">
                <a:solidFill>
                  <a:srgbClr val="FFFF00"/>
                </a:solidFill>
              </a:rPr>
              <a:t>n</a:t>
            </a:r>
            <a:r>
              <a:rPr lang="en-US" sz="2200" dirty="0" smtClean="0">
                <a:solidFill>
                  <a:srgbClr val="FFFF00"/>
                </a:solidFill>
              </a:rPr>
              <a:t>ext week/year etc.</a:t>
            </a:r>
          </a:p>
          <a:p>
            <a:pPr marL="0" indent="0">
              <a:buNone/>
            </a:pPr>
            <a:r>
              <a:rPr lang="en-US" sz="2200" dirty="0">
                <a:solidFill>
                  <a:srgbClr val="FFFF00"/>
                </a:solidFill>
              </a:rPr>
              <a:t>last week </a:t>
            </a:r>
            <a:endParaRPr lang="en-US" sz="2200" dirty="0" smtClean="0">
              <a:solidFill>
                <a:srgbClr val="FFFF00"/>
              </a:solidFill>
            </a:endParaRPr>
          </a:p>
          <a:p>
            <a:pPr marL="0" indent="0">
              <a:buNone/>
            </a:pPr>
            <a:r>
              <a:rPr lang="en-US" sz="2200" dirty="0" smtClean="0">
                <a:solidFill>
                  <a:srgbClr val="FFFF00"/>
                </a:solidFill>
              </a:rPr>
              <a:t>now    </a:t>
            </a:r>
            <a:r>
              <a:rPr lang="en-US" sz="2200" dirty="0" smtClean="0"/>
              <a:t>                    </a:t>
            </a:r>
            <a:endParaRPr lang="en-US" sz="2200" dirty="0"/>
          </a:p>
          <a:p>
            <a:pPr marL="0" indent="0">
              <a:buNone/>
            </a:pPr>
            <a:r>
              <a:rPr lang="en-US" sz="2200" dirty="0" smtClean="0">
                <a:solidFill>
                  <a:srgbClr val="FFFF00"/>
                </a:solidFill>
              </a:rPr>
              <a:t>last </a:t>
            </a:r>
            <a:r>
              <a:rPr lang="en-US" sz="2200" dirty="0">
                <a:solidFill>
                  <a:srgbClr val="FFFF00"/>
                </a:solidFill>
              </a:rPr>
              <a:t>night                   </a:t>
            </a:r>
          </a:p>
          <a:p>
            <a:pPr marL="0" indent="0">
              <a:buNone/>
            </a:pPr>
            <a:r>
              <a:rPr lang="en-US" sz="2200" dirty="0">
                <a:solidFill>
                  <a:srgbClr val="FFFF00"/>
                </a:solidFill>
              </a:rPr>
              <a:t>t</a:t>
            </a:r>
            <a:r>
              <a:rPr lang="en-US" sz="2200" dirty="0" smtClean="0">
                <a:solidFill>
                  <a:srgbClr val="FFFF00"/>
                </a:solidFill>
              </a:rPr>
              <a:t>hese </a:t>
            </a:r>
          </a:p>
          <a:p>
            <a:pPr marL="0" indent="0">
              <a:buNone/>
            </a:pPr>
            <a:r>
              <a:rPr lang="en-US" sz="2200" dirty="0" smtClean="0">
                <a:solidFill>
                  <a:srgbClr val="FFFF00"/>
                </a:solidFill>
              </a:rPr>
              <a:t>this(time expression) </a:t>
            </a:r>
          </a:p>
          <a:p>
            <a:pPr marL="0" indent="0">
              <a:buNone/>
            </a:pPr>
            <a:r>
              <a:rPr lang="en-US" sz="2200" dirty="0" smtClean="0">
                <a:solidFill>
                  <a:srgbClr val="FFFF00"/>
                </a:solidFill>
              </a:rPr>
              <a:t>this(adj.)                          </a:t>
            </a:r>
            <a:endParaRPr lang="en-US" sz="2200" dirty="0">
              <a:solidFill>
                <a:srgbClr val="FFFF00"/>
              </a:solidFill>
            </a:endParaRPr>
          </a:p>
          <a:p>
            <a:pPr marL="0" indent="0">
              <a:buNone/>
            </a:pPr>
            <a:r>
              <a:rPr lang="en-US" sz="2200" dirty="0" smtClean="0"/>
              <a:t>         </a:t>
            </a:r>
            <a:endParaRPr lang="en-US" sz="2200" dirty="0"/>
          </a:p>
        </p:txBody>
      </p:sp>
      <p:sp>
        <p:nvSpPr>
          <p:cNvPr id="4" name="Text Placeholder 3"/>
          <p:cNvSpPr>
            <a:spLocks noGrp="1"/>
          </p:cNvSpPr>
          <p:nvPr>
            <p:ph type="body" sz="quarter" idx="3"/>
          </p:nvPr>
        </p:nvSpPr>
        <p:spPr>
          <a:solidFill>
            <a:schemeClr val="accent3">
              <a:lumMod val="75000"/>
            </a:schemeClr>
          </a:solidFill>
          <a:ln>
            <a:solidFill>
              <a:schemeClr val="accent3">
                <a:lumMod val="75000"/>
              </a:schemeClr>
            </a:solidFill>
          </a:ln>
        </p:spPr>
        <p:txBody>
          <a:bodyPr/>
          <a:lstStyle/>
          <a:p>
            <a:pPr algn="ctr"/>
            <a:r>
              <a:rPr lang="en-US" dirty="0" smtClean="0"/>
              <a:t>Indirect speech</a:t>
            </a:r>
            <a:endParaRPr lang="en-US" dirty="0"/>
          </a:p>
        </p:txBody>
      </p:sp>
      <p:sp>
        <p:nvSpPr>
          <p:cNvPr id="6" name="Content Placeholder 5"/>
          <p:cNvSpPr>
            <a:spLocks noGrp="1"/>
          </p:cNvSpPr>
          <p:nvPr>
            <p:ph sz="quarter" idx="4"/>
          </p:nvPr>
        </p:nvSpPr>
        <p:spPr>
          <a:xfrm>
            <a:off x="4645025" y="2220912"/>
            <a:ext cx="4346575" cy="3951288"/>
          </a:xfrm>
          <a:noFill/>
          <a:ln>
            <a:solidFill>
              <a:schemeClr val="tx1"/>
            </a:solidFill>
          </a:ln>
        </p:spPr>
        <p:txBody>
          <a:bodyPr>
            <a:noAutofit/>
          </a:bodyPr>
          <a:lstStyle/>
          <a:p>
            <a:pPr marL="0" indent="0">
              <a:buNone/>
            </a:pPr>
            <a:r>
              <a:rPr lang="en-US" sz="2200" dirty="0">
                <a:solidFill>
                  <a:srgbClr val="FFFF00"/>
                </a:solidFill>
              </a:rPr>
              <a:t>t</a:t>
            </a:r>
            <a:r>
              <a:rPr lang="en-US" sz="2200" dirty="0" smtClean="0">
                <a:solidFill>
                  <a:srgbClr val="FFFF00"/>
                </a:solidFill>
              </a:rPr>
              <a:t>hat day</a:t>
            </a:r>
          </a:p>
          <a:p>
            <a:pPr marL="0" indent="0">
              <a:buNone/>
            </a:pPr>
            <a:r>
              <a:rPr lang="en-US" sz="2200" dirty="0">
                <a:solidFill>
                  <a:srgbClr val="FFFF00"/>
                </a:solidFill>
              </a:rPr>
              <a:t>t</a:t>
            </a:r>
            <a:r>
              <a:rPr lang="en-US" sz="2200" dirty="0" smtClean="0">
                <a:solidFill>
                  <a:srgbClr val="FFFF00"/>
                </a:solidFill>
              </a:rPr>
              <a:t>he day before/previous day</a:t>
            </a:r>
          </a:p>
          <a:p>
            <a:pPr marL="0" indent="0">
              <a:buNone/>
            </a:pPr>
            <a:r>
              <a:rPr lang="en-US" sz="2200" dirty="0">
                <a:solidFill>
                  <a:srgbClr val="FFFF00"/>
                </a:solidFill>
              </a:rPr>
              <a:t>t</a:t>
            </a:r>
            <a:r>
              <a:rPr lang="en-US" sz="2200" dirty="0" smtClean="0">
                <a:solidFill>
                  <a:srgbClr val="FFFF00"/>
                </a:solidFill>
              </a:rPr>
              <a:t>he next day/the following day</a:t>
            </a:r>
          </a:p>
          <a:p>
            <a:pPr marL="0" indent="0">
              <a:buNone/>
            </a:pPr>
            <a:r>
              <a:rPr lang="en-US" sz="2200" dirty="0">
                <a:solidFill>
                  <a:srgbClr val="FFFF00"/>
                </a:solidFill>
              </a:rPr>
              <a:t>t</a:t>
            </a:r>
            <a:r>
              <a:rPr lang="en-US" sz="2200" dirty="0" smtClean="0">
                <a:solidFill>
                  <a:srgbClr val="FFFF00"/>
                </a:solidFill>
              </a:rPr>
              <a:t>he following week/year etc.</a:t>
            </a:r>
          </a:p>
          <a:p>
            <a:pPr marL="0" indent="0">
              <a:buNone/>
            </a:pPr>
            <a:r>
              <a:rPr lang="en-US" sz="2200" dirty="0" smtClean="0">
                <a:solidFill>
                  <a:srgbClr val="FFFF00"/>
                </a:solidFill>
              </a:rPr>
              <a:t>previous week</a:t>
            </a:r>
          </a:p>
          <a:p>
            <a:pPr marL="0" indent="0">
              <a:buNone/>
            </a:pPr>
            <a:r>
              <a:rPr lang="en-US" sz="2200" dirty="0" smtClean="0">
                <a:solidFill>
                  <a:srgbClr val="FFFF00"/>
                </a:solidFill>
              </a:rPr>
              <a:t>then</a:t>
            </a:r>
          </a:p>
          <a:p>
            <a:pPr marL="0" indent="0">
              <a:buNone/>
            </a:pPr>
            <a:r>
              <a:rPr lang="en-US" sz="2200" dirty="0">
                <a:solidFill>
                  <a:srgbClr val="FFFF00"/>
                </a:solidFill>
              </a:rPr>
              <a:t>t</a:t>
            </a:r>
            <a:r>
              <a:rPr lang="en-US" sz="2200" dirty="0" smtClean="0">
                <a:solidFill>
                  <a:srgbClr val="FFFF00"/>
                </a:solidFill>
              </a:rPr>
              <a:t>he night before</a:t>
            </a:r>
          </a:p>
          <a:p>
            <a:pPr marL="0" indent="0">
              <a:buNone/>
            </a:pPr>
            <a:r>
              <a:rPr lang="en-US" sz="2200" dirty="0">
                <a:solidFill>
                  <a:srgbClr val="FFFF00"/>
                </a:solidFill>
              </a:rPr>
              <a:t>t</a:t>
            </a:r>
            <a:r>
              <a:rPr lang="en-US" sz="2200" dirty="0" smtClean="0">
                <a:solidFill>
                  <a:srgbClr val="FFFF00"/>
                </a:solidFill>
              </a:rPr>
              <a:t>hose</a:t>
            </a:r>
          </a:p>
          <a:p>
            <a:pPr marL="0" indent="0">
              <a:buNone/>
            </a:pPr>
            <a:r>
              <a:rPr lang="en-US" sz="2200" dirty="0" smtClean="0">
                <a:solidFill>
                  <a:srgbClr val="FFFF00"/>
                </a:solidFill>
              </a:rPr>
              <a:t>that</a:t>
            </a:r>
          </a:p>
          <a:p>
            <a:pPr marL="0" indent="0">
              <a:buNone/>
            </a:pPr>
            <a:r>
              <a:rPr lang="en-US" sz="2200" dirty="0" smtClean="0">
                <a:solidFill>
                  <a:srgbClr val="FFFF00"/>
                </a:solidFill>
              </a:rPr>
              <a:t>the</a:t>
            </a:r>
          </a:p>
          <a:p>
            <a:pPr marL="0" indent="0">
              <a:buNone/>
            </a:pPr>
            <a:endParaRPr lang="en-US" sz="2200" dirty="0" smtClean="0">
              <a:solidFill>
                <a:schemeClr val="tx1"/>
              </a:solidFill>
            </a:endParaRPr>
          </a:p>
          <a:p>
            <a:pPr marL="0" indent="0">
              <a:buNone/>
            </a:pPr>
            <a:endParaRPr lang="en-US" sz="2200" dirty="0" smtClean="0">
              <a:solidFill>
                <a:srgbClr val="FFFF00"/>
              </a:solidFill>
            </a:endParaRPr>
          </a:p>
          <a:p>
            <a:pPr marL="0" indent="0">
              <a:buNone/>
            </a:pPr>
            <a:endParaRPr lang="en-US" sz="2200" dirty="0" smtClean="0">
              <a:solidFill>
                <a:schemeClr val="tx1"/>
              </a:solidFill>
            </a:endParaRP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a:p>
        </p:txBody>
      </p:sp>
    </p:spTree>
    <p:extLst>
      <p:ext uri="{BB962C8B-B14F-4D97-AF65-F5344CB8AC3E}">
        <p14:creationId xmlns:p14="http://schemas.microsoft.com/office/powerpoint/2010/main" val="9690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p:cTn id="19" dur="500" fill="hold"/>
                                        <p:tgtEl>
                                          <p:spTgt spid="4">
                                            <p:bg/>
                                          </p:spTgt>
                                        </p:tgtEl>
                                        <p:attrNameLst>
                                          <p:attrName>ppt_w</p:attrName>
                                        </p:attrNameLst>
                                      </p:cBhvr>
                                      <p:tavLst>
                                        <p:tav tm="0">
                                          <p:val>
                                            <p:fltVal val="0"/>
                                          </p:val>
                                        </p:tav>
                                        <p:tav tm="100000">
                                          <p:val>
                                            <p:strVal val="#ppt_w"/>
                                          </p:val>
                                        </p:tav>
                                      </p:tavLst>
                                    </p:anim>
                                    <p:anim calcmode="lin" valueType="num">
                                      <p:cBhvr>
                                        <p:cTn id="20" dur="500" fill="hold"/>
                                        <p:tgtEl>
                                          <p:spTgt spid="4">
                                            <p:bg/>
                                          </p:spTgt>
                                        </p:tgtEl>
                                        <p:attrNameLst>
                                          <p:attrName>ppt_h</p:attrName>
                                        </p:attrNameLst>
                                      </p:cBhvr>
                                      <p:tavLst>
                                        <p:tav tm="0">
                                          <p:val>
                                            <p:fltVal val="0"/>
                                          </p:val>
                                        </p:tav>
                                        <p:tav tm="100000">
                                          <p:val>
                                            <p:strVal val="#ppt_h"/>
                                          </p:val>
                                        </p:tav>
                                      </p:tavLst>
                                    </p:anim>
                                    <p:animEffect transition="in" filter="fade">
                                      <p:cBhvr>
                                        <p:cTn id="21" dur="500"/>
                                        <p:tgtEl>
                                          <p:spTgt spid="4">
                                            <p:bg/>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9" dur="5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p:cTn id="5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65"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 calcmode="lin" valueType="num">
                                      <p:cBhvr>
                                        <p:cTn id="7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73" dur="5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74" dur="500"/>
                                        <p:tgtEl>
                                          <p:spTgt spid="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p:cTn id="7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81" dur="5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82" dur="5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 calcmode="lin" valueType="num">
                                      <p:cBhvr>
                                        <p:cTn id="8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89" dur="5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90" dur="500"/>
                                        <p:tgtEl>
                                          <p:spTgt spid="6">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5">
                                            <p:txEl>
                                              <p:pRg st="4" end="4"/>
                                            </p:txEl>
                                          </p:spTgt>
                                        </p:tgtEl>
                                        <p:attrNameLst>
                                          <p:attrName>style.visibility</p:attrName>
                                        </p:attrNameLst>
                                      </p:cBhvr>
                                      <p:to>
                                        <p:strVal val="visible"/>
                                      </p:to>
                                    </p:set>
                                    <p:anim calcmode="lin" valueType="num">
                                      <p:cBhvr>
                                        <p:cTn id="9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96"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7"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98" dur="500"/>
                                        <p:tgtEl>
                                          <p:spTgt spid="5">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6">
                                            <p:txEl>
                                              <p:pRg st="4" end="4"/>
                                            </p:txEl>
                                          </p:spTgt>
                                        </p:tgtEl>
                                        <p:attrNameLst>
                                          <p:attrName>style.visibility</p:attrName>
                                        </p:attrNameLst>
                                      </p:cBhvr>
                                      <p:to>
                                        <p:strVal val="visible"/>
                                      </p:to>
                                    </p:set>
                                    <p:anim calcmode="lin" valueType="num">
                                      <p:cBhvr>
                                        <p:cTn id="10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05" dur="5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06" dur="500"/>
                                        <p:tgtEl>
                                          <p:spTgt spid="6">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5">
                                            <p:txEl>
                                              <p:pRg st="5" end="5"/>
                                            </p:txEl>
                                          </p:spTgt>
                                        </p:tgtEl>
                                        <p:attrNameLst>
                                          <p:attrName>style.visibility</p:attrName>
                                        </p:attrNameLst>
                                      </p:cBhvr>
                                      <p:to>
                                        <p:strVal val="visible"/>
                                      </p:to>
                                    </p:set>
                                    <p:anim calcmode="lin" valueType="num">
                                      <p:cBhvr>
                                        <p:cTn id="11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12"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13" dur="5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14" dur="500"/>
                                        <p:tgtEl>
                                          <p:spTgt spid="5">
                                            <p:txEl>
                                              <p:pRg st="5" end="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6">
                                            <p:txEl>
                                              <p:pRg st="5" end="5"/>
                                            </p:txEl>
                                          </p:spTgt>
                                        </p:tgtEl>
                                        <p:attrNameLst>
                                          <p:attrName>style.visibility</p:attrName>
                                        </p:attrNameLst>
                                      </p:cBhvr>
                                      <p:to>
                                        <p:strVal val="visible"/>
                                      </p:to>
                                    </p:set>
                                    <p:anim calcmode="lin" valueType="num">
                                      <p:cBhvr>
                                        <p:cTn id="11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20"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21" dur="5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22" dur="500"/>
                                        <p:tgtEl>
                                          <p:spTgt spid="6">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anim calcmode="lin" valueType="num">
                                      <p:cBhvr>
                                        <p:cTn id="1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29" dur="5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30" dur="500"/>
                                        <p:tgtEl>
                                          <p:spTgt spid="5">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6">
                                            <p:txEl>
                                              <p:pRg st="6" end="6"/>
                                            </p:txEl>
                                          </p:spTgt>
                                        </p:tgtEl>
                                        <p:attrNameLst>
                                          <p:attrName>style.visibility</p:attrName>
                                        </p:attrNameLst>
                                      </p:cBhvr>
                                      <p:to>
                                        <p:strVal val="visible"/>
                                      </p:to>
                                    </p:set>
                                    <p:anim calcmode="lin" valueType="num">
                                      <p:cBhvr>
                                        <p:cTn id="13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36"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37" dur="5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38" dur="500"/>
                                        <p:tgtEl>
                                          <p:spTgt spid="6">
                                            <p:txEl>
                                              <p:pRg st="6" end="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5">
                                            <p:txEl>
                                              <p:pRg st="7" end="7"/>
                                            </p:txEl>
                                          </p:spTgt>
                                        </p:tgtEl>
                                        <p:attrNameLst>
                                          <p:attrName>style.visibility</p:attrName>
                                        </p:attrNameLst>
                                      </p:cBhvr>
                                      <p:to>
                                        <p:strVal val="visible"/>
                                      </p:to>
                                    </p:set>
                                    <p:anim calcmode="lin" valueType="num">
                                      <p:cBhvr>
                                        <p:cTn id="14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44" dur="5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45" dur="5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46" dur="500"/>
                                        <p:tgtEl>
                                          <p:spTgt spid="5">
                                            <p:txEl>
                                              <p:pRg st="7" end="7"/>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nodeType="clickEffect">
                                  <p:stCondLst>
                                    <p:cond delay="0"/>
                                  </p:stCondLst>
                                  <p:childTnLst>
                                    <p:set>
                                      <p:cBhvr>
                                        <p:cTn id="150" dur="1" fill="hold">
                                          <p:stCondLst>
                                            <p:cond delay="0"/>
                                          </p:stCondLst>
                                        </p:cTn>
                                        <p:tgtEl>
                                          <p:spTgt spid="6">
                                            <p:txEl>
                                              <p:pRg st="7" end="7"/>
                                            </p:txEl>
                                          </p:spTgt>
                                        </p:tgtEl>
                                        <p:attrNameLst>
                                          <p:attrName>style.visibility</p:attrName>
                                        </p:attrNameLst>
                                      </p:cBhvr>
                                      <p:to>
                                        <p:strVal val="visible"/>
                                      </p:to>
                                    </p:set>
                                    <p:anim calcmode="lin" valueType="num">
                                      <p:cBhvr>
                                        <p:cTn id="151"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52" dur="5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53" dur="5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54" dur="500"/>
                                        <p:tgtEl>
                                          <p:spTgt spid="6">
                                            <p:txEl>
                                              <p:pRg st="7" end="7"/>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nodeType="clickEffect">
                                  <p:stCondLst>
                                    <p:cond delay="0"/>
                                  </p:stCondLst>
                                  <p:childTnLst>
                                    <p:set>
                                      <p:cBhvr>
                                        <p:cTn id="158" dur="1" fill="hold">
                                          <p:stCondLst>
                                            <p:cond delay="0"/>
                                          </p:stCondLst>
                                        </p:cTn>
                                        <p:tgtEl>
                                          <p:spTgt spid="5">
                                            <p:txEl>
                                              <p:pRg st="8" end="8"/>
                                            </p:txEl>
                                          </p:spTgt>
                                        </p:tgtEl>
                                        <p:attrNameLst>
                                          <p:attrName>style.visibility</p:attrName>
                                        </p:attrNameLst>
                                      </p:cBhvr>
                                      <p:to>
                                        <p:strVal val="visible"/>
                                      </p:to>
                                    </p:set>
                                    <p:anim calcmode="lin" valueType="num">
                                      <p:cBhvr>
                                        <p:cTn id="15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60"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61" dur="5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162" dur="500"/>
                                        <p:tgtEl>
                                          <p:spTgt spid="5">
                                            <p:txEl>
                                              <p:pRg st="8" end="8"/>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nodeType="clickEffect">
                                  <p:stCondLst>
                                    <p:cond delay="0"/>
                                  </p:stCondLst>
                                  <p:childTnLst>
                                    <p:set>
                                      <p:cBhvr>
                                        <p:cTn id="166" dur="1" fill="hold">
                                          <p:stCondLst>
                                            <p:cond delay="0"/>
                                          </p:stCondLst>
                                        </p:cTn>
                                        <p:tgtEl>
                                          <p:spTgt spid="6">
                                            <p:txEl>
                                              <p:pRg st="8" end="8"/>
                                            </p:txEl>
                                          </p:spTgt>
                                        </p:tgtEl>
                                        <p:attrNameLst>
                                          <p:attrName>style.visibility</p:attrName>
                                        </p:attrNameLst>
                                      </p:cBhvr>
                                      <p:to>
                                        <p:strVal val="visible"/>
                                      </p:to>
                                    </p:set>
                                    <p:anim calcmode="lin" valueType="num">
                                      <p:cBhvr>
                                        <p:cTn id="16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68" dur="5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69" dur="5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70" dur="500"/>
                                        <p:tgtEl>
                                          <p:spTgt spid="6">
                                            <p:txEl>
                                              <p:pRg st="8" end="8"/>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nodeType="clickEffect">
                                  <p:stCondLst>
                                    <p:cond delay="0"/>
                                  </p:stCondLst>
                                  <p:childTnLst>
                                    <p:set>
                                      <p:cBhvr>
                                        <p:cTn id="174" dur="1" fill="hold">
                                          <p:stCondLst>
                                            <p:cond delay="0"/>
                                          </p:stCondLst>
                                        </p:cTn>
                                        <p:tgtEl>
                                          <p:spTgt spid="5">
                                            <p:txEl>
                                              <p:pRg st="9" end="9"/>
                                            </p:txEl>
                                          </p:spTgt>
                                        </p:tgtEl>
                                        <p:attrNameLst>
                                          <p:attrName>style.visibility</p:attrName>
                                        </p:attrNameLst>
                                      </p:cBhvr>
                                      <p:to>
                                        <p:strVal val="visible"/>
                                      </p:to>
                                    </p:set>
                                    <p:anim calcmode="lin" valueType="num">
                                      <p:cBhvr>
                                        <p:cTn id="17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76" dur="500" fill="hold"/>
                                        <p:tgtEl>
                                          <p:spTgt spid="5">
                                            <p:txEl>
                                              <p:pRg st="9" end="9"/>
                                            </p:txEl>
                                          </p:spTgt>
                                        </p:tgtEl>
                                        <p:attrNameLst>
                                          <p:attrName>ppt_h</p:attrName>
                                        </p:attrNameLst>
                                      </p:cBhvr>
                                      <p:tavLst>
                                        <p:tav tm="0">
                                          <p:val>
                                            <p:fltVal val="0"/>
                                          </p:val>
                                        </p:tav>
                                        <p:tav tm="100000">
                                          <p:val>
                                            <p:strVal val="#ppt_h"/>
                                          </p:val>
                                        </p:tav>
                                      </p:tavLst>
                                    </p:anim>
                                    <p:anim calcmode="lin" valueType="num">
                                      <p:cBhvr>
                                        <p:cTn id="177" dur="5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178" dur="500"/>
                                        <p:tgtEl>
                                          <p:spTgt spid="5">
                                            <p:txEl>
                                              <p:pRg st="9" end="9"/>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nodeType="clickEffect">
                                  <p:stCondLst>
                                    <p:cond delay="0"/>
                                  </p:stCondLst>
                                  <p:childTnLst>
                                    <p:set>
                                      <p:cBhvr>
                                        <p:cTn id="182" dur="1" fill="hold">
                                          <p:stCondLst>
                                            <p:cond delay="0"/>
                                          </p:stCondLst>
                                        </p:cTn>
                                        <p:tgtEl>
                                          <p:spTgt spid="6">
                                            <p:txEl>
                                              <p:pRg st="9" end="9"/>
                                            </p:txEl>
                                          </p:spTgt>
                                        </p:tgtEl>
                                        <p:attrNameLst>
                                          <p:attrName>style.visibility</p:attrName>
                                        </p:attrNameLst>
                                      </p:cBhvr>
                                      <p:to>
                                        <p:strVal val="visible"/>
                                      </p:to>
                                    </p:set>
                                    <p:anim calcmode="lin" valueType="num">
                                      <p:cBhvr>
                                        <p:cTn id="18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84" dur="500" fill="hold"/>
                                        <p:tgtEl>
                                          <p:spTgt spid="6">
                                            <p:txEl>
                                              <p:pRg st="9" end="9"/>
                                            </p:txEl>
                                          </p:spTgt>
                                        </p:tgtEl>
                                        <p:attrNameLst>
                                          <p:attrName>ppt_h</p:attrName>
                                        </p:attrNameLst>
                                      </p:cBhvr>
                                      <p:tavLst>
                                        <p:tav tm="0">
                                          <p:val>
                                            <p:fltVal val="0"/>
                                          </p:val>
                                        </p:tav>
                                        <p:tav tm="100000">
                                          <p:val>
                                            <p:strVal val="#ppt_h"/>
                                          </p:val>
                                        </p:tav>
                                      </p:tavLst>
                                    </p:anim>
                                    <p:anim calcmode="lin" valueType="num">
                                      <p:cBhvr>
                                        <p:cTn id="185" dur="5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86" dur="500"/>
                                        <p:tgtEl>
                                          <p:spTgt spid="6">
                                            <p:txEl>
                                              <p:pRg st="9" end="9"/>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nodeType="clickEffect">
                                  <p:stCondLst>
                                    <p:cond delay="0"/>
                                  </p:stCondLst>
                                  <p:childTnLst>
                                    <p:set>
                                      <p:cBhvr>
                                        <p:cTn id="190" dur="1" fill="hold">
                                          <p:stCondLst>
                                            <p:cond delay="0"/>
                                          </p:stCondLst>
                                        </p:cTn>
                                        <p:tgtEl>
                                          <p:spTgt spid="5">
                                            <p:txEl>
                                              <p:pRg st="10" end="10"/>
                                            </p:txEl>
                                          </p:spTgt>
                                        </p:tgtEl>
                                        <p:attrNameLst>
                                          <p:attrName>style.visibility</p:attrName>
                                        </p:attrNameLst>
                                      </p:cBhvr>
                                      <p:to>
                                        <p:strVal val="visible"/>
                                      </p:to>
                                    </p:set>
                                    <p:anim calcmode="lin" valueType="num">
                                      <p:cBhvr>
                                        <p:cTn id="19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192" dur="5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193" dur="5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19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a:solidFill>
            <a:schemeClr val="accent3"/>
          </a:solidFill>
        </p:spPr>
        <p:txBody>
          <a:bodyPr>
            <a:normAutofit/>
          </a:bodyPr>
          <a:lstStyle/>
          <a:p>
            <a:r>
              <a:rPr lang="en-US" sz="3600" b="1" u="none" dirty="0" smtClean="0">
                <a:solidFill>
                  <a:schemeClr val="tx1"/>
                </a:solidFill>
              </a:rPr>
              <a:t>Indirect Speech</a:t>
            </a:r>
            <a:endParaRPr lang="en-US" sz="3600" b="1" u="none" dirty="0">
              <a:solidFill>
                <a:schemeClr val="tx1"/>
              </a:solidFill>
            </a:endParaRPr>
          </a:p>
        </p:txBody>
      </p:sp>
      <p:sp>
        <p:nvSpPr>
          <p:cNvPr id="3" name="Rectangle 2"/>
          <p:cNvSpPr/>
          <p:nvPr/>
        </p:nvSpPr>
        <p:spPr>
          <a:xfrm>
            <a:off x="457200" y="1907232"/>
            <a:ext cx="4036682" cy="461665"/>
          </a:xfrm>
          <a:prstGeom prst="rect">
            <a:avLst/>
          </a:prstGeom>
          <a:ln>
            <a:solidFill>
              <a:schemeClr val="tx1"/>
            </a:solidFill>
          </a:ln>
        </p:spPr>
        <p:txBody>
          <a:bodyPr wrap="none">
            <a:spAutoFit/>
          </a:bodyPr>
          <a:lstStyle/>
          <a:p>
            <a:pPr marL="342900" indent="-342900">
              <a:buFont typeface="Wingdings" pitchFamily="2" charset="2"/>
              <a:buChar char="Ø"/>
            </a:pPr>
            <a:r>
              <a:rPr lang="en-US" sz="2400" dirty="0">
                <a:latin typeface="Arial" pitchFamily="34" charset="0"/>
                <a:cs typeface="Arial" pitchFamily="34" charset="0"/>
              </a:rPr>
              <a:t>If you are reporting a fact:</a:t>
            </a:r>
          </a:p>
        </p:txBody>
      </p:sp>
      <p:sp>
        <p:nvSpPr>
          <p:cNvPr id="4" name="Rectangle 3"/>
          <p:cNvSpPr/>
          <p:nvPr/>
        </p:nvSpPr>
        <p:spPr>
          <a:xfrm>
            <a:off x="457200" y="2554204"/>
            <a:ext cx="8153400" cy="461665"/>
          </a:xfrm>
          <a:prstGeom prst="rect">
            <a:avLst/>
          </a:prstGeom>
          <a:solidFill>
            <a:schemeClr val="bg1"/>
          </a:solidFill>
        </p:spPr>
        <p:txBody>
          <a:bodyPr wrap="square">
            <a:spAutoFit/>
          </a:bodyPr>
          <a:lstStyle/>
          <a:p>
            <a:r>
              <a:rPr lang="en-US" sz="2400" dirty="0">
                <a:latin typeface="Arial" pitchFamily="34" charset="0"/>
                <a:cs typeface="Arial" pitchFamily="34" charset="0"/>
              </a:rPr>
              <a:t>“All that glitter is not gold”, said grandma</a:t>
            </a:r>
            <a:r>
              <a:rPr lang="en-US" sz="2400" dirty="0" smtClean="0">
                <a:solidFill>
                  <a:srgbClr val="C00000"/>
                </a:solidFill>
                <a:latin typeface="Arial" pitchFamily="34" charset="0"/>
                <a:cs typeface="Arial" pitchFamily="34" charset="0"/>
              </a:rPr>
              <a:t>.(direct speech)</a:t>
            </a:r>
            <a:endParaRPr lang="en-US" sz="2400" dirty="0">
              <a:solidFill>
                <a:srgbClr val="C00000"/>
              </a:solidFill>
              <a:latin typeface="Arial" pitchFamily="34" charset="0"/>
              <a:cs typeface="Arial" pitchFamily="34" charset="0"/>
            </a:endParaRPr>
          </a:p>
        </p:txBody>
      </p:sp>
      <p:sp>
        <p:nvSpPr>
          <p:cNvPr id="5" name="Rectangle 4"/>
          <p:cNvSpPr/>
          <p:nvPr/>
        </p:nvSpPr>
        <p:spPr>
          <a:xfrm>
            <a:off x="471506" y="3015869"/>
            <a:ext cx="8139093" cy="461665"/>
          </a:xfrm>
          <a:prstGeom prst="rect">
            <a:avLst/>
          </a:prstGeom>
          <a:solidFill>
            <a:schemeClr val="tx1"/>
          </a:solidFill>
        </p:spPr>
        <p:txBody>
          <a:bodyPr wrap="square">
            <a:spAutoFit/>
          </a:bodyPr>
          <a:lstStyle/>
          <a:p>
            <a:r>
              <a:rPr lang="en-US" sz="2400" dirty="0">
                <a:solidFill>
                  <a:schemeClr val="bg1"/>
                </a:solidFill>
                <a:latin typeface="Arial" pitchFamily="34" charset="0"/>
                <a:cs typeface="Arial" pitchFamily="34" charset="0"/>
              </a:rPr>
              <a:t>Grandma said all that glitter is not gold</a:t>
            </a:r>
            <a:r>
              <a:rPr lang="en-US" sz="2400" dirty="0" smtClean="0">
                <a:solidFill>
                  <a:schemeClr val="bg1"/>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(indirect speech)</a:t>
            </a:r>
            <a:endParaRPr lang="en-US" sz="2400" dirty="0">
              <a:solidFill>
                <a:srgbClr val="FFFF00"/>
              </a:solidFill>
              <a:latin typeface="Arial" pitchFamily="34" charset="0"/>
              <a:cs typeface="Arial" pitchFamily="34" charset="0"/>
            </a:endParaRPr>
          </a:p>
        </p:txBody>
      </p:sp>
      <p:sp>
        <p:nvSpPr>
          <p:cNvPr id="6" name="Rectangle 5"/>
          <p:cNvSpPr/>
          <p:nvPr/>
        </p:nvSpPr>
        <p:spPr>
          <a:xfrm>
            <a:off x="465485" y="4119264"/>
            <a:ext cx="6024406" cy="461665"/>
          </a:xfrm>
          <a:prstGeom prst="rect">
            <a:avLst/>
          </a:prstGeom>
          <a:ln>
            <a:solidFill>
              <a:srgbClr val="FFFF00"/>
            </a:solidFill>
          </a:ln>
        </p:spPr>
        <p:txBody>
          <a:bodyPr wrap="none">
            <a:spAutoFit/>
          </a:bodyPr>
          <a:lstStyle/>
          <a:p>
            <a:pPr marL="342900" indent="-342900">
              <a:buFont typeface="Wingdings" pitchFamily="2" charset="2"/>
              <a:buChar char="Ø"/>
            </a:pPr>
            <a:r>
              <a:rPr lang="en-US" sz="2400" dirty="0">
                <a:solidFill>
                  <a:srgbClr val="FFFF00"/>
                </a:solidFill>
                <a:latin typeface="Arial" pitchFamily="34" charset="0"/>
                <a:cs typeface="Arial" pitchFamily="34" charset="0"/>
              </a:rPr>
              <a:t>When you report a permanent situation: </a:t>
            </a:r>
          </a:p>
        </p:txBody>
      </p:sp>
      <p:sp>
        <p:nvSpPr>
          <p:cNvPr id="7" name="Rectangle 6"/>
          <p:cNvSpPr/>
          <p:nvPr/>
        </p:nvSpPr>
        <p:spPr>
          <a:xfrm>
            <a:off x="471507" y="4654767"/>
            <a:ext cx="8277638" cy="830997"/>
          </a:xfrm>
          <a:prstGeom prst="rect">
            <a:avLst/>
          </a:prstGeom>
          <a:solidFill>
            <a:srgbClr val="92D050"/>
          </a:solidFill>
        </p:spPr>
        <p:txBody>
          <a:bodyPr wrap="square">
            <a:spAutoFit/>
          </a:bodyPr>
          <a:lstStyle/>
          <a:p>
            <a:r>
              <a:rPr lang="en-US" sz="2400" dirty="0">
                <a:latin typeface="Arial" pitchFamily="34" charset="0"/>
                <a:cs typeface="Arial" pitchFamily="34" charset="0"/>
              </a:rPr>
              <a:t>Copernicus </a:t>
            </a:r>
            <a:r>
              <a:rPr lang="en-US" sz="2400" dirty="0" smtClean="0">
                <a:latin typeface="Arial" pitchFamily="34" charset="0"/>
                <a:cs typeface="Arial" pitchFamily="34" charset="0"/>
              </a:rPr>
              <a:t>concluded, </a:t>
            </a:r>
            <a:r>
              <a:rPr lang="en-US" sz="2400" dirty="0">
                <a:latin typeface="Arial" pitchFamily="34" charset="0"/>
                <a:cs typeface="Arial" pitchFamily="34" charset="0"/>
              </a:rPr>
              <a:t>“Earth revolves round the sun</a:t>
            </a:r>
            <a:r>
              <a:rPr lang="en-US" sz="2400" dirty="0" smtClean="0">
                <a:latin typeface="Arial" pitchFamily="34" charset="0"/>
                <a:cs typeface="Arial" pitchFamily="34" charset="0"/>
              </a:rPr>
              <a:t>”. </a:t>
            </a:r>
            <a:r>
              <a:rPr lang="en-US" sz="2400" dirty="0" smtClean="0">
                <a:solidFill>
                  <a:srgbClr val="C00000"/>
                </a:solidFill>
                <a:latin typeface="Arial" pitchFamily="34" charset="0"/>
                <a:cs typeface="Arial" pitchFamily="34" charset="0"/>
              </a:rPr>
              <a:t>(direct speech)</a:t>
            </a:r>
            <a:endParaRPr lang="en-US" sz="2400" dirty="0">
              <a:solidFill>
                <a:srgbClr val="C00000"/>
              </a:solidFill>
              <a:latin typeface="Arial" pitchFamily="34" charset="0"/>
              <a:cs typeface="Arial" pitchFamily="34" charset="0"/>
            </a:endParaRPr>
          </a:p>
        </p:txBody>
      </p:sp>
      <p:sp>
        <p:nvSpPr>
          <p:cNvPr id="8" name="Rectangle 7"/>
          <p:cNvSpPr/>
          <p:nvPr/>
        </p:nvSpPr>
        <p:spPr>
          <a:xfrm>
            <a:off x="465485" y="5486400"/>
            <a:ext cx="8277638" cy="830997"/>
          </a:xfrm>
          <a:prstGeom prst="rect">
            <a:avLst/>
          </a:prstGeom>
          <a:solidFill>
            <a:schemeClr val="tx1"/>
          </a:solidFill>
        </p:spPr>
        <p:txBody>
          <a:bodyPr wrap="square">
            <a:spAutoFit/>
          </a:bodyPr>
          <a:lstStyle/>
          <a:p>
            <a:r>
              <a:rPr lang="en-US" sz="2400" dirty="0">
                <a:solidFill>
                  <a:srgbClr val="92D050"/>
                </a:solidFill>
                <a:latin typeface="Arial" pitchFamily="34" charset="0"/>
                <a:cs typeface="Arial" pitchFamily="34" charset="0"/>
              </a:rPr>
              <a:t>Copernicus </a:t>
            </a:r>
            <a:r>
              <a:rPr lang="en-US" sz="2400" dirty="0" smtClean="0">
                <a:solidFill>
                  <a:srgbClr val="92D050"/>
                </a:solidFill>
                <a:latin typeface="Arial" pitchFamily="34" charset="0"/>
                <a:cs typeface="Arial" pitchFamily="34" charset="0"/>
              </a:rPr>
              <a:t>concluded </a:t>
            </a:r>
            <a:r>
              <a:rPr lang="en-US" sz="2400" dirty="0">
                <a:solidFill>
                  <a:srgbClr val="92D050"/>
                </a:solidFill>
                <a:latin typeface="Arial" pitchFamily="34" charset="0"/>
                <a:cs typeface="Arial" pitchFamily="34" charset="0"/>
              </a:rPr>
              <a:t>earth revolves round the sun</a:t>
            </a:r>
            <a:r>
              <a:rPr lang="en-US" sz="2400" dirty="0" smtClean="0">
                <a:solidFill>
                  <a:srgbClr val="92D05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(indirect speech)</a:t>
            </a:r>
            <a:endParaRPr lang="en-US" sz="2400" dirty="0">
              <a:solidFill>
                <a:srgbClr val="FFFF00"/>
              </a:solidFill>
              <a:latin typeface="Arial" pitchFamily="34" charset="0"/>
              <a:cs typeface="Arial" pitchFamily="34" charset="0"/>
            </a:endParaRPr>
          </a:p>
        </p:txBody>
      </p:sp>
      <p:sp>
        <p:nvSpPr>
          <p:cNvPr id="9" name="TextBox 8"/>
          <p:cNvSpPr txBox="1"/>
          <p:nvPr/>
        </p:nvSpPr>
        <p:spPr>
          <a:xfrm>
            <a:off x="480902" y="1259736"/>
            <a:ext cx="2631874" cy="461665"/>
          </a:xfrm>
          <a:prstGeom prst="rect">
            <a:avLst/>
          </a:prstGeom>
          <a:solidFill>
            <a:schemeClr val="bg1"/>
          </a:solidFill>
        </p:spPr>
        <p:txBody>
          <a:bodyPr wrap="none" rtlCol="0">
            <a:spAutoFit/>
          </a:bodyPr>
          <a:lstStyle/>
          <a:p>
            <a:r>
              <a:rPr lang="en-US" sz="2400" dirty="0" smtClean="0">
                <a:solidFill>
                  <a:schemeClr val="accent1">
                    <a:lumMod val="50000"/>
                  </a:schemeClr>
                </a:solidFill>
                <a:latin typeface="Copperplate Gothic Bold" pitchFamily="34" charset="0"/>
              </a:rPr>
              <a:t>No back shift</a:t>
            </a:r>
            <a:endParaRPr lang="en-US" sz="2400" dirty="0">
              <a:solidFill>
                <a:schemeClr val="accent1">
                  <a:lumMod val="50000"/>
                </a:schemeClr>
              </a:solidFill>
              <a:latin typeface="Copperplate Gothic Bold" pitchFamily="34" charset="0"/>
            </a:endParaRPr>
          </a:p>
        </p:txBody>
      </p:sp>
      <p:sp>
        <p:nvSpPr>
          <p:cNvPr id="10" name="TextBox 9"/>
          <p:cNvSpPr txBox="1"/>
          <p:nvPr/>
        </p:nvSpPr>
        <p:spPr>
          <a:xfrm>
            <a:off x="471507" y="1259735"/>
            <a:ext cx="2641269" cy="461665"/>
          </a:xfrm>
          <a:prstGeom prst="rect">
            <a:avLst/>
          </a:prstGeom>
          <a:solidFill>
            <a:schemeClr val="accent3">
              <a:lumMod val="75000"/>
            </a:schemeClr>
          </a:solidFill>
        </p:spPr>
        <p:txBody>
          <a:bodyPr wrap="square" rtlCol="0">
            <a:spAutoFit/>
          </a:bodyPr>
          <a:lstStyle/>
          <a:p>
            <a:r>
              <a:rPr lang="en-US" sz="2400" i="1" dirty="0" smtClean="0">
                <a:solidFill>
                  <a:schemeClr val="bg1"/>
                </a:solidFill>
                <a:latin typeface="Copperplate Gothic Bold" pitchFamily="34" charset="0"/>
              </a:rPr>
              <a:t>Remember!</a:t>
            </a:r>
            <a:endParaRPr lang="en-US" sz="2400" i="1" dirty="0">
              <a:solidFill>
                <a:schemeClr val="bg1"/>
              </a:solidFill>
              <a:latin typeface="Copperplate Gothic Bold"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259736"/>
            <a:ext cx="1056510" cy="110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Documents and Settings\TAYYAB COMPUTERS\Desktop\No012004pri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9" y="1143929"/>
            <a:ext cx="1056511" cy="12249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45592" y="5948065"/>
            <a:ext cx="803553" cy="369332"/>
          </a:xfrm>
          <a:prstGeom prst="rect">
            <a:avLst/>
          </a:prstGeom>
          <a:noFill/>
        </p:spPr>
        <p:txBody>
          <a:bodyPr wrap="none" rtlCol="0">
            <a:spAutoFit/>
          </a:bodyPr>
          <a:lstStyle/>
          <a:p>
            <a:r>
              <a:rPr lang="en-US" dirty="0" smtClean="0">
                <a:solidFill>
                  <a:srgbClr val="FFFF00"/>
                </a:solidFill>
              </a:rPr>
              <a:t>Contd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362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750"/>
                                        <p:tgtEl>
                                          <p:spTgt spid="10"/>
                                        </p:tgtEl>
                                      </p:cBhvr>
                                    </p:animEffect>
                                    <p:set>
                                      <p:cBhvr>
                                        <p:cTn id="7" dur="1" fill="hold">
                                          <p:stCondLst>
                                            <p:cond delay="74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500"/>
                                        <p:tgtEl>
                                          <p:spTgt spid="1026"/>
                                        </p:tgtEl>
                                      </p:cBhvr>
                                    </p:animEffect>
                                  </p:childTnLst>
                                </p:cTn>
                              </p:par>
                              <p:par>
                                <p:cTn id="18" presetID="21" presetClass="entr" presetSubtype="1"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heel(1)">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75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75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7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75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750"/>
                                        <p:tgtEl>
                                          <p:spTgt spid="8"/>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75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grpId="1" nodeType="clickEffect">
                                  <p:stCondLst>
                                    <p:cond delay="0"/>
                                  </p:stCondLst>
                                  <p:childTnLs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868362"/>
          </a:xfrm>
          <a:solidFill>
            <a:schemeClr val="accent3"/>
          </a:solidFill>
        </p:spPr>
        <p:txBody>
          <a:bodyPr/>
          <a:lstStyle/>
          <a:p>
            <a:r>
              <a:rPr lang="en-US" b="1" u="none" dirty="0" smtClean="0">
                <a:solidFill>
                  <a:schemeClr val="tx1"/>
                </a:solidFill>
              </a:rPr>
              <a:t>Indirect Speech</a:t>
            </a:r>
            <a:endParaRPr lang="en-US" b="1" u="none" dirty="0">
              <a:solidFill>
                <a:schemeClr val="tx1"/>
              </a:solidFill>
            </a:endParaRPr>
          </a:p>
        </p:txBody>
      </p:sp>
      <p:sp>
        <p:nvSpPr>
          <p:cNvPr id="3" name="Content Placeholder 2"/>
          <p:cNvSpPr>
            <a:spLocks noGrp="1"/>
          </p:cNvSpPr>
          <p:nvPr>
            <p:ph idx="1"/>
          </p:nvPr>
        </p:nvSpPr>
        <p:spPr>
          <a:xfrm>
            <a:off x="457200" y="1831860"/>
            <a:ext cx="8229600" cy="4294303"/>
          </a:xfrm>
          <a:solidFill>
            <a:schemeClr val="accent3">
              <a:lumMod val="50000"/>
            </a:schemeClr>
          </a:solidFill>
        </p:spPr>
        <p:txBody>
          <a:bodyPr>
            <a:normAutofit fontScale="85000" lnSpcReduction="20000"/>
          </a:bodyPr>
          <a:lstStyle/>
          <a:p>
            <a:pPr marL="137160" indent="0">
              <a:buNone/>
            </a:pPr>
            <a:r>
              <a:rPr lang="en-US" sz="2400" dirty="0" smtClean="0">
                <a:latin typeface="Arial" pitchFamily="34" charset="0"/>
                <a:cs typeface="Arial" pitchFamily="34" charset="0"/>
              </a:rPr>
              <a:t>   If direct speech is  in the </a:t>
            </a:r>
          </a:p>
          <a:p>
            <a:pPr>
              <a:buFont typeface="Wingdings" pitchFamily="2" charset="2"/>
              <a:buChar char="Ø"/>
            </a:pPr>
            <a:r>
              <a:rPr lang="en-US" sz="2400" b="1" dirty="0" smtClean="0">
                <a:solidFill>
                  <a:srgbClr val="FFC000"/>
                </a:solidFill>
                <a:latin typeface="Arial" pitchFamily="34" charset="0"/>
                <a:cs typeface="Arial" pitchFamily="34" charset="0"/>
              </a:rPr>
              <a:t>PAST PERFECT</a:t>
            </a:r>
          </a:p>
          <a:p>
            <a:pPr marL="137160" indent="0">
              <a:buNone/>
            </a:pPr>
            <a:r>
              <a:rPr lang="en-US" sz="2400" dirty="0" smtClean="0">
                <a:latin typeface="Arial" pitchFamily="34" charset="0"/>
                <a:cs typeface="Arial" pitchFamily="34" charset="0"/>
              </a:rPr>
              <a:t>“I </a:t>
            </a:r>
            <a:r>
              <a:rPr lang="en-US" sz="2400" b="1" dirty="0" smtClean="0">
                <a:solidFill>
                  <a:srgbClr val="00B0F0"/>
                </a:solidFill>
                <a:latin typeface="Arial" pitchFamily="34" charset="0"/>
                <a:cs typeface="Arial" pitchFamily="34" charset="0"/>
              </a:rPr>
              <a:t>had</a:t>
            </a:r>
            <a:r>
              <a:rPr lang="en-US" sz="2400" dirty="0" smtClean="0">
                <a:latin typeface="Arial" pitchFamily="34" charset="0"/>
                <a:cs typeface="Arial" pitchFamily="34" charset="0"/>
              </a:rPr>
              <a:t> already </a:t>
            </a:r>
            <a:r>
              <a:rPr lang="en-US" sz="2400" b="1" dirty="0" smtClean="0">
                <a:solidFill>
                  <a:srgbClr val="00B0F0"/>
                </a:solidFill>
                <a:latin typeface="Arial" pitchFamily="34" charset="0"/>
                <a:cs typeface="Arial" pitchFamily="34" charset="0"/>
              </a:rPr>
              <a:t>told</a:t>
            </a:r>
            <a:r>
              <a:rPr lang="en-US" sz="2400" dirty="0" smtClean="0">
                <a:latin typeface="Arial" pitchFamily="34" charset="0"/>
                <a:cs typeface="Arial" pitchFamily="34" charset="0"/>
              </a:rPr>
              <a:t> him the news,” Tom told me.(direct)</a:t>
            </a:r>
          </a:p>
          <a:p>
            <a:pPr marL="137160" indent="0">
              <a:buNone/>
            </a:pPr>
            <a:r>
              <a:rPr lang="en-US" sz="2400" dirty="0" smtClean="0">
                <a:solidFill>
                  <a:schemeClr val="tx1"/>
                </a:solidFill>
                <a:latin typeface="Arial" pitchFamily="34" charset="0"/>
                <a:cs typeface="Arial" pitchFamily="34" charset="0"/>
              </a:rPr>
              <a:t>Tom told me he </a:t>
            </a:r>
            <a:r>
              <a:rPr lang="en-US" sz="2400" b="1" dirty="0" smtClean="0">
                <a:solidFill>
                  <a:srgbClr val="00B0F0"/>
                </a:solidFill>
                <a:latin typeface="Arial" pitchFamily="34" charset="0"/>
                <a:cs typeface="Arial" pitchFamily="34" charset="0"/>
              </a:rPr>
              <a:t>had</a:t>
            </a:r>
            <a:r>
              <a:rPr lang="en-US" sz="2400" dirty="0" smtClean="0">
                <a:solidFill>
                  <a:schemeClr val="tx1"/>
                </a:solidFill>
                <a:latin typeface="Arial" pitchFamily="34" charset="0"/>
                <a:cs typeface="Arial" pitchFamily="34" charset="0"/>
              </a:rPr>
              <a:t> already </a:t>
            </a:r>
            <a:r>
              <a:rPr lang="en-US" sz="2400" b="1" dirty="0" smtClean="0">
                <a:solidFill>
                  <a:srgbClr val="00B0F0"/>
                </a:solidFill>
                <a:latin typeface="Arial" pitchFamily="34" charset="0"/>
                <a:cs typeface="Arial" pitchFamily="34" charset="0"/>
              </a:rPr>
              <a:t>told</a:t>
            </a:r>
            <a:r>
              <a:rPr lang="en-US" sz="2400" dirty="0" smtClean="0">
                <a:solidFill>
                  <a:schemeClr val="tx1"/>
                </a:solidFill>
                <a:latin typeface="Arial" pitchFamily="34" charset="0"/>
                <a:cs typeface="Arial" pitchFamily="34" charset="0"/>
              </a:rPr>
              <a:t> him the news. (indirect)</a:t>
            </a:r>
          </a:p>
          <a:p>
            <a:pPr marL="137160" indent="0">
              <a:buNone/>
            </a:pPr>
            <a:endParaRPr lang="en-US" sz="2400" dirty="0">
              <a:solidFill>
                <a:schemeClr val="tx1"/>
              </a:solidFill>
              <a:latin typeface="Arial" pitchFamily="34" charset="0"/>
              <a:cs typeface="Arial" pitchFamily="34" charset="0"/>
            </a:endParaRPr>
          </a:p>
          <a:p>
            <a:pPr>
              <a:buFont typeface="Wingdings" pitchFamily="2" charset="2"/>
              <a:buChar char="Ø"/>
            </a:pPr>
            <a:r>
              <a:rPr lang="en-US" sz="2400" b="1" dirty="0" smtClean="0">
                <a:solidFill>
                  <a:srgbClr val="FFC000"/>
                </a:solidFill>
                <a:latin typeface="Arial" pitchFamily="34" charset="0"/>
                <a:cs typeface="Arial" pitchFamily="34" charset="0"/>
              </a:rPr>
              <a:t>PAST PERFECT CONTINUOUS</a:t>
            </a:r>
          </a:p>
          <a:p>
            <a:pPr marL="137160" indent="0">
              <a:buNone/>
            </a:pPr>
            <a:r>
              <a:rPr lang="en-US" sz="2400" dirty="0" smtClean="0">
                <a:latin typeface="Arial" pitchFamily="34" charset="0"/>
                <a:cs typeface="Arial" pitchFamily="34" charset="0"/>
              </a:rPr>
              <a:t>Ali said, “I </a:t>
            </a:r>
            <a:r>
              <a:rPr lang="en-US" sz="2400" b="1" dirty="0" smtClean="0">
                <a:solidFill>
                  <a:srgbClr val="00B0F0"/>
                </a:solidFill>
                <a:latin typeface="Arial" pitchFamily="34" charset="0"/>
                <a:cs typeface="Arial" pitchFamily="34" charset="0"/>
              </a:rPr>
              <a:t>had been browsing </a:t>
            </a:r>
            <a:r>
              <a:rPr lang="en-US" sz="2400" dirty="0" smtClean="0">
                <a:latin typeface="Arial" pitchFamily="34" charset="0"/>
                <a:cs typeface="Arial" pitchFamily="34" charset="0"/>
              </a:rPr>
              <a:t>the internet for ages.” (direct)</a:t>
            </a:r>
          </a:p>
          <a:p>
            <a:pPr marL="137160" indent="0">
              <a:buNone/>
            </a:pPr>
            <a:r>
              <a:rPr lang="en-US" sz="2400" dirty="0" smtClean="0">
                <a:solidFill>
                  <a:schemeClr val="tx1"/>
                </a:solidFill>
                <a:latin typeface="Arial" pitchFamily="34" charset="0"/>
                <a:cs typeface="Arial" pitchFamily="34" charset="0"/>
              </a:rPr>
              <a:t>Ali said he </a:t>
            </a:r>
            <a:r>
              <a:rPr lang="en-US" sz="2400" b="1" dirty="0" smtClean="0">
                <a:solidFill>
                  <a:srgbClr val="00B0F0"/>
                </a:solidFill>
                <a:latin typeface="Arial" pitchFamily="34" charset="0"/>
                <a:cs typeface="Arial" pitchFamily="34" charset="0"/>
              </a:rPr>
              <a:t>had been browsing </a:t>
            </a:r>
            <a:r>
              <a:rPr lang="en-US" sz="2400" dirty="0" smtClean="0">
                <a:solidFill>
                  <a:schemeClr val="tx1"/>
                </a:solidFill>
                <a:latin typeface="Arial" pitchFamily="34" charset="0"/>
                <a:cs typeface="Arial" pitchFamily="34" charset="0"/>
              </a:rPr>
              <a:t>the internet for ages. </a:t>
            </a:r>
          </a:p>
          <a:p>
            <a:pPr marL="137160" indent="0">
              <a:buNone/>
            </a:pPr>
            <a:r>
              <a:rPr lang="en-US" sz="2400" dirty="0" smtClean="0">
                <a:solidFill>
                  <a:schemeClr val="tx1"/>
                </a:solidFill>
                <a:latin typeface="Arial" pitchFamily="34" charset="0"/>
                <a:cs typeface="Arial" pitchFamily="34" charset="0"/>
              </a:rPr>
              <a:t>(indirect)</a:t>
            </a:r>
          </a:p>
          <a:p>
            <a:pPr marL="137160" indent="0">
              <a:buNone/>
            </a:pPr>
            <a:endParaRPr lang="en-US" sz="2400" dirty="0" smtClean="0">
              <a:solidFill>
                <a:schemeClr val="accent1">
                  <a:lumMod val="75000"/>
                </a:schemeClr>
              </a:solidFill>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Past forms of modal auxiliaries e.g. </a:t>
            </a:r>
          </a:p>
          <a:p>
            <a:pPr marL="137160" indent="0">
              <a:buNone/>
            </a:pPr>
            <a:r>
              <a:rPr lang="en-US" sz="2400" i="1" dirty="0">
                <a:solidFill>
                  <a:srgbClr val="00B0F0"/>
                </a:solidFill>
                <a:latin typeface="Arial" pitchFamily="34" charset="0"/>
                <a:cs typeface="Arial" pitchFamily="34" charset="0"/>
              </a:rPr>
              <a:t> </a:t>
            </a:r>
            <a:r>
              <a:rPr lang="en-US" sz="2400" i="1" dirty="0" smtClean="0">
                <a:solidFill>
                  <a:srgbClr val="00B0F0"/>
                </a:solidFill>
                <a:latin typeface="Arial" pitchFamily="34" charset="0"/>
                <a:cs typeface="Arial" pitchFamily="34" charset="0"/>
              </a:rPr>
              <a:t>    could, would, should etc.</a:t>
            </a:r>
          </a:p>
          <a:p>
            <a:pPr marL="137160" indent="0">
              <a:buNone/>
            </a:pPr>
            <a:r>
              <a:rPr lang="en-US" sz="2400" dirty="0" smtClean="0">
                <a:latin typeface="Arial" pitchFamily="34" charset="0"/>
                <a:cs typeface="Arial" pitchFamily="34" charset="0"/>
              </a:rPr>
              <a:t>    </a:t>
            </a:r>
            <a:r>
              <a:rPr lang="en-US" sz="3600" b="1" dirty="0" smtClean="0">
                <a:solidFill>
                  <a:srgbClr val="FFC000"/>
                </a:solidFill>
                <a:latin typeface="Arial" pitchFamily="34" charset="0"/>
                <a:cs typeface="Arial" pitchFamily="34" charset="0"/>
              </a:rPr>
              <a:t> </a:t>
            </a:r>
            <a:endParaRPr lang="en-US" sz="2400" dirty="0">
              <a:latin typeface="Arial" pitchFamily="34" charset="0"/>
              <a:cs typeface="Arial" pitchFamily="34" charset="0"/>
            </a:endParaRPr>
          </a:p>
        </p:txBody>
      </p:sp>
      <p:sp>
        <p:nvSpPr>
          <p:cNvPr id="4" name="TextBox 3"/>
          <p:cNvSpPr txBox="1"/>
          <p:nvPr/>
        </p:nvSpPr>
        <p:spPr>
          <a:xfrm>
            <a:off x="533400" y="1043693"/>
            <a:ext cx="2514600" cy="461665"/>
          </a:xfrm>
          <a:prstGeom prst="rect">
            <a:avLst/>
          </a:prstGeom>
          <a:solidFill>
            <a:schemeClr val="bg1"/>
          </a:solidFill>
        </p:spPr>
        <p:txBody>
          <a:bodyPr wrap="square" rtlCol="0">
            <a:spAutoFit/>
          </a:bodyPr>
          <a:lstStyle/>
          <a:p>
            <a:r>
              <a:rPr lang="en-US" sz="2400" i="1" dirty="0" smtClean="0">
                <a:latin typeface="+mj-lt"/>
              </a:rPr>
              <a:t>Remember!</a:t>
            </a:r>
            <a:endParaRPr lang="en-US" sz="2400" i="1" dirty="0">
              <a:latin typeface="+mj-lt"/>
            </a:endParaRPr>
          </a:p>
        </p:txBody>
      </p:sp>
      <p:sp>
        <p:nvSpPr>
          <p:cNvPr id="5" name="Rectangle 4"/>
          <p:cNvSpPr/>
          <p:nvPr/>
        </p:nvSpPr>
        <p:spPr>
          <a:xfrm>
            <a:off x="304800" y="1000863"/>
            <a:ext cx="4033476" cy="830997"/>
          </a:xfrm>
          <a:prstGeom prst="rect">
            <a:avLst/>
          </a:prstGeom>
          <a:solidFill>
            <a:schemeClr val="accent3">
              <a:lumMod val="75000"/>
            </a:schemeClr>
          </a:solidFill>
        </p:spPr>
        <p:txBody>
          <a:bodyPr wrap="square">
            <a:spAutoFit/>
          </a:bodyPr>
          <a:lstStyle/>
          <a:p>
            <a:r>
              <a:rPr lang="en-US" sz="2400" b="1" dirty="0">
                <a:solidFill>
                  <a:schemeClr val="bg1"/>
                </a:solidFill>
                <a:latin typeface="+mj-lt"/>
              </a:rPr>
              <a:t>no backshift is possible</a:t>
            </a:r>
            <a:r>
              <a:rPr lang="en-US" sz="2400" b="1" dirty="0" smtClean="0">
                <a:solidFill>
                  <a:schemeClr val="bg1"/>
                </a:solidFill>
                <a:latin typeface="+mj-lt"/>
              </a:rPr>
              <a:t>.</a:t>
            </a:r>
          </a:p>
          <a:p>
            <a:endParaRPr lang="en-US" sz="2400" b="1" dirty="0">
              <a:solidFill>
                <a:schemeClr val="bg1"/>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105400"/>
            <a:ext cx="12731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7" y="5368925"/>
            <a:ext cx="10541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par>
                                <p:cTn id="18" presetID="21" presetClass="entr" presetSubtype="1"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wheel(1)">
                                      <p:cBhvr>
                                        <p:cTn id="20" dur="20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heel(1)">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heel(1)">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heel(1)">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heel(1)">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heel(1)">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heel(1)">
                                      <p:cBhvr>
                                        <p:cTn id="55" dur="500"/>
                                        <p:tgtEl>
                                          <p:spTgt spid="3">
                                            <p:txEl>
                                              <p:pRg st="7" end="7"/>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heel(1)">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heel(1)">
                                      <p:cBhvr>
                                        <p:cTn id="63" dur="500"/>
                                        <p:tgtEl>
                                          <p:spTgt spid="3">
                                            <p:txEl>
                                              <p:pRg st="10" end="10"/>
                                            </p:txEl>
                                          </p:spTgt>
                                        </p:tgtEl>
                                      </p:cBhvr>
                                    </p:animEffect>
                                  </p:childTnLst>
                                </p:cTn>
                              </p:par>
                              <p:par>
                                <p:cTn id="64" presetID="21" presetClass="entr" presetSubtype="1"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wheel(1)">
                                      <p:cBhvr>
                                        <p:cTn id="6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u="none" dirty="0" smtClean="0">
                <a:solidFill>
                  <a:schemeClr val="tx1"/>
                </a:solidFill>
              </a:rPr>
              <a:t>Indirect Speech</a:t>
            </a:r>
            <a:br>
              <a:rPr lang="en-US" sz="3600" b="1" u="none" dirty="0" smtClean="0">
                <a:solidFill>
                  <a:schemeClr val="tx1"/>
                </a:solidFill>
              </a:rPr>
            </a:br>
            <a:r>
              <a:rPr lang="en-US" sz="3600" u="none" dirty="0"/>
              <a:t>(</a:t>
            </a:r>
            <a:r>
              <a:rPr lang="en-US" sz="3600" u="none" dirty="0" smtClean="0"/>
              <a:t>Review)</a:t>
            </a:r>
            <a:endParaRPr lang="en-US" sz="3600" u="none" dirty="0"/>
          </a:p>
        </p:txBody>
      </p:sp>
      <p:sp>
        <p:nvSpPr>
          <p:cNvPr id="3" name="Content Placeholder 2"/>
          <p:cNvSpPr>
            <a:spLocks noGrp="1"/>
          </p:cNvSpPr>
          <p:nvPr>
            <p:ph idx="1"/>
          </p:nvPr>
        </p:nvSpPr>
        <p:spPr>
          <a:xfrm>
            <a:off x="381000" y="1600200"/>
            <a:ext cx="8229600" cy="4495800"/>
          </a:xfrm>
        </p:spPr>
        <p:txBody>
          <a:bodyPr>
            <a:noAutofit/>
          </a:bodyPr>
          <a:lstStyle/>
          <a:p>
            <a:pPr marL="0" indent="0">
              <a:buNone/>
            </a:pPr>
            <a:endParaRPr lang="en-US" sz="2400" dirty="0" smtClean="0"/>
          </a:p>
          <a:p>
            <a:pPr marL="0" indent="0">
              <a:buNone/>
            </a:pPr>
            <a:r>
              <a:rPr lang="en-US" sz="2400" dirty="0" smtClean="0"/>
              <a:t>Change in speaker’s words</a:t>
            </a:r>
          </a:p>
          <a:p>
            <a:r>
              <a:rPr lang="en-US" sz="2400" dirty="0" smtClean="0">
                <a:solidFill>
                  <a:srgbClr val="FFFF00"/>
                </a:solidFill>
              </a:rPr>
              <a:t>Removal of commas</a:t>
            </a:r>
          </a:p>
          <a:p>
            <a:pPr marL="0" indent="0">
              <a:buNone/>
            </a:pPr>
            <a:endParaRPr lang="en-US" sz="2400" dirty="0" smtClean="0"/>
          </a:p>
          <a:p>
            <a:r>
              <a:rPr lang="en-US" sz="2400" dirty="0" smtClean="0">
                <a:solidFill>
                  <a:schemeClr val="tx1"/>
                </a:solidFill>
              </a:rPr>
              <a:t>Change of pronouns (First </a:t>
            </a:r>
            <a:r>
              <a:rPr lang="en-US" sz="2400" dirty="0">
                <a:solidFill>
                  <a:schemeClr val="tx1"/>
                </a:solidFill>
              </a:rPr>
              <a:t>and second person pronouns shift to </a:t>
            </a:r>
            <a:r>
              <a:rPr lang="en-US" sz="2400" dirty="0" smtClean="0">
                <a:solidFill>
                  <a:schemeClr val="tx1"/>
                </a:solidFill>
              </a:rPr>
              <a:t>third person)</a:t>
            </a:r>
          </a:p>
          <a:p>
            <a:pPr marL="0" indent="0">
              <a:buNone/>
            </a:pPr>
            <a:endParaRPr lang="en-US" sz="2400" dirty="0" smtClean="0"/>
          </a:p>
          <a:p>
            <a:r>
              <a:rPr lang="en-US" sz="2400" dirty="0" smtClean="0"/>
              <a:t>Back shifting of tense ( a step back into PAST)</a:t>
            </a:r>
          </a:p>
          <a:p>
            <a:pPr marL="0" indent="0">
              <a:buNone/>
            </a:pPr>
            <a:endParaRPr lang="en-US" sz="2400" dirty="0" smtClean="0"/>
          </a:p>
          <a:p>
            <a:r>
              <a:rPr lang="en-US" sz="2400" dirty="0" smtClean="0">
                <a:solidFill>
                  <a:srgbClr val="FFFF00"/>
                </a:solidFill>
              </a:rPr>
              <a:t>Change of adverbs of time/ time expressions        </a:t>
            </a:r>
            <a:r>
              <a:rPr lang="en-US" sz="2400" b="1" dirty="0" smtClean="0">
                <a:solidFill>
                  <a:schemeClr val="tx1"/>
                </a:solidFill>
              </a:rPr>
              <a:t>( cont.)</a:t>
            </a:r>
          </a:p>
          <a:p>
            <a:pPr marL="0" indent="0">
              <a:buNone/>
            </a:pPr>
            <a:r>
              <a:rPr lang="en-US" sz="2400" dirty="0">
                <a:solidFill>
                  <a:srgbClr val="FFFF00"/>
                </a:solidFill>
              </a:rPr>
              <a:t> </a:t>
            </a:r>
            <a:r>
              <a:rPr lang="en-US" sz="2400" dirty="0" smtClean="0">
                <a:solidFill>
                  <a:srgbClr val="FFFF00"/>
                </a:solidFill>
              </a:rPr>
              <a:t>                                                                                                       </a:t>
            </a:r>
          </a:p>
          <a:p>
            <a:endParaRPr lang="en-US" sz="2400" dirty="0" smtClean="0">
              <a:solidFill>
                <a:srgbClr val="FFFF00"/>
              </a:solidFill>
            </a:endParaRPr>
          </a:p>
          <a:p>
            <a:endParaRPr lang="en-US" sz="2400" dirty="0" smtClean="0"/>
          </a:p>
          <a:p>
            <a:endParaRPr lang="en-US" sz="2400" dirty="0" smtClean="0"/>
          </a:p>
          <a:p>
            <a:endParaRPr lang="en-US" sz="2400" dirty="0" smtClean="0"/>
          </a:p>
          <a:p>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1000125"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2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heel(1)">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heel(1)">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sz="4900" b="1" u="none" dirty="0" smtClean="0">
                <a:solidFill>
                  <a:schemeClr val="tx1"/>
                </a:solidFill>
              </a:rPr>
              <a:t>Indirect speech</a:t>
            </a:r>
            <a:br>
              <a:rPr lang="en-US" sz="4900" b="1" u="none" dirty="0" smtClean="0">
                <a:solidFill>
                  <a:schemeClr val="tx1"/>
                </a:solidFill>
              </a:rPr>
            </a:br>
            <a:r>
              <a:rPr lang="en-US" sz="4000" u="none" dirty="0" smtClean="0"/>
              <a:t>Review </a:t>
            </a:r>
            <a:endParaRPr lang="en-US" sz="4000" u="none" dirty="0"/>
          </a:p>
        </p:txBody>
      </p:sp>
      <p:sp>
        <p:nvSpPr>
          <p:cNvPr id="3" name="Content Placeholder 2"/>
          <p:cNvSpPr>
            <a:spLocks noGrp="1"/>
          </p:cNvSpPr>
          <p:nvPr>
            <p:ph idx="1"/>
          </p:nvPr>
        </p:nvSpPr>
        <p:spPr/>
        <p:txBody>
          <a:bodyPr/>
          <a:lstStyle/>
          <a:p>
            <a:endParaRPr lang="en-US" sz="2400" dirty="0" smtClean="0">
              <a:solidFill>
                <a:srgbClr val="FFC000"/>
              </a:solidFill>
            </a:endParaRPr>
          </a:p>
          <a:p>
            <a:r>
              <a:rPr lang="en-US" sz="2400" dirty="0" smtClean="0">
                <a:solidFill>
                  <a:srgbClr val="FFC000"/>
                </a:solidFill>
              </a:rPr>
              <a:t>Tense </a:t>
            </a:r>
            <a:r>
              <a:rPr lang="en-US" sz="2400" dirty="0">
                <a:solidFill>
                  <a:srgbClr val="FFC000"/>
                </a:solidFill>
              </a:rPr>
              <a:t>of the verb is not back shifted when you</a:t>
            </a:r>
          </a:p>
          <a:p>
            <a:pPr>
              <a:buFont typeface="Wingdings" pitchFamily="2" charset="2"/>
              <a:buChar char="ü"/>
            </a:pPr>
            <a:r>
              <a:rPr lang="en-US" sz="2400" dirty="0"/>
              <a:t>report a fact or a permanent situation</a:t>
            </a:r>
          </a:p>
          <a:p>
            <a:pPr>
              <a:buFont typeface="Wingdings" pitchFamily="2" charset="2"/>
              <a:buChar char="ü"/>
            </a:pPr>
            <a:r>
              <a:rPr lang="en-US" sz="2400" dirty="0">
                <a:solidFill>
                  <a:schemeClr val="tx1"/>
                </a:solidFill>
              </a:rPr>
              <a:t>actual words are in past perfect/ past perfect continuous</a:t>
            </a:r>
          </a:p>
          <a:p>
            <a:pPr>
              <a:buFont typeface="Wingdings" pitchFamily="2" charset="2"/>
              <a:buChar char="ü"/>
            </a:pPr>
            <a:r>
              <a:rPr lang="en-US" sz="2400" dirty="0"/>
              <a:t>past forms of modal verbs</a:t>
            </a:r>
          </a:p>
          <a:p>
            <a:pPr>
              <a:buFont typeface="Wingdings" pitchFamily="2" charset="2"/>
              <a:buChar char="ü"/>
            </a:pPr>
            <a:r>
              <a:rPr lang="en-US" sz="2400" dirty="0">
                <a:solidFill>
                  <a:schemeClr val="tx1"/>
                </a:solidFill>
              </a:rPr>
              <a:t>Reporting words that have just been spoken with reference to </a:t>
            </a:r>
            <a:r>
              <a:rPr lang="en-US" sz="2400" dirty="0" smtClean="0">
                <a:solidFill>
                  <a:schemeClr val="tx1"/>
                </a:solidFill>
              </a:rPr>
              <a:t>present time and the reporting verb is </a:t>
            </a:r>
          </a:p>
          <a:p>
            <a:pPr marL="0" indent="0">
              <a:buNone/>
            </a:pPr>
            <a:r>
              <a:rPr lang="en-US" sz="2400" dirty="0"/>
              <a:t> </a:t>
            </a:r>
            <a:r>
              <a:rPr lang="en-US" sz="2400" dirty="0" smtClean="0"/>
              <a:t>     </a:t>
            </a:r>
            <a:r>
              <a:rPr lang="en-US" sz="2800" i="1" dirty="0" smtClean="0">
                <a:solidFill>
                  <a:srgbClr val="FFC000"/>
                </a:solidFill>
              </a:rPr>
              <a:t>say/ says or tell/tells</a:t>
            </a:r>
            <a:endParaRPr lang="en-US" sz="2800" i="1" dirty="0">
              <a:solidFill>
                <a:srgbClr val="FFC000"/>
              </a:solidFill>
            </a:endParaRPr>
          </a:p>
          <a:p>
            <a:pPr marL="0" indent="0">
              <a:buNone/>
            </a:pPr>
            <a:endParaRPr lang="en-US" dirty="0"/>
          </a:p>
        </p:txBody>
      </p:sp>
    </p:spTree>
    <p:extLst>
      <p:ext uri="{BB962C8B-B14F-4D97-AF65-F5344CB8AC3E}">
        <p14:creationId xmlns:p14="http://schemas.microsoft.com/office/powerpoint/2010/main" val="4728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67" y="304799"/>
            <a:ext cx="8229600" cy="912167"/>
          </a:xfrm>
          <a:solidFill>
            <a:schemeClr val="accent3"/>
          </a:solidFill>
        </p:spPr>
        <p:txBody>
          <a:bodyPr>
            <a:normAutofit fontScale="90000"/>
          </a:bodyPr>
          <a:lstStyle/>
          <a:p>
            <a:r>
              <a:rPr lang="en-US" b="1" u="none" dirty="0" smtClean="0">
                <a:solidFill>
                  <a:schemeClr val="tx1"/>
                </a:solidFill>
              </a:rPr>
              <a:t>Indirect speech</a:t>
            </a:r>
            <a:r>
              <a:rPr lang="en-US" sz="4000" b="1" u="none" dirty="0" smtClean="0">
                <a:solidFill>
                  <a:schemeClr val="tx1"/>
                </a:solidFill>
              </a:rPr>
              <a:t/>
            </a:r>
            <a:br>
              <a:rPr lang="en-US" sz="4000" b="1" u="none" dirty="0" smtClean="0">
                <a:solidFill>
                  <a:schemeClr val="tx1"/>
                </a:solidFill>
              </a:rPr>
            </a:br>
            <a:r>
              <a:rPr lang="en-US" sz="4000" u="none" dirty="0" smtClean="0"/>
              <a:t>Learning check</a:t>
            </a:r>
            <a:endParaRPr lang="en-US" sz="4000" u="none" dirty="0"/>
          </a:p>
        </p:txBody>
      </p:sp>
      <p:sp>
        <p:nvSpPr>
          <p:cNvPr id="3" name="Content Placeholder 2"/>
          <p:cNvSpPr>
            <a:spLocks noGrp="1"/>
          </p:cNvSpPr>
          <p:nvPr>
            <p:ph idx="1"/>
          </p:nvPr>
        </p:nvSpPr>
        <p:spPr>
          <a:xfrm>
            <a:off x="304800" y="990600"/>
            <a:ext cx="8610600" cy="5486400"/>
          </a:xfrm>
        </p:spPr>
        <p:txBody>
          <a:bodyPr>
            <a:noAutofit/>
          </a:bodyPr>
          <a:lstStyle/>
          <a:p>
            <a:endParaRPr lang="en-US" sz="2400" dirty="0" smtClean="0"/>
          </a:p>
          <a:p>
            <a:r>
              <a:rPr lang="en-US" sz="2400" dirty="0" smtClean="0">
                <a:solidFill>
                  <a:srgbClr val="FFFF00"/>
                </a:solidFill>
              </a:rPr>
              <a:t>Emma said to her mother, “I have wrapped the gift”.</a:t>
            </a:r>
          </a:p>
          <a:p>
            <a:r>
              <a:rPr lang="en-US" sz="2400" dirty="0" smtClean="0"/>
              <a:t>Emma told her mother _________________ the gift.</a:t>
            </a:r>
          </a:p>
          <a:p>
            <a:endParaRPr lang="en-US" sz="2400" dirty="0" smtClean="0"/>
          </a:p>
          <a:p>
            <a:r>
              <a:rPr lang="en-US" sz="2400" dirty="0" smtClean="0">
                <a:solidFill>
                  <a:srgbClr val="FFFF00"/>
                </a:solidFill>
              </a:rPr>
              <a:t>Father said, “If I can, I’ll pick you up at school today.” </a:t>
            </a:r>
          </a:p>
          <a:p>
            <a:r>
              <a:rPr lang="en-US" sz="2400" dirty="0" smtClean="0"/>
              <a:t>Father said that if ________ ,_____________________</a:t>
            </a:r>
          </a:p>
          <a:p>
            <a:pPr marL="137160" indent="0">
              <a:buNone/>
            </a:pPr>
            <a:r>
              <a:rPr lang="en-US" sz="2400" dirty="0"/>
              <a:t> </a:t>
            </a:r>
            <a:r>
              <a:rPr lang="en-US" sz="2400" dirty="0" smtClean="0"/>
              <a:t>     up at school ________  </a:t>
            </a:r>
          </a:p>
          <a:p>
            <a:pPr marL="137160" indent="0">
              <a:buNone/>
            </a:pPr>
            <a:r>
              <a:rPr lang="en-US" sz="2400" dirty="0" smtClean="0"/>
              <a:t> </a:t>
            </a:r>
          </a:p>
          <a:p>
            <a:r>
              <a:rPr lang="en-US" sz="2400" dirty="0" smtClean="0">
                <a:solidFill>
                  <a:srgbClr val="FFFF00"/>
                </a:solidFill>
              </a:rPr>
              <a:t>“The sun rises in the east” ,the teacher told the</a:t>
            </a:r>
          </a:p>
          <a:p>
            <a:r>
              <a:rPr lang="en-US" sz="2400" dirty="0" smtClean="0">
                <a:solidFill>
                  <a:srgbClr val="FFFF00"/>
                </a:solidFill>
              </a:rPr>
              <a:t> children.</a:t>
            </a:r>
          </a:p>
          <a:p>
            <a:r>
              <a:rPr lang="en-US" sz="2400" dirty="0" smtClean="0"/>
              <a:t>The teacher told the children the sun _______ in </a:t>
            </a:r>
          </a:p>
          <a:p>
            <a:pPr marL="137160" indent="0">
              <a:buNone/>
            </a:pPr>
            <a:r>
              <a:rPr lang="en-US" sz="2400" dirty="0"/>
              <a:t> </a:t>
            </a:r>
            <a:r>
              <a:rPr lang="en-US" sz="2400" dirty="0" smtClean="0"/>
              <a:t>    the east</a:t>
            </a:r>
            <a:r>
              <a:rPr lang="en-US" sz="2400" dirty="0" smtClean="0">
                <a:solidFill>
                  <a:srgbClr val="FFFF00"/>
                </a:solidFill>
              </a:rPr>
              <a:t>.                                                            ( cont.)</a:t>
            </a:r>
          </a:p>
          <a:p>
            <a:pPr marL="137160" indent="0">
              <a:buNone/>
            </a:pPr>
            <a:endParaRPr lang="en-US" sz="2400" dirty="0" smtClean="0"/>
          </a:p>
          <a:p>
            <a:endParaRPr lang="en-US" sz="2400" dirty="0" smtClean="0"/>
          </a:p>
          <a:p>
            <a:endParaRPr lang="en-US" sz="2400" dirty="0" smtClean="0"/>
          </a:p>
          <a:p>
            <a:pPr marL="137160" indent="0">
              <a:buNone/>
            </a:pPr>
            <a:r>
              <a:rPr lang="en-US" sz="2400" dirty="0" smtClean="0"/>
              <a:t>      </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618" y="1216967"/>
            <a:ext cx="9906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98127" y="1832400"/>
            <a:ext cx="2552302" cy="461665"/>
          </a:xfrm>
          <a:prstGeom prst="rect">
            <a:avLst/>
          </a:prstGeom>
          <a:noFill/>
        </p:spPr>
        <p:txBody>
          <a:bodyPr wrap="none" rtlCol="0">
            <a:spAutoFit/>
          </a:bodyPr>
          <a:lstStyle/>
          <a:p>
            <a:r>
              <a:rPr lang="en-US" sz="2400" dirty="0">
                <a:solidFill>
                  <a:srgbClr val="00B0F0"/>
                </a:solidFill>
              </a:rPr>
              <a:t>s</a:t>
            </a:r>
            <a:r>
              <a:rPr lang="en-US" sz="2400" dirty="0" smtClean="0">
                <a:solidFill>
                  <a:srgbClr val="00B0F0"/>
                </a:solidFill>
              </a:rPr>
              <a:t>he had wrapped</a:t>
            </a:r>
            <a:endParaRPr lang="en-US" sz="2400" dirty="0">
              <a:solidFill>
                <a:srgbClr val="00B0F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406" y="3056520"/>
            <a:ext cx="99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03169" y="3161010"/>
            <a:ext cx="1356462" cy="461665"/>
          </a:xfrm>
          <a:prstGeom prst="rect">
            <a:avLst/>
          </a:prstGeom>
          <a:noFill/>
        </p:spPr>
        <p:txBody>
          <a:bodyPr wrap="none" rtlCol="0">
            <a:spAutoFit/>
          </a:bodyPr>
          <a:lstStyle/>
          <a:p>
            <a:r>
              <a:rPr lang="en-US" sz="2400" dirty="0">
                <a:solidFill>
                  <a:srgbClr val="00B0F0"/>
                </a:solidFill>
              </a:rPr>
              <a:t>h</a:t>
            </a:r>
            <a:r>
              <a:rPr lang="en-US" sz="2400" dirty="0" smtClean="0">
                <a:solidFill>
                  <a:srgbClr val="00B0F0"/>
                </a:solidFill>
              </a:rPr>
              <a:t>e could</a:t>
            </a:r>
            <a:endParaRPr lang="en-US" sz="2400" dirty="0">
              <a:solidFill>
                <a:srgbClr val="00B0F0"/>
              </a:solidFill>
            </a:endParaRPr>
          </a:p>
        </p:txBody>
      </p:sp>
      <p:sp>
        <p:nvSpPr>
          <p:cNvPr id="7" name="TextBox 6"/>
          <p:cNvSpPr txBox="1"/>
          <p:nvPr/>
        </p:nvSpPr>
        <p:spPr>
          <a:xfrm>
            <a:off x="4414427" y="3161011"/>
            <a:ext cx="3134191" cy="461665"/>
          </a:xfrm>
          <a:prstGeom prst="rect">
            <a:avLst/>
          </a:prstGeom>
          <a:noFill/>
        </p:spPr>
        <p:txBody>
          <a:bodyPr wrap="none" rtlCol="0">
            <a:spAutoFit/>
          </a:bodyPr>
          <a:lstStyle/>
          <a:p>
            <a:r>
              <a:rPr lang="en-US" sz="2400" dirty="0">
                <a:solidFill>
                  <a:srgbClr val="00B0F0"/>
                </a:solidFill>
              </a:rPr>
              <a:t>h</a:t>
            </a:r>
            <a:r>
              <a:rPr lang="en-US" sz="2400" dirty="0" smtClean="0">
                <a:solidFill>
                  <a:srgbClr val="00B0F0"/>
                </a:solidFill>
              </a:rPr>
              <a:t>e would pick me/us</a:t>
            </a:r>
            <a:endParaRPr lang="en-US" sz="2400" dirty="0">
              <a:solidFill>
                <a:srgbClr val="00B0F0"/>
              </a:solidFill>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6345" y="5207080"/>
            <a:ext cx="12001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79809" y="5362132"/>
            <a:ext cx="803425" cy="461665"/>
          </a:xfrm>
          <a:prstGeom prst="rect">
            <a:avLst/>
          </a:prstGeom>
          <a:noFill/>
        </p:spPr>
        <p:txBody>
          <a:bodyPr wrap="none" rtlCol="0">
            <a:spAutoFit/>
          </a:bodyPr>
          <a:lstStyle/>
          <a:p>
            <a:r>
              <a:rPr lang="en-US" sz="2400" dirty="0" smtClean="0">
                <a:solidFill>
                  <a:srgbClr val="00B0F0"/>
                </a:solidFill>
              </a:rPr>
              <a:t>rises</a:t>
            </a:r>
            <a:endParaRPr lang="en-US" sz="2400" dirty="0">
              <a:solidFill>
                <a:srgbClr val="00B0F0"/>
              </a:solidFill>
            </a:endParaRPr>
          </a:p>
        </p:txBody>
      </p:sp>
      <p:sp>
        <p:nvSpPr>
          <p:cNvPr id="9" name="TextBox 8"/>
          <p:cNvSpPr txBox="1"/>
          <p:nvPr/>
        </p:nvSpPr>
        <p:spPr>
          <a:xfrm>
            <a:off x="2448157" y="3550726"/>
            <a:ext cx="1309974" cy="461665"/>
          </a:xfrm>
          <a:prstGeom prst="rect">
            <a:avLst/>
          </a:prstGeom>
          <a:noFill/>
        </p:spPr>
        <p:txBody>
          <a:bodyPr wrap="none" rtlCol="0">
            <a:spAutoFit/>
          </a:bodyPr>
          <a:lstStyle/>
          <a:p>
            <a:r>
              <a:rPr lang="en-US" sz="2400" dirty="0">
                <a:solidFill>
                  <a:srgbClr val="00B0F0"/>
                </a:solidFill>
              </a:rPr>
              <a:t>t</a:t>
            </a:r>
            <a:r>
              <a:rPr lang="en-US" sz="2400" dirty="0" smtClean="0">
                <a:solidFill>
                  <a:srgbClr val="00B0F0"/>
                </a:solidFill>
              </a:rPr>
              <a:t>hat day.</a:t>
            </a:r>
            <a:endParaRPr lang="en-US" sz="2400" dirty="0">
              <a:solidFill>
                <a:srgbClr val="00B0F0"/>
              </a:solidFill>
            </a:endParaRPr>
          </a:p>
        </p:txBody>
      </p:sp>
    </p:spTree>
    <p:extLst>
      <p:ext uri="{BB962C8B-B14F-4D97-AF65-F5344CB8AC3E}">
        <p14:creationId xmlns:p14="http://schemas.microsoft.com/office/powerpoint/2010/main" val="19720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75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1)">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750"/>
                                        <p:tgtEl>
                                          <p:spTgt spid="3">
                                            <p:txEl>
                                              <p:pRg st="4" end="4"/>
                                            </p:txEl>
                                          </p:spTgt>
                                        </p:tgtEl>
                                      </p:cBhvr>
                                    </p:animEffect>
                                  </p:childTnLst>
                                </p:cTn>
                              </p:par>
                              <p:par>
                                <p:cTn id="26" presetID="21" presetClass="entr" presetSubtype="1" fill="hold" nodeType="withEffect">
                                  <p:stCondLst>
                                    <p:cond delay="250"/>
                                  </p:stCondLst>
                                  <p:childTnLst>
                                    <p:set>
                                      <p:cBhvr>
                                        <p:cTn id="27" dur="1" fill="hold">
                                          <p:stCondLst>
                                            <p:cond delay="0"/>
                                          </p:stCondLst>
                                        </p:cTn>
                                        <p:tgtEl>
                                          <p:spTgt spid="3075"/>
                                        </p:tgtEl>
                                        <p:attrNameLst>
                                          <p:attrName>style.visibility</p:attrName>
                                        </p:attrNameLst>
                                      </p:cBhvr>
                                      <p:to>
                                        <p:strVal val="visible"/>
                                      </p:to>
                                    </p:set>
                                    <p:animEffect transition="in" filter="wheel(1)">
                                      <p:cBhvr>
                                        <p:cTn id="28" dur="75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750"/>
                                        <p:tgtEl>
                                          <p:spTgt spid="3">
                                            <p:txEl>
                                              <p:pRg st="5" end="5"/>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75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75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75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75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heel(1)">
                                      <p:cBhvr>
                                        <p:cTn id="56" dur="750"/>
                                        <p:tgtEl>
                                          <p:spTgt spid="3">
                                            <p:txEl>
                                              <p:pRg st="8" end="8"/>
                                            </p:txEl>
                                          </p:spTgt>
                                        </p:tgtEl>
                                      </p:cBhvr>
                                    </p:animEffect>
                                  </p:childTnLst>
                                </p:cTn>
                              </p:par>
                              <p:par>
                                <p:cTn id="57" presetID="21" presetClass="entr" presetSubtype="1"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heel(1)">
                                      <p:cBhvr>
                                        <p:cTn id="59" dur="750"/>
                                        <p:tgtEl>
                                          <p:spTgt spid="3">
                                            <p:txEl>
                                              <p:pRg st="9" end="9"/>
                                            </p:txEl>
                                          </p:spTgt>
                                        </p:tgtEl>
                                      </p:cBhvr>
                                    </p:animEffect>
                                  </p:childTnLst>
                                </p:cTn>
                              </p:par>
                              <p:par>
                                <p:cTn id="60" presetID="21" presetClass="entr" presetSubtype="1" fill="hold" nodeType="withEffect">
                                  <p:stCondLst>
                                    <p:cond delay="0"/>
                                  </p:stCondLst>
                                  <p:childTnLst>
                                    <p:set>
                                      <p:cBhvr>
                                        <p:cTn id="61" dur="1" fill="hold">
                                          <p:stCondLst>
                                            <p:cond delay="0"/>
                                          </p:stCondLst>
                                        </p:cTn>
                                        <p:tgtEl>
                                          <p:spTgt spid="3076"/>
                                        </p:tgtEl>
                                        <p:attrNameLst>
                                          <p:attrName>style.visibility</p:attrName>
                                        </p:attrNameLst>
                                      </p:cBhvr>
                                      <p:to>
                                        <p:strVal val="visible"/>
                                      </p:to>
                                    </p:set>
                                    <p:animEffect transition="in" filter="wheel(1)">
                                      <p:cBhvr>
                                        <p:cTn id="62" dur="2000"/>
                                        <p:tgtEl>
                                          <p:spTgt spid="3076"/>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heel(1)">
                                      <p:cBhvr>
                                        <p:cTn id="67" dur="750"/>
                                        <p:tgtEl>
                                          <p:spTgt spid="3">
                                            <p:txEl>
                                              <p:pRg st="10" end="10"/>
                                            </p:txEl>
                                          </p:spTgt>
                                        </p:tgtEl>
                                      </p:cBhvr>
                                    </p:animEffect>
                                  </p:childTnLst>
                                </p:cTn>
                              </p:par>
                              <p:par>
                                <p:cTn id="68" presetID="21" presetClass="entr" presetSubtype="1"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wheel(1)">
                                      <p:cBhvr>
                                        <p:cTn id="70" dur="20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US" sz="4000" b="1" u="none" dirty="0" smtClean="0">
                <a:solidFill>
                  <a:schemeClr val="tx1"/>
                </a:solidFill>
              </a:rPr>
              <a:t>Indirect speech</a:t>
            </a:r>
            <a:br>
              <a:rPr lang="en-US" sz="4000" b="1" u="none" dirty="0" smtClean="0">
                <a:solidFill>
                  <a:schemeClr val="tx1"/>
                </a:solidFill>
              </a:rPr>
            </a:br>
            <a:r>
              <a:rPr lang="en-US" sz="4000" u="none" dirty="0" smtClean="0"/>
              <a:t>Learning check</a:t>
            </a:r>
            <a:endParaRPr lang="en-US" sz="4000" u="none" dirty="0"/>
          </a:p>
        </p:txBody>
      </p:sp>
      <p:sp>
        <p:nvSpPr>
          <p:cNvPr id="3" name="Content Placeholder 2"/>
          <p:cNvSpPr>
            <a:spLocks noGrp="1"/>
          </p:cNvSpPr>
          <p:nvPr>
            <p:ph idx="1"/>
          </p:nvPr>
        </p:nvSpPr>
        <p:spPr/>
        <p:txBody>
          <a:bodyPr>
            <a:normAutofit/>
          </a:bodyPr>
          <a:lstStyle/>
          <a:p>
            <a:r>
              <a:rPr lang="en-US" sz="2400" dirty="0">
                <a:solidFill>
                  <a:schemeClr val="tx1"/>
                </a:solidFill>
              </a:rPr>
              <a:t>The gardener said to me, “I had been trimming</a:t>
            </a:r>
          </a:p>
          <a:p>
            <a:pPr marL="0" indent="0">
              <a:buNone/>
            </a:pPr>
            <a:r>
              <a:rPr lang="en-US" sz="2400" dirty="0" smtClean="0">
                <a:solidFill>
                  <a:schemeClr val="tx1"/>
                </a:solidFill>
              </a:rPr>
              <a:t>   </a:t>
            </a:r>
            <a:r>
              <a:rPr lang="en-US" sz="2400" dirty="0">
                <a:solidFill>
                  <a:schemeClr val="tx1"/>
                </a:solidFill>
              </a:rPr>
              <a:t>the hedge for two hours.” </a:t>
            </a:r>
          </a:p>
          <a:p>
            <a:r>
              <a:rPr lang="en-US" sz="2400" dirty="0"/>
              <a:t>The gardener told me _____________________the</a:t>
            </a:r>
          </a:p>
          <a:p>
            <a:pPr marL="0" indent="0">
              <a:buNone/>
            </a:pPr>
            <a:r>
              <a:rPr lang="en-US" sz="2400" dirty="0" smtClean="0"/>
              <a:t>     </a:t>
            </a:r>
            <a:r>
              <a:rPr lang="en-US" sz="2400" dirty="0"/>
              <a:t>hedge for two hours</a:t>
            </a:r>
            <a:r>
              <a:rPr lang="en-US" sz="2400" dirty="0" smtClean="0"/>
              <a:t>.</a:t>
            </a:r>
          </a:p>
          <a:p>
            <a:endParaRPr lang="en-US" sz="2400" dirty="0" smtClean="0"/>
          </a:p>
          <a:p>
            <a:r>
              <a:rPr lang="en-US" sz="2400" dirty="0" smtClean="0">
                <a:solidFill>
                  <a:schemeClr val="tx1"/>
                </a:solidFill>
              </a:rPr>
              <a:t>“We must go early tomorrow”, said my father.</a:t>
            </a:r>
          </a:p>
          <a:p>
            <a:r>
              <a:rPr lang="en-US" sz="2400" dirty="0" smtClean="0"/>
              <a:t>My father said __________________ go early ____________</a:t>
            </a:r>
          </a:p>
          <a:p>
            <a:endParaRPr lang="en-US" sz="2400" dirty="0" smtClean="0"/>
          </a:p>
          <a:p>
            <a:r>
              <a:rPr lang="en-US" sz="2400" dirty="0" smtClean="0">
                <a:solidFill>
                  <a:schemeClr val="tx1"/>
                </a:solidFill>
              </a:rPr>
              <a:t>The teacher is saying, “ you are late in the class”.</a:t>
            </a:r>
          </a:p>
          <a:p>
            <a:r>
              <a:rPr lang="en-US" sz="2400" dirty="0" smtClean="0"/>
              <a:t>The teacher is saying ________________  late in the class. </a:t>
            </a:r>
          </a:p>
          <a:p>
            <a:endParaRPr lang="en-US" sz="2400" dirty="0" smtClean="0"/>
          </a:p>
          <a:p>
            <a:pPr marL="0" indent="0">
              <a:buNone/>
            </a:pPr>
            <a:endParaRPr lang="en-US" sz="2400" dirty="0"/>
          </a:p>
          <a:p>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554" y="1499006"/>
            <a:ext cx="1163577" cy="115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35623" y="4195464"/>
            <a:ext cx="2936125" cy="461665"/>
          </a:xfrm>
          <a:prstGeom prst="rect">
            <a:avLst/>
          </a:prstGeom>
          <a:noFill/>
        </p:spPr>
        <p:txBody>
          <a:bodyPr wrap="none" rtlCol="0">
            <a:spAutoFit/>
          </a:bodyPr>
          <a:lstStyle/>
          <a:p>
            <a:r>
              <a:rPr lang="en-US" sz="2400" dirty="0" smtClean="0">
                <a:solidFill>
                  <a:srgbClr val="00B0F0"/>
                </a:solidFill>
              </a:rPr>
              <a:t> </a:t>
            </a:r>
            <a:r>
              <a:rPr lang="en-US" sz="2400" dirty="0" smtClean="0">
                <a:solidFill>
                  <a:srgbClr val="FFC000"/>
                </a:solidFill>
              </a:rPr>
              <a:t>they</a:t>
            </a:r>
            <a:r>
              <a:rPr lang="en-US" sz="2400" dirty="0" smtClean="0">
                <a:solidFill>
                  <a:srgbClr val="00B0F0"/>
                </a:solidFill>
              </a:rPr>
              <a:t> must go/ had to</a:t>
            </a:r>
            <a:endParaRPr lang="en-US" sz="2400" dirty="0">
              <a:solidFill>
                <a:srgbClr val="00B0F0"/>
              </a:solidFill>
            </a:endParaRPr>
          </a:p>
        </p:txBody>
      </p:sp>
      <p:sp>
        <p:nvSpPr>
          <p:cNvPr id="5" name="TextBox 4"/>
          <p:cNvSpPr txBox="1"/>
          <p:nvPr/>
        </p:nvSpPr>
        <p:spPr>
          <a:xfrm>
            <a:off x="6612367" y="4114800"/>
            <a:ext cx="1788375" cy="461665"/>
          </a:xfrm>
          <a:prstGeom prst="rect">
            <a:avLst/>
          </a:prstGeom>
          <a:noFill/>
        </p:spPr>
        <p:txBody>
          <a:bodyPr wrap="none" rtlCol="0">
            <a:spAutoFit/>
          </a:bodyPr>
          <a:lstStyle/>
          <a:p>
            <a:r>
              <a:rPr lang="en-US" sz="2400" dirty="0">
                <a:solidFill>
                  <a:srgbClr val="00B0F0"/>
                </a:solidFill>
              </a:rPr>
              <a:t>t</a:t>
            </a:r>
            <a:r>
              <a:rPr lang="en-US" sz="2400" dirty="0" smtClean="0">
                <a:solidFill>
                  <a:srgbClr val="00B0F0"/>
                </a:solidFill>
              </a:rPr>
              <a:t>he next day.</a:t>
            </a:r>
            <a:endParaRPr lang="en-US" sz="2400" dirty="0">
              <a:solidFill>
                <a:srgbClr val="00B0F0"/>
              </a:solidFill>
            </a:endParaRPr>
          </a:p>
        </p:txBody>
      </p:sp>
      <p:sp>
        <p:nvSpPr>
          <p:cNvPr id="6" name="TextBox 5"/>
          <p:cNvSpPr txBox="1"/>
          <p:nvPr/>
        </p:nvSpPr>
        <p:spPr>
          <a:xfrm>
            <a:off x="3505200" y="5486400"/>
            <a:ext cx="2488758" cy="461665"/>
          </a:xfrm>
          <a:prstGeom prst="rect">
            <a:avLst/>
          </a:prstGeom>
          <a:noFill/>
        </p:spPr>
        <p:txBody>
          <a:bodyPr wrap="none" rtlCol="0">
            <a:spAutoFit/>
          </a:bodyPr>
          <a:lstStyle/>
          <a:p>
            <a:r>
              <a:rPr lang="en-US" sz="2400" dirty="0" smtClean="0">
                <a:solidFill>
                  <a:srgbClr val="FFC000"/>
                </a:solidFill>
              </a:rPr>
              <a:t>you/ they/ we </a:t>
            </a:r>
            <a:r>
              <a:rPr lang="en-US" sz="2400" dirty="0" smtClean="0">
                <a:solidFill>
                  <a:srgbClr val="00B0F0"/>
                </a:solidFill>
              </a:rPr>
              <a:t>are</a:t>
            </a:r>
            <a:r>
              <a:rPr lang="en-US" sz="2400" dirty="0" smtClean="0">
                <a:solidFill>
                  <a:srgbClr val="FFC000"/>
                </a:solidFill>
              </a:rPr>
              <a:t> </a:t>
            </a:r>
            <a:endParaRPr lang="en-US" sz="2400" dirty="0">
              <a:solidFill>
                <a:srgbClr val="FFC000"/>
              </a:solidFill>
            </a:endParaRPr>
          </a:p>
        </p:txBody>
      </p:sp>
      <p:sp>
        <p:nvSpPr>
          <p:cNvPr id="9" name="TextBox 8"/>
          <p:cNvSpPr txBox="1"/>
          <p:nvPr/>
        </p:nvSpPr>
        <p:spPr>
          <a:xfrm>
            <a:off x="3733800" y="2421641"/>
            <a:ext cx="2957861" cy="461665"/>
          </a:xfrm>
          <a:prstGeom prst="rect">
            <a:avLst/>
          </a:prstGeom>
          <a:noFill/>
        </p:spPr>
        <p:txBody>
          <a:bodyPr wrap="none" rtlCol="0">
            <a:spAutoFit/>
          </a:bodyPr>
          <a:lstStyle/>
          <a:p>
            <a:r>
              <a:rPr lang="en-US" sz="2400" dirty="0">
                <a:solidFill>
                  <a:srgbClr val="FFC000"/>
                </a:solidFill>
              </a:rPr>
              <a:t>h</a:t>
            </a:r>
            <a:r>
              <a:rPr lang="en-US" sz="2400" dirty="0" smtClean="0">
                <a:solidFill>
                  <a:srgbClr val="FFC000"/>
                </a:solidFill>
              </a:rPr>
              <a:t>e</a:t>
            </a:r>
            <a:r>
              <a:rPr lang="en-US" sz="2400" dirty="0" smtClean="0">
                <a:solidFill>
                  <a:srgbClr val="00B0F0"/>
                </a:solidFill>
              </a:rPr>
              <a:t> had been trimming</a:t>
            </a:r>
            <a:endParaRPr lang="en-US" sz="2400" dirty="0">
              <a:solidFill>
                <a:srgbClr val="00B0F0"/>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554" y="3037259"/>
            <a:ext cx="1203264" cy="107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506554" y="4640993"/>
            <a:ext cx="1228348" cy="100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74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75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1)">
                                      <p:cBhvr>
                                        <p:cTn id="13" dur="75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75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7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75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heel(1)">
                                      <p:cBhvr>
                                        <p:cTn id="41" dur="75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1)">
                                      <p:cBhvr>
                                        <p:cTn id="46" dur="75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75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heel(1)">
                                      <p:cBhvr>
                                        <p:cTn id="56" dur="75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wheel(1)">
                                      <p:cBhvr>
                                        <p:cTn id="61" dur="750"/>
                                        <p:tgtEl>
                                          <p:spTgt spid="1028"/>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wheel(1)">
                                      <p:cBhvr>
                                        <p:cTn id="66" dur="75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heel(1)">
                                      <p:cBhvr>
                                        <p:cTn id="7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t>Usage</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solidFill>
                  <a:srgbClr val="FFFF00"/>
                </a:solidFill>
              </a:rPr>
              <a:t>Direct speech is found in conversations in books, in plays, and in quotations. </a:t>
            </a:r>
          </a:p>
          <a:p>
            <a:pPr algn="just"/>
            <a:r>
              <a:rPr lang="en-US" dirty="0" smtClean="0">
                <a:solidFill>
                  <a:srgbClr val="0033CC"/>
                </a:solidFill>
              </a:rPr>
              <a:t>Indirect speech is normally used when conversation is reported verbally, though direct speech is sometimes employed here to give a more dramatic effect.</a:t>
            </a:r>
            <a:endParaRPr lang="en-US" dirty="0">
              <a:solidFill>
                <a:srgbClr val="0033CC"/>
              </a:solidFill>
            </a:endParaRPr>
          </a:p>
        </p:txBody>
      </p:sp>
    </p:spTree>
    <p:extLst>
      <p:ext uri="{BB962C8B-B14F-4D97-AF65-F5344CB8AC3E}">
        <p14:creationId xmlns:p14="http://schemas.microsoft.com/office/powerpoint/2010/main" val="35857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066800"/>
            <a:ext cx="4648200" cy="1200329"/>
          </a:xfrm>
          <a:prstGeom prst="rect">
            <a:avLst/>
          </a:prstGeom>
          <a:noFill/>
        </p:spPr>
        <p:txBody>
          <a:bodyPr wrap="square" rtlCol="0">
            <a:spAutoFit/>
          </a:bodyPr>
          <a:lstStyle/>
          <a:p>
            <a:r>
              <a:rPr lang="en-US" sz="7200" dirty="0" smtClean="0">
                <a:solidFill>
                  <a:srgbClr val="FFC000"/>
                </a:solidFill>
                <a:latin typeface="Arial Rounded MT Bold" panose="020F0704030504030204" pitchFamily="34" charset="0"/>
              </a:rPr>
              <a:t>Thank </a:t>
            </a:r>
            <a:endParaRPr lang="en-US" sz="7200"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34253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rmAutofit/>
          </a:bodyPr>
          <a:lstStyle/>
          <a:p>
            <a:r>
              <a:rPr lang="en-US" sz="4000" b="1" u="none" dirty="0" smtClean="0"/>
              <a:t>Direct and Indirect Speech or Narration</a:t>
            </a:r>
            <a:endParaRPr lang="en-US" sz="4000" b="1" u="none" dirty="0"/>
          </a:p>
        </p:txBody>
      </p:sp>
      <p:sp>
        <p:nvSpPr>
          <p:cNvPr id="3" name="Subtitle 2"/>
          <p:cNvSpPr>
            <a:spLocks noGrp="1"/>
          </p:cNvSpPr>
          <p:nvPr>
            <p:ph type="subTitle" idx="1"/>
          </p:nvPr>
        </p:nvSpPr>
        <p:spPr>
          <a:xfrm>
            <a:off x="1592497" y="2209800"/>
            <a:ext cx="6400800" cy="1143000"/>
          </a:xfrm>
        </p:spPr>
        <p:txBody>
          <a:bodyPr>
            <a:normAutofit fontScale="25000" lnSpcReduction="20000"/>
          </a:bodyPr>
          <a:lstStyle/>
          <a:p>
            <a:pPr algn="l"/>
            <a:r>
              <a:rPr lang="en-US" sz="11200" b="1" dirty="0">
                <a:solidFill>
                  <a:schemeClr val="tx1"/>
                </a:solidFill>
              </a:rPr>
              <a:t>Contents </a:t>
            </a:r>
            <a:endParaRPr lang="en-US" sz="11200" b="1" dirty="0" smtClean="0">
              <a:solidFill>
                <a:schemeClr val="tx1"/>
              </a:solidFill>
            </a:endParaRPr>
          </a:p>
          <a:p>
            <a:pPr algn="l"/>
            <a:r>
              <a:rPr lang="en-US" sz="11200" b="1" dirty="0" smtClean="0">
                <a:solidFill>
                  <a:schemeClr val="bg1"/>
                </a:solidFill>
              </a:rPr>
              <a:t>* Introduction</a:t>
            </a:r>
          </a:p>
          <a:p>
            <a:pPr algn="l"/>
            <a:r>
              <a:rPr lang="en-US" sz="11200" dirty="0" smtClean="0"/>
              <a:t>*Direct </a:t>
            </a:r>
            <a:r>
              <a:rPr lang="en-US" sz="11200" dirty="0"/>
              <a:t>speech </a:t>
            </a:r>
          </a:p>
          <a:p>
            <a:pPr algn="l"/>
            <a:r>
              <a:rPr lang="en-US" sz="11200" dirty="0" smtClean="0"/>
              <a:t>*Indirect speech(Reported Speech)</a:t>
            </a:r>
            <a:endParaRPr lang="en-US" sz="11200" dirty="0"/>
          </a:p>
          <a:p>
            <a:pPr algn="l"/>
            <a:r>
              <a:rPr lang="en-US" sz="11200" dirty="0" smtClean="0"/>
              <a:t>*Difference </a:t>
            </a:r>
            <a:r>
              <a:rPr lang="en-US" sz="11200" dirty="0"/>
              <a:t>between the two</a:t>
            </a:r>
          </a:p>
          <a:p>
            <a:pPr algn="l"/>
            <a:r>
              <a:rPr lang="en-US" sz="11200" dirty="0" smtClean="0"/>
              <a:t>*Change </a:t>
            </a:r>
            <a:r>
              <a:rPr lang="en-US" sz="11200" dirty="0"/>
              <a:t>to indirect speech</a:t>
            </a:r>
          </a:p>
          <a:p>
            <a:pPr algn="l"/>
            <a:r>
              <a:rPr lang="en-US" sz="11200" dirty="0" smtClean="0"/>
              <a:t>*Back </a:t>
            </a:r>
            <a:r>
              <a:rPr lang="en-US" sz="11200" dirty="0"/>
              <a:t>shift of tenses</a:t>
            </a:r>
          </a:p>
          <a:p>
            <a:pPr algn="l"/>
            <a:r>
              <a:rPr lang="en-US" sz="11200" dirty="0" smtClean="0"/>
              <a:t>*Change </a:t>
            </a:r>
            <a:r>
              <a:rPr lang="en-US" sz="11200" dirty="0"/>
              <a:t>in adverbs/expressions of time</a:t>
            </a:r>
          </a:p>
          <a:p>
            <a:pPr algn="l"/>
            <a:r>
              <a:rPr lang="en-US" sz="11200" dirty="0" smtClean="0"/>
              <a:t>*No </a:t>
            </a:r>
            <a:r>
              <a:rPr lang="en-US" sz="11200" dirty="0"/>
              <a:t>back shift</a:t>
            </a:r>
          </a:p>
          <a:p>
            <a:pPr algn="l"/>
            <a:r>
              <a:rPr lang="en-US" sz="11200" dirty="0" smtClean="0"/>
              <a:t>*conclusion</a:t>
            </a:r>
            <a:endParaRPr lang="en-US" sz="11200" dirty="0"/>
          </a:p>
          <a:p>
            <a:endParaRPr lang="en-US" b="1" dirty="0" smtClean="0">
              <a:solidFill>
                <a:srgbClr val="FFC000"/>
              </a:solidFill>
            </a:endParaRPr>
          </a:p>
        </p:txBody>
      </p:sp>
    </p:spTree>
    <p:extLst>
      <p:ext uri="{BB962C8B-B14F-4D97-AF65-F5344CB8AC3E}">
        <p14:creationId xmlns:p14="http://schemas.microsoft.com/office/powerpoint/2010/main" val="665900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3886200"/>
            <a:ext cx="1679575" cy="2239963"/>
          </a:xfrm>
          <a:solidFill>
            <a:schemeClr val="accent3">
              <a:lumMod val="75000"/>
            </a:schemeClr>
          </a:solidFill>
        </p:spPr>
      </p:pic>
      <p:sp>
        <p:nvSpPr>
          <p:cNvPr id="5" name="Oval Callout 4"/>
          <p:cNvSpPr/>
          <p:nvPr/>
        </p:nvSpPr>
        <p:spPr>
          <a:xfrm>
            <a:off x="1905000" y="1043924"/>
            <a:ext cx="6629400" cy="3528076"/>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2800" b="1" dirty="0" smtClean="0">
                <a:ln w="0"/>
                <a:solidFill>
                  <a:schemeClr val="accent1"/>
                </a:solidFill>
                <a:effectLst>
                  <a:outerShdw blurRad="38100" dist="25400" dir="5400000" algn="ctr" rotWithShape="0">
                    <a:srgbClr val="6E747A">
                      <a:alpha val="43000"/>
                    </a:srgbClr>
                  </a:outerShdw>
                </a:effectLst>
              </a:rPr>
              <a:t> I ‘m  Jessica from Spain. I hate studying Grammar. I’m sure I make a lot of mistakes when I speak. But I don’t care. I’m happy people understand me mostly. </a:t>
            </a:r>
            <a:endParaRPr lang="en-US" sz="2800" b="1" dirty="0"/>
          </a:p>
        </p:txBody>
      </p:sp>
      <p:sp>
        <p:nvSpPr>
          <p:cNvPr id="9" name="Rectangle 8"/>
          <p:cNvSpPr/>
          <p:nvPr/>
        </p:nvSpPr>
        <p:spPr>
          <a:xfrm>
            <a:off x="3276600" y="385089"/>
            <a:ext cx="5248296" cy="658835"/>
          </a:xfrm>
          <a:prstGeom prst="rect">
            <a:avLst/>
          </a:prstGeom>
        </p:spPr>
        <p:txBody>
          <a:bodyPr wrap="none">
            <a:spAutoFit/>
          </a:bodyPr>
          <a:lstStyle/>
          <a:p>
            <a:pPr>
              <a:lnSpc>
                <a:spcPct val="107000"/>
              </a:lnSpc>
              <a:spcAft>
                <a:spcPts val="800"/>
              </a:spcAft>
            </a:pPr>
            <a:r>
              <a:rPr lang="en-US" sz="3600" dirty="0">
                <a:solidFill>
                  <a:srgbClr val="FFC000"/>
                </a:solidFill>
                <a:latin typeface="Calibri" panose="020F0502020204030204" pitchFamily="34" charset="0"/>
                <a:ea typeface="Calibri" panose="020F0502020204030204" pitchFamily="34" charset="0"/>
                <a:cs typeface="Vrinda" panose="020B0502040204020203" pitchFamily="34" charset="0"/>
              </a:rPr>
              <a:t>Time: </a:t>
            </a:r>
            <a:r>
              <a:rPr lang="en-US" sz="3600" dirty="0" smtClean="0">
                <a:solidFill>
                  <a:srgbClr val="FFC000"/>
                </a:solidFill>
                <a:latin typeface="Calibri" panose="020F0502020204030204" pitchFamily="34" charset="0"/>
                <a:ea typeface="Calibri" panose="020F0502020204030204" pitchFamily="34" charset="0"/>
                <a:cs typeface="Vrinda" panose="020B0502040204020203" pitchFamily="34" charset="0"/>
              </a:rPr>
              <a:t>on Saturday  evening</a:t>
            </a:r>
            <a:endParaRPr lang="en-US" sz="3600" dirty="0">
              <a:solidFill>
                <a:srgbClr val="FFC000"/>
              </a:solidFill>
              <a:latin typeface="Calibri" panose="020F0502020204030204" pitchFamily="34" charset="0"/>
              <a:ea typeface="Calibri" panose="020F0502020204030204" pitchFamily="34" charset="0"/>
              <a:cs typeface="Vrinda" panose="020B0502040204020203" pitchFamily="34" charset="0"/>
            </a:endParaRPr>
          </a:p>
        </p:txBody>
      </p:sp>
      <p:pic>
        <p:nvPicPr>
          <p:cNvPr id="1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359117"/>
            <a:ext cx="1600200" cy="2025650"/>
          </a:xfrm>
          <a:prstGeom prst="rect">
            <a:avLst/>
          </a:prstGeom>
        </p:spPr>
      </p:pic>
      <p:sp>
        <p:nvSpPr>
          <p:cNvPr id="3" name="Rectangle 2"/>
          <p:cNvSpPr/>
          <p:nvPr/>
        </p:nvSpPr>
        <p:spPr>
          <a:xfrm>
            <a:off x="5410200" y="5710411"/>
            <a:ext cx="1366080" cy="646331"/>
          </a:xfrm>
          <a:prstGeom prst="rect">
            <a:avLst/>
          </a:prstGeom>
        </p:spPr>
        <p:txBody>
          <a:bodyPr wrap="none">
            <a:spAutoFit/>
          </a:bodyPr>
          <a:lstStyle/>
          <a:p>
            <a:r>
              <a:rPr lang="en-US" sz="3600" b="1" dirty="0"/>
              <a:t>Aslam</a:t>
            </a:r>
          </a:p>
        </p:txBody>
      </p:sp>
      <p:sp>
        <p:nvSpPr>
          <p:cNvPr id="6" name="TextBox 5"/>
          <p:cNvSpPr txBox="1"/>
          <p:nvPr/>
        </p:nvSpPr>
        <p:spPr>
          <a:xfrm>
            <a:off x="1762440" y="5756831"/>
            <a:ext cx="1470787" cy="646331"/>
          </a:xfrm>
          <a:prstGeom prst="rect">
            <a:avLst/>
          </a:prstGeom>
          <a:noFill/>
        </p:spPr>
        <p:txBody>
          <a:bodyPr wrap="none" rtlCol="0">
            <a:spAutoFit/>
          </a:bodyPr>
          <a:lstStyle/>
          <a:p>
            <a:r>
              <a:rPr lang="en-US" sz="3600" b="1" dirty="0">
                <a:ln w="0"/>
                <a:effectLst>
                  <a:outerShdw blurRad="38100" dist="25400" dir="5400000" algn="ctr" rotWithShape="0">
                    <a:srgbClr val="6E747A">
                      <a:alpha val="43000"/>
                    </a:srgbClr>
                  </a:outerShdw>
                </a:effectLst>
              </a:rPr>
              <a:t>Jessica</a:t>
            </a:r>
            <a:endParaRPr lang="en-US" sz="3600" b="1" dirty="0"/>
          </a:p>
        </p:txBody>
      </p:sp>
    </p:spTree>
    <p:extLst>
      <p:ext uri="{BB962C8B-B14F-4D97-AF65-F5344CB8AC3E}">
        <p14:creationId xmlns:p14="http://schemas.microsoft.com/office/powerpoint/2010/main" val="4022595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48643" y="4262141"/>
            <a:ext cx="1600200" cy="20256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495800"/>
            <a:ext cx="1447800" cy="1891189"/>
          </a:xfrm>
          <a:prstGeom prst="rect">
            <a:avLst/>
          </a:prstGeom>
        </p:spPr>
      </p:pic>
      <p:sp>
        <p:nvSpPr>
          <p:cNvPr id="6" name="Rectangle 5"/>
          <p:cNvSpPr/>
          <p:nvPr/>
        </p:nvSpPr>
        <p:spPr>
          <a:xfrm>
            <a:off x="383512" y="3697724"/>
            <a:ext cx="1366080" cy="658835"/>
          </a:xfrm>
          <a:prstGeom prst="rect">
            <a:avLst/>
          </a:prstGeom>
        </p:spPr>
        <p:txBody>
          <a:bodyPr wrap="none">
            <a:spAutoFit/>
          </a:bodyPr>
          <a:lstStyle/>
          <a:p>
            <a:pPr>
              <a:lnSpc>
                <a:spcPct val="107000"/>
              </a:lnSpc>
              <a:spcAft>
                <a:spcPts val="800"/>
              </a:spcAft>
            </a:pPr>
            <a:r>
              <a:rPr lang="en-US" sz="3600" b="1" dirty="0" smtClean="0">
                <a:latin typeface="Calibri" panose="020F0502020204030204" pitchFamily="34" charset="0"/>
                <a:ea typeface="Calibri" panose="020F0502020204030204" pitchFamily="34" charset="0"/>
                <a:cs typeface="Vrinda" panose="020B0502040204020203" pitchFamily="34" charset="0"/>
              </a:rPr>
              <a:t>Aslam</a:t>
            </a:r>
            <a:endParaRPr lang="en-US" sz="3600" b="1" dirty="0">
              <a:effectLst/>
              <a:latin typeface="Calibri" panose="020F0502020204030204" pitchFamily="34" charset="0"/>
              <a:ea typeface="Calibri" panose="020F0502020204030204" pitchFamily="34" charset="0"/>
              <a:cs typeface="Vrinda" panose="020B0502040204020203" pitchFamily="34" charset="0"/>
            </a:endParaRPr>
          </a:p>
        </p:txBody>
      </p:sp>
      <p:sp>
        <p:nvSpPr>
          <p:cNvPr id="7" name="Rectangle 6"/>
          <p:cNvSpPr/>
          <p:nvPr/>
        </p:nvSpPr>
        <p:spPr>
          <a:xfrm>
            <a:off x="5681132" y="5632704"/>
            <a:ext cx="1312154" cy="658835"/>
          </a:xfrm>
          <a:prstGeom prst="rect">
            <a:avLst/>
          </a:prstGeom>
        </p:spPr>
        <p:txBody>
          <a:bodyPr wrap="none">
            <a:spAutoFit/>
          </a:bodyPr>
          <a:lstStyle/>
          <a:p>
            <a:pPr>
              <a:lnSpc>
                <a:spcPct val="107000"/>
              </a:lnSpc>
              <a:spcAft>
                <a:spcPts val="800"/>
              </a:spcAft>
            </a:pPr>
            <a:r>
              <a:rPr lang="en-US" sz="3600" b="1" dirty="0">
                <a:latin typeface="Calibri" panose="020F0502020204030204" pitchFamily="34" charset="0"/>
                <a:ea typeface="Calibri" panose="020F0502020204030204" pitchFamily="34" charset="0"/>
                <a:cs typeface="Vrinda" panose="020B0502040204020203" pitchFamily="34" charset="0"/>
              </a:rPr>
              <a:t>Karim</a:t>
            </a:r>
            <a:endParaRPr lang="en-US" sz="3600" b="1" dirty="0">
              <a:effectLst/>
              <a:latin typeface="Calibri" panose="020F0502020204030204" pitchFamily="34" charset="0"/>
              <a:ea typeface="Calibri" panose="020F0502020204030204" pitchFamily="34" charset="0"/>
              <a:cs typeface="Vrinda" panose="020B0502040204020203" pitchFamily="34" charset="0"/>
            </a:endParaRPr>
          </a:p>
        </p:txBody>
      </p:sp>
      <p:sp>
        <p:nvSpPr>
          <p:cNvPr id="14" name="Rectangle 13"/>
          <p:cNvSpPr/>
          <p:nvPr/>
        </p:nvSpPr>
        <p:spPr>
          <a:xfrm>
            <a:off x="2971800" y="381000"/>
            <a:ext cx="4538999" cy="595932"/>
          </a:xfrm>
          <a:prstGeom prst="rect">
            <a:avLst/>
          </a:prstGeom>
          <a:solidFill>
            <a:srgbClr val="4E7548"/>
          </a:solidFill>
        </p:spPr>
        <p:txBody>
          <a:bodyPr wrap="none">
            <a:spAutoFit/>
          </a:bodyPr>
          <a:lstStyle/>
          <a:p>
            <a:pPr>
              <a:lnSpc>
                <a:spcPct val="107000"/>
              </a:lnSpc>
              <a:spcAft>
                <a:spcPts val="800"/>
              </a:spcAft>
            </a:pPr>
            <a:r>
              <a:rPr lang="en-US" sz="3200" b="1" dirty="0">
                <a:solidFill>
                  <a:srgbClr val="FFC000"/>
                </a:solidFill>
                <a:latin typeface="Calibri" panose="020F0502020204030204" pitchFamily="34" charset="0"/>
                <a:ea typeface="Calibri" panose="020F0502020204030204" pitchFamily="34" charset="0"/>
                <a:cs typeface="Vrinda" panose="020B0502040204020203" pitchFamily="34" charset="0"/>
              </a:rPr>
              <a:t>Time: </a:t>
            </a:r>
            <a:r>
              <a:rPr lang="en-US" sz="3200" b="1" dirty="0" smtClean="0">
                <a:solidFill>
                  <a:srgbClr val="FFC000"/>
                </a:solidFill>
                <a:latin typeface="Calibri" panose="020F0502020204030204" pitchFamily="34" charset="0"/>
                <a:ea typeface="Calibri" panose="020F0502020204030204" pitchFamily="34" charset="0"/>
                <a:cs typeface="Vrinda" panose="020B0502040204020203" pitchFamily="34" charset="0"/>
              </a:rPr>
              <a:t>on Sunday morning</a:t>
            </a:r>
            <a:endParaRPr lang="en-US" sz="3200" b="1" dirty="0">
              <a:solidFill>
                <a:srgbClr val="FFC000"/>
              </a:solidFill>
              <a:latin typeface="Calibri" panose="020F0502020204030204" pitchFamily="34" charset="0"/>
              <a:ea typeface="Calibri" panose="020F0502020204030204" pitchFamily="34" charset="0"/>
              <a:cs typeface="Vrinda" panose="020B0502040204020203" pitchFamily="34" charset="0"/>
            </a:endParaRPr>
          </a:p>
        </p:txBody>
      </p:sp>
      <p:sp>
        <p:nvSpPr>
          <p:cNvPr id="18" name="TextBox 17"/>
          <p:cNvSpPr txBox="1"/>
          <p:nvPr/>
        </p:nvSpPr>
        <p:spPr>
          <a:xfrm>
            <a:off x="9906000" y="1371600"/>
            <a:ext cx="184731" cy="369332"/>
          </a:xfrm>
          <a:prstGeom prst="rect">
            <a:avLst/>
          </a:prstGeom>
          <a:noFill/>
        </p:spPr>
        <p:txBody>
          <a:bodyPr wrap="none" rtlCol="0">
            <a:spAutoFit/>
          </a:bodyPr>
          <a:lstStyle/>
          <a:p>
            <a:endParaRPr lang="en-US" dirty="0"/>
          </a:p>
        </p:txBody>
      </p:sp>
      <p:sp>
        <p:nvSpPr>
          <p:cNvPr id="2" name="Oval Callout 1"/>
          <p:cNvSpPr/>
          <p:nvPr/>
        </p:nvSpPr>
        <p:spPr>
          <a:xfrm>
            <a:off x="935106" y="976932"/>
            <a:ext cx="7467600" cy="35950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The girl (She) said (that) </a:t>
            </a:r>
            <a:r>
              <a:rPr lang="en-US" sz="2400" b="1" dirty="0">
                <a:solidFill>
                  <a:srgbClr val="C00000"/>
                </a:solidFill>
              </a:rPr>
              <a:t>she</a:t>
            </a:r>
            <a:r>
              <a:rPr lang="en-US" sz="2400" b="1" dirty="0"/>
              <a:t> </a:t>
            </a:r>
            <a:r>
              <a:rPr lang="en-US" sz="2400" b="1" dirty="0">
                <a:solidFill>
                  <a:srgbClr val="FFFF00"/>
                </a:solidFill>
              </a:rPr>
              <a:t>was</a:t>
            </a:r>
            <a:r>
              <a:rPr lang="en-US" sz="2400" b="1" dirty="0"/>
              <a:t> Jessica from Spain. </a:t>
            </a:r>
            <a:r>
              <a:rPr lang="en-US" sz="2400" b="1" dirty="0">
                <a:solidFill>
                  <a:srgbClr val="C00000"/>
                </a:solidFill>
              </a:rPr>
              <a:t>She</a:t>
            </a:r>
            <a:r>
              <a:rPr lang="en-US" sz="2400" b="1" dirty="0"/>
              <a:t> </a:t>
            </a:r>
            <a:r>
              <a:rPr lang="en-US" sz="2400" b="1" dirty="0">
                <a:solidFill>
                  <a:srgbClr val="FFFF00"/>
                </a:solidFill>
              </a:rPr>
              <a:t>hated</a:t>
            </a:r>
            <a:r>
              <a:rPr lang="en-US" sz="2400" b="1" dirty="0"/>
              <a:t> studying Grammar. </a:t>
            </a:r>
            <a:r>
              <a:rPr lang="en-US" sz="2400" b="1" dirty="0">
                <a:solidFill>
                  <a:srgbClr val="C00000"/>
                </a:solidFill>
              </a:rPr>
              <a:t>She </a:t>
            </a:r>
            <a:r>
              <a:rPr lang="en-US" sz="2400" b="1" dirty="0">
                <a:solidFill>
                  <a:srgbClr val="FFFF00"/>
                </a:solidFill>
              </a:rPr>
              <a:t>was</a:t>
            </a:r>
            <a:r>
              <a:rPr lang="en-US" sz="2400" b="1" dirty="0"/>
              <a:t> sure </a:t>
            </a:r>
            <a:r>
              <a:rPr lang="en-US" sz="2400" b="1" dirty="0">
                <a:solidFill>
                  <a:srgbClr val="C00000"/>
                </a:solidFill>
              </a:rPr>
              <a:t>she</a:t>
            </a:r>
            <a:r>
              <a:rPr lang="en-US" sz="2400" b="1" dirty="0"/>
              <a:t> </a:t>
            </a:r>
            <a:r>
              <a:rPr lang="en-US" sz="2400" b="1" dirty="0">
                <a:solidFill>
                  <a:srgbClr val="FFFF00"/>
                </a:solidFill>
              </a:rPr>
              <a:t>made</a:t>
            </a:r>
            <a:r>
              <a:rPr lang="en-US" sz="2400" b="1" dirty="0"/>
              <a:t> a lot of mistakes when </a:t>
            </a:r>
            <a:r>
              <a:rPr lang="en-US" sz="2400" b="1" dirty="0">
                <a:solidFill>
                  <a:srgbClr val="C00000"/>
                </a:solidFill>
              </a:rPr>
              <a:t>she</a:t>
            </a:r>
            <a:r>
              <a:rPr lang="en-US" sz="2400" b="1" dirty="0"/>
              <a:t> </a:t>
            </a:r>
            <a:r>
              <a:rPr lang="en-US" sz="2400" b="1" dirty="0">
                <a:solidFill>
                  <a:srgbClr val="FFFF00"/>
                </a:solidFill>
              </a:rPr>
              <a:t>spoke</a:t>
            </a:r>
            <a:r>
              <a:rPr lang="en-US" sz="2400" b="1" dirty="0"/>
              <a:t>. But </a:t>
            </a:r>
            <a:r>
              <a:rPr lang="en-US" sz="2400" b="1" dirty="0">
                <a:solidFill>
                  <a:srgbClr val="C00000"/>
                </a:solidFill>
              </a:rPr>
              <a:t>she </a:t>
            </a:r>
            <a:r>
              <a:rPr lang="en-US" sz="2400" b="1" dirty="0">
                <a:solidFill>
                  <a:srgbClr val="FFFF00"/>
                </a:solidFill>
              </a:rPr>
              <a:t>did</a:t>
            </a:r>
            <a:r>
              <a:rPr lang="en-US" sz="2400" b="1" dirty="0"/>
              <a:t> not care. </a:t>
            </a:r>
            <a:r>
              <a:rPr lang="en-US" sz="2400" b="1" dirty="0">
                <a:solidFill>
                  <a:srgbClr val="C00000"/>
                </a:solidFill>
              </a:rPr>
              <a:t>She</a:t>
            </a:r>
            <a:r>
              <a:rPr lang="en-US" sz="2400" b="1" dirty="0"/>
              <a:t> </a:t>
            </a:r>
            <a:r>
              <a:rPr lang="en-US" sz="2400" b="1" dirty="0">
                <a:solidFill>
                  <a:srgbClr val="FFFF00"/>
                </a:solidFill>
              </a:rPr>
              <a:t>was</a:t>
            </a:r>
            <a:r>
              <a:rPr lang="en-US" sz="2400" b="1" dirty="0"/>
              <a:t> happy people </a:t>
            </a:r>
            <a:r>
              <a:rPr lang="en-US" sz="2400" b="1" dirty="0">
                <a:solidFill>
                  <a:srgbClr val="FFFF00"/>
                </a:solidFill>
              </a:rPr>
              <a:t>understood</a:t>
            </a:r>
            <a:r>
              <a:rPr lang="en-US" sz="2400" b="1" dirty="0"/>
              <a:t> </a:t>
            </a:r>
            <a:r>
              <a:rPr lang="en-US" sz="2400" b="1" dirty="0">
                <a:solidFill>
                  <a:srgbClr val="C00000"/>
                </a:solidFill>
              </a:rPr>
              <a:t>her</a:t>
            </a:r>
            <a:r>
              <a:rPr lang="en-US" sz="2400" b="1" dirty="0"/>
              <a:t> mostly. </a:t>
            </a:r>
            <a:endParaRPr lang="en-US" sz="2400" dirty="0"/>
          </a:p>
        </p:txBody>
      </p:sp>
    </p:spTree>
    <p:extLst>
      <p:ext uri="{BB962C8B-B14F-4D97-AF65-F5344CB8AC3E}">
        <p14:creationId xmlns:p14="http://schemas.microsoft.com/office/powerpoint/2010/main" val="1885206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94974425"/>
              </p:ext>
            </p:extLst>
          </p:nvPr>
        </p:nvGraphicFramePr>
        <p:xfrm>
          <a:off x="685800" y="4572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00F1DA35-395C-462D-96DC-899462E5AACC}"/>
                                            </p:graphicEl>
                                          </p:spTgt>
                                        </p:tgtEl>
                                        <p:attrNameLst>
                                          <p:attrName>style.visibility</p:attrName>
                                        </p:attrNameLst>
                                      </p:cBhvr>
                                      <p:to>
                                        <p:strVal val="visible"/>
                                      </p:to>
                                    </p:set>
                                    <p:anim calcmode="lin" valueType="num">
                                      <p:cBhvr>
                                        <p:cTn id="7" dur="1000" fill="hold"/>
                                        <p:tgtEl>
                                          <p:spTgt spid="3">
                                            <p:graphicEl>
                                              <a:dgm id="{00F1DA35-395C-462D-96DC-899462E5AACC}"/>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00F1DA35-395C-462D-96DC-899462E5AACC}"/>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00F1DA35-395C-462D-96DC-899462E5AACC}"/>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00F1DA35-395C-462D-96DC-899462E5AAC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F15FA852-18F5-4C76-87B1-930F6DE796C3}"/>
                                            </p:graphicEl>
                                          </p:spTgt>
                                        </p:tgtEl>
                                        <p:attrNameLst>
                                          <p:attrName>style.visibility</p:attrName>
                                        </p:attrNameLst>
                                      </p:cBhvr>
                                      <p:to>
                                        <p:strVal val="visible"/>
                                      </p:to>
                                    </p:set>
                                    <p:anim calcmode="lin" valueType="num">
                                      <p:cBhvr>
                                        <p:cTn id="15" dur="1000" fill="hold"/>
                                        <p:tgtEl>
                                          <p:spTgt spid="3">
                                            <p:graphicEl>
                                              <a:dgm id="{F15FA852-18F5-4C76-87B1-930F6DE796C3}"/>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F15FA852-18F5-4C76-87B1-930F6DE796C3}"/>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F15FA852-18F5-4C76-87B1-930F6DE796C3}"/>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F15FA852-18F5-4C76-87B1-930F6DE796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solidFill>
                  <a:schemeClr val="tx1"/>
                </a:solidFill>
              </a:rPr>
              <a:t>Direct and Indirect speech</a:t>
            </a:r>
            <a:endParaRPr lang="en-US" u="none"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chemeClr val="tx1"/>
                </a:solidFill>
              </a:rPr>
              <a:t>When we report people’s words, thoughts, beliefs etc. we can give the exact words (more or less) that were said, or that we imagine were thought. This kind of structure is called ‘direct speech’.</a:t>
            </a:r>
          </a:p>
          <a:p>
            <a:pPr algn="just"/>
            <a:r>
              <a:rPr lang="en-US" dirty="0" smtClean="0"/>
              <a:t>We can also make somebody’s words or thoughts part of our own sentence, using conjunctions (e.g. that) and changing pronouns, tenses and other words where necessary. This kind of structure is called ‘indirect speech’ or ‘reported speech’.</a:t>
            </a:r>
            <a:endParaRPr lang="en-US" dirty="0"/>
          </a:p>
        </p:txBody>
      </p:sp>
    </p:spTree>
    <p:extLst>
      <p:ext uri="{BB962C8B-B14F-4D97-AF65-F5344CB8AC3E}">
        <p14:creationId xmlns:p14="http://schemas.microsoft.com/office/powerpoint/2010/main" val="285494051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sndAc>
          <p:stSnd>
            <p:snd r:embed="rId2" name="voltage.wav"/>
          </p:stSnd>
        </p:sndAc>
      </p:transition>
    </mc:Choice>
    <mc:Fallback xmlns="">
      <p:transition spd="slow">
        <p:fade/>
        <p:sndAc>
          <p:stSnd>
            <p:snd r:embed="rId3" name="voltag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3"/>
          </a:solidFill>
        </p:spPr>
        <p:txBody>
          <a:bodyPr>
            <a:normAutofit fontScale="90000"/>
          </a:bodyPr>
          <a:lstStyle/>
          <a:p>
            <a:r>
              <a:rPr lang="en-US" sz="4900" b="1" u="none" dirty="0">
                <a:solidFill>
                  <a:schemeClr val="tx1"/>
                </a:solidFill>
              </a:rPr>
              <a:t>D</a:t>
            </a:r>
            <a:r>
              <a:rPr lang="en-US" sz="4900" b="1" u="none" dirty="0" smtClean="0">
                <a:solidFill>
                  <a:schemeClr val="tx1"/>
                </a:solidFill>
              </a:rPr>
              <a:t>irect speech</a:t>
            </a:r>
            <a:r>
              <a:rPr lang="en-US" sz="4900" b="1" u="none" dirty="0">
                <a:solidFill>
                  <a:schemeClr val="tx1"/>
                </a:solidFill>
              </a:rPr>
              <a:t/>
            </a:r>
            <a:br>
              <a:rPr lang="en-US" sz="4900" b="1" u="none" dirty="0">
                <a:solidFill>
                  <a:schemeClr val="tx1"/>
                </a:solidFill>
              </a:rPr>
            </a:br>
            <a:r>
              <a:rPr lang="en-US" sz="3100" u="none" dirty="0" smtClean="0"/>
              <a:t>(Quoted Speech)</a:t>
            </a:r>
            <a:endParaRPr lang="en-US" sz="3100" u="none"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467255"/>
            <a:ext cx="281028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457200" y="3024187"/>
            <a:ext cx="2133600" cy="12858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lumOff val="5000"/>
                  </a:schemeClr>
                </a:solidFill>
              </a:rPr>
              <a:t>“I am very busy now.”</a:t>
            </a:r>
            <a:endParaRPr lang="en-US" sz="2000" dirty="0">
              <a:solidFill>
                <a:schemeClr val="bg1">
                  <a:lumMod val="95000"/>
                  <a:lumOff val="5000"/>
                </a:schemeClr>
              </a:solidFill>
            </a:endParaRPr>
          </a:p>
        </p:txBody>
      </p:sp>
      <p:pic>
        <p:nvPicPr>
          <p:cNvPr id="1026" name="Picture 2" descr="C:\Documents and Settings\Administrator\Desktop\reported-spee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4019550"/>
            <a:ext cx="3124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6779457" y="2407590"/>
            <a:ext cx="2250243" cy="1390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lumOff val="5000"/>
                  </a:schemeClr>
                </a:solidFill>
              </a:rPr>
              <a:t>Tom </a:t>
            </a:r>
            <a:r>
              <a:rPr lang="en-US" sz="2000" b="1" i="1" dirty="0" smtClean="0">
                <a:solidFill>
                  <a:srgbClr val="FFC000"/>
                </a:solidFill>
                <a:latin typeface="Arial Black" pitchFamily="34" charset="0"/>
              </a:rPr>
              <a:t>said </a:t>
            </a:r>
            <a:r>
              <a:rPr lang="en-US" sz="2000" dirty="0" smtClean="0">
                <a:solidFill>
                  <a:schemeClr val="bg1">
                    <a:lumMod val="95000"/>
                    <a:lumOff val="5000"/>
                  </a:schemeClr>
                </a:solidFill>
              </a:rPr>
              <a:t>  </a:t>
            </a:r>
            <a:r>
              <a:rPr lang="en-US" sz="2000" b="1" i="1" dirty="0" smtClean="0">
                <a:solidFill>
                  <a:srgbClr val="0070C0"/>
                </a:solidFill>
                <a:latin typeface="Arial Black" pitchFamily="34" charset="0"/>
              </a:rPr>
              <a:t> </a:t>
            </a:r>
            <a:endParaRPr lang="en-US" sz="2000" dirty="0" smtClean="0">
              <a:solidFill>
                <a:schemeClr val="bg1">
                  <a:lumMod val="95000"/>
                  <a:lumOff val="5000"/>
                </a:schemeClr>
              </a:solidFill>
            </a:endParaRPr>
          </a:p>
          <a:p>
            <a:pPr algn="ctr"/>
            <a:r>
              <a:rPr lang="en-US" sz="2000" dirty="0" smtClean="0">
                <a:solidFill>
                  <a:schemeClr val="bg1">
                    <a:lumMod val="95000"/>
                    <a:lumOff val="5000"/>
                  </a:schemeClr>
                </a:solidFill>
              </a:rPr>
              <a:t>“I am very busy now.” </a:t>
            </a:r>
            <a:endParaRPr lang="en-US" sz="2000" dirty="0">
              <a:solidFill>
                <a:schemeClr val="bg1">
                  <a:lumMod val="95000"/>
                  <a:lumOff val="5000"/>
                </a:schemeClr>
              </a:solidFill>
            </a:endParaRPr>
          </a:p>
        </p:txBody>
      </p:sp>
      <p:cxnSp>
        <p:nvCxnSpPr>
          <p:cNvPr id="9" name="Straight Arrow Connector 8"/>
          <p:cNvCxnSpPr/>
          <p:nvPr/>
        </p:nvCxnSpPr>
        <p:spPr>
          <a:xfrm flipH="1">
            <a:off x="2258241" y="2343150"/>
            <a:ext cx="789759" cy="260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556840" y="1772098"/>
            <a:ext cx="1828800" cy="914400"/>
          </a:xfrm>
          <a:prstGeom prst="ellipse">
            <a:avLst/>
          </a:prstGeom>
          <a:solidFill>
            <a:schemeClr val="accent3">
              <a:lumMod val="7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The narrator</a:t>
            </a:r>
          </a:p>
          <a:p>
            <a:pPr algn="ctr"/>
            <a:endParaRPr lang="en-US" dirty="0"/>
          </a:p>
        </p:txBody>
      </p:sp>
      <p:cxnSp>
        <p:nvCxnSpPr>
          <p:cNvPr id="12" name="Straight Arrow Connector 11"/>
          <p:cNvCxnSpPr>
            <a:stCxn id="10" idx="4"/>
          </p:cNvCxnSpPr>
          <p:nvPr/>
        </p:nvCxnSpPr>
        <p:spPr>
          <a:xfrm>
            <a:off x="4471240" y="2686498"/>
            <a:ext cx="175260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410741" y="1726819"/>
            <a:ext cx="1524000" cy="914400"/>
          </a:xfrm>
          <a:prstGeom prst="ellipse">
            <a:avLst/>
          </a:prstGeom>
          <a:solidFill>
            <a:schemeClr val="accent3">
              <a:lumMod val="7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The listener</a:t>
            </a:r>
            <a:endParaRPr lang="en-US" sz="2000" dirty="0"/>
          </a:p>
        </p:txBody>
      </p:sp>
      <p:cxnSp>
        <p:nvCxnSpPr>
          <p:cNvPr id="15" name="Straight Arrow Connector 14"/>
          <p:cNvCxnSpPr>
            <a:stCxn id="13" idx="4"/>
          </p:cNvCxnSpPr>
          <p:nvPr/>
        </p:nvCxnSpPr>
        <p:spPr>
          <a:xfrm>
            <a:off x="6172741" y="2641219"/>
            <a:ext cx="1618435" cy="1724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050" y="4486365"/>
            <a:ext cx="707245" cy="400110"/>
          </a:xfrm>
          <a:prstGeom prst="rect">
            <a:avLst/>
          </a:prstGeom>
          <a:solidFill>
            <a:schemeClr val="accent3"/>
          </a:solidFill>
        </p:spPr>
        <p:txBody>
          <a:bodyPr wrap="none" rtlCol="0">
            <a:spAutoFit/>
          </a:bodyPr>
          <a:lstStyle/>
          <a:p>
            <a:r>
              <a:rPr lang="en-US" sz="2000" dirty="0">
                <a:solidFill>
                  <a:schemeClr val="bg1">
                    <a:lumMod val="95000"/>
                    <a:lumOff val="5000"/>
                  </a:schemeClr>
                </a:solidFill>
              </a:rPr>
              <a:t>T</a:t>
            </a:r>
            <a:r>
              <a:rPr lang="en-US" sz="2000" dirty="0" smtClean="0">
                <a:solidFill>
                  <a:schemeClr val="bg1">
                    <a:lumMod val="95000"/>
                    <a:lumOff val="5000"/>
                  </a:schemeClr>
                </a:solidFill>
              </a:rPr>
              <a:t>om</a:t>
            </a:r>
            <a:endParaRPr lang="en-US" sz="2000" dirty="0">
              <a:solidFill>
                <a:schemeClr val="bg1">
                  <a:lumMod val="95000"/>
                  <a:lumOff val="5000"/>
                </a:schemeClr>
              </a:solidFill>
            </a:endParaRPr>
          </a:p>
        </p:txBody>
      </p:sp>
      <p:sp>
        <p:nvSpPr>
          <p:cNvPr id="22" name="Oval 21"/>
          <p:cNvSpPr/>
          <p:nvPr/>
        </p:nvSpPr>
        <p:spPr>
          <a:xfrm>
            <a:off x="1981200" y="1752600"/>
            <a:ext cx="1581965"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speaker</a:t>
            </a:r>
            <a:endParaRPr lang="en-US" sz="2000" dirty="0"/>
          </a:p>
        </p:txBody>
      </p:sp>
      <p:sp>
        <p:nvSpPr>
          <p:cNvPr id="23" name="TextBox 22"/>
          <p:cNvSpPr txBox="1"/>
          <p:nvPr/>
        </p:nvSpPr>
        <p:spPr>
          <a:xfrm>
            <a:off x="5905500" y="4019550"/>
            <a:ext cx="873957" cy="369332"/>
          </a:xfrm>
          <a:prstGeom prst="rect">
            <a:avLst/>
          </a:prstGeom>
          <a:solidFill>
            <a:schemeClr val="accent3"/>
          </a:solidFill>
        </p:spPr>
        <p:txBody>
          <a:bodyPr wrap="none" rtlCol="0">
            <a:spAutoFit/>
          </a:bodyPr>
          <a:lstStyle/>
          <a:p>
            <a:r>
              <a:rPr lang="en-US" dirty="0" smtClean="0">
                <a:solidFill>
                  <a:schemeClr val="bg1">
                    <a:lumMod val="95000"/>
                    <a:lumOff val="5000"/>
                  </a:schemeClr>
                </a:solidFill>
              </a:rPr>
              <a:t>David </a:t>
            </a:r>
            <a:endParaRPr lang="en-US" dirty="0">
              <a:solidFill>
                <a:schemeClr val="bg1">
                  <a:lumMod val="95000"/>
                  <a:lumOff val="5000"/>
                </a:schemeClr>
              </a:solidFill>
            </a:endParaRPr>
          </a:p>
        </p:txBody>
      </p:sp>
      <p:sp>
        <p:nvSpPr>
          <p:cNvPr id="25" name="TextBox 24"/>
          <p:cNvSpPr txBox="1"/>
          <p:nvPr/>
        </p:nvSpPr>
        <p:spPr>
          <a:xfrm>
            <a:off x="8168567" y="4019550"/>
            <a:ext cx="861133" cy="369332"/>
          </a:xfrm>
          <a:prstGeom prst="rect">
            <a:avLst/>
          </a:prstGeom>
          <a:solidFill>
            <a:schemeClr val="accent3"/>
          </a:solidFill>
        </p:spPr>
        <p:txBody>
          <a:bodyPr wrap="none" rtlCol="0">
            <a:spAutoFit/>
          </a:bodyPr>
          <a:lstStyle/>
          <a:p>
            <a:r>
              <a:rPr lang="en-US" dirty="0" smtClean="0">
                <a:solidFill>
                  <a:schemeClr val="bg1">
                    <a:lumMod val="95000"/>
                    <a:lumOff val="5000"/>
                  </a:schemeClr>
                </a:solidFill>
              </a:rPr>
              <a:t>Harry </a:t>
            </a:r>
            <a:endParaRPr lang="en-US" dirty="0">
              <a:solidFill>
                <a:schemeClr val="bg1">
                  <a:lumMod val="95000"/>
                  <a:lumOff val="5000"/>
                </a:schemeClr>
              </a:solidFill>
            </a:endParaRPr>
          </a:p>
        </p:txBody>
      </p:sp>
      <p:sp>
        <p:nvSpPr>
          <p:cNvPr id="3" name="Right Arrow 2"/>
          <p:cNvSpPr/>
          <p:nvPr/>
        </p:nvSpPr>
        <p:spPr>
          <a:xfrm>
            <a:off x="3152450" y="3552235"/>
            <a:ext cx="2292043" cy="32613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David tells </a:t>
            </a:r>
            <a:r>
              <a:rPr lang="en-US" sz="2000" dirty="0"/>
              <a:t> </a:t>
            </a:r>
            <a:r>
              <a:rPr lang="en-US" sz="2000" dirty="0" smtClean="0"/>
              <a:t>Harry</a:t>
            </a:r>
            <a:endParaRPr lang="en-US" sz="2000" dirty="0"/>
          </a:p>
          <a:p>
            <a:pPr algn="ctr"/>
            <a:r>
              <a:rPr lang="en-US" sz="2000" dirty="0" smtClean="0"/>
              <a:t>at a different time</a:t>
            </a:r>
            <a:endParaRPr lang="en-US" sz="2000" dirty="0"/>
          </a:p>
        </p:txBody>
      </p:sp>
      <p:pic>
        <p:nvPicPr>
          <p:cNvPr id="5" name="Picture 2" descr="C:\Users\Fawad\Desktop\Arrow-righ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362" y="6441578"/>
            <a:ext cx="1143542" cy="46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72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750"/>
                                        <p:tgtEl>
                                          <p:spTgt spid="10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5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7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750"/>
                                        <p:tgtEl>
                                          <p:spTgt spid="3"/>
                                        </p:tgtEl>
                                      </p:cBhvr>
                                    </p:animEffect>
                                    <p:anim calcmode="lin" valueType="num">
                                      <p:cBhvr>
                                        <p:cTn id="31" dur="750" fill="hold"/>
                                        <p:tgtEl>
                                          <p:spTgt spid="3"/>
                                        </p:tgtEl>
                                        <p:attrNameLst>
                                          <p:attrName>ppt_x</p:attrName>
                                        </p:attrNameLst>
                                      </p:cBhvr>
                                      <p:tavLst>
                                        <p:tav tm="0">
                                          <p:val>
                                            <p:strVal val="#ppt_x"/>
                                          </p:val>
                                        </p:tav>
                                        <p:tav tm="100000">
                                          <p:val>
                                            <p:strVal val="#ppt_x"/>
                                          </p:val>
                                        </p:tav>
                                      </p:tavLst>
                                    </p:anim>
                                    <p:anim calcmode="lin" valueType="num">
                                      <p:cBhvr>
                                        <p:cTn id="32"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500"/>
                                        <p:tgtEl>
                                          <p:spTgt spid="22"/>
                                        </p:tgtEl>
                                      </p:cBhvr>
                                    </p:animEffect>
                                  </p:childTnLst>
                                </p:cTn>
                              </p:par>
                              <p:par>
                                <p:cTn id="49" presetID="6"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6" presetClass="entr" presetSubtype="16"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500"/>
                                        <p:tgtEl>
                                          <p:spTgt spid="13"/>
                                        </p:tgtEl>
                                      </p:cBhvr>
                                    </p:animEffect>
                                  </p:childTnLst>
                                </p:cTn>
                              </p:par>
                              <p:par>
                                <p:cTn id="66" presetID="6" presetClass="entr" presetSubtype="16"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3" grpId="0" animBg="1"/>
      <p:bldP spid="8" grpId="0" animBg="1"/>
      <p:bldP spid="22" grpId="0" animBg="1"/>
      <p:bldP spid="23" grpId="0" animBg="1"/>
      <p:bldP spid="2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09312"/>
          </a:xfrm>
          <a:solidFill>
            <a:schemeClr val="accent3">
              <a:lumMod val="75000"/>
            </a:schemeClr>
          </a:solidFill>
        </p:spPr>
        <p:txBody>
          <a:bodyPr>
            <a:normAutofit/>
          </a:bodyPr>
          <a:lstStyle/>
          <a:p>
            <a:r>
              <a:rPr lang="en-US" sz="3600" b="1" u="none" dirty="0" smtClean="0">
                <a:solidFill>
                  <a:schemeClr val="tx1"/>
                </a:solidFill>
              </a:rPr>
              <a:t>Direct speech</a:t>
            </a:r>
            <a:br>
              <a:rPr lang="en-US" sz="3600" b="1" u="none" dirty="0" smtClean="0">
                <a:solidFill>
                  <a:schemeClr val="tx1"/>
                </a:solidFill>
              </a:rPr>
            </a:br>
            <a:r>
              <a:rPr lang="en-US" sz="3200" u="none" dirty="0" smtClean="0"/>
              <a:t>Let’s work out the rules!</a:t>
            </a:r>
            <a:endParaRPr lang="en-US" sz="3200" u="none" dirty="0"/>
          </a:p>
        </p:txBody>
      </p:sp>
      <p:pic>
        <p:nvPicPr>
          <p:cNvPr id="1026" name="Picture 2" descr="C:\Documents and Settings\Administrator\Desktop\rep speeech\New Bitmap Image.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350" y="1671340"/>
            <a:ext cx="1390650"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3600" y="2769831"/>
            <a:ext cx="4120167" cy="461665"/>
          </a:xfrm>
          <a:prstGeom prst="rect">
            <a:avLst/>
          </a:prstGeom>
          <a:ln>
            <a:solidFill>
              <a:schemeClr val="accent3">
                <a:lumMod val="60000"/>
                <a:lumOff val="40000"/>
              </a:schemeClr>
            </a:solidFill>
          </a:ln>
        </p:spPr>
        <p:txBody>
          <a:bodyPr wrap="none">
            <a:spAutoFit/>
          </a:bodyPr>
          <a:lstStyle/>
          <a:p>
            <a:r>
              <a:rPr lang="en-US" sz="2400" dirty="0" smtClean="0">
                <a:solidFill>
                  <a:srgbClr val="FFFF00"/>
                </a:solidFill>
              </a:rPr>
              <a:t>“I am very busy now,” </a:t>
            </a:r>
            <a:r>
              <a:rPr lang="en-US" sz="2400" dirty="0" smtClean="0">
                <a:solidFill>
                  <a:srgbClr val="00B0F0"/>
                </a:solidFill>
              </a:rPr>
              <a:t>said Tom.</a:t>
            </a:r>
            <a:endParaRPr lang="en-US" sz="2400" dirty="0">
              <a:solidFill>
                <a:srgbClr val="00B0F0"/>
              </a:solidFill>
            </a:endParaRPr>
          </a:p>
        </p:txBody>
      </p:sp>
      <p:sp>
        <p:nvSpPr>
          <p:cNvPr id="6" name="Rectangle 5"/>
          <p:cNvSpPr/>
          <p:nvPr/>
        </p:nvSpPr>
        <p:spPr>
          <a:xfrm>
            <a:off x="1544782" y="3675828"/>
            <a:ext cx="2885967" cy="1446550"/>
          </a:xfrm>
          <a:prstGeom prst="rect">
            <a:avLst/>
          </a:prstGeom>
          <a:solidFill>
            <a:schemeClr val="tx1"/>
          </a:solidFill>
          <a:ln>
            <a:solidFill>
              <a:srgbClr val="FFFF00"/>
            </a:solidFill>
          </a:ln>
        </p:spPr>
        <p:txBody>
          <a:bodyPr wrap="square">
            <a:spAutoFit/>
          </a:bodyPr>
          <a:lstStyle/>
          <a:p>
            <a:r>
              <a:rPr lang="en-US" sz="2200" dirty="0">
                <a:solidFill>
                  <a:schemeClr val="bg1">
                    <a:lumMod val="95000"/>
                    <a:lumOff val="5000"/>
                  </a:schemeClr>
                </a:solidFill>
              </a:rPr>
              <a:t>actual words of </a:t>
            </a:r>
            <a:endParaRPr lang="en-US" sz="2200" dirty="0" smtClean="0">
              <a:solidFill>
                <a:schemeClr val="bg1">
                  <a:lumMod val="95000"/>
                  <a:lumOff val="5000"/>
                </a:schemeClr>
              </a:solidFill>
            </a:endParaRPr>
          </a:p>
          <a:p>
            <a:r>
              <a:rPr lang="en-US" sz="2200" dirty="0" smtClean="0">
                <a:solidFill>
                  <a:schemeClr val="bg1">
                    <a:lumMod val="95000"/>
                    <a:lumOff val="5000"/>
                  </a:schemeClr>
                </a:solidFill>
              </a:rPr>
              <a:t>the </a:t>
            </a:r>
            <a:r>
              <a:rPr lang="en-US" sz="2200" dirty="0">
                <a:solidFill>
                  <a:schemeClr val="bg1">
                    <a:lumMod val="95000"/>
                    <a:lumOff val="5000"/>
                  </a:schemeClr>
                </a:solidFill>
              </a:rPr>
              <a:t>speaker with </a:t>
            </a:r>
            <a:endParaRPr lang="en-US" sz="2200" dirty="0" smtClean="0">
              <a:solidFill>
                <a:schemeClr val="bg1">
                  <a:lumMod val="95000"/>
                  <a:lumOff val="5000"/>
                </a:schemeClr>
              </a:solidFill>
            </a:endParaRPr>
          </a:p>
          <a:p>
            <a:r>
              <a:rPr lang="en-US" sz="2200" dirty="0" smtClean="0">
                <a:solidFill>
                  <a:schemeClr val="bg1">
                    <a:lumMod val="95000"/>
                    <a:lumOff val="5000"/>
                  </a:schemeClr>
                </a:solidFill>
              </a:rPr>
              <a:t>no change/ </a:t>
            </a:r>
            <a:r>
              <a:rPr lang="en-US" sz="2200" dirty="0" smtClean="0">
                <a:solidFill>
                  <a:srgbClr val="FFFF00"/>
                </a:solidFill>
              </a:rPr>
              <a:t>reported clause</a:t>
            </a:r>
            <a:endParaRPr lang="en-US" sz="2200" dirty="0">
              <a:solidFill>
                <a:srgbClr val="FFFF00"/>
              </a:solidFill>
            </a:endParaRPr>
          </a:p>
        </p:txBody>
      </p:sp>
      <p:sp>
        <p:nvSpPr>
          <p:cNvPr id="14" name="Oval 13"/>
          <p:cNvSpPr/>
          <p:nvPr/>
        </p:nvSpPr>
        <p:spPr>
          <a:xfrm>
            <a:off x="1800225" y="5257800"/>
            <a:ext cx="2152542" cy="1143000"/>
          </a:xfrm>
          <a:prstGeom prst="ellipse">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dirty="0" smtClean="0"/>
              <a:t>Use of quotation marks</a:t>
            </a:r>
            <a:endParaRPr lang="en-US" sz="2200" dirty="0"/>
          </a:p>
        </p:txBody>
      </p:sp>
      <p:sp>
        <p:nvSpPr>
          <p:cNvPr id="17" name="Right Brace 16"/>
          <p:cNvSpPr/>
          <p:nvPr/>
        </p:nvSpPr>
        <p:spPr>
          <a:xfrm>
            <a:off x="6172200" y="2286000"/>
            <a:ext cx="45719" cy="76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Left Brace 18"/>
          <p:cNvSpPr/>
          <p:nvPr/>
        </p:nvSpPr>
        <p:spPr>
          <a:xfrm rot="16200000">
            <a:off x="5720566" y="3020211"/>
            <a:ext cx="381000"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4848123" y="3707496"/>
            <a:ext cx="2088905" cy="769441"/>
          </a:xfrm>
          <a:prstGeom prst="rect">
            <a:avLst/>
          </a:prstGeom>
          <a:solidFill>
            <a:schemeClr val="tx1"/>
          </a:solidFill>
          <a:ln>
            <a:solidFill>
              <a:srgbClr val="FFFF00"/>
            </a:solidFill>
          </a:ln>
        </p:spPr>
        <p:txBody>
          <a:bodyPr wrap="none" rtlCol="0">
            <a:spAutoFit/>
          </a:bodyPr>
          <a:lstStyle/>
          <a:p>
            <a:r>
              <a:rPr lang="en-US" sz="2200" dirty="0" smtClean="0">
                <a:solidFill>
                  <a:schemeClr val="bg1">
                    <a:lumMod val="95000"/>
                    <a:lumOff val="5000"/>
                  </a:schemeClr>
                </a:solidFill>
              </a:rPr>
              <a:t>Narrative part/</a:t>
            </a:r>
          </a:p>
          <a:p>
            <a:r>
              <a:rPr lang="en-US" sz="2200" dirty="0" smtClean="0">
                <a:solidFill>
                  <a:srgbClr val="00B0F0"/>
                </a:solidFill>
              </a:rPr>
              <a:t>Reporting clause</a:t>
            </a:r>
            <a:endParaRPr lang="en-US" sz="2200" dirty="0">
              <a:solidFill>
                <a:srgbClr val="00B0F0"/>
              </a:solidFill>
            </a:endParaRPr>
          </a:p>
        </p:txBody>
      </p:sp>
      <p:sp>
        <p:nvSpPr>
          <p:cNvPr id="21" name="Left Brace 20"/>
          <p:cNvSpPr/>
          <p:nvPr/>
        </p:nvSpPr>
        <p:spPr>
          <a:xfrm rot="16200000">
            <a:off x="3052361" y="2992504"/>
            <a:ext cx="381000"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p:cNvSpPr/>
          <p:nvPr/>
        </p:nvSpPr>
        <p:spPr>
          <a:xfrm>
            <a:off x="4800599" y="5257800"/>
            <a:ext cx="2349699" cy="1208961"/>
          </a:xfrm>
          <a:prstGeom prst="ellipse">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dirty="0" smtClean="0"/>
              <a:t>Outside the quotation marks</a:t>
            </a:r>
            <a:endParaRPr lang="en-US" sz="2200" dirty="0"/>
          </a:p>
        </p:txBody>
      </p:sp>
      <p:sp>
        <p:nvSpPr>
          <p:cNvPr id="24" name="TextBox 23"/>
          <p:cNvSpPr txBox="1"/>
          <p:nvPr/>
        </p:nvSpPr>
        <p:spPr>
          <a:xfrm>
            <a:off x="2714625" y="2146756"/>
            <a:ext cx="1244251" cy="430887"/>
          </a:xfrm>
          <a:prstGeom prst="rect">
            <a:avLst/>
          </a:prstGeom>
          <a:solidFill>
            <a:schemeClr val="bg1"/>
          </a:solidFill>
          <a:ln>
            <a:solidFill>
              <a:srgbClr val="FFFF00"/>
            </a:solidFill>
          </a:ln>
        </p:spPr>
        <p:txBody>
          <a:bodyPr wrap="none" rtlCol="0">
            <a:spAutoFit/>
          </a:bodyPr>
          <a:lstStyle/>
          <a:p>
            <a:r>
              <a:rPr lang="en-US" sz="2200" dirty="0" smtClean="0"/>
              <a:t>Clause 1</a:t>
            </a:r>
            <a:endParaRPr lang="en-US" sz="2200" dirty="0"/>
          </a:p>
        </p:txBody>
      </p:sp>
      <p:sp>
        <p:nvSpPr>
          <p:cNvPr id="25" name="TextBox 24"/>
          <p:cNvSpPr txBox="1"/>
          <p:nvPr/>
        </p:nvSpPr>
        <p:spPr>
          <a:xfrm>
            <a:off x="5453866" y="2146756"/>
            <a:ext cx="1244251" cy="430887"/>
          </a:xfrm>
          <a:prstGeom prst="rect">
            <a:avLst/>
          </a:prstGeom>
          <a:solidFill>
            <a:schemeClr val="bg1"/>
          </a:solidFill>
          <a:ln>
            <a:solidFill>
              <a:srgbClr val="FFFF00"/>
            </a:solidFill>
          </a:ln>
        </p:spPr>
        <p:txBody>
          <a:bodyPr wrap="none" rtlCol="0">
            <a:spAutoFit/>
          </a:bodyPr>
          <a:lstStyle/>
          <a:p>
            <a:r>
              <a:rPr lang="en-US" sz="2200" dirty="0" smtClean="0"/>
              <a:t>Clause 2</a:t>
            </a:r>
            <a:endParaRPr lang="en-US" sz="2200" dirty="0"/>
          </a:p>
        </p:txBody>
      </p:sp>
      <p:sp>
        <p:nvSpPr>
          <p:cNvPr id="3" name="TextBox 2"/>
          <p:cNvSpPr txBox="1"/>
          <p:nvPr/>
        </p:nvSpPr>
        <p:spPr>
          <a:xfrm>
            <a:off x="2947603" y="1561712"/>
            <a:ext cx="3041217" cy="461665"/>
          </a:xfrm>
          <a:prstGeom prst="rect">
            <a:avLst/>
          </a:prstGeom>
          <a:solidFill>
            <a:schemeClr val="accent3"/>
          </a:solidFill>
        </p:spPr>
        <p:txBody>
          <a:bodyPr wrap="none" rtlCol="0">
            <a:spAutoFit/>
          </a:bodyPr>
          <a:lstStyle/>
          <a:p>
            <a:r>
              <a:rPr lang="en-US" sz="2400" dirty="0" smtClean="0"/>
              <a:t>Structure of sentence</a:t>
            </a:r>
            <a:endParaRPr lang="en-US" sz="2400" dirty="0"/>
          </a:p>
        </p:txBody>
      </p:sp>
    </p:spTree>
    <p:extLst>
      <p:ext uri="{BB962C8B-B14F-4D97-AF65-F5344CB8AC3E}">
        <p14:creationId xmlns:p14="http://schemas.microsoft.com/office/powerpoint/2010/main" val="3864613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9" grpId="0" animBg="1"/>
      <p:bldP spid="20" grpId="0" animBg="1"/>
      <p:bldP spid="21" grpId="0" animBg="1"/>
      <p:bldP spid="23" grpId="0" animBg="1"/>
      <p:bldP spid="24" grpId="0" animBg="1"/>
      <p:bldP spid="25" grpId="0" animBg="1"/>
      <p:bldP spid="3" grpId="0" animBg="1"/>
    </p:bldLst>
  </p:timing>
</p:sld>
</file>

<file path=ppt/theme/theme1.xml><?xml version="1.0" encoding="utf-8"?>
<a:theme xmlns:a="http://schemas.openxmlformats.org/drawingml/2006/main" name="TS10189359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5325</TotalTime>
  <Words>1561</Words>
  <Application>Microsoft Office PowerPoint</Application>
  <PresentationFormat>On-screen Show (4:3)</PresentationFormat>
  <Paragraphs>304</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TS101893593</vt:lpstr>
      <vt:lpstr>Welcome</vt:lpstr>
      <vt:lpstr>GRAMMAR LESSON</vt:lpstr>
      <vt:lpstr>Direct and Indirect Speech or Narration</vt:lpstr>
      <vt:lpstr>PowerPoint Presentation</vt:lpstr>
      <vt:lpstr>PowerPoint Presentation</vt:lpstr>
      <vt:lpstr>PowerPoint Presentation</vt:lpstr>
      <vt:lpstr>Direct and Indirect speech</vt:lpstr>
      <vt:lpstr>Direct speech (Quoted Speech)</vt:lpstr>
      <vt:lpstr>Direct speech Let’s work out the rules!</vt:lpstr>
      <vt:lpstr>What is indirect speech? </vt:lpstr>
      <vt:lpstr>Rules of indirect speech (reported speech)</vt:lpstr>
      <vt:lpstr>Remember </vt:lpstr>
      <vt:lpstr>Indirect Speech change of pronouns</vt:lpstr>
      <vt:lpstr>Indirect Speech change of pronouns</vt:lpstr>
      <vt:lpstr>Indirect Speech Tense change</vt:lpstr>
      <vt:lpstr>Back shift of Tenses</vt:lpstr>
      <vt:lpstr>Back Shift of Tenses</vt:lpstr>
      <vt:lpstr>Back shift(modal auxiliaries)</vt:lpstr>
      <vt:lpstr>Modal Auxiliaries</vt:lpstr>
      <vt:lpstr>Expressions of time</vt:lpstr>
      <vt:lpstr>Indirect Speech</vt:lpstr>
      <vt:lpstr>Indirect Speech</vt:lpstr>
      <vt:lpstr>Indirect Speech (Review)</vt:lpstr>
      <vt:lpstr>Indirect speech Review </vt:lpstr>
      <vt:lpstr>Indirect speech Learning check</vt:lpstr>
      <vt:lpstr>Indirect speech Learning check</vt:lpstr>
      <vt:lpstr>Usage </vt:lpstr>
      <vt:lpstr>PowerPoint Presentation</vt:lpstr>
    </vt:vector>
  </TitlesOfParts>
  <Company>Megabyte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and indirect speech</dc:title>
  <dc:creator>Dell Optiplex GX260</dc:creator>
  <cp:lastModifiedBy>pc</cp:lastModifiedBy>
  <cp:revision>312</cp:revision>
  <dcterms:created xsi:type="dcterms:W3CDTF">2011-09-20T16:26:00Z</dcterms:created>
  <dcterms:modified xsi:type="dcterms:W3CDTF">2019-08-29T16:03:01Z</dcterms:modified>
</cp:coreProperties>
</file>