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82" r:id="rId12"/>
    <p:sldId id="291" r:id="rId13"/>
    <p:sldId id="292" r:id="rId14"/>
    <p:sldId id="293" r:id="rId15"/>
    <p:sldId id="266" r:id="rId16"/>
    <p:sldId id="294" r:id="rId17"/>
    <p:sldId id="295" r:id="rId18"/>
    <p:sldId id="296" r:id="rId19"/>
    <p:sldId id="297" r:id="rId20"/>
    <p:sldId id="267" r:id="rId21"/>
    <p:sldId id="298" r:id="rId22"/>
    <p:sldId id="299" r:id="rId23"/>
    <p:sldId id="300" r:id="rId24"/>
    <p:sldId id="301" r:id="rId25"/>
    <p:sldId id="290" r:id="rId26"/>
    <p:sldId id="268" r:id="rId27"/>
    <p:sldId id="302" r:id="rId28"/>
    <p:sldId id="303" r:id="rId29"/>
    <p:sldId id="304" r:id="rId30"/>
    <p:sldId id="305" r:id="rId31"/>
    <p:sldId id="272" r:id="rId32"/>
    <p:sldId id="274" r:id="rId33"/>
    <p:sldId id="269" r:id="rId34"/>
    <p:sldId id="281" r:id="rId35"/>
    <p:sldId id="30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82C31-EE82-4A20-995F-B2178DB383B5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9F577-94BF-4D10-8EEF-B1ED3EA4C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9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9F577-94BF-4D10-8EEF-B1ED3EA4C6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Welcome Here </a:t>
            </a:r>
            <a:r>
              <a:rPr lang="en-US" dirty="0" smtClean="0">
                <a:latin typeface="Algerian" pitchFamily="82" charset="0"/>
              </a:rPr>
              <a:t>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543800" cy="3200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s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6962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Lesson-B-I : Structures :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397000"/>
          <a:ext cx="91440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741714"/>
                <a:gridCol w="5138057"/>
                <a:gridCol w="2264229"/>
              </a:tblGrid>
              <a:tr h="1031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Indefinite Tenses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Present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Present Form 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plays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Present Form </a:t>
                      </a:r>
                    </a:p>
                    <a:p>
                      <a:pPr algn="ctr"/>
                      <a:r>
                        <a:rPr lang="en-US" sz="2000" dirty="0" smtClean="0"/>
                        <a:t>Verb +s/</a:t>
                      </a:r>
                      <a:r>
                        <a:rPr lang="en-US" sz="2000" dirty="0" err="1" smtClean="0"/>
                        <a:t>es</a:t>
                      </a:r>
                      <a:r>
                        <a:rPr lang="en-US" sz="2000" dirty="0" smtClean="0"/>
                        <a:t>  or Verb (Base)</a:t>
                      </a:r>
                      <a:endParaRPr lang="en-US" sz="2000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Past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Past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Form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Past Form</a:t>
                      </a:r>
                    </a:p>
                    <a:p>
                      <a:pPr algn="ctr"/>
                      <a:r>
                        <a:rPr lang="en-US" sz="2000" u="sng" dirty="0" smtClean="0"/>
                        <a:t>Verb +d/</a:t>
                      </a:r>
                      <a:r>
                        <a:rPr lang="en-US" sz="2000" u="sng" dirty="0" err="1" smtClean="0"/>
                        <a:t>ed</a:t>
                      </a:r>
                      <a:r>
                        <a:rPr lang="en-US" sz="2000" u="sng" dirty="0" smtClean="0"/>
                        <a:t>  </a:t>
                      </a:r>
                      <a:endParaRPr lang="en-US" sz="2000" u="sng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Future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Shall/will + 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 He will play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Base Form</a:t>
                      </a:r>
                      <a:r>
                        <a:rPr lang="en-US" sz="2000" u="sng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Bare Infinitive Verb 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01800"/>
          <a:ext cx="91440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1200"/>
                <a:gridCol w="5029200"/>
                <a:gridCol w="2133600"/>
              </a:tblGrid>
              <a:tr h="1031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Present Indefinite Tense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Present Form 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plays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Present Form </a:t>
                      </a:r>
                    </a:p>
                    <a:p>
                      <a:pPr algn="ctr"/>
                      <a:r>
                        <a:rPr lang="en-US" sz="2000" dirty="0" smtClean="0"/>
                        <a:t>Verb +s/</a:t>
                      </a:r>
                      <a:r>
                        <a:rPr lang="en-US" sz="2000" dirty="0" err="1" smtClean="0"/>
                        <a:t>es</a:t>
                      </a:r>
                      <a:r>
                        <a:rPr lang="en-US" sz="2000" dirty="0" smtClean="0"/>
                        <a:t>  or Verb (Base)</a:t>
                      </a:r>
                      <a:endParaRPr lang="en-US" sz="2000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+do not/does not+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does not  play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Form)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Do/Does +Sub + 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Does</a:t>
                      </a:r>
                      <a:r>
                        <a:rPr lang="en-US" sz="2000" baseline="0" dirty="0" smtClean="0"/>
                        <a:t> he </a:t>
                      </a:r>
                      <a:r>
                        <a:rPr lang="en-US" sz="2000" dirty="0" smtClean="0"/>
                        <a:t>play cricket in the field</a:t>
                      </a:r>
                      <a:r>
                        <a:rPr lang="en-US" sz="2000" baseline="0" dirty="0" smtClean="0"/>
                        <a:t> 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</a:t>
                      </a:r>
                      <a:r>
                        <a:rPr lang="en-US" sz="2000" u="none" baseline="0" dirty="0" smtClean="0"/>
                        <a:t> 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cxzc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01800"/>
          <a:ext cx="91440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1200"/>
                <a:gridCol w="5029200"/>
                <a:gridCol w="2133600"/>
              </a:tblGrid>
              <a:tr h="1031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Past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 Indefinite Tense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Past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Form 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played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(Past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 )</a:t>
                      </a:r>
                    </a:p>
                    <a:p>
                      <a:pPr algn="ctr"/>
                      <a:r>
                        <a:rPr lang="en-US" sz="2000" dirty="0" smtClean="0"/>
                        <a:t>Verb +d/</a:t>
                      </a:r>
                      <a:r>
                        <a:rPr lang="en-US" sz="2000" dirty="0" err="1" smtClean="0"/>
                        <a:t>ed</a:t>
                      </a:r>
                      <a:endParaRPr lang="en-US" sz="2000" dirty="0" smtClean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+did not+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did not  play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Form)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Did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+Sub + 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Did</a:t>
                      </a:r>
                      <a:r>
                        <a:rPr lang="en-US" sz="2000" baseline="0" dirty="0" smtClean="0"/>
                        <a:t> he </a:t>
                      </a:r>
                      <a:r>
                        <a:rPr lang="en-US" sz="2000" dirty="0" smtClean="0"/>
                        <a:t>play cricket in the field</a:t>
                      </a:r>
                      <a:r>
                        <a:rPr lang="en-US" sz="2000" baseline="0" dirty="0" smtClean="0"/>
                        <a:t> 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</a:t>
                      </a:r>
                      <a:r>
                        <a:rPr lang="en-US" sz="2000" u="none" baseline="0" dirty="0" smtClean="0"/>
                        <a:t> 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cxzc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01800"/>
          <a:ext cx="9144000" cy="51562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981200"/>
                <a:gridCol w="5029200"/>
                <a:gridCol w="2133600"/>
              </a:tblGrid>
              <a:tr h="1031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Future </a:t>
                      </a:r>
                      <a:r>
                        <a:rPr lang="en-US" sz="4000" dirty="0" smtClean="0"/>
                        <a:t> Indefinite Tense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shall/will+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Form 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will play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 )</a:t>
                      </a:r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+shall not /will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will not  play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Form)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Will / Shall </a:t>
                      </a:r>
                      <a:r>
                        <a:rPr lang="en-US" sz="2000" dirty="0" smtClean="0"/>
                        <a:t> +Sub + 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Base Form )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Will</a:t>
                      </a:r>
                      <a:r>
                        <a:rPr lang="en-US" sz="2000" baseline="0" dirty="0" smtClean="0"/>
                        <a:t> he </a:t>
                      </a:r>
                      <a:r>
                        <a:rPr lang="en-US" sz="2000" dirty="0" smtClean="0"/>
                        <a:t>play cricket in the field</a:t>
                      </a:r>
                      <a:r>
                        <a:rPr lang="en-US" sz="2000" baseline="0" dirty="0" smtClean="0"/>
                        <a:t> 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Main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(Base Form</a:t>
                      </a:r>
                      <a:r>
                        <a:rPr lang="en-US" sz="2000" u="none" baseline="0" dirty="0" smtClean="0"/>
                        <a:t> 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 descr="cxzc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9144000" cy="142875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Make some sentences : Indefinite :</a:t>
            </a:r>
            <a:endParaRPr lang="en-US" dirty="0">
              <a:latin typeface="+mn-lt"/>
            </a:endParaRPr>
          </a:p>
        </p:txBody>
      </p:sp>
      <p:sp>
        <p:nvSpPr>
          <p:cNvPr id="3" name="Sun 2"/>
          <p:cNvSpPr/>
          <p:nvPr/>
        </p:nvSpPr>
        <p:spPr>
          <a:xfrm>
            <a:off x="304800" y="1447800"/>
            <a:ext cx="914400" cy="1066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95400" y="1524000"/>
            <a:ext cx="7391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000" dirty="0" smtClean="0"/>
              <a:t> He (go) – to the school.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743200" y="2743200"/>
            <a:ext cx="60198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Present :  He goes to the school 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dsdg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895600"/>
            <a:ext cx="19812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743200" y="4114800"/>
            <a:ext cx="60198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Past :  He went to the school 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5638800"/>
            <a:ext cx="6019800" cy="9144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Future :He will go to the school 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 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53557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Continuous Tenses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Present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am/is/</a:t>
                      </a:r>
                      <a:r>
                        <a:rPr lang="en-US" sz="2000" dirty="0" err="1" smtClean="0"/>
                        <a:t>are+M.Verb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is playing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(Present Form) 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dirty="0" smtClean="0"/>
                        <a:t>Am/is/are 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Past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+was/were+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was playing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(Past Form)</a:t>
                      </a:r>
                    </a:p>
                    <a:p>
                      <a:pPr algn="ctr"/>
                      <a:r>
                        <a:rPr lang="en-US" sz="2000" u="none" dirty="0" smtClean="0"/>
                        <a:t>Was/were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Future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Shall/will + be+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 He will be playing 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baseline="0" dirty="0" smtClean="0"/>
                        <a:t>To Be Verb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(future Form)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Shall be/will be  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 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410200"/>
                <a:gridCol w="1905000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Present Continuous Tenses: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Explanation 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am/is/</a:t>
                      </a:r>
                      <a:r>
                        <a:rPr lang="en-US" sz="2000" dirty="0" err="1" smtClean="0"/>
                        <a:t>are+M.Verb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is playing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dirty="0" smtClean="0"/>
                        <a:t>Am/is/are 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+is/am/</a:t>
                      </a:r>
                      <a:r>
                        <a:rPr lang="en-US" sz="2000" dirty="0" err="1" smtClean="0"/>
                        <a:t>are+not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is not  playing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dirty="0" smtClean="0"/>
                        <a:t>Is</a:t>
                      </a:r>
                      <a:r>
                        <a:rPr lang="en-US" sz="2000" u="none" baseline="0" dirty="0" smtClean="0"/>
                        <a:t> not/am not/are not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Am/Is/</a:t>
                      </a:r>
                      <a:r>
                        <a:rPr lang="en-US" sz="2000" dirty="0" err="1" smtClean="0"/>
                        <a:t>Are+Sub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Is</a:t>
                      </a:r>
                      <a:r>
                        <a:rPr lang="en-US" sz="2000" baseline="0" dirty="0" smtClean="0"/>
                        <a:t> he </a:t>
                      </a:r>
                      <a:r>
                        <a:rPr lang="en-US" sz="2000" dirty="0" smtClean="0"/>
                        <a:t> playing  cricket in the field?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baseline="0" dirty="0" smtClean="0"/>
                        <a:t>To Be Verb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Am/Is/Are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 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410200"/>
                <a:gridCol w="1905000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Past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 Continuous Tenses: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Explanation 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was/</a:t>
                      </a:r>
                      <a:r>
                        <a:rPr lang="en-US" sz="2000" dirty="0" err="1" smtClean="0"/>
                        <a:t>were+M.Verb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was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playing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dirty="0" smtClean="0"/>
                        <a:t>Was/were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+was/were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+not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was not  playing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baseline="0" dirty="0" smtClean="0"/>
                        <a:t>Was not/were not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Was/</a:t>
                      </a:r>
                      <a:r>
                        <a:rPr lang="en-US" sz="2000" dirty="0" err="1" smtClean="0"/>
                        <a:t>Were+Sub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Was</a:t>
                      </a:r>
                      <a:r>
                        <a:rPr lang="en-US" sz="2000" baseline="0" dirty="0" smtClean="0"/>
                        <a:t> he </a:t>
                      </a:r>
                      <a:r>
                        <a:rPr lang="en-US" sz="2000" dirty="0" smtClean="0"/>
                        <a:t> playing  cricket in the field?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baseline="0" dirty="0" smtClean="0"/>
                        <a:t>To Be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Was/were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 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410200"/>
                <a:gridCol w="1905000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Future</a:t>
                      </a:r>
                      <a:r>
                        <a:rPr lang="en-US" sz="4000" dirty="0" smtClean="0"/>
                        <a:t> Continuous Tenses: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Explanation 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 will/</a:t>
                      </a:r>
                      <a:r>
                        <a:rPr lang="en-US" sz="2000" dirty="0" err="1" smtClean="0"/>
                        <a:t>shall+be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will</a:t>
                      </a:r>
                      <a:r>
                        <a:rPr lang="en-US" sz="2000" baseline="0" dirty="0" smtClean="0"/>
                        <a:t> be</a:t>
                      </a:r>
                      <a:r>
                        <a:rPr lang="en-US" sz="2000" dirty="0" smtClean="0"/>
                        <a:t> playing</a:t>
                      </a:r>
                      <a:r>
                        <a:rPr lang="en-US" sz="2000" baseline="0" dirty="0" smtClean="0"/>
                        <a:t>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dirty="0" smtClean="0"/>
                        <a:t>Will/shall +be 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+will/</a:t>
                      </a:r>
                      <a:r>
                        <a:rPr lang="en-US" sz="2000" dirty="0" err="1" smtClean="0"/>
                        <a:t>shall+not+be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will be not  playing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Be verb</a:t>
                      </a:r>
                      <a:endParaRPr lang="en-US" sz="2000" u="none" dirty="0"/>
                    </a:p>
                    <a:p>
                      <a:pPr algn="ctr"/>
                      <a:r>
                        <a:rPr lang="en-US" sz="2000" u="none" baseline="0" dirty="0" smtClean="0"/>
                        <a:t>Will not be/shall be not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Will/</a:t>
                      </a:r>
                      <a:r>
                        <a:rPr lang="en-US" sz="2000" dirty="0" err="1" smtClean="0"/>
                        <a:t>Shall+Sub</a:t>
                      </a:r>
                      <a:r>
                        <a:rPr lang="en-US" sz="2000" dirty="0" smtClean="0"/>
                        <a:t>+ be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Will</a:t>
                      </a:r>
                      <a:r>
                        <a:rPr lang="en-US" sz="2000" baseline="0" dirty="0" smtClean="0"/>
                        <a:t> he be</a:t>
                      </a:r>
                      <a:r>
                        <a:rPr lang="en-US" sz="2000" dirty="0" smtClean="0"/>
                        <a:t> playing  cricket in the field?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baseline="0" dirty="0" smtClean="0"/>
                        <a:t>To Be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Will/Shall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Make sentence as directed :</a:t>
            </a: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8839200" cy="1371600"/>
            <a:chOff x="0" y="1524000"/>
            <a:chExt cx="8839200" cy="1371600"/>
          </a:xfrm>
        </p:grpSpPr>
        <p:sp>
          <p:nvSpPr>
            <p:cNvPr id="3" name="Frame 2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 parents  (live) – in a small village in </a:t>
              </a:r>
              <a:r>
                <a:rPr lang="en-US" dirty="0" err="1" smtClean="0"/>
                <a:t>Rajshahi</a:t>
              </a:r>
              <a:r>
                <a:rPr lang="en-US" dirty="0" smtClean="0"/>
                <a:t>. (Past Continuous)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 parents were living in a small village in </a:t>
              </a:r>
              <a:r>
                <a:rPr lang="en-US" dirty="0" err="1" smtClean="0"/>
                <a:t>Rajshahi</a:t>
              </a:r>
              <a:r>
                <a:rPr lang="en-US" dirty="0" smtClean="0"/>
                <a:t> .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429000"/>
            <a:ext cx="8839200" cy="1371600"/>
            <a:chOff x="0" y="1524000"/>
            <a:chExt cx="8839200" cy="1371600"/>
          </a:xfrm>
        </p:grpSpPr>
        <p:sp>
          <p:nvSpPr>
            <p:cNvPr id="8" name="Frame 7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She ( cook ) – a good dish for us now. ( Present Continuous 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She is cooking a good dish for us now.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181600"/>
            <a:ext cx="8839200" cy="1371600"/>
            <a:chOff x="0" y="1524000"/>
            <a:chExt cx="8839200" cy="1371600"/>
          </a:xfrm>
        </p:grpSpPr>
        <p:sp>
          <p:nvSpPr>
            <p:cNvPr id="12" name="Frame 11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III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Hasan</a:t>
              </a:r>
              <a:r>
                <a:rPr lang="en-US" dirty="0" smtClean="0"/>
                <a:t>  (wait ) – for me in the station tomorrow. ( Future Continuous)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Hasan</a:t>
              </a:r>
              <a:r>
                <a:rPr lang="en-US" dirty="0" smtClean="0"/>
                <a:t> will be waiting for me in the station tomorrow. </a:t>
              </a:r>
              <a:endParaRPr lang="en-US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1447800" y="22860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524000" y="58674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24000" y="41148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Introduction : Teacher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11822"/>
            <a:ext cx="1676400" cy="2158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Horizontal Scroll 5"/>
          <p:cNvSpPr/>
          <p:nvPr/>
        </p:nvSpPr>
        <p:spPr>
          <a:xfrm>
            <a:off x="2438400" y="1752600"/>
            <a:ext cx="6248400" cy="1033272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MD.ABDUR ROUF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514600" y="2895600"/>
            <a:ext cx="61722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latin typeface="Bernard MT Condensed" pitchFamily="18" charset="0"/>
              </a:rPr>
              <a:t>Lecturer in English </a:t>
            </a:r>
          </a:p>
          <a:p>
            <a:pPr algn="ctr"/>
            <a:r>
              <a:rPr lang="en-US" sz="2800" dirty="0" smtClean="0">
                <a:latin typeface="Bernard MT Condensed" pitchFamily="18" charset="0"/>
              </a:rPr>
              <a:t>B.A (Hons) M.A in English </a:t>
            </a:r>
          </a:p>
          <a:p>
            <a:pPr algn="ctr"/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Khalna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Islamia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err="1" smtClean="0">
                <a:latin typeface="Bernard MT Condensed" pitchFamily="18" charset="0"/>
              </a:rPr>
              <a:t>Fazil</a:t>
            </a:r>
            <a:r>
              <a:rPr lang="en-US" sz="2800" dirty="0" smtClean="0">
                <a:latin typeface="Bernard MT Condensed" pitchFamily="18" charset="0"/>
              </a:rPr>
              <a:t>(DEGREE)</a:t>
            </a:r>
            <a:r>
              <a:rPr lang="en-US" sz="2800" dirty="0" smtClean="0">
                <a:latin typeface="Bernard MT Condensed" pitchFamily="18" charset="0"/>
              </a:rPr>
              <a:t> </a:t>
            </a:r>
            <a:r>
              <a:rPr lang="en-US" sz="2800" dirty="0" smtClean="0">
                <a:latin typeface="Bernard MT Condensed" pitchFamily="18" charset="0"/>
              </a:rPr>
              <a:t>Madrasha</a:t>
            </a:r>
          </a:p>
          <a:p>
            <a:pPr algn="ctr"/>
            <a:r>
              <a:rPr lang="en-US" sz="2800" dirty="0" err="1" smtClean="0">
                <a:latin typeface="Bernard MT Condensed" pitchFamily="18" charset="0"/>
              </a:rPr>
              <a:t>Patnitala,Naogaon</a:t>
            </a:r>
            <a:r>
              <a:rPr lang="en-US" sz="2800" dirty="0" smtClean="0">
                <a:latin typeface="Bernard MT Condensed" pitchFamily="18" charset="0"/>
              </a:rPr>
              <a:t>.</a:t>
            </a:r>
            <a:endParaRPr lang="en-US" sz="2800" dirty="0" smtClean="0">
              <a:latin typeface="Bernard MT Condensed" pitchFamily="18" charset="0"/>
            </a:endParaRPr>
          </a:p>
          <a:p>
            <a:pPr algn="ctr"/>
            <a:r>
              <a:rPr lang="en-US" sz="2800" dirty="0" smtClean="0">
                <a:latin typeface="Bernard MT Condensed" pitchFamily="18" charset="0"/>
              </a:rPr>
              <a:t>Mob : </a:t>
            </a:r>
            <a:r>
              <a:rPr lang="en-US" sz="2800" dirty="0" smtClean="0">
                <a:latin typeface="Bernard MT Condensed" pitchFamily="18" charset="0"/>
              </a:rPr>
              <a:t>01767650169  </a:t>
            </a:r>
            <a:endParaRPr lang="en-US" sz="28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B-III: 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80160"/>
          <a:ext cx="9144000" cy="5577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53557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Perfect  Tenses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Present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+have/has+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has played</a:t>
                      </a:r>
                      <a:r>
                        <a:rPr lang="en-US" sz="2000" baseline="0" dirty="0" smtClean="0"/>
                        <a:t> 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(Present Form) </a:t>
                      </a:r>
                    </a:p>
                    <a:p>
                      <a:pPr algn="ctr"/>
                      <a:r>
                        <a:rPr lang="en-US" sz="2000" u="none" dirty="0" smtClean="0"/>
                        <a:t>Has/have 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Past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+had+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had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(Past Form)</a:t>
                      </a:r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Future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Shall/will +have+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 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 He will have 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</a:t>
                      </a:r>
                      <a:r>
                        <a:rPr lang="en-US" sz="2000" u="none" baseline="0" dirty="0" smtClean="0"/>
                        <a:t> Have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(Future Form)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 have/shall have 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B-III: 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36320"/>
          <a:ext cx="9144000" cy="55778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53557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Present Perfect  Tense: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+have/has+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has played</a:t>
                      </a:r>
                      <a:r>
                        <a:rPr lang="en-US" sz="2000" baseline="0" dirty="0" smtClean="0"/>
                        <a:t> 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(Positive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 </a:t>
                      </a:r>
                    </a:p>
                    <a:p>
                      <a:pPr algn="ctr"/>
                      <a:r>
                        <a:rPr lang="en-US" sz="2000" u="none" dirty="0" smtClean="0"/>
                        <a:t>Has/have 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+has/</a:t>
                      </a:r>
                      <a:r>
                        <a:rPr lang="en-US" sz="2000" dirty="0" err="1" smtClean="0"/>
                        <a:t>have+not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has not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(Negative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</a:t>
                      </a:r>
                    </a:p>
                    <a:p>
                      <a:pPr algn="ctr"/>
                      <a:r>
                        <a:rPr lang="en-US" sz="2000" u="none" dirty="0" smtClean="0"/>
                        <a:t>Have</a:t>
                      </a:r>
                      <a:r>
                        <a:rPr lang="en-US" sz="2000" u="none" baseline="0" dirty="0" smtClean="0"/>
                        <a:t> not/have not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Has/</a:t>
                      </a:r>
                      <a:r>
                        <a:rPr lang="en-US" sz="2000" dirty="0" err="1" smtClean="0"/>
                        <a:t>Have+Sub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 )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Has</a:t>
                      </a:r>
                      <a:r>
                        <a:rPr lang="en-US" sz="2000" baseline="0" dirty="0" smtClean="0"/>
                        <a:t> he</a:t>
                      </a:r>
                      <a:r>
                        <a:rPr lang="en-US" sz="2000" dirty="0" smtClean="0"/>
                        <a:t> played cricket in the field?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</a:t>
                      </a:r>
                      <a:r>
                        <a:rPr lang="en-US" sz="2000" u="none" baseline="0" dirty="0" smtClean="0"/>
                        <a:t> Have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Have/Has …?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B-III: 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36320"/>
          <a:ext cx="9144000" cy="5334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53557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 Past </a:t>
                      </a:r>
                      <a:r>
                        <a:rPr lang="en-US" sz="4000" dirty="0" smtClean="0"/>
                        <a:t>Perfect  Tense: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+had+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had played</a:t>
                      </a:r>
                      <a:r>
                        <a:rPr lang="en-US" sz="2000" baseline="0" dirty="0" smtClean="0"/>
                        <a:t> 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(Positive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 had</a:t>
                      </a:r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</a:t>
                      </a:r>
                      <a:r>
                        <a:rPr lang="en-US" sz="2000" dirty="0" err="1" smtClean="0"/>
                        <a:t>had+not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had not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(Negative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</a:t>
                      </a:r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not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Had+Sub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 )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Had</a:t>
                      </a:r>
                      <a:r>
                        <a:rPr lang="en-US" sz="2000" baseline="0" dirty="0" smtClean="0"/>
                        <a:t> he</a:t>
                      </a:r>
                      <a:r>
                        <a:rPr lang="en-US" sz="2000" dirty="0" smtClean="0"/>
                        <a:t> played cricket in the field?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</a:t>
                      </a:r>
                      <a:r>
                        <a:rPr lang="en-US" sz="2000" u="none" baseline="0" dirty="0" smtClean="0"/>
                        <a:t> Have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Had….…?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B-III: 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36320"/>
          <a:ext cx="9144000" cy="58216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524000"/>
                <a:gridCol w="53557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/>
                        <a:t>Future  </a:t>
                      </a:r>
                      <a:r>
                        <a:rPr lang="en-US" sz="4000" dirty="0" smtClean="0"/>
                        <a:t>Perfect  Tense: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+will/</a:t>
                      </a:r>
                      <a:r>
                        <a:rPr lang="en-US" sz="2000" dirty="0" err="1" smtClean="0"/>
                        <a:t>shall+have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will</a:t>
                      </a:r>
                      <a:r>
                        <a:rPr lang="en-US" sz="2000" baseline="0" dirty="0" smtClean="0"/>
                        <a:t> have</a:t>
                      </a:r>
                      <a:r>
                        <a:rPr lang="en-US" sz="2000" dirty="0" smtClean="0"/>
                        <a:t> played</a:t>
                      </a:r>
                      <a:r>
                        <a:rPr lang="en-US" sz="2000" baseline="0" dirty="0" smtClean="0"/>
                        <a:t>  cricket  in the field.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(Positive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 </a:t>
                      </a:r>
                    </a:p>
                    <a:p>
                      <a:pPr algn="ctr"/>
                      <a:r>
                        <a:rPr lang="en-US" sz="2000" u="none" dirty="0" smtClean="0"/>
                        <a:t>Will</a:t>
                      </a:r>
                      <a:r>
                        <a:rPr lang="en-US" sz="2000" u="none" baseline="0" dirty="0" smtClean="0"/>
                        <a:t> have /shall have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Negative :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+will/</a:t>
                      </a:r>
                      <a:r>
                        <a:rPr lang="en-US" sz="2000" dirty="0" err="1" smtClean="0"/>
                        <a:t>shall+not+have</a:t>
                      </a:r>
                      <a:r>
                        <a:rPr lang="en-US" sz="2000" dirty="0" smtClean="0"/>
                        <a:t> 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P.P)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will not have  played cricket in the field.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 Have Verb</a:t>
                      </a:r>
                    </a:p>
                    <a:p>
                      <a:pPr algn="ctr"/>
                      <a:r>
                        <a:rPr lang="en-US" sz="2000" u="none" dirty="0" smtClean="0"/>
                        <a:t>(Negative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 Form)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 not  have /shall not have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Interrogative</a:t>
                      </a:r>
                      <a:r>
                        <a:rPr lang="en-US" sz="2000" baseline="0" dirty="0" smtClean="0"/>
                        <a:t>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Will/</a:t>
                      </a:r>
                      <a:r>
                        <a:rPr lang="en-US" sz="2000" dirty="0" err="1" smtClean="0"/>
                        <a:t>Shall+Sub+have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( P.P ) + Extension? </a:t>
                      </a:r>
                    </a:p>
                    <a:p>
                      <a:pPr algn="ctr"/>
                      <a:r>
                        <a:rPr lang="en-US" sz="2000" dirty="0" smtClean="0"/>
                        <a:t>= Will</a:t>
                      </a:r>
                      <a:r>
                        <a:rPr lang="en-US" sz="2000" baseline="0" dirty="0" smtClean="0"/>
                        <a:t> he have </a:t>
                      </a:r>
                      <a:r>
                        <a:rPr lang="en-US" sz="2000" dirty="0" smtClean="0"/>
                        <a:t> played cricket in the field?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none" dirty="0" smtClean="0"/>
                        <a:t>To</a:t>
                      </a:r>
                      <a:r>
                        <a:rPr lang="en-US" sz="2000" u="none" baseline="0" dirty="0" smtClean="0"/>
                        <a:t> Have Verb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Shall/Will+-+have…?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Make sentence as directed :</a:t>
            </a:r>
            <a:endParaRPr lang="en-US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24000"/>
            <a:ext cx="8839200" cy="1371600"/>
            <a:chOff x="0" y="1524000"/>
            <a:chExt cx="8839200" cy="1371600"/>
          </a:xfrm>
        </p:grpSpPr>
        <p:sp>
          <p:nvSpPr>
            <p:cNvPr id="3" name="Frame 2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 parents  (leave) – the small village in </a:t>
              </a:r>
              <a:r>
                <a:rPr lang="en-US" dirty="0" err="1" smtClean="0"/>
                <a:t>Rajshahi</a:t>
              </a:r>
              <a:r>
                <a:rPr lang="en-US" dirty="0" smtClean="0"/>
                <a:t>. (Past Perfect)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My parents had left  the small village in </a:t>
              </a:r>
              <a:r>
                <a:rPr lang="en-US" dirty="0" err="1" smtClean="0"/>
                <a:t>Rajshahi</a:t>
              </a:r>
              <a:r>
                <a:rPr lang="en-US" dirty="0" smtClean="0"/>
                <a:t> .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429000"/>
            <a:ext cx="8839200" cy="1371600"/>
            <a:chOff x="0" y="1524000"/>
            <a:chExt cx="8839200" cy="1371600"/>
          </a:xfrm>
        </p:grpSpPr>
        <p:sp>
          <p:nvSpPr>
            <p:cNvPr id="8" name="Frame 7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She ( cook ) – a good dish for us  today. ( Present  Perfect )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She has cooked a good dish for us  today. 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5181600"/>
            <a:ext cx="8839200" cy="1371600"/>
            <a:chOff x="0" y="1524000"/>
            <a:chExt cx="8839200" cy="1371600"/>
          </a:xfrm>
        </p:grpSpPr>
        <p:sp>
          <p:nvSpPr>
            <p:cNvPr id="12" name="Frame 11"/>
            <p:cNvSpPr/>
            <p:nvPr/>
          </p:nvSpPr>
          <p:spPr>
            <a:xfrm>
              <a:off x="0" y="1524000"/>
              <a:ext cx="914400" cy="685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</a:rPr>
                <a:t>III</a:t>
              </a:r>
              <a:endParaRPr 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1524000"/>
              <a:ext cx="7848600" cy="6096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Hasan</a:t>
              </a:r>
              <a:r>
                <a:rPr lang="en-US" dirty="0" smtClean="0"/>
                <a:t>  (find) –  me in the station tomorrow. ( Future Perfect )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19400" y="2286000"/>
              <a:ext cx="6019800" cy="609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Hasan</a:t>
              </a:r>
              <a:r>
                <a:rPr lang="en-US" dirty="0" smtClean="0"/>
                <a:t> will have found me in the station tomorrow. </a:t>
              </a:r>
              <a:endParaRPr lang="en-US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1447800" y="22860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524000" y="58674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524000" y="4114800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B. Pair Work :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828800"/>
          <a:ext cx="9144000" cy="50292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{3C2FFA5D-87B4-456A-9821-1D502468CF0F}</a:tableStyleId>
              </a:tblPr>
              <a:tblGrid>
                <a:gridCol w="1600200"/>
                <a:gridCol w="2819400"/>
                <a:gridCol w="2514600"/>
                <a:gridCol w="2209800"/>
              </a:tblGrid>
              <a:tr h="768663">
                <a:tc gridSpan="4"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en-US" sz="2400" b="1" dirty="0" smtClean="0"/>
                        <a:t> Make some sentences in the box as directed :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86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Tense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Indefinite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Continuous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Perfect </a:t>
                      </a:r>
                      <a:endParaRPr lang="en-US" sz="2800" dirty="0"/>
                    </a:p>
                  </a:txBody>
                  <a:tcPr anchor="ctr"/>
                </a:tc>
              </a:tr>
              <a:tr h="130396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Present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writes a story 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is writing a story.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has written a story.</a:t>
                      </a:r>
                      <a:endParaRPr lang="en-US" sz="2000" dirty="0"/>
                    </a:p>
                  </a:txBody>
                  <a:tcPr anchor="ctr"/>
                </a:tc>
              </a:tr>
              <a:tr h="10939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Past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wrote a story.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was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writing a story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had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written a story.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  <a:tr h="10939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Future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will write  a  story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wiil</a:t>
                      </a:r>
                      <a:r>
                        <a:rPr lang="en-US" sz="2000" baseline="0" dirty="0" smtClean="0"/>
                        <a:t> be </a:t>
                      </a:r>
                      <a:r>
                        <a:rPr lang="en-US" sz="2000" dirty="0" smtClean="0"/>
                        <a:t>writing a story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Kamal</a:t>
                      </a:r>
                      <a:r>
                        <a:rPr lang="en-US" sz="2000" dirty="0" smtClean="0"/>
                        <a:t> will</a:t>
                      </a:r>
                      <a:r>
                        <a:rPr lang="en-US" sz="2000" baseline="0" dirty="0" smtClean="0"/>
                        <a:t> have </a:t>
                      </a:r>
                      <a:r>
                        <a:rPr lang="en-US" sz="2000" dirty="0" smtClean="0"/>
                        <a:t>written a story.</a:t>
                      </a:r>
                    </a:p>
                    <a:p>
                      <a:pPr algn="l"/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un 3"/>
          <p:cNvSpPr/>
          <p:nvPr/>
        </p:nvSpPr>
        <p:spPr>
          <a:xfrm>
            <a:off x="0" y="762000"/>
            <a:ext cx="914400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990600" y="762000"/>
            <a:ext cx="8153400" cy="8382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sz="2800" b="1" dirty="0" err="1" smtClean="0"/>
              <a:t>Kamal</a:t>
            </a:r>
            <a:r>
              <a:rPr lang="en-US" sz="2800" b="1" dirty="0" smtClean="0"/>
              <a:t> (write) – a story .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B-IV: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/>
                <a:gridCol w="56605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Perfect Continuous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 Tenses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Present 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+has/</a:t>
                      </a:r>
                      <a:r>
                        <a:rPr lang="en-US" sz="2000" dirty="0" err="1" smtClean="0"/>
                        <a:t>have+been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has been  playing</a:t>
                      </a:r>
                      <a:r>
                        <a:rPr lang="en-US" sz="2000" baseline="0" dirty="0" smtClean="0"/>
                        <a:t> cricket since  noon.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Present Form </a:t>
                      </a:r>
                    </a:p>
                    <a:p>
                      <a:pPr algn="ctr"/>
                      <a:r>
                        <a:rPr lang="en-US" sz="2000" u="none" dirty="0" smtClean="0"/>
                        <a:t>Has</a:t>
                      </a:r>
                      <a:r>
                        <a:rPr lang="en-US" sz="2000" u="none" baseline="0" dirty="0" smtClean="0"/>
                        <a:t> been /have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Past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+had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had been playing  cricket  since noon.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Past Form</a:t>
                      </a:r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been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Future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Shall/will + have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 He will have been playing  cricket </a:t>
                      </a:r>
                      <a:r>
                        <a:rPr lang="en-US" sz="2000" baseline="0" dirty="0" smtClean="0"/>
                        <a:t> since  noon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baseline="0" dirty="0" smtClean="0"/>
                        <a:t>Future Form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Will/shall +have been 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B-IV: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4000"/>
          <a:ext cx="9144000" cy="5334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/>
                <a:gridCol w="56605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Perfect Continuous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 Tenses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Present 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+has/</a:t>
                      </a:r>
                      <a:r>
                        <a:rPr lang="en-US" sz="2000" dirty="0" err="1" smtClean="0"/>
                        <a:t>have+been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has been  playing</a:t>
                      </a:r>
                      <a:r>
                        <a:rPr lang="en-US" sz="2000" baseline="0" dirty="0" smtClean="0"/>
                        <a:t> cricket since  noon.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Present Form </a:t>
                      </a:r>
                    </a:p>
                    <a:p>
                      <a:pPr algn="ctr"/>
                      <a:r>
                        <a:rPr lang="en-US" sz="2000" u="none" dirty="0" smtClean="0"/>
                        <a:t>Has</a:t>
                      </a:r>
                      <a:r>
                        <a:rPr lang="en-US" sz="2000" u="none" baseline="0" dirty="0" smtClean="0"/>
                        <a:t> been /have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Past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+had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had been playing  cricket  since noon.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Past Form</a:t>
                      </a:r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been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Future  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 Shall/will + have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 He will have been playing  cricket </a:t>
                      </a:r>
                      <a:r>
                        <a:rPr lang="en-US" sz="2000" baseline="0" dirty="0" smtClean="0"/>
                        <a:t> since  noon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baseline="0" dirty="0" smtClean="0"/>
                        <a:t>Future Form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Will/shall +have been 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B-IV: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80160"/>
          <a:ext cx="9144000" cy="55778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/>
                <a:gridCol w="56605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Present Perfect Continuous</a:t>
                      </a:r>
                      <a:r>
                        <a:rPr lang="en-US" sz="4000" baseline="0" dirty="0" smtClean="0"/>
                        <a:t>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+has/</a:t>
                      </a:r>
                      <a:r>
                        <a:rPr lang="en-US" sz="2000" dirty="0" err="1" smtClean="0"/>
                        <a:t>have+been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has been  playing</a:t>
                      </a:r>
                      <a:r>
                        <a:rPr lang="en-US" sz="2000" baseline="0" dirty="0" smtClean="0"/>
                        <a:t> cricket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dirty="0" smtClean="0"/>
                        <a:t>Has</a:t>
                      </a:r>
                      <a:r>
                        <a:rPr lang="en-US" sz="2000" u="none" baseline="0" dirty="0" smtClean="0"/>
                        <a:t> been /have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+has/</a:t>
                      </a:r>
                      <a:r>
                        <a:rPr lang="en-US" sz="2000" dirty="0" err="1" smtClean="0"/>
                        <a:t>have+not+been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has not  been playing  cricket 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dirty="0" smtClean="0"/>
                        <a:t>Has not </a:t>
                      </a:r>
                      <a:r>
                        <a:rPr lang="en-US" sz="2000" u="none" baseline="0" dirty="0" smtClean="0"/>
                        <a:t> been/</a:t>
                      </a:r>
                      <a:r>
                        <a:rPr lang="en-US" sz="2000" u="none" dirty="0" smtClean="0"/>
                        <a:t>have</a:t>
                      </a:r>
                      <a:r>
                        <a:rPr lang="en-US" sz="2000" u="none" baseline="0" dirty="0" smtClean="0"/>
                        <a:t> </a:t>
                      </a:r>
                      <a:r>
                        <a:rPr lang="en-US" sz="2000" u="none" dirty="0" smtClean="0"/>
                        <a:t>not</a:t>
                      </a:r>
                    </a:p>
                    <a:p>
                      <a:pPr algn="ctr"/>
                      <a:r>
                        <a:rPr lang="en-US" sz="2000" u="none" dirty="0" smtClean="0"/>
                        <a:t>been</a:t>
                      </a:r>
                      <a:r>
                        <a:rPr lang="en-US" sz="2000" u="none" baseline="0" dirty="0" smtClean="0"/>
                        <a:t> </a:t>
                      </a:r>
                      <a:endParaRPr lang="en-US" sz="2000" u="none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Interrog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Have/</a:t>
                      </a:r>
                      <a:r>
                        <a:rPr lang="en-US" sz="2000" dirty="0" err="1" smtClean="0"/>
                        <a:t>Has+sub</a:t>
                      </a:r>
                      <a:r>
                        <a:rPr lang="en-US" sz="2000" dirty="0" smtClean="0"/>
                        <a:t>+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Has</a:t>
                      </a:r>
                      <a:r>
                        <a:rPr lang="en-US" sz="2000" baseline="0" dirty="0" smtClean="0"/>
                        <a:t> he</a:t>
                      </a:r>
                      <a:r>
                        <a:rPr lang="en-US" sz="2000" dirty="0" smtClean="0"/>
                        <a:t> been playing  cricket </a:t>
                      </a:r>
                      <a:r>
                        <a:rPr lang="en-US" sz="2000" baseline="0" dirty="0" smtClean="0"/>
                        <a:t> since  morning?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baseline="0" dirty="0" smtClean="0"/>
                        <a:t>Auxiliary Verb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Has/Have+--+been …..?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B-IV: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80160"/>
          <a:ext cx="9144000" cy="53340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/>
                <a:gridCol w="56605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Past Perfect Continuous</a:t>
                      </a:r>
                      <a:r>
                        <a:rPr lang="en-US" sz="4000" baseline="0" dirty="0" smtClean="0"/>
                        <a:t>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</a:t>
                      </a:r>
                      <a:r>
                        <a:rPr lang="en-US" sz="2000" dirty="0" err="1" smtClean="0"/>
                        <a:t>had+been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had been  playing</a:t>
                      </a:r>
                      <a:r>
                        <a:rPr lang="en-US" sz="2000" baseline="0" dirty="0" smtClean="0"/>
                        <a:t> cricket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</a:t>
                      </a:r>
                      <a:r>
                        <a:rPr lang="en-US" sz="2000" dirty="0" err="1" smtClean="0"/>
                        <a:t>had+not+been</a:t>
                      </a:r>
                      <a:r>
                        <a:rPr lang="en-US" sz="2000" dirty="0" smtClean="0"/>
                        <a:t>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had not  been playing  cricket 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dirty="0" smtClean="0"/>
                        <a:t>Had</a:t>
                      </a:r>
                      <a:r>
                        <a:rPr lang="en-US" sz="2000" u="none" baseline="0" dirty="0" smtClean="0"/>
                        <a:t> not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Interrog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Had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+sub+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Had</a:t>
                      </a:r>
                      <a:r>
                        <a:rPr lang="en-US" sz="2000" baseline="0" dirty="0" smtClean="0"/>
                        <a:t> he</a:t>
                      </a:r>
                      <a:r>
                        <a:rPr lang="en-US" sz="2000" dirty="0" smtClean="0"/>
                        <a:t> been playing  cricket </a:t>
                      </a:r>
                      <a:r>
                        <a:rPr lang="en-US" sz="2000" baseline="0" dirty="0" smtClean="0"/>
                        <a:t> since  morning?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baseline="0" dirty="0" smtClean="0"/>
                        <a:t>Auxiliary Verb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Had+--+been …..?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Look at the pictures :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8" name="Picture 7" descr="remember his p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2466975" cy="3810000"/>
          </a:xfrm>
          <a:prstGeom prst="rect">
            <a:avLst/>
          </a:prstGeom>
        </p:spPr>
      </p:pic>
      <p:pic>
        <p:nvPicPr>
          <p:cNvPr id="9" name="Picture 8" descr="Boy going to 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057400"/>
            <a:ext cx="2628900" cy="3810000"/>
          </a:xfrm>
          <a:prstGeom prst="rect">
            <a:avLst/>
          </a:prstGeom>
        </p:spPr>
      </p:pic>
      <p:pic>
        <p:nvPicPr>
          <p:cNvPr id="10" name="Picture 9" descr="dreaming a do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133600"/>
            <a:ext cx="2619375" cy="3657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Lesson- B-IV: Structure 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066800"/>
          <a:ext cx="9144000" cy="58369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219200"/>
                <a:gridCol w="5660571"/>
                <a:gridCol w="2264229"/>
              </a:tblGrid>
              <a:tr h="10668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Future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dirty="0" smtClean="0"/>
                        <a:t>Perfect Continuous</a:t>
                      </a:r>
                      <a:r>
                        <a:rPr lang="en-US" sz="4000" baseline="0" dirty="0" smtClean="0"/>
                        <a:t> :</a:t>
                      </a:r>
                      <a:endParaRPr 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Name :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Structure  &amp; Examples :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Explanation :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Positive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Sub +will/</a:t>
                      </a:r>
                      <a:r>
                        <a:rPr lang="en-US" sz="2000" dirty="0" err="1" smtClean="0"/>
                        <a:t>shall+have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</a:t>
                      </a:r>
                    </a:p>
                    <a:p>
                      <a:pPr algn="ctr"/>
                      <a:r>
                        <a:rPr lang="en-US" sz="2000" dirty="0" smtClean="0"/>
                        <a:t>= He will</a:t>
                      </a:r>
                      <a:r>
                        <a:rPr lang="en-US" sz="2000" baseline="0" dirty="0" smtClean="0"/>
                        <a:t> have</a:t>
                      </a:r>
                      <a:r>
                        <a:rPr lang="en-US" sz="2000" dirty="0" smtClean="0"/>
                        <a:t> been  playing</a:t>
                      </a:r>
                      <a:r>
                        <a:rPr lang="en-US" sz="2000" baseline="0" dirty="0" smtClean="0"/>
                        <a:t> cricket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baseline="0" dirty="0" smtClean="0"/>
                        <a:t>Will have been/shall have been 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Negative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Sub +will/shall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+</a:t>
                      </a:r>
                      <a:r>
                        <a:rPr lang="en-US" sz="2000" dirty="0" err="1" smtClean="0"/>
                        <a:t>not+have</a:t>
                      </a:r>
                      <a:r>
                        <a:rPr lang="en-US" sz="2000" dirty="0" smtClean="0"/>
                        <a:t>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+ Extension </a:t>
                      </a:r>
                    </a:p>
                    <a:p>
                      <a:pPr algn="ctr"/>
                      <a:r>
                        <a:rPr lang="en-US" sz="2000" dirty="0" smtClean="0"/>
                        <a:t>=</a:t>
                      </a:r>
                      <a:r>
                        <a:rPr lang="en-US" sz="2000" baseline="0" dirty="0" smtClean="0"/>
                        <a:t> He will not have been playing  cricket  since  morning.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dirty="0" smtClean="0"/>
                        <a:t>Auxiliary</a:t>
                      </a:r>
                      <a:r>
                        <a:rPr lang="en-US" sz="2000" b="1" u="none" baseline="0" dirty="0" smtClean="0"/>
                        <a:t> Verb </a:t>
                      </a:r>
                      <a:endParaRPr lang="en-US" sz="2000" b="1" u="none" dirty="0" smtClean="0"/>
                    </a:p>
                    <a:p>
                      <a:pPr algn="ctr"/>
                      <a:r>
                        <a:rPr lang="en-US" sz="2000" u="none" dirty="0" smtClean="0"/>
                        <a:t>Will</a:t>
                      </a:r>
                      <a:r>
                        <a:rPr lang="en-US" sz="2000" u="none" baseline="0" dirty="0" smtClean="0"/>
                        <a:t> not have been/shall not have been </a:t>
                      </a:r>
                      <a:endParaRPr lang="en-US" sz="2000" u="none" dirty="0" smtClean="0"/>
                    </a:p>
                  </a:txBody>
                  <a:tcPr anchor="ctr"/>
                </a:tc>
              </a:tr>
              <a:tr h="1066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Interrog</a:t>
                      </a:r>
                      <a:r>
                        <a:rPr lang="en-US" sz="2000" dirty="0" smtClean="0"/>
                        <a:t>: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Will/</a:t>
                      </a:r>
                      <a:r>
                        <a:rPr lang="en-US" sz="2000" dirty="0" err="1" smtClean="0"/>
                        <a:t>Shall+sub</a:t>
                      </a:r>
                      <a:r>
                        <a:rPr lang="en-US" sz="2000" dirty="0" smtClean="0"/>
                        <a:t>+ have been+ </a:t>
                      </a:r>
                      <a:r>
                        <a:rPr lang="en-US" sz="2000" dirty="0" err="1" smtClean="0"/>
                        <a:t>M.Verb</a:t>
                      </a:r>
                      <a:r>
                        <a:rPr lang="en-US" sz="2000" dirty="0" smtClean="0"/>
                        <a:t> +</a:t>
                      </a:r>
                      <a:r>
                        <a:rPr lang="en-US" sz="2000" dirty="0" err="1" smtClean="0"/>
                        <a:t>ing</a:t>
                      </a:r>
                      <a:r>
                        <a:rPr lang="en-US" sz="2000" dirty="0" smtClean="0"/>
                        <a:t> + Extension ?</a:t>
                      </a:r>
                    </a:p>
                    <a:p>
                      <a:pPr algn="ctr"/>
                      <a:r>
                        <a:rPr lang="en-US" sz="2000" dirty="0" smtClean="0"/>
                        <a:t>= Will</a:t>
                      </a:r>
                      <a:r>
                        <a:rPr lang="en-US" sz="2000" baseline="0" dirty="0" smtClean="0"/>
                        <a:t> he</a:t>
                      </a:r>
                      <a:r>
                        <a:rPr lang="en-US" sz="2000" dirty="0" smtClean="0"/>
                        <a:t> have been playing  cricket </a:t>
                      </a:r>
                      <a:r>
                        <a:rPr lang="en-US" sz="2000" baseline="0" dirty="0" smtClean="0"/>
                        <a:t> since  morning?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baseline="0" dirty="0" smtClean="0"/>
                        <a:t>Auxiliary Verb </a:t>
                      </a:r>
                    </a:p>
                    <a:p>
                      <a:pPr algn="ctr"/>
                      <a:r>
                        <a:rPr lang="en-US" sz="2000" u="none" baseline="0" dirty="0" smtClean="0"/>
                        <a:t>Will/Shall+--+have been …..?</a:t>
                      </a:r>
                      <a:endParaRPr lang="en-US" sz="2000" u="none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Tell the name of the tense in sentences</a:t>
            </a:r>
            <a:endParaRPr lang="en-US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914400"/>
            <a:ext cx="8839200" cy="1603248"/>
            <a:chOff x="0" y="1143000"/>
            <a:chExt cx="8839200" cy="1603248"/>
          </a:xfrm>
        </p:grpSpPr>
        <p:sp>
          <p:nvSpPr>
            <p:cNvPr id="4" name="Rectangle 3"/>
            <p:cNvSpPr/>
            <p:nvPr/>
          </p:nvSpPr>
          <p:spPr>
            <a:xfrm>
              <a:off x="1295400" y="1295400"/>
              <a:ext cx="7543800" cy="762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The boy will have been waiting in the station for two hours.</a:t>
              </a:r>
              <a:endParaRPr lang="en-US" dirty="0"/>
            </a:p>
          </p:txBody>
        </p:sp>
        <p:sp>
          <p:nvSpPr>
            <p:cNvPr id="5" name="Sun 4"/>
            <p:cNvSpPr/>
            <p:nvPr/>
          </p:nvSpPr>
          <p:spPr>
            <a:xfrm>
              <a:off x="0" y="1143000"/>
              <a:ext cx="1143000" cy="1066800"/>
            </a:xfrm>
            <a:prstGeom prst="su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1</a:t>
              </a:r>
              <a:endParaRPr lang="en-US" b="1" dirty="0"/>
            </a:p>
          </p:txBody>
        </p:sp>
        <p:sp>
          <p:nvSpPr>
            <p:cNvPr id="6" name="Flowchart: Predefined Process 5"/>
            <p:cNvSpPr/>
            <p:nvPr/>
          </p:nvSpPr>
          <p:spPr>
            <a:xfrm>
              <a:off x="1371600" y="2133600"/>
              <a:ext cx="7467600" cy="612648"/>
            </a:xfrm>
            <a:prstGeom prst="flowChartPredefined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Future Perfect Continuous Tense 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819400"/>
            <a:ext cx="8839200" cy="1603248"/>
            <a:chOff x="0" y="1143000"/>
            <a:chExt cx="8839200" cy="1603248"/>
          </a:xfrm>
        </p:grpSpPr>
        <p:sp>
          <p:nvSpPr>
            <p:cNvPr id="9" name="Rectangle 8"/>
            <p:cNvSpPr/>
            <p:nvPr/>
          </p:nvSpPr>
          <p:spPr>
            <a:xfrm>
              <a:off x="1295400" y="1295400"/>
              <a:ext cx="7543800" cy="762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You have been running in the field  for two hours.</a:t>
              </a:r>
              <a:endParaRPr lang="en-US" dirty="0"/>
            </a:p>
          </p:txBody>
        </p:sp>
        <p:sp>
          <p:nvSpPr>
            <p:cNvPr id="10" name="Sun 9"/>
            <p:cNvSpPr/>
            <p:nvPr/>
          </p:nvSpPr>
          <p:spPr>
            <a:xfrm>
              <a:off x="0" y="1143000"/>
              <a:ext cx="1143000" cy="1066800"/>
            </a:xfrm>
            <a:prstGeom prst="su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  <p:sp>
          <p:nvSpPr>
            <p:cNvPr id="11" name="Flowchart: Predefined Process 10"/>
            <p:cNvSpPr/>
            <p:nvPr/>
          </p:nvSpPr>
          <p:spPr>
            <a:xfrm>
              <a:off x="1371600" y="2133600"/>
              <a:ext cx="7467600" cy="612648"/>
            </a:xfrm>
            <a:prstGeom prst="flowChartPredefined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Present  Perfect Continuous Tense </a:t>
              </a:r>
              <a:endParaRPr lang="en-US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0" y="4953000"/>
            <a:ext cx="8839200" cy="1603248"/>
            <a:chOff x="0" y="1143000"/>
            <a:chExt cx="8839200" cy="1603248"/>
          </a:xfrm>
        </p:grpSpPr>
        <p:sp>
          <p:nvSpPr>
            <p:cNvPr id="13" name="Rectangle 12"/>
            <p:cNvSpPr/>
            <p:nvPr/>
          </p:nvSpPr>
          <p:spPr>
            <a:xfrm>
              <a:off x="1295400" y="1295400"/>
              <a:ext cx="7543800" cy="7620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The students had been writing an essay yesterday for two hours.</a:t>
              </a:r>
              <a:endParaRPr lang="en-US" dirty="0"/>
            </a:p>
          </p:txBody>
        </p:sp>
        <p:sp>
          <p:nvSpPr>
            <p:cNvPr id="14" name="Sun 13"/>
            <p:cNvSpPr/>
            <p:nvPr/>
          </p:nvSpPr>
          <p:spPr>
            <a:xfrm>
              <a:off x="0" y="1143000"/>
              <a:ext cx="1143000" cy="1066800"/>
            </a:xfrm>
            <a:prstGeom prst="sun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  <p:sp>
          <p:nvSpPr>
            <p:cNvPr id="15" name="Flowchart: Predefined Process 14"/>
            <p:cNvSpPr/>
            <p:nvPr/>
          </p:nvSpPr>
          <p:spPr>
            <a:xfrm>
              <a:off x="1371600" y="2133600"/>
              <a:ext cx="7467600" cy="612648"/>
            </a:xfrm>
            <a:prstGeom prst="flowChartPredefinedProcess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Past Perfect Continuous Tense </a:t>
              </a:r>
              <a:endParaRPr lang="en-US" b="1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C. Evaluation  :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2" descr="zA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1752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676400" y="3581400"/>
            <a:ext cx="7162800" cy="2971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dirty="0" smtClean="0"/>
          </a:p>
          <a:p>
            <a:pPr marL="515938" indent="-352425">
              <a:buFont typeface="Wingdings" pitchFamily="2" charset="2"/>
              <a:buChar char="v"/>
            </a:pPr>
            <a:r>
              <a:rPr lang="en-US" sz="2400" dirty="0" smtClean="0"/>
              <a:t> How many tenses are there in the verb of English Grammar? </a:t>
            </a:r>
          </a:p>
          <a:p>
            <a:pPr marL="515938" indent="-352425">
              <a:buFont typeface="Wingdings" pitchFamily="2" charset="2"/>
              <a:buChar char="v"/>
            </a:pPr>
            <a:endParaRPr lang="en-US" sz="2400" dirty="0" smtClean="0"/>
          </a:p>
          <a:p>
            <a:pPr marL="515938" indent="-352425">
              <a:buFont typeface="Wingdings" pitchFamily="2" charset="2"/>
              <a:buChar char="v"/>
            </a:pPr>
            <a:r>
              <a:rPr lang="en-US" sz="2400" dirty="0" smtClean="0"/>
              <a:t>Write down the names  of  the  present  tense .</a:t>
            </a:r>
          </a:p>
          <a:p>
            <a:pPr marL="515938" indent="-352425"/>
            <a:endParaRPr lang="en-US" sz="2400" dirty="0" smtClean="0"/>
          </a:p>
          <a:p>
            <a:pPr marL="515938" indent="-352425">
              <a:buFont typeface="Wingdings" pitchFamily="2" charset="2"/>
              <a:buChar char="v"/>
            </a:pPr>
            <a:r>
              <a:rPr lang="en-US" sz="2400" dirty="0" smtClean="0"/>
              <a:t>Write down the three structures of  perfect tense.</a:t>
            </a:r>
          </a:p>
          <a:p>
            <a:pPr marL="515938" indent="-352425">
              <a:buFont typeface="Wingdings" pitchFamily="2" charset="2"/>
              <a:buChar char="v"/>
            </a:pPr>
            <a:endParaRPr lang="en-US" sz="2400" dirty="0" smtClean="0"/>
          </a:p>
          <a:p>
            <a:pPr marL="515938" indent="-352425"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7" name="Horizontal Scroll 6"/>
          <p:cNvSpPr/>
          <p:nvPr/>
        </p:nvSpPr>
        <p:spPr>
          <a:xfrm>
            <a:off x="1752600" y="1752600"/>
            <a:ext cx="7391400" cy="103327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Write down the answers of  the following question ? </a:t>
            </a:r>
            <a:endParaRPr lang="en-US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324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048000"/>
            <a:ext cx="91440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Home Work </a:t>
            </a:r>
            <a:endParaRPr lang="en-US" sz="6600" b="1" dirty="0"/>
          </a:p>
        </p:txBody>
      </p:sp>
      <p:sp>
        <p:nvSpPr>
          <p:cNvPr id="5" name="Horizontal Scroll 4"/>
          <p:cNvSpPr/>
          <p:nvPr/>
        </p:nvSpPr>
        <p:spPr>
          <a:xfrm>
            <a:off x="609600" y="3733800"/>
            <a:ext cx="8001000" cy="31242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000" b="1" u="sng" dirty="0" smtClean="0">
                <a:latin typeface="Bernard MT Condensed" pitchFamily="18" charset="0"/>
              </a:rPr>
              <a:t>Make  sentences by all the structures:</a:t>
            </a:r>
          </a:p>
          <a:p>
            <a:endParaRPr lang="en-US" sz="2400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She (buy) – a new dress in the market.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 (watch) – television at home .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57800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>
                <a:latin typeface="Algerian" pitchFamily="82" charset="0"/>
              </a:rPr>
              <a:t>Thank You 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3" name="Picture 2" descr="dsdg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8153400" cy="373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English:–Verb-Tense ||Class-VI-XI||Part-I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 descr="30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71600"/>
            <a:ext cx="2819400" cy="3962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rerwtt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58674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Horizontal Scroll 4"/>
          <p:cNvSpPr/>
          <p:nvPr/>
        </p:nvSpPr>
        <p:spPr>
          <a:xfrm>
            <a:off x="0" y="3886200"/>
            <a:ext cx="6172200" cy="1600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2400" dirty="0" smtClean="0"/>
              <a:t>Composed By: </a:t>
            </a:r>
          </a:p>
          <a:p>
            <a:pPr algn="r"/>
            <a:r>
              <a:rPr lang="en-US" sz="2400" b="1" dirty="0" smtClean="0"/>
              <a:t>Mr. P.K. </a:t>
            </a:r>
            <a:r>
              <a:rPr lang="en-US" sz="2400" b="1" dirty="0" err="1" smtClean="0"/>
              <a:t>Chakrabarty</a:t>
            </a:r>
            <a:r>
              <a:rPr lang="en-US" sz="2400" b="1" dirty="0" smtClean="0"/>
              <a:t> </a:t>
            </a:r>
          </a:p>
          <a:p>
            <a:pPr algn="r"/>
            <a:r>
              <a:rPr lang="en-US" sz="2400" dirty="0" smtClean="0"/>
              <a:t>B.A.(Hons) M.A in English </a:t>
            </a:r>
            <a:endParaRPr lang="en-US" sz="2400" dirty="0"/>
          </a:p>
        </p:txBody>
      </p:sp>
      <p:sp>
        <p:nvSpPr>
          <p:cNvPr id="7" name="Horizontal Scroll 6"/>
          <p:cNvSpPr/>
          <p:nvPr/>
        </p:nvSpPr>
        <p:spPr>
          <a:xfrm>
            <a:off x="0" y="5257800"/>
            <a:ext cx="9144000" cy="160020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Imprint MT Shadow" pitchFamily="82" charset="0"/>
              </a:rPr>
              <a:t>Contact Information :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Imprint MT Shadow" pitchFamily="82" charset="0"/>
              </a:rPr>
              <a:t>E-mail : tarunkcb001@gmail.com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Imprint MT Shadow" pitchFamily="82" charset="0"/>
              </a:rPr>
              <a:t>Mob: 01986519507</a:t>
            </a:r>
            <a:endParaRPr lang="en-US" sz="2400" dirty="0">
              <a:solidFill>
                <a:schemeClr val="tx1"/>
              </a:solidFill>
              <a:latin typeface="Imprint MT Shadow" pitchFamily="8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100" dirty="0" smtClean="0">
                <a:latin typeface="Algerian" pitchFamily="82" charset="0"/>
              </a:rPr>
              <a:t>Watch  the  table  and try to guess  </a:t>
            </a:r>
            <a:r>
              <a:rPr lang="en-US" dirty="0" smtClean="0">
                <a:latin typeface="Algerian" pitchFamily="82" charset="0"/>
              </a:rPr>
              <a:t>:</a:t>
            </a:r>
            <a:endParaRPr lang="en-US" dirty="0">
              <a:latin typeface="Algerian" pitchFamily="8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397000"/>
          <a:ext cx="9144000" cy="546100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441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Present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Past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Future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2042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Indefinite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 (Present Form)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 ( Past Form)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Verb (Future Form)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2042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Continuous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Be + </a:t>
                      </a:r>
                      <a:r>
                        <a:rPr lang="en-US" dirty="0" err="1" smtClean="0"/>
                        <a:t>Verb+ing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+ </a:t>
                      </a:r>
                      <a:r>
                        <a:rPr lang="en-US" dirty="0" err="1" smtClean="0"/>
                        <a:t>Verb+ing</a:t>
                      </a:r>
                      <a:endParaRPr lang="en-US" dirty="0" smtClean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Will/Shall+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Be + </a:t>
                      </a:r>
                      <a:r>
                        <a:rPr lang="en-US" dirty="0" err="1" smtClean="0"/>
                        <a:t>Verb+ing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2042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Have +Verb (P.P)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Have +Verb (P.P)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Will/Shall+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Have +Verb (P.P)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12042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Perfect  Continuous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 Have +</a:t>
                      </a:r>
                      <a:r>
                        <a:rPr lang="en-US" dirty="0" err="1" smtClean="0"/>
                        <a:t>Been+Verb+ing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Have +</a:t>
                      </a:r>
                      <a:r>
                        <a:rPr lang="en-US" dirty="0" err="1" smtClean="0"/>
                        <a:t>Been+Verb+ing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Will/Shall+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 Have +</a:t>
                      </a:r>
                      <a:r>
                        <a:rPr lang="en-US" dirty="0" err="1" smtClean="0"/>
                        <a:t>Been+Verb+ing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91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Introduction : Topic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590800" y="1676400"/>
            <a:ext cx="6096000" cy="1371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Verb – Tense ( Part- I )</a:t>
            </a:r>
            <a:endParaRPr lang="en-US" sz="2400" b="1" dirty="0"/>
          </a:p>
        </p:txBody>
      </p:sp>
      <p:sp>
        <p:nvSpPr>
          <p:cNvPr id="7" name="Horizontal Scroll 6"/>
          <p:cNvSpPr/>
          <p:nvPr/>
        </p:nvSpPr>
        <p:spPr>
          <a:xfrm>
            <a:off x="0" y="5181600"/>
            <a:ext cx="9144000" cy="1676400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2"/>
              </a:solidFill>
              <a:latin typeface="Agency FB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90800" y="3200400"/>
            <a:ext cx="6172200" cy="2057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marL="514350" indent="-514350">
              <a:buFont typeface="+mj-lt"/>
              <a:buAutoNum type="alphaUcPeriod"/>
            </a:pPr>
            <a:endParaRPr lang="en-US" sz="3200" dirty="0" smtClean="0">
              <a:latin typeface="Bernard MT Condensed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3200" dirty="0" smtClean="0">
              <a:latin typeface="Bernard MT Condensed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sz="3200" dirty="0" smtClean="0">
              <a:latin typeface="Bernard MT Condensed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latin typeface="Bernard MT Condensed" pitchFamily="18" charset="0"/>
              </a:rPr>
              <a:t>Created For Class : VI - XII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latin typeface="Bernard MT Condensed" pitchFamily="18" charset="0"/>
              </a:rPr>
              <a:t>Estimated Time : 45 Minutes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 dirty="0" smtClean="0">
                <a:latin typeface="Bernard MT Condensed" pitchFamily="18" charset="0"/>
              </a:rPr>
              <a:t>Date : </a:t>
            </a:r>
            <a:r>
              <a:rPr lang="en-US" sz="3200" dirty="0" smtClean="0">
                <a:latin typeface="Bernard MT Condensed" pitchFamily="18" charset="0"/>
              </a:rPr>
              <a:t>25/08/2019</a:t>
            </a:r>
            <a:endParaRPr lang="en-US" sz="3200" dirty="0" smtClean="0">
              <a:latin typeface="Bernard MT Condensed" pitchFamily="18" charset="0"/>
            </a:endParaRPr>
          </a:p>
          <a:p>
            <a:endParaRPr lang="en-US" sz="3200" dirty="0" smtClean="0">
              <a:latin typeface="Bernard MT Condensed" pitchFamily="18" charset="0"/>
            </a:endParaRPr>
          </a:p>
        </p:txBody>
      </p:sp>
      <p:pic>
        <p:nvPicPr>
          <p:cNvPr id="10" name="Picture 9" descr="dfsgr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410200"/>
            <a:ext cx="81153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ggggg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6400"/>
            <a:ext cx="243839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924800" cy="838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Outcomes of the lesson :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82000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After  reading  the lesson, you will  learn….</a:t>
            </a:r>
            <a:endParaRPr lang="en-US" sz="4000" dirty="0"/>
          </a:p>
        </p:txBody>
      </p:sp>
      <p:sp>
        <p:nvSpPr>
          <p:cNvPr id="6" name="Horizontal Scroll 5"/>
          <p:cNvSpPr/>
          <p:nvPr/>
        </p:nvSpPr>
        <p:spPr>
          <a:xfrm>
            <a:off x="304800" y="2590800"/>
            <a:ext cx="8534400" cy="3962400"/>
          </a:xfrm>
          <a:prstGeom prst="horizontalScroll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dirty="0" smtClean="0"/>
          </a:p>
          <a:p>
            <a:pPr>
              <a:buFont typeface="Wingdings" pitchFamily="2" charset="2"/>
              <a:buChar char="q"/>
            </a:pPr>
            <a:endParaRPr lang="en-US" sz="4000" dirty="0" smtClean="0"/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the classification of the tense.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the structures of  various tenses.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to identify the tenses in sentence.</a:t>
            </a:r>
          </a:p>
          <a:p>
            <a:pPr marL="468313" indent="-420688">
              <a:buFont typeface="Wingdings" pitchFamily="2" charset="2"/>
              <a:buChar char="q"/>
            </a:pPr>
            <a:r>
              <a:rPr lang="en-US" sz="3600" dirty="0" smtClean="0"/>
              <a:t> to make sentences according to tense.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lesson :- </a:t>
            </a:r>
            <a:r>
              <a:rPr lang="en-US" dirty="0" err="1" smtClean="0">
                <a:latin typeface="Algerian" pitchFamily="82" charset="0"/>
              </a:rPr>
              <a:t>a.Kinds</a:t>
            </a:r>
            <a:r>
              <a:rPr lang="en-US" dirty="0" smtClean="0">
                <a:latin typeface="Algerian" pitchFamily="82" charset="0"/>
              </a:rPr>
              <a:t> of tense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71800" y="3657600"/>
            <a:ext cx="97840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304800" y="3657600"/>
            <a:ext cx="25908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Tense </a:t>
            </a:r>
            <a:endParaRPr lang="en-US" sz="4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62400" y="1752600"/>
            <a:ext cx="1588008" cy="4800600"/>
            <a:chOff x="3962400" y="1752600"/>
            <a:chExt cx="1588008" cy="4800600"/>
          </a:xfrm>
        </p:grpSpPr>
        <p:sp>
          <p:nvSpPr>
            <p:cNvPr id="7" name="Rectangle 6"/>
            <p:cNvSpPr/>
            <p:nvPr/>
          </p:nvSpPr>
          <p:spPr>
            <a:xfrm>
              <a:off x="3962400" y="1981200"/>
              <a:ext cx="457200" cy="434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572000" y="5638800"/>
              <a:ext cx="978408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4572000" y="3657600"/>
              <a:ext cx="978408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572000" y="1752600"/>
              <a:ext cx="978408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5791200" y="1600200"/>
            <a:ext cx="3048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Present </a:t>
            </a:r>
            <a:endParaRPr lang="en-US" sz="4000" b="1" dirty="0"/>
          </a:p>
        </p:txBody>
      </p:sp>
      <p:sp>
        <p:nvSpPr>
          <p:cNvPr id="13" name="Horizontal Scroll 12"/>
          <p:cNvSpPr/>
          <p:nvPr/>
        </p:nvSpPr>
        <p:spPr>
          <a:xfrm>
            <a:off x="5791200" y="3505200"/>
            <a:ext cx="3048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Past </a:t>
            </a:r>
            <a:endParaRPr lang="en-US" sz="4000" b="1" dirty="0"/>
          </a:p>
        </p:txBody>
      </p:sp>
      <p:sp>
        <p:nvSpPr>
          <p:cNvPr id="14" name="Horizontal Scroll 13"/>
          <p:cNvSpPr/>
          <p:nvPr/>
        </p:nvSpPr>
        <p:spPr>
          <a:xfrm>
            <a:off x="5715000" y="5486400"/>
            <a:ext cx="31242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Future</a:t>
            </a:r>
            <a:endParaRPr lang="en-US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+mn-lt"/>
              </a:rPr>
              <a:t>Verb-Tense in Total : </a:t>
            </a:r>
            <a:endParaRPr lang="en-US" dirty="0">
              <a:latin typeface="+mn-lt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1600200"/>
            <a:ext cx="2362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Present </a:t>
            </a:r>
            <a:endParaRPr lang="en-US" sz="4000" dirty="0"/>
          </a:p>
        </p:txBody>
      </p:sp>
      <p:sp>
        <p:nvSpPr>
          <p:cNvPr id="6" name="Horizontal Scroll 5"/>
          <p:cNvSpPr/>
          <p:nvPr/>
        </p:nvSpPr>
        <p:spPr>
          <a:xfrm>
            <a:off x="457200" y="3581400"/>
            <a:ext cx="2362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Past </a:t>
            </a:r>
            <a:endParaRPr lang="en-US" sz="4000" dirty="0"/>
          </a:p>
        </p:txBody>
      </p:sp>
      <p:sp>
        <p:nvSpPr>
          <p:cNvPr id="7" name="Horizontal Scroll 6"/>
          <p:cNvSpPr/>
          <p:nvPr/>
        </p:nvSpPr>
        <p:spPr>
          <a:xfrm>
            <a:off x="457200" y="5486400"/>
            <a:ext cx="2362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Future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3733800" y="1447800"/>
            <a:ext cx="3810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5257800" y="5486400"/>
            <a:ext cx="3886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Perfect Continuous </a:t>
            </a:r>
            <a:endParaRPr lang="en-US" sz="3200" dirty="0"/>
          </a:p>
        </p:txBody>
      </p:sp>
      <p:sp>
        <p:nvSpPr>
          <p:cNvPr id="10" name="Horizontal Scroll 9"/>
          <p:cNvSpPr/>
          <p:nvPr/>
        </p:nvSpPr>
        <p:spPr>
          <a:xfrm>
            <a:off x="5257800" y="4267200"/>
            <a:ext cx="3886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Perfect </a:t>
            </a:r>
            <a:endParaRPr lang="en-US" sz="3200" dirty="0"/>
          </a:p>
        </p:txBody>
      </p:sp>
      <p:sp>
        <p:nvSpPr>
          <p:cNvPr id="11" name="Horizontal Scroll 10"/>
          <p:cNvSpPr/>
          <p:nvPr/>
        </p:nvSpPr>
        <p:spPr>
          <a:xfrm>
            <a:off x="5257800" y="2895600"/>
            <a:ext cx="3886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Continuous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Horizontal Scroll 11"/>
          <p:cNvSpPr/>
          <p:nvPr/>
        </p:nvSpPr>
        <p:spPr>
          <a:xfrm>
            <a:off x="5257800" y="1600200"/>
            <a:ext cx="3886200" cy="762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Indefinite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3" name="Right Arrow 12"/>
          <p:cNvSpPr/>
          <p:nvPr/>
        </p:nvSpPr>
        <p:spPr>
          <a:xfrm>
            <a:off x="2819400" y="15240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54102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2895600" y="35052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419600" y="16002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343400" y="28956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267200" y="42672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267200" y="5562600"/>
            <a:ext cx="685800" cy="865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lgerian" pitchFamily="82" charset="0"/>
              </a:rPr>
              <a:t>A. Group Work : </a:t>
            </a:r>
            <a:endParaRPr lang="en-US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600200"/>
            <a:ext cx="9144000" cy="914400"/>
            <a:chOff x="0" y="2057400"/>
            <a:chExt cx="9144000" cy="9144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0" y="2057400"/>
              <a:ext cx="2133600" cy="838200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Group-A </a:t>
              </a:r>
              <a:endParaRPr lang="en-US" sz="24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86000" y="2057400"/>
              <a:ext cx="6858000" cy="914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2400" dirty="0" smtClean="0"/>
                <a:t> Write down the names of Indefinite Tenses .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2895600"/>
            <a:ext cx="9144000" cy="914400"/>
            <a:chOff x="0" y="3429000"/>
            <a:chExt cx="9144000" cy="914400"/>
          </a:xfrm>
        </p:grpSpPr>
        <p:sp>
          <p:nvSpPr>
            <p:cNvPr id="5" name="Flowchart: Predefined Process 4"/>
            <p:cNvSpPr/>
            <p:nvPr/>
          </p:nvSpPr>
          <p:spPr>
            <a:xfrm>
              <a:off x="0" y="3429000"/>
              <a:ext cx="2133600" cy="838200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Group-B </a:t>
              </a:r>
              <a:endParaRPr lang="en-US" sz="2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86000" y="3429000"/>
              <a:ext cx="6858000" cy="914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2400" dirty="0" smtClean="0"/>
                <a:t> Write down the names of  Continuous Tenses .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0" y="4191000"/>
            <a:ext cx="9144000" cy="914400"/>
            <a:chOff x="0" y="4572000"/>
            <a:chExt cx="9144000" cy="914400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0" y="4572000"/>
              <a:ext cx="2133600" cy="838200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Group-C </a:t>
              </a:r>
              <a:endParaRPr lang="en-US" sz="24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86000" y="4572000"/>
              <a:ext cx="6858000" cy="914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2400" dirty="0" smtClean="0"/>
                <a:t> Write down the names of  Perfect  Tenses .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0" y="5410200"/>
            <a:ext cx="9144000" cy="914400"/>
            <a:chOff x="0" y="5638800"/>
            <a:chExt cx="9144000" cy="914400"/>
          </a:xfrm>
        </p:grpSpPr>
        <p:sp>
          <p:nvSpPr>
            <p:cNvPr id="7" name="Flowchart: Predefined Process 6"/>
            <p:cNvSpPr/>
            <p:nvPr/>
          </p:nvSpPr>
          <p:spPr>
            <a:xfrm>
              <a:off x="0" y="5638800"/>
              <a:ext cx="2133600" cy="838200"/>
            </a:xfrm>
            <a:prstGeom prst="flowChartPredefined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Group-D </a:t>
              </a:r>
              <a:endParaRPr lang="en-US" sz="24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0" y="5638800"/>
              <a:ext cx="6858000" cy="9144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Font typeface="Wingdings" pitchFamily="2" charset="2"/>
                <a:buChar char="v"/>
              </a:pPr>
              <a:r>
                <a:rPr lang="en-US" sz="2400" dirty="0" smtClean="0"/>
                <a:t> Write down the names of  Perfect Continuous  Tenses .</a:t>
              </a:r>
              <a:endParaRPr lang="en-US" sz="2400" dirty="0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563</TotalTime>
  <Words>2409</Words>
  <Application>Microsoft Office PowerPoint</Application>
  <PresentationFormat>On-screen Show (4:3)</PresentationFormat>
  <Paragraphs>503</Paragraphs>
  <Slides>35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Urban</vt:lpstr>
      <vt:lpstr>Welcome Here  </vt:lpstr>
      <vt:lpstr>Introduction : Teacher</vt:lpstr>
      <vt:lpstr>Look at the pictures :</vt:lpstr>
      <vt:lpstr>Watch  the  table  and try to guess  :</vt:lpstr>
      <vt:lpstr>Introduction : Topic </vt:lpstr>
      <vt:lpstr>Outcomes of the lesson :</vt:lpstr>
      <vt:lpstr>lesson :- a.Kinds of tense </vt:lpstr>
      <vt:lpstr>Verb-Tense in Total : </vt:lpstr>
      <vt:lpstr>A. Group Work : </vt:lpstr>
      <vt:lpstr>Lesson-B-I : Structures :</vt:lpstr>
      <vt:lpstr>PowerPoint Presentation</vt:lpstr>
      <vt:lpstr>PowerPoint Presentation</vt:lpstr>
      <vt:lpstr>PowerPoint Presentation</vt:lpstr>
      <vt:lpstr>Make some sentences : Indefinite :</vt:lpstr>
      <vt:lpstr>Lesson- B-II : Structure </vt:lpstr>
      <vt:lpstr>Lesson- B-II : Structure </vt:lpstr>
      <vt:lpstr>Lesson- B-II : Structure </vt:lpstr>
      <vt:lpstr>Lesson- B-II : Structure </vt:lpstr>
      <vt:lpstr>Make sentence as directed :</vt:lpstr>
      <vt:lpstr>Lesson- B-III:  Structure </vt:lpstr>
      <vt:lpstr>Lesson- B-III:  Structure </vt:lpstr>
      <vt:lpstr>Lesson- B-III:  Structure </vt:lpstr>
      <vt:lpstr>Lesson- B-III:  Structure </vt:lpstr>
      <vt:lpstr>Make sentence as directed :</vt:lpstr>
      <vt:lpstr>B. Pair Work : </vt:lpstr>
      <vt:lpstr>Lesson- B-IV: Structure </vt:lpstr>
      <vt:lpstr>Lesson- B-IV: Structure </vt:lpstr>
      <vt:lpstr>Lesson- B-IV: Structure </vt:lpstr>
      <vt:lpstr>Lesson- B-IV: Structure </vt:lpstr>
      <vt:lpstr>Lesson- B-IV: Structure </vt:lpstr>
      <vt:lpstr>Tell the name of the tense in sentences</vt:lpstr>
      <vt:lpstr>C. Evaluation  :</vt:lpstr>
      <vt:lpstr>PowerPoint Presentation</vt:lpstr>
      <vt:lpstr>Thank You </vt:lpstr>
      <vt:lpstr>English:–Verb-Tense ||Class-VI-XI||Part-I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SAMSUNG N148</dc:creator>
  <cp:lastModifiedBy>pc</cp:lastModifiedBy>
  <cp:revision>98</cp:revision>
  <dcterms:created xsi:type="dcterms:W3CDTF">2006-08-16T00:00:00Z</dcterms:created>
  <dcterms:modified xsi:type="dcterms:W3CDTF">2019-08-29T16:25:32Z</dcterms:modified>
</cp:coreProperties>
</file>