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3" r:id="rId1"/>
  </p:sldMasterIdLst>
  <p:notesMasterIdLst>
    <p:notesMasterId r:id="rId17"/>
  </p:notesMasterIdLst>
  <p:sldIdLst>
    <p:sldId id="276" r:id="rId2"/>
    <p:sldId id="257" r:id="rId3"/>
    <p:sldId id="280" r:id="rId4"/>
    <p:sldId id="261" r:id="rId5"/>
    <p:sldId id="258" r:id="rId6"/>
    <p:sldId id="278" r:id="rId7"/>
    <p:sldId id="274" r:id="rId8"/>
    <p:sldId id="271" r:id="rId9"/>
    <p:sldId id="275" r:id="rId10"/>
    <p:sldId id="264" r:id="rId11"/>
    <p:sldId id="273" r:id="rId12"/>
    <p:sldId id="268" r:id="rId13"/>
    <p:sldId id="266" r:id="rId14"/>
    <p:sldId id="269" r:id="rId15"/>
    <p:sldId id="277" r:id="rId1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DDDFF"/>
    <a:srgbClr val="9FFFFF"/>
    <a:srgbClr val="CCFF99"/>
    <a:srgbClr val="FBEEFC"/>
    <a:srgbClr val="00FFFF"/>
    <a:srgbClr val="DEEFFE"/>
    <a:srgbClr val="ABFFFF"/>
    <a:srgbClr val="B9EDFF"/>
    <a:srgbClr val="EBFFFF"/>
    <a:srgbClr val="F6DBF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5" d="100"/>
          <a:sy n="75" d="100"/>
        </p:scale>
        <p:origin x="1236" y="72"/>
      </p:cViewPr>
      <p:guideLst>
        <p:guide orient="horz" pos="2160"/>
        <p:guide pos="2880"/>
      </p:guideLst>
    </p:cSldViewPr>
  </p:slideViewPr>
  <p:notesTextViewPr>
    <p:cViewPr>
      <p:scale>
        <a:sx n="125" d="100"/>
        <a:sy n="125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DB874A4-8EA2-4218-9E0E-405EEA93CB60}" type="datetimeFigureOut">
              <a:rPr lang="en-US" smtClean="0"/>
              <a:t>12/1/2019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BA821B5-52A3-4DFF-A4FD-56FA93943B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612878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স্বাগতম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জানিয়ে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আজকের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পা</a:t>
            </a:r>
            <a:r>
              <a:rPr lang="bn-IN" dirty="0" smtClean="0">
                <a:latin typeface="NikoshBAN" pitchFamily="2" charset="0"/>
                <a:cs typeface="NikoshBAN" pitchFamily="2" charset="0"/>
              </a:rPr>
              <a:t>ঠের</a:t>
            </a:r>
            <a:r>
              <a:rPr lang="bn-IN" baseline="0" dirty="0" smtClean="0">
                <a:latin typeface="NikoshBAN" pitchFamily="2" charset="0"/>
                <a:cs typeface="NikoshBAN" pitchFamily="2" charset="0"/>
              </a:rPr>
              <a:t> প্রতি শিক্ষার্থীদের মনোযোগ আকর্ষ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ণ</a:t>
            </a:r>
            <a:r>
              <a:rPr lang="bn-IN" baseline="0" dirty="0" smtClean="0">
                <a:latin typeface="NikoshBAN" pitchFamily="2" charset="0"/>
                <a:cs typeface="NikoshBAN" pitchFamily="2" charset="0"/>
              </a:rPr>
              <a:t> করা যেতে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পারে</a:t>
            </a:r>
            <a:r>
              <a:rPr lang="bn-IN" baseline="0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dirty="0" smtClean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A821B5-52A3-4DFF-A4FD-56FA93943B8F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814152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n-IN" dirty="0" smtClean="0"/>
              <a:t>চার্টটি</a:t>
            </a:r>
            <a:r>
              <a:rPr lang="bn-IN" baseline="0" dirty="0" smtClean="0"/>
              <a:t> প্রদর্শন করে তরল পদার্থ পরিমাপের বিভিন্ন এককের মধ্যে সম্পর্ক শেখানো যেতে পারে এবং শিক্ষার্থীদের দ্বারা বোর্ডে লেখানো যেতে পারে।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A821B5-52A3-4DFF-A4FD-56FA93943B8F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945444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IN" dirty="0" smtClean="0"/>
              <a:t>কাজটি সমাধান</a:t>
            </a:r>
            <a:r>
              <a:rPr lang="bn-IN" baseline="0" dirty="0" smtClean="0"/>
              <a:t> করতে ২ মিনিট সময় দেয়া যেতে পারে। </a:t>
            </a:r>
            <a:r>
              <a:rPr lang="bn-IN" dirty="0" smtClean="0"/>
              <a:t>শিক্ষক</a:t>
            </a:r>
            <a:r>
              <a:rPr lang="bn-IN" baseline="0" dirty="0" smtClean="0"/>
              <a:t> সঠিক সমাধান শিক্ষার্থী দ্বারা বোর্ডে নির্ণয় করতে সহায়তা করতে পারেন।  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A821B5-52A3-4DFF-A4FD-56FA93943B8F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132713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n-IN" dirty="0" smtClean="0"/>
              <a:t>সমস্যাটি শিক্ষার্থীরা</a:t>
            </a:r>
            <a:r>
              <a:rPr lang="bn-IN" baseline="0" dirty="0" smtClean="0"/>
              <a:t> খাতায় সমাধান করলে শিক্ষক দেখে শিক্ষার্থীকে উৎসাহিত করতে পারেন। </a:t>
            </a:r>
            <a:r>
              <a:rPr lang="bn-IN" dirty="0" smtClean="0"/>
              <a:t>শিক্ষক</a:t>
            </a:r>
            <a:r>
              <a:rPr lang="bn-IN" baseline="0" dirty="0" smtClean="0"/>
              <a:t> সঠিক সমাধান শিক্ষার্থী দ্বারা বোর্ডে নির্ণয় করতে সহায়তা করতে পারেন।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A821B5-52A3-4DFF-A4FD-56FA93943B8F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11480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IN" dirty="0" smtClean="0">
                <a:latin typeface="NikoshBAN" pitchFamily="2" charset="0"/>
                <a:cs typeface="NikoshBAN" pitchFamily="2" charset="0"/>
              </a:rPr>
              <a:t>মূল্যায়নের</a:t>
            </a:r>
            <a:r>
              <a:rPr lang="bn-IN" baseline="0" dirty="0" smtClean="0">
                <a:latin typeface="NikoshBAN" pitchFamily="2" charset="0"/>
                <a:cs typeface="NikoshBAN" pitchFamily="2" charset="0"/>
              </a:rPr>
              <a:t> মাধ্যমে বিভিন্ন মাপনীর সম্পর্কে জানতে চাওয়া  যেতে পারে। </a:t>
            </a:r>
            <a:r>
              <a:rPr lang="bn-IN" dirty="0" smtClean="0"/>
              <a:t>শিক্ষক</a:t>
            </a:r>
            <a:r>
              <a:rPr lang="bn-IN" baseline="0" dirty="0" smtClean="0"/>
              <a:t> সঠিক উত্তর শিক্ষার্থী দ্বারা বোর্ডে লেখাতে পারেন। 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A821B5-52A3-4DFF-A4FD-56FA93943B8F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364623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n-IN" dirty="0" smtClean="0"/>
              <a:t>শিক্ষক</a:t>
            </a:r>
            <a:r>
              <a:rPr lang="bn-IN" baseline="0" dirty="0" smtClean="0"/>
              <a:t> </a:t>
            </a:r>
            <a:r>
              <a:rPr lang="bn-IN" dirty="0" smtClean="0"/>
              <a:t>বাড়ির কাজের খাতাগুলো</a:t>
            </a:r>
            <a:r>
              <a:rPr lang="bn-IN" baseline="0" dirty="0" smtClean="0"/>
              <a:t> দেখে শিক্ষার্থীদের সচেতন করে তুলতে পারেন।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A821B5-52A3-4DFF-A4FD-56FA93943B8F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821954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n-IN" dirty="0" smtClean="0"/>
              <a:t>ধন্যবাদের</a:t>
            </a:r>
            <a:r>
              <a:rPr lang="bn-IN" baseline="0" dirty="0" smtClean="0"/>
              <a:t> মাধ্যমে আজকের পাঠ সমাপন করা যেতে পারে।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A821B5-52A3-4DFF-A4FD-56FA93943B8F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865815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n-IN" dirty="0" smtClean="0">
                <a:latin typeface="NikoshBAN" pitchFamily="2" charset="0"/>
                <a:cs typeface="NikoshBAN" pitchFamily="2" charset="0"/>
              </a:rPr>
              <a:t>স্লাইডটি হাইড করে</a:t>
            </a:r>
            <a:r>
              <a:rPr lang="bn-IN" baseline="0" dirty="0" smtClean="0">
                <a:latin typeface="NikoshBAN" pitchFamily="2" charset="0"/>
                <a:cs typeface="NikoshBAN" pitchFamily="2" charset="0"/>
              </a:rPr>
              <a:t> রাখা হয়েছে। 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A821B5-52A3-4DFF-A4FD-56FA93943B8F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140519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n-IN" dirty="0" smtClean="0">
                <a:latin typeface="NikoshBAN" pitchFamily="2" charset="0"/>
                <a:cs typeface="NikoshBAN" pitchFamily="2" charset="0"/>
              </a:rPr>
              <a:t>১ম চিত্রে বোতলে</a:t>
            </a:r>
            <a:r>
              <a:rPr lang="bn-IN" baseline="0" dirty="0" smtClean="0">
                <a:latin typeface="NikoshBAN" pitchFamily="2" charset="0"/>
                <a:cs typeface="NikoshBAN" pitchFamily="2" charset="0"/>
              </a:rPr>
              <a:t> কী ভর্তি? বোতলের আকার কেমন? পানি কী পদার্থ? ২য় চিত্রে কী কী পদার্থ আছে? তরল পদার্থের কী পরিমাপ করা হয়?  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A821B5-52A3-4DFF-A4FD-56FA93943B8F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414989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n-IN" baseline="0" dirty="0" smtClean="0">
                <a:latin typeface="NikoshBAN" pitchFamily="2" charset="0"/>
                <a:cs typeface="NikoshBAN" pitchFamily="2" charset="0"/>
              </a:rPr>
              <a:t>পাত্রগুলোর নাম কী? পাত্রগুলোর আকার কেমন? পাত্রগুলো দ্বারা কী পরিমাপ করা হয়? তরল পদার্থের কী পরিমাপ করা হয়?  পাঠ ঘোষণা।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A821B5-52A3-4DFF-A4FD-56FA93943B8F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658561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n-IN" dirty="0" smtClean="0"/>
              <a:t>স্লাইডটি হাইড করে</a:t>
            </a:r>
            <a:r>
              <a:rPr lang="bn-IN" baseline="0" dirty="0" smtClean="0"/>
              <a:t> রাখা হতে পারে অথবা দেখানো যেতে পারে।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A821B5-52A3-4DFF-A4FD-56FA93943B8F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295863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n-IN" dirty="0" smtClean="0"/>
              <a:t>প্রদত্ত চিত্রটি দেখিয়ে</a:t>
            </a:r>
            <a:r>
              <a:rPr lang="bn-IN" baseline="0" dirty="0" smtClean="0"/>
              <a:t> প্রশ্নত্তোরের মাধ্যমে পাঠ উপস্থাপনের সহায়তা করা যেতে পারে। পানি পরিমাপের একক কী?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A821B5-52A3-4DFF-A4FD-56FA93943B8F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73867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IN" dirty="0" smtClean="0"/>
              <a:t>পাত্রগুলোর আকার কেমন? পাত্রগুলোতে পানির উচ্চতার</a:t>
            </a:r>
            <a:r>
              <a:rPr lang="bn-IN" baseline="0" dirty="0" smtClean="0"/>
              <a:t> কী পরিবর্তন হয়েছে? পানি কীসের আকার ধার</a:t>
            </a:r>
            <a:r>
              <a:rPr lang="en-US" baseline="0" dirty="0" smtClean="0"/>
              <a:t>ণ</a:t>
            </a:r>
            <a:r>
              <a:rPr lang="bn-IN" baseline="0" dirty="0" smtClean="0"/>
              <a:t> করে? পানি পাত্রে যতটুকু যায়গা জুড়ে থাকে তাকে কী বলে?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A821B5-52A3-4DFF-A4FD-56FA93943B8F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021892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n-IN" dirty="0" smtClean="0"/>
              <a:t>পরিমাপের পাত্রগুলোর নাম কী? কী কী ধরনের</a:t>
            </a:r>
            <a:r>
              <a:rPr lang="bn-IN" baseline="0" dirty="0" smtClean="0"/>
              <a:t> পাত্র দ্বারা তরল পদার্থ পরিমাপ করা হয়? তরল পদার্থের কী পরিমাপ করা হয়? তরল পদার্থের আয়তনের একক কী? 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A821B5-52A3-4DFF-A4FD-56FA93943B8F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109581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n-IN" baseline="0" dirty="0" smtClean="0"/>
              <a:t>চৌবাচ্চার প্রতি ধারের মান কত? চৌবাচ্চাপূর্ণ পানির আয়তন কত? ওজন কত? ওজনের একক কী? কত তাপমাত্রায় বিশুদ্ধ পানির ওজন নিতে হয়? শিক্ষার্থী দ্বারা  আয়তন ও ওজনের সম্পর্ক বোর্ডে লিখতে সহায়তা করা যেতে পারে।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A821B5-52A3-4DFF-A4FD-56FA93943B8F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562033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80185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69794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84742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84996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44486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55329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91182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72768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41446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09400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84752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12/1/2019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40103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4" r:id="rId1"/>
    <p:sldLayoutId id="2147483745" r:id="rId2"/>
    <p:sldLayoutId id="2147483746" r:id="rId3"/>
    <p:sldLayoutId id="2147483747" r:id="rId4"/>
    <p:sldLayoutId id="2147483748" r:id="rId5"/>
    <p:sldLayoutId id="2147483749" r:id="rId6"/>
    <p:sldLayoutId id="2147483750" r:id="rId7"/>
    <p:sldLayoutId id="2147483751" r:id="rId8"/>
    <p:sldLayoutId id="2147483752" r:id="rId9"/>
    <p:sldLayoutId id="2147483753" r:id="rId10"/>
    <p:sldLayoutId id="2147483754" r:id="rId11"/>
  </p:sldLayoutIdLst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jpg"/><Relationship Id="rId4" Type="http://schemas.openxmlformats.org/officeDocument/2006/relationships/hyperlink" Target="mailto:gmail-shabujnamuri@gmail.com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7" Type="http://schemas.openxmlformats.org/officeDocument/2006/relationships/image" Target="../media/image8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microsoft.com/office/2007/relationships/hdphoto" Target="../media/hdphoto1.wdp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1.png"/><Relationship Id="rId7" Type="http://schemas.openxmlformats.org/officeDocument/2006/relationships/image" Target="../media/image15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jpg"/><Relationship Id="rId5" Type="http://schemas.openxmlformats.org/officeDocument/2006/relationships/image" Target="../media/image13.jpg"/><Relationship Id="rId4" Type="http://schemas.openxmlformats.org/officeDocument/2006/relationships/image" Target="../media/image12.jp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2600" y="381000"/>
            <a:ext cx="5791200" cy="4343400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2286000" y="4267200"/>
            <a:ext cx="3575018" cy="1862048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bn-BD" sz="11500" b="1" dirty="0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স্বাগতম</a:t>
            </a:r>
            <a:endParaRPr lang="en-US" sz="11500" b="1" dirty="0">
              <a:ln w="11430"/>
              <a:solidFill>
                <a:srgbClr val="FFFF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213142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3000"/>
                            </p:stCondLst>
                            <p:childTnLst>
                              <p:par>
                                <p:cTn id="10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3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3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838200" y="774442"/>
            <a:ext cx="7467600" cy="5509200"/>
          </a:xfrm>
          <a:prstGeom prst="rect">
            <a:avLst/>
          </a:prstGeom>
          <a:solidFill>
            <a:srgbClr val="DEFFBD"/>
          </a:soli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bn-IN" sz="3200" dirty="0"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BD" sz="3200" dirty="0">
                <a:latin typeface="NikoshBAN" pitchFamily="2" charset="0"/>
                <a:cs typeface="NikoshBAN" pitchFamily="2" charset="0"/>
              </a:rPr>
              <a:t>তরল পদার্থ</a:t>
            </a:r>
            <a:r>
              <a:rPr lang="bn-IN" sz="3200" dirty="0">
                <a:latin typeface="NikoshBAN" pitchFamily="2" charset="0"/>
                <a:cs typeface="NikoshBAN" pitchFamily="2" charset="0"/>
              </a:rPr>
              <a:t>ের আয়তন</a:t>
            </a:r>
            <a:r>
              <a:rPr lang="bn-BD" sz="3200" dirty="0">
                <a:latin typeface="NikoshBAN" pitchFamily="2" charset="0"/>
                <a:cs typeface="NikoshBAN" pitchFamily="2" charset="0"/>
              </a:rPr>
              <a:t> পরিমাপে</a:t>
            </a:r>
            <a:r>
              <a:rPr lang="bn-IN" sz="3200" dirty="0">
                <a:latin typeface="NikoshBAN" pitchFamily="2" charset="0"/>
                <a:cs typeface="NikoshBAN" pitchFamily="2" charset="0"/>
              </a:rPr>
              <a:t>র</a:t>
            </a:r>
            <a:r>
              <a:rPr lang="bn-BD" sz="3200" dirty="0">
                <a:latin typeface="NikoshBAN" pitchFamily="2" charset="0"/>
                <a:cs typeface="NikoshBAN" pitchFamily="2" charset="0"/>
              </a:rPr>
              <a:t> মেট্রিক এককাবলি</a:t>
            </a:r>
          </a:p>
          <a:p>
            <a:r>
              <a:rPr lang="bn-BD" sz="3200" dirty="0">
                <a:latin typeface="NikoshBAN" pitchFamily="2" charset="0"/>
                <a:cs typeface="NikoshBAN" pitchFamily="2" charset="0"/>
              </a:rPr>
              <a:t>১০ </a:t>
            </a:r>
            <a:r>
              <a:rPr lang="bn-IN" sz="3200" dirty="0">
                <a:latin typeface="NikoshBAN" pitchFamily="2" charset="0"/>
                <a:cs typeface="NikoshBAN" pitchFamily="2" charset="0"/>
              </a:rPr>
              <a:t>মিলিলি</a:t>
            </a:r>
            <a:r>
              <a:rPr lang="bn-BD" sz="3200" dirty="0">
                <a:latin typeface="NikoshBAN" pitchFamily="2" charset="0"/>
                <a:cs typeface="NikoshBAN" pitchFamily="2" charset="0"/>
              </a:rPr>
              <a:t>টার</a:t>
            </a:r>
            <a:r>
              <a:rPr lang="bn-IN" sz="3200" dirty="0">
                <a:latin typeface="NikoshBAN" pitchFamily="2" charset="0"/>
                <a:cs typeface="NikoshBAN" pitchFamily="2" charset="0"/>
              </a:rPr>
              <a:t>(মি.লি.)</a:t>
            </a:r>
            <a:r>
              <a:rPr lang="bn-BD" sz="3200" dirty="0">
                <a:latin typeface="NikoshBAN" pitchFamily="2" charset="0"/>
                <a:cs typeface="NikoshBAN" pitchFamily="2" charset="0"/>
              </a:rPr>
              <a:t>       =     ১   </a:t>
            </a:r>
            <a:r>
              <a:rPr lang="bn-IN" sz="3200" dirty="0">
                <a:latin typeface="NikoshBAN" pitchFamily="2" charset="0"/>
                <a:cs typeface="NikoshBAN" pitchFamily="2" charset="0"/>
              </a:rPr>
              <a:t>সেন্টিলি</a:t>
            </a:r>
            <a:r>
              <a:rPr lang="bn-BD" sz="3200" dirty="0">
                <a:latin typeface="NikoshBAN" pitchFamily="2" charset="0"/>
                <a:cs typeface="NikoshBAN" pitchFamily="2" charset="0"/>
              </a:rPr>
              <a:t>টার</a:t>
            </a:r>
            <a:r>
              <a:rPr lang="bn-IN" sz="3200" dirty="0">
                <a:latin typeface="NikoshBAN" pitchFamily="2" charset="0"/>
                <a:cs typeface="NikoshBAN" pitchFamily="2" charset="0"/>
              </a:rPr>
              <a:t>(সে.লি.)</a:t>
            </a:r>
            <a:endParaRPr lang="bn-BD" sz="3200" dirty="0">
              <a:latin typeface="NikoshBAN" pitchFamily="2" charset="0"/>
              <a:cs typeface="NikoshBAN" pitchFamily="2" charset="0"/>
            </a:endParaRPr>
          </a:p>
          <a:p>
            <a:r>
              <a:rPr lang="bn-BD" sz="3200" dirty="0">
                <a:latin typeface="NikoshBAN" pitchFamily="2" charset="0"/>
                <a:cs typeface="NikoshBAN" pitchFamily="2" charset="0"/>
              </a:rPr>
              <a:t>১০ </a:t>
            </a:r>
            <a:r>
              <a:rPr lang="bn-IN" sz="3200" dirty="0">
                <a:latin typeface="NikoshBAN" pitchFamily="2" charset="0"/>
                <a:cs typeface="NikoshBAN" pitchFamily="2" charset="0"/>
              </a:rPr>
              <a:t>সেন্টিলি</a:t>
            </a:r>
            <a:r>
              <a:rPr lang="bn-BD" sz="3200" dirty="0">
                <a:latin typeface="NikoshBAN" pitchFamily="2" charset="0"/>
                <a:cs typeface="NikoshBAN" pitchFamily="2" charset="0"/>
              </a:rPr>
              <a:t>টার          </a:t>
            </a:r>
            <a:r>
              <a:rPr lang="bn-IN" sz="3200" dirty="0">
                <a:latin typeface="NikoshBAN" pitchFamily="2" charset="0"/>
                <a:cs typeface="NikoshBAN" pitchFamily="2" charset="0"/>
              </a:rPr>
              <a:t>       </a:t>
            </a:r>
            <a:r>
              <a:rPr lang="bn-BD" sz="3200" dirty="0">
                <a:latin typeface="NikoshBAN" pitchFamily="2" charset="0"/>
                <a:cs typeface="NikoshBAN" pitchFamily="2" charset="0"/>
              </a:rPr>
              <a:t>=     ১  </a:t>
            </a:r>
            <a:r>
              <a:rPr lang="bn-IN" sz="3200" dirty="0">
                <a:latin typeface="NikoshBAN" pitchFamily="2" charset="0"/>
                <a:cs typeface="NikoshBAN" pitchFamily="2" charset="0"/>
              </a:rPr>
              <a:t>ডেসিলি</a:t>
            </a:r>
            <a:r>
              <a:rPr lang="bn-BD" sz="3200" dirty="0">
                <a:latin typeface="NikoshBAN" pitchFamily="2" charset="0"/>
                <a:cs typeface="NikoshBAN" pitchFamily="2" charset="0"/>
              </a:rPr>
              <a:t>টার</a:t>
            </a:r>
          </a:p>
          <a:p>
            <a:r>
              <a:rPr lang="bn-BD" sz="3200" dirty="0">
                <a:latin typeface="NikoshBAN" pitchFamily="2" charset="0"/>
                <a:cs typeface="NikoshBAN" pitchFamily="2" charset="0"/>
              </a:rPr>
              <a:t>১০ </a:t>
            </a:r>
            <a:r>
              <a:rPr lang="bn-IN" sz="3200" dirty="0">
                <a:latin typeface="NikoshBAN" pitchFamily="2" charset="0"/>
                <a:cs typeface="NikoshBAN" pitchFamily="2" charset="0"/>
              </a:rPr>
              <a:t>ডেসিলি</a:t>
            </a:r>
            <a:r>
              <a:rPr lang="bn-BD" sz="3200" dirty="0">
                <a:latin typeface="NikoshBAN" pitchFamily="2" charset="0"/>
                <a:cs typeface="NikoshBAN" pitchFamily="2" charset="0"/>
              </a:rPr>
              <a:t>টার          </a:t>
            </a:r>
            <a:r>
              <a:rPr lang="bn-IN" sz="3200" dirty="0">
                <a:latin typeface="NikoshBAN" pitchFamily="2" charset="0"/>
                <a:cs typeface="NikoshBAN" pitchFamily="2" charset="0"/>
              </a:rPr>
              <a:t>       </a:t>
            </a:r>
            <a:r>
              <a:rPr lang="bn-BD" sz="3200" dirty="0">
                <a:latin typeface="NikoshBAN" pitchFamily="2" charset="0"/>
                <a:cs typeface="NikoshBAN" pitchFamily="2" charset="0"/>
              </a:rPr>
              <a:t>=     ১  লিটার</a:t>
            </a:r>
          </a:p>
          <a:p>
            <a:r>
              <a:rPr lang="bn-BD" sz="3200" dirty="0">
                <a:latin typeface="NikoshBAN" pitchFamily="2" charset="0"/>
                <a:cs typeface="NikoshBAN" pitchFamily="2" charset="0"/>
              </a:rPr>
              <a:t>১</a:t>
            </a:r>
            <a:r>
              <a:rPr lang="bn-IN" sz="3200" dirty="0">
                <a:latin typeface="NikoshBAN" pitchFamily="2" charset="0"/>
                <a:cs typeface="NikoshBAN" pitchFamily="2" charset="0"/>
              </a:rPr>
              <a:t>০</a:t>
            </a:r>
            <a:r>
              <a:rPr lang="bn-BD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3200" dirty="0">
                <a:latin typeface="NikoshBAN" pitchFamily="2" charset="0"/>
                <a:cs typeface="NikoshBAN" pitchFamily="2" charset="0"/>
              </a:rPr>
              <a:t>লি</a:t>
            </a:r>
            <a:r>
              <a:rPr lang="bn-BD" sz="3200" dirty="0">
                <a:latin typeface="NikoshBAN" pitchFamily="2" charset="0"/>
                <a:cs typeface="NikoshBAN" pitchFamily="2" charset="0"/>
              </a:rPr>
              <a:t>টার                </a:t>
            </a:r>
            <a:r>
              <a:rPr lang="bn-IN" sz="3200" dirty="0">
                <a:latin typeface="NikoshBAN" pitchFamily="2" charset="0"/>
                <a:cs typeface="NikoshBAN" pitchFamily="2" charset="0"/>
              </a:rPr>
              <a:t>       </a:t>
            </a:r>
            <a:r>
              <a:rPr lang="bn-BD" sz="3200" dirty="0">
                <a:latin typeface="NikoshBAN" pitchFamily="2" charset="0"/>
                <a:cs typeface="NikoshBAN" pitchFamily="2" charset="0"/>
              </a:rPr>
              <a:t>=     ১  </a:t>
            </a:r>
            <a:r>
              <a:rPr lang="bn-IN" sz="3200" dirty="0">
                <a:latin typeface="NikoshBAN" pitchFamily="2" charset="0"/>
                <a:cs typeface="NikoshBAN" pitchFamily="2" charset="0"/>
              </a:rPr>
              <a:t>ডেকা</a:t>
            </a:r>
            <a:r>
              <a:rPr lang="bn-BD" sz="3200" dirty="0">
                <a:latin typeface="NikoshBAN" pitchFamily="2" charset="0"/>
                <a:cs typeface="NikoshBAN" pitchFamily="2" charset="0"/>
              </a:rPr>
              <a:t>লিটার</a:t>
            </a:r>
            <a:endParaRPr lang="bn-IN" sz="3200" dirty="0">
              <a:latin typeface="NikoshBAN" pitchFamily="2" charset="0"/>
              <a:cs typeface="NikoshBAN" pitchFamily="2" charset="0"/>
            </a:endParaRPr>
          </a:p>
          <a:p>
            <a:r>
              <a:rPr lang="bn-BD" sz="3200" dirty="0">
                <a:latin typeface="NikoshBAN" pitchFamily="2" charset="0"/>
                <a:cs typeface="NikoshBAN" pitchFamily="2" charset="0"/>
              </a:rPr>
              <a:t>১</a:t>
            </a:r>
            <a:r>
              <a:rPr lang="bn-IN" sz="3200" dirty="0">
                <a:latin typeface="NikoshBAN" pitchFamily="2" charset="0"/>
                <a:cs typeface="NikoshBAN" pitchFamily="2" charset="0"/>
              </a:rPr>
              <a:t>০</a:t>
            </a:r>
            <a:r>
              <a:rPr lang="bn-BD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3200" dirty="0">
                <a:latin typeface="NikoshBAN" pitchFamily="2" charset="0"/>
                <a:cs typeface="NikoshBAN" pitchFamily="2" charset="0"/>
              </a:rPr>
              <a:t>ডেকালি</a:t>
            </a:r>
            <a:r>
              <a:rPr lang="bn-BD" sz="3200" dirty="0">
                <a:latin typeface="NikoshBAN" pitchFamily="2" charset="0"/>
                <a:cs typeface="NikoshBAN" pitchFamily="2" charset="0"/>
              </a:rPr>
              <a:t>টার                </a:t>
            </a:r>
            <a:r>
              <a:rPr lang="bn-IN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dirty="0">
                <a:latin typeface="NikoshBAN" pitchFamily="2" charset="0"/>
                <a:cs typeface="NikoshBAN" pitchFamily="2" charset="0"/>
              </a:rPr>
              <a:t>=     ১  </a:t>
            </a:r>
            <a:r>
              <a:rPr lang="bn-IN" sz="3200" dirty="0">
                <a:latin typeface="NikoshBAN" pitchFamily="2" charset="0"/>
                <a:cs typeface="NikoshBAN" pitchFamily="2" charset="0"/>
              </a:rPr>
              <a:t>হেক্টো</a:t>
            </a:r>
            <a:r>
              <a:rPr lang="bn-BD" sz="3200" dirty="0">
                <a:latin typeface="NikoshBAN" pitchFamily="2" charset="0"/>
                <a:cs typeface="NikoshBAN" pitchFamily="2" charset="0"/>
              </a:rPr>
              <a:t>লিটার</a:t>
            </a:r>
          </a:p>
          <a:p>
            <a:r>
              <a:rPr lang="bn-BD" sz="3200" dirty="0">
                <a:latin typeface="NikoshBAN" pitchFamily="2" charset="0"/>
                <a:cs typeface="NikoshBAN" pitchFamily="2" charset="0"/>
              </a:rPr>
              <a:t>১</a:t>
            </a:r>
            <a:r>
              <a:rPr lang="bn-IN" sz="3200" dirty="0">
                <a:latin typeface="NikoshBAN" pitchFamily="2" charset="0"/>
                <a:cs typeface="NikoshBAN" pitchFamily="2" charset="0"/>
              </a:rPr>
              <a:t>০</a:t>
            </a:r>
            <a:r>
              <a:rPr lang="bn-BD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3200" dirty="0">
                <a:latin typeface="NikoshBAN" pitchFamily="2" charset="0"/>
                <a:cs typeface="NikoshBAN" pitchFamily="2" charset="0"/>
              </a:rPr>
              <a:t>হেক্টোলি</a:t>
            </a:r>
            <a:r>
              <a:rPr lang="bn-BD" sz="3200" dirty="0">
                <a:latin typeface="NikoshBAN" pitchFamily="2" charset="0"/>
                <a:cs typeface="NikoshBAN" pitchFamily="2" charset="0"/>
              </a:rPr>
              <a:t>টার               </a:t>
            </a:r>
            <a:r>
              <a:rPr lang="bn-IN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dirty="0">
                <a:latin typeface="NikoshBAN" pitchFamily="2" charset="0"/>
                <a:cs typeface="NikoshBAN" pitchFamily="2" charset="0"/>
              </a:rPr>
              <a:t>=     ১  </a:t>
            </a:r>
            <a:r>
              <a:rPr lang="bn-IN" sz="3200" dirty="0">
                <a:latin typeface="NikoshBAN" pitchFamily="2" charset="0"/>
                <a:cs typeface="NikoshBAN" pitchFamily="2" charset="0"/>
              </a:rPr>
              <a:t>কিলো</a:t>
            </a:r>
            <a:r>
              <a:rPr lang="bn-BD" sz="3200" dirty="0">
                <a:latin typeface="NikoshBAN" pitchFamily="2" charset="0"/>
                <a:cs typeface="NikoshBAN" pitchFamily="2" charset="0"/>
              </a:rPr>
              <a:t>লিটার</a:t>
            </a:r>
            <a:endParaRPr lang="bn-IN" sz="3200" dirty="0">
              <a:latin typeface="NikoshBAN" pitchFamily="2" charset="0"/>
              <a:cs typeface="NikoshBAN" pitchFamily="2" charset="0"/>
            </a:endParaRPr>
          </a:p>
          <a:p>
            <a:endParaRPr lang="bn-IN" sz="3200" dirty="0">
              <a:latin typeface="NikoshBAN" pitchFamily="2" charset="0"/>
              <a:cs typeface="NikoshBAN" pitchFamily="2" charset="0"/>
            </a:endParaRPr>
          </a:p>
          <a:p>
            <a:r>
              <a:rPr lang="bn-BD" sz="3200" dirty="0">
                <a:latin typeface="NikoshBAN" pitchFamily="2" charset="0"/>
                <a:cs typeface="NikoshBAN" pitchFamily="2" charset="0"/>
              </a:rPr>
              <a:t>তরল পদার্থ পরিমাপের আদর্শ একক হল লিটার</a:t>
            </a:r>
            <a:endParaRPr lang="bn-IN" sz="3200" dirty="0">
              <a:latin typeface="NikoshBAN" pitchFamily="2" charset="0"/>
              <a:cs typeface="NikoshBAN" pitchFamily="2" charset="0"/>
            </a:endParaRPr>
          </a:p>
          <a:p>
            <a:endParaRPr lang="bn-IN" sz="32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889310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3704" t="-25584" r="-24668" b="-23157"/>
          <a:stretch/>
        </p:blipFill>
        <p:spPr>
          <a:xfrm>
            <a:off x="5029200" y="1718425"/>
            <a:ext cx="2856269" cy="2819400"/>
          </a:xfrm>
          <a:prstGeom prst="rect">
            <a:avLst/>
          </a:prstGeom>
          <a:solidFill>
            <a:schemeClr val="bg2"/>
          </a:solidFill>
          <a:ln w="12700">
            <a:solidFill>
              <a:schemeClr val="tx1"/>
            </a:solidFill>
          </a:ln>
        </p:spPr>
      </p:pic>
      <p:sp>
        <p:nvSpPr>
          <p:cNvPr id="5" name="TextBox 4"/>
          <p:cNvSpPr txBox="1"/>
          <p:nvPr/>
        </p:nvSpPr>
        <p:spPr>
          <a:xfrm>
            <a:off x="514352" y="5015807"/>
            <a:ext cx="8031733" cy="1384995"/>
          </a:xfrm>
          <a:prstGeom prst="rect">
            <a:avLst/>
          </a:prstGeom>
          <a:solidFill>
            <a:srgbClr val="E5FFE5"/>
          </a:soli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2800" dirty="0">
                <a:latin typeface="NikoshBAN" pitchFamily="2" charset="0"/>
                <a:cs typeface="NikoshBAN" pitchFamily="2" charset="0"/>
              </a:rPr>
              <a:t>একজন রোগী প্রতিদিন তিনটি বোতল থেকে যথাক্রমে  ৫মিঃলিঃ,</a:t>
            </a:r>
          </a:p>
          <a:p>
            <a:pPr algn="ctr"/>
            <a:r>
              <a:rPr lang="bn-BD" sz="2800" dirty="0">
                <a:latin typeface="NikoshBAN" pitchFamily="2" charset="0"/>
                <a:cs typeface="NikoshBAN" pitchFamily="2" charset="0"/>
              </a:rPr>
              <a:t>১০মিঃলিঃ ও ১৫মিঃলিঃ ঔষধ সেবন করে। সে এক সপ্তাহে কতটুকু ঔষধ</a:t>
            </a:r>
          </a:p>
          <a:p>
            <a:pPr algn="ctr"/>
            <a:r>
              <a:rPr lang="bn-BD" sz="2800" dirty="0">
                <a:latin typeface="NikoshBAN" pitchFamily="2" charset="0"/>
                <a:cs typeface="NikoshBAN" pitchFamily="2" charset="0"/>
              </a:rPr>
              <a:t>সেবন করে?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741840" y="358493"/>
            <a:ext cx="3676648" cy="707886"/>
          </a:xfrm>
          <a:prstGeom prst="rect">
            <a:avLst/>
          </a:prstGeom>
          <a:gradFill flip="none" rotWithShape="1">
            <a:gsLst>
              <a:gs pos="0">
                <a:srgbClr val="92D050">
                  <a:tint val="66000"/>
                  <a:satMod val="160000"/>
                </a:srgbClr>
              </a:gs>
              <a:gs pos="50000">
                <a:srgbClr val="92D050">
                  <a:tint val="44500"/>
                  <a:satMod val="160000"/>
                </a:srgbClr>
              </a:gs>
              <a:gs pos="100000">
                <a:srgbClr val="92D050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4000" dirty="0">
                <a:latin typeface="NikoshBAN" pitchFamily="2" charset="0"/>
                <a:cs typeface="NikoshBAN" pitchFamily="2" charset="0"/>
              </a:rPr>
              <a:t>একক কাজ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7840" y="1828800"/>
            <a:ext cx="3048000" cy="2489129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41785710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1000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"/>
                            </p:stCondLst>
                            <p:childTnLst>
                              <p:par>
                                <p:cTn id="2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3000"/>
                            </p:stCondLst>
                            <p:childTnLst>
                              <p:par>
                                <p:cTn id="3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 animBg="1"/>
      <p:bldP spid="6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74700" y="1295400"/>
            <a:ext cx="7620000" cy="707886"/>
          </a:xfrm>
          <a:prstGeom prst="rect">
            <a:avLst/>
          </a:prstGeom>
          <a:solidFill>
            <a:srgbClr val="CCFFCC"/>
          </a:soli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4000" dirty="0">
                <a:latin typeface="NikoshBAN" pitchFamily="2" charset="0"/>
                <a:cs typeface="NikoshBAN" pitchFamily="2" charset="0"/>
              </a:rPr>
              <a:t>জোড়ায় কাজ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74700" y="2895600"/>
            <a:ext cx="7620000" cy="2246769"/>
          </a:xfrm>
          <a:prstGeom prst="rect">
            <a:avLst/>
          </a:prstGeom>
          <a:gradFill flip="none" rotWithShape="1">
            <a:gsLst>
              <a:gs pos="0">
                <a:srgbClr val="00FFFF">
                  <a:tint val="66000"/>
                  <a:satMod val="160000"/>
                </a:srgbClr>
              </a:gs>
              <a:gs pos="50000">
                <a:srgbClr val="00FFFF">
                  <a:tint val="44500"/>
                  <a:satMod val="160000"/>
                </a:srgbClr>
              </a:gs>
              <a:gs pos="100000">
                <a:srgbClr val="00FFFF">
                  <a:tint val="23500"/>
                  <a:satMod val="160000"/>
                </a:srgbClr>
              </a:gs>
            </a:gsLst>
            <a:lin ang="16200000" scaled="1"/>
            <a:tileRect/>
          </a:gra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bn-BD" sz="2800" dirty="0">
                <a:latin typeface="NikoshBAN" pitchFamily="2" charset="0"/>
                <a:cs typeface="NikoshBAN" pitchFamily="2" charset="0"/>
              </a:rPr>
              <a:t>একটি মোটরগাড়ি ১০ লিটার </a:t>
            </a:r>
            <a:r>
              <a:rPr lang="bn-IN" sz="2800" dirty="0">
                <a:latin typeface="NikoshBAN" pitchFamily="2" charset="0"/>
                <a:cs typeface="NikoshBAN" pitchFamily="2" charset="0"/>
              </a:rPr>
              <a:t>পেট্রোলে</a:t>
            </a:r>
            <a:r>
              <a:rPr lang="bn-BD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2800" dirty="0">
                <a:latin typeface="NikoshBAN" pitchFamily="2" charset="0"/>
                <a:cs typeface="NikoshBAN" pitchFamily="2" charset="0"/>
              </a:rPr>
              <a:t>১</a:t>
            </a:r>
            <a:r>
              <a:rPr lang="bn-BD" sz="2800" dirty="0">
                <a:latin typeface="NikoshBAN" pitchFamily="2" charset="0"/>
                <a:cs typeface="NikoshBAN" pitchFamily="2" charset="0"/>
              </a:rPr>
              <a:t>৮০ কিলোমিটার যায়।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2800" dirty="0">
                <a:latin typeface="NikoshBAN" pitchFamily="2" charset="0"/>
                <a:cs typeface="NikoshBAN" pitchFamily="2" charset="0"/>
              </a:rPr>
              <a:t>গাড়িটি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  <a:p>
            <a:r>
              <a:rPr lang="bn-IN" sz="2800" dirty="0">
                <a:latin typeface="NikoshBAN" pitchFamily="2" charset="0"/>
                <a:cs typeface="NikoshBAN" pitchFamily="2" charset="0"/>
              </a:rPr>
              <a:t>দৈনিক ৬০ কিলোমিটার চলে।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2800" dirty="0">
                <a:latin typeface="NikoshBAN" pitchFamily="2" charset="0"/>
                <a:cs typeface="NikoshBAN" pitchFamily="2" charset="0"/>
              </a:rPr>
              <a:t>প্রতি লিটার </a:t>
            </a:r>
            <a:r>
              <a:rPr lang="bn-IN" sz="2800" dirty="0">
                <a:latin typeface="NikoshBAN" pitchFamily="2" charset="0"/>
                <a:cs typeface="NikoshBAN" pitchFamily="2" charset="0"/>
              </a:rPr>
              <a:t>পেট্রোলের </a:t>
            </a:r>
            <a:r>
              <a:rPr lang="bn-BD" sz="2800" dirty="0">
                <a:latin typeface="NikoshBAN" pitchFamily="2" charset="0"/>
                <a:cs typeface="NikoshBAN" pitchFamily="2" charset="0"/>
              </a:rPr>
              <a:t>দাম ৯৯ টাকা।</a:t>
            </a:r>
          </a:p>
          <a:p>
            <a:r>
              <a:rPr lang="bn-BD" sz="2800" dirty="0">
                <a:latin typeface="NikoshBAN" pitchFamily="2" charset="0"/>
                <a:cs typeface="NikoshBAN" pitchFamily="2" charset="0"/>
              </a:rPr>
              <a:t>ক.</a:t>
            </a:r>
            <a:r>
              <a:rPr lang="bn-IN" sz="2800" dirty="0">
                <a:latin typeface="NikoshBAN" pitchFamily="2" charset="0"/>
                <a:cs typeface="NikoshBAN" pitchFamily="2" charset="0"/>
              </a:rPr>
              <a:t> প্রতি</a:t>
            </a:r>
            <a:r>
              <a:rPr lang="bn-BD" sz="2800" dirty="0">
                <a:latin typeface="NikoshBAN" pitchFamily="2" charset="0"/>
                <a:cs typeface="NikoshBAN" pitchFamily="2" charset="0"/>
              </a:rPr>
              <a:t> কিলোমিটার যেতে কী পরিমান </a:t>
            </a:r>
            <a:r>
              <a:rPr lang="bn-IN" sz="2800" dirty="0">
                <a:latin typeface="NikoshBAN" pitchFamily="2" charset="0"/>
                <a:cs typeface="NikoshBAN" pitchFamily="2" charset="0"/>
              </a:rPr>
              <a:t>পেট্রোল</a:t>
            </a:r>
            <a:r>
              <a:rPr lang="bn-BD" sz="2800" dirty="0">
                <a:latin typeface="NikoshBAN" pitchFamily="2" charset="0"/>
                <a:cs typeface="NikoshBAN" pitchFamily="2" charset="0"/>
              </a:rPr>
              <a:t> প্রয়োজন?</a:t>
            </a:r>
          </a:p>
          <a:p>
            <a:r>
              <a:rPr lang="bn-BD" sz="2800" dirty="0">
                <a:latin typeface="NikoshBAN" pitchFamily="2" charset="0"/>
                <a:cs typeface="NikoshBAN" pitchFamily="2" charset="0"/>
              </a:rPr>
              <a:t>খ. এক সপ্তাহে কত টাকার তেল ক্রয় করা হল?</a:t>
            </a:r>
          </a:p>
          <a:p>
            <a:r>
              <a:rPr lang="bn-BD" sz="2800" dirty="0">
                <a:latin typeface="NikoshBAN" pitchFamily="2" charset="0"/>
                <a:cs typeface="NikoshBAN" pitchFamily="2" charset="0"/>
              </a:rPr>
              <a:t>গ. </a:t>
            </a:r>
            <a:r>
              <a:rPr lang="bn-IN" sz="2800" dirty="0">
                <a:latin typeface="NikoshBAN" pitchFamily="2" charset="0"/>
                <a:cs typeface="NikoshBAN" pitchFamily="2" charset="0"/>
              </a:rPr>
              <a:t>মার্চ</a:t>
            </a:r>
            <a:r>
              <a:rPr lang="bn-BD" sz="2800" dirty="0">
                <a:latin typeface="NikoshBAN" pitchFamily="2" charset="0"/>
                <a:cs typeface="NikoshBAN" pitchFamily="2" charset="0"/>
              </a:rPr>
              <a:t> মাসে কত লিটার তেল খরচ হল?</a:t>
            </a:r>
            <a:r>
              <a:rPr lang="bn-IN" sz="2800" dirty="0">
                <a:latin typeface="NikoshBAN" pitchFamily="2" charset="0"/>
                <a:cs typeface="NikoshBAN" pitchFamily="2" charset="0"/>
              </a:rPr>
              <a:t>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134679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1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1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build="p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2310131" y="326767"/>
            <a:ext cx="3581400" cy="707886"/>
          </a:xfrm>
          <a:prstGeom prst="rect">
            <a:avLst/>
          </a:prstGeom>
          <a:solidFill>
            <a:srgbClr val="DDDDFF"/>
          </a:soli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4000" dirty="0">
                <a:latin typeface="NikoshBAN" pitchFamily="2" charset="0"/>
                <a:cs typeface="NikoshBAN" pitchFamily="2" charset="0"/>
              </a:rPr>
              <a:t>মূল্যায়ন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45930" t="-21820" r="-22126" b="-42231"/>
          <a:stretch/>
        </p:blipFill>
        <p:spPr bwMode="auto">
          <a:xfrm>
            <a:off x="4909459" y="2322570"/>
            <a:ext cx="2405741" cy="2488209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506730" y="4810780"/>
            <a:ext cx="5360670" cy="523220"/>
          </a:xfrm>
          <a:prstGeom prst="rect">
            <a:avLst/>
          </a:prstGeom>
          <a:solidFill>
            <a:srgbClr val="CCFFCC"/>
          </a:soli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bn-BD" sz="2800" dirty="0">
                <a:latin typeface="NikoshBAN" pitchFamily="2" charset="0"/>
                <a:cs typeface="NikoshBAN" pitchFamily="2" charset="0"/>
              </a:rPr>
              <a:t>১।  ট্যাংকটিতে কত মগ পানি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ধরে</a:t>
            </a:r>
            <a:r>
              <a:rPr lang="bn-BD" sz="2800" dirty="0">
                <a:latin typeface="NikoshBAN" pitchFamily="2" charset="0"/>
                <a:cs typeface="NikoshBAN" pitchFamily="2" charset="0"/>
              </a:rPr>
              <a:t>?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506730" y="5344180"/>
            <a:ext cx="5360670" cy="523220"/>
          </a:xfrm>
          <a:prstGeom prst="rect">
            <a:avLst/>
          </a:prstGeom>
          <a:solidFill>
            <a:srgbClr val="F6DBF9"/>
          </a:soli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bn-BD" sz="2800" dirty="0">
                <a:latin typeface="NikoshBAN" pitchFamily="2" charset="0"/>
                <a:cs typeface="NikoshBAN" pitchFamily="2" charset="0"/>
              </a:rPr>
              <a:t>২। এক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জোড়া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মগে</a:t>
            </a:r>
            <a:r>
              <a:rPr lang="bn-BD" sz="2800" dirty="0">
                <a:latin typeface="NikoshBAN" pitchFamily="2" charset="0"/>
                <a:cs typeface="NikoshBAN" pitchFamily="2" charset="0"/>
              </a:rPr>
              <a:t> কত মিলিলিটার পানি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ধরে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?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506730" y="5877580"/>
            <a:ext cx="5360670" cy="523220"/>
          </a:xfrm>
          <a:prstGeom prst="rect">
            <a:avLst/>
          </a:prstGeom>
          <a:solidFill>
            <a:srgbClr val="D1FFFF"/>
          </a:soli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bn-BD" sz="2800" dirty="0">
                <a:latin typeface="NikoshBAN" pitchFamily="2" charset="0"/>
                <a:cs typeface="NikoshBAN" pitchFamily="2" charset="0"/>
              </a:rPr>
              <a:t>৩। এক মগ পানি কত ঘনসেন্টিমিটারের সমান?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852161" y="4810780"/>
            <a:ext cx="2530793" cy="523220"/>
          </a:xfrm>
          <a:prstGeom prst="rect">
            <a:avLst/>
          </a:prstGeom>
          <a:solidFill>
            <a:srgbClr val="CCFFCC"/>
          </a:soli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2800" dirty="0">
                <a:latin typeface="NikoshBAN" pitchFamily="2" charset="0"/>
                <a:cs typeface="NikoshBAN" pitchFamily="2" charset="0"/>
              </a:rPr>
              <a:t>১৮০০ মগ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5855970" y="5341740"/>
            <a:ext cx="2526982" cy="523220"/>
          </a:xfrm>
          <a:prstGeom prst="rect">
            <a:avLst/>
          </a:prstGeom>
          <a:solidFill>
            <a:srgbClr val="F6DBF9"/>
          </a:soli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latin typeface="NikoshBAN" pitchFamily="2" charset="0"/>
                <a:cs typeface="NikoshBAN" pitchFamily="2" charset="0"/>
              </a:rPr>
              <a:t>৩০</a:t>
            </a:r>
            <a:r>
              <a:rPr lang="bn-BD" sz="2800">
                <a:latin typeface="NikoshBAN" pitchFamily="2" charset="0"/>
                <a:cs typeface="NikoshBAN" pitchFamily="2" charset="0"/>
              </a:rPr>
              <a:t>০০ </a:t>
            </a:r>
            <a:r>
              <a:rPr lang="bn-BD" sz="2800" dirty="0">
                <a:latin typeface="NikoshBAN" pitchFamily="2" charset="0"/>
                <a:cs typeface="NikoshBAN" pitchFamily="2" charset="0"/>
              </a:rPr>
              <a:t>মিলিলিটার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5878831" y="5877580"/>
            <a:ext cx="2504123" cy="523220"/>
          </a:xfrm>
          <a:prstGeom prst="rect">
            <a:avLst/>
          </a:prstGeom>
          <a:solidFill>
            <a:srgbClr val="D1FFFF"/>
          </a:soli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2800" dirty="0">
                <a:latin typeface="NikoshBAN" pitchFamily="2" charset="0"/>
                <a:cs typeface="NikoshBAN" pitchFamily="2" charset="0"/>
              </a:rPr>
              <a:t>১৫০০ ঘনসেন্টিমিটার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1662" t="-3714" r="-11954" b="-3408"/>
          <a:stretch/>
        </p:blipFill>
        <p:spPr bwMode="auto">
          <a:xfrm>
            <a:off x="1828800" y="1981200"/>
            <a:ext cx="2421342" cy="2153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339748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2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4" grpId="0" animBg="1"/>
      <p:bldP spid="19" grpId="0" animBg="1"/>
      <p:bldP spid="20" grpId="0" animBg="1"/>
      <p:bldP spid="13" grpId="0" animBg="1"/>
      <p:bldP spid="22" grpId="0" animBg="1"/>
      <p:bldP spid="23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743200" y="1143000"/>
            <a:ext cx="3505200" cy="646331"/>
          </a:xfrm>
          <a:prstGeom prst="rect">
            <a:avLst/>
          </a:prstGeom>
          <a:solidFill>
            <a:srgbClr val="F6DBF9"/>
          </a:soli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3600" dirty="0">
                <a:latin typeface="NikoshBAN" pitchFamily="2" charset="0"/>
                <a:cs typeface="NikoshBAN" pitchFamily="2" charset="0"/>
              </a:rPr>
              <a:t>বাড়ির কাজ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33400" y="2743202"/>
            <a:ext cx="8077200" cy="2246769"/>
          </a:xfrm>
          <a:prstGeom prst="rect">
            <a:avLst/>
          </a:prstGeom>
          <a:gradFill flip="none" rotWithShape="1">
            <a:gsLst>
              <a:gs pos="0">
                <a:srgbClr val="00B050">
                  <a:tint val="66000"/>
                  <a:satMod val="160000"/>
                </a:srgbClr>
              </a:gs>
              <a:gs pos="50000">
                <a:srgbClr val="00B050">
                  <a:tint val="44500"/>
                  <a:satMod val="160000"/>
                </a:srgbClr>
              </a:gs>
              <a:gs pos="100000">
                <a:srgbClr val="00B050">
                  <a:tint val="23500"/>
                  <a:satMod val="160000"/>
                </a:srgbClr>
              </a:gs>
            </a:gsLst>
            <a:lin ang="16200000" scaled="1"/>
            <a:tileRect/>
          </a:gra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bn-BD" sz="2800" dirty="0">
                <a:latin typeface="NikoshBAN" pitchFamily="2" charset="0"/>
                <a:cs typeface="NikoshBAN" pitchFamily="2" charset="0"/>
              </a:rPr>
              <a:t>একটি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পাম্প</a:t>
            </a:r>
            <a:r>
              <a:rPr lang="bn-BD" sz="2800" dirty="0">
                <a:latin typeface="NikoshBAN" pitchFamily="2" charset="0"/>
                <a:cs typeface="NikoshBAN" pitchFamily="2" charset="0"/>
              </a:rPr>
              <a:t> স্টেশনে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সপ্তাহে</a:t>
            </a:r>
            <a:r>
              <a:rPr lang="bn-BD" sz="2800" dirty="0">
                <a:latin typeface="NikoshBAN" pitchFamily="2" charset="0"/>
                <a:cs typeface="NikoshBAN" pitchFamily="2" charset="0"/>
              </a:rPr>
              <a:t> ২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৪</a:t>
            </a:r>
            <a:r>
              <a:rPr lang="bn-BD" sz="2800" dirty="0">
                <a:latin typeface="NikoshBAN" pitchFamily="2" charset="0"/>
                <a:cs typeface="NikoshBAN" pitchFamily="2" charset="0"/>
              </a:rPr>
              <a:t>০০ লিটার ডিজেল ও 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৪</a:t>
            </a:r>
            <a:r>
              <a:rPr lang="bn-BD" sz="2800" dirty="0">
                <a:latin typeface="NikoshBAN" pitchFamily="2" charset="0"/>
                <a:cs typeface="NikoshBAN" pitchFamily="2" charset="0"/>
              </a:rPr>
              <a:t>০০০ লিটার </a:t>
            </a:r>
          </a:p>
          <a:p>
            <a:pPr algn="ctr"/>
            <a:r>
              <a:rPr lang="bn-BD" sz="2800" dirty="0">
                <a:latin typeface="NikoshBAN" pitchFamily="2" charset="0"/>
                <a:cs typeface="NikoshBAN" pitchFamily="2" charset="0"/>
              </a:rPr>
              <a:t>পেট্রোল বিক্রয় হয়। প্রতি লিটার পেট্রোল ৯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০</a:t>
            </a:r>
            <a:r>
              <a:rPr lang="bn-BD" sz="2800" dirty="0">
                <a:latin typeface="NikoshBAN" pitchFamily="2" charset="0"/>
                <a:cs typeface="NikoshBAN" pitchFamily="2" charset="0"/>
              </a:rPr>
              <a:t> টাকা এবং ডিজেল ৮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৫</a:t>
            </a:r>
            <a:r>
              <a:rPr lang="bn-BD" sz="2800" dirty="0">
                <a:latin typeface="NikoshBAN" pitchFamily="2" charset="0"/>
                <a:cs typeface="NikoshBAN" pitchFamily="2" charset="0"/>
              </a:rPr>
              <a:t> টাকা ।</a:t>
            </a:r>
          </a:p>
          <a:p>
            <a:r>
              <a:rPr lang="bn-BD" sz="2800" dirty="0">
                <a:latin typeface="NikoshBAN" pitchFamily="2" charset="0"/>
                <a:cs typeface="NikoshBAN" pitchFamily="2" charset="0"/>
              </a:rPr>
              <a:t>ক.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সপ্তাহে</a:t>
            </a:r>
            <a:r>
              <a:rPr lang="bn-BD" sz="2800" dirty="0">
                <a:latin typeface="NikoshBAN" pitchFamily="2" charset="0"/>
                <a:cs typeface="NikoshBAN" pitchFamily="2" charset="0"/>
              </a:rPr>
              <a:t> কত লিটার তেল বিক্রয় হয়?</a:t>
            </a:r>
          </a:p>
          <a:p>
            <a:r>
              <a:rPr lang="bn-BD" sz="2800" dirty="0">
                <a:latin typeface="NikoshBAN" pitchFamily="2" charset="0"/>
                <a:cs typeface="NikoshBAN" pitchFamily="2" charset="0"/>
              </a:rPr>
              <a:t>খ.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সপ্তাহে</a:t>
            </a:r>
            <a:r>
              <a:rPr lang="bn-BD" sz="2800" dirty="0">
                <a:latin typeface="NikoshBAN" pitchFamily="2" charset="0"/>
                <a:cs typeface="NikoshBAN" pitchFamily="2" charset="0"/>
              </a:rPr>
              <a:t> কত টাকা বিক্রয় হয়?</a:t>
            </a:r>
          </a:p>
          <a:p>
            <a:r>
              <a:rPr lang="bn-BD" sz="2800" dirty="0">
                <a:latin typeface="NikoshBAN" pitchFamily="2" charset="0"/>
                <a:cs typeface="NikoshBAN" pitchFamily="2" charset="0"/>
              </a:rPr>
              <a:t>গ.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বছরে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কোন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তেল</a:t>
            </a:r>
            <a:r>
              <a:rPr lang="bn-BD" sz="2800" dirty="0">
                <a:latin typeface="NikoshBAN" pitchFamily="2" charset="0"/>
                <a:cs typeface="NikoshBAN" pitchFamily="2" charset="0"/>
              </a:rPr>
              <a:t> থেকে কত টাকা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বেশি</a:t>
            </a:r>
            <a:r>
              <a:rPr lang="bn-BD" sz="2800" dirty="0">
                <a:latin typeface="NikoshBAN" pitchFamily="2" charset="0"/>
                <a:cs typeface="NikoshBAN" pitchFamily="2" charset="0"/>
              </a:rPr>
              <a:t> বিক্রয়মূল্য পাওয়া গেল?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948695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1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10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1000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1000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1000"/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1000"/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3" grpId="0" build="p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2438400" y="4343400"/>
            <a:ext cx="3518912" cy="1862048"/>
          </a:xfrm>
          <a:prstGeom prst="rect">
            <a:avLst/>
          </a:prstGeom>
          <a:noFill/>
          <a:ln w="19050">
            <a:noFill/>
          </a:ln>
        </p:spPr>
        <p:txBody>
          <a:bodyPr wrap="none" rtlCol="0">
            <a:spAutoFit/>
          </a:bodyPr>
          <a:lstStyle/>
          <a:p>
            <a:r>
              <a:rPr lang="bn-BD" sz="11500" b="1" dirty="0">
                <a:ln w="1905"/>
                <a:solidFill>
                  <a:srgbClr val="7030A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ধ</a:t>
            </a:r>
            <a:r>
              <a:rPr lang="bn-IN" sz="11500" b="1" dirty="0">
                <a:ln w="1905"/>
                <a:solidFill>
                  <a:srgbClr val="7030A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ন্যবাদ</a:t>
            </a:r>
            <a:endParaRPr lang="en-US" sz="11500" b="1" dirty="0">
              <a:ln w="1905"/>
              <a:solidFill>
                <a:srgbClr val="7030A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304800"/>
            <a:ext cx="8534400" cy="4191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66464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52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4876800" y="2814462"/>
            <a:ext cx="3962400" cy="3662541"/>
          </a:xfrm>
          <a:prstGeom prst="rect">
            <a:avLst/>
          </a:prstGeom>
          <a:gradFill flip="none" rotWithShape="1">
            <a:gsLst>
              <a:gs pos="0">
                <a:srgbClr val="92D050">
                  <a:tint val="66000"/>
                  <a:satMod val="160000"/>
                </a:srgbClr>
              </a:gs>
              <a:gs pos="50000">
                <a:srgbClr val="92D050">
                  <a:tint val="44500"/>
                  <a:satMod val="160000"/>
                </a:srgbClr>
              </a:gs>
              <a:gs pos="100000">
                <a:srgbClr val="92D050">
                  <a:tint val="23500"/>
                  <a:satMod val="160000"/>
                </a:srgbClr>
              </a:gs>
            </a:gsLst>
            <a:lin ang="5400000" scaled="1"/>
            <a:tileRect/>
          </a:gra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3600" dirty="0">
                <a:latin typeface="NikoshBAN" pitchFamily="2" charset="0"/>
                <a:cs typeface="NikoshBAN" pitchFamily="2" charset="0"/>
              </a:rPr>
              <a:t>পাঠ পরিচিতি</a:t>
            </a:r>
            <a:endParaRPr lang="bn-IN" sz="4000" dirty="0"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BD" sz="2800" dirty="0">
                <a:ln w="1905"/>
                <a:solidFill>
                  <a:srgbClr val="6600FF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পরিকল্পনাঃ শ্রেণির কাজ</a:t>
            </a:r>
            <a:endParaRPr lang="en-US" sz="2800" dirty="0">
              <a:ln w="1905"/>
              <a:solidFill>
                <a:srgbClr val="6600FF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IN" sz="2800" dirty="0">
                <a:ln w="1905"/>
                <a:solidFill>
                  <a:srgbClr val="6600FF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শ্রেণিঃ অষ্ট</a:t>
            </a:r>
            <a:r>
              <a:rPr lang="bn-BD" sz="2800" dirty="0">
                <a:ln w="1905"/>
                <a:solidFill>
                  <a:srgbClr val="6600FF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ম</a:t>
            </a:r>
            <a:endParaRPr lang="bn-IN" sz="2800" dirty="0">
              <a:ln w="1905"/>
              <a:solidFill>
                <a:srgbClr val="6600FF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IN" sz="2800" dirty="0">
                <a:ln w="1905"/>
                <a:solidFill>
                  <a:srgbClr val="6600FF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বিষয়ঃ গণিত</a:t>
            </a:r>
          </a:p>
          <a:p>
            <a:pPr algn="ctr"/>
            <a:r>
              <a:rPr lang="bn-IN" sz="2800" dirty="0">
                <a:ln w="1905"/>
                <a:solidFill>
                  <a:srgbClr val="6600FF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অধ্যায়ঃ </a:t>
            </a:r>
            <a:r>
              <a:rPr lang="bn-BD" sz="2800" dirty="0">
                <a:ln w="1905"/>
                <a:solidFill>
                  <a:srgbClr val="6600FF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তৃতীয়</a:t>
            </a:r>
            <a:r>
              <a:rPr lang="bn-IN" sz="2800" dirty="0">
                <a:ln w="1905"/>
                <a:solidFill>
                  <a:srgbClr val="6600FF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</a:p>
          <a:p>
            <a:pPr algn="ctr"/>
            <a:r>
              <a:rPr lang="bn-IN" sz="2800" dirty="0">
                <a:ln w="1905"/>
                <a:solidFill>
                  <a:srgbClr val="6600FF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নামঃ </a:t>
            </a:r>
            <a:r>
              <a:rPr lang="bn-BD" sz="2800" dirty="0">
                <a:ln w="1905"/>
                <a:solidFill>
                  <a:srgbClr val="6600FF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পরিমাপ</a:t>
            </a:r>
          </a:p>
          <a:p>
            <a:pPr algn="ctr"/>
            <a:r>
              <a:rPr lang="bn-BD" sz="2800" dirty="0">
                <a:ln w="1905"/>
                <a:solidFill>
                  <a:srgbClr val="6600FF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বিষয়বস্তুঃ তরল পদার্থের</a:t>
            </a:r>
          </a:p>
          <a:p>
            <a:pPr algn="ctr"/>
            <a:r>
              <a:rPr lang="bn-BD" sz="2800" dirty="0">
                <a:ln w="1905"/>
                <a:solidFill>
                  <a:srgbClr val="6600FF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আয়তন পরিমাপ</a:t>
            </a:r>
            <a:endParaRPr lang="bn-IN" sz="2800" dirty="0">
              <a:ln w="1905"/>
              <a:solidFill>
                <a:srgbClr val="6600FF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17500" y="2819402"/>
            <a:ext cx="4471726" cy="3657601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  <a:ln>
            <a:solidFill>
              <a:srgbClr val="E781A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400" dirty="0">
                <a:solidFill>
                  <a:srgbClr val="0000CC"/>
                </a:solidFill>
              </a:rPr>
              <a:t>শিক্ষক পরিচিতি</a:t>
            </a:r>
          </a:p>
          <a:p>
            <a:pPr algn="ctr"/>
            <a:r>
              <a:rPr lang="bn-IN" sz="2400" dirty="0">
                <a:solidFill>
                  <a:srgbClr val="C00000"/>
                </a:solidFill>
              </a:rPr>
              <a:t>মোঃআনিছুর রহমান(সবুজ) </a:t>
            </a:r>
          </a:p>
          <a:p>
            <a:pPr algn="ctr"/>
            <a:r>
              <a:rPr lang="bn-IN" sz="2400" dirty="0">
                <a:solidFill>
                  <a:srgbClr val="7030A0"/>
                </a:solidFill>
              </a:rPr>
              <a:t>সহকারী শিক্ষক (বি এস সি)</a:t>
            </a:r>
          </a:p>
          <a:p>
            <a:pPr algn="ctr"/>
            <a:r>
              <a:rPr lang="bn-IN" sz="2400" dirty="0">
                <a:solidFill>
                  <a:srgbClr val="002060"/>
                </a:solidFill>
              </a:rPr>
              <a:t>গোড়ল দাখিল মাদরাসা</a:t>
            </a:r>
          </a:p>
          <a:p>
            <a:pPr algn="ctr"/>
            <a:r>
              <a:rPr lang="bn-IN" sz="2400" dirty="0">
                <a:solidFill>
                  <a:srgbClr val="00B0F0"/>
                </a:solidFill>
              </a:rPr>
              <a:t>কালীগঞ্জ,লালমনিরহাট</a:t>
            </a:r>
          </a:p>
          <a:p>
            <a:pPr algn="ctr"/>
            <a:r>
              <a:rPr lang="bn-IN" sz="2400" dirty="0">
                <a:solidFill>
                  <a:srgbClr val="C00000"/>
                </a:solidFill>
              </a:rPr>
              <a:t>মোবাইল নং-০১৭২৩৩১৪১৩৮</a:t>
            </a:r>
          </a:p>
          <a:p>
            <a:pPr algn="ctr"/>
            <a:r>
              <a:rPr lang="en-US" sz="2400" dirty="0">
                <a:solidFill>
                  <a:srgbClr val="7030A0"/>
                </a:solidFill>
                <a:hlinkClick r:id="rId4"/>
              </a:rPr>
              <a:t>gmail-shabujnamuri@gmail.com</a:t>
            </a:r>
            <a:endParaRPr lang="en-US" sz="2400" dirty="0">
              <a:solidFill>
                <a:srgbClr val="7030A0"/>
              </a:solidFill>
            </a:endParaRPr>
          </a:p>
          <a:p>
            <a:pPr algn="ctr"/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0400" y="-25400"/>
            <a:ext cx="2438400" cy="2743199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22317617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4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524" r="9880" b="21238"/>
          <a:stretch/>
        </p:blipFill>
        <p:spPr>
          <a:xfrm>
            <a:off x="1981200" y="914400"/>
            <a:ext cx="5698787" cy="1774373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  <p:grpSp>
        <p:nvGrpSpPr>
          <p:cNvPr id="9" name="Group 8"/>
          <p:cNvGrpSpPr/>
          <p:nvPr/>
        </p:nvGrpSpPr>
        <p:grpSpPr>
          <a:xfrm>
            <a:off x="1981201" y="3276600"/>
            <a:ext cx="5698786" cy="1981200"/>
            <a:chOff x="838200" y="3581400"/>
            <a:chExt cx="7391399" cy="2819400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0048" r="18333"/>
            <a:stretch/>
          </p:blipFill>
          <p:spPr>
            <a:xfrm>
              <a:off x="838200" y="3581400"/>
              <a:ext cx="2122714" cy="2812472"/>
            </a:xfrm>
            <a:prstGeom prst="rect">
              <a:avLst/>
            </a:prstGeom>
            <a:ln w="19050">
              <a:solidFill>
                <a:schemeClr val="tx1"/>
              </a:solidFill>
            </a:ln>
          </p:spPr>
        </p:pic>
        <p:pic>
          <p:nvPicPr>
            <p:cNvPr id="6" name="Picture 5"/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7386" t="5454" r="28073" b="5253"/>
            <a:stretch/>
          </p:blipFill>
          <p:spPr>
            <a:xfrm>
              <a:off x="3006973" y="3581400"/>
              <a:ext cx="1184026" cy="2812472"/>
            </a:xfrm>
            <a:prstGeom prst="rect">
              <a:avLst/>
            </a:prstGeom>
            <a:ln w="19050">
              <a:solidFill>
                <a:schemeClr val="tx1"/>
              </a:solidFill>
            </a:ln>
          </p:spPr>
        </p:pic>
        <p:pic>
          <p:nvPicPr>
            <p:cNvPr id="7" name="Picture 6"/>
            <p:cNvPicPr>
              <a:picLocks noChangeAspect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6857" r="-13713"/>
            <a:stretch/>
          </p:blipFill>
          <p:spPr>
            <a:xfrm>
              <a:off x="4264381" y="3581400"/>
              <a:ext cx="2250716" cy="2812472"/>
            </a:xfrm>
            <a:prstGeom prst="rect">
              <a:avLst/>
            </a:prstGeom>
            <a:ln w="19050">
              <a:solidFill>
                <a:schemeClr val="tx1"/>
              </a:solidFill>
            </a:ln>
          </p:spPr>
        </p:pic>
        <p:pic>
          <p:nvPicPr>
            <p:cNvPr id="8" name="Picture 7"/>
            <p:cNvPicPr>
              <a:picLocks noChangeAspect="1"/>
            </p:cNvPicPr>
            <p:nvPr/>
          </p:nvPicPr>
          <p:blipFill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9238" r="22095"/>
            <a:stretch/>
          </p:blipFill>
          <p:spPr>
            <a:xfrm>
              <a:off x="6586894" y="3588329"/>
              <a:ext cx="1642705" cy="2812471"/>
            </a:xfrm>
            <a:prstGeom prst="rect">
              <a:avLst/>
            </a:prstGeom>
            <a:ln w="19050">
              <a:solidFill>
                <a:schemeClr val="tx1"/>
              </a:solidFill>
            </a:ln>
          </p:spPr>
        </p:pic>
      </p:grpSp>
    </p:spTree>
    <p:extLst>
      <p:ext uri="{BB962C8B-B14F-4D97-AF65-F5344CB8AC3E}">
        <p14:creationId xmlns:p14="http://schemas.microsoft.com/office/powerpoint/2010/main" val="32400591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1693230" y="617394"/>
            <a:ext cx="4648959" cy="646331"/>
          </a:xfrm>
          <a:prstGeom prst="rect">
            <a:avLst/>
          </a:prstGeom>
          <a:solidFill>
            <a:srgbClr val="FFCCFF"/>
          </a:soli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3600" dirty="0">
                <a:latin typeface="NikoshBAN" pitchFamily="2" charset="0"/>
                <a:cs typeface="NikoshBAN" pitchFamily="2" charset="0"/>
              </a:rPr>
              <a:t>তরল পদার্থের আয়তন পরিমাপ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950860" y="5715002"/>
            <a:ext cx="7070365" cy="646331"/>
          </a:xfrm>
          <a:prstGeom prst="rect">
            <a:avLst/>
          </a:prstGeom>
          <a:solidFill>
            <a:srgbClr val="DDDDFF"/>
          </a:soli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3600" dirty="0">
                <a:latin typeface="NikoshBAN" pitchFamily="2" charset="0"/>
                <a:cs typeface="NikoshBAN" pitchFamily="2" charset="0"/>
              </a:rPr>
              <a:t> তরল পদার্থ</a:t>
            </a:r>
            <a:r>
              <a:rPr lang="bn-IN" sz="3600" dirty="0">
                <a:latin typeface="NikoshBAN" pitchFamily="2" charset="0"/>
                <a:cs typeface="NikoshBAN" pitchFamily="2" charset="0"/>
              </a:rPr>
              <a:t> পরিমাপের বিভিন্ন আকারের পাত্র ।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1693230" y="1905000"/>
            <a:ext cx="5221340" cy="3432920"/>
            <a:chOff x="952727" y="1393372"/>
            <a:chExt cx="7052818" cy="4181798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 rotWithShape="1"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colorTemperature colorTemp="47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2861" t="-3251" r="1" b="7283"/>
            <a:stretch/>
          </p:blipFill>
          <p:spPr>
            <a:xfrm>
              <a:off x="952727" y="1393372"/>
              <a:ext cx="7052818" cy="4181798"/>
            </a:xfrm>
            <a:prstGeom prst="rect">
              <a:avLst/>
            </a:prstGeom>
            <a:ln w="19050">
              <a:solidFill>
                <a:schemeClr val="tx1"/>
              </a:solidFill>
            </a:ln>
          </p:spPr>
        </p:pic>
        <p:sp>
          <p:nvSpPr>
            <p:cNvPr id="5" name="Oval 4"/>
            <p:cNvSpPr/>
            <p:nvPr/>
          </p:nvSpPr>
          <p:spPr>
            <a:xfrm>
              <a:off x="4044035" y="2438400"/>
              <a:ext cx="664012" cy="533400"/>
            </a:xfrm>
            <a:prstGeom prst="ellipse">
              <a:avLst/>
            </a:prstGeom>
            <a:noFill/>
            <a:ln w="57150">
              <a:solidFill>
                <a:schemeClr val="tx1"/>
              </a:solidFill>
            </a:ln>
            <a:scene3d>
              <a:camera prst="isometricOffAxis2Top"/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Oval 7"/>
            <p:cNvSpPr/>
            <p:nvPr/>
          </p:nvSpPr>
          <p:spPr>
            <a:xfrm>
              <a:off x="6553200" y="1393372"/>
              <a:ext cx="990600" cy="283028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  <a:scene3d>
              <a:camera prst="perspectiveRelaxed"/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Oval 8"/>
            <p:cNvSpPr/>
            <p:nvPr/>
          </p:nvSpPr>
          <p:spPr>
            <a:xfrm>
              <a:off x="988960" y="3581400"/>
              <a:ext cx="1524000" cy="283028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  <a:scene3d>
              <a:camera prst="perspectiveRelaxed"/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8794319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4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9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143000" y="1524000"/>
            <a:ext cx="6553200" cy="4770537"/>
          </a:xfrm>
          <a:prstGeom prst="rect">
            <a:avLst/>
          </a:prstGeom>
          <a:solidFill>
            <a:srgbClr val="CCFFCC"/>
          </a:solidFill>
          <a:ln w="28575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bn-BD" sz="4000" dirty="0">
                <a:latin typeface="NikoshBAN" panose="02000000000000000000" pitchFamily="2" charset="0"/>
                <a:cs typeface="NikoshBAN" panose="02000000000000000000" pitchFamily="2" charset="0"/>
              </a:rPr>
              <a:t>শিখনফল</a:t>
            </a:r>
            <a:endParaRPr lang="bn-IN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IN" sz="2800" dirty="0">
                <a:latin typeface="NikoshBAN" panose="02000000000000000000" pitchFamily="2" charset="0"/>
                <a:cs typeface="NikoshBAN" panose="02000000000000000000" pitchFamily="2" charset="0"/>
                <a:sym typeface="Wingdings"/>
              </a:rPr>
              <a:t>  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  <a:sym typeface="Wingdings"/>
              </a:rPr>
              <a:t> </a:t>
            </a:r>
            <a:r>
              <a:rPr lang="bn-IN" sz="2800" dirty="0">
                <a:latin typeface="NikoshBAN" panose="02000000000000000000" pitchFamily="2" charset="0"/>
                <a:cs typeface="NikoshBAN" panose="02000000000000000000" pitchFamily="2" charset="0"/>
                <a:sym typeface="Wingdings"/>
              </a:rPr>
              <a:t>এই পাঠ শেষে শিক্ষার্থীরা--</a:t>
            </a:r>
          </a:p>
          <a:p>
            <a:r>
              <a:rPr lang="bn-IN" sz="2800" dirty="0">
                <a:latin typeface="NikoshBAN" panose="02000000000000000000" pitchFamily="2" charset="0"/>
                <a:cs typeface="NikoshBAN" panose="02000000000000000000" pitchFamily="2" charset="0"/>
                <a:sym typeface="Wingdings"/>
              </a:rPr>
              <a:t>১। তরল পদার্থের আয়তন ব্যাখ্যা করতে পারবে;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IN" sz="2800" dirty="0">
                <a:latin typeface="NikoshBAN" panose="02000000000000000000" pitchFamily="2" charset="0"/>
                <a:cs typeface="NikoshBAN" panose="02000000000000000000" pitchFamily="2" charset="0"/>
              </a:rPr>
              <a:t>৩</a:t>
            </a:r>
            <a:r>
              <a:rPr lang="bn-BD" sz="2800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bn-IN" sz="2800" dirty="0">
                <a:latin typeface="NikoshBAN" panose="02000000000000000000" pitchFamily="2" charset="0"/>
                <a:cs typeface="NikoshBAN" panose="02000000000000000000" pitchFamily="2" charset="0"/>
              </a:rPr>
              <a:t>তরল পদার্থের </a:t>
            </a:r>
            <a:r>
              <a:rPr lang="bn-BD" sz="2800" dirty="0">
                <a:latin typeface="NikoshBAN" panose="02000000000000000000" pitchFamily="2" charset="0"/>
                <a:cs typeface="NikoshBAN" panose="02000000000000000000" pitchFamily="2" charset="0"/>
              </a:rPr>
              <a:t>আয়তন পরিমাপের মেট্রিক </a:t>
            </a:r>
            <a:r>
              <a:rPr lang="bn-IN" sz="2800" dirty="0">
                <a:latin typeface="NikoshBAN" panose="02000000000000000000" pitchFamily="2" charset="0"/>
                <a:cs typeface="NikoshBAN" panose="02000000000000000000" pitchFamily="2" charset="0"/>
              </a:rPr>
              <a:t>এককাবলি</a:t>
            </a:r>
            <a:r>
              <a:rPr lang="bn-BD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   </a:t>
            </a:r>
            <a:r>
              <a:rPr lang="bn-IN" sz="2800" dirty="0">
                <a:latin typeface="NikoshBAN" panose="02000000000000000000" pitchFamily="2" charset="0"/>
                <a:cs typeface="NikoshBAN" panose="02000000000000000000" pitchFamily="2" charset="0"/>
              </a:rPr>
              <a:t>বর্ণনা </a:t>
            </a:r>
            <a:r>
              <a:rPr lang="bn-BD" sz="2800" dirty="0"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bn-IN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2800" dirty="0"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bn-IN" sz="2800" dirty="0">
                <a:latin typeface="NikoshBAN" panose="02000000000000000000" pitchFamily="2" charset="0"/>
                <a:cs typeface="NikoshBAN" panose="02000000000000000000" pitchFamily="2" charset="0"/>
              </a:rPr>
              <a:t>;</a:t>
            </a:r>
            <a:endParaRPr lang="bn-BD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IN" sz="2800" dirty="0">
                <a:latin typeface="NikoshBAN" panose="02000000000000000000" pitchFamily="2" charset="0"/>
                <a:cs typeface="NikoshBAN" panose="02000000000000000000" pitchFamily="2" charset="0"/>
              </a:rPr>
              <a:t>৪</a:t>
            </a:r>
            <a:r>
              <a:rPr lang="bn-BD" sz="2800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bn-IN" sz="2800" dirty="0">
                <a:latin typeface="NikoshBAN" panose="02000000000000000000" pitchFamily="2" charset="0"/>
                <a:cs typeface="NikoshBAN" panose="02000000000000000000" pitchFamily="2" charset="0"/>
              </a:rPr>
              <a:t>তরল পদার্থের </a:t>
            </a:r>
            <a:r>
              <a:rPr lang="bn-BD" sz="2800" dirty="0">
                <a:latin typeface="NikoshBAN" panose="02000000000000000000" pitchFamily="2" charset="0"/>
                <a:cs typeface="NikoshBAN" panose="02000000000000000000" pitchFamily="2" charset="0"/>
              </a:rPr>
              <a:t>আয়তন পরিমাপ সংক্রান্ত সমস্যার 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   </a:t>
            </a:r>
            <a:r>
              <a:rPr lang="bn-BD" sz="2800" dirty="0">
                <a:latin typeface="NikoshBAN" panose="02000000000000000000" pitchFamily="2" charset="0"/>
                <a:cs typeface="NikoshBAN" panose="02000000000000000000" pitchFamily="2" charset="0"/>
              </a:rPr>
              <a:t>সমাধান করতে পারবে</a:t>
            </a:r>
            <a:r>
              <a:rPr lang="bn-IN" sz="28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bn-BD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BD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666506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Rectangle 35"/>
          <p:cNvSpPr/>
          <p:nvPr/>
        </p:nvSpPr>
        <p:spPr>
          <a:xfrm>
            <a:off x="5595256" y="2731420"/>
            <a:ext cx="2634344" cy="2774108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Parallelogram 40"/>
          <p:cNvSpPr/>
          <p:nvPr/>
        </p:nvSpPr>
        <p:spPr>
          <a:xfrm>
            <a:off x="4649792" y="5471218"/>
            <a:ext cx="3808408" cy="914400"/>
          </a:xfrm>
          <a:prstGeom prst="parallelogram">
            <a:avLst>
              <a:gd name="adj" fmla="val 100000"/>
            </a:avLst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Parallelogram 41"/>
          <p:cNvSpPr/>
          <p:nvPr/>
        </p:nvSpPr>
        <p:spPr>
          <a:xfrm rot="16200000" flipV="1">
            <a:off x="3206941" y="3975910"/>
            <a:ext cx="3849624" cy="927006"/>
          </a:xfrm>
          <a:prstGeom prst="parallelogram">
            <a:avLst>
              <a:gd name="adj" fmla="val 100000"/>
            </a:avLst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Cube 34"/>
          <p:cNvSpPr/>
          <p:nvPr/>
        </p:nvSpPr>
        <p:spPr>
          <a:xfrm>
            <a:off x="4637473" y="3823539"/>
            <a:ext cx="3811814" cy="2554226"/>
          </a:xfrm>
          <a:prstGeom prst="cube">
            <a:avLst>
              <a:gd name="adj" fmla="val 35001"/>
            </a:avLst>
          </a:prstGeom>
          <a:solidFill>
            <a:srgbClr val="00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Parallelogram 51"/>
          <p:cNvSpPr/>
          <p:nvPr/>
        </p:nvSpPr>
        <p:spPr>
          <a:xfrm>
            <a:off x="4648200" y="2514600"/>
            <a:ext cx="3808408" cy="959596"/>
          </a:xfrm>
          <a:prstGeom prst="parallelogram">
            <a:avLst>
              <a:gd name="adj" fmla="val 100000"/>
            </a:avLst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Cube 16"/>
          <p:cNvSpPr/>
          <p:nvPr/>
        </p:nvSpPr>
        <p:spPr>
          <a:xfrm>
            <a:off x="4648200" y="2529782"/>
            <a:ext cx="3810000" cy="3871018"/>
          </a:xfrm>
          <a:prstGeom prst="cub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" name="Group 2"/>
          <p:cNvGrpSpPr/>
          <p:nvPr/>
        </p:nvGrpSpPr>
        <p:grpSpPr>
          <a:xfrm>
            <a:off x="4648202" y="3581400"/>
            <a:ext cx="1411621" cy="2819400"/>
            <a:chOff x="4280807" y="1385887"/>
            <a:chExt cx="1411621" cy="2819400"/>
          </a:xfrm>
          <a:noFill/>
        </p:grpSpPr>
        <p:sp>
          <p:nvSpPr>
            <p:cNvPr id="20" name="Half Frame 19"/>
            <p:cNvSpPr/>
            <p:nvPr/>
          </p:nvSpPr>
          <p:spPr>
            <a:xfrm>
              <a:off x="4280807" y="3824287"/>
              <a:ext cx="304800" cy="381000"/>
            </a:xfrm>
            <a:prstGeom prst="halfFrame">
              <a:avLst>
                <a:gd name="adj1" fmla="val 8333"/>
                <a:gd name="adj2" fmla="val 10714"/>
              </a:avLst>
            </a:prstGeom>
            <a:grpFill/>
            <a:ln>
              <a:solidFill>
                <a:srgbClr val="3333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21" name="Half Frame 20"/>
            <p:cNvSpPr/>
            <p:nvPr/>
          </p:nvSpPr>
          <p:spPr>
            <a:xfrm>
              <a:off x="4280807" y="3345316"/>
              <a:ext cx="304800" cy="457200"/>
            </a:xfrm>
            <a:prstGeom prst="halfFrame">
              <a:avLst>
                <a:gd name="adj1" fmla="val 8333"/>
                <a:gd name="adj2" fmla="val 10714"/>
              </a:avLst>
            </a:prstGeom>
            <a:grpFill/>
            <a:ln>
              <a:solidFill>
                <a:srgbClr val="3333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22" name="Half Frame 21"/>
            <p:cNvSpPr/>
            <p:nvPr/>
          </p:nvSpPr>
          <p:spPr>
            <a:xfrm>
              <a:off x="4280807" y="2877230"/>
              <a:ext cx="304800" cy="457200"/>
            </a:xfrm>
            <a:prstGeom prst="halfFrame">
              <a:avLst>
                <a:gd name="adj1" fmla="val 8333"/>
                <a:gd name="adj2" fmla="val 10714"/>
              </a:avLst>
            </a:prstGeom>
            <a:grpFill/>
            <a:ln>
              <a:solidFill>
                <a:srgbClr val="3333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23" name="Half Frame 22"/>
            <p:cNvSpPr/>
            <p:nvPr/>
          </p:nvSpPr>
          <p:spPr>
            <a:xfrm>
              <a:off x="4280807" y="2438399"/>
              <a:ext cx="304800" cy="457200"/>
            </a:xfrm>
            <a:prstGeom prst="halfFrame">
              <a:avLst>
                <a:gd name="adj1" fmla="val 8333"/>
                <a:gd name="adj2" fmla="val 10714"/>
              </a:avLst>
            </a:prstGeom>
            <a:grpFill/>
            <a:ln>
              <a:solidFill>
                <a:srgbClr val="3333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24" name="Half Frame 23"/>
            <p:cNvSpPr/>
            <p:nvPr/>
          </p:nvSpPr>
          <p:spPr>
            <a:xfrm>
              <a:off x="4280807" y="1992085"/>
              <a:ext cx="304800" cy="457200"/>
            </a:xfrm>
            <a:prstGeom prst="halfFrame">
              <a:avLst>
                <a:gd name="adj1" fmla="val 8333"/>
                <a:gd name="adj2" fmla="val 10714"/>
              </a:avLst>
            </a:prstGeom>
            <a:grpFill/>
            <a:ln>
              <a:solidFill>
                <a:srgbClr val="3333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25" name="Half Frame 24"/>
            <p:cNvSpPr/>
            <p:nvPr/>
          </p:nvSpPr>
          <p:spPr>
            <a:xfrm>
              <a:off x="4280807" y="1534885"/>
              <a:ext cx="304800" cy="457200"/>
            </a:xfrm>
            <a:prstGeom prst="halfFrame">
              <a:avLst>
                <a:gd name="adj1" fmla="val 8333"/>
                <a:gd name="adj2" fmla="val 10714"/>
              </a:avLst>
            </a:prstGeom>
            <a:grpFill/>
            <a:ln>
              <a:solidFill>
                <a:srgbClr val="3333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4726168" y="3633787"/>
              <a:ext cx="938077" cy="400110"/>
            </a:xfrm>
            <a:prstGeom prst="rect">
              <a:avLst/>
            </a:prstGeom>
            <a:grpFill/>
          </p:spPr>
          <p:txBody>
            <a:bodyPr wrap="none" rtlCol="0">
              <a:spAutoFit/>
            </a:bodyPr>
            <a:lstStyle/>
            <a:p>
              <a:r>
                <a:rPr lang="bn-IN" sz="2000" dirty="0">
                  <a:latin typeface="NikoshBAN" pitchFamily="2" charset="0"/>
                  <a:cs typeface="NikoshBAN" pitchFamily="2" charset="0"/>
                </a:rPr>
                <a:t>১০০০লিঃ</a:t>
              </a:r>
              <a:endParaRPr lang="en-US" sz="2000" dirty="0"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4741527" y="3138487"/>
              <a:ext cx="950901" cy="400110"/>
            </a:xfrm>
            <a:prstGeom prst="rect">
              <a:avLst/>
            </a:prstGeom>
            <a:grpFill/>
          </p:spPr>
          <p:txBody>
            <a:bodyPr wrap="none" rtlCol="0">
              <a:spAutoFit/>
            </a:bodyPr>
            <a:lstStyle/>
            <a:p>
              <a:r>
                <a:rPr lang="bn-IN" sz="2000" dirty="0">
                  <a:latin typeface="NikoshBAN" pitchFamily="2" charset="0"/>
                  <a:cs typeface="NikoshBAN" pitchFamily="2" charset="0"/>
                </a:rPr>
                <a:t>২০০০লিঃ</a:t>
              </a:r>
              <a:endParaRPr lang="en-US" sz="2000" dirty="0"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4690902" y="2677175"/>
              <a:ext cx="973343" cy="400110"/>
            </a:xfrm>
            <a:prstGeom prst="rect">
              <a:avLst/>
            </a:prstGeom>
            <a:grpFill/>
          </p:spPr>
          <p:txBody>
            <a:bodyPr wrap="none" rtlCol="0">
              <a:spAutoFit/>
            </a:bodyPr>
            <a:lstStyle/>
            <a:p>
              <a:r>
                <a:rPr lang="bn-IN" sz="2000" dirty="0">
                  <a:latin typeface="NikoshBAN" pitchFamily="2" charset="0"/>
                  <a:cs typeface="NikoshBAN" pitchFamily="2" charset="0"/>
                </a:rPr>
                <a:t>৩০০০লিঃ</a:t>
              </a:r>
              <a:endParaRPr lang="en-US" sz="2000" dirty="0"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4680016" y="2249230"/>
              <a:ext cx="941283" cy="400110"/>
            </a:xfrm>
            <a:prstGeom prst="rect">
              <a:avLst/>
            </a:prstGeom>
            <a:grpFill/>
          </p:spPr>
          <p:txBody>
            <a:bodyPr wrap="none" rtlCol="0">
              <a:spAutoFit/>
            </a:bodyPr>
            <a:lstStyle/>
            <a:p>
              <a:r>
                <a:rPr lang="bn-IN" sz="2000" dirty="0">
                  <a:latin typeface="NikoshBAN" pitchFamily="2" charset="0"/>
                  <a:cs typeface="NikoshBAN" pitchFamily="2" charset="0"/>
                </a:rPr>
                <a:t>৪০০০লিঃ</a:t>
              </a:r>
              <a:endParaRPr lang="en-US" sz="2000" dirty="0"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4665588" y="1792030"/>
              <a:ext cx="955711" cy="400110"/>
            </a:xfrm>
            <a:prstGeom prst="rect">
              <a:avLst/>
            </a:prstGeom>
            <a:grpFill/>
          </p:spPr>
          <p:txBody>
            <a:bodyPr wrap="none" rtlCol="0">
              <a:spAutoFit/>
            </a:bodyPr>
            <a:lstStyle/>
            <a:p>
              <a:r>
                <a:rPr lang="bn-IN" sz="2000" dirty="0">
                  <a:latin typeface="NikoshBAN" pitchFamily="2" charset="0"/>
                  <a:cs typeface="NikoshBAN" pitchFamily="2" charset="0"/>
                </a:rPr>
                <a:t>৫০০০লিঃ</a:t>
              </a:r>
              <a:endParaRPr lang="en-US" sz="2000" dirty="0"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4652764" y="1385887"/>
              <a:ext cx="968535" cy="400110"/>
            </a:xfrm>
            <a:prstGeom prst="rect">
              <a:avLst/>
            </a:prstGeom>
            <a:grpFill/>
          </p:spPr>
          <p:txBody>
            <a:bodyPr wrap="none" rtlCol="0">
              <a:spAutoFit/>
            </a:bodyPr>
            <a:lstStyle/>
            <a:p>
              <a:r>
                <a:rPr lang="bn-IN" sz="2000" dirty="0">
                  <a:latin typeface="NikoshBAN" pitchFamily="2" charset="0"/>
                  <a:cs typeface="NikoshBAN" pitchFamily="2" charset="0"/>
                </a:rPr>
                <a:t>৬০০০লিঃ</a:t>
              </a:r>
              <a:endParaRPr lang="en-US" sz="2000" dirty="0">
                <a:latin typeface="NikoshBAN" pitchFamily="2" charset="0"/>
                <a:cs typeface="NikoshBAN" pitchFamily="2" charset="0"/>
              </a:endParaRPr>
            </a:p>
          </p:txBody>
        </p:sp>
      </p:grpSp>
      <p:sp>
        <p:nvSpPr>
          <p:cNvPr id="57" name="L-Shape 56"/>
          <p:cNvSpPr/>
          <p:nvPr/>
        </p:nvSpPr>
        <p:spPr>
          <a:xfrm flipH="1" flipV="1">
            <a:off x="3886200" y="3127647"/>
            <a:ext cx="2556884" cy="373681"/>
          </a:xfrm>
          <a:prstGeom prst="corner">
            <a:avLst>
              <a:gd name="adj1" fmla="val 68684"/>
              <a:gd name="adj2" fmla="val 3119"/>
            </a:avLst>
          </a:prstGeom>
          <a:solidFill>
            <a:srgbClr val="00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" name="L-Shape 58"/>
          <p:cNvSpPr/>
          <p:nvPr/>
        </p:nvSpPr>
        <p:spPr>
          <a:xfrm rot="16200000" flipH="1" flipV="1">
            <a:off x="4736526" y="4557375"/>
            <a:ext cx="3240026" cy="373681"/>
          </a:xfrm>
          <a:prstGeom prst="corner">
            <a:avLst>
              <a:gd name="adj1" fmla="val 68684"/>
              <a:gd name="adj2" fmla="val 3119"/>
            </a:avLst>
          </a:prstGeom>
          <a:solidFill>
            <a:srgbClr val="00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L-Shape 48"/>
          <p:cNvSpPr/>
          <p:nvPr/>
        </p:nvSpPr>
        <p:spPr>
          <a:xfrm flipH="1" flipV="1">
            <a:off x="3820422" y="3091542"/>
            <a:ext cx="2622662" cy="382654"/>
          </a:xfrm>
          <a:prstGeom prst="corner">
            <a:avLst>
              <a:gd name="adj1" fmla="val 64850"/>
              <a:gd name="adj2" fmla="val 82668"/>
            </a:avLst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TextBox 54"/>
          <p:cNvSpPr txBox="1"/>
          <p:nvPr/>
        </p:nvSpPr>
        <p:spPr>
          <a:xfrm>
            <a:off x="3962402" y="644605"/>
            <a:ext cx="4728093" cy="523220"/>
          </a:xfrm>
          <a:prstGeom prst="rect">
            <a:avLst/>
          </a:prstGeom>
          <a:solidFill>
            <a:srgbClr val="FBEEFC"/>
          </a:soli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bn-IN" sz="2800" dirty="0">
                <a:latin typeface="NikoshBAN" pitchFamily="2" charset="0"/>
                <a:cs typeface="NikoshBAN" pitchFamily="2" charset="0"/>
              </a:rPr>
              <a:t>ট্যাংকের পানি কী দ্বারা পরিমাপ করা হয়?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1" name="TextBox 60"/>
          <p:cNvSpPr txBox="1"/>
          <p:nvPr/>
        </p:nvSpPr>
        <p:spPr>
          <a:xfrm>
            <a:off x="3962402" y="1381780"/>
            <a:ext cx="4728093" cy="523220"/>
          </a:xfrm>
          <a:prstGeom prst="rect">
            <a:avLst/>
          </a:prstGeom>
          <a:solidFill>
            <a:srgbClr val="DEEFFE"/>
          </a:soli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bn-IN" sz="2800" dirty="0">
                <a:latin typeface="NikoshBAN" pitchFamily="2" charset="0"/>
                <a:cs typeface="NikoshBAN" pitchFamily="2" charset="0"/>
              </a:rPr>
              <a:t>ঘনবস্তু আকৃতির মাপনি দ্বারা।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2" name="TextBox 61"/>
          <p:cNvSpPr txBox="1"/>
          <p:nvPr/>
        </p:nvSpPr>
        <p:spPr>
          <a:xfrm>
            <a:off x="641851" y="4265123"/>
            <a:ext cx="3813693" cy="523220"/>
          </a:xfrm>
          <a:prstGeom prst="rect">
            <a:avLst/>
          </a:prstGeom>
          <a:solidFill>
            <a:srgbClr val="FBEEFC"/>
          </a:soli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2800" dirty="0">
                <a:latin typeface="NikoshBAN" pitchFamily="2" charset="0"/>
                <a:cs typeface="NikoshBAN" pitchFamily="2" charset="0"/>
              </a:rPr>
              <a:t>ট্যাংকে পানির ধার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ণ</a:t>
            </a:r>
            <a:r>
              <a:rPr lang="bn-IN" sz="2800" dirty="0">
                <a:latin typeface="NikoshBAN" pitchFamily="2" charset="0"/>
                <a:cs typeface="NikoshBAN" pitchFamily="2" charset="0"/>
              </a:rPr>
              <a:t> ক্ষমতা কত?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3" name="TextBox 62"/>
          <p:cNvSpPr txBox="1"/>
          <p:nvPr/>
        </p:nvSpPr>
        <p:spPr>
          <a:xfrm>
            <a:off x="641851" y="5039380"/>
            <a:ext cx="3813695" cy="523220"/>
          </a:xfrm>
          <a:prstGeom prst="rect">
            <a:avLst/>
          </a:prstGeom>
          <a:solidFill>
            <a:srgbClr val="DEEFFE"/>
          </a:soli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2800" dirty="0">
                <a:latin typeface="NikoshBAN" pitchFamily="2" charset="0"/>
                <a:cs typeface="NikoshBAN" pitchFamily="2" charset="0"/>
              </a:rPr>
              <a:t>৪০০০ লিটার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1806898" y="1066800"/>
            <a:ext cx="2077710" cy="2514600"/>
            <a:chOff x="604126" y="946485"/>
            <a:chExt cx="3663074" cy="3227553"/>
          </a:xfrm>
        </p:grpSpPr>
        <p:sp>
          <p:nvSpPr>
            <p:cNvPr id="5" name="Flowchart: Stored Data 4"/>
            <p:cNvSpPr/>
            <p:nvPr/>
          </p:nvSpPr>
          <p:spPr>
            <a:xfrm>
              <a:off x="3352800" y="3548741"/>
              <a:ext cx="914400" cy="264661"/>
            </a:xfrm>
            <a:prstGeom prst="flowChartOnlineStorage">
              <a:avLst/>
            </a:prstGeom>
            <a:solidFill>
              <a:schemeClr val="tx2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4101" name="Group 4100"/>
            <p:cNvGrpSpPr/>
            <p:nvPr/>
          </p:nvGrpSpPr>
          <p:grpSpPr>
            <a:xfrm>
              <a:off x="604126" y="946485"/>
              <a:ext cx="3306045" cy="3227553"/>
              <a:chOff x="604126" y="494593"/>
              <a:chExt cx="3306045" cy="4207693"/>
            </a:xfrm>
          </p:grpSpPr>
          <p:pic>
            <p:nvPicPr>
              <p:cNvPr id="2" name="Picture 1"/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04126" y="494593"/>
                <a:ext cx="3306045" cy="4207693"/>
              </a:xfrm>
              <a:prstGeom prst="rect">
                <a:avLst/>
              </a:prstGeom>
            </p:spPr>
          </p:pic>
          <p:sp>
            <p:nvSpPr>
              <p:cNvPr id="4100" name="TextBox 4099"/>
              <p:cNvSpPr txBox="1"/>
              <p:nvPr/>
            </p:nvSpPr>
            <p:spPr>
              <a:xfrm>
                <a:off x="1371600" y="1549944"/>
                <a:ext cx="1807007" cy="68114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bn-IN" sz="2400" b="1" dirty="0">
                    <a:solidFill>
                      <a:srgbClr val="FFFF00"/>
                    </a:solidFill>
                    <a:latin typeface="NikoshBAN" pitchFamily="2" charset="0"/>
                    <a:cs typeface="NikoshBAN" pitchFamily="2" charset="0"/>
                  </a:rPr>
                  <a:t>গাজী ট্যাংক</a:t>
                </a:r>
                <a:endParaRPr lang="en-US" sz="2400" b="1" dirty="0">
                  <a:solidFill>
                    <a:srgbClr val="FFFF00"/>
                  </a:solidFill>
                  <a:latin typeface="NikoshBAN" pitchFamily="2" charset="0"/>
                  <a:cs typeface="NikoshBAN" pitchFamily="2" charset="0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5571314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1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1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1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6" dur="1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1000"/>
                            </p:stCondLst>
                            <p:childTnLst>
                              <p:par>
                                <p:cTn id="68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0" dur="1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2000"/>
                            </p:stCondLst>
                            <p:childTnLst>
                              <p:par>
                                <p:cTn id="72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4" dur="6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8000"/>
                            </p:stCondLst>
                            <p:childTnLst>
                              <p:par>
                                <p:cTn id="76" presetID="22" presetClass="exit" presetSubtype="8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77" dur="1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9000"/>
                            </p:stCondLst>
                            <p:childTnLst>
                              <p:par>
                                <p:cTn id="80" presetID="22" presetClass="exit" presetSubtype="1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81" dur="1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7" dur="1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 animBg="1"/>
      <p:bldP spid="41" grpId="0" animBg="1"/>
      <p:bldP spid="42" grpId="0" animBg="1"/>
      <p:bldP spid="35" grpId="0" animBg="1"/>
      <p:bldP spid="52" grpId="0" animBg="1"/>
      <p:bldP spid="17" grpId="0" animBg="1"/>
      <p:bldP spid="57" grpId="0" animBg="1"/>
      <p:bldP spid="57" grpId="1" animBg="1"/>
      <p:bldP spid="59" grpId="0" animBg="1"/>
      <p:bldP spid="59" grpId="1" animBg="1"/>
      <p:bldP spid="49" grpId="0" animBg="1"/>
      <p:bldP spid="55" grpId="0" animBg="1"/>
      <p:bldP spid="61" grpId="0" animBg="1"/>
      <p:bldP spid="62" grpId="0" animBg="1"/>
      <p:bldP spid="6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an 7"/>
          <p:cNvSpPr/>
          <p:nvPr/>
        </p:nvSpPr>
        <p:spPr>
          <a:xfrm>
            <a:off x="3331028" y="1752600"/>
            <a:ext cx="1581150" cy="4052846"/>
          </a:xfrm>
          <a:prstGeom prst="can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Can 6"/>
          <p:cNvSpPr/>
          <p:nvPr/>
        </p:nvSpPr>
        <p:spPr>
          <a:xfrm>
            <a:off x="3350078" y="2783411"/>
            <a:ext cx="1562100" cy="2972776"/>
          </a:xfrm>
          <a:prstGeom prst="can">
            <a:avLst/>
          </a:prstGeom>
          <a:solidFill>
            <a:schemeClr val="accent3">
              <a:lumMod val="20000"/>
              <a:lumOff val="80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533400" y="5942624"/>
            <a:ext cx="8104632" cy="523220"/>
          </a:xfrm>
          <a:prstGeom prst="rect">
            <a:avLst/>
          </a:prstGeom>
          <a:solidFill>
            <a:srgbClr val="CCFFCC"/>
          </a:soli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2800" dirty="0">
                <a:latin typeface="NikoshBAN" pitchFamily="2" charset="0"/>
                <a:cs typeface="NikoshBAN" pitchFamily="2" charset="0"/>
              </a:rPr>
              <a:t>কোনো তরল পদার্থ পাত্রের যতটুকু জায়গা জুড়ে থাকে তা এর আয়তন।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Can 10"/>
          <p:cNvSpPr/>
          <p:nvPr/>
        </p:nvSpPr>
        <p:spPr>
          <a:xfrm>
            <a:off x="1401750" y="1447800"/>
            <a:ext cx="980998" cy="4414022"/>
          </a:xfrm>
          <a:prstGeom prst="can">
            <a:avLst/>
          </a:prstGeom>
          <a:solidFill>
            <a:srgbClr val="E7FFE7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Can 9"/>
          <p:cNvSpPr/>
          <p:nvPr/>
        </p:nvSpPr>
        <p:spPr>
          <a:xfrm>
            <a:off x="1401750" y="1945211"/>
            <a:ext cx="980998" cy="3810976"/>
          </a:xfrm>
          <a:prstGeom prst="can">
            <a:avLst/>
          </a:prstGeom>
          <a:solidFill>
            <a:schemeClr val="accent3">
              <a:lumMod val="20000"/>
              <a:lumOff val="80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Can 18"/>
          <p:cNvSpPr/>
          <p:nvPr/>
        </p:nvSpPr>
        <p:spPr>
          <a:xfrm>
            <a:off x="5638800" y="2133600"/>
            <a:ext cx="1809750" cy="3771413"/>
          </a:xfrm>
          <a:prstGeom prst="can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Can 19"/>
          <p:cNvSpPr/>
          <p:nvPr/>
        </p:nvSpPr>
        <p:spPr>
          <a:xfrm>
            <a:off x="5619750" y="3898979"/>
            <a:ext cx="1828800" cy="1982176"/>
          </a:xfrm>
          <a:prstGeom prst="can">
            <a:avLst/>
          </a:prstGeom>
          <a:solidFill>
            <a:schemeClr val="accent3">
              <a:lumMod val="20000"/>
              <a:lumOff val="80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TextBox 21"/>
          <p:cNvSpPr txBox="1"/>
          <p:nvPr/>
        </p:nvSpPr>
        <p:spPr>
          <a:xfrm>
            <a:off x="505968" y="457200"/>
            <a:ext cx="8104632" cy="523220"/>
          </a:xfrm>
          <a:prstGeom prst="rect">
            <a:avLst/>
          </a:prstGeom>
          <a:solidFill>
            <a:srgbClr val="FBEEFC"/>
          </a:soli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2800" dirty="0">
                <a:latin typeface="NikoshBAN" pitchFamily="2" charset="0"/>
                <a:cs typeface="NikoshBAN" pitchFamily="2" charset="0"/>
              </a:rPr>
              <a:t>প্রত্যেকটি পাত্রে একই পরিমান পানি ঢালা হয়েছে।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452306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7" grpId="0" animBg="1"/>
      <p:bldP spid="9" grpId="0" animBg="1"/>
      <p:bldP spid="11" grpId="0" animBg="1"/>
      <p:bldP spid="10" grpId="0" animBg="1"/>
      <p:bldP spid="19" grpId="0" animBg="1"/>
      <p:bldP spid="20" grpId="0" animBg="1"/>
      <p:bldP spid="2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extBox 20"/>
          <p:cNvSpPr txBox="1"/>
          <p:nvPr/>
        </p:nvSpPr>
        <p:spPr>
          <a:xfrm>
            <a:off x="609600" y="5791202"/>
            <a:ext cx="7866304" cy="584775"/>
          </a:xfrm>
          <a:prstGeom prst="rect">
            <a:avLst/>
          </a:prstGeom>
          <a:gradFill flip="none" rotWithShape="1">
            <a:gsLst>
              <a:gs pos="0">
                <a:srgbClr val="99FF33">
                  <a:tint val="66000"/>
                  <a:satMod val="160000"/>
                </a:srgbClr>
              </a:gs>
              <a:gs pos="50000">
                <a:srgbClr val="99FF33">
                  <a:tint val="44500"/>
                  <a:satMod val="160000"/>
                </a:srgbClr>
              </a:gs>
              <a:gs pos="100000">
                <a:srgbClr val="99FF33">
                  <a:tint val="23500"/>
                  <a:satMod val="160000"/>
                </a:srgbClr>
              </a:gs>
            </a:gsLst>
            <a:lin ang="16200000" scaled="1"/>
            <a:tileRect/>
          </a:gra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3200" dirty="0">
                <a:latin typeface="NikoshBAN" pitchFamily="2" charset="0"/>
                <a:cs typeface="NikoshBAN" pitchFamily="2" charset="0"/>
              </a:rPr>
              <a:t>তরল পদার্থ বিভিন্ন মাপের  পাত্রের সাহায্যে পরিমাপ করা হয়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109" name="Picture 3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7003" y="1828800"/>
            <a:ext cx="1281880" cy="1240972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8" name="TextBox 17"/>
          <p:cNvSpPr txBox="1"/>
          <p:nvPr/>
        </p:nvSpPr>
        <p:spPr>
          <a:xfrm>
            <a:off x="609601" y="457202"/>
            <a:ext cx="7866303" cy="584775"/>
          </a:xfrm>
          <a:prstGeom prst="rect">
            <a:avLst/>
          </a:prstGeom>
          <a:solidFill>
            <a:srgbClr val="DDDDFF"/>
          </a:soli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3200" dirty="0">
                <a:latin typeface="NikoshBAN" pitchFamily="2" charset="0"/>
                <a:cs typeface="NikoshBAN" pitchFamily="2" charset="0"/>
              </a:rPr>
              <a:t>তরল পদার্থের </a:t>
            </a:r>
            <a:r>
              <a:rPr lang="bn-BD" sz="3200" dirty="0">
                <a:latin typeface="NikoshBAN" pitchFamily="2" charset="0"/>
                <a:cs typeface="NikoshBAN" pitchFamily="2" charset="0"/>
              </a:rPr>
              <a:t>আয়তন পরিমাপের বিভিন্ন এককের পাত্র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834" t="6121" r="1665" b="6606"/>
          <a:stretch/>
        </p:blipFill>
        <p:spPr>
          <a:xfrm>
            <a:off x="6532805" y="4114800"/>
            <a:ext cx="1207204" cy="1589316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37" t="7725" r="15316" b="10055"/>
          <a:stretch/>
        </p:blipFill>
        <p:spPr>
          <a:xfrm>
            <a:off x="3581400" y="1633093"/>
            <a:ext cx="1503226" cy="1436680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000" t="12000" r="17429" b="6857"/>
          <a:stretch/>
        </p:blipFill>
        <p:spPr>
          <a:xfrm>
            <a:off x="3593030" y="3785178"/>
            <a:ext cx="1491596" cy="1788309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87" r="10952"/>
          <a:stretch/>
        </p:blipFill>
        <p:spPr>
          <a:xfrm>
            <a:off x="857400" y="3763405"/>
            <a:ext cx="1264839" cy="1744763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3" y="1633093"/>
            <a:ext cx="1274620" cy="15029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50780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10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1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1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18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762000" y="667319"/>
            <a:ext cx="7391400" cy="523220"/>
          </a:xfrm>
          <a:prstGeom prst="rect">
            <a:avLst/>
          </a:prstGeom>
          <a:solidFill>
            <a:srgbClr val="9FFFFF"/>
          </a:soli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bn-IN" sz="2800" dirty="0">
                <a:latin typeface="NikoshBAN" pitchFamily="2" charset="0"/>
                <a:cs typeface="NikoshBAN" pitchFamily="2" charset="0"/>
              </a:rPr>
              <a:t>১ ঘন সেন্টিমিটার = ১মিলিলিটার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762000" y="2111710"/>
            <a:ext cx="7391399" cy="52322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bn-IN" sz="2800" dirty="0">
                <a:latin typeface="NikoshBAN" pitchFamily="2" charset="0"/>
                <a:cs typeface="NikoshBAN" pitchFamily="2" charset="0"/>
              </a:rPr>
              <a:t>১ ০০০ঘন সেন্টিমিটার = ১০০০মিলিলিটার = ১লিটার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762000" y="3294491"/>
            <a:ext cx="7391400" cy="523220"/>
          </a:xfrm>
          <a:prstGeom prst="rect">
            <a:avLst/>
          </a:prstGeom>
          <a:solidFill>
            <a:srgbClr val="DDDDFF"/>
          </a:soli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bn-IN" sz="2800" dirty="0">
                <a:latin typeface="NikoshBAN" pitchFamily="2" charset="0"/>
                <a:cs typeface="NikoshBAN" pitchFamily="2" charset="0"/>
              </a:rPr>
              <a:t>১ ঘন সেন্টিমিটার = ১মিলিলিটার  বিশুদ্ধ পানির ওজন = ১ গ্রাম।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761999" y="4738882"/>
            <a:ext cx="7391400" cy="52322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bn-IN" sz="2800" dirty="0">
                <a:latin typeface="NikoshBAN" pitchFamily="2" charset="0"/>
                <a:cs typeface="NikoshBAN" pitchFamily="2" charset="0"/>
              </a:rPr>
              <a:t>১লিটার  বিশুদ্ধ পানির ওজন = ১ কিলোগ্রাম।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2819402" y="821207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637244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1" grpId="0" animBg="1"/>
      <p:bldP spid="19" grpId="0" animBg="1"/>
      <p:bldP spid="28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2842</TotalTime>
  <Words>753</Words>
  <Application>Microsoft Office PowerPoint</Application>
  <PresentationFormat>On-screen Show (4:3)</PresentationFormat>
  <Paragraphs>111</Paragraphs>
  <Slides>15</Slides>
  <Notes>15</Notes>
  <HiddenSlides>1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2" baseType="lpstr">
      <vt:lpstr>Arial</vt:lpstr>
      <vt:lpstr>Calibri</vt:lpstr>
      <vt:lpstr>Calibri Light</vt:lpstr>
      <vt:lpstr>NikoshBAN</vt:lpstr>
      <vt:lpstr>Vrinda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Debdas</dc:creator>
  <cp:lastModifiedBy>SHABUJ</cp:lastModifiedBy>
  <cp:revision>334</cp:revision>
  <dcterms:created xsi:type="dcterms:W3CDTF">2006-08-16T00:00:00Z</dcterms:created>
  <dcterms:modified xsi:type="dcterms:W3CDTF">2019-12-01T17:33:25Z</dcterms:modified>
</cp:coreProperties>
</file>