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7" r:id="rId2"/>
    <p:sldId id="276" r:id="rId3"/>
    <p:sldId id="261" r:id="rId4"/>
    <p:sldId id="257" r:id="rId5"/>
    <p:sldId id="258" r:id="rId6"/>
    <p:sldId id="259" r:id="rId7"/>
    <p:sldId id="260" r:id="rId8"/>
    <p:sldId id="262" r:id="rId9"/>
    <p:sldId id="275" r:id="rId10"/>
    <p:sldId id="263" r:id="rId11"/>
    <p:sldId id="264" r:id="rId12"/>
    <p:sldId id="265" r:id="rId13"/>
    <p:sldId id="266" r:id="rId14"/>
    <p:sldId id="267" r:id="rId15"/>
    <p:sldId id="268" r:id="rId16"/>
    <p:sldId id="269"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136772-0C9C-4E3D-99F9-B4C0DBA0FD3A}">
          <p14:sldIdLst>
            <p14:sldId id="277"/>
            <p14:sldId id="276"/>
            <p14:sldId id="261"/>
            <p14:sldId id="257"/>
            <p14:sldId id="258"/>
            <p14:sldId id="259"/>
            <p14:sldId id="260"/>
            <p14:sldId id="262"/>
            <p14:sldId id="275"/>
            <p14:sldId id="263"/>
            <p14:sldId id="264"/>
            <p14:sldId id="265"/>
            <p14:sldId id="266"/>
            <p14:sldId id="267"/>
            <p14:sldId id="268"/>
            <p14:sldId id="269"/>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198C0-33F0-46A8-846D-3386B65F032A}" type="datetimeFigureOut">
              <a:rPr lang="en-US" smtClean="0"/>
              <a:t>12/1/2019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F2FFF-8B62-49DB-98E5-799B693E073E}" type="slidenum">
              <a:rPr lang="en-US" smtClean="0"/>
              <a:t>‹#›</a:t>
            </a:fld>
            <a:endParaRPr lang="en-US"/>
          </a:p>
        </p:txBody>
      </p:sp>
    </p:spTree>
    <p:extLst>
      <p:ext uri="{BB962C8B-B14F-4D97-AF65-F5344CB8AC3E}">
        <p14:creationId xmlns:p14="http://schemas.microsoft.com/office/powerpoint/2010/main" val="128510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F2FFF-8B62-49DB-98E5-799B693E073E}" type="slidenum">
              <a:rPr lang="en-US" smtClean="0"/>
              <a:t>6</a:t>
            </a:fld>
            <a:endParaRPr lang="en-US"/>
          </a:p>
        </p:txBody>
      </p:sp>
    </p:spTree>
    <p:extLst>
      <p:ext uri="{BB962C8B-B14F-4D97-AF65-F5344CB8AC3E}">
        <p14:creationId xmlns:p14="http://schemas.microsoft.com/office/powerpoint/2010/main" val="319603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F2FFF-8B62-49DB-98E5-799B693E073E}" type="slidenum">
              <a:rPr lang="en-US" smtClean="0"/>
              <a:t>11</a:t>
            </a:fld>
            <a:endParaRPr lang="en-US"/>
          </a:p>
        </p:txBody>
      </p:sp>
    </p:spTree>
    <p:extLst>
      <p:ext uri="{BB962C8B-B14F-4D97-AF65-F5344CB8AC3E}">
        <p14:creationId xmlns:p14="http://schemas.microsoft.com/office/powerpoint/2010/main" val="118953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F2FFF-8B62-49DB-98E5-799B693E073E}" type="slidenum">
              <a:rPr lang="en-US" smtClean="0"/>
              <a:t>14</a:t>
            </a:fld>
            <a:endParaRPr lang="en-US"/>
          </a:p>
        </p:txBody>
      </p:sp>
    </p:spTree>
    <p:extLst>
      <p:ext uri="{BB962C8B-B14F-4D97-AF65-F5344CB8AC3E}">
        <p14:creationId xmlns:p14="http://schemas.microsoft.com/office/powerpoint/2010/main" val="8921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1116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10418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4768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1199123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504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68045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1500712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255656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340937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3B0A25-5A66-460A-9B48-DAAE9452FE5A}" type="datetimeFigureOut">
              <a:rPr lang="en-US" smtClean="0"/>
              <a:t>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329367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3B0A25-5A66-460A-9B48-DAAE9452FE5A}"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216720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3B0A25-5A66-460A-9B48-DAAE9452FE5A}" type="datetimeFigureOut">
              <a:rPr lang="en-US" smtClean="0"/>
              <a:t>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420121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3B0A25-5A66-460A-9B48-DAAE9452FE5A}" type="datetimeFigureOut">
              <a:rPr lang="en-US" smtClean="0"/>
              <a:t>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420650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B0A25-5A66-460A-9B48-DAAE9452FE5A}" type="datetimeFigureOut">
              <a:rPr lang="en-US" smtClean="0"/>
              <a:t>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33085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B0A25-5A66-460A-9B48-DAAE9452FE5A}"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349105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3B0A25-5A66-460A-9B48-DAAE9452FE5A}" type="datetimeFigureOut">
              <a:rPr lang="en-US" smtClean="0"/>
              <a:t>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EC99D-4312-42CE-8D62-8B1B3E68E6A2}" type="slidenum">
              <a:rPr lang="en-US" smtClean="0"/>
              <a:t>‹#›</a:t>
            </a:fld>
            <a:endParaRPr lang="en-US"/>
          </a:p>
        </p:txBody>
      </p:sp>
    </p:spTree>
    <p:extLst>
      <p:ext uri="{BB962C8B-B14F-4D97-AF65-F5344CB8AC3E}">
        <p14:creationId xmlns:p14="http://schemas.microsoft.com/office/powerpoint/2010/main" val="2365000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3B0A25-5A66-460A-9B48-DAAE9452FE5A}" type="datetimeFigureOut">
              <a:rPr lang="en-US" smtClean="0"/>
              <a:t>12/1/2019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BEC99D-4312-42CE-8D62-8B1B3E68E6A2}" type="slidenum">
              <a:rPr lang="en-US" smtClean="0"/>
              <a:t>‹#›</a:t>
            </a:fld>
            <a:endParaRPr lang="en-US"/>
          </a:p>
        </p:txBody>
      </p:sp>
    </p:spTree>
    <p:extLst>
      <p:ext uri="{BB962C8B-B14F-4D97-AF65-F5344CB8AC3E}">
        <p14:creationId xmlns:p14="http://schemas.microsoft.com/office/powerpoint/2010/main" val="3505789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75451" y="1610830"/>
            <a:ext cx="6175513" cy="2729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err="1" smtClean="0">
                <a:solidFill>
                  <a:srgbClr val="FF0000"/>
                </a:solidFill>
              </a:rPr>
              <a:t>স্বাগতম</a:t>
            </a:r>
            <a:r>
              <a:rPr lang="en-US" dirty="0" smtClean="0"/>
              <a:t> </a:t>
            </a:r>
            <a:endParaRPr lang="en-US" dirty="0"/>
          </a:p>
        </p:txBody>
      </p:sp>
    </p:spTree>
    <p:extLst>
      <p:ext uri="{BB962C8B-B14F-4D97-AF65-F5344CB8AC3E}">
        <p14:creationId xmlns:p14="http://schemas.microsoft.com/office/powerpoint/2010/main" val="133372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289560" y="0"/>
            <a:ext cx="11780520" cy="6858000"/>
          </a:xfrm>
          <a:prstGeom prst="snip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dirty="0" err="1" smtClean="0">
                <a:solidFill>
                  <a:srgbClr val="FF0000"/>
                </a:solidFill>
                <a:latin typeface="NikoshBAN" panose="02000000000000000000" pitchFamily="2" charset="0"/>
                <a:cs typeface="NikoshBAN" panose="02000000000000000000" pitchFamily="2" charset="0"/>
              </a:rPr>
              <a:t>অর্থের</a:t>
            </a:r>
            <a:r>
              <a:rPr lang="bn-BD" sz="7200" dirty="0" smtClean="0">
                <a:solidFill>
                  <a:srgbClr val="FF0000"/>
                </a:solidFill>
                <a:latin typeface="NikoshBAN" panose="02000000000000000000" pitchFamily="2" charset="0"/>
                <a:cs typeface="NikoshBAN" panose="02000000000000000000" pitchFamily="2" charset="0"/>
              </a:rPr>
              <a:t> সময়ের মুল্যের গুরুত্বঃ</a:t>
            </a:r>
          </a:p>
          <a:p>
            <a:r>
              <a:rPr lang="bn-BD" sz="7200" dirty="0" smtClean="0">
                <a:solidFill>
                  <a:srgbClr val="FF0000"/>
                </a:solidFill>
                <a:latin typeface="NikoshBAN" panose="02000000000000000000" pitchFamily="2" charset="0"/>
                <a:cs typeface="NikoshBAN" panose="02000000000000000000" pitchFamily="2" charset="0"/>
              </a:rPr>
              <a:t>*সুযোগব্যয়</a:t>
            </a:r>
          </a:p>
          <a:p>
            <a:r>
              <a:rPr lang="bn-BD" sz="7200" dirty="0" smtClean="0">
                <a:solidFill>
                  <a:srgbClr val="FF0000"/>
                </a:solidFill>
                <a:latin typeface="NikoshBAN" panose="02000000000000000000" pitchFamily="2" charset="0"/>
                <a:cs typeface="NikoshBAN" panose="02000000000000000000" pitchFamily="2" charset="0"/>
              </a:rPr>
              <a:t>*প্রকল্প মুল্যায়ন</a:t>
            </a:r>
          </a:p>
          <a:p>
            <a:r>
              <a:rPr lang="bn-BD" sz="7200" dirty="0" smtClean="0">
                <a:solidFill>
                  <a:srgbClr val="FF0000"/>
                </a:solidFill>
                <a:latin typeface="NikoshBAN" panose="02000000000000000000" pitchFamily="2" charset="0"/>
                <a:cs typeface="NikoshBAN" panose="02000000000000000000" pitchFamily="2" charset="0"/>
              </a:rPr>
              <a:t>*ঋণগ্রহণ সিদ্ধান্ত</a:t>
            </a:r>
          </a:p>
        </p:txBody>
      </p:sp>
    </p:spTree>
    <p:extLst>
      <p:ext uri="{BB962C8B-B14F-4D97-AF65-F5344CB8AC3E}">
        <p14:creationId xmlns:p14="http://schemas.microsoft.com/office/powerpoint/2010/main" val="2848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2">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2">
                                            <p:txEl>
                                              <p:pRg st="0" end="0"/>
                                            </p:txEl>
                                          </p:spTgt>
                                        </p:tgtEl>
                                        <p:attrNameLst>
                                          <p:attrName>ppt_w</p:attrName>
                                        </p:attrNameLst>
                                      </p:cBhvr>
                                    </p:anim>
                                    <p:anim by="(#ppt_w*0.50)" calcmode="lin" valueType="num">
                                      <p:cBhvr>
                                        <p:cTn id="20" dur="500" decel="50000" autoRev="1" fill="hold">
                                          <p:stCondLst>
                                            <p:cond delay="0"/>
                                          </p:stCondLst>
                                        </p:cTn>
                                        <p:tgtEl>
                                          <p:spTgt spid="2">
                                            <p:txEl>
                                              <p:pRg st="0" end="0"/>
                                            </p:txEl>
                                          </p:spTgt>
                                        </p:tgtEl>
                                        <p:attrNameLst>
                                          <p:attrName>ppt_x</p:attrName>
                                        </p:attrNameLst>
                                      </p:cBhvr>
                                    </p:anim>
                                    <p:anim from="(-#ppt_h/2)" to="(#ppt_y)" calcmode="lin" valueType="num">
                                      <p:cBhvr>
                                        <p:cTn id="21" dur="1000" fill="hold">
                                          <p:stCondLst>
                                            <p:cond delay="0"/>
                                          </p:stCondLst>
                                        </p:cTn>
                                        <p:tgtEl>
                                          <p:spTgt spid="2">
                                            <p:txEl>
                                              <p:pRg st="0" end="0"/>
                                            </p:txEl>
                                          </p:spTgt>
                                        </p:tgtEl>
                                        <p:attrNameLst>
                                          <p:attrName>ppt_y</p:attrName>
                                        </p:attrNameLst>
                                      </p:cBhvr>
                                    </p:anim>
                                    <p:animRot by="21600000">
                                      <p:cBhvr>
                                        <p:cTn id="22" dur="1000" fill="hold">
                                          <p:stCondLst>
                                            <p:cond delay="0"/>
                                          </p:stCondLst>
                                        </p:cTn>
                                        <p:tgtEl>
                                          <p:spTgt spid="2">
                                            <p:txEl>
                                              <p:pRg st="0" end="0"/>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2">
                                            <p:txEl>
                                              <p:pRg st="1" end="1"/>
                                            </p:txEl>
                                          </p:spTgt>
                                        </p:tgtEl>
                                        <p:attrNameLst>
                                          <p:attrName>ppt_w</p:attrName>
                                        </p:attrNameLst>
                                      </p:cBhvr>
                                    </p:anim>
                                    <p:anim by="(#ppt_w*0.50)" calcmode="lin" valueType="num">
                                      <p:cBhvr>
                                        <p:cTn id="26" dur="500" decel="50000" autoRev="1" fill="hold">
                                          <p:stCondLst>
                                            <p:cond delay="0"/>
                                          </p:stCondLst>
                                        </p:cTn>
                                        <p:tgtEl>
                                          <p:spTgt spid="2">
                                            <p:txEl>
                                              <p:pRg st="1" end="1"/>
                                            </p:txEl>
                                          </p:spTgt>
                                        </p:tgtEl>
                                        <p:attrNameLst>
                                          <p:attrName>ppt_x</p:attrName>
                                        </p:attrNameLst>
                                      </p:cBhvr>
                                    </p:anim>
                                    <p:anim from="(-#ppt_h/2)" to="(#ppt_y)" calcmode="lin" valueType="num">
                                      <p:cBhvr>
                                        <p:cTn id="27" dur="1000" fill="hold">
                                          <p:stCondLst>
                                            <p:cond delay="0"/>
                                          </p:stCondLst>
                                        </p:cTn>
                                        <p:tgtEl>
                                          <p:spTgt spid="2">
                                            <p:txEl>
                                              <p:pRg st="1" end="1"/>
                                            </p:txEl>
                                          </p:spTgt>
                                        </p:tgtEl>
                                        <p:attrNameLst>
                                          <p:attrName>ppt_y</p:attrName>
                                        </p:attrNameLst>
                                      </p:cBhvr>
                                    </p:anim>
                                    <p:animRot by="21600000">
                                      <p:cBhvr>
                                        <p:cTn id="28" dur="1000" fill="hold">
                                          <p:stCondLst>
                                            <p:cond delay="0"/>
                                          </p:stCondLst>
                                        </p:cTn>
                                        <p:tgtEl>
                                          <p:spTgt spid="2">
                                            <p:txEl>
                                              <p:pRg st="1" end="1"/>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2">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2">
                                            <p:txEl>
                                              <p:pRg st="2" end="2"/>
                                            </p:txEl>
                                          </p:spTgt>
                                        </p:tgtEl>
                                        <p:attrNameLst>
                                          <p:attrName>ppt_w</p:attrName>
                                        </p:attrNameLst>
                                      </p:cBhvr>
                                    </p:anim>
                                    <p:anim by="(#ppt_w*0.50)" calcmode="lin" valueType="num">
                                      <p:cBhvr>
                                        <p:cTn id="32" dur="500" decel="50000" autoRev="1" fill="hold">
                                          <p:stCondLst>
                                            <p:cond delay="0"/>
                                          </p:stCondLst>
                                        </p:cTn>
                                        <p:tgtEl>
                                          <p:spTgt spid="2">
                                            <p:txEl>
                                              <p:pRg st="2" end="2"/>
                                            </p:txEl>
                                          </p:spTgt>
                                        </p:tgtEl>
                                        <p:attrNameLst>
                                          <p:attrName>ppt_x</p:attrName>
                                        </p:attrNameLst>
                                      </p:cBhvr>
                                    </p:anim>
                                    <p:anim from="(-#ppt_h/2)" to="(#ppt_y)" calcmode="lin" valueType="num">
                                      <p:cBhvr>
                                        <p:cTn id="33" dur="1000" fill="hold">
                                          <p:stCondLst>
                                            <p:cond delay="0"/>
                                          </p:stCondLst>
                                        </p:cTn>
                                        <p:tgtEl>
                                          <p:spTgt spid="2">
                                            <p:txEl>
                                              <p:pRg st="2" end="2"/>
                                            </p:txEl>
                                          </p:spTgt>
                                        </p:tgtEl>
                                        <p:attrNameLst>
                                          <p:attrName>ppt_y</p:attrName>
                                        </p:attrNameLst>
                                      </p:cBhvr>
                                    </p:anim>
                                    <p:animRot by="21600000">
                                      <p:cBhvr>
                                        <p:cTn id="34" dur="1000" fill="hold">
                                          <p:stCondLst>
                                            <p:cond delay="0"/>
                                          </p:stCondLst>
                                        </p:cTn>
                                        <p:tgtEl>
                                          <p:spTgt spid="2">
                                            <p:txEl>
                                              <p:pRg st="2" end="2"/>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2">
                                            <p:txEl>
                                              <p:pRg st="3" end="3"/>
                                            </p:txEl>
                                          </p:spTgt>
                                        </p:tgtEl>
                                        <p:attrNameLst>
                                          <p:attrName>style.visibility</p:attrName>
                                        </p:attrNameLst>
                                      </p:cBhvr>
                                      <p:to>
                                        <p:strVal val="visible"/>
                                      </p:to>
                                    </p:set>
                                    <p:anim by="(-#ppt_w*2)" calcmode="lin" valueType="num">
                                      <p:cBhvr rctx="PPT">
                                        <p:cTn id="37" dur="500" autoRev="1" fill="hold">
                                          <p:stCondLst>
                                            <p:cond delay="0"/>
                                          </p:stCondLst>
                                        </p:cTn>
                                        <p:tgtEl>
                                          <p:spTgt spid="2">
                                            <p:txEl>
                                              <p:pRg st="3" end="3"/>
                                            </p:txEl>
                                          </p:spTgt>
                                        </p:tgtEl>
                                        <p:attrNameLst>
                                          <p:attrName>ppt_w</p:attrName>
                                        </p:attrNameLst>
                                      </p:cBhvr>
                                    </p:anim>
                                    <p:anim by="(#ppt_w*0.50)" calcmode="lin" valueType="num">
                                      <p:cBhvr>
                                        <p:cTn id="38" dur="500" decel="50000" autoRev="1" fill="hold">
                                          <p:stCondLst>
                                            <p:cond delay="0"/>
                                          </p:stCondLst>
                                        </p:cTn>
                                        <p:tgtEl>
                                          <p:spTgt spid="2">
                                            <p:txEl>
                                              <p:pRg st="3" end="3"/>
                                            </p:txEl>
                                          </p:spTgt>
                                        </p:tgtEl>
                                        <p:attrNameLst>
                                          <p:attrName>ppt_x</p:attrName>
                                        </p:attrNameLst>
                                      </p:cBhvr>
                                    </p:anim>
                                    <p:anim from="(-#ppt_h/2)" to="(#ppt_y)" calcmode="lin" valueType="num">
                                      <p:cBhvr>
                                        <p:cTn id="39" dur="1000" fill="hold">
                                          <p:stCondLst>
                                            <p:cond delay="0"/>
                                          </p:stCondLst>
                                        </p:cTn>
                                        <p:tgtEl>
                                          <p:spTgt spid="2">
                                            <p:txEl>
                                              <p:pRg st="3" end="3"/>
                                            </p:txEl>
                                          </p:spTgt>
                                        </p:tgtEl>
                                        <p:attrNameLst>
                                          <p:attrName>ppt_y</p:attrName>
                                        </p:attrNameLst>
                                      </p:cBhvr>
                                    </p:anim>
                                    <p:animRot by="21600000">
                                      <p:cBhvr>
                                        <p:cTn id="40" dur="1000" fill="hold">
                                          <p:stCondLst>
                                            <p:cond delay="0"/>
                                          </p:stCondLst>
                                        </p:cTn>
                                        <p:tgtEl>
                                          <p:spTgt spid="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637"/>
            <a:ext cx="3855834" cy="2568949"/>
          </a:xfrm>
          <a:prstGeom prst="rect">
            <a:avLst/>
          </a:prstGeom>
        </p:spPr>
      </p:pic>
      <p:sp>
        <p:nvSpPr>
          <p:cNvPr id="3" name="TextBox 2"/>
          <p:cNvSpPr txBox="1"/>
          <p:nvPr/>
        </p:nvSpPr>
        <p:spPr>
          <a:xfrm>
            <a:off x="61073" y="2923179"/>
            <a:ext cx="3794761" cy="830997"/>
          </a:xfrm>
          <a:prstGeom prst="rect">
            <a:avLst/>
          </a:prstGeom>
          <a:noFill/>
        </p:spPr>
        <p:txBody>
          <a:bodyPr wrap="square" rtlCol="0">
            <a:spAutoFit/>
          </a:bodyPr>
          <a:lstStyle/>
          <a:p>
            <a:r>
              <a:rPr lang="bn-BD" sz="4800" dirty="0" smtClean="0">
                <a:solidFill>
                  <a:srgbClr val="00B050"/>
                </a:solidFill>
                <a:latin typeface="NikoshBAN" panose="02000000000000000000" pitchFamily="2" charset="0"/>
                <a:cs typeface="NikoshBAN" panose="02000000000000000000" pitchFamily="2" charset="0"/>
              </a:rPr>
              <a:t>পাঁচ লাখ টাকা</a:t>
            </a:r>
            <a:endParaRPr lang="en-US" sz="48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7177" y="831775"/>
            <a:ext cx="4875845" cy="27889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738" y="4436520"/>
            <a:ext cx="4911229" cy="2421479"/>
          </a:xfrm>
          <a:prstGeom prst="rect">
            <a:avLst/>
          </a:prstGeom>
        </p:spPr>
      </p:pic>
      <p:sp>
        <p:nvSpPr>
          <p:cNvPr id="7" name="Right Arrow 6"/>
          <p:cNvSpPr/>
          <p:nvPr/>
        </p:nvSpPr>
        <p:spPr>
          <a:xfrm>
            <a:off x="3627121" y="1341120"/>
            <a:ext cx="807719" cy="9753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ight Arrow 7"/>
          <p:cNvSpPr/>
          <p:nvPr/>
        </p:nvSpPr>
        <p:spPr>
          <a:xfrm rot="5400000">
            <a:off x="1486961" y="3667963"/>
            <a:ext cx="815826" cy="7212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403080" y="831775"/>
            <a:ext cx="2784125" cy="1867113"/>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70C0"/>
                </a:solidFill>
                <a:latin typeface="NikoshBAN" panose="02000000000000000000" pitchFamily="2" charset="0"/>
                <a:cs typeface="NikoshBAN" panose="02000000000000000000" pitchFamily="2" charset="0"/>
              </a:rPr>
              <a:t>৫বছর </a:t>
            </a:r>
            <a:r>
              <a:rPr lang="bn-BD" sz="3200" dirty="0">
                <a:solidFill>
                  <a:srgbClr val="0070C0"/>
                </a:solidFill>
                <a:latin typeface="NikoshBAN" panose="02000000000000000000" pitchFamily="2" charset="0"/>
                <a:cs typeface="NikoshBAN" panose="02000000000000000000" pitchFamily="2" charset="0"/>
              </a:rPr>
              <a:t>পর সাত </a:t>
            </a:r>
            <a:r>
              <a:rPr lang="bn-BD" sz="3200" dirty="0" smtClean="0">
                <a:solidFill>
                  <a:srgbClr val="0070C0"/>
                </a:solidFill>
                <a:latin typeface="NikoshBAN" panose="02000000000000000000" pitchFamily="2" charset="0"/>
                <a:cs typeface="NikoshBAN" panose="02000000000000000000" pitchFamily="2" charset="0"/>
              </a:rPr>
              <a:t>লাখ লাভের সুযোগ</a:t>
            </a:r>
            <a:endParaRPr lang="en-US" sz="3200" dirty="0">
              <a:solidFill>
                <a:srgbClr val="0070C0"/>
              </a:solidFill>
              <a:latin typeface="NikoshBAN" panose="02000000000000000000" pitchFamily="2" charset="0"/>
              <a:cs typeface="NikoshBAN" panose="02000000000000000000" pitchFamily="2" charset="0"/>
            </a:endParaRPr>
          </a:p>
        </p:txBody>
      </p:sp>
      <p:sp>
        <p:nvSpPr>
          <p:cNvPr id="11" name="Right Arrow 10"/>
          <p:cNvSpPr/>
          <p:nvPr/>
        </p:nvSpPr>
        <p:spPr>
          <a:xfrm>
            <a:off x="8674386" y="1489709"/>
            <a:ext cx="667735" cy="8267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10436913" y="2665717"/>
            <a:ext cx="766019" cy="6457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53022" y="3261360"/>
            <a:ext cx="3741897" cy="117516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FF0000"/>
                </a:solidFill>
                <a:latin typeface="NikoshBAN" panose="02000000000000000000" pitchFamily="2" charset="0"/>
                <a:cs typeface="NikoshBAN" panose="02000000000000000000" pitchFamily="2" charset="0"/>
              </a:rPr>
              <a:t>লাভ দুই লাখ</a:t>
            </a:r>
            <a:endParaRPr lang="en-US" sz="3600" dirty="0">
              <a:solidFill>
                <a:srgbClr val="FF0000"/>
              </a:solidFill>
              <a:latin typeface="NikoshBAN" panose="02000000000000000000" pitchFamily="2" charset="0"/>
              <a:cs typeface="NikoshBAN" panose="02000000000000000000" pitchFamily="2" charset="0"/>
            </a:endParaRPr>
          </a:p>
        </p:txBody>
      </p:sp>
      <p:sp>
        <p:nvSpPr>
          <p:cNvPr id="14" name="Right Arrow 13"/>
          <p:cNvSpPr/>
          <p:nvPr/>
        </p:nvSpPr>
        <p:spPr>
          <a:xfrm>
            <a:off x="4646491" y="5318760"/>
            <a:ext cx="1066800" cy="7772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20911" y="4360592"/>
            <a:ext cx="2468880" cy="2362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70C0"/>
                </a:solidFill>
                <a:latin typeface="NikoshBAN" panose="02000000000000000000" pitchFamily="2" charset="0"/>
                <a:cs typeface="NikoshBAN" panose="02000000000000000000" pitchFamily="2" charset="0"/>
              </a:rPr>
              <a:t>৫ বছর পর ছয় লাখ পঞ্চাশ হাজার টাকা লাভের সুযোগ</a:t>
            </a:r>
            <a:endParaRPr lang="en-US" sz="3200" dirty="0">
              <a:solidFill>
                <a:srgbClr val="0070C0"/>
              </a:solidFill>
              <a:latin typeface="NikoshBAN" panose="02000000000000000000" pitchFamily="2" charset="0"/>
              <a:cs typeface="NikoshBAN" panose="02000000000000000000" pitchFamily="2" charset="0"/>
            </a:endParaRPr>
          </a:p>
        </p:txBody>
      </p:sp>
      <p:sp>
        <p:nvSpPr>
          <p:cNvPr id="16" name="Oval 15"/>
          <p:cNvSpPr/>
          <p:nvPr/>
        </p:nvSpPr>
        <p:spPr>
          <a:xfrm>
            <a:off x="9159866" y="5044440"/>
            <a:ext cx="3526957" cy="13716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FF0000"/>
                </a:solidFill>
                <a:latin typeface="NikoshBAN" panose="02000000000000000000" pitchFamily="2" charset="0"/>
                <a:cs typeface="NikoshBAN" panose="02000000000000000000" pitchFamily="2" charset="0"/>
              </a:rPr>
              <a:t>লাভ এক লাখ পঞ্চাশ লাখ</a:t>
            </a:r>
            <a:endParaRPr lang="en-US" sz="2800" dirty="0">
              <a:solidFill>
                <a:srgbClr val="FF0000"/>
              </a:solidFill>
              <a:latin typeface="NikoshBAN" panose="02000000000000000000" pitchFamily="2" charset="0"/>
              <a:cs typeface="NikoshBAN" panose="02000000000000000000" pitchFamily="2" charset="0"/>
            </a:endParaRPr>
          </a:p>
        </p:txBody>
      </p:sp>
      <p:sp>
        <p:nvSpPr>
          <p:cNvPr id="17" name="Right Arrow 16"/>
          <p:cNvSpPr/>
          <p:nvPr/>
        </p:nvSpPr>
        <p:spPr>
          <a:xfrm>
            <a:off x="8222297" y="5149262"/>
            <a:ext cx="1016295" cy="784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719974" y="-108268"/>
            <a:ext cx="5288279" cy="9541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সুযোগব্যয়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05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style.rotation</p:attrName>
                                        </p:attrNameLst>
                                      </p:cBhvr>
                                      <p:tavLst>
                                        <p:tav tm="0">
                                          <p:val>
                                            <p:fltVal val="720"/>
                                          </p:val>
                                        </p:tav>
                                        <p:tav tm="100000">
                                          <p:val>
                                            <p:fltVal val="0"/>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anim calcmode="lin" valueType="num">
                                      <p:cBhvr>
                                        <p:cTn id="2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Scale>
                                      <p:cBhvr>
                                        <p:cTn id="4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4"/>
                                        </p:tgtEl>
                                        <p:attrNameLst>
                                          <p:attrName>ppt_x</p:attrName>
                                          <p:attrName>ppt_y</p:attrName>
                                        </p:attrNameLst>
                                      </p:cBhvr>
                                    </p:animMotion>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Scale>
                                      <p:cBhvr>
                                        <p:cTn id="4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
                                        </p:tgtEl>
                                        <p:attrNameLst>
                                          <p:attrName>ppt_x</p:attrName>
                                          <p:attrName>ppt_y</p:attrName>
                                        </p:attrNameLst>
                                      </p:cBhvr>
                                    </p:animMotion>
                                    <p:animEffect transition="in" filter="fade">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3"/>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Effect transition="in" filter="fade">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grpId="0" nodeType="clickEffect">
                                  <p:stCondLst>
                                    <p:cond delay="0"/>
                                  </p:stCondLst>
                                  <p:iterate type="lt">
                                    <p:tmPct val="50000"/>
                                  </p:iterate>
                                  <p:childTnLst>
                                    <p:set>
                                      <p:cBhvr>
                                        <p:cTn id="68" dur="1" fill="hold">
                                          <p:stCondLst>
                                            <p:cond delay="0"/>
                                          </p:stCondLst>
                                        </p:cTn>
                                        <p:tgtEl>
                                          <p:spTgt spid="10"/>
                                        </p:tgtEl>
                                        <p:attrNameLst>
                                          <p:attrName>style.visibility</p:attrName>
                                        </p:attrNameLst>
                                      </p:cBhvr>
                                      <p:to>
                                        <p:strVal val="visible"/>
                                      </p:to>
                                    </p:set>
                                    <p:set>
                                      <p:cBhvr>
                                        <p:cTn id="69" dur="455" fill="hold">
                                          <p:stCondLst>
                                            <p:cond delay="0"/>
                                          </p:stCondLst>
                                        </p:cTn>
                                        <p:tgtEl>
                                          <p:spTgt spid="10"/>
                                        </p:tgtEl>
                                        <p:attrNameLst>
                                          <p:attrName>style.rotation</p:attrName>
                                        </p:attrNameLst>
                                      </p:cBhvr>
                                      <p:to>
                                        <p:strVal val="-45.0"/>
                                      </p:to>
                                    </p:set>
                                    <p:anim calcmode="lin" valueType="num">
                                      <p:cBhvr>
                                        <p:cTn id="70"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8" presetClass="entr" presetSubtype="0" accel="50000" fill="hold" grpId="0" nodeType="clickEffect">
                                  <p:stCondLst>
                                    <p:cond delay="0"/>
                                  </p:stCondLst>
                                  <p:iterate type="lt">
                                    <p:tmPct val="50000"/>
                                  </p:iterate>
                                  <p:childTnLst>
                                    <p:set>
                                      <p:cBhvr>
                                        <p:cTn id="85" dur="1" fill="hold">
                                          <p:stCondLst>
                                            <p:cond delay="0"/>
                                          </p:stCondLst>
                                        </p:cTn>
                                        <p:tgtEl>
                                          <p:spTgt spid="15"/>
                                        </p:tgtEl>
                                        <p:attrNameLst>
                                          <p:attrName>style.visibility</p:attrName>
                                        </p:attrNameLst>
                                      </p:cBhvr>
                                      <p:to>
                                        <p:strVal val="visible"/>
                                      </p:to>
                                    </p:set>
                                    <p:set>
                                      <p:cBhvr>
                                        <p:cTn id="86" dur="455" fill="hold">
                                          <p:stCondLst>
                                            <p:cond delay="0"/>
                                          </p:stCondLst>
                                        </p:cTn>
                                        <p:tgtEl>
                                          <p:spTgt spid="15"/>
                                        </p:tgtEl>
                                        <p:attrNameLst>
                                          <p:attrName>style.rotation</p:attrName>
                                        </p:attrNameLst>
                                      </p:cBhvr>
                                      <p:to>
                                        <p:strVal val="-45.0"/>
                                      </p:to>
                                    </p:set>
                                    <p:anim calcmode="lin" valueType="num">
                                      <p:cBhvr>
                                        <p:cTn id="87"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fltVal val="0"/>
                                          </p:val>
                                        </p:tav>
                                        <p:tav tm="100000">
                                          <p:val>
                                            <p:strVal val="#ppt_h"/>
                                          </p:val>
                                        </p:tav>
                                      </p:tavLst>
                                    </p:anim>
                                    <p:anim calcmode="lin" valueType="num">
                                      <p:cBhvr>
                                        <p:cTn id="97" dur="500" fill="hold"/>
                                        <p:tgtEl>
                                          <p:spTgt spid="12"/>
                                        </p:tgtEl>
                                        <p:attrNameLst>
                                          <p:attrName>style.rotation</p:attrName>
                                        </p:attrNameLst>
                                      </p:cBhvr>
                                      <p:tavLst>
                                        <p:tav tm="0">
                                          <p:val>
                                            <p:fltVal val="360"/>
                                          </p:val>
                                        </p:tav>
                                        <p:tav tm="100000">
                                          <p:val>
                                            <p:fltVal val="0"/>
                                          </p:val>
                                        </p:tav>
                                      </p:tavLst>
                                    </p:anim>
                                    <p:animEffect transition="in" filter="fade">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13"/>
                                        </p:tgtEl>
                                        <p:attrNameLst>
                                          <p:attrName>style.visibility</p:attrName>
                                        </p:attrNameLst>
                                      </p:cBhvr>
                                      <p:to>
                                        <p:strVal val="visible"/>
                                      </p:to>
                                    </p:set>
                                    <p:anim by="(-#ppt_w*2)" calcmode="lin" valueType="num">
                                      <p:cBhvr rctx="PPT">
                                        <p:cTn id="103" dur="500" autoRev="1" fill="hold">
                                          <p:stCondLst>
                                            <p:cond delay="0"/>
                                          </p:stCondLst>
                                        </p:cTn>
                                        <p:tgtEl>
                                          <p:spTgt spid="13"/>
                                        </p:tgtEl>
                                        <p:attrNameLst>
                                          <p:attrName>ppt_w</p:attrName>
                                        </p:attrNameLst>
                                      </p:cBhvr>
                                    </p:anim>
                                    <p:anim by="(#ppt_w*0.50)" calcmode="lin" valueType="num">
                                      <p:cBhvr>
                                        <p:cTn id="104" dur="500" decel="50000" autoRev="1" fill="hold">
                                          <p:stCondLst>
                                            <p:cond delay="0"/>
                                          </p:stCondLst>
                                        </p:cTn>
                                        <p:tgtEl>
                                          <p:spTgt spid="13"/>
                                        </p:tgtEl>
                                        <p:attrNameLst>
                                          <p:attrName>ppt_x</p:attrName>
                                        </p:attrNameLst>
                                      </p:cBhvr>
                                    </p:anim>
                                    <p:anim from="(-#ppt_h/2)" to="(#ppt_y)" calcmode="lin" valueType="num">
                                      <p:cBhvr>
                                        <p:cTn id="105" dur="1000" fill="hold">
                                          <p:stCondLst>
                                            <p:cond delay="0"/>
                                          </p:stCondLst>
                                        </p:cTn>
                                        <p:tgtEl>
                                          <p:spTgt spid="13"/>
                                        </p:tgtEl>
                                        <p:attrNameLst>
                                          <p:attrName>ppt_y</p:attrName>
                                        </p:attrNameLst>
                                      </p:cBhvr>
                                    </p:anim>
                                    <p:animRot by="21600000">
                                      <p:cBhvr>
                                        <p:cTn id="106" dur="1000" fill="hold">
                                          <p:stCondLst>
                                            <p:cond delay="0"/>
                                          </p:stCondLst>
                                        </p:cTn>
                                        <p:tgtEl>
                                          <p:spTgt spid="13"/>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circle(in)">
                                      <p:cBhvr>
                                        <p:cTn id="111" dur="20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56" presetClass="entr" presetSubtype="0" fill="hold" grpId="0" nodeType="clickEffect">
                                  <p:stCondLst>
                                    <p:cond delay="0"/>
                                  </p:stCondLst>
                                  <p:iterate type="lt">
                                    <p:tmPct val="10000"/>
                                  </p:iterate>
                                  <p:childTnLst>
                                    <p:set>
                                      <p:cBhvr>
                                        <p:cTn id="115" dur="1" fill="hold">
                                          <p:stCondLst>
                                            <p:cond delay="0"/>
                                          </p:stCondLst>
                                        </p:cTn>
                                        <p:tgtEl>
                                          <p:spTgt spid="16"/>
                                        </p:tgtEl>
                                        <p:attrNameLst>
                                          <p:attrName>style.visibility</p:attrName>
                                        </p:attrNameLst>
                                      </p:cBhvr>
                                      <p:to>
                                        <p:strVal val="visible"/>
                                      </p:to>
                                    </p:set>
                                    <p:anim by="(-#ppt_w*2)" calcmode="lin" valueType="num">
                                      <p:cBhvr rctx="PPT">
                                        <p:cTn id="116" dur="500" autoRev="1" fill="hold">
                                          <p:stCondLst>
                                            <p:cond delay="0"/>
                                          </p:stCondLst>
                                        </p:cTn>
                                        <p:tgtEl>
                                          <p:spTgt spid="16"/>
                                        </p:tgtEl>
                                        <p:attrNameLst>
                                          <p:attrName>ppt_w</p:attrName>
                                        </p:attrNameLst>
                                      </p:cBhvr>
                                    </p:anim>
                                    <p:anim by="(#ppt_w*0.50)" calcmode="lin" valueType="num">
                                      <p:cBhvr>
                                        <p:cTn id="117" dur="500" decel="50000" autoRev="1" fill="hold">
                                          <p:stCondLst>
                                            <p:cond delay="0"/>
                                          </p:stCondLst>
                                        </p:cTn>
                                        <p:tgtEl>
                                          <p:spTgt spid="16"/>
                                        </p:tgtEl>
                                        <p:attrNameLst>
                                          <p:attrName>ppt_x</p:attrName>
                                        </p:attrNameLst>
                                      </p:cBhvr>
                                    </p:anim>
                                    <p:anim from="(-#ppt_h/2)" to="(#ppt_y)" calcmode="lin" valueType="num">
                                      <p:cBhvr>
                                        <p:cTn id="118" dur="1000" fill="hold">
                                          <p:stCondLst>
                                            <p:cond delay="0"/>
                                          </p:stCondLst>
                                        </p:cTn>
                                        <p:tgtEl>
                                          <p:spTgt spid="16"/>
                                        </p:tgtEl>
                                        <p:attrNameLst>
                                          <p:attrName>ppt_y</p:attrName>
                                        </p:attrNameLst>
                                      </p:cBhvr>
                                    </p:anim>
                                    <p:animRot by="21600000">
                                      <p:cBhvr>
                                        <p:cTn id="119"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 y="0"/>
            <a:ext cx="4785360" cy="28194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err="1" smtClean="0">
                <a:solidFill>
                  <a:srgbClr val="00B050"/>
                </a:solidFill>
                <a:latin typeface="NikoshBAN" panose="02000000000000000000" pitchFamily="2" charset="0"/>
                <a:cs typeface="NikoshBAN" panose="02000000000000000000" pitchFamily="2" charset="0"/>
              </a:rPr>
              <a:t>গাড়ি</a:t>
            </a:r>
            <a:endParaRPr lang="en-US" sz="16600" dirty="0">
              <a:solidFill>
                <a:srgbClr val="00B050"/>
              </a:solidFill>
              <a:latin typeface="NikoshBAN" panose="02000000000000000000" pitchFamily="2" charset="0"/>
              <a:cs typeface="NikoshBAN" panose="02000000000000000000" pitchFamily="2" charset="0"/>
            </a:endParaRPr>
          </a:p>
        </p:txBody>
      </p:sp>
      <p:sp>
        <p:nvSpPr>
          <p:cNvPr id="3" name="Oval 2"/>
          <p:cNvSpPr/>
          <p:nvPr/>
        </p:nvSpPr>
        <p:spPr>
          <a:xfrm>
            <a:off x="7147560" y="6246"/>
            <a:ext cx="5044440" cy="2590800"/>
          </a:xfrm>
          <a:prstGeom prst="ellipse">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solidFill>
                  <a:srgbClr val="00B050"/>
                </a:solidFill>
                <a:latin typeface="NikoshBAN" panose="02000000000000000000" pitchFamily="2" charset="0"/>
                <a:cs typeface="NikoshBAN" panose="02000000000000000000" pitchFamily="2" charset="0"/>
              </a:rPr>
              <a:t>ব্যাংকে জমা</a:t>
            </a:r>
            <a:endParaRPr lang="en-US" sz="8800" dirty="0">
              <a:solidFill>
                <a:srgbClr val="00B050"/>
              </a:solidFill>
              <a:latin typeface="NikoshBAN" panose="02000000000000000000" pitchFamily="2" charset="0"/>
              <a:cs typeface="NikoshBAN" panose="02000000000000000000" pitchFamily="2" charset="0"/>
            </a:endParaRPr>
          </a:p>
        </p:txBody>
      </p:sp>
      <p:sp>
        <p:nvSpPr>
          <p:cNvPr id="4" name="Diamond 3"/>
          <p:cNvSpPr/>
          <p:nvPr/>
        </p:nvSpPr>
        <p:spPr>
          <a:xfrm>
            <a:off x="4602480" y="426720"/>
            <a:ext cx="2910840" cy="173736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0000"/>
                </a:solidFill>
                <a:latin typeface="NikoshBAN" panose="02000000000000000000" pitchFamily="2" charset="0"/>
                <a:cs typeface="NikoshBAN" panose="02000000000000000000" pitchFamily="2" charset="0"/>
              </a:rPr>
              <a:t>অথবা</a:t>
            </a:r>
            <a:endParaRPr lang="en-US" sz="4000" dirty="0">
              <a:solidFill>
                <a:srgbClr val="FF0000"/>
              </a:solidFill>
              <a:latin typeface="NikoshBAN" panose="02000000000000000000" pitchFamily="2" charset="0"/>
              <a:cs typeface="NikoshBAN" panose="02000000000000000000" pitchFamily="2" charset="0"/>
            </a:endParaRPr>
          </a:p>
        </p:txBody>
      </p:sp>
      <p:sp>
        <p:nvSpPr>
          <p:cNvPr id="5" name="TextBox 4"/>
          <p:cNvSpPr txBox="1"/>
          <p:nvPr/>
        </p:nvSpPr>
        <p:spPr>
          <a:xfrm>
            <a:off x="784860" y="2865061"/>
            <a:ext cx="11262360" cy="1569660"/>
          </a:xfrm>
          <a:prstGeom prst="rect">
            <a:avLst/>
          </a:prstGeom>
          <a:noFill/>
        </p:spPr>
        <p:txBody>
          <a:bodyPr wrap="square" rtlCol="0">
            <a:spAutoFit/>
          </a:bodyPr>
          <a:lstStyle/>
          <a:p>
            <a:r>
              <a:rPr lang="bn-BD" sz="3200" dirty="0" smtClean="0">
                <a:solidFill>
                  <a:srgbClr val="FF0000"/>
                </a:solidFill>
                <a:latin typeface="NikoshBAN" panose="02000000000000000000" pitchFamily="2" charset="0"/>
                <a:cs typeface="NikoshBAN" panose="02000000000000000000" pitchFamily="2" charset="0"/>
              </a:rPr>
              <a:t>গাড়ি কিনলে ব্যাংকে জমা রাখা যাবেনা এবং ব্যাংকে জমা রাখলে গাড়ি কিনা যাবেনা।অর্থাৎ গাড়ির লাভ করতে চাইলে ব্যাংকের লাভ করতে পারবেনা আর ব্যাংকে জমা রাখলে গাড়ির লাভ করা যাবেনা</a:t>
            </a:r>
            <a:r>
              <a:rPr lang="bn-BD" sz="3200" dirty="0" smtClean="0">
                <a:solidFill>
                  <a:srgbClr val="002060"/>
                </a:solidFill>
                <a:latin typeface="NikoshBAN" panose="02000000000000000000" pitchFamily="2" charset="0"/>
                <a:cs typeface="NikoshBAN" panose="02000000000000000000" pitchFamily="2" charset="0"/>
              </a:rPr>
              <a:t>।</a:t>
            </a:r>
          </a:p>
        </p:txBody>
      </p:sp>
      <p:sp>
        <p:nvSpPr>
          <p:cNvPr id="6" name="Hexagon 5"/>
          <p:cNvSpPr/>
          <p:nvPr/>
        </p:nvSpPr>
        <p:spPr>
          <a:xfrm>
            <a:off x="1310640" y="4434722"/>
            <a:ext cx="10469880" cy="242327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solidFill>
                  <a:srgbClr val="002060"/>
                </a:solidFill>
                <a:latin typeface="NikoshBAN" panose="02000000000000000000" pitchFamily="2" charset="0"/>
                <a:cs typeface="NikoshBAN" panose="02000000000000000000" pitchFamily="2" charset="0"/>
              </a:rPr>
              <a:t>সুতরাং দুই বা ততোধিক বিকল্প বিনিয়োগ থেকে যে কোন একটি বিনিয়োগএর সুযোগ নিতে গেলে অপর একটি সুযোগ ত্যাগ করতে হয়। যা ত্যাগ করা বা সুযোগ থেকে বঞ্চিত হওয়াকেই সুযোগ ব্যয় বলে। </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91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3"/>
                                        </p:tgtEl>
                                        <p:attrNameLst>
                                          <p:attrName>style.visibility</p:attrName>
                                        </p:attrNameLst>
                                      </p:cBhvr>
                                      <p:to>
                                        <p:strVal val="visible"/>
                                      </p:to>
                                    </p:set>
                                    <p:set>
                                      <p:cBhvr>
                                        <p:cTn id="22" dur="455" fill="hold">
                                          <p:stCondLst>
                                            <p:cond delay="0"/>
                                          </p:stCondLst>
                                        </p:cTn>
                                        <p:tgtEl>
                                          <p:spTgt spid="3"/>
                                        </p:tgtEl>
                                        <p:attrNameLst>
                                          <p:attrName>style.rotation</p:attrName>
                                        </p:attrNameLst>
                                      </p:cBhvr>
                                      <p:to>
                                        <p:strVal val="-45.0"/>
                                      </p:to>
                                    </p:set>
                                    <p:anim calcmode="lin" valueType="num">
                                      <p:cBhvr>
                                        <p:cTn id="23"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by="(-#ppt_w*2)" calcmode="lin" valueType="num">
                                      <p:cBhvr rctx="PPT">
                                        <p:cTn id="31" dur="500" autoRev="1" fill="hold">
                                          <p:stCondLst>
                                            <p:cond delay="0"/>
                                          </p:stCondLst>
                                        </p:cTn>
                                        <p:tgtEl>
                                          <p:spTgt spid="5"/>
                                        </p:tgtEl>
                                        <p:attrNameLst>
                                          <p:attrName>ppt_w</p:attrName>
                                        </p:attrNameLst>
                                      </p:cBhvr>
                                    </p:anim>
                                    <p:anim by="(#ppt_w*0.50)" calcmode="lin" valueType="num">
                                      <p:cBhvr>
                                        <p:cTn id="32" dur="500" decel="50000" autoRev="1" fill="hold">
                                          <p:stCondLst>
                                            <p:cond delay="0"/>
                                          </p:stCondLst>
                                        </p:cTn>
                                        <p:tgtEl>
                                          <p:spTgt spid="5"/>
                                        </p:tgtEl>
                                        <p:attrNameLst>
                                          <p:attrName>ppt_x</p:attrName>
                                        </p:attrNameLst>
                                      </p:cBhvr>
                                    </p:anim>
                                    <p:anim from="(-#ppt_h/2)" to="(#ppt_y)" calcmode="lin" valueType="num">
                                      <p:cBhvr>
                                        <p:cTn id="33" dur="1000" fill="hold">
                                          <p:stCondLst>
                                            <p:cond delay="0"/>
                                          </p:stCondLst>
                                        </p:cTn>
                                        <p:tgtEl>
                                          <p:spTgt spid="5"/>
                                        </p:tgtEl>
                                        <p:attrNameLst>
                                          <p:attrName>ppt_y</p:attrName>
                                        </p:attrNameLst>
                                      </p:cBhvr>
                                    </p:anim>
                                    <p:animRot by="21600000">
                                      <p:cBhvr>
                                        <p:cTn id="34" dur="1000" fill="hold">
                                          <p:stCondLst>
                                            <p:cond delay="0"/>
                                          </p:stCondLst>
                                        </p:cTn>
                                        <p:tgtEl>
                                          <p:spTgt spid="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6"/>
                                        </p:tgtEl>
                                        <p:attrNameLst>
                                          <p:attrName>style.visibility</p:attrName>
                                        </p:attrNameLst>
                                      </p:cBhvr>
                                      <p:to>
                                        <p:strVal val="visible"/>
                                      </p:to>
                                    </p:set>
                                    <p:set>
                                      <p:cBhvr>
                                        <p:cTn id="39" dur="455" fill="hold">
                                          <p:stCondLst>
                                            <p:cond delay="0"/>
                                          </p:stCondLst>
                                        </p:cTn>
                                        <p:tgtEl>
                                          <p:spTgt spid="6"/>
                                        </p:tgtEl>
                                        <p:attrNameLst>
                                          <p:attrName>style.rotation</p:attrName>
                                        </p:attrNameLst>
                                      </p:cBhvr>
                                      <p:to>
                                        <p:strVal val="-45.0"/>
                                      </p:to>
                                    </p:set>
                                    <p:anim calcmode="lin" valueType="num">
                                      <p:cBhvr>
                                        <p:cTn id="40"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753" y="212035"/>
            <a:ext cx="4983480" cy="1539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lumMod val="95000"/>
                    <a:lumOff val="5000"/>
                  </a:schemeClr>
                </a:solidFill>
                <a:latin typeface="NikoshBAN" panose="02000000000000000000" pitchFamily="2" charset="0"/>
                <a:cs typeface="NikoshBAN" panose="02000000000000000000" pitchFamily="2" charset="0"/>
              </a:rPr>
              <a:t>প্রকল্প</a:t>
            </a:r>
            <a:r>
              <a:rPr lang="bn-BD" sz="4800" dirty="0" smtClean="0">
                <a:solidFill>
                  <a:schemeClr val="tx1">
                    <a:lumMod val="95000"/>
                    <a:lumOff val="5000"/>
                  </a:schemeClr>
                </a:solidFill>
                <a:latin typeface="NikoshBAN" panose="02000000000000000000" pitchFamily="2" charset="0"/>
                <a:cs typeface="NikoshBAN" panose="02000000000000000000" pitchFamily="2" charset="0"/>
              </a:rPr>
              <a:t> </a:t>
            </a:r>
            <a:r>
              <a:rPr lang="bn-BD" sz="5400" dirty="0" smtClean="0">
                <a:solidFill>
                  <a:schemeClr val="tx1">
                    <a:lumMod val="95000"/>
                    <a:lumOff val="5000"/>
                  </a:schemeClr>
                </a:solidFill>
                <a:latin typeface="NikoshBAN" panose="02000000000000000000" pitchFamily="2" charset="0"/>
                <a:cs typeface="NikoshBAN" panose="02000000000000000000" pitchFamily="2" charset="0"/>
              </a:rPr>
              <a:t>মুল্যায়ন</a:t>
            </a:r>
            <a:endParaRPr lang="en-US" sz="5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066800" y="2118361"/>
            <a:ext cx="10058400" cy="1200329"/>
          </a:xfrm>
          <a:prstGeom prst="rect">
            <a:avLst/>
          </a:prstGeom>
          <a:noFill/>
        </p:spPr>
        <p:txBody>
          <a:bodyPr wrap="square" rtlCol="0">
            <a:spAutoFit/>
          </a:bodyPr>
          <a:lstStyle/>
          <a:p>
            <a:r>
              <a:rPr lang="bn-BD" sz="3600" b="1" i="1" dirty="0" smtClean="0">
                <a:solidFill>
                  <a:srgbClr val="FF0000"/>
                </a:solidFill>
                <a:latin typeface="NikoshBAN" panose="02000000000000000000" pitchFamily="2" charset="0"/>
                <a:cs typeface="NikoshBAN" panose="02000000000000000000" pitchFamily="2" charset="0"/>
              </a:rPr>
              <a:t>যে প্রকল্পতে তুলনামুলক লাভ বেশি হয় সেই প্রকল্পটি নির্বাচন করে তা গ্রহণ করার নামই প্রকল্প মুল্যায়ন। </a:t>
            </a:r>
            <a:endParaRPr lang="en-US" sz="3600" b="1" i="1" dirty="0">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579120" y="4907280"/>
            <a:ext cx="11384280" cy="172212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NikoshBAN" panose="02000000000000000000" pitchFamily="2" charset="0"/>
                <a:cs typeface="NikoshBAN" panose="02000000000000000000" pitchFamily="2" charset="0"/>
              </a:rPr>
              <a:t>টিকাঃ</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প্রকল্প</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অর্থ</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হল</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প্রজেক্ট</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বা</a:t>
            </a:r>
            <a:r>
              <a:rPr lang="en-US" sz="6000" dirty="0" smtClean="0">
                <a:solidFill>
                  <a:srgbClr val="FF0000"/>
                </a:solidFill>
                <a:latin typeface="NikoshBAN" panose="02000000000000000000" pitchFamily="2" charset="0"/>
                <a:cs typeface="NikoshBAN" panose="02000000000000000000" pitchFamily="2" charset="0"/>
              </a:rPr>
              <a:t> </a:t>
            </a:r>
            <a:r>
              <a:rPr lang="bn-BD" sz="6000" dirty="0" smtClean="0">
                <a:solidFill>
                  <a:srgbClr val="FF0000"/>
                </a:solidFill>
                <a:latin typeface="NikoshBAN" panose="02000000000000000000" pitchFamily="2" charset="0"/>
                <a:cs typeface="NikoshBAN" panose="02000000000000000000" pitchFamily="2" charset="0"/>
              </a:rPr>
              <a:t> </a:t>
            </a:r>
            <a:r>
              <a:rPr lang="bn-BD" sz="5400" dirty="0" smtClean="0">
                <a:solidFill>
                  <a:srgbClr val="FF0000"/>
                </a:solidFill>
                <a:latin typeface="NikoshBAN" panose="02000000000000000000" pitchFamily="2" charset="0"/>
                <a:cs typeface="NikoshBAN" panose="02000000000000000000" pitchFamily="2" charset="0"/>
              </a:rPr>
              <a:t>কর্ম পরিকল্পনা</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4196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43660" y="161676"/>
            <a:ext cx="6916972" cy="246225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smtClean="0">
                <a:solidFill>
                  <a:srgbClr val="002060"/>
                </a:solidFill>
                <a:latin typeface="NikoshBAN" panose="02000000000000000000" pitchFamily="2" charset="0"/>
                <a:cs typeface="NikoshBAN" panose="02000000000000000000" pitchFamily="2" charset="0"/>
              </a:rPr>
              <a:t>ঋণ</a:t>
            </a:r>
            <a:r>
              <a:rPr lang="en-US" sz="7200" dirty="0" smtClean="0">
                <a:solidFill>
                  <a:srgbClr val="002060"/>
                </a:solidFill>
              </a:rPr>
              <a:t> </a:t>
            </a:r>
            <a:r>
              <a:rPr lang="en-US" sz="7200" dirty="0" err="1" smtClean="0">
                <a:solidFill>
                  <a:srgbClr val="002060"/>
                </a:solidFill>
              </a:rPr>
              <a:t>গ্রহণ</a:t>
            </a:r>
            <a:r>
              <a:rPr lang="en-US" sz="7200" dirty="0" smtClean="0">
                <a:solidFill>
                  <a:srgbClr val="002060"/>
                </a:solidFill>
              </a:rPr>
              <a:t> </a:t>
            </a:r>
            <a:r>
              <a:rPr lang="en-US" sz="7200" dirty="0" err="1" smtClean="0">
                <a:solidFill>
                  <a:srgbClr val="002060"/>
                </a:solidFill>
              </a:rPr>
              <a:t>সিদ্ধান্ত</a:t>
            </a:r>
            <a:endParaRPr lang="en-US" sz="7200" dirty="0">
              <a:solidFill>
                <a:srgbClr val="002060"/>
              </a:solidFill>
            </a:endParaRPr>
          </a:p>
        </p:txBody>
      </p:sp>
      <p:sp>
        <p:nvSpPr>
          <p:cNvPr id="2" name="Rectangle 1"/>
          <p:cNvSpPr/>
          <p:nvPr/>
        </p:nvSpPr>
        <p:spPr>
          <a:xfrm>
            <a:off x="2543660" y="2804463"/>
            <a:ext cx="6708828" cy="34778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571500" indent="-571500">
              <a:buFont typeface="Arial" panose="020B0604020202020204" pitchFamily="34" charset="0"/>
              <a:buChar char="•"/>
            </a:pPr>
            <a:r>
              <a:rPr lang="bn-BD" sz="4400" dirty="0">
                <a:solidFill>
                  <a:srgbClr val="FF0000"/>
                </a:solidFill>
                <a:latin typeface="NikoshBAN" panose="02000000000000000000" pitchFamily="2" charset="0"/>
                <a:cs typeface="NikoshBAN" panose="02000000000000000000" pitchFamily="2" charset="0"/>
              </a:rPr>
              <a:t>পরিশোধের </a:t>
            </a:r>
            <a:r>
              <a:rPr lang="bn-BD" sz="4400" dirty="0" smtClean="0">
                <a:solidFill>
                  <a:srgbClr val="FF0000"/>
                </a:solidFill>
                <a:latin typeface="NikoshBAN" panose="02000000000000000000" pitchFamily="2" charset="0"/>
                <a:cs typeface="NikoshBAN" panose="02000000000000000000" pitchFamily="2" charset="0"/>
              </a:rPr>
              <a:t>ক্ষমতা</a:t>
            </a:r>
            <a:endParaRPr lang="en-US" sz="4400" dirty="0" smtClean="0">
              <a:solidFill>
                <a:srgbClr val="FF0000"/>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bn-BD" sz="4400" dirty="0" smtClean="0">
                <a:solidFill>
                  <a:srgbClr val="002060"/>
                </a:solidFill>
                <a:latin typeface="NikoshBAN" panose="02000000000000000000" pitchFamily="2" charset="0"/>
                <a:cs typeface="NikoshBAN" panose="02000000000000000000" pitchFamily="2" charset="0"/>
              </a:rPr>
              <a:t>সময়ের</a:t>
            </a:r>
            <a:endParaRPr lang="en-US" sz="4400" dirty="0" smtClean="0">
              <a:solidFill>
                <a:srgbClr val="002060"/>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bn-BD" sz="4400" dirty="0">
                <a:solidFill>
                  <a:srgbClr val="002060"/>
                </a:solidFill>
                <a:latin typeface="NikoshBAN" panose="02000000000000000000" pitchFamily="2" charset="0"/>
                <a:cs typeface="NikoshBAN" panose="02000000000000000000" pitchFamily="2" charset="0"/>
              </a:rPr>
              <a:t>কত </a:t>
            </a:r>
            <a:r>
              <a:rPr lang="bn-BD" sz="4400" dirty="0" smtClean="0">
                <a:solidFill>
                  <a:srgbClr val="002060"/>
                </a:solidFill>
                <a:latin typeface="NikoshBAN" panose="02000000000000000000" pitchFamily="2" charset="0"/>
                <a:cs typeface="NikoshBAN" panose="02000000000000000000" pitchFamily="2" charset="0"/>
              </a:rPr>
              <a:t>কিস্তির</a:t>
            </a:r>
            <a:endParaRPr lang="en-US" sz="4400" dirty="0" smtClean="0">
              <a:solidFill>
                <a:srgbClr val="002060"/>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bn-BD" sz="4400" dirty="0" smtClean="0">
                <a:solidFill>
                  <a:srgbClr val="002060"/>
                </a:solidFill>
                <a:latin typeface="NikoshBAN" panose="02000000000000000000" pitchFamily="2" charset="0"/>
                <a:cs typeface="NikoshBAN" panose="02000000000000000000" pitchFamily="2" charset="0"/>
              </a:rPr>
              <a:t>পরিমাণ</a:t>
            </a:r>
            <a:endParaRPr lang="en-US" sz="4400" dirty="0" smtClean="0">
              <a:solidFill>
                <a:srgbClr val="002060"/>
              </a:solidFill>
              <a:latin typeface="NikoshBAN" panose="02000000000000000000" pitchFamily="2" charset="0"/>
              <a:cs typeface="NikoshBAN" panose="02000000000000000000" pitchFamily="2" charset="0"/>
            </a:endParaRPr>
          </a:p>
          <a:p>
            <a:pPr marL="571500" indent="-571500">
              <a:buFont typeface="Arial" panose="020B0604020202020204" pitchFamily="34" charset="0"/>
              <a:buChar char="•"/>
            </a:pPr>
            <a:r>
              <a:rPr lang="bn-BD" sz="4400" dirty="0">
                <a:solidFill>
                  <a:srgbClr val="002060"/>
                </a:solidFill>
                <a:latin typeface="NikoshBAN" panose="02000000000000000000" pitchFamily="2" charset="0"/>
                <a:cs typeface="NikoshBAN" panose="02000000000000000000" pitchFamily="2" charset="0"/>
              </a:rPr>
              <a:t>ঋণ গ্রহণ আদৌ হবে কিনা</a:t>
            </a:r>
            <a:r>
              <a:rPr lang="bn-BD" sz="4400" dirty="0" smtClean="0">
                <a:solidFill>
                  <a:srgbClr val="002060"/>
                </a:solidFill>
                <a:latin typeface="NikoshBAN" panose="02000000000000000000" pitchFamily="2" charset="0"/>
                <a:cs typeface="NikoshBAN" panose="02000000000000000000" pitchFamily="2" charset="0"/>
              </a:rPr>
              <a:t> </a:t>
            </a:r>
            <a:endParaRPr lang="en-US" sz="4400" dirty="0"/>
          </a:p>
        </p:txBody>
      </p:sp>
    </p:spTree>
    <p:extLst>
      <p:ext uri="{BB962C8B-B14F-4D97-AF65-F5344CB8AC3E}">
        <p14:creationId xmlns:p14="http://schemas.microsoft.com/office/powerpoint/2010/main" val="379575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90845" y="76200"/>
            <a:ext cx="5654040" cy="19077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chemeClr val="tx1"/>
                </a:solidFill>
                <a:latin typeface="NikoshBAN" panose="02000000000000000000" pitchFamily="2" charset="0"/>
                <a:cs typeface="NikoshBAN" panose="02000000000000000000" pitchFamily="2" charset="0"/>
              </a:rPr>
              <a:t>প্রয়োজনীয়</a:t>
            </a:r>
            <a:r>
              <a:rPr lang="en-US" sz="6600" dirty="0" smtClean="0">
                <a:solidFill>
                  <a:schemeClr val="tx1"/>
                </a:solidFill>
              </a:rPr>
              <a:t> সুত্র</a:t>
            </a:r>
            <a:endParaRPr lang="en-US" sz="6600" dirty="0">
              <a:solidFill>
                <a:schemeClr val="tx1"/>
              </a:solidFill>
            </a:endParaRPr>
          </a:p>
        </p:txBody>
      </p:sp>
      <p:grpSp>
        <p:nvGrpSpPr>
          <p:cNvPr id="6" name="Group 5"/>
          <p:cNvGrpSpPr/>
          <p:nvPr/>
        </p:nvGrpSpPr>
        <p:grpSpPr>
          <a:xfrm>
            <a:off x="259080" y="2590800"/>
            <a:ext cx="5829300" cy="3870960"/>
            <a:chOff x="457200" y="2590800"/>
            <a:chExt cx="5631180" cy="3870960"/>
          </a:xfrm>
        </p:grpSpPr>
        <p:sp>
          <p:nvSpPr>
            <p:cNvPr id="3" name="Rectangle 2"/>
            <p:cNvSpPr/>
            <p:nvPr/>
          </p:nvSpPr>
          <p:spPr>
            <a:xfrm>
              <a:off x="457200" y="2590800"/>
              <a:ext cx="5631180" cy="38709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3200" dirty="0" smtClean="0">
                <a:solidFill>
                  <a:srgbClr val="002060"/>
                </a:solidFill>
                <a:latin typeface="NikoshBAN" panose="02000000000000000000" pitchFamily="2" charset="0"/>
                <a:cs typeface="NikoshBAN" panose="02000000000000000000" pitchFamily="2" charset="0"/>
              </a:endParaRPr>
            </a:p>
            <a:p>
              <a:pPr algn="ctr"/>
              <a:endParaRPr lang="bn-BD" sz="3200" dirty="0">
                <a:solidFill>
                  <a:srgbClr val="002060"/>
                </a:solidFill>
                <a:latin typeface="NikoshBAN" panose="02000000000000000000" pitchFamily="2" charset="0"/>
                <a:cs typeface="NikoshBAN" panose="02000000000000000000" pitchFamily="2" charset="0"/>
              </a:endParaRPr>
            </a:p>
            <a:p>
              <a:pPr algn="ctr"/>
              <a:endParaRPr lang="bn-BD" sz="3200" dirty="0" smtClean="0">
                <a:solidFill>
                  <a:srgbClr val="002060"/>
                </a:solidFill>
                <a:latin typeface="NikoshBAN" panose="02000000000000000000" pitchFamily="2" charset="0"/>
                <a:cs typeface="NikoshBAN" panose="02000000000000000000" pitchFamily="2" charset="0"/>
              </a:endParaRPr>
            </a:p>
            <a:p>
              <a:r>
                <a:rPr lang="bn-BD" sz="3200" dirty="0" smtClean="0">
                  <a:solidFill>
                    <a:srgbClr val="002060"/>
                  </a:solidFill>
                  <a:latin typeface="NikoshBAN" panose="02000000000000000000" pitchFamily="2" charset="0"/>
                  <a:cs typeface="NikoshBAN" panose="02000000000000000000" pitchFamily="2" charset="0"/>
                </a:rPr>
                <a:t>যেখানে,</a:t>
              </a:r>
            </a:p>
            <a:p>
              <a:pPr algn="ctr"/>
              <a:r>
                <a:rPr lang="en-US" sz="3200" dirty="0" err="1" smtClean="0">
                  <a:solidFill>
                    <a:srgbClr val="002060"/>
                  </a:solidFill>
                  <a:latin typeface="NikoshBAN" panose="02000000000000000000" pitchFamily="2" charset="0"/>
                  <a:cs typeface="NikoshBAN" panose="02000000000000000000" pitchFamily="2" charset="0"/>
                </a:rPr>
                <a:t>Pv</a:t>
              </a:r>
              <a:r>
                <a:rPr lang="en-US" sz="3200" dirty="0" smtClean="0">
                  <a:solidFill>
                    <a:srgbClr val="002060"/>
                  </a:solidFill>
                  <a:latin typeface="NikoshBAN" panose="02000000000000000000" pitchFamily="2" charset="0"/>
                  <a:cs typeface="NikoshBAN" panose="02000000000000000000" pitchFamily="2" charset="0"/>
                </a:rPr>
                <a:t>=Present Value(</a:t>
              </a:r>
              <a:r>
                <a:rPr lang="bn-BD" sz="3200" dirty="0" smtClean="0">
                  <a:solidFill>
                    <a:srgbClr val="002060"/>
                  </a:solidFill>
                  <a:latin typeface="NikoshBAN" panose="02000000000000000000" pitchFamily="2" charset="0"/>
                  <a:cs typeface="NikoshBAN" panose="02000000000000000000" pitchFamily="2" charset="0"/>
                </a:rPr>
                <a:t>বর্তমান মুল্য)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err="1" smtClean="0">
                  <a:solidFill>
                    <a:srgbClr val="002060"/>
                  </a:solidFill>
                  <a:latin typeface="NikoshBAN" panose="02000000000000000000" pitchFamily="2" charset="0"/>
                  <a:cs typeface="NikoshBAN" panose="02000000000000000000" pitchFamily="2" charset="0"/>
                </a:rPr>
                <a:t>Fv</a:t>
              </a:r>
              <a:r>
                <a:rPr lang="en-US" sz="3200" dirty="0" smtClean="0">
                  <a:solidFill>
                    <a:srgbClr val="002060"/>
                  </a:solidFill>
                  <a:latin typeface="NikoshBAN" panose="02000000000000000000" pitchFamily="2" charset="0"/>
                  <a:cs typeface="NikoshBAN" panose="02000000000000000000" pitchFamily="2" charset="0"/>
                </a:rPr>
                <a:t>= future value</a:t>
              </a:r>
              <a:r>
                <a:rPr lang="bn-BD" sz="3200" dirty="0" smtClean="0">
                  <a:solidFill>
                    <a:srgbClr val="002060"/>
                  </a:solidFill>
                  <a:latin typeface="NikoshBAN" panose="02000000000000000000" pitchFamily="2" charset="0"/>
                  <a:cs typeface="NikoshBAN" panose="02000000000000000000" pitchFamily="2" charset="0"/>
                </a:rPr>
                <a:t>(ভবিষ্যত মুল্য)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R= rate of interest</a:t>
              </a:r>
              <a:r>
                <a:rPr lang="bn-BD" sz="3200" dirty="0" smtClean="0">
                  <a:solidFill>
                    <a:srgbClr val="002060"/>
                  </a:solidFill>
                  <a:latin typeface="NikoshBAN" panose="02000000000000000000" pitchFamily="2" charset="0"/>
                  <a:cs typeface="NikoshBAN" panose="02000000000000000000" pitchFamily="2" charset="0"/>
                </a:rPr>
                <a:t>(সুদের হার)</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N=number of year</a:t>
              </a:r>
              <a:r>
                <a:rPr lang="bn-BD" sz="3200" dirty="0" smtClean="0">
                  <a:solidFill>
                    <a:srgbClr val="002060"/>
                  </a:solidFill>
                  <a:latin typeface="NikoshBAN" panose="02000000000000000000" pitchFamily="2" charset="0"/>
                  <a:cs typeface="NikoshBAN" panose="02000000000000000000" pitchFamily="2" charset="0"/>
                </a:rPr>
                <a:t>(বছর সংখ্যা)</a:t>
              </a:r>
              <a:endParaRPr lang="en-US" sz="3200" dirty="0" smtClean="0">
                <a:solidFill>
                  <a:srgbClr val="002060"/>
                </a:solidFill>
                <a:latin typeface="NikoshBAN" panose="02000000000000000000" pitchFamily="2" charset="0"/>
                <a:cs typeface="NikoshBAN" panose="02000000000000000000" pitchFamily="2" charset="0"/>
              </a:endParaRPr>
            </a:p>
            <a:p>
              <a:pPr algn="ct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4" name="Oval 3"/>
            <p:cNvSpPr/>
            <p:nvPr/>
          </p:nvSpPr>
          <p:spPr>
            <a:xfrm>
              <a:off x="1574648" y="2590800"/>
              <a:ext cx="4377690" cy="1473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rgbClr val="002060"/>
                  </a:solidFill>
                  <a:latin typeface="NikoshBAN" panose="02000000000000000000" pitchFamily="2" charset="0"/>
                  <a:cs typeface="NikoshBAN" panose="02000000000000000000" pitchFamily="2" charset="0"/>
                </a:rPr>
                <a:t>PV=</a:t>
              </a:r>
              <a:r>
                <a:rPr lang="en-US" sz="4000" dirty="0" err="1">
                  <a:solidFill>
                    <a:srgbClr val="002060"/>
                  </a:solidFill>
                  <a:latin typeface="NikoshBAN" panose="02000000000000000000" pitchFamily="2" charset="0"/>
                  <a:cs typeface="NikoshBAN" panose="02000000000000000000" pitchFamily="2" charset="0"/>
                </a:rPr>
                <a:t>fv</a:t>
              </a:r>
              <a:r>
                <a:rPr lang="en-US" sz="4000" dirty="0">
                  <a:solidFill>
                    <a:srgbClr val="002060"/>
                  </a:solidFill>
                  <a:latin typeface="NikoshBAN" panose="02000000000000000000" pitchFamily="2" charset="0"/>
                  <a:cs typeface="NikoshBAN" panose="02000000000000000000" pitchFamily="2" charset="0"/>
                </a:rPr>
                <a:t>/(1+r)n</a:t>
              </a:r>
              <a:endParaRPr lang="bn-BD" sz="4000" dirty="0">
                <a:solidFill>
                  <a:srgbClr val="002060"/>
                </a:solidFill>
                <a:latin typeface="NikoshBAN" panose="02000000000000000000" pitchFamily="2" charset="0"/>
                <a:cs typeface="NikoshBAN" panose="02000000000000000000" pitchFamily="2" charset="0"/>
              </a:endParaRPr>
            </a:p>
          </p:txBody>
        </p:sp>
      </p:grpSp>
      <p:grpSp>
        <p:nvGrpSpPr>
          <p:cNvPr id="8" name="Group 7"/>
          <p:cNvGrpSpPr/>
          <p:nvPr/>
        </p:nvGrpSpPr>
        <p:grpSpPr>
          <a:xfrm>
            <a:off x="6171205" y="2590800"/>
            <a:ext cx="5547360" cy="3870960"/>
            <a:chOff x="6309360" y="2590800"/>
            <a:chExt cx="5547360" cy="3870960"/>
          </a:xfrm>
        </p:grpSpPr>
        <p:sp>
          <p:nvSpPr>
            <p:cNvPr id="5" name="Rectangle 4"/>
            <p:cNvSpPr/>
            <p:nvPr/>
          </p:nvSpPr>
          <p:spPr>
            <a:xfrm>
              <a:off x="6309360" y="2590800"/>
              <a:ext cx="5547360" cy="3870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rgbClr val="FFFF00"/>
                </a:solidFill>
                <a:latin typeface="NikoshBAN" panose="02000000000000000000" pitchFamily="2" charset="0"/>
                <a:cs typeface="NikoshBAN" panose="02000000000000000000" pitchFamily="2" charset="0"/>
              </a:endParaRPr>
            </a:p>
            <a:p>
              <a:pPr algn="ctr"/>
              <a:endParaRPr lang="bn-BD" sz="2800" dirty="0">
                <a:solidFill>
                  <a:srgbClr val="FFFF00"/>
                </a:solidFill>
                <a:latin typeface="NikoshBAN" panose="02000000000000000000" pitchFamily="2" charset="0"/>
                <a:cs typeface="NikoshBAN" panose="02000000000000000000" pitchFamily="2" charset="0"/>
              </a:endParaRPr>
            </a:p>
            <a:p>
              <a:pPr algn="ctr"/>
              <a:endParaRPr lang="bn-BD" sz="2800" dirty="0" smtClean="0">
                <a:solidFill>
                  <a:srgbClr val="FFFF00"/>
                </a:solidFill>
                <a:latin typeface="NikoshBAN" panose="02000000000000000000" pitchFamily="2" charset="0"/>
                <a:cs typeface="NikoshBAN" panose="02000000000000000000" pitchFamily="2" charset="0"/>
              </a:endParaRPr>
            </a:p>
            <a:p>
              <a:pPr algn="ctr"/>
              <a:endParaRPr lang="bn-BD" sz="2800" dirty="0">
                <a:solidFill>
                  <a:srgbClr val="FFFF00"/>
                </a:solidFill>
                <a:latin typeface="NikoshBAN" panose="02000000000000000000" pitchFamily="2" charset="0"/>
                <a:cs typeface="NikoshBAN" panose="02000000000000000000" pitchFamily="2" charset="0"/>
              </a:endParaRPr>
            </a:p>
            <a:p>
              <a:r>
                <a:rPr lang="bn-BD" sz="2800" dirty="0" smtClean="0">
                  <a:solidFill>
                    <a:srgbClr val="FFFF00"/>
                  </a:solidFill>
                  <a:latin typeface="NikoshBAN" panose="02000000000000000000" pitchFamily="2" charset="0"/>
                  <a:cs typeface="NikoshBAN" panose="02000000000000000000" pitchFamily="2" charset="0"/>
                </a:rPr>
                <a:t>যেখানে,</a:t>
              </a:r>
            </a:p>
            <a:p>
              <a:pPr algn="ctr"/>
              <a:r>
                <a:rPr lang="en-US" sz="2800" dirty="0" err="1" smtClean="0">
                  <a:solidFill>
                    <a:srgbClr val="FFFF00"/>
                  </a:solidFill>
                  <a:latin typeface="NikoshBAN" panose="02000000000000000000" pitchFamily="2" charset="0"/>
                  <a:cs typeface="NikoshBAN" panose="02000000000000000000" pitchFamily="2" charset="0"/>
                </a:rPr>
                <a:t>Fv</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futue</a:t>
              </a:r>
              <a:r>
                <a:rPr lang="en-US" sz="2800" dirty="0" smtClean="0">
                  <a:solidFill>
                    <a:srgbClr val="FFFF00"/>
                  </a:solidFill>
                  <a:latin typeface="NikoshBAN" panose="02000000000000000000" pitchFamily="2" charset="0"/>
                  <a:cs typeface="NikoshBAN" panose="02000000000000000000" pitchFamily="2" charset="0"/>
                </a:rPr>
                <a:t> value (</a:t>
              </a:r>
              <a:r>
                <a:rPr lang="bn-BD" sz="2800" dirty="0" smtClean="0">
                  <a:solidFill>
                    <a:srgbClr val="FFFF00"/>
                  </a:solidFill>
                  <a:latin typeface="NikoshBAN" panose="02000000000000000000" pitchFamily="2" charset="0"/>
                  <a:cs typeface="NikoshBAN" panose="02000000000000000000" pitchFamily="2" charset="0"/>
                </a:rPr>
                <a:t>ভবিষ্যত মুল্য)</a:t>
              </a:r>
            </a:p>
            <a:p>
              <a:pPr algn="ctr"/>
              <a:r>
                <a:rPr lang="en-US" sz="2800" dirty="0" err="1" smtClean="0">
                  <a:solidFill>
                    <a:srgbClr val="FFFF00"/>
                  </a:solidFill>
                  <a:latin typeface="NikoshBAN" panose="02000000000000000000" pitchFamily="2" charset="0"/>
                  <a:cs typeface="NikoshBAN" panose="02000000000000000000" pitchFamily="2" charset="0"/>
                </a:rPr>
                <a:t>Pv</a:t>
              </a:r>
              <a:r>
                <a:rPr lang="en-US" sz="2800" dirty="0" smtClean="0">
                  <a:solidFill>
                    <a:srgbClr val="FFFF00"/>
                  </a:solidFill>
                  <a:latin typeface="NikoshBAN" panose="02000000000000000000" pitchFamily="2" charset="0"/>
                  <a:cs typeface="NikoshBAN" panose="02000000000000000000" pitchFamily="2" charset="0"/>
                </a:rPr>
                <a:t>= present value (</a:t>
              </a:r>
              <a:r>
                <a:rPr lang="bn-BD" sz="2800" dirty="0" smtClean="0">
                  <a:solidFill>
                    <a:srgbClr val="FFFF00"/>
                  </a:solidFill>
                  <a:latin typeface="NikoshBAN" panose="02000000000000000000" pitchFamily="2" charset="0"/>
                  <a:cs typeface="NikoshBAN" panose="02000000000000000000" pitchFamily="2" charset="0"/>
                </a:rPr>
                <a:t>বর্তমান মুল্য)</a:t>
              </a:r>
            </a:p>
            <a:p>
              <a:pPr algn="ctr"/>
              <a:r>
                <a:rPr lang="en-US" sz="2800" dirty="0" smtClean="0">
                  <a:solidFill>
                    <a:srgbClr val="FFFF00"/>
                  </a:solidFill>
                  <a:latin typeface="NikoshBAN" panose="02000000000000000000" pitchFamily="2" charset="0"/>
                  <a:cs typeface="NikoshBAN" panose="02000000000000000000" pitchFamily="2" charset="0"/>
                </a:rPr>
                <a:t>R=rate of interest (</a:t>
              </a:r>
              <a:r>
                <a:rPr lang="bn-BD" sz="2800" dirty="0" smtClean="0">
                  <a:solidFill>
                    <a:srgbClr val="FFFF00"/>
                  </a:solidFill>
                  <a:latin typeface="NikoshBAN" panose="02000000000000000000" pitchFamily="2" charset="0"/>
                  <a:cs typeface="NikoshBAN" panose="02000000000000000000" pitchFamily="2" charset="0"/>
                </a:rPr>
                <a:t>সুদের হার)</a:t>
              </a:r>
            </a:p>
            <a:p>
              <a:pPr algn="ctr"/>
              <a:r>
                <a:rPr lang="en-US" sz="2800" dirty="0" smtClean="0">
                  <a:solidFill>
                    <a:srgbClr val="FFFF00"/>
                  </a:solidFill>
                  <a:latin typeface="NikoshBAN" panose="02000000000000000000" pitchFamily="2" charset="0"/>
                  <a:cs typeface="NikoshBAN" panose="02000000000000000000" pitchFamily="2" charset="0"/>
                </a:rPr>
                <a:t>N= number of years (</a:t>
              </a:r>
              <a:r>
                <a:rPr lang="bn-BD" sz="2800" dirty="0" smtClean="0">
                  <a:solidFill>
                    <a:srgbClr val="FFFF00"/>
                  </a:solidFill>
                  <a:latin typeface="NikoshBAN" panose="02000000000000000000" pitchFamily="2" charset="0"/>
                  <a:cs typeface="NikoshBAN" panose="02000000000000000000" pitchFamily="2" charset="0"/>
                </a:rPr>
                <a:t>বছর সংখ্যা)</a:t>
              </a:r>
              <a:endParaRPr lang="en-US" sz="2800" dirty="0">
                <a:solidFill>
                  <a:srgbClr val="FFFF00"/>
                </a:solidFill>
                <a:latin typeface="NikoshBAN" panose="02000000000000000000" pitchFamily="2" charset="0"/>
                <a:cs typeface="NikoshBAN" panose="02000000000000000000" pitchFamily="2" charset="0"/>
              </a:endParaRPr>
            </a:p>
          </p:txBody>
        </p:sp>
        <p:sp>
          <p:nvSpPr>
            <p:cNvPr id="7" name="Oval 6"/>
            <p:cNvSpPr/>
            <p:nvPr/>
          </p:nvSpPr>
          <p:spPr>
            <a:xfrm>
              <a:off x="6522720" y="2590800"/>
              <a:ext cx="5059680" cy="1676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a:solidFill>
                    <a:srgbClr val="FF0000"/>
                  </a:solidFill>
                  <a:latin typeface="NikoshBAN" panose="02000000000000000000" pitchFamily="2" charset="0"/>
                  <a:cs typeface="NikoshBAN" panose="02000000000000000000" pitchFamily="2" charset="0"/>
                </a:rPr>
                <a:t>FV= </a:t>
              </a:r>
              <a:r>
                <a:rPr lang="en-US" sz="4800" dirty="0" err="1">
                  <a:solidFill>
                    <a:srgbClr val="FF0000"/>
                  </a:solidFill>
                  <a:latin typeface="NikoshBAN" panose="02000000000000000000" pitchFamily="2" charset="0"/>
                  <a:cs typeface="NikoshBAN" panose="02000000000000000000" pitchFamily="2" charset="0"/>
                </a:rPr>
                <a:t>pv</a:t>
              </a:r>
              <a:r>
                <a:rPr lang="en-US" sz="4800" dirty="0">
                  <a:solidFill>
                    <a:srgbClr val="FF0000"/>
                  </a:solidFill>
                  <a:latin typeface="NikoshBAN" panose="02000000000000000000" pitchFamily="2" charset="0"/>
                  <a:cs typeface="NikoshBAN" panose="02000000000000000000" pitchFamily="2" charset="0"/>
                </a:rPr>
                <a:t>(1+r)n</a:t>
              </a:r>
            </a:p>
          </p:txBody>
        </p:sp>
      </p:grpSp>
      <p:graphicFrame>
        <p:nvGraphicFramePr>
          <p:cNvPr id="9" name="Object 8"/>
          <p:cNvGraphicFramePr>
            <a:graphicFrameLocks noChangeAspect="1"/>
          </p:cNvGraphicFramePr>
          <p:nvPr>
            <p:extLst>
              <p:ext uri="{D42A27DB-BD31-4B8C-83A1-F6EECF244321}">
                <p14:modId xmlns:p14="http://schemas.microsoft.com/office/powerpoint/2010/main" val="1093609785"/>
              </p:ext>
            </p:extLst>
          </p:nvPr>
        </p:nvGraphicFramePr>
        <p:xfrm>
          <a:off x="789122" y="641349"/>
          <a:ext cx="2472238" cy="735785"/>
        </p:xfrm>
        <a:graphic>
          <a:graphicData uri="http://schemas.openxmlformats.org/presentationml/2006/ole">
            <mc:AlternateContent xmlns:mc="http://schemas.openxmlformats.org/markup-compatibility/2006">
              <mc:Choice xmlns:v="urn:schemas-microsoft-com:vml" Requires="v">
                <p:oleObj spid="_x0000_s1048" name="Equation" r:id="rId3" imgW="1066680" imgH="317160" progId="Equation.3">
                  <p:embed/>
                </p:oleObj>
              </mc:Choice>
              <mc:Fallback>
                <p:oleObj name="Equation" r:id="rId3" imgW="1066680" imgH="317160" progId="Equation.3">
                  <p:embed/>
                  <p:pic>
                    <p:nvPicPr>
                      <p:cNvPr id="0" name=""/>
                      <p:cNvPicPr/>
                      <p:nvPr/>
                    </p:nvPicPr>
                    <p:blipFill>
                      <a:blip r:embed="rId4"/>
                      <a:stretch>
                        <a:fillRect/>
                      </a:stretch>
                    </p:blipFill>
                    <p:spPr>
                      <a:xfrm>
                        <a:off x="789122" y="641349"/>
                        <a:ext cx="2472238" cy="735785"/>
                      </a:xfrm>
                      <a:prstGeom prst="rect">
                        <a:avLst/>
                      </a:prstGeom>
                    </p:spPr>
                  </p:pic>
                </p:oleObj>
              </mc:Fallback>
            </mc:AlternateContent>
          </a:graphicData>
        </a:graphic>
      </p:graphicFrame>
    </p:spTree>
    <p:extLst>
      <p:ext uri="{BB962C8B-B14F-4D97-AF65-F5344CB8AC3E}">
        <p14:creationId xmlns:p14="http://schemas.microsoft.com/office/powerpoint/2010/main" val="214818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i="1" dirty="0" smtClean="0">
                <a:solidFill>
                  <a:srgbClr val="FF0000"/>
                </a:solidFill>
                <a:latin typeface="NikoshBAN" panose="02000000000000000000" pitchFamily="2" charset="0"/>
                <a:cs typeface="NikoshBAN" panose="02000000000000000000" pitchFamily="2" charset="0"/>
              </a:rPr>
              <a:t>মনেকর </a:t>
            </a:r>
            <a:r>
              <a:rPr lang="en-US" sz="3200" b="1" i="1" dirty="0" smtClean="0">
                <a:solidFill>
                  <a:srgbClr val="FF0000"/>
                </a:solidFill>
                <a:latin typeface="NikoshBAN" panose="02000000000000000000" pitchFamily="2" charset="0"/>
                <a:cs typeface="NikoshBAN" panose="02000000000000000000" pitchFamily="2" charset="0"/>
              </a:rPr>
              <a:t>,</a:t>
            </a:r>
            <a:r>
              <a:rPr lang="en-US" sz="3200" b="1" i="1" dirty="0" err="1" smtClean="0">
                <a:solidFill>
                  <a:srgbClr val="FF0000"/>
                </a:solidFill>
                <a:latin typeface="NikoshBAN" panose="02000000000000000000" pitchFamily="2" charset="0"/>
                <a:cs typeface="NikoshBAN" panose="02000000000000000000" pitchFamily="2" charset="0"/>
              </a:rPr>
              <a:t>মম’র</a:t>
            </a:r>
            <a:r>
              <a:rPr lang="en-US" sz="3200" b="1" i="1" dirty="0" smtClean="0">
                <a:solidFill>
                  <a:srgbClr val="FF0000"/>
                </a:solidFill>
                <a:latin typeface="NikoshBAN" panose="02000000000000000000" pitchFamily="2" charset="0"/>
                <a:cs typeface="NikoshBAN" panose="02000000000000000000" pitchFamily="2" charset="0"/>
              </a:rPr>
              <a:t> </a:t>
            </a:r>
            <a:r>
              <a:rPr lang="bn-BD" sz="3200" b="1" i="1" dirty="0" smtClean="0">
                <a:solidFill>
                  <a:srgbClr val="FF0000"/>
                </a:solidFill>
                <a:latin typeface="NikoshBAN" panose="02000000000000000000" pitchFamily="2" charset="0"/>
                <a:cs typeface="NikoshBAN" panose="02000000000000000000" pitchFamily="2" charset="0"/>
              </a:rPr>
              <a:t>১০০০০(</a:t>
            </a:r>
            <a:r>
              <a:rPr lang="en-US" sz="3200" b="1" i="1" dirty="0" err="1" smtClean="0">
                <a:solidFill>
                  <a:srgbClr val="FF0000"/>
                </a:solidFill>
                <a:latin typeface="NikoshBAN" panose="02000000000000000000" pitchFamily="2" charset="0"/>
                <a:cs typeface="NikoshBAN" panose="02000000000000000000" pitchFamily="2" charset="0"/>
              </a:rPr>
              <a:t>pv</a:t>
            </a:r>
            <a:r>
              <a:rPr lang="en-US" sz="3200" b="1" i="1" dirty="0" smtClean="0">
                <a:solidFill>
                  <a:srgbClr val="FF0000"/>
                </a:solidFill>
                <a:latin typeface="NikoshBAN" panose="02000000000000000000" pitchFamily="2" charset="0"/>
                <a:cs typeface="NikoshBAN" panose="02000000000000000000" pitchFamily="2" charset="0"/>
              </a:rPr>
              <a:t>)</a:t>
            </a:r>
            <a:r>
              <a:rPr lang="bn-BD" sz="3200" b="1" i="1" dirty="0" smtClean="0">
                <a:solidFill>
                  <a:srgbClr val="FF0000"/>
                </a:solidFill>
                <a:latin typeface="NikoshBAN" panose="02000000000000000000" pitchFamily="2" charset="0"/>
                <a:cs typeface="NikoshBAN" panose="02000000000000000000" pitchFamily="2" charset="0"/>
              </a:rPr>
              <a:t> টাকা আছে। </a:t>
            </a:r>
            <a:r>
              <a:rPr lang="en-US" sz="3200" b="1" i="1" dirty="0" err="1" smtClean="0">
                <a:solidFill>
                  <a:srgbClr val="FF0000"/>
                </a:solidFill>
                <a:latin typeface="NikoshBAN" panose="02000000000000000000" pitchFamily="2" charset="0"/>
                <a:cs typeface="NikoshBAN" panose="02000000000000000000" pitchFamily="2" charset="0"/>
              </a:rPr>
              <a:t>মম</a:t>
            </a:r>
            <a:r>
              <a:rPr lang="en-US" sz="3200" b="1" i="1" dirty="0" smtClean="0">
                <a:solidFill>
                  <a:srgbClr val="FF0000"/>
                </a:solidFill>
                <a:latin typeface="NikoshBAN" panose="02000000000000000000" pitchFamily="2" charset="0"/>
                <a:cs typeface="NikoshBAN" panose="02000000000000000000" pitchFamily="2" charset="0"/>
              </a:rPr>
              <a:t> </a:t>
            </a:r>
            <a:r>
              <a:rPr lang="bn-BD" sz="3200" b="1" i="1" dirty="0" smtClean="0">
                <a:solidFill>
                  <a:srgbClr val="FF0000"/>
                </a:solidFill>
                <a:latin typeface="NikoshBAN" panose="02000000000000000000" pitchFamily="2" charset="0"/>
                <a:cs typeface="NikoshBAN" panose="02000000000000000000" pitchFamily="2" charset="0"/>
              </a:rPr>
              <a:t>জনতা </a:t>
            </a:r>
            <a:r>
              <a:rPr lang="bn-BD" sz="3200" b="1" i="1" dirty="0" smtClean="0">
                <a:solidFill>
                  <a:srgbClr val="FF0000"/>
                </a:solidFill>
                <a:latin typeface="NikoshBAN" panose="02000000000000000000" pitchFamily="2" charset="0"/>
                <a:cs typeface="NikoshBAN" panose="02000000000000000000" pitchFamily="2" charset="0"/>
              </a:rPr>
              <a:t>ব্যাংকে জমা রাখতে </a:t>
            </a:r>
            <a:r>
              <a:rPr lang="bn-BD" sz="3200" b="1" i="1" dirty="0" smtClean="0">
                <a:solidFill>
                  <a:srgbClr val="FF0000"/>
                </a:solidFill>
                <a:latin typeface="NikoshBAN" panose="02000000000000000000" pitchFamily="2" charset="0"/>
                <a:cs typeface="NikoshBAN" panose="02000000000000000000" pitchFamily="2" charset="0"/>
              </a:rPr>
              <a:t>চা</a:t>
            </a:r>
            <a:r>
              <a:rPr lang="en-US" sz="3200" b="1" i="1" dirty="0">
                <a:solidFill>
                  <a:srgbClr val="FF0000"/>
                </a:solidFill>
                <a:latin typeface="NikoshBAN" panose="02000000000000000000" pitchFamily="2" charset="0"/>
                <a:cs typeface="NikoshBAN" panose="02000000000000000000" pitchFamily="2" charset="0"/>
              </a:rPr>
              <a:t>য়</a:t>
            </a:r>
            <a:r>
              <a:rPr lang="bn-BD" sz="3200" b="1" i="1" dirty="0" smtClean="0">
                <a:solidFill>
                  <a:srgbClr val="FF0000"/>
                </a:solidFill>
                <a:latin typeface="NikoshBAN" panose="02000000000000000000" pitchFamily="2" charset="0"/>
                <a:cs typeface="NikoshBAN" panose="02000000000000000000" pitchFamily="2" charset="0"/>
              </a:rPr>
              <a:t>।  </a:t>
            </a:r>
            <a:r>
              <a:rPr lang="bn-BD" sz="3200" b="1" i="1" dirty="0" smtClean="0">
                <a:solidFill>
                  <a:srgbClr val="FF0000"/>
                </a:solidFill>
                <a:latin typeface="NikoshBAN" panose="02000000000000000000" pitchFamily="2" charset="0"/>
                <a:cs typeface="NikoshBAN" panose="02000000000000000000" pitchFamily="2" charset="0"/>
              </a:rPr>
              <a:t>ব্যাংক </a:t>
            </a:r>
            <a:r>
              <a:rPr lang="en-US" sz="3200" b="1" i="1" dirty="0" err="1" smtClean="0">
                <a:solidFill>
                  <a:srgbClr val="FF0000"/>
                </a:solidFill>
                <a:latin typeface="NikoshBAN" panose="02000000000000000000" pitchFamily="2" charset="0"/>
                <a:cs typeface="NikoshBAN" panose="02000000000000000000" pitchFamily="2" charset="0"/>
              </a:rPr>
              <a:t>মম</a:t>
            </a:r>
            <a:r>
              <a:rPr lang="bn-BD" sz="3200" b="1" i="1" dirty="0" smtClean="0">
                <a:solidFill>
                  <a:srgbClr val="FF0000"/>
                </a:solidFill>
                <a:latin typeface="NikoshBAN" panose="02000000000000000000" pitchFamily="2" charset="0"/>
                <a:cs typeface="NikoshBAN" panose="02000000000000000000" pitchFamily="2" charset="0"/>
              </a:rPr>
              <a:t>কে </a:t>
            </a:r>
            <a:r>
              <a:rPr lang="bn-BD" sz="3200" b="1" i="1" dirty="0" smtClean="0">
                <a:solidFill>
                  <a:srgbClr val="FF0000"/>
                </a:solidFill>
                <a:latin typeface="NikoshBAN" panose="02000000000000000000" pitchFamily="2" charset="0"/>
                <a:cs typeface="NikoshBAN" panose="02000000000000000000" pitchFamily="2" charset="0"/>
              </a:rPr>
              <a:t>১০%</a:t>
            </a:r>
            <a:r>
              <a:rPr lang="en-US" sz="3200" b="1" i="1" dirty="0" smtClean="0">
                <a:solidFill>
                  <a:srgbClr val="FF0000"/>
                </a:solidFill>
                <a:latin typeface="NikoshBAN" panose="02000000000000000000" pitchFamily="2" charset="0"/>
                <a:cs typeface="NikoshBAN" panose="02000000000000000000" pitchFamily="2" charset="0"/>
              </a:rPr>
              <a:t>(r)</a:t>
            </a:r>
            <a:r>
              <a:rPr lang="bn-BD" sz="3200" b="1" i="1" dirty="0" smtClean="0">
                <a:solidFill>
                  <a:srgbClr val="FF0000"/>
                </a:solidFill>
                <a:latin typeface="NikoshBAN" panose="02000000000000000000" pitchFamily="2" charset="0"/>
                <a:cs typeface="NikoshBAN" panose="02000000000000000000" pitchFamily="2" charset="0"/>
              </a:rPr>
              <a:t> হারে সুদ প্রদান করবে। ৫</a:t>
            </a:r>
            <a:r>
              <a:rPr lang="en-US" sz="3200" b="1" i="1" dirty="0" smtClean="0">
                <a:solidFill>
                  <a:srgbClr val="FF0000"/>
                </a:solidFill>
                <a:latin typeface="NikoshBAN" panose="02000000000000000000" pitchFamily="2" charset="0"/>
                <a:cs typeface="NikoshBAN" panose="02000000000000000000" pitchFamily="2" charset="0"/>
              </a:rPr>
              <a:t>(n)</a:t>
            </a:r>
            <a:r>
              <a:rPr lang="bn-BD" sz="3200" b="1" i="1" dirty="0" smtClean="0">
                <a:solidFill>
                  <a:srgbClr val="FF0000"/>
                </a:solidFill>
                <a:latin typeface="NikoshBAN" panose="02000000000000000000" pitchFamily="2" charset="0"/>
                <a:cs typeface="NikoshBAN" panose="02000000000000000000" pitchFamily="2" charset="0"/>
              </a:rPr>
              <a:t> বছর পর </a:t>
            </a:r>
            <a:r>
              <a:rPr lang="bn-BD" sz="3200" b="1" i="1" dirty="0" smtClean="0">
                <a:solidFill>
                  <a:srgbClr val="FF0000"/>
                </a:solidFill>
                <a:latin typeface="NikoshBAN" panose="02000000000000000000" pitchFamily="2" charset="0"/>
                <a:cs typeface="NikoshBAN" panose="02000000000000000000" pitchFamily="2" charset="0"/>
              </a:rPr>
              <a:t>ব্যাংক </a:t>
            </a:r>
            <a:r>
              <a:rPr lang="en-US" sz="3200" b="1" i="1" dirty="0" err="1" smtClean="0">
                <a:solidFill>
                  <a:srgbClr val="FF0000"/>
                </a:solidFill>
                <a:latin typeface="NikoshBAN" panose="02000000000000000000" pitchFamily="2" charset="0"/>
                <a:cs typeface="NikoshBAN" panose="02000000000000000000" pitchFamily="2" charset="0"/>
              </a:rPr>
              <a:t>মম</a:t>
            </a:r>
            <a:r>
              <a:rPr lang="bn-BD" sz="3200" b="1" i="1" dirty="0" smtClean="0">
                <a:solidFill>
                  <a:srgbClr val="FF0000"/>
                </a:solidFill>
                <a:latin typeface="NikoshBAN" panose="02000000000000000000" pitchFamily="2" charset="0"/>
                <a:cs typeface="NikoshBAN" panose="02000000000000000000" pitchFamily="2" charset="0"/>
              </a:rPr>
              <a:t>কে </a:t>
            </a:r>
            <a:r>
              <a:rPr lang="bn-BD" sz="3200" b="1" i="1" dirty="0" smtClean="0">
                <a:solidFill>
                  <a:srgbClr val="FF0000"/>
                </a:solidFill>
                <a:latin typeface="NikoshBAN" panose="02000000000000000000" pitchFamily="2" charset="0"/>
                <a:cs typeface="NikoshBAN" panose="02000000000000000000" pitchFamily="2" charset="0"/>
              </a:rPr>
              <a:t>কত টাকা ফেরত দিবে?</a:t>
            </a:r>
          </a:p>
          <a:p>
            <a:pPr algn="ctr"/>
            <a:r>
              <a:rPr lang="bn-BD" sz="4400" b="1" i="1" dirty="0" smtClean="0">
                <a:solidFill>
                  <a:srgbClr val="FF0000"/>
                </a:solidFill>
                <a:latin typeface="NikoshBAN" panose="02000000000000000000" pitchFamily="2" charset="0"/>
                <a:cs typeface="NikoshBAN" panose="02000000000000000000" pitchFamily="2" charset="0"/>
              </a:rPr>
              <a:t>সমাধানঃ</a:t>
            </a:r>
          </a:p>
          <a:p>
            <a:pPr algn="ctr"/>
            <a:r>
              <a:rPr lang="bn-BD" sz="3200" b="1" i="1" dirty="0" smtClean="0">
                <a:solidFill>
                  <a:srgbClr val="002060"/>
                </a:solidFill>
                <a:latin typeface="NikoshBAN" panose="02000000000000000000" pitchFamily="2" charset="0"/>
                <a:cs typeface="NikoshBAN" panose="02000000000000000000" pitchFamily="2" charset="0"/>
              </a:rPr>
              <a:t>এখানে,</a:t>
            </a:r>
          </a:p>
          <a:p>
            <a:pPr algn="ctr"/>
            <a:r>
              <a:rPr lang="en-US" sz="3200" b="1" i="1" dirty="0" err="1" smtClean="0">
                <a:solidFill>
                  <a:srgbClr val="002060"/>
                </a:solidFill>
                <a:latin typeface="NikoshBAN" panose="02000000000000000000" pitchFamily="2" charset="0"/>
                <a:cs typeface="NikoshBAN" panose="02000000000000000000" pitchFamily="2" charset="0"/>
              </a:rPr>
              <a:t>Pv</a:t>
            </a:r>
            <a:r>
              <a:rPr lang="en-US" sz="3200" b="1" i="1" dirty="0" smtClean="0">
                <a:solidFill>
                  <a:srgbClr val="002060"/>
                </a:solidFill>
                <a:latin typeface="NikoshBAN" panose="02000000000000000000" pitchFamily="2" charset="0"/>
                <a:cs typeface="NikoshBAN" panose="02000000000000000000" pitchFamily="2" charset="0"/>
              </a:rPr>
              <a:t>= </a:t>
            </a:r>
            <a:r>
              <a:rPr lang="bn-BD" sz="3200" b="1" i="1" dirty="0" smtClean="0">
                <a:solidFill>
                  <a:srgbClr val="002060"/>
                </a:solidFill>
                <a:latin typeface="NikoshBAN" panose="02000000000000000000" pitchFamily="2" charset="0"/>
                <a:cs typeface="NikoshBAN" panose="02000000000000000000" pitchFamily="2" charset="0"/>
              </a:rPr>
              <a:t>১০০০০</a:t>
            </a:r>
          </a:p>
          <a:p>
            <a:pPr algn="ctr"/>
            <a:r>
              <a:rPr lang="en-US" sz="3200" b="1" i="1" dirty="0" smtClean="0">
                <a:solidFill>
                  <a:srgbClr val="002060"/>
                </a:solidFill>
                <a:latin typeface="NikoshBAN" panose="02000000000000000000" pitchFamily="2" charset="0"/>
                <a:cs typeface="NikoshBAN" panose="02000000000000000000" pitchFamily="2" charset="0"/>
              </a:rPr>
              <a:t>R=</a:t>
            </a:r>
            <a:r>
              <a:rPr lang="bn-BD" sz="3200" b="1" i="1" dirty="0" smtClean="0">
                <a:solidFill>
                  <a:srgbClr val="002060"/>
                </a:solidFill>
                <a:latin typeface="NikoshBAN" panose="02000000000000000000" pitchFamily="2" charset="0"/>
                <a:cs typeface="NikoshBAN" panose="02000000000000000000" pitchFamily="2" charset="0"/>
              </a:rPr>
              <a:t>১০%</a:t>
            </a:r>
          </a:p>
          <a:p>
            <a:pPr algn="ctr"/>
            <a:r>
              <a:rPr lang="en-US" sz="3200" b="1" i="1" dirty="0" smtClean="0">
                <a:solidFill>
                  <a:srgbClr val="002060"/>
                </a:solidFill>
                <a:latin typeface="NikoshBAN" panose="02000000000000000000" pitchFamily="2" charset="0"/>
                <a:cs typeface="NikoshBAN" panose="02000000000000000000" pitchFamily="2" charset="0"/>
              </a:rPr>
              <a:t>N=</a:t>
            </a:r>
            <a:r>
              <a:rPr lang="bn-BD" sz="3200" b="1" i="1" dirty="0" smtClean="0">
                <a:solidFill>
                  <a:srgbClr val="002060"/>
                </a:solidFill>
                <a:latin typeface="NikoshBAN" panose="02000000000000000000" pitchFamily="2" charset="0"/>
                <a:cs typeface="NikoshBAN" panose="02000000000000000000" pitchFamily="2" charset="0"/>
              </a:rPr>
              <a:t>৫</a:t>
            </a:r>
          </a:p>
          <a:p>
            <a:pPr algn="ctr"/>
            <a:r>
              <a:rPr lang="bn-BD" sz="3200" b="1" i="1" dirty="0" smtClean="0">
                <a:solidFill>
                  <a:srgbClr val="002060"/>
                </a:solidFill>
                <a:latin typeface="NikoshBAN" panose="02000000000000000000" pitchFamily="2" charset="0"/>
                <a:cs typeface="NikoshBAN" panose="02000000000000000000" pitchFamily="2" charset="0"/>
              </a:rPr>
              <a:t>আমরা জানি,</a:t>
            </a:r>
          </a:p>
          <a:p>
            <a:pPr algn="ctr"/>
            <a:r>
              <a:rPr lang="en-US" sz="3200" b="1" i="1" dirty="0" err="1" smtClean="0">
                <a:solidFill>
                  <a:srgbClr val="002060"/>
                </a:solidFill>
                <a:latin typeface="NikoshBAN" panose="02000000000000000000" pitchFamily="2" charset="0"/>
                <a:cs typeface="NikoshBAN" panose="02000000000000000000" pitchFamily="2" charset="0"/>
              </a:rPr>
              <a:t>Fv</a:t>
            </a:r>
            <a:r>
              <a:rPr lang="en-US" sz="3200" b="1" i="1" dirty="0" smtClean="0">
                <a:solidFill>
                  <a:srgbClr val="002060"/>
                </a:solidFill>
                <a:latin typeface="NikoshBAN" panose="02000000000000000000" pitchFamily="2" charset="0"/>
                <a:cs typeface="NikoshBAN" panose="02000000000000000000" pitchFamily="2" charset="0"/>
              </a:rPr>
              <a:t>= </a:t>
            </a:r>
            <a:r>
              <a:rPr lang="en-US" sz="3200" b="1" i="1" dirty="0" err="1" smtClean="0">
                <a:solidFill>
                  <a:srgbClr val="002060"/>
                </a:solidFill>
                <a:latin typeface="NikoshBAN" panose="02000000000000000000" pitchFamily="2" charset="0"/>
                <a:cs typeface="NikoshBAN" panose="02000000000000000000" pitchFamily="2" charset="0"/>
              </a:rPr>
              <a:t>pv</a:t>
            </a:r>
            <a:r>
              <a:rPr lang="en-US" sz="3200" b="1" i="1" dirty="0" smtClean="0">
                <a:solidFill>
                  <a:srgbClr val="002060"/>
                </a:solidFill>
                <a:latin typeface="NikoshBAN" panose="02000000000000000000" pitchFamily="2" charset="0"/>
                <a:cs typeface="NikoshBAN" panose="02000000000000000000" pitchFamily="2" charset="0"/>
              </a:rPr>
              <a:t>(1+r)n</a:t>
            </a:r>
          </a:p>
          <a:p>
            <a:pPr algn="ctr"/>
            <a:r>
              <a:rPr lang="en-US" sz="3200" b="1" i="1" dirty="0" smtClean="0">
                <a:solidFill>
                  <a:srgbClr val="002060"/>
                </a:solidFill>
                <a:latin typeface="NikoshBAN" panose="02000000000000000000" pitchFamily="2" charset="0"/>
                <a:cs typeface="NikoshBAN" panose="02000000000000000000" pitchFamily="2" charset="0"/>
              </a:rPr>
              <a:t>=</a:t>
            </a:r>
            <a:r>
              <a:rPr lang="bn-BD" sz="3200" b="1" i="1" dirty="0" smtClean="0">
                <a:solidFill>
                  <a:srgbClr val="002060"/>
                </a:solidFill>
                <a:latin typeface="NikoshBAN" panose="02000000000000000000" pitchFamily="2" charset="0"/>
                <a:cs typeface="NikoshBAN" panose="02000000000000000000" pitchFamily="2" charset="0"/>
              </a:rPr>
              <a:t>১০০০০*(১+</a:t>
            </a:r>
            <a:r>
              <a:rPr lang="en-US" sz="3200" b="1" i="1" dirty="0" smtClean="0">
                <a:solidFill>
                  <a:srgbClr val="002060"/>
                </a:solidFill>
                <a:latin typeface="NikoshBAN" panose="02000000000000000000" pitchFamily="2" charset="0"/>
                <a:cs typeface="NikoshBAN" panose="02000000000000000000" pitchFamily="2" charset="0"/>
              </a:rPr>
              <a:t>.</a:t>
            </a:r>
            <a:r>
              <a:rPr lang="bn-BD" sz="3200" b="1" i="1" dirty="0" smtClean="0">
                <a:solidFill>
                  <a:srgbClr val="002060"/>
                </a:solidFill>
                <a:latin typeface="NikoshBAN" panose="02000000000000000000" pitchFamily="2" charset="0"/>
                <a:cs typeface="NikoshBAN" panose="02000000000000000000" pitchFamily="2" charset="0"/>
              </a:rPr>
              <a:t>১০)৫</a:t>
            </a:r>
          </a:p>
          <a:p>
            <a:pPr algn="ctr"/>
            <a:r>
              <a:rPr lang="bn-BD" sz="3200" b="1" i="1" dirty="0" smtClean="0">
                <a:solidFill>
                  <a:srgbClr val="002060"/>
                </a:solidFill>
                <a:latin typeface="NikoshBAN" panose="02000000000000000000" pitchFamily="2" charset="0"/>
                <a:cs typeface="NikoshBAN" panose="02000000000000000000" pitchFamily="2" charset="0"/>
              </a:rPr>
              <a:t>=১০০০০*১</a:t>
            </a:r>
            <a:r>
              <a:rPr lang="en-US" sz="3200" b="1" i="1" dirty="0" smtClean="0">
                <a:solidFill>
                  <a:srgbClr val="002060"/>
                </a:solidFill>
                <a:latin typeface="NikoshBAN" panose="02000000000000000000" pitchFamily="2" charset="0"/>
                <a:cs typeface="NikoshBAN" panose="02000000000000000000" pitchFamily="2" charset="0"/>
              </a:rPr>
              <a:t>.</a:t>
            </a:r>
            <a:r>
              <a:rPr lang="bn-BD" sz="3200" b="1" i="1" dirty="0" smtClean="0">
                <a:solidFill>
                  <a:srgbClr val="002060"/>
                </a:solidFill>
                <a:latin typeface="NikoshBAN" panose="02000000000000000000" pitchFamily="2" charset="0"/>
                <a:cs typeface="NikoshBAN" panose="02000000000000000000" pitchFamily="2" charset="0"/>
              </a:rPr>
              <a:t>৬১০৫১</a:t>
            </a:r>
          </a:p>
          <a:p>
            <a:pPr algn="ctr"/>
            <a:r>
              <a:rPr lang="bn-BD" sz="3200" b="1" i="1" dirty="0" smtClean="0">
                <a:solidFill>
                  <a:srgbClr val="002060"/>
                </a:solidFill>
                <a:latin typeface="NikoshBAN" panose="02000000000000000000" pitchFamily="2" charset="0"/>
                <a:cs typeface="NikoshBAN" panose="02000000000000000000" pitchFamily="2" charset="0"/>
              </a:rPr>
              <a:t>=১৬১০৫ টাকা</a:t>
            </a:r>
            <a:endParaRPr lang="en-US" sz="2800" b="1" i="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82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nodeType="clickEffect">
                                  <p:stCondLst>
                                    <p:cond delay="0"/>
                                  </p:stCondLst>
                                  <p:iterate type="lt">
                                    <p:tmPct val="50000"/>
                                  </p:iterate>
                                  <p:childTnLst>
                                    <p:set>
                                      <p:cBhvr>
                                        <p:cTn id="16" dur="1" fill="hold">
                                          <p:stCondLst>
                                            <p:cond delay="0"/>
                                          </p:stCondLst>
                                        </p:cTn>
                                        <p:tgtEl>
                                          <p:spTgt spid="2">
                                            <p:txEl>
                                              <p:pRg st="1" end="1"/>
                                            </p:txEl>
                                          </p:spTgt>
                                        </p:tgtEl>
                                        <p:attrNameLst>
                                          <p:attrName>style.visibility</p:attrName>
                                        </p:attrNameLst>
                                      </p:cBhvr>
                                      <p:to>
                                        <p:strVal val="visible"/>
                                      </p:to>
                                    </p:set>
                                    <p:set>
                                      <p:cBhvr>
                                        <p:cTn id="17" dur="455" fill="hold">
                                          <p:stCondLst>
                                            <p:cond delay="0"/>
                                          </p:stCondLst>
                                        </p:cTn>
                                        <p:tgtEl>
                                          <p:spTgt spid="2">
                                            <p:txEl>
                                              <p:pRg st="1" end="1"/>
                                            </p:txEl>
                                          </p:spTgt>
                                        </p:tgtEl>
                                        <p:attrNameLst>
                                          <p:attrName>style.rotation</p:attrName>
                                        </p:attrNameLst>
                                      </p:cBhvr>
                                      <p:to>
                                        <p:strVal val="-45.0"/>
                                      </p:to>
                                    </p:set>
                                    <p:anim calcmode="lin" valueType="num">
                                      <p:cBhvr>
                                        <p:cTn id="18" dur="455" fill="hold">
                                          <p:stCondLst>
                                            <p:cond delay="455"/>
                                          </p:stCondLst>
                                        </p:cTn>
                                        <p:tgtEl>
                                          <p:spTgt spid="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
                                            <p:txEl>
                                              <p:pRg st="1" end="1"/>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2">
                                            <p:txEl>
                                              <p:pRg st="2" end="2"/>
                                            </p:txEl>
                                          </p:spTgt>
                                        </p:tgtEl>
                                        <p:attrNameLst>
                                          <p:attrName>style.visibility</p:attrName>
                                        </p:attrNameLst>
                                      </p:cBhvr>
                                      <p:to>
                                        <p:strVal val="visible"/>
                                      </p:to>
                                    </p:set>
                                    <p:anim by="(-#ppt_w*2)" calcmode="lin" valueType="num">
                                      <p:cBhvr rctx="PPT">
                                        <p:cTn id="26" dur="500" autoRev="1" fill="hold">
                                          <p:stCondLst>
                                            <p:cond delay="0"/>
                                          </p:stCondLst>
                                        </p:cTn>
                                        <p:tgtEl>
                                          <p:spTgt spid="2">
                                            <p:txEl>
                                              <p:pRg st="2" end="2"/>
                                            </p:txEl>
                                          </p:spTgt>
                                        </p:tgtEl>
                                        <p:attrNameLst>
                                          <p:attrName>ppt_w</p:attrName>
                                        </p:attrNameLst>
                                      </p:cBhvr>
                                    </p:anim>
                                    <p:anim by="(#ppt_w*0.50)" calcmode="lin" valueType="num">
                                      <p:cBhvr>
                                        <p:cTn id="27" dur="500" decel="50000" autoRev="1" fill="hold">
                                          <p:stCondLst>
                                            <p:cond delay="0"/>
                                          </p:stCondLst>
                                        </p:cTn>
                                        <p:tgtEl>
                                          <p:spTgt spid="2">
                                            <p:txEl>
                                              <p:pRg st="2" end="2"/>
                                            </p:txEl>
                                          </p:spTgt>
                                        </p:tgtEl>
                                        <p:attrNameLst>
                                          <p:attrName>ppt_x</p:attrName>
                                        </p:attrNameLst>
                                      </p:cBhvr>
                                    </p:anim>
                                    <p:anim from="(-#ppt_h/2)" to="(#ppt_y)" calcmode="lin" valueType="num">
                                      <p:cBhvr>
                                        <p:cTn id="28" dur="1000" fill="hold">
                                          <p:stCondLst>
                                            <p:cond delay="0"/>
                                          </p:stCondLst>
                                        </p:cTn>
                                        <p:tgtEl>
                                          <p:spTgt spid="2">
                                            <p:txEl>
                                              <p:pRg st="2" end="2"/>
                                            </p:txEl>
                                          </p:spTgt>
                                        </p:tgtEl>
                                        <p:attrNameLst>
                                          <p:attrName>ppt_y</p:attrName>
                                        </p:attrNameLst>
                                      </p:cBhvr>
                                    </p:anim>
                                    <p:animRot by="21600000">
                                      <p:cBhvr>
                                        <p:cTn id="29" dur="1000" fill="hold">
                                          <p:stCondLst>
                                            <p:cond delay="0"/>
                                          </p:stCondLst>
                                        </p:cTn>
                                        <p:tgtEl>
                                          <p:spTgt spid="2">
                                            <p:txEl>
                                              <p:pRg st="2" end="2"/>
                                            </p:txEl>
                                          </p:spTgt>
                                        </p:tgtEl>
                                        <p:attrNameLst>
                                          <p:attrName>r</p:attrName>
                                        </p:attrNameLst>
                                      </p:cBhvr>
                                    </p:animRot>
                                  </p:childTnLst>
                                </p:cTn>
                              </p:par>
                              <p:par>
                                <p:cTn id="30" presetID="56" presetClass="entr" presetSubtype="0" fill="hold" nodeType="withEffect">
                                  <p:stCondLst>
                                    <p:cond delay="0"/>
                                  </p:stCondLst>
                                  <p:iterate type="lt">
                                    <p:tmPct val="10000"/>
                                  </p:iterate>
                                  <p:childTnLst>
                                    <p:set>
                                      <p:cBhvr>
                                        <p:cTn id="31" dur="1" fill="hold">
                                          <p:stCondLst>
                                            <p:cond delay="0"/>
                                          </p:stCondLst>
                                        </p:cTn>
                                        <p:tgtEl>
                                          <p:spTgt spid="2">
                                            <p:txEl>
                                              <p:pRg st="3" end="3"/>
                                            </p:txEl>
                                          </p:spTgt>
                                        </p:tgtEl>
                                        <p:attrNameLst>
                                          <p:attrName>style.visibility</p:attrName>
                                        </p:attrNameLst>
                                      </p:cBhvr>
                                      <p:to>
                                        <p:strVal val="visible"/>
                                      </p:to>
                                    </p:set>
                                    <p:anim by="(-#ppt_w*2)" calcmode="lin" valueType="num">
                                      <p:cBhvr rctx="PPT">
                                        <p:cTn id="32" dur="500" autoRev="1" fill="hold">
                                          <p:stCondLst>
                                            <p:cond delay="0"/>
                                          </p:stCondLst>
                                        </p:cTn>
                                        <p:tgtEl>
                                          <p:spTgt spid="2">
                                            <p:txEl>
                                              <p:pRg st="3" end="3"/>
                                            </p:txEl>
                                          </p:spTgt>
                                        </p:tgtEl>
                                        <p:attrNameLst>
                                          <p:attrName>ppt_w</p:attrName>
                                        </p:attrNameLst>
                                      </p:cBhvr>
                                    </p:anim>
                                    <p:anim by="(#ppt_w*0.50)" calcmode="lin" valueType="num">
                                      <p:cBhvr>
                                        <p:cTn id="33" dur="500" decel="50000" autoRev="1" fill="hold">
                                          <p:stCondLst>
                                            <p:cond delay="0"/>
                                          </p:stCondLst>
                                        </p:cTn>
                                        <p:tgtEl>
                                          <p:spTgt spid="2">
                                            <p:txEl>
                                              <p:pRg st="3" end="3"/>
                                            </p:txEl>
                                          </p:spTgt>
                                        </p:tgtEl>
                                        <p:attrNameLst>
                                          <p:attrName>ppt_x</p:attrName>
                                        </p:attrNameLst>
                                      </p:cBhvr>
                                    </p:anim>
                                    <p:anim from="(-#ppt_h/2)" to="(#ppt_y)" calcmode="lin" valueType="num">
                                      <p:cBhvr>
                                        <p:cTn id="34" dur="1000" fill="hold">
                                          <p:stCondLst>
                                            <p:cond delay="0"/>
                                          </p:stCondLst>
                                        </p:cTn>
                                        <p:tgtEl>
                                          <p:spTgt spid="2">
                                            <p:txEl>
                                              <p:pRg st="3" end="3"/>
                                            </p:txEl>
                                          </p:spTgt>
                                        </p:tgtEl>
                                        <p:attrNameLst>
                                          <p:attrName>ppt_y</p:attrName>
                                        </p:attrNameLst>
                                      </p:cBhvr>
                                    </p:anim>
                                    <p:animRot by="21600000">
                                      <p:cBhvr>
                                        <p:cTn id="35" dur="1000" fill="hold">
                                          <p:stCondLst>
                                            <p:cond delay="0"/>
                                          </p:stCondLst>
                                        </p:cTn>
                                        <p:tgtEl>
                                          <p:spTgt spid="2">
                                            <p:txEl>
                                              <p:pRg st="3" end="3"/>
                                            </p:txEl>
                                          </p:spTgt>
                                        </p:tgtEl>
                                        <p:attrNameLst>
                                          <p:attrName>r</p:attrName>
                                        </p:attrNameLst>
                                      </p:cBhvr>
                                    </p:animRot>
                                  </p:childTnLst>
                                </p:cTn>
                              </p:par>
                              <p:par>
                                <p:cTn id="36" presetID="56" presetClass="entr" presetSubtype="0" fill="hold" nodeType="withEffect">
                                  <p:stCondLst>
                                    <p:cond delay="0"/>
                                  </p:stCondLst>
                                  <p:iterate type="lt">
                                    <p:tmPct val="10000"/>
                                  </p:iterate>
                                  <p:childTnLst>
                                    <p:set>
                                      <p:cBhvr>
                                        <p:cTn id="37" dur="1" fill="hold">
                                          <p:stCondLst>
                                            <p:cond delay="0"/>
                                          </p:stCondLst>
                                        </p:cTn>
                                        <p:tgtEl>
                                          <p:spTgt spid="2">
                                            <p:txEl>
                                              <p:pRg st="4" end="4"/>
                                            </p:txEl>
                                          </p:spTgt>
                                        </p:tgtEl>
                                        <p:attrNameLst>
                                          <p:attrName>style.visibility</p:attrName>
                                        </p:attrNameLst>
                                      </p:cBhvr>
                                      <p:to>
                                        <p:strVal val="visible"/>
                                      </p:to>
                                    </p:set>
                                    <p:anim by="(-#ppt_w*2)" calcmode="lin" valueType="num">
                                      <p:cBhvr rctx="PPT">
                                        <p:cTn id="38" dur="500" autoRev="1" fill="hold">
                                          <p:stCondLst>
                                            <p:cond delay="0"/>
                                          </p:stCondLst>
                                        </p:cTn>
                                        <p:tgtEl>
                                          <p:spTgt spid="2">
                                            <p:txEl>
                                              <p:pRg st="4" end="4"/>
                                            </p:txEl>
                                          </p:spTgt>
                                        </p:tgtEl>
                                        <p:attrNameLst>
                                          <p:attrName>ppt_w</p:attrName>
                                        </p:attrNameLst>
                                      </p:cBhvr>
                                    </p:anim>
                                    <p:anim by="(#ppt_w*0.50)" calcmode="lin" valueType="num">
                                      <p:cBhvr>
                                        <p:cTn id="39" dur="500" decel="50000" autoRev="1" fill="hold">
                                          <p:stCondLst>
                                            <p:cond delay="0"/>
                                          </p:stCondLst>
                                        </p:cTn>
                                        <p:tgtEl>
                                          <p:spTgt spid="2">
                                            <p:txEl>
                                              <p:pRg st="4" end="4"/>
                                            </p:txEl>
                                          </p:spTgt>
                                        </p:tgtEl>
                                        <p:attrNameLst>
                                          <p:attrName>ppt_x</p:attrName>
                                        </p:attrNameLst>
                                      </p:cBhvr>
                                    </p:anim>
                                    <p:anim from="(-#ppt_h/2)" to="(#ppt_y)" calcmode="lin" valueType="num">
                                      <p:cBhvr>
                                        <p:cTn id="40" dur="1000" fill="hold">
                                          <p:stCondLst>
                                            <p:cond delay="0"/>
                                          </p:stCondLst>
                                        </p:cTn>
                                        <p:tgtEl>
                                          <p:spTgt spid="2">
                                            <p:txEl>
                                              <p:pRg st="4" end="4"/>
                                            </p:txEl>
                                          </p:spTgt>
                                        </p:tgtEl>
                                        <p:attrNameLst>
                                          <p:attrName>ppt_y</p:attrName>
                                        </p:attrNameLst>
                                      </p:cBhvr>
                                    </p:anim>
                                    <p:animRot by="21600000">
                                      <p:cBhvr>
                                        <p:cTn id="41" dur="1000" fill="hold">
                                          <p:stCondLst>
                                            <p:cond delay="0"/>
                                          </p:stCondLst>
                                        </p:cTn>
                                        <p:tgtEl>
                                          <p:spTgt spid="2">
                                            <p:txEl>
                                              <p:pRg st="4" end="4"/>
                                            </p:txEl>
                                          </p:spTgt>
                                        </p:tgtEl>
                                        <p:attrNameLst>
                                          <p:attrName>r</p:attrName>
                                        </p:attrNameLst>
                                      </p:cBhvr>
                                    </p:animRot>
                                  </p:childTnLst>
                                </p:cTn>
                              </p:par>
                              <p:par>
                                <p:cTn id="42" presetID="56" presetClass="entr" presetSubtype="0" fill="hold" nodeType="withEffect">
                                  <p:stCondLst>
                                    <p:cond delay="0"/>
                                  </p:stCondLst>
                                  <p:iterate type="lt">
                                    <p:tmPct val="10000"/>
                                  </p:iterate>
                                  <p:childTnLst>
                                    <p:set>
                                      <p:cBhvr>
                                        <p:cTn id="43" dur="1" fill="hold">
                                          <p:stCondLst>
                                            <p:cond delay="0"/>
                                          </p:stCondLst>
                                        </p:cTn>
                                        <p:tgtEl>
                                          <p:spTgt spid="2">
                                            <p:txEl>
                                              <p:pRg st="5" end="5"/>
                                            </p:txEl>
                                          </p:spTgt>
                                        </p:tgtEl>
                                        <p:attrNameLst>
                                          <p:attrName>style.visibility</p:attrName>
                                        </p:attrNameLst>
                                      </p:cBhvr>
                                      <p:to>
                                        <p:strVal val="visible"/>
                                      </p:to>
                                    </p:set>
                                    <p:anim by="(-#ppt_w*2)" calcmode="lin" valueType="num">
                                      <p:cBhvr rctx="PPT">
                                        <p:cTn id="44" dur="500" autoRev="1" fill="hold">
                                          <p:stCondLst>
                                            <p:cond delay="0"/>
                                          </p:stCondLst>
                                        </p:cTn>
                                        <p:tgtEl>
                                          <p:spTgt spid="2">
                                            <p:txEl>
                                              <p:pRg st="5" end="5"/>
                                            </p:txEl>
                                          </p:spTgt>
                                        </p:tgtEl>
                                        <p:attrNameLst>
                                          <p:attrName>ppt_w</p:attrName>
                                        </p:attrNameLst>
                                      </p:cBhvr>
                                    </p:anim>
                                    <p:anim by="(#ppt_w*0.50)" calcmode="lin" valueType="num">
                                      <p:cBhvr>
                                        <p:cTn id="45" dur="500" decel="50000" autoRev="1" fill="hold">
                                          <p:stCondLst>
                                            <p:cond delay="0"/>
                                          </p:stCondLst>
                                        </p:cTn>
                                        <p:tgtEl>
                                          <p:spTgt spid="2">
                                            <p:txEl>
                                              <p:pRg st="5" end="5"/>
                                            </p:txEl>
                                          </p:spTgt>
                                        </p:tgtEl>
                                        <p:attrNameLst>
                                          <p:attrName>ppt_x</p:attrName>
                                        </p:attrNameLst>
                                      </p:cBhvr>
                                    </p:anim>
                                    <p:anim from="(-#ppt_h/2)" to="(#ppt_y)" calcmode="lin" valueType="num">
                                      <p:cBhvr>
                                        <p:cTn id="46" dur="1000" fill="hold">
                                          <p:stCondLst>
                                            <p:cond delay="0"/>
                                          </p:stCondLst>
                                        </p:cTn>
                                        <p:tgtEl>
                                          <p:spTgt spid="2">
                                            <p:txEl>
                                              <p:pRg st="5" end="5"/>
                                            </p:txEl>
                                          </p:spTgt>
                                        </p:tgtEl>
                                        <p:attrNameLst>
                                          <p:attrName>ppt_y</p:attrName>
                                        </p:attrNameLst>
                                      </p:cBhvr>
                                    </p:anim>
                                    <p:animRot by="21600000">
                                      <p:cBhvr>
                                        <p:cTn id="47" dur="1000" fill="hold">
                                          <p:stCondLst>
                                            <p:cond delay="0"/>
                                          </p:stCondLst>
                                        </p:cTn>
                                        <p:tgtEl>
                                          <p:spTgt spid="2">
                                            <p:txEl>
                                              <p:pRg st="5" end="5"/>
                                            </p:txEl>
                                          </p:spTgt>
                                        </p:tgtEl>
                                        <p:attrNameLst>
                                          <p:attrName>r</p:attrName>
                                        </p:attrNameLst>
                                      </p:cBhvr>
                                    </p:animRot>
                                  </p:childTnLst>
                                </p:cTn>
                              </p:par>
                              <p:par>
                                <p:cTn id="48" presetID="56" presetClass="entr" presetSubtype="0" fill="hold" nodeType="withEffect">
                                  <p:stCondLst>
                                    <p:cond delay="0"/>
                                  </p:stCondLst>
                                  <p:iterate type="lt">
                                    <p:tmPct val="10000"/>
                                  </p:iterate>
                                  <p:childTnLst>
                                    <p:set>
                                      <p:cBhvr>
                                        <p:cTn id="49" dur="1" fill="hold">
                                          <p:stCondLst>
                                            <p:cond delay="0"/>
                                          </p:stCondLst>
                                        </p:cTn>
                                        <p:tgtEl>
                                          <p:spTgt spid="2">
                                            <p:txEl>
                                              <p:pRg st="6" end="6"/>
                                            </p:txEl>
                                          </p:spTgt>
                                        </p:tgtEl>
                                        <p:attrNameLst>
                                          <p:attrName>style.visibility</p:attrName>
                                        </p:attrNameLst>
                                      </p:cBhvr>
                                      <p:to>
                                        <p:strVal val="visible"/>
                                      </p:to>
                                    </p:set>
                                    <p:anim by="(-#ppt_w*2)" calcmode="lin" valueType="num">
                                      <p:cBhvr rctx="PPT">
                                        <p:cTn id="50" dur="500" autoRev="1" fill="hold">
                                          <p:stCondLst>
                                            <p:cond delay="0"/>
                                          </p:stCondLst>
                                        </p:cTn>
                                        <p:tgtEl>
                                          <p:spTgt spid="2">
                                            <p:txEl>
                                              <p:pRg st="6" end="6"/>
                                            </p:txEl>
                                          </p:spTgt>
                                        </p:tgtEl>
                                        <p:attrNameLst>
                                          <p:attrName>ppt_w</p:attrName>
                                        </p:attrNameLst>
                                      </p:cBhvr>
                                    </p:anim>
                                    <p:anim by="(#ppt_w*0.50)" calcmode="lin" valueType="num">
                                      <p:cBhvr>
                                        <p:cTn id="51" dur="500" decel="50000" autoRev="1" fill="hold">
                                          <p:stCondLst>
                                            <p:cond delay="0"/>
                                          </p:stCondLst>
                                        </p:cTn>
                                        <p:tgtEl>
                                          <p:spTgt spid="2">
                                            <p:txEl>
                                              <p:pRg st="6" end="6"/>
                                            </p:txEl>
                                          </p:spTgt>
                                        </p:tgtEl>
                                        <p:attrNameLst>
                                          <p:attrName>ppt_x</p:attrName>
                                        </p:attrNameLst>
                                      </p:cBhvr>
                                    </p:anim>
                                    <p:anim from="(-#ppt_h/2)" to="(#ppt_y)" calcmode="lin" valueType="num">
                                      <p:cBhvr>
                                        <p:cTn id="52" dur="1000" fill="hold">
                                          <p:stCondLst>
                                            <p:cond delay="0"/>
                                          </p:stCondLst>
                                        </p:cTn>
                                        <p:tgtEl>
                                          <p:spTgt spid="2">
                                            <p:txEl>
                                              <p:pRg st="6" end="6"/>
                                            </p:txEl>
                                          </p:spTgt>
                                        </p:tgtEl>
                                        <p:attrNameLst>
                                          <p:attrName>ppt_y</p:attrName>
                                        </p:attrNameLst>
                                      </p:cBhvr>
                                    </p:anim>
                                    <p:animRot by="21600000">
                                      <p:cBhvr>
                                        <p:cTn id="53" dur="1000" fill="hold">
                                          <p:stCondLst>
                                            <p:cond delay="0"/>
                                          </p:stCondLst>
                                        </p:cTn>
                                        <p:tgtEl>
                                          <p:spTgt spid="2">
                                            <p:txEl>
                                              <p:pRg st="6" end="6"/>
                                            </p:txEl>
                                          </p:spTgt>
                                        </p:tgtEl>
                                        <p:attrNameLst>
                                          <p:attrName>r</p:attrName>
                                        </p:attrNameLst>
                                      </p:cBhvr>
                                    </p:animRot>
                                  </p:childTnLst>
                                </p:cTn>
                              </p:par>
                              <p:par>
                                <p:cTn id="54" presetID="56" presetClass="entr" presetSubtype="0" fill="hold" nodeType="with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 by="(-#ppt_w*2)" calcmode="lin" valueType="num">
                                      <p:cBhvr rctx="PPT">
                                        <p:cTn id="56" dur="500" autoRev="1" fill="hold">
                                          <p:stCondLst>
                                            <p:cond delay="0"/>
                                          </p:stCondLst>
                                        </p:cTn>
                                        <p:tgtEl>
                                          <p:spTgt spid="2">
                                            <p:txEl>
                                              <p:pRg st="7" end="7"/>
                                            </p:txEl>
                                          </p:spTgt>
                                        </p:tgtEl>
                                        <p:attrNameLst>
                                          <p:attrName>ppt_w</p:attrName>
                                        </p:attrNameLst>
                                      </p:cBhvr>
                                    </p:anim>
                                    <p:anim by="(#ppt_w*0.50)" calcmode="lin" valueType="num">
                                      <p:cBhvr>
                                        <p:cTn id="57" dur="500" decel="50000" autoRev="1" fill="hold">
                                          <p:stCondLst>
                                            <p:cond delay="0"/>
                                          </p:stCondLst>
                                        </p:cTn>
                                        <p:tgtEl>
                                          <p:spTgt spid="2">
                                            <p:txEl>
                                              <p:pRg st="7" end="7"/>
                                            </p:txEl>
                                          </p:spTgt>
                                        </p:tgtEl>
                                        <p:attrNameLst>
                                          <p:attrName>ppt_x</p:attrName>
                                        </p:attrNameLst>
                                      </p:cBhvr>
                                    </p:anim>
                                    <p:anim from="(-#ppt_h/2)" to="(#ppt_y)" calcmode="lin" valueType="num">
                                      <p:cBhvr>
                                        <p:cTn id="58" dur="1000" fill="hold">
                                          <p:stCondLst>
                                            <p:cond delay="0"/>
                                          </p:stCondLst>
                                        </p:cTn>
                                        <p:tgtEl>
                                          <p:spTgt spid="2">
                                            <p:txEl>
                                              <p:pRg st="7" end="7"/>
                                            </p:txEl>
                                          </p:spTgt>
                                        </p:tgtEl>
                                        <p:attrNameLst>
                                          <p:attrName>ppt_y</p:attrName>
                                        </p:attrNameLst>
                                      </p:cBhvr>
                                    </p:anim>
                                    <p:animRot by="21600000">
                                      <p:cBhvr>
                                        <p:cTn id="59" dur="1000" fill="hold">
                                          <p:stCondLst>
                                            <p:cond delay="0"/>
                                          </p:stCondLst>
                                        </p:cTn>
                                        <p:tgtEl>
                                          <p:spTgt spid="2">
                                            <p:txEl>
                                              <p:pRg st="7" end="7"/>
                                            </p:txEl>
                                          </p:spTgt>
                                        </p:tgtEl>
                                        <p:attrNameLst>
                                          <p:attrName>r</p:attrName>
                                        </p:attrNameLst>
                                      </p:cBhvr>
                                    </p:animRot>
                                  </p:childTnLst>
                                </p:cTn>
                              </p:par>
                              <p:par>
                                <p:cTn id="60" presetID="56" presetClass="entr" presetSubtype="0" fill="hold" nodeType="withEffect">
                                  <p:stCondLst>
                                    <p:cond delay="0"/>
                                  </p:stCondLst>
                                  <p:iterate type="lt">
                                    <p:tmPct val="10000"/>
                                  </p:iterate>
                                  <p:childTnLst>
                                    <p:set>
                                      <p:cBhvr>
                                        <p:cTn id="61" dur="1" fill="hold">
                                          <p:stCondLst>
                                            <p:cond delay="0"/>
                                          </p:stCondLst>
                                        </p:cTn>
                                        <p:tgtEl>
                                          <p:spTgt spid="2">
                                            <p:txEl>
                                              <p:pRg st="8" end="8"/>
                                            </p:txEl>
                                          </p:spTgt>
                                        </p:tgtEl>
                                        <p:attrNameLst>
                                          <p:attrName>style.visibility</p:attrName>
                                        </p:attrNameLst>
                                      </p:cBhvr>
                                      <p:to>
                                        <p:strVal val="visible"/>
                                      </p:to>
                                    </p:set>
                                    <p:anim by="(-#ppt_w*2)" calcmode="lin" valueType="num">
                                      <p:cBhvr rctx="PPT">
                                        <p:cTn id="62" dur="500" autoRev="1" fill="hold">
                                          <p:stCondLst>
                                            <p:cond delay="0"/>
                                          </p:stCondLst>
                                        </p:cTn>
                                        <p:tgtEl>
                                          <p:spTgt spid="2">
                                            <p:txEl>
                                              <p:pRg st="8" end="8"/>
                                            </p:txEl>
                                          </p:spTgt>
                                        </p:tgtEl>
                                        <p:attrNameLst>
                                          <p:attrName>ppt_w</p:attrName>
                                        </p:attrNameLst>
                                      </p:cBhvr>
                                    </p:anim>
                                    <p:anim by="(#ppt_w*0.50)" calcmode="lin" valueType="num">
                                      <p:cBhvr>
                                        <p:cTn id="63" dur="500" decel="50000" autoRev="1" fill="hold">
                                          <p:stCondLst>
                                            <p:cond delay="0"/>
                                          </p:stCondLst>
                                        </p:cTn>
                                        <p:tgtEl>
                                          <p:spTgt spid="2">
                                            <p:txEl>
                                              <p:pRg st="8" end="8"/>
                                            </p:txEl>
                                          </p:spTgt>
                                        </p:tgtEl>
                                        <p:attrNameLst>
                                          <p:attrName>ppt_x</p:attrName>
                                        </p:attrNameLst>
                                      </p:cBhvr>
                                    </p:anim>
                                    <p:anim from="(-#ppt_h/2)" to="(#ppt_y)" calcmode="lin" valueType="num">
                                      <p:cBhvr>
                                        <p:cTn id="64" dur="1000" fill="hold">
                                          <p:stCondLst>
                                            <p:cond delay="0"/>
                                          </p:stCondLst>
                                        </p:cTn>
                                        <p:tgtEl>
                                          <p:spTgt spid="2">
                                            <p:txEl>
                                              <p:pRg st="8" end="8"/>
                                            </p:txEl>
                                          </p:spTgt>
                                        </p:tgtEl>
                                        <p:attrNameLst>
                                          <p:attrName>ppt_y</p:attrName>
                                        </p:attrNameLst>
                                      </p:cBhvr>
                                    </p:anim>
                                    <p:animRot by="21600000">
                                      <p:cBhvr>
                                        <p:cTn id="65" dur="1000" fill="hold">
                                          <p:stCondLst>
                                            <p:cond delay="0"/>
                                          </p:stCondLst>
                                        </p:cTn>
                                        <p:tgtEl>
                                          <p:spTgt spid="2">
                                            <p:txEl>
                                              <p:pRg st="8" end="8"/>
                                            </p:txEl>
                                          </p:spTgt>
                                        </p:tgtEl>
                                        <p:attrNameLst>
                                          <p:attrName>r</p:attrName>
                                        </p:attrNameLst>
                                      </p:cBhvr>
                                    </p:animRot>
                                  </p:childTnLst>
                                </p:cTn>
                              </p:par>
                              <p:par>
                                <p:cTn id="66" presetID="56" presetClass="entr" presetSubtype="0" fill="hold" nodeType="withEffect">
                                  <p:stCondLst>
                                    <p:cond delay="0"/>
                                  </p:stCondLst>
                                  <p:iterate type="lt">
                                    <p:tmPct val="10000"/>
                                  </p:iterate>
                                  <p:childTnLst>
                                    <p:set>
                                      <p:cBhvr>
                                        <p:cTn id="67" dur="1" fill="hold">
                                          <p:stCondLst>
                                            <p:cond delay="0"/>
                                          </p:stCondLst>
                                        </p:cTn>
                                        <p:tgtEl>
                                          <p:spTgt spid="2">
                                            <p:txEl>
                                              <p:pRg st="9" end="9"/>
                                            </p:txEl>
                                          </p:spTgt>
                                        </p:tgtEl>
                                        <p:attrNameLst>
                                          <p:attrName>style.visibility</p:attrName>
                                        </p:attrNameLst>
                                      </p:cBhvr>
                                      <p:to>
                                        <p:strVal val="visible"/>
                                      </p:to>
                                    </p:set>
                                    <p:anim by="(-#ppt_w*2)" calcmode="lin" valueType="num">
                                      <p:cBhvr rctx="PPT">
                                        <p:cTn id="68" dur="500" autoRev="1" fill="hold">
                                          <p:stCondLst>
                                            <p:cond delay="0"/>
                                          </p:stCondLst>
                                        </p:cTn>
                                        <p:tgtEl>
                                          <p:spTgt spid="2">
                                            <p:txEl>
                                              <p:pRg st="9" end="9"/>
                                            </p:txEl>
                                          </p:spTgt>
                                        </p:tgtEl>
                                        <p:attrNameLst>
                                          <p:attrName>ppt_w</p:attrName>
                                        </p:attrNameLst>
                                      </p:cBhvr>
                                    </p:anim>
                                    <p:anim by="(#ppt_w*0.50)" calcmode="lin" valueType="num">
                                      <p:cBhvr>
                                        <p:cTn id="69" dur="500" decel="50000" autoRev="1" fill="hold">
                                          <p:stCondLst>
                                            <p:cond delay="0"/>
                                          </p:stCondLst>
                                        </p:cTn>
                                        <p:tgtEl>
                                          <p:spTgt spid="2">
                                            <p:txEl>
                                              <p:pRg st="9" end="9"/>
                                            </p:txEl>
                                          </p:spTgt>
                                        </p:tgtEl>
                                        <p:attrNameLst>
                                          <p:attrName>ppt_x</p:attrName>
                                        </p:attrNameLst>
                                      </p:cBhvr>
                                    </p:anim>
                                    <p:anim from="(-#ppt_h/2)" to="(#ppt_y)" calcmode="lin" valueType="num">
                                      <p:cBhvr>
                                        <p:cTn id="70" dur="1000" fill="hold">
                                          <p:stCondLst>
                                            <p:cond delay="0"/>
                                          </p:stCondLst>
                                        </p:cTn>
                                        <p:tgtEl>
                                          <p:spTgt spid="2">
                                            <p:txEl>
                                              <p:pRg st="9" end="9"/>
                                            </p:txEl>
                                          </p:spTgt>
                                        </p:tgtEl>
                                        <p:attrNameLst>
                                          <p:attrName>ppt_y</p:attrName>
                                        </p:attrNameLst>
                                      </p:cBhvr>
                                    </p:anim>
                                    <p:animRot by="21600000">
                                      <p:cBhvr>
                                        <p:cTn id="71" dur="1000" fill="hold">
                                          <p:stCondLst>
                                            <p:cond delay="0"/>
                                          </p:stCondLst>
                                        </p:cTn>
                                        <p:tgtEl>
                                          <p:spTgt spid="2">
                                            <p:txEl>
                                              <p:pRg st="9" end="9"/>
                                            </p:txEl>
                                          </p:spTgt>
                                        </p:tgtEl>
                                        <p:attrNameLst>
                                          <p:attrName>r</p:attrName>
                                        </p:attrNameLst>
                                      </p:cBhvr>
                                    </p:animRot>
                                  </p:childTnLst>
                                </p:cTn>
                              </p:par>
                              <p:par>
                                <p:cTn id="72" presetID="56" presetClass="entr" presetSubtype="0" fill="hold" nodeType="withEffect">
                                  <p:stCondLst>
                                    <p:cond delay="0"/>
                                  </p:stCondLst>
                                  <p:iterate type="lt">
                                    <p:tmPct val="10000"/>
                                  </p:iterate>
                                  <p:childTnLst>
                                    <p:set>
                                      <p:cBhvr>
                                        <p:cTn id="73" dur="1" fill="hold">
                                          <p:stCondLst>
                                            <p:cond delay="0"/>
                                          </p:stCondLst>
                                        </p:cTn>
                                        <p:tgtEl>
                                          <p:spTgt spid="2">
                                            <p:txEl>
                                              <p:pRg st="10" end="10"/>
                                            </p:txEl>
                                          </p:spTgt>
                                        </p:tgtEl>
                                        <p:attrNameLst>
                                          <p:attrName>style.visibility</p:attrName>
                                        </p:attrNameLst>
                                      </p:cBhvr>
                                      <p:to>
                                        <p:strVal val="visible"/>
                                      </p:to>
                                    </p:set>
                                    <p:anim by="(-#ppt_w*2)" calcmode="lin" valueType="num">
                                      <p:cBhvr rctx="PPT">
                                        <p:cTn id="74" dur="500" autoRev="1" fill="hold">
                                          <p:stCondLst>
                                            <p:cond delay="0"/>
                                          </p:stCondLst>
                                        </p:cTn>
                                        <p:tgtEl>
                                          <p:spTgt spid="2">
                                            <p:txEl>
                                              <p:pRg st="10" end="10"/>
                                            </p:txEl>
                                          </p:spTgt>
                                        </p:tgtEl>
                                        <p:attrNameLst>
                                          <p:attrName>ppt_w</p:attrName>
                                        </p:attrNameLst>
                                      </p:cBhvr>
                                    </p:anim>
                                    <p:anim by="(#ppt_w*0.50)" calcmode="lin" valueType="num">
                                      <p:cBhvr>
                                        <p:cTn id="75" dur="500" decel="50000" autoRev="1" fill="hold">
                                          <p:stCondLst>
                                            <p:cond delay="0"/>
                                          </p:stCondLst>
                                        </p:cTn>
                                        <p:tgtEl>
                                          <p:spTgt spid="2">
                                            <p:txEl>
                                              <p:pRg st="10" end="10"/>
                                            </p:txEl>
                                          </p:spTgt>
                                        </p:tgtEl>
                                        <p:attrNameLst>
                                          <p:attrName>ppt_x</p:attrName>
                                        </p:attrNameLst>
                                      </p:cBhvr>
                                    </p:anim>
                                    <p:anim from="(-#ppt_h/2)" to="(#ppt_y)" calcmode="lin" valueType="num">
                                      <p:cBhvr>
                                        <p:cTn id="76" dur="1000" fill="hold">
                                          <p:stCondLst>
                                            <p:cond delay="0"/>
                                          </p:stCondLst>
                                        </p:cTn>
                                        <p:tgtEl>
                                          <p:spTgt spid="2">
                                            <p:txEl>
                                              <p:pRg st="10" end="10"/>
                                            </p:txEl>
                                          </p:spTgt>
                                        </p:tgtEl>
                                        <p:attrNameLst>
                                          <p:attrName>ppt_y</p:attrName>
                                        </p:attrNameLst>
                                      </p:cBhvr>
                                    </p:anim>
                                    <p:animRot by="21600000">
                                      <p:cBhvr>
                                        <p:cTn id="77" dur="1000" fill="hold">
                                          <p:stCondLst>
                                            <p:cond delay="0"/>
                                          </p:stCondLst>
                                        </p:cTn>
                                        <p:tgtEl>
                                          <p:spTgt spid="2">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0" y="198120"/>
            <a:ext cx="12009120" cy="6659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u="sng" dirty="0" smtClean="0">
                <a:solidFill>
                  <a:srgbClr val="FF0000"/>
                </a:solidFill>
                <a:latin typeface="NikoshBAN" panose="02000000000000000000" pitchFamily="2" charset="0"/>
                <a:cs typeface="NikoshBAN" panose="02000000000000000000" pitchFamily="2" charset="0"/>
              </a:rPr>
              <a:t>দলীয় কাজঃ</a:t>
            </a:r>
          </a:p>
          <a:p>
            <a:pPr algn="ctr"/>
            <a:r>
              <a:rPr lang="bn-BD" sz="4000" b="1" dirty="0" smtClean="0">
                <a:solidFill>
                  <a:srgbClr val="FF0000"/>
                </a:solidFill>
                <a:latin typeface="NikoshBAN" panose="02000000000000000000" pitchFamily="2" charset="0"/>
                <a:cs typeface="NikoshBAN" panose="02000000000000000000" pitchFamily="2" charset="0"/>
              </a:rPr>
              <a:t>করিম একজন ছাত্র। তার ৫০০০ টাকা আছে। সে টাকাটা ব্যাংকে জমা রাখতে চায়। পুবালী ব্যাংক ৫ বছর পর ১০% হারে সুদ দিবে। এবং সোনালী ব্যাংক দিবে ১২% হারে। প্রশ্ন হল করিম কোন ব্যাংকে টাকা রাখলে বেশি টাকা পাবে?</a:t>
            </a:r>
          </a:p>
          <a:p>
            <a:pPr algn="ctr"/>
            <a:endParaRPr lang="en-US" sz="4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75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21920"/>
            <a:ext cx="4556760" cy="12039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rPr>
              <a:t>মূল্যায়ন</a:t>
            </a:r>
            <a:endParaRPr lang="en-US" sz="4000" dirty="0">
              <a:solidFill>
                <a:schemeClr val="tx1"/>
              </a:solidFill>
            </a:endParaRPr>
          </a:p>
        </p:txBody>
      </p:sp>
      <p:sp>
        <p:nvSpPr>
          <p:cNvPr id="3" name="Rounded Rectangle 2"/>
          <p:cNvSpPr/>
          <p:nvPr/>
        </p:nvSpPr>
        <p:spPr>
          <a:xfrm>
            <a:off x="0" y="1798320"/>
            <a:ext cx="12192000" cy="51663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অর্থের সময়মুল্য কি?</a:t>
            </a:r>
          </a:p>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সুযোগব্যয় কাকে বলে?</a:t>
            </a:r>
          </a:p>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প্রকল্প মুল্যায়ন কাকে বলে?</a:t>
            </a:r>
          </a:p>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বর্তমান মুল্যের সুত্রটা বল?</a:t>
            </a:r>
          </a:p>
          <a:p>
            <a:pPr marL="514350" indent="-514350">
              <a:buAutoNum type="arabicPeriod"/>
            </a:pPr>
            <a:r>
              <a:rPr lang="bn-BD" sz="6000" dirty="0" smtClean="0">
                <a:solidFill>
                  <a:srgbClr val="FF0000"/>
                </a:solidFill>
                <a:latin typeface="NikoshBAN" panose="02000000000000000000" pitchFamily="2" charset="0"/>
                <a:cs typeface="NikoshBAN" panose="02000000000000000000" pitchFamily="2" charset="0"/>
              </a:rPr>
              <a:t>ভবিষ্যত মুল্যের সুত্রটি লিখ?</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46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0" y="0"/>
            <a:ext cx="12405360" cy="6720840"/>
          </a:xfrm>
          <a:prstGeom prst="vertic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anose="02000000000000000000" pitchFamily="2" charset="0"/>
                <a:cs typeface="NikoshBAN" panose="02000000000000000000" pitchFamily="2" charset="0"/>
              </a:rPr>
              <a:t>বাড়িরকাজঃ</a:t>
            </a:r>
          </a:p>
          <a:p>
            <a:pPr algn="ctr"/>
            <a:r>
              <a:rPr lang="bn-BD" sz="5400" dirty="0" smtClean="0">
                <a:latin typeface="NikoshBAN" panose="02000000000000000000" pitchFamily="2" charset="0"/>
                <a:cs typeface="NikoshBAN" panose="02000000000000000000" pitchFamily="2" charset="0"/>
              </a:rPr>
              <a:t>তুমি একটি সাইকেল কিনতে চাও তিন বছর পর। ডাচ বাংলা ব্যাংক তোমাকে বলেছে ৭৬০৪ টাকা ১৫% হার সুদে দিবে বলেছে।</a:t>
            </a:r>
          </a:p>
          <a:p>
            <a:pPr algn="ctr"/>
            <a:r>
              <a:rPr lang="bn-BD" sz="5400" dirty="0" smtClean="0">
                <a:latin typeface="NikoshBAN" panose="02000000000000000000" pitchFamily="2" charset="0"/>
                <a:cs typeface="NikoshBAN" panose="02000000000000000000" pitchFamily="2" charset="0"/>
              </a:rPr>
              <a:t>তবে বর্তমানে তোমাকে ব্যাংকে কত টাকা জমা দিতে হবে?</a:t>
            </a:r>
          </a:p>
          <a:p>
            <a:pPr algn="ct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3711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00200" y="297426"/>
            <a:ext cx="7010400" cy="1066800"/>
          </a:xfrm>
          <a:prstGeom prst="ellips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bn-BD"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শিক্ষক পরিচিতি </a:t>
            </a:r>
            <a:endParaRPr lang="en-US"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8" name="Rectangle 7"/>
          <p:cNvSpPr/>
          <p:nvPr/>
        </p:nvSpPr>
        <p:spPr>
          <a:xfrm>
            <a:off x="1676400" y="1616334"/>
            <a:ext cx="70104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endParaRPr lang="bn-BD"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endParaRPr>
          </a:p>
          <a:p>
            <a:pPr algn="ct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1600200" y="2438400"/>
            <a:ext cx="90678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bn-I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সহকারি </a:t>
            </a:r>
            <a:r>
              <a:rPr lang="bn-I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শিক্ষক</a:t>
            </a:r>
            <a:r>
              <a:rPr lang="bn-I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(ব্যবসায় শিক্ষা)</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1600200" y="3436203"/>
            <a:ext cx="90678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নলধা</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en-US" sz="48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মাধ্যমিক</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 </a:t>
            </a:r>
            <a:r>
              <a:rPr lang="bn-BD"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বিদ্যালয়,</a:t>
            </a:r>
          </a:p>
          <a:p>
            <a:pPr algn="ctr"/>
            <a:r>
              <a:rPr lang="bn-BD"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NikoshBAN" pitchFamily="2" charset="0"/>
                <a:cs typeface="NikoshBAN" pitchFamily="2" charset="0"/>
              </a:rPr>
              <a:t>ভূ</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p:cNvSpPr/>
          <p:nvPr/>
        </p:nvSpPr>
        <p:spPr>
          <a:xfrm>
            <a:off x="1600200" y="4367042"/>
            <a:ext cx="90678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4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ফকিরহাট,বাগেরহাট</a:t>
            </a:r>
            <a:r>
              <a:rPr lang="bn-IN"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Box 14"/>
          <p:cNvSpPr txBox="1"/>
          <p:nvPr/>
        </p:nvSpPr>
        <p:spPr>
          <a:xfrm>
            <a:off x="1559169" y="1635829"/>
            <a:ext cx="90678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খান</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আসাদুজ্জামান</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extBox 1"/>
          <p:cNvSpPr txBox="1"/>
          <p:nvPr/>
        </p:nvSpPr>
        <p:spPr>
          <a:xfrm>
            <a:off x="1600200" y="5355462"/>
            <a:ext cx="90678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BD" sz="4400" dirty="0">
                <a:ln w="10160">
                  <a:solidFill>
                    <a:schemeClr val="accent1"/>
                  </a:solidFill>
                  <a:prstDash val="solid"/>
                </a:ln>
                <a:solidFill>
                  <a:srgbClr val="FFFFFF"/>
                </a:solidFill>
                <a:effectLst>
                  <a:outerShdw blurRad="38100" dist="32000" dir="5400000" algn="tl">
                    <a:srgbClr val="000000">
                      <a:alpha val="30000"/>
                    </a:srgbClr>
                  </a:outerShdw>
                </a:effectLst>
                <a:latin typeface="NikoshBAN" pitchFamily="2" charset="0"/>
                <a:cs typeface="NikoshBAN" pitchFamily="2" charset="0"/>
              </a:rPr>
              <a:t>মোবাইলঃ</a:t>
            </a:r>
            <a:r>
              <a:rPr lang="en-US" sz="4400" dirty="0">
                <a:ln w="10160">
                  <a:solidFill>
                    <a:schemeClr val="accent1"/>
                  </a:solidFill>
                  <a:prstDash val="solid"/>
                </a:ln>
                <a:solidFill>
                  <a:srgbClr val="FFFFFF"/>
                </a:solidFill>
                <a:effectLst>
                  <a:outerShdw blurRad="38100" dist="32000" dir="5400000" algn="tl">
                    <a:srgbClr val="000000">
                      <a:alpha val="30000"/>
                    </a:srgbClr>
                  </a:outerShdw>
                </a:effectLst>
                <a:latin typeface="NikoshBAN" pitchFamily="2" charset="0"/>
                <a:cs typeface="NikoshBAN" pitchFamily="2" charset="0"/>
              </a:rPr>
              <a:t> ০১৭৪০৬১১১৯৮ .</a:t>
            </a:r>
            <a:endParaRPr lang="en-US" sz="4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0" y="297426"/>
            <a:ext cx="1607820" cy="1981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740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80">
                                          <p:stCondLst>
                                            <p:cond delay="0"/>
                                          </p:stCondLst>
                                        </p:cTn>
                                        <p:tgtEl>
                                          <p:spTgt spid="14"/>
                                        </p:tgtEl>
                                      </p:cBhvr>
                                    </p:animEffect>
                                    <p:anim calcmode="lin" valueType="num">
                                      <p:cBhvr>
                                        <p:cTn id="2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3" dur="26">
                                          <p:stCondLst>
                                            <p:cond delay="650"/>
                                          </p:stCondLst>
                                        </p:cTn>
                                        <p:tgtEl>
                                          <p:spTgt spid="14"/>
                                        </p:tgtEl>
                                      </p:cBhvr>
                                      <p:to x="100000" y="60000"/>
                                    </p:animScale>
                                    <p:animScale>
                                      <p:cBhvr>
                                        <p:cTn id="34" dur="166" decel="50000">
                                          <p:stCondLst>
                                            <p:cond delay="676"/>
                                          </p:stCondLst>
                                        </p:cTn>
                                        <p:tgtEl>
                                          <p:spTgt spid="14"/>
                                        </p:tgtEl>
                                      </p:cBhvr>
                                      <p:to x="100000" y="100000"/>
                                    </p:animScale>
                                    <p:animScale>
                                      <p:cBhvr>
                                        <p:cTn id="35" dur="26">
                                          <p:stCondLst>
                                            <p:cond delay="1312"/>
                                          </p:stCondLst>
                                        </p:cTn>
                                        <p:tgtEl>
                                          <p:spTgt spid="14"/>
                                        </p:tgtEl>
                                      </p:cBhvr>
                                      <p:to x="100000" y="80000"/>
                                    </p:animScale>
                                    <p:animScale>
                                      <p:cBhvr>
                                        <p:cTn id="36" dur="166" decel="50000">
                                          <p:stCondLst>
                                            <p:cond delay="1338"/>
                                          </p:stCondLst>
                                        </p:cTn>
                                        <p:tgtEl>
                                          <p:spTgt spid="14"/>
                                        </p:tgtEl>
                                      </p:cBhvr>
                                      <p:to x="100000" y="100000"/>
                                    </p:animScale>
                                    <p:animScale>
                                      <p:cBhvr>
                                        <p:cTn id="37" dur="26">
                                          <p:stCondLst>
                                            <p:cond delay="1642"/>
                                          </p:stCondLst>
                                        </p:cTn>
                                        <p:tgtEl>
                                          <p:spTgt spid="14"/>
                                        </p:tgtEl>
                                      </p:cBhvr>
                                      <p:to x="100000" y="90000"/>
                                    </p:animScale>
                                    <p:animScale>
                                      <p:cBhvr>
                                        <p:cTn id="38" dur="166" decel="50000">
                                          <p:stCondLst>
                                            <p:cond delay="1668"/>
                                          </p:stCondLst>
                                        </p:cTn>
                                        <p:tgtEl>
                                          <p:spTgt spid="14"/>
                                        </p:tgtEl>
                                      </p:cBhvr>
                                      <p:to x="100000" y="100000"/>
                                    </p:animScale>
                                    <p:animScale>
                                      <p:cBhvr>
                                        <p:cTn id="39" dur="26">
                                          <p:stCondLst>
                                            <p:cond delay="1808"/>
                                          </p:stCondLst>
                                        </p:cTn>
                                        <p:tgtEl>
                                          <p:spTgt spid="14"/>
                                        </p:tgtEl>
                                      </p:cBhvr>
                                      <p:to x="100000" y="95000"/>
                                    </p:animScale>
                                    <p:animScale>
                                      <p:cBhvr>
                                        <p:cTn id="40" dur="166" decel="50000">
                                          <p:stCondLst>
                                            <p:cond delay="1834"/>
                                          </p:stCondLst>
                                        </p:cTn>
                                        <p:tgtEl>
                                          <p:spTgt spid="14"/>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2000"/>
                                        <p:tgtEl>
                                          <p:spTgt spid="2"/>
                                        </p:tgtEl>
                                      </p:cBhvr>
                                    </p:animEffect>
                                    <p:anim calcmode="lin" valueType="num">
                                      <p:cBhvr>
                                        <p:cTn id="46" dur="2000" fill="hold"/>
                                        <p:tgtEl>
                                          <p:spTgt spid="2"/>
                                        </p:tgtEl>
                                        <p:attrNameLst>
                                          <p:attrName>ppt_w</p:attrName>
                                        </p:attrNameLst>
                                      </p:cBhvr>
                                      <p:tavLst>
                                        <p:tav tm="0" fmla="#ppt_w*sin(2.5*pi*$)">
                                          <p:val>
                                            <p:fltVal val="0"/>
                                          </p:val>
                                        </p:tav>
                                        <p:tav tm="100000">
                                          <p:val>
                                            <p:fltVal val="1"/>
                                          </p:val>
                                        </p:tav>
                                      </p:tavLst>
                                    </p:anim>
                                    <p:anim calcmode="lin" valueType="num">
                                      <p:cBhvr>
                                        <p:cTn id="4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5"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0414" y="1351738"/>
            <a:ext cx="11107711" cy="38649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600" dirty="0" smtClean="0">
                <a:solidFill>
                  <a:srgbClr val="FFFF00"/>
                </a:solidFill>
              </a:rPr>
              <a:t>ধন্যবাদ</a:t>
            </a:r>
            <a:endParaRPr lang="en-US" sz="166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320" y="4179570"/>
            <a:ext cx="2773680" cy="26822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01"/>
            <a:ext cx="2628303" cy="19697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320" y="0"/>
            <a:ext cx="2611120" cy="19583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724400"/>
            <a:ext cx="2851988" cy="2137410"/>
          </a:xfrm>
          <a:prstGeom prst="rect">
            <a:avLst/>
          </a:prstGeom>
        </p:spPr>
      </p:pic>
    </p:spTree>
    <p:extLst>
      <p:ext uri="{BB962C8B-B14F-4D97-AF65-F5344CB8AC3E}">
        <p14:creationId xmlns:p14="http://schemas.microsoft.com/office/powerpoint/2010/main" val="34039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Vertical Scroll 1"/>
          <p:cNvSpPr/>
          <p:nvPr/>
        </p:nvSpPr>
        <p:spPr>
          <a:xfrm>
            <a:off x="274320" y="0"/>
            <a:ext cx="11780520" cy="66446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atin typeface="NikoshBAN" panose="02000000000000000000" pitchFamily="2" charset="0"/>
                <a:cs typeface="NikoshBAN" panose="02000000000000000000" pitchFamily="2" charset="0"/>
              </a:rPr>
              <a:t>এ পাঠ শেষে শিক্ষার্থীরাঃ-</a:t>
            </a:r>
          </a:p>
          <a:p>
            <a:r>
              <a:rPr lang="bn-BD" sz="4400" dirty="0" smtClean="0">
                <a:solidFill>
                  <a:srgbClr val="FF0000"/>
                </a:solidFill>
                <a:latin typeface="NikoshBAN" panose="02000000000000000000" pitchFamily="2" charset="0"/>
                <a:cs typeface="NikoshBAN" panose="02000000000000000000" pitchFamily="2" charset="0"/>
              </a:rPr>
              <a:t>১।অর্থের সময়মুল্য কি বলতে পারবে।</a:t>
            </a:r>
          </a:p>
          <a:p>
            <a:r>
              <a:rPr lang="bn-BD" sz="4400" dirty="0" smtClean="0">
                <a:solidFill>
                  <a:srgbClr val="FF0000"/>
                </a:solidFill>
                <a:latin typeface="NikoshBAN" panose="02000000000000000000" pitchFamily="2" charset="0"/>
                <a:cs typeface="NikoshBAN" panose="02000000000000000000" pitchFamily="2" charset="0"/>
              </a:rPr>
              <a:t>২।অর্থের সময়মুল্যের গুরুত্ব বর্ণনা করতে পারবে।</a:t>
            </a:r>
          </a:p>
          <a:p>
            <a:r>
              <a:rPr lang="bn-BD" sz="4400" dirty="0" smtClean="0">
                <a:solidFill>
                  <a:srgbClr val="FF0000"/>
                </a:solidFill>
                <a:latin typeface="NikoshBAN" panose="02000000000000000000" pitchFamily="2" charset="0"/>
                <a:cs typeface="NikoshBAN" panose="02000000000000000000" pitchFamily="2" charset="0"/>
              </a:rPr>
              <a:t>৩।অর্থের সময়মুল্যের সুত্রগুলো </a:t>
            </a:r>
            <a:r>
              <a:rPr lang="en-US" sz="4400" dirty="0" err="1" smtClean="0">
                <a:solidFill>
                  <a:srgbClr val="FF0000"/>
                </a:solidFill>
                <a:latin typeface="NikoshBAN" panose="02000000000000000000" pitchFamily="2" charset="0"/>
                <a:cs typeface="NikoshBAN" panose="02000000000000000000" pitchFamily="2" charset="0"/>
              </a:rPr>
              <a:t>বলতে</a:t>
            </a:r>
            <a:r>
              <a:rPr lang="bn-BD" sz="4400" dirty="0" smtClean="0">
                <a:solidFill>
                  <a:srgbClr val="FF0000"/>
                </a:solidFill>
                <a:latin typeface="NikoshBAN" panose="02000000000000000000" pitchFamily="2" charset="0"/>
                <a:cs typeface="NikoshBAN" panose="02000000000000000000" pitchFamily="2" charset="0"/>
              </a:rPr>
              <a:t> করতে পারবে</a:t>
            </a:r>
          </a:p>
          <a:p>
            <a:r>
              <a:rPr lang="bn-BD" sz="4400" dirty="0" smtClean="0">
                <a:solidFill>
                  <a:srgbClr val="FF0000"/>
                </a:solidFill>
                <a:latin typeface="NikoshBAN" panose="02000000000000000000" pitchFamily="2" charset="0"/>
                <a:cs typeface="NikoshBAN" panose="02000000000000000000" pitchFamily="2" charset="0"/>
              </a:rPr>
              <a:t>৪।অর্থের বর্তমান ও ভবিষ্যৎ মুল্য বের করতে পারবে</a:t>
            </a:r>
          </a:p>
          <a:p>
            <a:pPr marL="1143000" indent="-1143000" algn="ctr">
              <a:buAutoNum type="arabicPeriod"/>
            </a:pP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434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5960" y="99060"/>
            <a:ext cx="7437120" cy="2476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rgbClr val="FF0000"/>
                </a:solidFill>
                <a:latin typeface="NikoshBAN" panose="02000000000000000000" pitchFamily="2" charset="0"/>
                <a:cs typeface="NikoshBAN" panose="02000000000000000000" pitchFamily="2" charset="0"/>
              </a:rPr>
              <a:t>ফিন্যান্স ও ব্যাংকিং</a:t>
            </a:r>
            <a:endParaRPr lang="en-US" sz="6600" dirty="0">
              <a:solidFill>
                <a:srgbClr val="FF0000"/>
              </a:solidFill>
              <a:latin typeface="NikoshBAN" panose="02000000000000000000" pitchFamily="2" charset="0"/>
              <a:cs typeface="NikoshBAN" panose="02000000000000000000" pitchFamily="2" charset="0"/>
            </a:endParaRPr>
          </a:p>
        </p:txBody>
      </p:sp>
      <p:sp>
        <p:nvSpPr>
          <p:cNvPr id="5" name="Oval 4"/>
          <p:cNvSpPr/>
          <p:nvPr/>
        </p:nvSpPr>
        <p:spPr>
          <a:xfrm>
            <a:off x="2910840" y="2598420"/>
            <a:ext cx="6111240" cy="18288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FF00"/>
                </a:solidFill>
                <a:latin typeface="NikoshBAN" panose="02000000000000000000" pitchFamily="2" charset="0"/>
                <a:cs typeface="NikoshBAN" panose="02000000000000000000" pitchFamily="2" charset="0"/>
              </a:rPr>
              <a:t>নব</a:t>
            </a:r>
            <a:r>
              <a:rPr lang="bn-BD" sz="6000" dirty="0" smtClean="0">
                <a:solidFill>
                  <a:srgbClr val="FFFF00"/>
                </a:solidFill>
                <a:latin typeface="NikoshBAN" panose="02000000000000000000" pitchFamily="2" charset="0"/>
                <a:cs typeface="NikoshBAN" panose="02000000000000000000" pitchFamily="2" charset="0"/>
              </a:rPr>
              <a:t>ম শ্রেণি</a:t>
            </a:r>
            <a:r>
              <a:rPr lang="en-US" sz="6000" dirty="0" smtClean="0">
                <a:solidFill>
                  <a:srgbClr val="FFFF00"/>
                </a:solidFill>
                <a:latin typeface="NikoshBAN" panose="02000000000000000000" pitchFamily="2" charset="0"/>
                <a:cs typeface="NikoshBAN" panose="02000000000000000000" pitchFamily="2" charset="0"/>
              </a:rPr>
              <a:t> </a:t>
            </a:r>
            <a:endParaRPr lang="en-US" sz="6000" dirty="0">
              <a:solidFill>
                <a:srgbClr val="FFFF00"/>
              </a:solidFill>
              <a:latin typeface="NikoshBAN" panose="02000000000000000000" pitchFamily="2" charset="0"/>
              <a:cs typeface="NikoshBAN" panose="02000000000000000000" pitchFamily="2" charset="0"/>
            </a:endParaRPr>
          </a:p>
        </p:txBody>
      </p:sp>
      <p:sp>
        <p:nvSpPr>
          <p:cNvPr id="6" name="Snip Same Side Corner Rectangle 5"/>
          <p:cNvSpPr/>
          <p:nvPr/>
        </p:nvSpPr>
        <p:spPr>
          <a:xfrm>
            <a:off x="1089660" y="4427220"/>
            <a:ext cx="10142220" cy="1714500"/>
          </a:xfrm>
          <a:prstGeom prst="snip2SameRect">
            <a:avLst>
              <a:gd name="adj1" fmla="val 16667"/>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latin typeface="NikoshBAN" panose="02000000000000000000" pitchFamily="2" charset="0"/>
                <a:cs typeface="NikoshBAN" panose="02000000000000000000" pitchFamily="2" charset="0"/>
              </a:rPr>
              <a:t>সময়ঃ ৫০ মিনিট</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6336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121920"/>
            <a:ext cx="7985672" cy="6736080"/>
          </a:xfrm>
          <a:prstGeom prst="rect">
            <a:avLst/>
          </a:prstGeom>
        </p:spPr>
      </p:pic>
      <p:sp>
        <p:nvSpPr>
          <p:cNvPr id="4" name="Right Arrow 3"/>
          <p:cNvSpPr/>
          <p:nvPr/>
        </p:nvSpPr>
        <p:spPr>
          <a:xfrm>
            <a:off x="8031392" y="1226820"/>
            <a:ext cx="1036408" cy="23850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39001" y="3611880"/>
            <a:ext cx="3124200" cy="2621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smtClean="0">
                <a:solidFill>
                  <a:srgbClr val="FF0000"/>
                </a:solidFill>
                <a:latin typeface="NikoshBAN" panose="02000000000000000000" pitchFamily="2" charset="0"/>
                <a:cs typeface="NikoshBAN" panose="02000000000000000000" pitchFamily="2" charset="0"/>
              </a:rPr>
              <a:t>অর্থ</a:t>
            </a:r>
            <a:endParaRPr lang="en-US" sz="11500" dirty="0">
              <a:solidFill>
                <a:srgbClr val="FF0000"/>
              </a:solidFill>
              <a:latin typeface="NikoshBAN" panose="02000000000000000000" pitchFamily="2" charset="0"/>
              <a:cs typeface="NikoshBAN" panose="02000000000000000000" pitchFamily="2" charset="0"/>
            </a:endParaRPr>
          </a:p>
        </p:txBody>
      </p:sp>
      <p:sp>
        <p:nvSpPr>
          <p:cNvPr id="6" name="Oval 5"/>
          <p:cNvSpPr/>
          <p:nvPr/>
        </p:nvSpPr>
        <p:spPr>
          <a:xfrm>
            <a:off x="9067800" y="373380"/>
            <a:ext cx="3124200" cy="2491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solidFill>
                  <a:srgbClr val="FF0000"/>
                </a:solidFill>
                <a:latin typeface="NikoshBAN" panose="02000000000000000000" pitchFamily="2" charset="0"/>
                <a:cs typeface="NikoshBAN" panose="02000000000000000000" pitchFamily="2" charset="0"/>
              </a:rPr>
              <a:t>টাকা</a:t>
            </a:r>
            <a:endParaRPr lang="en-US" sz="8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47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
            <a:ext cx="6858000" cy="6858000"/>
          </a:xfrm>
          <a:prstGeom prst="rect">
            <a:avLst/>
          </a:prstGeom>
        </p:spPr>
      </p:pic>
      <p:sp>
        <p:nvSpPr>
          <p:cNvPr id="3" name="Oval Callout 2"/>
          <p:cNvSpPr/>
          <p:nvPr/>
        </p:nvSpPr>
        <p:spPr>
          <a:xfrm>
            <a:off x="6979920" y="198120"/>
            <a:ext cx="4953000" cy="2560320"/>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dirty="0" smtClean="0">
                <a:latin typeface="NikoshBAN" panose="02000000000000000000" pitchFamily="2" charset="0"/>
                <a:cs typeface="NikoshBAN" panose="02000000000000000000" pitchFamily="2" charset="0"/>
              </a:rPr>
              <a:t>ঘড়ি</a:t>
            </a:r>
            <a:endParaRPr lang="en-US" sz="13800" dirty="0">
              <a:latin typeface="NikoshBAN" panose="02000000000000000000" pitchFamily="2" charset="0"/>
              <a:cs typeface="NikoshBAN" panose="02000000000000000000" pitchFamily="2" charset="0"/>
            </a:endParaRPr>
          </a:p>
        </p:txBody>
      </p:sp>
      <p:sp>
        <p:nvSpPr>
          <p:cNvPr id="4" name="Oval Callout 3"/>
          <p:cNvSpPr/>
          <p:nvPr/>
        </p:nvSpPr>
        <p:spPr>
          <a:xfrm>
            <a:off x="7101840" y="3383280"/>
            <a:ext cx="4831080" cy="2758440"/>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dirty="0" smtClean="0">
                <a:latin typeface="NikoshBAN" panose="02000000000000000000" pitchFamily="2" charset="0"/>
                <a:cs typeface="NikoshBAN" panose="02000000000000000000" pitchFamily="2" charset="0"/>
              </a:rPr>
              <a:t>সময়</a:t>
            </a:r>
            <a:endParaRPr lang="en-US" sz="13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32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73480" y="0"/>
            <a:ext cx="9250680" cy="2606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0000"/>
                </a:solidFill>
                <a:latin typeface="NikoshBAN" panose="02000000000000000000" pitchFamily="2" charset="0"/>
                <a:cs typeface="NikoshBAN" panose="02000000000000000000" pitchFamily="2" charset="0"/>
              </a:rPr>
              <a:t>অর্থের সময়মু</a:t>
            </a:r>
            <a:r>
              <a:rPr lang="en-US" sz="5400" dirty="0" smtClean="0">
                <a:solidFill>
                  <a:srgbClr val="FF0000"/>
                </a:solidFill>
                <a:latin typeface="NikoshBAN" panose="02000000000000000000" pitchFamily="2" charset="0"/>
                <a:cs typeface="NikoshBAN" panose="02000000000000000000" pitchFamily="2" charset="0"/>
              </a:rPr>
              <a:t>ল্যের ধারণা,গুরুত্ব ও সুত্র</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Horizontal Scroll 3"/>
          <p:cNvSpPr/>
          <p:nvPr/>
        </p:nvSpPr>
        <p:spPr>
          <a:xfrm>
            <a:off x="876300" y="2225040"/>
            <a:ext cx="10104120" cy="486156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6600" dirty="0" smtClean="0">
              <a:solidFill>
                <a:srgbClr val="FF0000"/>
              </a:solidFill>
              <a:latin typeface="NikoshBAN" panose="02000000000000000000" pitchFamily="2" charset="0"/>
              <a:cs typeface="NikoshBAN" panose="02000000000000000000" pitchFamily="2" charset="0"/>
            </a:endParaRPr>
          </a:p>
          <a:p>
            <a:pPr algn="ctr"/>
            <a:r>
              <a:rPr lang="bn-BD" sz="5400" dirty="0" smtClean="0">
                <a:latin typeface="NikoshBAN" panose="02000000000000000000" pitchFamily="2" charset="0"/>
                <a:cs typeface="NikoshBAN" panose="02000000000000000000" pitchFamily="2" charset="0"/>
              </a:rPr>
              <a:t> </a:t>
            </a:r>
            <a:r>
              <a:rPr lang="bn-BD" sz="5400" dirty="0" smtClean="0">
                <a:solidFill>
                  <a:schemeClr val="tx2"/>
                </a:solidFill>
                <a:latin typeface="NikoshBAN" panose="02000000000000000000" pitchFamily="2" charset="0"/>
                <a:cs typeface="NikoshBAN" panose="02000000000000000000" pitchFamily="2" charset="0"/>
              </a:rPr>
              <a:t>অধ্যায়ঃ ০৩</a:t>
            </a:r>
          </a:p>
          <a:p>
            <a:pPr algn="ctr"/>
            <a:r>
              <a:rPr lang="en-US" sz="5400" dirty="0" smtClean="0">
                <a:solidFill>
                  <a:schemeClr val="tx2"/>
                </a:solidFill>
                <a:latin typeface="NikoshBAN" panose="02000000000000000000" pitchFamily="2" charset="0"/>
                <a:cs typeface="NikoshBAN" panose="02000000000000000000" pitchFamily="2" charset="0"/>
              </a:rPr>
              <a:t>(</a:t>
            </a:r>
            <a:r>
              <a:rPr lang="bn-BD" sz="5400" dirty="0" smtClean="0">
                <a:solidFill>
                  <a:schemeClr val="tx2"/>
                </a:solidFill>
                <a:latin typeface="NikoshBAN" panose="02000000000000000000" pitchFamily="2" charset="0"/>
                <a:cs typeface="NikoshBAN" panose="02000000000000000000" pitchFamily="2" charset="0"/>
              </a:rPr>
              <a:t>অর্থের সময়মুল্য)</a:t>
            </a:r>
          </a:p>
          <a:p>
            <a:pPr algn="ctr"/>
            <a:endParaRPr lang="en-US" sz="6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1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
                                        </p:tgtEl>
                                        <p:attrNameLst>
                                          <p:attrName>ppt_x</p:attrName>
                                          <p:attrName>ppt_y</p:attrName>
                                        </p:attrNameLst>
                                      </p:cBhvr>
                                    </p:animMotion>
                                    <p:animRot by="1500000">
                                      <p:cBhvr>
                                        <p:cTn id="15" dur="125" fill="hold">
                                          <p:stCondLst>
                                            <p:cond delay="0"/>
                                          </p:stCondLst>
                                        </p:cTn>
                                        <p:tgtEl>
                                          <p:spTgt spid="2"/>
                                        </p:tgtEl>
                                        <p:attrNameLst>
                                          <p:attrName>r</p:attrName>
                                        </p:attrNameLst>
                                      </p:cBhvr>
                                    </p:animRot>
                                    <p:animRot by="-1500000">
                                      <p:cBhvr>
                                        <p:cTn id="16" dur="125" fill="hold">
                                          <p:stCondLst>
                                            <p:cond delay="125"/>
                                          </p:stCondLst>
                                        </p:cTn>
                                        <p:tgtEl>
                                          <p:spTgt spid="2"/>
                                        </p:tgtEl>
                                        <p:attrNameLst>
                                          <p:attrName>r</p:attrName>
                                        </p:attrNameLst>
                                      </p:cBhvr>
                                    </p:animRot>
                                    <p:animRot by="-1500000">
                                      <p:cBhvr>
                                        <p:cTn id="17" dur="125" fill="hold">
                                          <p:stCondLst>
                                            <p:cond delay="250"/>
                                          </p:stCondLst>
                                        </p:cTn>
                                        <p:tgtEl>
                                          <p:spTgt spid="2"/>
                                        </p:tgtEl>
                                        <p:attrNameLst>
                                          <p:attrName>r</p:attrName>
                                        </p:attrNameLst>
                                      </p:cBhvr>
                                    </p:animRot>
                                    <p:animRot by="1500000">
                                      <p:cBhvr>
                                        <p:cTn id="18" dur="125" fill="hold">
                                          <p:stCondLst>
                                            <p:cond delay="375"/>
                                          </p:stCondLst>
                                        </p:cTn>
                                        <p:tgtEl>
                                          <p:spTgt spid="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5571"/>
            <a:ext cx="6594364" cy="33896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564" y="115571"/>
            <a:ext cx="5318759" cy="3545839"/>
          </a:xfrm>
          <a:prstGeom prst="rect">
            <a:avLst/>
          </a:prstGeom>
        </p:spPr>
      </p:pic>
      <p:sp>
        <p:nvSpPr>
          <p:cNvPr id="7" name="Equal 6"/>
          <p:cNvSpPr/>
          <p:nvPr/>
        </p:nvSpPr>
        <p:spPr>
          <a:xfrm>
            <a:off x="4496820" y="4274343"/>
            <a:ext cx="1884184" cy="139493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166617" y="3518821"/>
            <a:ext cx="4785360" cy="2358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FFFF00"/>
                </a:solidFill>
                <a:latin typeface="NikoshBAN" panose="02000000000000000000" pitchFamily="2" charset="0"/>
                <a:cs typeface="NikoshBAN" panose="02000000000000000000" pitchFamily="2" charset="0"/>
              </a:rPr>
              <a:t>২ বছর পর</a:t>
            </a:r>
            <a:endParaRPr lang="en-US" sz="8000" dirty="0">
              <a:solidFill>
                <a:srgbClr val="FFFF0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125" y="3633521"/>
            <a:ext cx="3326875" cy="145134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405" y="5009750"/>
            <a:ext cx="3486091" cy="161734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767647" y="4545043"/>
            <a:ext cx="2943047" cy="133418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127617" y="4584932"/>
            <a:ext cx="2963423" cy="1311975"/>
          </a:xfrm>
          <a:prstGeom prst="rect">
            <a:avLst/>
          </a:prstGeom>
        </p:spPr>
      </p:pic>
    </p:spTree>
    <p:extLst>
      <p:ext uri="{BB962C8B-B14F-4D97-AF65-F5344CB8AC3E}">
        <p14:creationId xmlns:p14="http://schemas.microsoft.com/office/powerpoint/2010/main" val="2582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style.rotation</p:attrName>
                                        </p:attrNameLst>
                                      </p:cBhvr>
                                      <p:tavLst>
                                        <p:tav tm="0">
                                          <p:val>
                                            <p:fltVal val="720"/>
                                          </p:val>
                                        </p:tav>
                                        <p:tav tm="100000">
                                          <p:val>
                                            <p:fltVal val="0"/>
                                          </p:val>
                                        </p:tav>
                                      </p:tavLst>
                                    </p:anim>
                                    <p:anim calcmode="lin" valueType="num">
                                      <p:cBhvr>
                                        <p:cTn id="17" dur="2000" fill="hold"/>
                                        <p:tgtEl>
                                          <p:spTgt spid="6"/>
                                        </p:tgtEl>
                                        <p:attrNameLst>
                                          <p:attrName>ppt_h</p:attrName>
                                        </p:attrNameLst>
                                      </p:cBhvr>
                                      <p:tavLst>
                                        <p:tav tm="0">
                                          <p:val>
                                            <p:fltVal val="0"/>
                                          </p:val>
                                        </p:tav>
                                        <p:tav tm="100000">
                                          <p:val>
                                            <p:strVal val="#ppt_h"/>
                                          </p:val>
                                        </p:tav>
                                      </p:tavLst>
                                    </p:anim>
                                    <p:anim calcmode="lin" valueType="num">
                                      <p:cBhvr>
                                        <p:cTn id="1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by="(-#ppt_w*2)" calcmode="lin" valueType="num">
                                      <p:cBhvr rctx="PPT">
                                        <p:cTn id="23" dur="500" autoRev="1" fill="hold">
                                          <p:stCondLst>
                                            <p:cond delay="0"/>
                                          </p:stCondLst>
                                        </p:cTn>
                                        <p:tgtEl>
                                          <p:spTgt spid="11"/>
                                        </p:tgtEl>
                                        <p:attrNameLst>
                                          <p:attrName>ppt_w</p:attrName>
                                        </p:attrNameLst>
                                      </p:cBhvr>
                                    </p:anim>
                                    <p:anim by="(#ppt_w*0.50)" calcmode="lin" valueType="num">
                                      <p:cBhvr>
                                        <p:cTn id="24" dur="500" decel="50000" autoRev="1" fill="hold">
                                          <p:stCondLst>
                                            <p:cond delay="0"/>
                                          </p:stCondLst>
                                        </p:cTn>
                                        <p:tgtEl>
                                          <p:spTgt spid="11"/>
                                        </p:tgtEl>
                                        <p:attrNameLst>
                                          <p:attrName>ppt_x</p:attrName>
                                        </p:attrNameLst>
                                      </p:cBhvr>
                                    </p:anim>
                                    <p:anim from="(-#ppt_h/2)" to="(#ppt_y)" calcmode="lin" valueType="num">
                                      <p:cBhvr>
                                        <p:cTn id="25" dur="1000" fill="hold">
                                          <p:stCondLst>
                                            <p:cond delay="0"/>
                                          </p:stCondLst>
                                        </p:cTn>
                                        <p:tgtEl>
                                          <p:spTgt spid="11"/>
                                        </p:tgtEl>
                                        <p:attrNameLst>
                                          <p:attrName>ppt_y</p:attrName>
                                        </p:attrNameLst>
                                      </p:cBhvr>
                                    </p:anim>
                                    <p:animRot by="21600000">
                                      <p:cBhvr>
                                        <p:cTn id="26" dur="1000" fill="hold">
                                          <p:stCondLst>
                                            <p:cond delay="0"/>
                                          </p:stCondLst>
                                        </p:cTn>
                                        <p:tgtEl>
                                          <p:spTgt spid="1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2" dur="1000" fill="hold"/>
                                        <p:tgtEl>
                                          <p:spTgt spid="12"/>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 calcmode="lin" valueType="num">
                                      <p:cBhvr>
                                        <p:cTn id="69" dur="500" fill="hold"/>
                                        <p:tgtEl>
                                          <p:spTgt spid="14"/>
                                        </p:tgtEl>
                                        <p:attrNameLst>
                                          <p:attrName>style.rotation</p:attrName>
                                        </p:attrNameLst>
                                      </p:cBhvr>
                                      <p:tavLst>
                                        <p:tav tm="0">
                                          <p:val>
                                            <p:fltVal val="360"/>
                                          </p:val>
                                        </p:tav>
                                        <p:tav tm="100000">
                                          <p:val>
                                            <p:fltVal val="0"/>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 calcmode="lin" valueType="num">
                                      <p:cBhvr>
                                        <p:cTn id="77" dur="500" fill="hold"/>
                                        <p:tgtEl>
                                          <p:spTgt spid="15"/>
                                        </p:tgtEl>
                                        <p:attrNameLst>
                                          <p:attrName>style.rotation</p:attrName>
                                        </p:attrNameLst>
                                      </p:cBhvr>
                                      <p:tavLst>
                                        <p:tav tm="0">
                                          <p:val>
                                            <p:fltVal val="360"/>
                                          </p:val>
                                        </p:tav>
                                        <p:tav tm="100000">
                                          <p:val>
                                            <p:fltVal val="0"/>
                                          </p:val>
                                        </p:tav>
                                      </p:tavLst>
                                    </p:anim>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45920" y="441960"/>
            <a:ext cx="9326880" cy="585216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atin typeface="NikoshBAN" panose="02000000000000000000" pitchFamily="2" charset="0"/>
                <a:cs typeface="NikoshBAN" panose="02000000000000000000" pitchFamily="2" charset="0"/>
              </a:rPr>
              <a:t>বর্তমানের কোন টাকার পরিমান সময়ের সাথে সাথে পরিবর্তন হওয়াকে অর্থের সময়মুল্য বলে। এই পরিবর্তনের একমাত্র কারণ হল সুদের হার।</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01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629</TotalTime>
  <Words>519</Words>
  <Application>Microsoft Office PowerPoint</Application>
  <PresentationFormat>Widescreen</PresentationFormat>
  <Paragraphs>98</Paragraphs>
  <Slides>20</Slides>
  <Notes>3</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NikoshBAN</vt:lpstr>
      <vt:lpstr>Trebuchet MS</vt:lpstr>
      <vt:lpstr>Vrinda</vt:lpstr>
      <vt:lpstr>Wingdings 3</vt:lpstr>
      <vt:lpstr>Facet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doel1234</dc:creator>
  <cp:lastModifiedBy>PROHLAD</cp:lastModifiedBy>
  <cp:revision>89</cp:revision>
  <dcterms:created xsi:type="dcterms:W3CDTF">2016-04-29T15:45:06Z</dcterms:created>
  <dcterms:modified xsi:type="dcterms:W3CDTF">2019-12-01T05:35:23Z</dcterms:modified>
</cp:coreProperties>
</file>