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sldIdLst>
    <p:sldId id="264" r:id="rId2"/>
    <p:sldId id="270" r:id="rId3"/>
    <p:sldId id="274" r:id="rId4"/>
    <p:sldId id="267" r:id="rId5"/>
    <p:sldId id="266" r:id="rId6"/>
    <p:sldId id="259" r:id="rId7"/>
    <p:sldId id="257" r:id="rId8"/>
    <p:sldId id="268" r:id="rId9"/>
    <p:sldId id="258" r:id="rId10"/>
    <p:sldId id="272" r:id="rId11"/>
    <p:sldId id="273" r:id="rId12"/>
    <p:sldId id="260" r:id="rId13"/>
    <p:sldId id="261" r:id="rId14"/>
    <p:sldId id="262" r:id="rId15"/>
    <p:sldId id="263" r:id="rId16"/>
    <p:sldId id="269" r:id="rId17"/>
    <p:sldId id="271" r:id="rId18"/>
    <p:sldId id="26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8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A16EF5-F864-46E8-91AD-23BBAFE8DF34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373416-8B8F-4EE5-BBA5-01BEC55C99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11CE-E046-4C3A-BFD6-1FB6E52884AF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04C311E-9090-49F1-9123-70B810782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11CE-E046-4C3A-BFD6-1FB6E52884AF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311E-9090-49F1-9123-70B810782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11CE-E046-4C3A-BFD6-1FB6E52884AF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311E-9090-49F1-9123-70B810782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11CE-E046-4C3A-BFD6-1FB6E52884AF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04C311E-9090-49F1-9123-70B810782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11CE-E046-4C3A-BFD6-1FB6E52884AF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311E-9090-49F1-9123-70B810782E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11CE-E046-4C3A-BFD6-1FB6E52884AF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311E-9090-49F1-9123-70B810782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11CE-E046-4C3A-BFD6-1FB6E52884AF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04C311E-9090-49F1-9123-70B810782E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11CE-E046-4C3A-BFD6-1FB6E52884AF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311E-9090-49F1-9123-70B810782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11CE-E046-4C3A-BFD6-1FB6E52884AF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311E-9090-49F1-9123-70B810782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11CE-E046-4C3A-BFD6-1FB6E52884AF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311E-9090-49F1-9123-70B810782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11CE-E046-4C3A-BFD6-1FB6E52884AF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311E-9090-49F1-9123-70B810782E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C311CE-E046-4C3A-BFD6-1FB6E52884AF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04C311E-9090-49F1-9123-70B810782E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8153400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awter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752600"/>
            <a:ext cx="8153400" cy="49752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4580"/>
            <a:ext cx="8610600" cy="54168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জোড়ায় কাজঃ</a:t>
            </a:r>
            <a:endParaRPr lang="en-US" sz="6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dirty="0">
                <a:latin typeface="NikoshBAN" pitchFamily="2" charset="0"/>
                <a:cs typeface="NikoshBAN" pitchFamily="2" charset="0"/>
              </a:rPr>
              <a:t>বৃত্তের বহিঃস্থ কোন বিন্দু থেকে বৃত্তে দুইটি স্পর্শক টানলে,ঐ বিন্দু থেকে স্পর্শ বিন্দুদ্বয়ের দূরত্ব সমান।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PA=PB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প্রমাণ লিখ।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সময়ঃ 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10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 মিঃ 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296412"/>
            <a:ext cx="8077200" cy="30469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চল এবার প্রমাণ অংশ দেখে নিই। </a:t>
            </a:r>
            <a:endParaRPr lang="en-US" sz="9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allAtOnce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62000" y="152400"/>
            <a:ext cx="1358064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প্রমাণঃ</a:t>
            </a:r>
          </a:p>
        </p:txBody>
      </p:sp>
      <p:grpSp>
        <p:nvGrpSpPr>
          <p:cNvPr id="69" name="Group 68"/>
          <p:cNvGrpSpPr/>
          <p:nvPr/>
        </p:nvGrpSpPr>
        <p:grpSpPr>
          <a:xfrm>
            <a:off x="762000" y="990600"/>
            <a:ext cx="8153400" cy="2237839"/>
            <a:chOff x="762000" y="990600"/>
            <a:chExt cx="8153400" cy="2237839"/>
          </a:xfrm>
        </p:grpSpPr>
        <p:grpSp>
          <p:nvGrpSpPr>
            <p:cNvPr id="28" name="Group 27"/>
            <p:cNvGrpSpPr/>
            <p:nvPr/>
          </p:nvGrpSpPr>
          <p:grpSpPr>
            <a:xfrm>
              <a:off x="762000" y="990600"/>
              <a:ext cx="8153400" cy="2237839"/>
              <a:chOff x="685800" y="457200"/>
              <a:chExt cx="8153400" cy="2554545"/>
            </a:xfrm>
          </p:grpSpPr>
          <p:sp>
            <p:nvSpPr>
              <p:cNvPr id="2" name="TextBox 1"/>
              <p:cNvSpPr txBox="1"/>
              <p:nvPr/>
            </p:nvSpPr>
            <p:spPr>
              <a:xfrm>
                <a:off x="685800" y="457200"/>
                <a:ext cx="8153400" cy="2554545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bn-BD" sz="4000" dirty="0" smtClean="0">
                    <a:latin typeface="NikoshBAN" pitchFamily="2" charset="0"/>
                    <a:cs typeface="NikoshBAN" pitchFamily="2" charset="0"/>
                  </a:rPr>
                  <a:t>যেহেতু </a:t>
                </a:r>
                <a:r>
                  <a:rPr lang="en-US" sz="4000" dirty="0" smtClean="0">
                    <a:latin typeface="NikoshBAN" pitchFamily="2" charset="0"/>
                    <a:cs typeface="NikoshBAN" pitchFamily="2" charset="0"/>
                  </a:rPr>
                  <a:t>PA </a:t>
                </a:r>
                <a:r>
                  <a:rPr lang="bn-BD" sz="4000" dirty="0" smtClean="0">
                    <a:latin typeface="NikoshBAN" pitchFamily="2" charset="0"/>
                    <a:cs typeface="NikoshBAN" pitchFamily="2" charset="0"/>
                  </a:rPr>
                  <a:t>স্পর্শক এবং</a:t>
                </a:r>
                <a:r>
                  <a:rPr lang="en-US" sz="4000" dirty="0" smtClean="0">
                    <a:latin typeface="NikoshBAN" pitchFamily="2" charset="0"/>
                    <a:cs typeface="NikoshBAN" pitchFamily="2" charset="0"/>
                  </a:rPr>
                  <a:t> OA</a:t>
                </a:r>
                <a:r>
                  <a:rPr lang="bn-BD" sz="4000" dirty="0" smtClean="0">
                    <a:latin typeface="NikoshBAN" pitchFamily="2" charset="0"/>
                    <a:cs typeface="NikoshBAN" pitchFamily="2" charset="0"/>
                  </a:rPr>
                  <a:t> স্পর্শকবিন্দুগামী ব্যাসার্ধ,সেহেতু </a:t>
                </a:r>
                <a:r>
                  <a:rPr lang="en-US" sz="4000" dirty="0" smtClean="0">
                    <a:latin typeface="NikoshBAN" pitchFamily="2" charset="0"/>
                    <a:cs typeface="NikoshBAN" pitchFamily="2" charset="0"/>
                  </a:rPr>
                  <a:t>PA      OA.</a:t>
                </a:r>
                <a:r>
                  <a:rPr lang="bn-BD" sz="40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</a:p>
              <a:p>
                <a:r>
                  <a:rPr lang="bn-BD" sz="40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000" dirty="0" smtClean="0">
                    <a:latin typeface="NikoshBAN" pitchFamily="2" charset="0"/>
                    <a:cs typeface="NikoshBAN" pitchFamily="2" charset="0"/>
                  </a:rPr>
                  <a:t>    PAO= </a:t>
                </a:r>
                <a:r>
                  <a:rPr lang="bn-BD" sz="4000" dirty="0" smtClean="0">
                    <a:latin typeface="NikoshBAN" pitchFamily="2" charset="0"/>
                    <a:cs typeface="NikoshBAN" pitchFamily="2" charset="0"/>
                  </a:rPr>
                  <a:t>এক সমকোন।</a:t>
                </a:r>
                <a:endParaRPr lang="en-US" sz="40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40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</a:p>
            </p:txBody>
          </p:sp>
          <p:grpSp>
            <p:nvGrpSpPr>
              <p:cNvPr id="24" name="Group 23"/>
              <p:cNvGrpSpPr/>
              <p:nvPr/>
            </p:nvGrpSpPr>
            <p:grpSpPr>
              <a:xfrm>
                <a:off x="3962400" y="1240057"/>
                <a:ext cx="457200" cy="434920"/>
                <a:chOff x="2895600" y="3374451"/>
                <a:chExt cx="457200" cy="434920"/>
              </a:xfrm>
            </p:grpSpPr>
            <p:cxnSp>
              <p:nvCxnSpPr>
                <p:cNvPr id="17" name="Straight Connector 16"/>
                <p:cNvCxnSpPr/>
                <p:nvPr/>
              </p:nvCxnSpPr>
              <p:spPr>
                <a:xfrm rot="5400000">
                  <a:off x="2906343" y="3591514"/>
                  <a:ext cx="434920" cy="79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895600" y="3808577"/>
                  <a:ext cx="457200" cy="79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</p:cxnSp>
          </p:grpSp>
        </p:grpSp>
        <p:grpSp>
          <p:nvGrpSpPr>
            <p:cNvPr id="46" name="Group 45"/>
            <p:cNvGrpSpPr/>
            <p:nvPr/>
          </p:nvGrpSpPr>
          <p:grpSpPr>
            <a:xfrm>
              <a:off x="990600" y="2362200"/>
              <a:ext cx="457200" cy="306388"/>
              <a:chOff x="4191000" y="4114800"/>
              <a:chExt cx="457200" cy="306388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 rot="5400000">
                <a:off x="4191000" y="4114800"/>
                <a:ext cx="304800" cy="3048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4191000" y="4419600"/>
                <a:ext cx="4572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0" name="Group 69"/>
          <p:cNvGrpSpPr/>
          <p:nvPr/>
        </p:nvGrpSpPr>
        <p:grpSpPr>
          <a:xfrm>
            <a:off x="762000" y="3276600"/>
            <a:ext cx="8077200" cy="646331"/>
            <a:chOff x="762000" y="3429000"/>
            <a:chExt cx="8077200" cy="646331"/>
          </a:xfrm>
        </p:grpSpPr>
        <p:sp>
          <p:nvSpPr>
            <p:cNvPr id="63" name="TextBox 62"/>
            <p:cNvSpPr txBox="1"/>
            <p:nvPr/>
          </p:nvSpPr>
          <p:spPr>
            <a:xfrm>
              <a:off x="762000" y="3429000"/>
              <a:ext cx="8077200" cy="646331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অনুরুপে   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   PBO= </a:t>
              </a:r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এক সমকোণ।</a:t>
              </a:r>
              <a:endParaRPr lang="en-US" sz="3600" dirty="0">
                <a:latin typeface="NikoshBAN" pitchFamily="2" charset="0"/>
                <a:cs typeface="NikoshBAN" pitchFamily="2" charset="0"/>
              </a:endParaRPr>
            </a:p>
          </p:txBody>
        </p:sp>
        <p:grpSp>
          <p:nvGrpSpPr>
            <p:cNvPr id="64" name="Group 63"/>
            <p:cNvGrpSpPr/>
            <p:nvPr/>
          </p:nvGrpSpPr>
          <p:grpSpPr>
            <a:xfrm>
              <a:off x="2057400" y="3581400"/>
              <a:ext cx="457200" cy="306388"/>
              <a:chOff x="4191000" y="4114800"/>
              <a:chExt cx="457200" cy="306388"/>
            </a:xfrm>
          </p:grpSpPr>
          <p:cxnSp>
            <p:nvCxnSpPr>
              <p:cNvPr id="65" name="Straight Connector 64"/>
              <p:cNvCxnSpPr/>
              <p:nvPr/>
            </p:nvCxnSpPr>
            <p:spPr>
              <a:xfrm rot="5400000">
                <a:off x="4191000" y="4114800"/>
                <a:ext cx="304800" cy="3048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4191000" y="4419600"/>
                <a:ext cx="4572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8" name="Group 77"/>
          <p:cNvGrpSpPr/>
          <p:nvPr/>
        </p:nvGrpSpPr>
        <p:grpSpPr>
          <a:xfrm>
            <a:off x="762000" y="3962400"/>
            <a:ext cx="8077200" cy="1200329"/>
            <a:chOff x="762000" y="3962400"/>
            <a:chExt cx="8077200" cy="1200329"/>
          </a:xfrm>
        </p:grpSpPr>
        <p:sp>
          <p:nvSpPr>
            <p:cNvPr id="72" name="TextBox 71"/>
            <p:cNvSpPr txBox="1"/>
            <p:nvPr/>
          </p:nvSpPr>
          <p:spPr>
            <a:xfrm>
              <a:off x="762000" y="3962400"/>
              <a:ext cx="8077200" cy="120032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এখন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, </a:t>
              </a:r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  PAO </a:t>
              </a:r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এবং    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PBO</a:t>
              </a:r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 উভয়েই সমকোণী ত্রিভূজ।</a:t>
              </a:r>
              <a:endParaRPr lang="en-US" sz="36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76" name="Isosceles Triangle 75"/>
            <p:cNvSpPr/>
            <p:nvPr/>
          </p:nvSpPr>
          <p:spPr>
            <a:xfrm>
              <a:off x="1676400" y="4038600"/>
              <a:ext cx="304800" cy="381000"/>
            </a:xfrm>
            <a:prstGeom prst="triangle">
              <a:avLst/>
            </a:prstGeom>
            <a:solidFill>
              <a:schemeClr val="tx1"/>
            </a:solidFill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7" name="Isosceles Triangle 76"/>
            <p:cNvSpPr/>
            <p:nvPr/>
          </p:nvSpPr>
          <p:spPr>
            <a:xfrm>
              <a:off x="3886200" y="4038600"/>
              <a:ext cx="304800" cy="381000"/>
            </a:xfrm>
            <a:prstGeom prst="triangle">
              <a:avLst/>
            </a:prstGeom>
            <a:solidFill>
              <a:schemeClr val="tx1"/>
            </a:solidFill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85800" y="268069"/>
            <a:ext cx="8077200" cy="646331"/>
            <a:chOff x="762000" y="5257800"/>
            <a:chExt cx="8077200" cy="646331"/>
          </a:xfrm>
        </p:grpSpPr>
        <p:sp>
          <p:nvSpPr>
            <p:cNvPr id="3" name="TextBox 2"/>
            <p:cNvSpPr txBox="1"/>
            <p:nvPr/>
          </p:nvSpPr>
          <p:spPr>
            <a:xfrm>
              <a:off x="762000" y="5257800"/>
              <a:ext cx="8077200" cy="64633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এখন,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     PAO </a:t>
              </a:r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ও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    PBO</a:t>
              </a:r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 সমকোণী ত্রিভূজদ্বয়ে</a:t>
              </a:r>
              <a:endParaRPr lang="en-US" sz="36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" name="Isosceles Triangle 3"/>
            <p:cNvSpPr/>
            <p:nvPr/>
          </p:nvSpPr>
          <p:spPr>
            <a:xfrm>
              <a:off x="1828800" y="5334000"/>
              <a:ext cx="304800" cy="381000"/>
            </a:xfrm>
            <a:prstGeom prst="triangl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Isosceles Triangle 4"/>
            <p:cNvSpPr/>
            <p:nvPr/>
          </p:nvSpPr>
          <p:spPr>
            <a:xfrm>
              <a:off x="3657600" y="5334000"/>
              <a:ext cx="304800" cy="381000"/>
            </a:xfrm>
            <a:prstGeom prst="triangl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85800" y="1066800"/>
            <a:ext cx="80772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অতিভূজ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PO=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অতিভূজ 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PO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1828800"/>
            <a:ext cx="8077200" cy="646331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এবং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OA=OB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685800" y="2590800"/>
            <a:ext cx="8077200" cy="646331"/>
            <a:chOff x="762000" y="5257800"/>
            <a:chExt cx="8077200" cy="646331"/>
          </a:xfrm>
        </p:grpSpPr>
        <p:sp>
          <p:nvSpPr>
            <p:cNvPr id="18" name="TextBox 17"/>
            <p:cNvSpPr txBox="1"/>
            <p:nvPr/>
          </p:nvSpPr>
          <p:spPr>
            <a:xfrm>
              <a:off x="762000" y="5257800"/>
              <a:ext cx="8077200" cy="646331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সুতরাং,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     PAO</a:t>
              </a:r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    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     PBO</a:t>
              </a:r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endParaRPr lang="en-US" sz="36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2133600" y="5334000"/>
              <a:ext cx="304800" cy="381000"/>
            </a:xfrm>
            <a:prstGeom prst="triangle">
              <a:avLst/>
            </a:prstGeom>
            <a:solidFill>
              <a:schemeClr val="tx1"/>
            </a:solidFill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Isosceles Triangle 19"/>
            <p:cNvSpPr/>
            <p:nvPr/>
          </p:nvSpPr>
          <p:spPr>
            <a:xfrm>
              <a:off x="4191000" y="5334000"/>
              <a:ext cx="304800" cy="381000"/>
            </a:xfrm>
            <a:prstGeom prst="triangle">
              <a:avLst/>
            </a:prstGeom>
            <a:solidFill>
              <a:schemeClr val="tx1"/>
            </a:solidFill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581400" y="2895600"/>
            <a:ext cx="304800" cy="77788"/>
            <a:chOff x="1219200" y="4495800"/>
            <a:chExt cx="304800" cy="77788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1219200" y="4495800"/>
              <a:ext cx="304800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219200" y="4572000"/>
              <a:ext cx="304800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685800" y="3392269"/>
            <a:ext cx="8077200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PA=PB</a:t>
            </a: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       (প্রমাণিত)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52400"/>
            <a:ext cx="8839200" cy="21236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দলীয় কাজ</a:t>
            </a: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সময়ঃ ৫ মিঃ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152400" y="2438400"/>
            <a:ext cx="8763000" cy="4154984"/>
            <a:chOff x="183444" y="1782078"/>
            <a:chExt cx="8763000" cy="4154984"/>
          </a:xfrm>
        </p:grpSpPr>
        <p:sp>
          <p:nvSpPr>
            <p:cNvPr id="4" name="TextBox 3"/>
            <p:cNvSpPr txBox="1"/>
            <p:nvPr/>
          </p:nvSpPr>
          <p:spPr>
            <a:xfrm>
              <a:off x="183444" y="1782078"/>
              <a:ext cx="8763000" cy="415498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bn-BD" sz="66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6600" dirty="0" smtClean="0">
                  <a:latin typeface="NikoshBAN" pitchFamily="2" charset="0"/>
                  <a:cs typeface="NikoshBAN" pitchFamily="2" charset="0"/>
                </a:rPr>
                <a:t>o</a:t>
              </a:r>
              <a:r>
                <a:rPr lang="bn-BD" sz="6600" dirty="0" smtClean="0">
                  <a:latin typeface="NikoshBAN" pitchFamily="2" charset="0"/>
                  <a:cs typeface="NikoshBAN" pitchFamily="2" charset="0"/>
                </a:rPr>
                <a:t> কেন্দ্র বিশিষ্ট বৃত্তের বহিঃস্থ </a:t>
              </a:r>
              <a:r>
                <a:rPr lang="en-US" sz="6600" dirty="0" smtClean="0">
                  <a:latin typeface="NikoshBAN" pitchFamily="2" charset="0"/>
                  <a:cs typeface="NikoshBAN" pitchFamily="2" charset="0"/>
                </a:rPr>
                <a:t>P</a:t>
              </a:r>
              <a:r>
                <a:rPr lang="bn-BD" sz="6600" dirty="0" smtClean="0">
                  <a:latin typeface="NikoshBAN" pitchFamily="2" charset="0"/>
                  <a:cs typeface="NikoshBAN" pitchFamily="2" charset="0"/>
                </a:rPr>
                <a:t> বিন্দু হতে </a:t>
              </a:r>
              <a:r>
                <a:rPr lang="en-US" sz="6600" dirty="0" smtClean="0">
                  <a:latin typeface="NikoshBAN" pitchFamily="2" charset="0"/>
                  <a:cs typeface="NikoshBAN" pitchFamily="2" charset="0"/>
                </a:rPr>
                <a:t>PA,PB </a:t>
              </a:r>
              <a:r>
                <a:rPr lang="bn-BD" sz="6600" dirty="0" smtClean="0">
                  <a:latin typeface="NikoshBAN" pitchFamily="2" charset="0"/>
                  <a:cs typeface="NikoshBAN" pitchFamily="2" charset="0"/>
                </a:rPr>
                <a:t>দুইটি স্পর্শক টানলে , প্রমাণ কর যে </a:t>
              </a:r>
              <a:r>
                <a:rPr lang="en-US" sz="6600" dirty="0" smtClean="0">
                  <a:latin typeface="NikoshBAN" pitchFamily="2" charset="0"/>
                  <a:cs typeface="NikoshBAN" pitchFamily="2" charset="0"/>
                </a:rPr>
                <a:t>OP</a:t>
              </a:r>
              <a:r>
                <a:rPr lang="bn-BD" sz="6600" dirty="0" smtClean="0">
                  <a:latin typeface="NikoshBAN" pitchFamily="2" charset="0"/>
                  <a:cs typeface="NikoshBAN" pitchFamily="2" charset="0"/>
                </a:rPr>
                <a:t>, </a:t>
              </a:r>
              <a:r>
                <a:rPr lang="en-US" sz="6600" dirty="0" smtClean="0">
                  <a:latin typeface="NikoshBAN" pitchFamily="2" charset="0"/>
                  <a:cs typeface="NikoshBAN" pitchFamily="2" charset="0"/>
                </a:rPr>
                <a:t>    </a:t>
              </a:r>
              <a:r>
                <a:rPr lang="bn-BD" sz="66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6600" dirty="0" smtClean="0">
                  <a:latin typeface="NikoshBAN" pitchFamily="2" charset="0"/>
                  <a:cs typeface="NikoshBAN" pitchFamily="2" charset="0"/>
                </a:rPr>
                <a:t>APB </a:t>
              </a:r>
              <a:r>
                <a:rPr lang="bn-BD" sz="6600" dirty="0" smtClean="0">
                  <a:latin typeface="NikoshBAN" pitchFamily="2" charset="0"/>
                  <a:cs typeface="NikoshBAN" pitchFamily="2" charset="0"/>
                </a:rPr>
                <a:t>এর সমদ্বিখন্ডক</a:t>
              </a: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609600" y="4953000"/>
              <a:ext cx="838200" cy="609600"/>
              <a:chOff x="-1676400" y="1524000"/>
              <a:chExt cx="990600" cy="763588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 rot="5400000">
                <a:off x="-1790700" y="1638300"/>
                <a:ext cx="762000" cy="5334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-1676400" y="2286000"/>
                <a:ext cx="9906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533400"/>
            <a:ext cx="7696200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dirty="0" smtClean="0"/>
              <a:t> 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মূল্যায়নঃ</a:t>
            </a:r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1981200"/>
            <a:ext cx="7772400" cy="25853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১। স্পর্শক কাকে বলে?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২। বৃত্তের বহিঃস্থ বিন্দু হতে বৃত্তে কয়টি স্পর্শক আকা যায়?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allAtOnce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57200"/>
            <a:ext cx="8382000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81000" y="1906012"/>
            <a:ext cx="8382000" cy="3046988"/>
            <a:chOff x="381000" y="1676400"/>
            <a:chExt cx="8382000" cy="3046988"/>
          </a:xfrm>
        </p:grpSpPr>
        <p:sp>
          <p:nvSpPr>
            <p:cNvPr id="3" name="TextBox 2"/>
            <p:cNvSpPr txBox="1"/>
            <p:nvPr/>
          </p:nvSpPr>
          <p:spPr>
            <a:xfrm>
              <a:off x="381000" y="1676400"/>
              <a:ext cx="8382000" cy="30469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C </a:t>
              </a:r>
              <a:r>
                <a:rPr lang="bn-BD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কেন্দ্র বিশিষ্ট বৃত্তের বহিঃস্থ একটি বিন্দু </a:t>
              </a:r>
              <a:r>
                <a:rPr lang="en-US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P</a:t>
              </a:r>
              <a:r>
                <a:rPr lang="bn-BD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এবং </a:t>
              </a:r>
              <a:r>
                <a:rPr lang="en-US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PM</a:t>
              </a:r>
              <a:r>
                <a:rPr lang="bn-BD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ও</a:t>
              </a:r>
              <a:r>
                <a:rPr lang="en-US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PN</a:t>
              </a:r>
              <a:r>
                <a:rPr lang="bn-BD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রশ্মিদ্বয় বৃত্তের </a:t>
              </a:r>
              <a:r>
                <a:rPr lang="en-US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M </a:t>
              </a:r>
              <a:r>
                <a:rPr lang="bn-BD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ও </a:t>
              </a:r>
              <a:r>
                <a:rPr lang="en-US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N</a:t>
              </a:r>
              <a:r>
                <a:rPr lang="bn-BD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বিন্দুতে স্পর্শক। </a:t>
              </a:r>
            </a:p>
            <a:p>
              <a:endPara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  <a:p>
              <a:r>
                <a:rPr lang="bn-BD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ক। চিত্রসহ স্পর্শকের সঙ্গা দাও।</a:t>
              </a:r>
            </a:p>
            <a:p>
              <a:r>
                <a:rPr lang="bn-BD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খ। প্রমান কর যে  </a:t>
              </a:r>
              <a:r>
                <a:rPr lang="en-US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PM</a:t>
              </a:r>
              <a:r>
                <a:rPr lang="bn-BD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=</a:t>
              </a:r>
              <a:r>
                <a:rPr lang="en-US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PN</a:t>
              </a:r>
              <a:r>
                <a:rPr lang="bn-BD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।</a:t>
              </a:r>
            </a:p>
            <a:p>
              <a:r>
                <a:rPr lang="bn-BD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গ। দেখাও যে </a:t>
              </a:r>
              <a:r>
                <a:rPr lang="en-US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CP,        MPN </a:t>
              </a:r>
              <a:r>
                <a:rPr lang="bn-BD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কে সমদ্বিখন্ডিত করে।</a:t>
              </a:r>
              <a:endParaRPr lang="en-US" sz="32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3047999" y="4038601"/>
              <a:ext cx="533401" cy="457199"/>
              <a:chOff x="3047999" y="3581401"/>
              <a:chExt cx="533401" cy="457199"/>
            </a:xfrm>
          </p:grpSpPr>
          <p:cxnSp>
            <p:nvCxnSpPr>
              <p:cNvPr id="5" name="Straight Connector 4"/>
              <p:cNvCxnSpPr/>
              <p:nvPr/>
            </p:nvCxnSpPr>
            <p:spPr>
              <a:xfrm rot="5400000">
                <a:off x="3016989" y="3612411"/>
                <a:ext cx="456468" cy="394447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3048000" y="4037868"/>
                <a:ext cx="533400" cy="732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533400"/>
            <a:ext cx="8458200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শিখনফল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651337"/>
            <a:ext cx="8458200" cy="470898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পাঠ শেষে শিক্ষার্থীরাঃ</a:t>
            </a: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১/ বৃত্ত কি তা বলতে পারবে।</a:t>
            </a: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২/ স্পর্শক কি তা বলতে পারবে।</a:t>
            </a: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৩/ বৃত্ত ও স্পর্শক সম্পর্কিত উপপাদ্য লিখতে ও বলতে পারবে।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8153400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সবাইকে শুভেচ্ছা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vfdh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752600"/>
            <a:ext cx="8153400" cy="495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533400"/>
            <a:ext cx="8229600" cy="14465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8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8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2209800"/>
            <a:ext cx="8229600" cy="31700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শ্রেণি: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নবম</a:t>
            </a:r>
          </a:p>
          <a:p>
            <a:pPr>
              <a:buFont typeface="Arial" charset="0"/>
              <a:buNone/>
            </a:pP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বিষয়: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গণিত</a:t>
            </a:r>
          </a:p>
          <a:p>
            <a:pPr>
              <a:buFont typeface="Arial" charset="0"/>
              <a:buNone/>
            </a:pP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অধ্যায়:</a:t>
            </a:r>
            <a:r>
              <a:rPr lang="en-US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৮ম </a:t>
            </a:r>
            <a:endParaRPr lang="bn-BD" sz="40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Arial" charset="0"/>
              <a:buNone/>
            </a:pP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সময়: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৪০মিনিট</a:t>
            </a:r>
            <a:endParaRPr lang="en-US" sz="40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Arial" charset="0"/>
              <a:buNone/>
            </a:pPr>
            <a:endParaRPr lang="en-US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43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143000"/>
            <a:ext cx="8610600" cy="37856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মোঃ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মাহাবুবুল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হাছান</a:t>
            </a:r>
            <a:endParaRPr lang="en-US" sz="4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সহকারি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চাপাতলি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লতিফিয়া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ফাযিল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মাদ্রাসা</a:t>
            </a:r>
            <a:endParaRPr lang="en-US" sz="4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কচুয়া,চাঁদপুর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algn="ctr"/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০১৭১৬-৮০৪৯১২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35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33400" y="304800"/>
            <a:ext cx="3429000" cy="3200400"/>
            <a:chOff x="533400" y="152400"/>
            <a:chExt cx="3429000" cy="3200400"/>
          </a:xfrm>
        </p:grpSpPr>
        <p:sp>
          <p:nvSpPr>
            <p:cNvPr id="2" name="Oval 1"/>
            <p:cNvSpPr/>
            <p:nvPr/>
          </p:nvSpPr>
          <p:spPr>
            <a:xfrm>
              <a:off x="533400" y="152400"/>
              <a:ext cx="3429000" cy="3200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" name="Oval 3"/>
            <p:cNvSpPr/>
            <p:nvPr/>
          </p:nvSpPr>
          <p:spPr>
            <a:xfrm>
              <a:off x="2164081" y="1676400"/>
              <a:ext cx="45719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600200" y="14478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O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1676400" y="-1524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A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29000" y="28194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B</a:t>
            </a:r>
            <a:endParaRPr lang="en-US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152400" y="26670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C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295400" y="4419600"/>
            <a:ext cx="2133600" cy="1905000"/>
            <a:chOff x="1219200" y="4191000"/>
            <a:chExt cx="2743200" cy="2438400"/>
          </a:xfrm>
        </p:grpSpPr>
        <p:sp>
          <p:nvSpPr>
            <p:cNvPr id="11" name="Oval 10"/>
            <p:cNvSpPr/>
            <p:nvPr/>
          </p:nvSpPr>
          <p:spPr>
            <a:xfrm>
              <a:off x="1219200" y="4191000"/>
              <a:ext cx="2743200" cy="2438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2514600" y="5410200"/>
              <a:ext cx="76200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752600" y="50292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O</a:t>
            </a:r>
            <a:endParaRPr lang="en-US" sz="4000" dirty="0"/>
          </a:p>
        </p:txBody>
      </p:sp>
      <p:cxnSp>
        <p:nvCxnSpPr>
          <p:cNvPr id="19" name="Straight Connector 18"/>
          <p:cNvCxnSpPr/>
          <p:nvPr/>
        </p:nvCxnSpPr>
        <p:spPr>
          <a:xfrm rot="10800000">
            <a:off x="762000" y="6324600"/>
            <a:ext cx="3429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28600" y="5943600"/>
            <a:ext cx="4495800" cy="914400"/>
            <a:chOff x="228600" y="5943600"/>
            <a:chExt cx="4495800" cy="914400"/>
          </a:xfrm>
        </p:grpSpPr>
        <p:sp>
          <p:nvSpPr>
            <p:cNvPr id="28" name="TextBox 27"/>
            <p:cNvSpPr txBox="1"/>
            <p:nvPr/>
          </p:nvSpPr>
          <p:spPr>
            <a:xfrm>
              <a:off x="228600" y="5943600"/>
              <a:ext cx="685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 smtClean="0"/>
                <a:t>A</a:t>
              </a:r>
              <a:endParaRPr lang="en-US" sz="40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038600" y="5943600"/>
              <a:ext cx="685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 smtClean="0"/>
                <a:t>B</a:t>
              </a:r>
              <a:endParaRPr lang="en-US" sz="40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057400" y="6150114"/>
              <a:ext cx="685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 smtClean="0"/>
                <a:t>C</a:t>
              </a:r>
              <a:endParaRPr lang="en-US" sz="4000" dirty="0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600200" y="35814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বৃত্ত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90800" y="6302514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স্পর্শক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4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09600"/>
            <a:ext cx="8229600" cy="14465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2685633"/>
            <a:ext cx="822960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বৃত্ত ও স্পর্শক সম্পর্কিত উপপাদ্য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4114800"/>
            <a:ext cx="7924800" cy="21236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বৃত্তের বহিঃস্থ কোন বিন্দু থেকে বৃত্তে দুইটি স্পর্শক টানলে,ঐ বিন্দু থেকে স্পর্শ বিন্দুদ্বয়ের দূরত্ব সমান।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990600"/>
            <a:ext cx="7924800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সাধারন নির্বচনঃ</a:t>
            </a: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1143000" y="-76200"/>
            <a:ext cx="7543800" cy="2352020"/>
            <a:chOff x="1143000" y="381000"/>
            <a:chExt cx="7543800" cy="2352020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1143000" y="533400"/>
              <a:ext cx="7162800" cy="1905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8229600" y="2209800"/>
              <a:ext cx="457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P</a:t>
              </a:r>
              <a:endParaRPr lang="en-US" sz="28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057400" y="381000"/>
              <a:ext cx="457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A</a:t>
              </a:r>
              <a:endParaRPr lang="en-US" sz="28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219200" y="1981200"/>
            <a:ext cx="7086600" cy="2209800"/>
            <a:chOff x="1219200" y="2438400"/>
            <a:chExt cx="7086600" cy="2209800"/>
          </a:xfrm>
        </p:grpSpPr>
        <p:cxnSp>
          <p:nvCxnSpPr>
            <p:cNvPr id="10" name="Straight Connector 9"/>
            <p:cNvCxnSpPr/>
            <p:nvPr/>
          </p:nvCxnSpPr>
          <p:spPr>
            <a:xfrm rot="10800000" flipV="1">
              <a:off x="1219200" y="2438400"/>
              <a:ext cx="7086600" cy="20574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2133600" y="4124980"/>
              <a:ext cx="457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B</a:t>
              </a:r>
              <a:endParaRPr lang="en-US" sz="2800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457200" y="381000"/>
            <a:ext cx="7924800" cy="3352800"/>
            <a:chOff x="381000" y="838200"/>
            <a:chExt cx="7924800" cy="3352800"/>
          </a:xfrm>
        </p:grpSpPr>
        <p:grpSp>
          <p:nvGrpSpPr>
            <p:cNvPr id="16" name="Group 15"/>
            <p:cNvGrpSpPr/>
            <p:nvPr/>
          </p:nvGrpSpPr>
          <p:grpSpPr>
            <a:xfrm>
              <a:off x="381000" y="838200"/>
              <a:ext cx="3200400" cy="3352800"/>
              <a:chOff x="381000" y="838200"/>
              <a:chExt cx="3200400" cy="3352800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381000" y="838200"/>
                <a:ext cx="3200400" cy="3352800"/>
                <a:chOff x="381000" y="838200"/>
                <a:chExt cx="3200400" cy="3352800"/>
              </a:xfrm>
            </p:grpSpPr>
            <p:sp>
              <p:nvSpPr>
                <p:cNvPr id="2" name="Oval 1"/>
                <p:cNvSpPr/>
                <p:nvPr/>
              </p:nvSpPr>
              <p:spPr>
                <a:xfrm>
                  <a:off x="381000" y="838200"/>
                  <a:ext cx="3200400" cy="3352800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Oval 11"/>
                <p:cNvSpPr/>
                <p:nvPr/>
              </p:nvSpPr>
              <p:spPr>
                <a:xfrm>
                  <a:off x="1828800" y="2438400"/>
                  <a:ext cx="76200" cy="76200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5" name="TextBox 14"/>
              <p:cNvSpPr txBox="1"/>
              <p:nvPr/>
            </p:nvSpPr>
            <p:spPr>
              <a:xfrm>
                <a:off x="1447800" y="2209800"/>
                <a:ext cx="457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 smtClean="0"/>
                  <a:t>o</a:t>
                </a:r>
                <a:endParaRPr lang="en-US" sz="2800" dirty="0"/>
              </a:p>
            </p:txBody>
          </p:sp>
        </p:grpSp>
        <p:sp>
          <p:nvSpPr>
            <p:cNvPr id="44" name="Oval 43"/>
            <p:cNvSpPr/>
            <p:nvPr/>
          </p:nvSpPr>
          <p:spPr>
            <a:xfrm>
              <a:off x="8229600" y="2392681"/>
              <a:ext cx="76200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457200" y="4572000"/>
            <a:ext cx="8458200" cy="1754326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একক কাজঃ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বিশেষ নির্বচন লিখ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সময়ঃ ২মিঃ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57200" y="337103"/>
            <a:ext cx="7924800" cy="3352800"/>
            <a:chOff x="381000" y="838200"/>
            <a:chExt cx="7924800" cy="3352800"/>
          </a:xfrm>
        </p:grpSpPr>
        <p:grpSp>
          <p:nvGrpSpPr>
            <p:cNvPr id="21" name="Group 20"/>
            <p:cNvGrpSpPr/>
            <p:nvPr/>
          </p:nvGrpSpPr>
          <p:grpSpPr>
            <a:xfrm>
              <a:off x="381000" y="838200"/>
              <a:ext cx="3200400" cy="3352800"/>
              <a:chOff x="381000" y="838200"/>
              <a:chExt cx="3200400" cy="3352800"/>
            </a:xfrm>
          </p:grpSpPr>
          <p:grpSp>
            <p:nvGrpSpPr>
              <p:cNvPr id="23" name="Group 22"/>
              <p:cNvGrpSpPr/>
              <p:nvPr/>
            </p:nvGrpSpPr>
            <p:grpSpPr>
              <a:xfrm>
                <a:off x="381000" y="838200"/>
                <a:ext cx="3200400" cy="3352800"/>
                <a:chOff x="381000" y="838200"/>
                <a:chExt cx="3200400" cy="3352800"/>
              </a:xfrm>
            </p:grpSpPr>
            <p:sp>
              <p:nvSpPr>
                <p:cNvPr id="25" name="Oval 24"/>
                <p:cNvSpPr/>
                <p:nvPr/>
              </p:nvSpPr>
              <p:spPr>
                <a:xfrm>
                  <a:off x="381000" y="838200"/>
                  <a:ext cx="3200400" cy="3352800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" name="Oval 25"/>
                <p:cNvSpPr/>
                <p:nvPr/>
              </p:nvSpPr>
              <p:spPr>
                <a:xfrm>
                  <a:off x="1828800" y="2438400"/>
                  <a:ext cx="76200" cy="76200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4" name="TextBox 23"/>
              <p:cNvSpPr txBox="1"/>
              <p:nvPr/>
            </p:nvSpPr>
            <p:spPr>
              <a:xfrm>
                <a:off x="1447800" y="2209800"/>
                <a:ext cx="457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 smtClean="0"/>
                  <a:t>o</a:t>
                </a:r>
                <a:endParaRPr lang="en-US" sz="2800" dirty="0"/>
              </a:p>
            </p:txBody>
          </p:sp>
        </p:grpSp>
        <p:sp>
          <p:nvSpPr>
            <p:cNvPr id="22" name="Oval 21"/>
            <p:cNvSpPr/>
            <p:nvPr/>
          </p:nvSpPr>
          <p:spPr>
            <a:xfrm>
              <a:off x="8229600" y="2392681"/>
              <a:ext cx="76200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7"/>
          <p:cNvGrpSpPr/>
          <p:nvPr/>
        </p:nvGrpSpPr>
        <p:grpSpPr>
          <a:xfrm>
            <a:off x="1143000" y="-76200"/>
            <a:ext cx="7543800" cy="2352020"/>
            <a:chOff x="1143000" y="381000"/>
            <a:chExt cx="7543800" cy="2352020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1143000" y="533400"/>
              <a:ext cx="7162800" cy="1905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8229600" y="2209800"/>
              <a:ext cx="457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P</a:t>
              </a:r>
              <a:endParaRPr lang="en-US" sz="28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057400" y="381000"/>
              <a:ext cx="457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A</a:t>
              </a:r>
              <a:endParaRPr lang="en-US" sz="2800" dirty="0"/>
            </a:p>
          </p:txBody>
        </p:sp>
      </p:grpSp>
      <p:grpSp>
        <p:nvGrpSpPr>
          <p:cNvPr id="5" name="Group 18"/>
          <p:cNvGrpSpPr/>
          <p:nvPr/>
        </p:nvGrpSpPr>
        <p:grpSpPr>
          <a:xfrm>
            <a:off x="1219200" y="1981200"/>
            <a:ext cx="7086600" cy="2209800"/>
            <a:chOff x="1219200" y="2438400"/>
            <a:chExt cx="7086600" cy="2209800"/>
          </a:xfrm>
        </p:grpSpPr>
        <p:cxnSp>
          <p:nvCxnSpPr>
            <p:cNvPr id="10" name="Straight Connector 9"/>
            <p:cNvCxnSpPr/>
            <p:nvPr/>
          </p:nvCxnSpPr>
          <p:spPr>
            <a:xfrm rot="10800000" flipV="1">
              <a:off x="1219200" y="2438400"/>
              <a:ext cx="7086600" cy="20574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2133600" y="4124980"/>
              <a:ext cx="457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B</a:t>
              </a:r>
              <a:endParaRPr lang="en-US" sz="2800" dirty="0"/>
            </a:p>
          </p:txBody>
        </p:sp>
      </p:grpSp>
      <p:grpSp>
        <p:nvGrpSpPr>
          <p:cNvPr id="6" name="Group 44"/>
          <p:cNvGrpSpPr/>
          <p:nvPr/>
        </p:nvGrpSpPr>
        <p:grpSpPr>
          <a:xfrm>
            <a:off x="457200" y="381000"/>
            <a:ext cx="7924800" cy="3352800"/>
            <a:chOff x="381000" y="838200"/>
            <a:chExt cx="7924800" cy="3352800"/>
          </a:xfrm>
        </p:grpSpPr>
        <p:grpSp>
          <p:nvGrpSpPr>
            <p:cNvPr id="7" name="Group 15"/>
            <p:cNvGrpSpPr/>
            <p:nvPr/>
          </p:nvGrpSpPr>
          <p:grpSpPr>
            <a:xfrm>
              <a:off x="381000" y="838200"/>
              <a:ext cx="3200400" cy="3352800"/>
              <a:chOff x="381000" y="838200"/>
              <a:chExt cx="3200400" cy="3352800"/>
            </a:xfrm>
          </p:grpSpPr>
          <p:grpSp>
            <p:nvGrpSpPr>
              <p:cNvPr id="8" name="Group 12"/>
              <p:cNvGrpSpPr/>
              <p:nvPr/>
            </p:nvGrpSpPr>
            <p:grpSpPr>
              <a:xfrm>
                <a:off x="381000" y="838200"/>
                <a:ext cx="3200400" cy="3352800"/>
                <a:chOff x="381000" y="838200"/>
                <a:chExt cx="3200400" cy="3352800"/>
              </a:xfrm>
            </p:grpSpPr>
            <p:sp>
              <p:nvSpPr>
                <p:cNvPr id="2" name="Oval 1"/>
                <p:cNvSpPr/>
                <p:nvPr/>
              </p:nvSpPr>
              <p:spPr>
                <a:xfrm>
                  <a:off x="381000" y="838200"/>
                  <a:ext cx="3200400" cy="3352800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Oval 11"/>
                <p:cNvSpPr/>
                <p:nvPr/>
              </p:nvSpPr>
              <p:spPr>
                <a:xfrm>
                  <a:off x="1828800" y="2438400"/>
                  <a:ext cx="76200" cy="76200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5" name="TextBox 14"/>
              <p:cNvSpPr txBox="1"/>
              <p:nvPr/>
            </p:nvSpPr>
            <p:spPr>
              <a:xfrm>
                <a:off x="1447800" y="2209800"/>
                <a:ext cx="457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 smtClean="0"/>
                  <a:t>o</a:t>
                </a:r>
                <a:endParaRPr lang="en-US" sz="2800" dirty="0"/>
              </a:p>
            </p:txBody>
          </p:sp>
        </p:grpSp>
        <p:sp>
          <p:nvSpPr>
            <p:cNvPr id="44" name="Oval 43"/>
            <p:cNvSpPr/>
            <p:nvPr/>
          </p:nvSpPr>
          <p:spPr>
            <a:xfrm>
              <a:off x="8229600" y="2392681"/>
              <a:ext cx="76200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457200" y="4572000"/>
            <a:ext cx="845820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বিশেষ নির্বচনঃ মনেকরি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O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কেন্দ্র বিশিষ্ট বৃত্তের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P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বহিঃস্থ একটি বিন্দু এবং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PA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PB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রশ্মিদ্বয় বৃত্তের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A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B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বিন্দুতে দুইটি স্পর্শক।প্রমান করতে হবে যে,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PA=PB.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457200" y="381000"/>
            <a:ext cx="8229600" cy="4267200"/>
            <a:chOff x="457200" y="381000"/>
            <a:chExt cx="8229600" cy="4267200"/>
          </a:xfrm>
        </p:grpSpPr>
        <p:grpSp>
          <p:nvGrpSpPr>
            <p:cNvPr id="20" name="Group 19"/>
            <p:cNvGrpSpPr/>
            <p:nvPr/>
          </p:nvGrpSpPr>
          <p:grpSpPr>
            <a:xfrm>
              <a:off x="1143000" y="381000"/>
              <a:ext cx="7543800" cy="4267200"/>
              <a:chOff x="1143000" y="381000"/>
              <a:chExt cx="7543800" cy="4267200"/>
            </a:xfrm>
          </p:grpSpPr>
          <p:grpSp>
            <p:nvGrpSpPr>
              <p:cNvPr id="2" name="Group 1"/>
              <p:cNvGrpSpPr/>
              <p:nvPr/>
            </p:nvGrpSpPr>
            <p:grpSpPr>
              <a:xfrm>
                <a:off x="1143000" y="381000"/>
                <a:ext cx="7543800" cy="2352020"/>
                <a:chOff x="1143000" y="381000"/>
                <a:chExt cx="7543800" cy="2352020"/>
              </a:xfrm>
            </p:grpSpPr>
            <p:cxnSp>
              <p:nvCxnSpPr>
                <p:cNvPr id="3" name="Straight Connector 2"/>
                <p:cNvCxnSpPr/>
                <p:nvPr/>
              </p:nvCxnSpPr>
              <p:spPr>
                <a:xfrm>
                  <a:off x="1143000" y="533400"/>
                  <a:ext cx="7162800" cy="19050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TextBox 3"/>
                <p:cNvSpPr txBox="1"/>
                <p:nvPr/>
              </p:nvSpPr>
              <p:spPr>
                <a:xfrm>
                  <a:off x="8229600" y="2209800"/>
                  <a:ext cx="4572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800" dirty="0" smtClean="0"/>
                    <a:t>P</a:t>
                  </a:r>
                  <a:endParaRPr lang="en-US" sz="2800" dirty="0"/>
                </a:p>
              </p:txBody>
            </p:sp>
            <p:sp>
              <p:nvSpPr>
                <p:cNvPr id="5" name="TextBox 4"/>
                <p:cNvSpPr txBox="1"/>
                <p:nvPr/>
              </p:nvSpPr>
              <p:spPr>
                <a:xfrm>
                  <a:off x="2057400" y="381000"/>
                  <a:ext cx="4572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800" dirty="0" smtClean="0"/>
                    <a:t>A</a:t>
                  </a:r>
                  <a:endParaRPr lang="en-US" sz="2800" dirty="0"/>
                </a:p>
              </p:txBody>
            </p:sp>
          </p:grpSp>
          <p:grpSp>
            <p:nvGrpSpPr>
              <p:cNvPr id="6" name="Group 5"/>
              <p:cNvGrpSpPr/>
              <p:nvPr/>
            </p:nvGrpSpPr>
            <p:grpSpPr>
              <a:xfrm>
                <a:off x="1219200" y="2438400"/>
                <a:ext cx="7086600" cy="2209800"/>
                <a:chOff x="1219200" y="2438400"/>
                <a:chExt cx="7086600" cy="2209800"/>
              </a:xfrm>
            </p:grpSpPr>
            <p:cxnSp>
              <p:nvCxnSpPr>
                <p:cNvPr id="7" name="Straight Connector 6"/>
                <p:cNvCxnSpPr/>
                <p:nvPr/>
              </p:nvCxnSpPr>
              <p:spPr>
                <a:xfrm rot="10800000" flipV="1">
                  <a:off x="1219200" y="2438400"/>
                  <a:ext cx="7086600" cy="2057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" name="TextBox 7"/>
                <p:cNvSpPr txBox="1"/>
                <p:nvPr/>
              </p:nvSpPr>
              <p:spPr>
                <a:xfrm>
                  <a:off x="2133600" y="4124980"/>
                  <a:ext cx="4572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800" dirty="0" smtClean="0"/>
                    <a:t>B</a:t>
                  </a:r>
                  <a:endParaRPr lang="en-US" sz="2800" dirty="0"/>
                </a:p>
              </p:txBody>
            </p:sp>
          </p:grpSp>
        </p:grpSp>
        <p:grpSp>
          <p:nvGrpSpPr>
            <p:cNvPr id="9" name="Group 8"/>
            <p:cNvGrpSpPr/>
            <p:nvPr/>
          </p:nvGrpSpPr>
          <p:grpSpPr>
            <a:xfrm>
              <a:off x="457200" y="838200"/>
              <a:ext cx="7924800" cy="3352800"/>
              <a:chOff x="381000" y="838200"/>
              <a:chExt cx="7924800" cy="3352800"/>
            </a:xfrm>
          </p:grpSpPr>
          <p:grpSp>
            <p:nvGrpSpPr>
              <p:cNvPr id="10" name="Group 15"/>
              <p:cNvGrpSpPr/>
              <p:nvPr/>
            </p:nvGrpSpPr>
            <p:grpSpPr>
              <a:xfrm>
                <a:off x="381000" y="838200"/>
                <a:ext cx="3200400" cy="3352800"/>
                <a:chOff x="381000" y="838200"/>
                <a:chExt cx="3200400" cy="3352800"/>
              </a:xfrm>
            </p:grpSpPr>
            <p:grpSp>
              <p:nvGrpSpPr>
                <p:cNvPr id="12" name="Group 11"/>
                <p:cNvGrpSpPr/>
                <p:nvPr/>
              </p:nvGrpSpPr>
              <p:grpSpPr>
                <a:xfrm>
                  <a:off x="381000" y="838200"/>
                  <a:ext cx="3200400" cy="3352800"/>
                  <a:chOff x="381000" y="838200"/>
                  <a:chExt cx="3200400" cy="3352800"/>
                </a:xfrm>
              </p:grpSpPr>
              <p:sp>
                <p:nvSpPr>
                  <p:cNvPr id="14" name="Oval 13"/>
                  <p:cNvSpPr/>
                  <p:nvPr/>
                </p:nvSpPr>
                <p:spPr>
                  <a:xfrm>
                    <a:off x="381000" y="838200"/>
                    <a:ext cx="3200400" cy="3352800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" name="Oval 11"/>
                  <p:cNvSpPr/>
                  <p:nvPr/>
                </p:nvSpPr>
                <p:spPr>
                  <a:xfrm>
                    <a:off x="1828800" y="2438400"/>
                    <a:ext cx="76200" cy="76200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13" name="TextBox 12"/>
                <p:cNvSpPr txBox="1"/>
                <p:nvPr/>
              </p:nvSpPr>
              <p:spPr>
                <a:xfrm>
                  <a:off x="1447800" y="2209800"/>
                  <a:ext cx="4572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800" dirty="0" smtClean="0"/>
                    <a:t>o</a:t>
                  </a:r>
                  <a:endParaRPr lang="en-US" sz="2800" dirty="0"/>
                </a:p>
              </p:txBody>
            </p:sp>
          </p:grpSp>
          <p:sp>
            <p:nvSpPr>
              <p:cNvPr id="11" name="Oval 10"/>
              <p:cNvSpPr/>
              <p:nvPr/>
            </p:nvSpPr>
            <p:spPr>
              <a:xfrm>
                <a:off x="8229600" y="2392681"/>
                <a:ext cx="76200" cy="45719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</p:grpSp>
      <p:cxnSp>
        <p:nvCxnSpPr>
          <p:cNvPr id="16" name="Straight Connector 15"/>
          <p:cNvCxnSpPr/>
          <p:nvPr/>
        </p:nvCxnSpPr>
        <p:spPr>
          <a:xfrm rot="5400000" flipH="1" flipV="1">
            <a:off x="1295400" y="1447800"/>
            <a:ext cx="1676400" cy="4572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H="1">
            <a:off x="1252210" y="3091190"/>
            <a:ext cx="1762780" cy="4572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1905000" y="2438400"/>
            <a:ext cx="6465842" cy="7620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81000" y="4648200"/>
            <a:ext cx="8305800" cy="212365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অঙ্কনের বিবরনঃ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O,A ; O,B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O,P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যোগ করি।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285</TotalTime>
  <Words>342</Words>
  <Application>Microsoft Office PowerPoint</Application>
  <PresentationFormat>On-screen Show (4:3)</PresentationFormat>
  <Paragraphs>80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Franklin Gothic Book</vt:lpstr>
      <vt:lpstr>Franklin Gothic Medium</vt:lpstr>
      <vt:lpstr>NikoshBAN</vt:lpstr>
      <vt:lpstr>Vrinda</vt:lpstr>
      <vt:lpstr>Wingdings 2</vt:lpstr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94</cp:revision>
  <dcterms:created xsi:type="dcterms:W3CDTF">2015-11-10T17:26:56Z</dcterms:created>
  <dcterms:modified xsi:type="dcterms:W3CDTF">2019-12-01T17:43:39Z</dcterms:modified>
</cp:coreProperties>
</file>