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60" r:id="rId2"/>
    <p:sldId id="261" r:id="rId3"/>
    <p:sldId id="263" r:id="rId4"/>
    <p:sldId id="264" r:id="rId5"/>
    <p:sldId id="265" r:id="rId6"/>
    <p:sldId id="256" r:id="rId7"/>
    <p:sldId id="276" r:id="rId8"/>
    <p:sldId id="279" r:id="rId9"/>
    <p:sldId id="278" r:id="rId10"/>
    <p:sldId id="270" r:id="rId11"/>
    <p:sldId id="271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C57DB3-E42E-4E05-8DC7-20BFC6A2651F}" type="datetimeFigureOut">
              <a:rPr lang="en-US" smtClean="0"/>
              <a:t>11/23/2019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693729-ABA5-405A-8979-BDB7C85590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222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D0CBD7-3C4A-44B6-80DA-01F41944BD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12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8FFB6C-5DF5-4F13-8746-A3B4A29609AA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10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2.png"/><Relationship Id="rId7" Type="http://schemas.openxmlformats.org/officeDocument/2006/relationships/image" Target="../media/image2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1"/>
            <a:ext cx="8229600" cy="6248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57188" y="990600"/>
            <a:ext cx="6429624" cy="1569660"/>
          </a:xfrm>
          <a:prstGeom prst="rect">
            <a:avLst/>
          </a:prstGeom>
          <a:noFill/>
          <a:ln w="57150"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IN" sz="9600" b="1" dirty="0" smtClean="0">
                <a:ln/>
                <a:latin typeface="NikoshBAN" pitchFamily="2" charset="0"/>
                <a:cs typeface="NikoshBAN" pitchFamily="2" charset="0"/>
              </a:rPr>
              <a:t>স্বাগতম </a:t>
            </a:r>
            <a:endParaRPr lang="en-US" sz="9600" b="1" dirty="0">
              <a:ln/>
            </a:endParaRPr>
          </a:p>
        </p:txBody>
      </p:sp>
    </p:spTree>
    <p:extLst>
      <p:ext uri="{BB962C8B-B14F-4D97-AF65-F5344CB8AC3E}">
        <p14:creationId xmlns:p14="http://schemas.microsoft.com/office/powerpoint/2010/main" val="3557606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76200" y="241995"/>
            <a:ext cx="8839200" cy="1715869"/>
            <a:chOff x="76200" y="241995"/>
            <a:chExt cx="8839200" cy="1715869"/>
          </a:xfrm>
        </p:grpSpPr>
        <p:sp>
          <p:nvSpPr>
            <p:cNvPr id="3" name="Round Diagonal Corner Rectangle 2"/>
            <p:cNvSpPr/>
            <p:nvPr/>
          </p:nvSpPr>
          <p:spPr>
            <a:xfrm>
              <a:off x="76200" y="241995"/>
              <a:ext cx="8839200" cy="1524000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 1"/>
            <p:cNvSpPr/>
            <p:nvPr/>
          </p:nvSpPr>
          <p:spPr>
            <a:xfrm>
              <a:off x="3165673" y="381000"/>
              <a:ext cx="2010487" cy="10156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bn-BD" sz="6000" b="1" dirty="0">
                  <a:solidFill>
                    <a:srgbClr val="002060"/>
                  </a:solidFill>
                  <a:latin typeface="NikoshBAN" pitchFamily="2" charset="0"/>
                  <a:cs typeface="NikoshBAN" pitchFamily="2" charset="0"/>
                </a:rPr>
                <a:t>মূল্যায়ন</a:t>
              </a:r>
              <a:endParaRPr lang="en-US" sz="60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6989618" y="1219200"/>
              <a:ext cx="1683327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400" dirty="0">
                  <a:latin typeface="NikoshBAN" pitchFamily="2" charset="0"/>
                  <a:cs typeface="NikoshBAN" pitchFamily="2" charset="0"/>
                </a:rPr>
                <a:t>সময়ঃ ৩ মিনিট  </a:t>
              </a:r>
              <a:endParaRPr lang="en-US" sz="2400" dirty="0">
                <a:latin typeface="NikoshBAN" pitchFamily="2" charset="0"/>
                <a:cs typeface="NikoshBAN" pitchFamily="2" charset="0"/>
              </a:endParaRPr>
            </a:p>
            <a:p>
              <a:endParaRPr lang="en-US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828800" y="3747647"/>
            <a:ext cx="5410200" cy="990600"/>
            <a:chOff x="1219200" y="609600"/>
            <a:chExt cx="7239000" cy="990600"/>
          </a:xfrm>
        </p:grpSpPr>
        <p:sp>
          <p:nvSpPr>
            <p:cNvPr id="8" name="Rounded Rectangle 7"/>
            <p:cNvSpPr/>
            <p:nvPr/>
          </p:nvSpPr>
          <p:spPr>
            <a:xfrm>
              <a:off x="1219200" y="609600"/>
              <a:ext cx="7239000" cy="99060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" name="Rectangle 8"/>
                <p:cNvSpPr/>
                <p:nvPr/>
              </p:nvSpPr>
              <p:spPr>
                <a:xfrm>
                  <a:off x="1524001" y="720179"/>
                  <a:ext cx="6629400" cy="78476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bn-IN" sz="4400" b="1" dirty="0" smtClean="0">
                      <a:solidFill>
                        <a:schemeClr val="tx2">
                          <a:lumMod val="75000"/>
                        </a:schemeClr>
                      </a:solidFill>
                      <a:cs typeface="NikoshBAN" pitchFamily="2" charset="0"/>
                    </a:rPr>
                    <a:t>২</a:t>
                  </a:r>
                  <a:r>
                    <a:rPr lang="bn-IN" sz="4400" dirty="0">
                      <a:cs typeface="NikoshBAN" pitchFamily="2" charset="0"/>
                    </a:rPr>
                    <a:t> </a:t>
                  </a:r>
                  <a:r>
                    <a:rPr lang="en-US" sz="4400" dirty="0" smtClean="0">
                      <a:cs typeface="NikoshBAN" pitchFamily="2" charset="0"/>
                    </a:rPr>
                    <a:t>.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bn-IN" sz="4400" i="1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m:rPr>
                              <m:nor/>
                            </m:rPr>
                            <a:rPr lang="en-US" sz="4400" dirty="0">
                              <a:latin typeface="Times New Roman" pitchFamily="18" charset="0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en-US" sz="4800" i="1">
                              <a:latin typeface="Cambria Math"/>
                              <a:cs typeface="Times New Roman" pitchFamily="18" charset="0"/>
                            </a:rPr>
                            <m:t>6</m:t>
                          </m:r>
                          <m:r>
                            <a:rPr lang="en-US" sz="4800" i="1">
                              <a:latin typeface="Cambria Math"/>
                              <a:cs typeface="Times New Roman" pitchFamily="18" charset="0"/>
                            </a:rPr>
                            <m:t>𝑝</m:t>
                          </m:r>
                          <m:r>
                            <a:rPr lang="en-US" sz="4800" i="1">
                              <a:latin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en-US" sz="4800" i="1">
                              <a:latin typeface="Cambria Math"/>
                              <a:cs typeface="Times New Roman" pitchFamily="18" charset="0"/>
                            </a:rPr>
                            <m:t>7</m:t>
                          </m:r>
                          <m:r>
                            <m:rPr>
                              <m:nor/>
                            </m:rPr>
                            <a:rPr lang="en-US" sz="4400" dirty="0">
                              <a:latin typeface="Times New Roman" pitchFamily="18" charset="0"/>
                              <a:cs typeface="Times New Roman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4400" i="1" dirty="0">
                              <a:latin typeface="Cambria Math"/>
                              <a:cs typeface="Times New Roman" pitchFamily="18" charset="0"/>
                            </a:rPr>
                            <m:t>3</m:t>
                          </m:r>
                        </m:sup>
                      </m:sSup>
                    </m:oMath>
                  </a14:m>
                  <a:r>
                    <a:rPr lang="en-US" sz="4400" b="1" dirty="0" smtClean="0">
                      <a:solidFill>
                        <a:schemeClr val="tx2">
                          <a:lumMod val="75000"/>
                        </a:schemeClr>
                      </a:solidFill>
                      <a:latin typeface="NikoshBAN" pitchFamily="2" charset="0"/>
                      <a:cs typeface="NikoshBAN" pitchFamily="2" charset="0"/>
                    </a:rPr>
                    <a:t>=?</a:t>
                  </a:r>
                  <a:endParaRPr lang="en-US" sz="4400" b="1" dirty="0">
                    <a:solidFill>
                      <a:schemeClr val="tx2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>
            <p:sp>
              <p:nvSpPr>
                <p:cNvPr id="9" name="Rectangle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4001" y="720179"/>
                  <a:ext cx="6629400" cy="78476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t="-20930" b="-3565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" name="Group 9"/>
          <p:cNvGrpSpPr/>
          <p:nvPr/>
        </p:nvGrpSpPr>
        <p:grpSpPr>
          <a:xfrm>
            <a:off x="1694416" y="2452255"/>
            <a:ext cx="5696984" cy="990600"/>
            <a:chOff x="955651" y="609600"/>
            <a:chExt cx="7766097" cy="990600"/>
          </a:xfrm>
        </p:grpSpPr>
        <p:sp>
          <p:nvSpPr>
            <p:cNvPr id="11" name="Rounded Rectangle 10"/>
            <p:cNvSpPr/>
            <p:nvPr/>
          </p:nvSpPr>
          <p:spPr>
            <a:xfrm>
              <a:off x="1219200" y="609600"/>
              <a:ext cx="7239000" cy="99060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2" name="Rectangle 11"/>
                <p:cNvSpPr/>
                <p:nvPr/>
              </p:nvSpPr>
              <p:spPr>
                <a:xfrm>
                  <a:off x="955651" y="743999"/>
                  <a:ext cx="7766097" cy="721801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bn-IN" sz="4000" b="1" dirty="0" smtClean="0">
                      <a:solidFill>
                        <a:schemeClr val="tx2">
                          <a:lumMod val="75000"/>
                        </a:schemeClr>
                      </a:solidFill>
                      <a:cs typeface="NikoshBAN" pitchFamily="2" charset="0"/>
                    </a:rPr>
                    <a:t>১</a:t>
                  </a:r>
                  <a:r>
                    <a:rPr lang="en-US" sz="4000" b="1" dirty="0" smtClean="0">
                      <a:solidFill>
                        <a:schemeClr val="tx2">
                          <a:lumMod val="75000"/>
                        </a:schemeClr>
                      </a:solidFill>
                      <a:cs typeface="NikoshBAN" pitchFamily="2" charset="0"/>
                    </a:rPr>
                    <a:t>.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(</m:t>
                          </m:r>
                          <m:r>
                            <a:rPr lang="en-US" sz="4000" b="1" i="1"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en-US" sz="4000" b="1" i="1"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  <m:r>
                            <a:rPr lang="en-US" sz="4000" b="1" i="1"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/>
                              <a:cs typeface="Times New Roman" pitchFamily="18" charset="0"/>
                            </a:rPr>
                            <m:t>𝒚</m:t>
                          </m:r>
                          <m:r>
                            <a:rPr lang="en-US" sz="4000" b="1" i="1" smtClean="0"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2">
                                  <a:lumMod val="75000"/>
                                </a:schemeClr>
                              </a:solidFill>
                              <a:latin typeface="Cambria Math"/>
                              <a:cs typeface="NikoshBAN" pitchFamily="2" charset="0"/>
                            </a:rPr>
                            <m:t>𝟑</m:t>
                          </m:r>
                        </m:sup>
                      </m:sSup>
                      <m:r>
                        <a:rPr lang="en-US" sz="4000" b="1" i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 Math"/>
                          <a:cs typeface="NikoshBAN" pitchFamily="2" charset="0"/>
                        </a:rPr>
                        <m:t>= ?</m:t>
                      </m:r>
                    </m:oMath>
                  </a14:m>
                  <a:endParaRPr lang="en-US" sz="4000" b="1" dirty="0">
                    <a:solidFill>
                      <a:schemeClr val="tx2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>
            <p:sp>
              <p:nvSpPr>
                <p:cNvPr id="12" name="Rectangle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5651" y="743999"/>
                  <a:ext cx="7766097" cy="721801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t="-18487" b="-3697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42408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p Arrow 2"/>
          <p:cNvSpPr/>
          <p:nvPr/>
        </p:nvSpPr>
        <p:spPr>
          <a:xfrm>
            <a:off x="1419046" y="228599"/>
            <a:ext cx="6147495" cy="128289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b="1" dirty="0" smtClean="0">
                <a:solidFill>
                  <a:schemeClr val="tx1"/>
                </a:solidFill>
              </a:rPr>
              <a:t>বাড়ীর কাজ </a:t>
            </a:r>
            <a:endParaRPr lang="en-US" sz="4000" b="1" dirty="0">
              <a:solidFill>
                <a:schemeClr val="tx1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57200" y="1994647"/>
            <a:ext cx="8686800" cy="1438364"/>
            <a:chOff x="457200" y="347617"/>
            <a:chExt cx="8682807" cy="1438364"/>
          </a:xfrm>
        </p:grpSpPr>
        <p:sp>
          <p:nvSpPr>
            <p:cNvPr id="16" name="Round Diagonal Corner Rectangle 15"/>
            <p:cNvSpPr/>
            <p:nvPr/>
          </p:nvSpPr>
          <p:spPr>
            <a:xfrm>
              <a:off x="457200" y="347617"/>
              <a:ext cx="8263370" cy="1438364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85600" y="685800"/>
              <a:ext cx="865440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600" dirty="0" smtClean="0">
                  <a:latin typeface="NikoshBAN" pitchFamily="2" charset="0"/>
                  <a:cs typeface="NikoshBAN" pitchFamily="2" charset="0"/>
                </a:rPr>
                <a:t>সমস্যা </a:t>
              </a:r>
              <a:r>
                <a:rPr lang="bn-IN" sz="3600" b="1" dirty="0">
                  <a:latin typeface="NikoshBAN" pitchFamily="2" charset="0"/>
                  <a:cs typeface="NikoshBAN" pitchFamily="2" charset="0"/>
                </a:rPr>
                <a:t>-</a:t>
              </a:r>
              <a:r>
                <a:rPr lang="bn-IN" sz="3600" b="1" dirty="0" smtClean="0">
                  <a:latin typeface="NikoshBAN" pitchFamily="2" charset="0"/>
                  <a:cs typeface="NikoshBAN" pitchFamily="2" charset="0"/>
                </a:rPr>
                <a:t>১</a:t>
              </a:r>
              <a:r>
                <a:rPr lang="bn-IN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b="1" dirty="0">
                  <a:latin typeface="NikoshBAN" pitchFamily="2" charset="0"/>
                  <a:cs typeface="NikoshBAN" pitchFamily="2" charset="0"/>
                </a:rPr>
                <a:t>:</a:t>
              </a:r>
              <a:r>
                <a:rPr lang="bn-IN" sz="3600" b="1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smtClean="0">
                  <a:latin typeface="Times New Roman" pitchFamily="18" charset="0"/>
                  <a:cs typeface="Times New Roman" pitchFamily="18" charset="0"/>
                </a:rPr>
                <a:t>(5p+2q) </a:t>
              </a:r>
              <a:r>
                <a:rPr lang="bn-IN" sz="36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IN" sz="3600" dirty="0">
                  <a:latin typeface="NikoshBAN" pitchFamily="2" charset="0"/>
                  <a:cs typeface="NikoshBAN" pitchFamily="2" charset="0"/>
                </a:rPr>
                <a:t>সূত্রের সাহায্যে ঘন নির্নয় কর </a:t>
              </a:r>
              <a:r>
                <a:rPr lang="bn-IN" sz="3600" dirty="0">
                  <a:latin typeface="NikoshBAN" pitchFamily="2" charset="0"/>
                  <a:cs typeface="NikoshBAN" pitchFamily="2" charset="0"/>
                </a:rPr>
                <a:t>।</a:t>
              </a:r>
              <a:endParaRPr lang="en-US" sz="3600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57200" y="3871341"/>
            <a:ext cx="8267170" cy="1438364"/>
            <a:chOff x="457200" y="347617"/>
            <a:chExt cx="8263370" cy="1438364"/>
          </a:xfrm>
        </p:grpSpPr>
        <p:sp>
          <p:nvSpPr>
            <p:cNvPr id="19" name="Round Diagonal Corner Rectangle 18"/>
            <p:cNvSpPr/>
            <p:nvPr/>
          </p:nvSpPr>
          <p:spPr>
            <a:xfrm>
              <a:off x="457200" y="347617"/>
              <a:ext cx="8263370" cy="1438364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485600" y="685800"/>
                  <a:ext cx="7980393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সমস্যা </a:t>
                  </a:r>
                  <a:r>
                    <a:rPr lang="bn-IN" sz="3600" b="1" dirty="0" smtClean="0">
                      <a:latin typeface="NikoshBAN" pitchFamily="2" charset="0"/>
                      <a:cs typeface="NikoshBAN" pitchFamily="2" charset="0"/>
                    </a:rPr>
                    <a:t>-</a:t>
                  </a:r>
                  <a:r>
                    <a:rPr lang="en-US" sz="3600" b="1" dirty="0">
                      <a:latin typeface="NikoshBAN" pitchFamily="2" charset="0"/>
                      <a:cs typeface="NikoshBAN" pitchFamily="2" charset="0"/>
                    </a:rPr>
                    <a:t>2</a:t>
                  </a:r>
                  <a:r>
                    <a:rPr lang="en-US" sz="3600" b="1" dirty="0" smtClean="0">
                      <a:latin typeface="NikoshBAN" pitchFamily="2" charset="0"/>
                      <a:cs typeface="NikoshBAN" pitchFamily="2" charset="0"/>
                    </a:rPr>
                    <a:t>:</a:t>
                  </a:r>
                  <a:r>
                    <a:rPr lang="bn-IN" sz="3600" b="1" dirty="0" smtClean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3600" dirty="0" smtClean="0">
                      <a:latin typeface="Times New Roman" pitchFamily="18" charset="0"/>
                      <a:cs typeface="Times New Roman" pitchFamily="18" charset="0"/>
                    </a:rPr>
                    <a:t>(</a:t>
                  </a:r>
                  <a14:m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  <a:cs typeface="Times New Roman" pitchFamily="18" charset="0"/>
                        </a:rPr>
                        <m:t>𝑎𝑥</m:t>
                      </m:r>
                      <m:r>
                        <a:rPr lang="en-US" sz="3600" b="0" i="1" smtClean="0"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en-US" sz="3600" b="0" i="1" smtClean="0">
                          <a:latin typeface="Cambria Math"/>
                          <a:cs typeface="Times New Roman" pitchFamily="18" charset="0"/>
                        </a:rPr>
                        <m:t>𝑏𝑦</m:t>
                      </m:r>
                    </m:oMath>
                  </a14:m>
                  <a:r>
                    <a:rPr lang="en-US" sz="3600" dirty="0" smtClean="0">
                      <a:latin typeface="Times New Roman" pitchFamily="18" charset="0"/>
                      <a:cs typeface="Times New Roman" pitchFamily="18" charset="0"/>
                    </a:rPr>
                    <a:t>) </a:t>
                  </a:r>
                  <a:r>
                    <a:rPr lang="bn-IN" sz="3600" dirty="0">
                      <a:latin typeface="NikoshBAN" pitchFamily="2" charset="0"/>
                      <a:cs typeface="NikoshBAN" pitchFamily="2" charset="0"/>
                    </a:rPr>
                    <a:t>সূত্রের সাহায্যে ঘন নির্নয় কর ।</a:t>
                  </a:r>
                  <a:endParaRPr lang="en-US" sz="3600" dirty="0"/>
                </a:p>
              </p:txBody>
            </p:sp>
          </mc:Choice>
          <mc:Fallback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5600" y="685800"/>
                  <a:ext cx="7980393" cy="646331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l="-2368" t="-18868" r="-3667" b="-3679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369013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199" y="403286"/>
            <a:ext cx="6071602" cy="6051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827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 descr="cvv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80556">
            <a:off x="3890740" y="1564144"/>
            <a:ext cx="771525" cy="49179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04800"/>
            <a:ext cx="8229600" cy="112331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bn-IN" sz="7200" dirty="0" smtClean="0">
                <a:solidFill>
                  <a:srgbClr val="00B050"/>
                </a:solidFill>
                <a:latin typeface="Shonar Bangla" panose="020B0502040204020203" pitchFamily="34" charset="0"/>
                <a:cs typeface="Shonar Bangla" panose="020B0502040204020203" pitchFamily="34" charset="0"/>
              </a:rPr>
              <a:t> </a:t>
            </a:r>
            <a:r>
              <a:rPr lang="bn-IN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Shonar Bangla" panose="020B0502040204020203" pitchFamily="34" charset="0"/>
                <a:cs typeface="Shonar Bangla" panose="020B0502040204020203" pitchFamily="34" charset="0"/>
              </a:rPr>
              <a:t>পরিচিতি</a:t>
            </a:r>
            <a:endParaRPr lang="en-US" sz="6600" b="1" dirty="0">
              <a:solidFill>
                <a:schemeClr val="tx1">
                  <a:lumMod val="95000"/>
                  <a:lumOff val="5000"/>
                </a:schemeClr>
              </a:solidFill>
              <a:latin typeface="Shonar Bangla" panose="020B0502040204020203" pitchFamily="34" charset="0"/>
              <a:cs typeface="Shonar Bangla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2532" y="3804241"/>
            <a:ext cx="3333668" cy="298543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bn-IN" sz="32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4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জিয়াউল হক ভূঁঞা</a:t>
            </a:r>
          </a:p>
          <a:p>
            <a:r>
              <a:rPr lang="bn-IN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সহকারী শিক্ষক </a:t>
            </a:r>
            <a:r>
              <a:rPr lang="en-US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IN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গণিত </a:t>
            </a:r>
          </a:p>
          <a:p>
            <a:r>
              <a:rPr lang="bn-IN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ফেনী আলীয়া কামিল মাদ্রাসা</a:t>
            </a:r>
            <a:endParaRPr lang="en-US" sz="28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01830123185</a:t>
            </a:r>
            <a:endParaRPr lang="bn-IN" sz="28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endParaRPr lang="bn-IN" sz="3200" b="1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184" y="1572682"/>
            <a:ext cx="1932572" cy="244792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5" name="Group 4"/>
          <p:cNvGrpSpPr/>
          <p:nvPr/>
        </p:nvGrpSpPr>
        <p:grpSpPr>
          <a:xfrm>
            <a:off x="4610100" y="2105618"/>
            <a:ext cx="3838327" cy="3416320"/>
            <a:chOff x="4610100" y="2105618"/>
            <a:chExt cx="3838327" cy="3416320"/>
          </a:xfrm>
        </p:grpSpPr>
        <p:sp>
          <p:nvSpPr>
            <p:cNvPr id="3" name="TextBox 2"/>
            <p:cNvSpPr txBox="1"/>
            <p:nvPr/>
          </p:nvSpPr>
          <p:spPr>
            <a:xfrm>
              <a:off x="4790827" y="2105618"/>
              <a:ext cx="3657600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4800" b="1" dirty="0" smtClean="0">
                  <a:latin typeface="NikoshBAN" pitchFamily="2" charset="0"/>
                  <a:cs typeface="NikoshBAN" pitchFamily="2" charset="0"/>
                </a:rPr>
                <a:t>পাঠ পরিচিতি </a:t>
              </a:r>
            </a:p>
            <a:p>
              <a:r>
                <a:rPr lang="bn-IN" sz="2800" b="1" dirty="0" smtClean="0">
                  <a:latin typeface="NikoshBAN" pitchFamily="2" charset="0"/>
                  <a:cs typeface="NikoshBAN" pitchFamily="2" charset="0"/>
                </a:rPr>
                <a:t>অষ্টম শ্রেণি </a:t>
              </a:r>
            </a:p>
            <a:p>
              <a:r>
                <a:rPr lang="bn-IN" sz="2800" b="1" dirty="0" smtClean="0">
                  <a:latin typeface="NikoshBAN" pitchFamily="2" charset="0"/>
                  <a:cs typeface="NikoshBAN" pitchFamily="2" charset="0"/>
                </a:rPr>
                <a:t>বিষয়ঃ গণিত </a:t>
              </a:r>
            </a:p>
            <a:p>
              <a:r>
                <a:rPr lang="bn-IN" sz="2800" b="1" dirty="0" smtClean="0">
                  <a:latin typeface="NikoshBAN" pitchFamily="2" charset="0"/>
                  <a:cs typeface="NikoshBAN" pitchFamily="2" charset="0"/>
                </a:rPr>
                <a:t>অধ্যায়ঃ চতুর্থ </a:t>
              </a:r>
              <a:endParaRPr lang="bn-IN" sz="2800" b="1" dirty="0">
                <a:latin typeface="NikoshBAN" pitchFamily="2" charset="0"/>
                <a:cs typeface="NikoshBAN" pitchFamily="2" charset="0"/>
              </a:endParaRPr>
            </a:p>
            <a:p>
              <a:r>
                <a:rPr lang="en-US" sz="2800" b="1" dirty="0" err="1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সময়ঃ</a:t>
              </a:r>
              <a:r>
                <a:rPr lang="en-US" sz="2800" b="1" dirty="0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 </a:t>
              </a:r>
              <a:r>
                <a:rPr lang="bn-IN" sz="2800" b="1" dirty="0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৪</a:t>
              </a:r>
              <a:r>
                <a:rPr lang="bn-IN" sz="2800" b="1" dirty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৫</a:t>
              </a:r>
              <a:r>
                <a:rPr lang="en-US" sz="2800" b="1" dirty="0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 </a:t>
              </a:r>
              <a:r>
                <a:rPr lang="en-US" sz="2800" b="1" dirty="0" err="1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মিনিট</a:t>
              </a:r>
              <a:endParaRPr lang="bn-IN" sz="2800" b="1" dirty="0">
                <a:solidFill>
                  <a:prstClr val="black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  <a:p>
              <a:r>
                <a:rPr lang="bn-IN" sz="2800" b="1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তারিখঃ </a:t>
              </a:r>
              <a:r>
                <a:rPr lang="bn-IN" sz="2800" b="1" smtClean="0">
                  <a:solidFill>
                    <a:prstClr val="black"/>
                  </a:solidFill>
                  <a:latin typeface="Shonar Bangla" panose="020B0502040204020203" pitchFamily="34" charset="0"/>
                  <a:cs typeface="Shonar Bangla" panose="020B0502040204020203" pitchFamily="34" charset="0"/>
                </a:rPr>
                <a:t>১৬/১১/১৯</a:t>
              </a:r>
              <a:endParaRPr lang="en-US" sz="2800" b="1" dirty="0">
                <a:solidFill>
                  <a:prstClr val="black"/>
                </a:solidFill>
                <a:latin typeface="Shonar Bangla" panose="020B0502040204020203" pitchFamily="34" charset="0"/>
                <a:cs typeface="Shonar Bangla" panose="020B0502040204020203" pitchFamily="34" charset="0"/>
              </a:endParaRPr>
            </a:p>
            <a:p>
              <a:endParaRPr lang="bn-IN" sz="2800" b="1" dirty="0" smtClean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4610100" y="2128837"/>
              <a:ext cx="3657600" cy="68580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183357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1196777" y="3395464"/>
            <a:ext cx="6658087" cy="1147505"/>
            <a:chOff x="609600" y="5105400"/>
            <a:chExt cx="3962400" cy="609600"/>
          </a:xfrm>
        </p:grpSpPr>
        <p:sp>
          <p:nvSpPr>
            <p:cNvPr id="17" name="Rounded Rectangle 16"/>
            <p:cNvSpPr/>
            <p:nvPr/>
          </p:nvSpPr>
          <p:spPr>
            <a:xfrm>
              <a:off x="609600" y="5105400"/>
              <a:ext cx="3962400" cy="6096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775878" y="5203964"/>
                  <a:ext cx="3718585" cy="41247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3600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NikoshBAN" pitchFamily="2" charset="0"/>
                          </a:rPr>
                          <m:t>𝟑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NikoshBAN" pitchFamily="2" charset="0"/>
                          </a:rPr>
                          <m:t>𝒚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NikoshBAN" pitchFamily="2" charset="0"/>
                          </a:rPr>
                          <m:t>𝟑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NikoshBAN" pitchFamily="2" charset="0"/>
                          </a:rPr>
                          <m:t>𝒙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𝟑</m:t>
                            </m:r>
                          </m:sup>
                        </m:sSup>
                      </m:oMath>
                    </m:oMathPara>
                  </a14:m>
                  <a:endParaRPr lang="en-US" sz="3600" dirty="0"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5878" y="5203964"/>
                  <a:ext cx="3718585" cy="412471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t="-8594" b="-1484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" name="Group 10"/>
          <p:cNvGrpSpPr/>
          <p:nvPr/>
        </p:nvGrpSpPr>
        <p:grpSpPr>
          <a:xfrm>
            <a:off x="2542977" y="2022506"/>
            <a:ext cx="4114800" cy="990600"/>
            <a:chOff x="1219200" y="609600"/>
            <a:chExt cx="7239000" cy="990600"/>
          </a:xfrm>
        </p:grpSpPr>
        <p:sp>
          <p:nvSpPr>
            <p:cNvPr id="13" name="Rounded Rectangle 12"/>
            <p:cNvSpPr/>
            <p:nvPr/>
          </p:nvSpPr>
          <p:spPr>
            <a:xfrm>
              <a:off x="1219200" y="609600"/>
              <a:ext cx="7239000" cy="99060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" name="Rectangle 13"/>
                <p:cNvSpPr/>
                <p:nvPr/>
              </p:nvSpPr>
              <p:spPr>
                <a:xfrm>
                  <a:off x="1524000" y="720179"/>
                  <a:ext cx="6629401" cy="78476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𝒙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+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𝒚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4400" b="1" i="0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= ?</m:t>
                        </m:r>
                      </m:oMath>
                    </m:oMathPara>
                  </a14:m>
                  <a:endParaRPr lang="en-US" sz="4400" b="1" dirty="0">
                    <a:solidFill>
                      <a:schemeClr val="tx2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>
            <p:sp>
              <p:nvSpPr>
                <p:cNvPr id="14" name="Rectangle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4000" y="720179"/>
                  <a:ext cx="6629401" cy="784767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t="-11628" r="-485" b="-3798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6" name="Group 35"/>
          <p:cNvGrpSpPr/>
          <p:nvPr/>
        </p:nvGrpSpPr>
        <p:grpSpPr>
          <a:xfrm>
            <a:off x="2566070" y="1977698"/>
            <a:ext cx="4114800" cy="990600"/>
            <a:chOff x="1219200" y="609600"/>
            <a:chExt cx="7239000" cy="990600"/>
          </a:xfrm>
        </p:grpSpPr>
        <p:sp>
          <p:nvSpPr>
            <p:cNvPr id="37" name="Rounded Rectangle 36"/>
            <p:cNvSpPr/>
            <p:nvPr/>
          </p:nvSpPr>
          <p:spPr>
            <a:xfrm>
              <a:off x="1219200" y="609600"/>
              <a:ext cx="7239000" cy="99060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8" name="Rectangle 37"/>
                <p:cNvSpPr/>
                <p:nvPr/>
              </p:nvSpPr>
              <p:spPr>
                <a:xfrm>
                  <a:off x="1524000" y="720179"/>
                  <a:ext cx="6629401" cy="78476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4400" b="1" i="1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𝒙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−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𝒚</m:t>
                            </m:r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400" b="1" i="1" smtClean="0">
                                <a:solidFill>
                                  <a:schemeClr val="tx2">
                                    <a:lumMod val="75000"/>
                                  </a:schemeClr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4400" b="1" i="0" smtClean="0">
                            <a:solidFill>
                              <a:schemeClr val="tx2">
                                <a:lumMod val="75000"/>
                              </a:schemeClr>
                            </a:solidFill>
                            <a:latin typeface="Cambria Math"/>
                            <a:cs typeface="NikoshBAN" pitchFamily="2" charset="0"/>
                          </a:rPr>
                          <m:t>= ?</m:t>
                        </m:r>
                      </m:oMath>
                    </m:oMathPara>
                  </a14:m>
                  <a:endParaRPr lang="en-US" sz="4400" b="1" dirty="0">
                    <a:solidFill>
                      <a:schemeClr val="tx2">
                        <a:lumMod val="75000"/>
                      </a:schemeClr>
                    </a:solidFill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>
            <p:sp>
              <p:nvSpPr>
                <p:cNvPr id="38" name="Rectangle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24000" y="720179"/>
                  <a:ext cx="6629401" cy="78476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t="-11719" r="-485" b="-3906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9" name="Group 38"/>
          <p:cNvGrpSpPr/>
          <p:nvPr/>
        </p:nvGrpSpPr>
        <p:grpSpPr>
          <a:xfrm>
            <a:off x="1204378" y="3395464"/>
            <a:ext cx="6658087" cy="1147505"/>
            <a:chOff x="609600" y="5105400"/>
            <a:chExt cx="3962400" cy="609600"/>
          </a:xfrm>
        </p:grpSpPr>
        <p:sp>
          <p:nvSpPr>
            <p:cNvPr id="40" name="Rounded Rectangle 39"/>
            <p:cNvSpPr/>
            <p:nvPr/>
          </p:nvSpPr>
          <p:spPr>
            <a:xfrm>
              <a:off x="609600" y="5105400"/>
              <a:ext cx="3962400" cy="6096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846549" y="5235183"/>
                  <a:ext cx="3718585" cy="35003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3600" b="1" i="1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NikoshBAN" pitchFamily="2" charset="0"/>
                          </a:rPr>
                          <m:t>𝟑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NikoshBAN" pitchFamily="2" charset="0"/>
                          </a:rPr>
                          <m:t>𝒚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NikoshBAN" pitchFamily="2" charset="0"/>
                          </a:rPr>
                          <m:t>𝟑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NikoshBAN" pitchFamily="2" charset="0"/>
                          </a:rPr>
                          <m:t>𝒙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𝟑</m:t>
                            </m:r>
                          </m:sup>
                        </m:sSup>
                      </m:oMath>
                    </m:oMathPara>
                  </a14:m>
                  <a:endParaRPr lang="en-US" sz="3600" dirty="0">
                    <a:latin typeface="NikoshBAN" pitchFamily="2" charset="0"/>
                    <a:cs typeface="NikoshBAN" pitchFamily="2" charset="0"/>
                  </a:endParaRPr>
                </a:p>
              </p:txBody>
            </p:sp>
          </mc:Choice>
          <mc:Fallback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6549" y="5235183"/>
                  <a:ext cx="3718585" cy="350033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t="-10185" b="-3611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TextBox 1"/>
          <p:cNvSpPr txBox="1"/>
          <p:nvPr/>
        </p:nvSpPr>
        <p:spPr>
          <a:xfrm>
            <a:off x="914400" y="838200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লক্ষ কর ও উওর দাও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: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624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990600" y="381000"/>
            <a:ext cx="8005761" cy="2179162"/>
            <a:chOff x="990600" y="381000"/>
            <a:chExt cx="8005761" cy="2179162"/>
          </a:xfrm>
        </p:grpSpPr>
        <p:sp>
          <p:nvSpPr>
            <p:cNvPr id="3" name="Rounded Rectangle 2"/>
            <p:cNvSpPr/>
            <p:nvPr/>
          </p:nvSpPr>
          <p:spPr>
            <a:xfrm>
              <a:off x="990600" y="408709"/>
              <a:ext cx="6781800" cy="1219200"/>
            </a:xfrm>
            <a:prstGeom prst="round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 1"/>
            <p:cNvSpPr/>
            <p:nvPr/>
          </p:nvSpPr>
          <p:spPr>
            <a:xfrm>
              <a:off x="1676400" y="399871"/>
              <a:ext cx="3990195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bn-BD" sz="7200" b="1" dirty="0">
                  <a:latin typeface="NikoshBAN" pitchFamily="2" charset="0"/>
                  <a:cs typeface="NikoshBAN" pitchFamily="2" charset="0"/>
                </a:rPr>
                <a:t>আজকের পাঠ</a:t>
              </a:r>
              <a:endParaRPr lang="en-US" sz="7200" dirty="0"/>
            </a:p>
          </p:txBody>
        </p:sp>
        <p:pic>
          <p:nvPicPr>
            <p:cNvPr id="4" name="Picture 2" descr="C:\Users\DOEL\Pictures\Books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548436" y="381000"/>
              <a:ext cx="2447925" cy="2179162"/>
            </a:xfrm>
            <a:prstGeom prst="rect">
              <a:avLst/>
            </a:prstGeom>
            <a:noFill/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</p:pic>
      </p:grpSp>
      <p:grpSp>
        <p:nvGrpSpPr>
          <p:cNvPr id="9" name="Group 8"/>
          <p:cNvGrpSpPr/>
          <p:nvPr/>
        </p:nvGrpSpPr>
        <p:grpSpPr>
          <a:xfrm>
            <a:off x="609600" y="3352800"/>
            <a:ext cx="8001000" cy="1676400"/>
            <a:chOff x="609600" y="3352800"/>
            <a:chExt cx="8001000" cy="1676400"/>
          </a:xfrm>
        </p:grpSpPr>
        <p:sp>
          <p:nvSpPr>
            <p:cNvPr id="7" name="Parallelogram 6"/>
            <p:cNvSpPr/>
            <p:nvPr/>
          </p:nvSpPr>
          <p:spPr>
            <a:xfrm>
              <a:off x="609600" y="3352800"/>
              <a:ext cx="7848600" cy="1676400"/>
            </a:xfrm>
            <a:prstGeom prst="parallelogram">
              <a:avLst/>
            </a:prstGeom>
            <a:solidFill>
              <a:srgbClr val="92D050"/>
            </a:solidFill>
            <a:ln w="762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70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921413" y="3683168"/>
              <a:ext cx="768918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6000" dirty="0" smtClean="0">
                  <a:latin typeface="NikoshBAN" pitchFamily="2" charset="0"/>
                  <a:cs typeface="NikoshBAN" pitchFamily="2" charset="0"/>
                </a:rPr>
                <a:t>বীজগণিতীয় সূত্রাবলি ও প্রয়োগ</a:t>
              </a:r>
              <a:endParaRPr lang="en-US" sz="6000" dirty="0">
                <a:latin typeface="NikoshBAN" pitchFamily="2" charset="0"/>
                <a:cs typeface="NikoshBAN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851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" name="Flowchart: Internal Storage 1"/>
            <p:cNvSpPr/>
            <p:nvPr/>
          </p:nvSpPr>
          <p:spPr>
            <a:xfrm>
              <a:off x="0" y="0"/>
              <a:ext cx="9144000" cy="6858000"/>
            </a:xfrm>
            <a:prstGeom prst="flowChartInternalStorage">
              <a:avLst/>
            </a:prstGeom>
            <a:ln w="76200" cmpd="tri">
              <a:solidFill>
                <a:schemeClr val="tx1">
                  <a:alpha val="8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524000" y="207818"/>
              <a:ext cx="54102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BD" sz="4000" b="1" dirty="0">
                  <a:latin typeface="Nikosh" pitchFamily="2" charset="0"/>
                  <a:cs typeface="Nikosh" pitchFamily="2" charset="0"/>
                </a:rPr>
                <a:t>পাঠ শেষে শিক্ষার্থীরা</a:t>
              </a:r>
              <a:r>
                <a:rPr lang="bn-IN" sz="4000" b="1" dirty="0">
                  <a:latin typeface="Nikosh" pitchFamily="2" charset="0"/>
                  <a:cs typeface="Nikosh" pitchFamily="2" charset="0"/>
                </a:rPr>
                <a:t>------ </a:t>
              </a:r>
              <a:endParaRPr lang="en-US" sz="4000" b="1" dirty="0">
                <a:latin typeface="Nikosh" pitchFamily="2" charset="0"/>
                <a:cs typeface="Nikosh" pitchFamily="2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295400" y="1219200"/>
            <a:ext cx="7391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১।   ঘনফলের সূত্র প্রয়োগ করে       	বীজগাণিতীয় রাশির সমাধান 	করতে পারবে ।</a:t>
            </a:r>
            <a:endParaRPr lang="bn-IN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10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ound Diagonal Corner Rectangle 41"/>
          <p:cNvSpPr/>
          <p:nvPr/>
        </p:nvSpPr>
        <p:spPr>
          <a:xfrm>
            <a:off x="609600" y="2538744"/>
            <a:ext cx="7150123" cy="386205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457200" y="347617"/>
            <a:ext cx="8263370" cy="1538512"/>
            <a:chOff x="457200" y="347617"/>
            <a:chExt cx="8263370" cy="1538512"/>
          </a:xfrm>
        </p:grpSpPr>
        <p:sp>
          <p:nvSpPr>
            <p:cNvPr id="2" name="Round Diagonal Corner Rectangle 1"/>
            <p:cNvSpPr/>
            <p:nvPr/>
          </p:nvSpPr>
          <p:spPr>
            <a:xfrm>
              <a:off x="457200" y="347617"/>
              <a:ext cx="8263370" cy="1438364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485600" y="685800"/>
                  <a:ext cx="7980393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সমস্যা </a:t>
                  </a:r>
                  <a:r>
                    <a:rPr lang="bn-IN" sz="3600" b="1" dirty="0">
                      <a:latin typeface="NikoshBAN" pitchFamily="2" charset="0"/>
                      <a:cs typeface="NikoshBAN" pitchFamily="2" charset="0"/>
                    </a:rPr>
                    <a:t>-</a:t>
                  </a:r>
                  <a:r>
                    <a:rPr lang="bn-IN" sz="3600" b="1" dirty="0" smtClean="0">
                      <a:latin typeface="NikoshBAN" pitchFamily="2" charset="0"/>
                      <a:cs typeface="NikoshBAN" pitchFamily="2" charset="0"/>
                    </a:rPr>
                    <a:t>১(ক)</a:t>
                  </a:r>
                  <a:r>
                    <a:rPr lang="bn-IN" sz="3600" dirty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3600" b="1" dirty="0">
                      <a:latin typeface="NikoshBAN" pitchFamily="2" charset="0"/>
                      <a:cs typeface="NikoshBAN" pitchFamily="2" charset="0"/>
                    </a:rPr>
                    <a:t>:</a:t>
                  </a:r>
                  <a:r>
                    <a:rPr lang="bn-IN" sz="3600" b="1" dirty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3600" dirty="0" smtClean="0">
                      <a:latin typeface="Times New Roman" pitchFamily="18" charset="0"/>
                      <a:cs typeface="Times New Roman" pitchFamily="18" charset="0"/>
                    </a:rPr>
                    <a:t>(</a:t>
                  </a:r>
                  <a14:m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  <a:cs typeface="Times New Roman" pitchFamily="18" charset="0"/>
                        </a:rPr>
                        <m:t>3</m:t>
                      </m:r>
                      <m:r>
                        <a:rPr lang="en-US" sz="3600" b="0" i="1" smtClean="0"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US" sz="3600" b="0" i="1" smtClean="0"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3600" b="0" i="1" smtClean="0">
                          <a:latin typeface="Cambria Math"/>
                          <a:cs typeface="Times New Roman" pitchFamily="18" charset="0"/>
                        </a:rPr>
                        <m:t>𝑦</m:t>
                      </m:r>
                    </m:oMath>
                  </a14:m>
                  <a:r>
                    <a:rPr lang="en-US" sz="3600" dirty="0" smtClean="0">
                      <a:latin typeface="Times New Roman" pitchFamily="18" charset="0"/>
                      <a:cs typeface="Times New Roman" pitchFamily="18" charset="0"/>
                    </a:rPr>
                    <a:t>) </a:t>
                  </a:r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 সূত্রের সাহায্যে ঘন নির্নয় কর </a:t>
                  </a:r>
                  <a:r>
                    <a:rPr lang="bn-IN" dirty="0">
                      <a:latin typeface="NikoshBAN" pitchFamily="2" charset="0"/>
                      <a:cs typeface="NikoshBAN" pitchFamily="2" charset="0"/>
                    </a:rPr>
                    <a:t>।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5600" y="685800"/>
                  <a:ext cx="7980393" cy="1200329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l="-2368" t="-10204" b="-183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Group 11"/>
          <p:cNvGrpSpPr/>
          <p:nvPr/>
        </p:nvGrpSpPr>
        <p:grpSpPr>
          <a:xfrm>
            <a:off x="3704788" y="1401552"/>
            <a:ext cx="5119380" cy="2727673"/>
            <a:chOff x="3743779" y="1820218"/>
            <a:chExt cx="4822814" cy="2173813"/>
          </a:xfrm>
        </p:grpSpPr>
        <p:sp>
          <p:nvSpPr>
            <p:cNvPr id="10" name="Oval Callout 9"/>
            <p:cNvSpPr/>
            <p:nvPr/>
          </p:nvSpPr>
          <p:spPr>
            <a:xfrm>
              <a:off x="3841376" y="1820218"/>
              <a:ext cx="4627619" cy="2173813"/>
            </a:xfrm>
            <a:prstGeom prst="wedgeEllipseCallou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3743779" y="2322252"/>
                  <a:ext cx="4822814" cy="12687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bn-IN" sz="3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sz="3200" b="1" dirty="0">
                                <a:solidFill>
                                  <a:schemeClr val="bg1"/>
                                </a:solidFill>
                                <a:latin typeface="Times New Roman" pitchFamily="18" charset="0"/>
                                <a:cs typeface="Times New Roman" pitchFamily="18" charset="0"/>
                              </a:rPr>
                              <m:t>(</m:t>
                            </m:r>
                            <m: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𝒙</m:t>
                            </m:r>
                            <m: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+</m:t>
                            </m:r>
                            <m: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𝒚</m:t>
                            </m:r>
                            <m:r>
                              <m:rPr>
                                <m:nor/>
                              </m:rPr>
                              <a:rPr lang="en-US" sz="3200" b="1" dirty="0">
                                <a:solidFill>
                                  <a:schemeClr val="bg1"/>
                                </a:solidFill>
                                <a:latin typeface="Times New Roman" pitchFamily="18" charset="0"/>
                                <a:cs typeface="Times New Roman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200" b="1" i="1" dirty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3200" b="1" i="0" smtClean="0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=</m:t>
                        </m:r>
                      </m:oMath>
                    </m:oMathPara>
                  </a14:m>
                  <a:endParaRPr lang="en-US" sz="3200" b="1" dirty="0" smtClean="0">
                    <a:solidFill>
                      <a:schemeClr val="bg1"/>
                    </a:solidFill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𝟑</m:t>
                        </m:r>
                        <m:r>
                          <a:rPr 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r>
                          <a:rPr 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𝒚</m:t>
                        </m:r>
                        <m:r>
                          <a:rPr 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𝟑</m:t>
                        </m:r>
                        <m:r>
                          <a:rPr 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r>
                          <a:rPr 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𝒙</m:t>
                        </m:r>
                        <m:r>
                          <a:rPr 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𝟑</m:t>
                            </m:r>
                          </m:sup>
                        </m:sSup>
                      </m:oMath>
                    </m:oMathPara>
                  </a14:m>
                  <a:endParaRPr lang="en-US" sz="3200" b="1" dirty="0"/>
                </a:p>
                <a:p>
                  <a:endParaRPr lang="en-US" sz="3200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43779" y="2322252"/>
                  <a:ext cx="4822814" cy="126872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3095" t="-4215" r="-3452" b="-1187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77982" y="4479030"/>
                <a:ext cx="6324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  <a:cs typeface="NikoshBAN" pitchFamily="2" charset="0"/>
                        </a:rPr>
                        <m:t>     </m:t>
                      </m:r>
                      <m:r>
                        <a:rPr lang="en-US" sz="2800" i="1" smtClean="0">
                          <a:latin typeface="Cambria Math"/>
                          <a:cs typeface="NikoshBAN" pitchFamily="2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(</m:t>
                          </m:r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3</m:t>
                          </m:r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𝑥</m:t>
                          </m:r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)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3</m:t>
                          </m:r>
                        </m:sup>
                      </m:sSup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+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3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.</m:t>
                      </m:r>
                      <m:sSup>
                        <m:sSupPr>
                          <m:ctrlP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(</m:t>
                          </m:r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3</m:t>
                          </m:r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𝑥</m:t>
                          </m:r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)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2</m:t>
                          </m:r>
                        </m:sup>
                      </m:sSup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.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𝑦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+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3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.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3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𝑥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.</m:t>
                      </m:r>
                      <m:sSup>
                        <m:sSupPr>
                          <m:ctrlP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𝑦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2</m:t>
                          </m:r>
                        </m:sup>
                      </m:sSup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+</m:t>
                      </m:r>
                      <m:sSup>
                        <m:sSupPr>
                          <m:ctrlP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(</m:t>
                          </m:r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𝑦</m:t>
                          </m:r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)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982" y="4479030"/>
                <a:ext cx="6324600" cy="523220"/>
              </a:xfrm>
              <a:prstGeom prst="rect">
                <a:avLst/>
              </a:prstGeom>
              <a:blipFill rotWithShape="1">
                <a:blip r:embed="rId4"/>
                <a:stretch>
                  <a:fillRect t="-11628" r="-3083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20928" y="2850313"/>
                <a:ext cx="387398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IN" sz="2800" b="1" dirty="0">
                    <a:latin typeface="NikoshBAN" pitchFamily="2" charset="0"/>
                    <a:cs typeface="NikoshBAN" pitchFamily="2" charset="0"/>
                  </a:rPr>
                  <a:t>সমাধান </a:t>
                </a:r>
                <a:r>
                  <a:rPr lang="en-US" sz="2800" b="1" dirty="0">
                    <a:latin typeface="NikoshBAN" pitchFamily="2" charset="0"/>
                    <a:cs typeface="NikoshBAN" pitchFamily="2" charset="0"/>
                  </a:rPr>
                  <a:t>:</a:t>
                </a:r>
              </a:p>
              <a:p>
                <a:r>
                  <a:rPr lang="en-US" sz="3200" b="1" dirty="0" smtClean="0">
                    <a:latin typeface="NikoshBAN" pitchFamily="2" charset="0"/>
                    <a:cs typeface="NikoshBAN" pitchFamily="2" charset="0"/>
                  </a:rPr>
                  <a:t>  </a:t>
                </a:r>
                <a:r>
                  <a:rPr lang="bn-IN" sz="3200" b="1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  <a:cs typeface="Times New Roman" pitchFamily="18" charset="0"/>
                      </a:rPr>
                      <m:t>3</m:t>
                    </m:r>
                    <m:r>
                      <a:rPr lang="en-US" sz="3200" i="1"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US" sz="3200" i="1"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en-US" sz="3200" i="1">
                        <a:latin typeface="Cambria Math"/>
                        <a:cs typeface="Times New Roman" pitchFamily="18" charset="0"/>
                      </a:rPr>
                      <m:t>𝑦</m:t>
                    </m:r>
                  </m:oMath>
                </a14:m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bn-IN" sz="3200" dirty="0">
                    <a:latin typeface="NikoshBAN" pitchFamily="2" charset="0"/>
                    <a:cs typeface="NikoshBAN" pitchFamily="2" charset="0"/>
                  </a:rPr>
                  <a:t>এর </a:t>
                </a:r>
                <a:r>
                  <a:rPr lang="bn-IN" sz="3200" dirty="0" smtClean="0">
                    <a:latin typeface="NikoshBAN" pitchFamily="2" charset="0"/>
                    <a:cs typeface="NikoshBAN" pitchFamily="2" charset="0"/>
                  </a:rPr>
                  <a:t>ঘন</a:t>
                </a:r>
                <a:endParaRPr lang="bn-IN" sz="32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928" y="2850313"/>
                <a:ext cx="3873989" cy="1015663"/>
              </a:xfrm>
              <a:prstGeom prst="rect">
                <a:avLst/>
              </a:prstGeom>
              <a:blipFill rotWithShape="1">
                <a:blip r:embed="rId5"/>
                <a:stretch>
                  <a:fillRect l="-3931" t="-5422" b="-198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24322" y="3866546"/>
                <a:ext cx="426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</a:t>
                </a:r>
                <a:r>
                  <a:rPr lang="bn-IN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IN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3200" dirty="0">
                            <a:latin typeface="Times New Roman" pitchFamily="18" charset="0"/>
                            <a:cs typeface="Times New Roman" pitchFamily="18" charset="0"/>
                          </a:rPr>
                          <m:t>(</m:t>
                        </m:r>
                        <m: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  <m: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  <m:t>𝑦</m:t>
                        </m:r>
                        <m:r>
                          <m:rPr>
                            <m:nor/>
                          </m:rPr>
                          <a:rPr lang="en-US" sz="3200" dirty="0">
                            <a:latin typeface="Times New Roman" pitchFamily="18" charset="0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sz="3200" i="1" dirty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322" y="3866546"/>
                <a:ext cx="4267200" cy="584775"/>
              </a:xfrm>
              <a:prstGeom prst="rect">
                <a:avLst/>
              </a:prstGeom>
              <a:blipFill rotWithShape="1">
                <a:blip r:embed="rId6"/>
                <a:stretch>
                  <a:fillRect l="-3714" t="-1875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01782" y="5018383"/>
                <a:ext cx="60360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  <a:cs typeface="NikoshBAN" pitchFamily="2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  <a:cs typeface="NikoshBAN" pitchFamily="2" charset="0"/>
                            </a:rPr>
                            <m:t>27</m:t>
                          </m:r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3</m:t>
                          </m:r>
                        </m:sup>
                      </m:sSup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+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3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.</m:t>
                      </m:r>
                      <m:sSup>
                        <m:sSupPr>
                          <m:ctrlP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  <a:cs typeface="NikoshBAN" pitchFamily="2" charset="0"/>
                            </a:rPr>
                            <m:t>9</m:t>
                          </m:r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𝑥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2</m:t>
                          </m:r>
                        </m:sup>
                      </m:sSup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.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𝑦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  <a:cs typeface="NikoshBAN" pitchFamily="2" charset="0"/>
                        </a:rPr>
                        <m:t>9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𝑥</m:t>
                      </m:r>
                      <m:sSup>
                        <m:sSupPr>
                          <m:ctrlP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𝑦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2</m:t>
                          </m:r>
                        </m:sup>
                      </m:sSup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+</m:t>
                      </m:r>
                      <m:sSup>
                        <m:sSupPr>
                          <m:ctrlP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𝑦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782" y="5018383"/>
                <a:ext cx="6036005" cy="523220"/>
              </a:xfrm>
              <a:prstGeom prst="rect">
                <a:avLst/>
              </a:prstGeom>
              <a:blipFill rotWithShape="1">
                <a:blip r:embed="rId7"/>
                <a:stretch>
                  <a:fillRect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77982" y="5578179"/>
                <a:ext cx="52578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cs typeface="NikoshBAN" pitchFamily="2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cs typeface="NikoshBAN" pitchFamily="2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27</m:t>
                        </m:r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sz="2800" i="1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2800" b="0" i="1" smtClean="0">
                        <a:latin typeface="Cambria Math"/>
                        <a:cs typeface="NikoshBAN" pitchFamily="2" charset="0"/>
                      </a:rPr>
                      <m:t>27</m:t>
                    </m:r>
                    <m:sSup>
                      <m:sSupPr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2800" i="1">
                        <a:latin typeface="Cambria Math"/>
                        <a:cs typeface="NikoshBAN" pitchFamily="2" charset="0"/>
                      </a:rPr>
                      <m:t>𝑦</m:t>
                    </m:r>
                    <m:r>
                      <a:rPr lang="en-US" sz="2800" i="1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2800" b="0" i="1" smtClean="0">
                        <a:latin typeface="Cambria Math"/>
                        <a:cs typeface="NikoshBAN" pitchFamily="2" charset="0"/>
                      </a:rPr>
                      <m:t>9</m:t>
                    </m:r>
                    <m:r>
                      <a:rPr lang="en-US" sz="2800" i="1">
                        <a:latin typeface="Cambria Math"/>
                        <a:cs typeface="NikoshBAN" pitchFamily="2" charset="0"/>
                      </a:rPr>
                      <m:t>𝑥</m:t>
                    </m:r>
                    <m:sSup>
                      <m:sSupPr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2800" i="1">
                        <a:latin typeface="Cambria Math"/>
                        <a:cs typeface="NikoshBAN" pitchFamily="2" charset="0"/>
                      </a:rPr>
                      <m:t>+</m:t>
                    </m:r>
                    <m:sSup>
                      <m:sSupPr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982" y="5578179"/>
                <a:ext cx="5257800" cy="523220"/>
              </a:xfrm>
              <a:prstGeom prst="rect">
                <a:avLst/>
              </a:prstGeom>
              <a:blipFill rotWithShape="1">
                <a:blip r:embed="rId8"/>
                <a:stretch>
                  <a:fillRect l="-2317" t="-11628" r="-3360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4335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3" grpId="0"/>
      <p:bldP spid="4" grpId="0"/>
      <p:bldP spid="5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00800" y="2514600"/>
            <a:ext cx="2286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সময়ঃ 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5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>
                <a:latin typeface="NikoshBAN" pitchFamily="2" charset="0"/>
                <a:cs typeface="NikoshBAN" pitchFamily="2" charset="0"/>
              </a:rPr>
              <a:t>মিনিট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152531" y="914400"/>
            <a:ext cx="4562545" cy="1175247"/>
            <a:chOff x="2362200" y="914400"/>
            <a:chExt cx="4562545" cy="1175247"/>
          </a:xfrm>
        </p:grpSpPr>
        <p:sp>
          <p:nvSpPr>
            <p:cNvPr id="5" name="Rounded Rectangle 4"/>
            <p:cNvSpPr/>
            <p:nvPr/>
          </p:nvSpPr>
          <p:spPr>
            <a:xfrm>
              <a:off x="2362200" y="914400"/>
              <a:ext cx="4562545" cy="990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567490" y="1043207"/>
              <a:ext cx="4267200" cy="1046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4400" b="1" dirty="0" smtClean="0">
                  <a:solidFill>
                    <a:srgbClr val="FFC000"/>
                  </a:solidFill>
                  <a:latin typeface="NikoshBAN" pitchFamily="2" charset="0"/>
                  <a:cs typeface="NikoshBAN" pitchFamily="2" charset="0"/>
                </a:rPr>
                <a:t>একক </a:t>
              </a:r>
              <a:r>
                <a:rPr lang="bn-BD" sz="4400" b="1" dirty="0" smtClean="0">
                  <a:solidFill>
                    <a:srgbClr val="FFC000"/>
                  </a:solidFill>
                  <a:latin typeface="NikoshBAN" pitchFamily="2" charset="0"/>
                  <a:cs typeface="NikoshBAN" pitchFamily="2" charset="0"/>
                </a:rPr>
                <a:t>কাজ </a:t>
              </a:r>
              <a:endParaRPr lang="en-US" sz="4400" b="1" dirty="0">
                <a:solidFill>
                  <a:srgbClr val="FFC000"/>
                </a:solidFill>
                <a:latin typeface="NikoshBAN" pitchFamily="2" charset="0"/>
                <a:cs typeface="NikoshBAN" pitchFamily="2" charset="0"/>
              </a:endParaRPr>
            </a:p>
            <a:p>
              <a:endParaRPr lang="en-US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22564" y="3505200"/>
            <a:ext cx="8263370" cy="1538512"/>
            <a:chOff x="457200" y="347617"/>
            <a:chExt cx="8263370" cy="1538512"/>
          </a:xfrm>
        </p:grpSpPr>
        <p:sp>
          <p:nvSpPr>
            <p:cNvPr id="12" name="Round Diagonal Corner Rectangle 11"/>
            <p:cNvSpPr/>
            <p:nvPr/>
          </p:nvSpPr>
          <p:spPr>
            <a:xfrm>
              <a:off x="457200" y="347617"/>
              <a:ext cx="8263370" cy="1438364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485600" y="685800"/>
                  <a:ext cx="7980393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সমস্যা </a:t>
                  </a:r>
                  <a:r>
                    <a:rPr lang="bn-IN" sz="3600" b="1" dirty="0">
                      <a:latin typeface="NikoshBAN" pitchFamily="2" charset="0"/>
                      <a:cs typeface="NikoshBAN" pitchFamily="2" charset="0"/>
                    </a:rPr>
                    <a:t>-</a:t>
                  </a:r>
                  <a:r>
                    <a:rPr lang="bn-IN" sz="3600" b="1" dirty="0" smtClean="0">
                      <a:latin typeface="NikoshBAN" pitchFamily="2" charset="0"/>
                      <a:cs typeface="NikoshBAN" pitchFamily="2" charset="0"/>
                    </a:rPr>
                    <a:t>১(খ)</a:t>
                  </a:r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3600" b="1" dirty="0">
                      <a:latin typeface="NikoshBAN" pitchFamily="2" charset="0"/>
                      <a:cs typeface="NikoshBAN" pitchFamily="2" charset="0"/>
                    </a:rPr>
                    <a:t>:</a:t>
                  </a:r>
                  <a:r>
                    <a:rPr lang="bn-IN" sz="3600" b="1" dirty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3600" dirty="0" smtClean="0">
                      <a:latin typeface="Times New Roman" pitchFamily="18" charset="0"/>
                      <a:cs typeface="Times New Roman" pitchFamily="18" charset="0"/>
                    </a:rPr>
                    <a:t>(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360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3600" b="0" i="1" smtClean="0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3600" b="0" i="1" smtClean="0"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600" b="0" i="1" smtClean="0"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3600" b="0" i="1" smtClean="0">
                          <a:latin typeface="Cambria Math"/>
                          <a:cs typeface="Times New Roman" pitchFamily="18" charset="0"/>
                        </a:rPr>
                        <m:t>𝑦</m:t>
                      </m:r>
                    </m:oMath>
                  </a14:m>
                  <a:r>
                    <a:rPr lang="en-US" sz="3600" dirty="0" smtClean="0">
                      <a:latin typeface="Times New Roman" pitchFamily="18" charset="0"/>
                      <a:cs typeface="Times New Roman" pitchFamily="18" charset="0"/>
                    </a:rPr>
                    <a:t>) </a:t>
                  </a:r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সূত্রের সাহায্যে ঘন নির্নয় কর </a:t>
                  </a:r>
                  <a:r>
                    <a:rPr lang="bn-IN" dirty="0">
                      <a:latin typeface="NikoshBAN" pitchFamily="2" charset="0"/>
                      <a:cs typeface="NikoshBAN" pitchFamily="2" charset="0"/>
                    </a:rPr>
                    <a:t>।</a:t>
                  </a:r>
                  <a:endParaRPr lang="en-US" dirty="0"/>
                </a:p>
              </p:txBody>
            </p:sp>
          </mc:Choice>
          <mc:Fallback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5600" y="685800"/>
                  <a:ext cx="7980393" cy="1200329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l="-2368" t="-10152" b="-1827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22976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ound Diagonal Corner Rectangle 41"/>
          <p:cNvSpPr/>
          <p:nvPr/>
        </p:nvSpPr>
        <p:spPr>
          <a:xfrm>
            <a:off x="609600" y="2538744"/>
            <a:ext cx="7150123" cy="3862056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457200" y="347617"/>
            <a:ext cx="8458200" cy="1438364"/>
            <a:chOff x="457200" y="347617"/>
            <a:chExt cx="8458200" cy="1438364"/>
          </a:xfrm>
        </p:grpSpPr>
        <p:sp>
          <p:nvSpPr>
            <p:cNvPr id="2" name="Round Diagonal Corner Rectangle 1"/>
            <p:cNvSpPr/>
            <p:nvPr/>
          </p:nvSpPr>
          <p:spPr>
            <a:xfrm>
              <a:off x="457200" y="347617"/>
              <a:ext cx="8263370" cy="1438364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" name="TextBox 5"/>
                <p:cNvSpPr txBox="1"/>
                <p:nvPr/>
              </p:nvSpPr>
              <p:spPr>
                <a:xfrm>
                  <a:off x="485600" y="685800"/>
                  <a:ext cx="84298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সমস্যা </a:t>
                  </a:r>
                  <a:r>
                    <a:rPr lang="bn-IN" sz="3600" b="1" dirty="0">
                      <a:latin typeface="NikoshBAN" pitchFamily="2" charset="0"/>
                      <a:cs typeface="NikoshBAN" pitchFamily="2" charset="0"/>
                    </a:rPr>
                    <a:t>-</a:t>
                  </a:r>
                  <a:r>
                    <a:rPr lang="bn-IN" sz="3600" b="1" dirty="0" smtClean="0">
                      <a:latin typeface="NikoshBAN" pitchFamily="2" charset="0"/>
                      <a:cs typeface="NikoshBAN" pitchFamily="2" charset="0"/>
                    </a:rPr>
                    <a:t>১(গ)</a:t>
                  </a:r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3600" b="1" dirty="0">
                      <a:latin typeface="NikoshBAN" pitchFamily="2" charset="0"/>
                      <a:cs typeface="NikoshBAN" pitchFamily="2" charset="0"/>
                    </a:rPr>
                    <a:t>:</a:t>
                  </a:r>
                  <a:r>
                    <a:rPr lang="bn-IN" sz="3600" b="1" dirty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3600" dirty="0" smtClean="0">
                      <a:latin typeface="Times New Roman" pitchFamily="18" charset="0"/>
                      <a:cs typeface="Times New Roman" pitchFamily="18" charset="0"/>
                    </a:rPr>
                    <a:t>(</a:t>
                  </a:r>
                  <a14:m>
                    <m:oMath xmlns:m="http://schemas.openxmlformats.org/officeDocument/2006/math">
                      <m:r>
                        <a:rPr lang="en-US" sz="3600" b="0" i="1" smtClean="0">
                          <a:latin typeface="Cambria Math"/>
                          <a:cs typeface="Times New Roman" pitchFamily="18" charset="0"/>
                        </a:rPr>
                        <m:t>6</m:t>
                      </m:r>
                      <m:r>
                        <a:rPr lang="en-US" sz="3600" b="0" i="1" smtClean="0">
                          <a:latin typeface="Cambria Math"/>
                          <a:cs typeface="Times New Roman" pitchFamily="18" charset="0"/>
                        </a:rPr>
                        <m:t>𝑝</m:t>
                      </m:r>
                      <m:r>
                        <a:rPr lang="en-US" sz="3600" b="0" i="1" smtClean="0"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en-US" sz="3600" b="0" i="1" smtClean="0">
                          <a:latin typeface="Cambria Math"/>
                          <a:cs typeface="Times New Roman" pitchFamily="18" charset="0"/>
                        </a:rPr>
                        <m:t>7</m:t>
                      </m:r>
                    </m:oMath>
                  </a14:m>
                  <a:r>
                    <a:rPr lang="en-US" sz="3600" dirty="0" smtClean="0">
                      <a:latin typeface="Times New Roman" pitchFamily="18" charset="0"/>
                      <a:cs typeface="Times New Roman" pitchFamily="18" charset="0"/>
                    </a:rPr>
                    <a:t>) </a:t>
                  </a:r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 সূত্রের সাহায্যে ঘন নির্নয় কর </a:t>
                  </a:r>
                  <a:r>
                    <a:rPr lang="bn-IN" dirty="0">
                      <a:latin typeface="NikoshBAN" pitchFamily="2" charset="0"/>
                      <a:cs typeface="NikoshBAN" pitchFamily="2" charset="0"/>
                    </a:rPr>
                    <a:t>।</a:t>
                  </a:r>
                  <a:endParaRPr lang="en-US" dirty="0"/>
                </a:p>
              </p:txBody>
            </p:sp>
          </mc:Choice>
          <mc:Fallback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5600" y="685800"/>
                  <a:ext cx="8429800" cy="646331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l="-2242" t="-18868" b="-3584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" name="Group 11"/>
          <p:cNvGrpSpPr/>
          <p:nvPr/>
        </p:nvGrpSpPr>
        <p:grpSpPr>
          <a:xfrm>
            <a:off x="3704788" y="1401552"/>
            <a:ext cx="5119380" cy="2727673"/>
            <a:chOff x="3743779" y="1820218"/>
            <a:chExt cx="4822814" cy="2173813"/>
          </a:xfrm>
        </p:grpSpPr>
        <p:sp>
          <p:nvSpPr>
            <p:cNvPr id="10" name="Oval Callout 9"/>
            <p:cNvSpPr/>
            <p:nvPr/>
          </p:nvSpPr>
          <p:spPr>
            <a:xfrm>
              <a:off x="3841376" y="1820218"/>
              <a:ext cx="4627619" cy="2173813"/>
            </a:xfrm>
            <a:prstGeom prst="wedgeEllipseCallout">
              <a:avLst/>
            </a:prstGeom>
            <a:solidFill>
              <a:srgbClr val="00B05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3743779" y="2322252"/>
                  <a:ext cx="4822814" cy="12687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bn-IN" sz="3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sz="3200" b="1" dirty="0">
                                <a:solidFill>
                                  <a:schemeClr val="bg1"/>
                                </a:solidFill>
                                <a:latin typeface="Times New Roman" pitchFamily="18" charset="0"/>
                                <a:cs typeface="Times New Roman" pitchFamily="18" charset="0"/>
                              </a:rPr>
                              <m:t>(</m:t>
                            </m:r>
                            <m: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𝒙</m:t>
                            </m:r>
                            <m:r>
                              <a:rPr lang="en-US" sz="3200" b="1" i="1" smtClean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−</m:t>
                            </m:r>
                            <m: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𝒚</m:t>
                            </m:r>
                            <m:r>
                              <m:rPr>
                                <m:nor/>
                              </m:rPr>
                              <a:rPr lang="en-US" sz="3200" b="1" dirty="0">
                                <a:solidFill>
                                  <a:schemeClr val="bg1"/>
                                </a:solidFill>
                                <a:latin typeface="Times New Roman" pitchFamily="18" charset="0"/>
                                <a:cs typeface="Times New Roman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200" b="1" i="1" dirty="0">
                                <a:solidFill>
                                  <a:schemeClr val="bg1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3200" b="1" i="0" smtClean="0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=</m:t>
                        </m:r>
                      </m:oMath>
                    </m:oMathPara>
                  </a14:m>
                  <a:endParaRPr lang="en-US" sz="3200" b="1" dirty="0" smtClean="0">
                    <a:solidFill>
                      <a:schemeClr val="bg1"/>
                    </a:solidFill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𝟑</m:t>
                            </m:r>
                          </m:sup>
                        </m:sSup>
                        <m: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𝟑</m:t>
                        </m:r>
                        <m:r>
                          <a:rPr 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r>
                          <a:rPr 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𝒚</m:t>
                        </m:r>
                        <m:r>
                          <a:rPr 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>
                          <a:rPr 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𝟑</m:t>
                        </m:r>
                        <m:r>
                          <a:rPr 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r>
                          <a:rPr 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𝒙</m:t>
                        </m:r>
                        <m:r>
                          <a:rPr lang="en-US" sz="3200" b="1" i="1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.</m:t>
                        </m:r>
                        <m:sSup>
                          <m:sSupPr>
                            <m:ctrlP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200" b="1" i="1" smtClean="0">
                            <a:solidFill>
                              <a:schemeClr val="bg1"/>
                            </a:solidFill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𝒚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schemeClr val="bg1"/>
                                </a:solidFill>
                                <a:latin typeface="Cambria Math"/>
                                <a:cs typeface="NikoshBAN" pitchFamily="2" charset="0"/>
                              </a:rPr>
                              <m:t>𝟑</m:t>
                            </m:r>
                          </m:sup>
                        </m:sSup>
                      </m:oMath>
                    </m:oMathPara>
                  </a14:m>
                  <a:endParaRPr lang="en-US" sz="3200" b="1" dirty="0"/>
                </a:p>
                <a:p>
                  <a:endParaRPr lang="en-US" sz="3200" dirty="0"/>
                </a:p>
              </p:txBody>
            </p:sp>
          </mc:Choice>
          <mc:Fallback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43779" y="2322252"/>
                  <a:ext cx="4822814" cy="126872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3095" t="-4215" r="-3452" b="-1187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477982" y="4479030"/>
                <a:ext cx="6324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  <a:cs typeface="NikoshBAN" pitchFamily="2" charset="0"/>
                        </a:rPr>
                        <m:t>     </m:t>
                      </m:r>
                      <m:r>
                        <a:rPr lang="en-US" sz="2800" i="1" smtClean="0">
                          <a:latin typeface="Cambria Math"/>
                          <a:cs typeface="NikoshBAN" pitchFamily="2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(</m:t>
                          </m:r>
                          <m:r>
                            <a:rPr lang="en-US" sz="2800" i="1">
                              <a:latin typeface="Cambria Math"/>
                              <a:cs typeface="Times New Roman" pitchFamily="18" charset="0"/>
                            </a:rPr>
                            <m:t>6</m:t>
                          </m:r>
                          <m:r>
                            <a:rPr lang="en-US" sz="2800" i="1">
                              <a:latin typeface="Cambria Math"/>
                              <a:cs typeface="Times New Roman" pitchFamily="18" charset="0"/>
                            </a:rPr>
                            <m:t>𝑝</m:t>
                          </m:r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)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3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  <a:cs typeface="NikoshBAN" pitchFamily="2" charset="0"/>
                        </a:rPr>
                        <m:t>−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3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.</m:t>
                      </m:r>
                      <m:sSup>
                        <m:sSupPr>
                          <m:ctrlP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i="1">
                                  <a:latin typeface="Cambria Math"/>
                                  <a:cs typeface="NikoshBAN" pitchFamily="2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/>
                                  <a:cs typeface="Times New Roman" pitchFamily="18" charset="0"/>
                                </a:rPr>
                                <m:t>6</m:t>
                              </m:r>
                              <m:r>
                                <a:rPr lang="en-US" sz="2800" i="1">
                                  <a:latin typeface="Cambria Math"/>
                                  <a:cs typeface="Times New Roman" pitchFamily="18" charset="0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2</m:t>
                          </m:r>
                        </m:sup>
                      </m:sSup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/>
                          <a:cs typeface="NikoshBAN" pitchFamily="2" charset="0"/>
                        </a:rPr>
                        <m:t>7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+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3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.</m:t>
                      </m:r>
                      <m:r>
                        <a:rPr lang="en-US" sz="2800" i="1">
                          <a:latin typeface="Cambria Math"/>
                          <a:cs typeface="Times New Roman" pitchFamily="18" charset="0"/>
                        </a:rPr>
                        <m:t>6</m:t>
                      </m:r>
                      <m:r>
                        <a:rPr lang="en-US" sz="2800" i="1">
                          <a:latin typeface="Cambria Math"/>
                          <a:cs typeface="Times New Roman" pitchFamily="18" charset="0"/>
                        </a:rPr>
                        <m:t>𝑝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.</m:t>
                      </m:r>
                      <m:sSup>
                        <m:sSupPr>
                          <m:ctrlP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  <a:cs typeface="NikoshBAN" pitchFamily="2" charset="0"/>
                            </a:rPr>
                            <m:t>7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  <a:cs typeface="NikoshBAN" pitchFamily="2" charset="0"/>
                        </a:rPr>
                        <m:t>−</m:t>
                      </m:r>
                      <m:sSup>
                        <m:sSupPr>
                          <m:ctrlP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/>
                              <a:cs typeface="NikoshBAN" pitchFamily="2" charset="0"/>
                            </a:rPr>
                            <m:t>7</m:t>
                          </m:r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)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982" y="4479030"/>
                <a:ext cx="6324600" cy="523220"/>
              </a:xfrm>
              <a:prstGeom prst="rect">
                <a:avLst/>
              </a:prstGeom>
              <a:blipFill rotWithShape="1">
                <a:blip r:embed="rId4"/>
                <a:stretch>
                  <a:fillRect t="-11628" r="-2890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920928" y="2850313"/>
                <a:ext cx="3873989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bn-IN" sz="2800" b="1" dirty="0">
                    <a:latin typeface="NikoshBAN" pitchFamily="2" charset="0"/>
                    <a:cs typeface="NikoshBAN" pitchFamily="2" charset="0"/>
                  </a:rPr>
                  <a:t>সমাধান </a:t>
                </a:r>
                <a:r>
                  <a:rPr lang="en-US" sz="2800" b="1" dirty="0">
                    <a:latin typeface="NikoshBAN" pitchFamily="2" charset="0"/>
                    <a:cs typeface="NikoshBAN" pitchFamily="2" charset="0"/>
                  </a:rPr>
                  <a:t>:</a:t>
                </a:r>
              </a:p>
              <a:p>
                <a:r>
                  <a:rPr lang="en-US" sz="3200" b="1" dirty="0" smtClean="0">
                    <a:latin typeface="NikoshBAN" pitchFamily="2" charset="0"/>
                    <a:cs typeface="NikoshBAN" pitchFamily="2" charset="0"/>
                  </a:rPr>
                  <a:t>  </a:t>
                </a:r>
                <a:r>
                  <a:rPr lang="bn-IN" sz="3200" b="1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  <a:cs typeface="Times New Roman" pitchFamily="18" charset="0"/>
                      </a:rPr>
                      <m:t>6</m:t>
                    </m:r>
                    <m:r>
                      <a:rPr lang="en-US" sz="3200" i="1">
                        <a:latin typeface="Cambria Math"/>
                        <a:cs typeface="Times New Roman" pitchFamily="18" charset="0"/>
                      </a:rPr>
                      <m:t>𝑝</m:t>
                    </m:r>
                    <m:r>
                      <a:rPr lang="en-US" sz="3200" i="1"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a:rPr lang="en-US" sz="3200" i="1">
                        <a:latin typeface="Cambria Math"/>
                        <a:cs typeface="Times New Roman" pitchFamily="18" charset="0"/>
                      </a:rPr>
                      <m:t>7</m:t>
                    </m:r>
                  </m:oMath>
                </a14:m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) </a:t>
                </a:r>
                <a:r>
                  <a:rPr lang="bn-IN" sz="3200" dirty="0">
                    <a:latin typeface="NikoshBAN" pitchFamily="2" charset="0"/>
                    <a:cs typeface="NikoshBAN" pitchFamily="2" charset="0"/>
                  </a:rPr>
                  <a:t>এর </a:t>
                </a:r>
                <a:r>
                  <a:rPr lang="bn-IN" sz="3200" dirty="0" smtClean="0">
                    <a:latin typeface="NikoshBAN" pitchFamily="2" charset="0"/>
                    <a:cs typeface="NikoshBAN" pitchFamily="2" charset="0"/>
                  </a:rPr>
                  <a:t>ঘন</a:t>
                </a:r>
                <a:endParaRPr lang="bn-IN" sz="32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928" y="2850313"/>
                <a:ext cx="3873989" cy="1015663"/>
              </a:xfrm>
              <a:prstGeom prst="rect">
                <a:avLst/>
              </a:prstGeom>
              <a:blipFill rotWithShape="1">
                <a:blip r:embed="rId5"/>
                <a:stretch>
                  <a:fillRect l="-3931" t="-5422" b="-198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724322" y="3866546"/>
                <a:ext cx="4267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</a:t>
                </a:r>
                <a:r>
                  <a:rPr lang="bn-IN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bn-IN" sz="28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2800" dirty="0">
                            <a:latin typeface="Times New Roman" pitchFamily="18" charset="0"/>
                            <a:cs typeface="Times New Roman" pitchFamily="18" charset="0"/>
                          </a:rPr>
                          <m:t>(</m:t>
                        </m:r>
                        <m: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  <m: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  <m:t>𝑝</m:t>
                        </m:r>
                        <m: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  <m:t>7</m:t>
                        </m:r>
                        <m:r>
                          <m:rPr>
                            <m:nor/>
                          </m:rPr>
                          <a:rPr lang="en-US" sz="2800" dirty="0">
                            <a:latin typeface="Times New Roman" pitchFamily="18" charset="0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sz="2800" i="1" dirty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322" y="3866546"/>
                <a:ext cx="4267200" cy="584775"/>
              </a:xfrm>
              <a:prstGeom prst="rect">
                <a:avLst/>
              </a:prstGeom>
              <a:blipFill rotWithShape="1">
                <a:blip r:embed="rId6"/>
                <a:stretch>
                  <a:fillRect l="-3714" t="-13542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886292" y="5055718"/>
                <a:ext cx="60360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  <a:cs typeface="NikoshBAN" pitchFamily="2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  <a:cs typeface="NikoshBAN" pitchFamily="2" charset="0"/>
                            </a:rPr>
                            <m:t>216</m:t>
                          </m:r>
                          <m:r>
                            <a:rPr lang="en-US" sz="2800" b="0" i="1" smtClean="0">
                              <a:latin typeface="Cambria Math"/>
                              <a:cs typeface="NikoshBAN" pitchFamily="2" charset="0"/>
                            </a:rPr>
                            <m:t>𝑝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3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  <a:cs typeface="NikoshBAN" pitchFamily="2" charset="0"/>
                        </a:rPr>
                        <m:t>−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3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.</m:t>
                      </m:r>
                      <m:sSup>
                        <m:sSupPr>
                          <m:ctrlP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  <a:cs typeface="NikoshBAN" pitchFamily="2" charset="0"/>
                            </a:rPr>
                            <m:t>36</m:t>
                          </m:r>
                          <m:r>
                            <a:rPr lang="en-US" sz="2800" b="0" i="1" smtClean="0">
                              <a:latin typeface="Cambria Math"/>
                              <a:cs typeface="NikoshBAN" pitchFamily="2" charset="0"/>
                            </a:rPr>
                            <m:t>𝑝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  <a:cs typeface="NikoshBAN" pitchFamily="2" charset="0"/>
                            </a:rPr>
                            <m:t>2</m:t>
                          </m:r>
                        </m:sup>
                      </m:sSup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/>
                          <a:cs typeface="NikoshBAN" pitchFamily="2" charset="0"/>
                        </a:rPr>
                        <m:t>7</m:t>
                      </m:r>
                      <m:r>
                        <a:rPr lang="en-US" sz="2800" i="1">
                          <a:latin typeface="Cambria Math"/>
                          <a:cs typeface="NikoshBAN" pitchFamily="2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  <a:cs typeface="NikoshBAN" pitchFamily="2" charset="0"/>
                        </a:rPr>
                        <m:t>18</m:t>
                      </m:r>
                      <m:r>
                        <a:rPr lang="en-US" sz="2800" b="0" i="1" smtClean="0">
                          <a:latin typeface="Cambria Math"/>
                          <a:cs typeface="NikoshBAN" pitchFamily="2" charset="0"/>
                        </a:rPr>
                        <m:t>𝑝</m:t>
                      </m:r>
                      <m:r>
                        <a:rPr lang="en-US" sz="2800" b="0" i="1" smtClean="0">
                          <a:latin typeface="Cambria Math"/>
                          <a:cs typeface="NikoshBAN" pitchFamily="2" charset="0"/>
                        </a:rPr>
                        <m:t>.</m:t>
                      </m:r>
                      <m:r>
                        <a:rPr lang="en-US" sz="2800" b="0" i="1" smtClean="0">
                          <a:latin typeface="Cambria Math"/>
                          <a:cs typeface="NikoshBAN" pitchFamily="2" charset="0"/>
                        </a:rPr>
                        <m:t>49</m:t>
                      </m:r>
                      <m:r>
                        <a:rPr lang="en-US" sz="2800" b="0" i="1" smtClean="0">
                          <a:latin typeface="Cambria Math"/>
                          <a:cs typeface="NikoshBAN" pitchFamily="2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/>
                          <a:cs typeface="NikoshBAN" pitchFamily="2" charset="0"/>
                        </a:rPr>
                        <m:t>343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292" y="5055718"/>
                <a:ext cx="6036005" cy="523220"/>
              </a:xfrm>
              <a:prstGeom prst="rect">
                <a:avLst/>
              </a:prstGeom>
              <a:blipFill rotWithShape="1">
                <a:blip r:embed="rId7"/>
                <a:stretch>
                  <a:fillRect t="-11628" r="-2624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457200" y="5578179"/>
                <a:ext cx="595980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cs typeface="NikoshBAN" pitchFamily="2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/>
                        <a:cs typeface="NikoshBAN" pitchFamily="2" charset="0"/>
                      </a:rPr>
                      <m:t>=</m:t>
                    </m:r>
                    <m:sSup>
                      <m:sSupPr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216</m:t>
                        </m:r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sz="2800" b="0" i="1" smtClean="0">
                        <a:latin typeface="Cambria Math"/>
                        <a:cs typeface="NikoshBAN" pitchFamily="2" charset="0"/>
                      </a:rPr>
                      <m:t>756</m:t>
                    </m:r>
                    <m:sSup>
                      <m:sSupPr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2800" b="0" i="1" smtClean="0">
                        <a:latin typeface="Cambria Math"/>
                        <a:cs typeface="NikoshBAN" pitchFamily="2" charset="0"/>
                      </a:rPr>
                      <m:t>882</m:t>
                    </m:r>
                    <m:r>
                      <a:rPr lang="en-US" sz="2800" b="0" i="1" smtClean="0">
                        <a:latin typeface="Cambria Math"/>
                        <a:cs typeface="NikoshBAN" pitchFamily="2" charset="0"/>
                      </a:rPr>
                      <m:t>𝑝</m:t>
                    </m:r>
                    <m:r>
                      <a:rPr lang="en-US" sz="2800" b="0" i="1" smtClean="0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sz="2800" b="0" i="1" smtClean="0">
                        <a:latin typeface="Cambria Math"/>
                        <a:cs typeface="NikoshBAN" pitchFamily="2" charset="0"/>
                      </a:rPr>
                      <m:t>343</m:t>
                    </m:r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578179"/>
                <a:ext cx="5959805" cy="523220"/>
              </a:xfrm>
              <a:prstGeom prst="rect">
                <a:avLst/>
              </a:prstGeom>
              <a:blipFill rotWithShape="1">
                <a:blip r:embed="rId8"/>
                <a:stretch>
                  <a:fillRect l="-2045" t="-11628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657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3" grpId="0"/>
      <p:bldP spid="4" grpId="0"/>
      <p:bldP spid="5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Multidocument 1"/>
          <p:cNvSpPr/>
          <p:nvPr/>
        </p:nvSpPr>
        <p:spPr>
          <a:xfrm>
            <a:off x="2674625" y="696780"/>
            <a:ext cx="4250120" cy="1442005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b="1" dirty="0" smtClean="0">
                <a:solidFill>
                  <a:srgbClr val="FFC000"/>
                </a:solidFill>
              </a:rPr>
              <a:t>জোড়ায়</a:t>
            </a:r>
            <a:r>
              <a:rPr lang="bn-BD" sz="4000" b="1" dirty="0" smtClean="0">
                <a:solidFill>
                  <a:srgbClr val="FFC000"/>
                </a:solidFill>
              </a:rPr>
              <a:t> কাজ </a:t>
            </a:r>
            <a:endParaRPr lang="en-US" sz="4000" b="1" dirty="0"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00800" y="2514600"/>
            <a:ext cx="2286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>
                <a:latin typeface="NikoshBAN" pitchFamily="2" charset="0"/>
                <a:cs typeface="NikoshBAN" pitchFamily="2" charset="0"/>
              </a:rPr>
              <a:t>সময়ঃ ৭ মিনিট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85600" y="3429000"/>
            <a:ext cx="8263370" cy="1438364"/>
            <a:chOff x="457200" y="347617"/>
            <a:chExt cx="8263370" cy="1438364"/>
          </a:xfrm>
        </p:grpSpPr>
        <p:sp>
          <p:nvSpPr>
            <p:cNvPr id="6" name="Round Diagonal Corner Rectangle 5"/>
            <p:cNvSpPr/>
            <p:nvPr/>
          </p:nvSpPr>
          <p:spPr>
            <a:xfrm>
              <a:off x="457200" y="347617"/>
              <a:ext cx="8263370" cy="1438364"/>
            </a:xfrm>
            <a:prstGeom prst="round2Diag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98688" y="585652"/>
                  <a:ext cx="7980393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সমস্যা </a:t>
                  </a:r>
                  <a:r>
                    <a:rPr lang="bn-IN" sz="3600" b="1" dirty="0">
                      <a:latin typeface="NikoshBAN" pitchFamily="2" charset="0"/>
                      <a:cs typeface="NikoshBAN" pitchFamily="2" charset="0"/>
                    </a:rPr>
                    <a:t>-</a:t>
                  </a:r>
                  <a:r>
                    <a:rPr lang="bn-IN" sz="3600" b="1" dirty="0" smtClean="0">
                      <a:latin typeface="NikoshBAN" pitchFamily="2" charset="0"/>
                      <a:cs typeface="NikoshBAN" pitchFamily="2" charset="0"/>
                    </a:rPr>
                    <a:t>১(চ)</a:t>
                  </a:r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3600" b="1" dirty="0">
                      <a:latin typeface="NikoshBAN" pitchFamily="2" charset="0"/>
                      <a:cs typeface="NikoshBAN" pitchFamily="2" charset="0"/>
                    </a:rPr>
                    <a:t>:</a:t>
                  </a:r>
                  <a:r>
                    <a:rPr lang="bn-IN" sz="3600" b="1" dirty="0">
                      <a:latin typeface="NikoshBAN" pitchFamily="2" charset="0"/>
                      <a:cs typeface="NikoshBAN" pitchFamily="2" charset="0"/>
                    </a:rPr>
                    <a:t> </a:t>
                  </a:r>
                  <a:r>
                    <a:rPr lang="en-US" sz="3600" dirty="0" smtClean="0">
                      <a:latin typeface="Times New Roman" pitchFamily="18" charset="0"/>
                      <a:cs typeface="Times New Roman" pitchFamily="18" charset="0"/>
                    </a:rPr>
                    <a:t>(ax</a:t>
                  </a:r>
                  <a:r>
                    <a:rPr lang="en-US" sz="3600" b="1" dirty="0" smtClean="0">
                      <a:solidFill>
                        <a:schemeClr val="tx2">
                          <a:lumMod val="75000"/>
                        </a:schemeClr>
                      </a:solidFill>
                      <a:cs typeface="NikoshBAN" pitchFamily="2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3600" b="1" i="1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 Math"/>
                          <a:cs typeface="NikoshBAN" pitchFamily="2" charset="0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sz="3600" b="0" i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ambria Math"/>
                          <a:cs typeface="NikoshBAN" pitchFamily="2" charset="0"/>
                        </a:rPr>
                        <m:t>by</m:t>
                      </m:r>
                    </m:oMath>
                  </a14:m>
                  <a:r>
                    <a:rPr lang="en-US" sz="3600" dirty="0" smtClean="0">
                      <a:latin typeface="Times New Roman" pitchFamily="18" charset="0"/>
                      <a:cs typeface="Times New Roman" pitchFamily="18" charset="0"/>
                    </a:rPr>
                    <a:t>) </a:t>
                  </a:r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 সূত্রের সাহায্যে </a:t>
                  </a:r>
                  <a:r>
                    <a:rPr lang="bn-IN" sz="3600" dirty="0">
                      <a:latin typeface="NikoshBAN" pitchFamily="2" charset="0"/>
                      <a:cs typeface="NikoshBAN" pitchFamily="2" charset="0"/>
                    </a:rPr>
                    <a:t>ঘন নির্নয় কর </a:t>
                  </a:r>
                  <a:r>
                    <a:rPr lang="bn-IN" sz="3600" dirty="0" smtClean="0">
                      <a:latin typeface="NikoshBAN" pitchFamily="2" charset="0"/>
                      <a:cs typeface="NikoshBAN" pitchFamily="2" charset="0"/>
                    </a:rPr>
                    <a:t>।</a:t>
                  </a:r>
                  <a:endParaRPr lang="en-US" sz="3600" dirty="0"/>
                </a:p>
              </p:txBody>
            </p:sp>
          </mc:Choice>
          <mc:Fallback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688" y="585652"/>
                  <a:ext cx="7980393" cy="1200329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l="-2368" t="-10204" b="-1989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511776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739</TotalTime>
  <Words>512</Words>
  <Application>Microsoft Office PowerPoint</Application>
  <PresentationFormat>On-screen Show (4:3)</PresentationFormat>
  <Paragraphs>55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Austin</vt:lpstr>
      <vt:lpstr>PowerPoint Presentation</vt:lpstr>
      <vt:lpstr> 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DELL</cp:lastModifiedBy>
  <cp:revision>100</cp:revision>
  <dcterms:created xsi:type="dcterms:W3CDTF">2006-08-16T00:00:00Z</dcterms:created>
  <dcterms:modified xsi:type="dcterms:W3CDTF">2019-11-23T12:24:49Z</dcterms:modified>
</cp:coreProperties>
</file>