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6" r:id="rId4"/>
    <p:sldId id="259" r:id="rId5"/>
    <p:sldId id="262" r:id="rId6"/>
    <p:sldId id="260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420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12/1/2019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i\Downloads\download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44" y="1219200"/>
            <a:ext cx="8220560" cy="510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38200" y="517323"/>
            <a:ext cx="75438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bn-IN" sz="2800" dirty="0" smtClean="0">
                <a:latin typeface="Nikosh" pitchFamily="2" charset="0"/>
                <a:cs typeface="Nikosh" pitchFamily="2" charset="0"/>
              </a:rPr>
              <a:t>আসসালামু আলাইকুম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6800" y="2261175"/>
            <a:ext cx="6477000" cy="737175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bn-IN" sz="3200" dirty="0" smtClean="0">
                <a:latin typeface="Nikosh" pitchFamily="2" charset="0"/>
                <a:cs typeface="Nikosh" pitchFamily="2" charset="0"/>
              </a:rPr>
              <a:t>মালটিমিডিয়া ক্লাস রুমে সবাইকে স্বাগতম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05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i\Downloads\images (2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533" y="762000"/>
            <a:ext cx="1938867" cy="193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i\Downloads\images (25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956733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i\Downloads\images (29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934" y="3581401"/>
            <a:ext cx="1913466" cy="1573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2819400" y="1044690"/>
            <a:ext cx="2619375" cy="1743075"/>
            <a:chOff x="5667375" y="3124200"/>
            <a:chExt cx="2619375" cy="1743075"/>
          </a:xfrm>
        </p:grpSpPr>
        <p:pic>
          <p:nvPicPr>
            <p:cNvPr id="1031" name="Picture 7" descr="C:\Users\i\Downloads\images (28)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67375" y="3124200"/>
              <a:ext cx="2619375" cy="17430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C:\Users\i\Downloads\images (27)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8000" y="3986559"/>
              <a:ext cx="1323480" cy="8807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TextBox 2"/>
          <p:cNvSpPr txBox="1"/>
          <p:nvPr/>
        </p:nvSpPr>
        <p:spPr>
          <a:xfrm>
            <a:off x="3200400" y="457200"/>
            <a:ext cx="2466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b="1" dirty="0" smtClean="0">
                <a:solidFill>
                  <a:srgbClr val="FF0000"/>
                </a:solidFill>
                <a:latin typeface="Nikosh" pitchFamily="2" charset="0"/>
                <a:cs typeface="Nikosh" pitchFamily="2" charset="0"/>
              </a:rPr>
              <a:t>ছবি গুলো লক্ষ্য করি </a:t>
            </a:r>
            <a:endParaRPr lang="en-US" sz="2800" b="1" dirty="0">
              <a:solidFill>
                <a:srgbClr val="FF000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2971800"/>
            <a:ext cx="12827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জলজ প্রাণী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93810" y="2556933"/>
            <a:ext cx="18998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মরু অঞ্চলের প্রাণী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9532" y="5103167"/>
            <a:ext cx="23198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সমতল অঞ্চলের প্রাণী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05200" y="2971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বনজ প্রাণী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5200" y="3657600"/>
            <a:ext cx="5067300" cy="1938992"/>
          </a:xfrm>
          <a:prstGeom prst="rect">
            <a:avLst/>
          </a:prstGeom>
          <a:ln>
            <a:solidFill>
              <a:srgbClr val="C0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জলবায়ু,মাটি,পানি,আলো ও অন্যান্য উপাদানের ভিন্নতার কারনে এ সকল অঞ্চলের উদ্ভিদের ন্যায় প্রাণীর ও বৈচিত্র ভিন্ন।প্রাণীর বেঁচে থাকার জন্য প্রয়োজন পানি,বায়ু,খাদ্য,তাপমাত্রা এবং বাসস্থান।প্রাণী বেঁচে থাকার জন্য শত্রু থেকে নিজেদের রক্ষা করে।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74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52800" y="685800"/>
            <a:ext cx="1677062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bn-IN" sz="3200" i="1" u="sng" dirty="0" smtClean="0">
                <a:latin typeface="Nikosh" pitchFamily="2" charset="0"/>
                <a:cs typeface="Nikosh" pitchFamily="2" charset="0"/>
              </a:rPr>
              <a:t>একক কাজ </a:t>
            </a:r>
            <a:endParaRPr lang="en-US" sz="3200" i="1" u="sng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26444" y="3505200"/>
            <a:ext cx="670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bn-IN" sz="3200" dirty="0" smtClean="0">
                <a:latin typeface="Nikosh" pitchFamily="2" charset="0"/>
                <a:cs typeface="Nikosh" pitchFamily="2" charset="0"/>
              </a:rPr>
              <a:t>প্রাকৃতিক পরিবেশর সংজ্ঞা দাও এবং প্রাকৃতিক পরিবেশের ও মানুষের তৈরি পরিবেশের ১০টি করে উপাদানের নাম লিখ</a:t>
            </a:r>
            <a:r>
              <a:rPr lang="bn-IN" sz="2800" dirty="0" smtClean="0">
                <a:latin typeface="Nikosh" pitchFamily="2" charset="0"/>
                <a:cs typeface="Nikosh" pitchFamily="2" charset="0"/>
              </a:rPr>
              <a:t>। 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1026" name="Picture 2" descr="C:\Users\i\Pictures\aa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193853"/>
            <a:ext cx="2105554" cy="233188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689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67000" y="533400"/>
            <a:ext cx="2743200" cy="9019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bn-IN" sz="3200" dirty="0" smtClean="0">
                <a:latin typeface="Nikosh" pitchFamily="2" charset="0"/>
                <a:cs typeface="Nikosh" pitchFamily="2" charset="0"/>
              </a:rPr>
              <a:t>জোড়ায় কাজ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1026" name="Picture 2" descr="C:\Users\i\Downloads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984394"/>
            <a:ext cx="2633689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38200" y="2632503"/>
            <a:ext cx="655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bn-IN" sz="2400" dirty="0" smtClean="0">
                <a:latin typeface="Nikosh" pitchFamily="2" charset="0"/>
                <a:cs typeface="Nikosh" pitchFamily="2" charset="0"/>
              </a:rPr>
              <a:t>নিকট পরিবেশের উদ্ভিদ ও প্রাণী পর্যবেক্ষণ করে তাদের আবাসস্থল সম্পর্কে তোমাদের ধারনা নিচের ছকে লিপিবদ্ধ কর 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2588650"/>
              </p:ext>
            </p:extLst>
          </p:nvPr>
        </p:nvGraphicFramePr>
        <p:xfrm>
          <a:off x="1600200" y="4070866"/>
          <a:ext cx="609600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IN" sz="2400" dirty="0" smtClean="0">
                          <a:latin typeface="Nikosh" pitchFamily="2" charset="0"/>
                          <a:cs typeface="Nikosh" pitchFamily="2" charset="0"/>
                        </a:rPr>
                        <a:t>জীবের নাম </a:t>
                      </a:r>
                      <a:endParaRPr lang="en-US" sz="2400" dirty="0" smtClean="0">
                        <a:latin typeface="Nikosh" pitchFamily="2" charset="0"/>
                        <a:cs typeface="Nikosh" pitchFamily="2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dirty="0" smtClean="0"/>
                        <a:t> </a:t>
                      </a:r>
                      <a:r>
                        <a:rPr lang="bn-IN" sz="2400" dirty="0" smtClean="0">
                          <a:latin typeface="Nikosh" pitchFamily="2" charset="0"/>
                          <a:cs typeface="Nikosh" pitchFamily="2" charset="0"/>
                        </a:rPr>
                        <a:t>কোন</a:t>
                      </a:r>
                      <a:r>
                        <a:rPr lang="bn-IN" sz="2400" baseline="0" dirty="0" smtClean="0">
                          <a:latin typeface="Nikosh" pitchFamily="2" charset="0"/>
                          <a:cs typeface="Nikosh" pitchFamily="2" charset="0"/>
                        </a:rPr>
                        <a:t> ধরনের পরিবেশে জন্মে </a:t>
                      </a:r>
                      <a:endParaRPr lang="en-US" sz="2400" dirty="0">
                        <a:latin typeface="Nikosh" pitchFamily="2" charset="0"/>
                        <a:cs typeface="Nikosh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IN" sz="2400" dirty="0" smtClean="0">
                          <a:latin typeface="Nikosh" pitchFamily="2" charset="0"/>
                          <a:cs typeface="Nikosh" pitchFamily="2" charset="0"/>
                        </a:rPr>
                        <a:t>উদ্ভিদ</a:t>
                      </a:r>
                      <a:r>
                        <a:rPr lang="bn-IN" sz="2400" baseline="0" dirty="0" smtClean="0">
                          <a:latin typeface="Nikosh" pitchFamily="2" charset="0"/>
                          <a:cs typeface="Nikosh" pitchFamily="2" charset="0"/>
                        </a:rPr>
                        <a:t> </a:t>
                      </a:r>
                      <a:endParaRPr lang="en-US" sz="2400" dirty="0">
                        <a:latin typeface="Nikosh" pitchFamily="2" charset="0"/>
                        <a:cs typeface="Nikosh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IN" sz="2400" dirty="0" smtClean="0">
                          <a:latin typeface="Nikosh" pitchFamily="2" charset="0"/>
                          <a:cs typeface="Nikosh" pitchFamily="2" charset="0"/>
                        </a:rPr>
                        <a:t>প্রাণী</a:t>
                      </a:r>
                      <a:endParaRPr lang="en-US" sz="2400" dirty="0">
                        <a:latin typeface="Nikosh" pitchFamily="2" charset="0"/>
                        <a:cs typeface="Nikosh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7279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02115"/>
              </p:ext>
            </p:extLst>
          </p:nvPr>
        </p:nvGraphicFramePr>
        <p:xfrm>
          <a:off x="1447800" y="3733800"/>
          <a:ext cx="6096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746760">
                <a:tc>
                  <a:txBody>
                    <a:bodyPr/>
                    <a:lstStyle/>
                    <a:p>
                      <a:r>
                        <a:rPr lang="bn-IN" sz="2400" dirty="0" smtClean="0">
                          <a:solidFill>
                            <a:schemeClr val="tx1"/>
                          </a:solidFill>
                          <a:latin typeface="Nikosh" pitchFamily="2" charset="0"/>
                          <a:cs typeface="Nikosh" pitchFamily="2" charset="0"/>
                        </a:rPr>
                        <a:t>পরি</a:t>
                      </a:r>
                      <a:r>
                        <a:rPr lang="bn-IN" sz="2400" baseline="0" dirty="0" smtClean="0">
                          <a:solidFill>
                            <a:schemeClr val="tx1"/>
                          </a:solidFill>
                          <a:latin typeface="Nikosh" pitchFamily="2" charset="0"/>
                          <a:cs typeface="Nikosh" pitchFamily="2" charset="0"/>
                        </a:rPr>
                        <a:t>বেশের উপাদান </a:t>
                      </a:r>
                      <a:endParaRPr lang="en-US" sz="2400" dirty="0">
                        <a:solidFill>
                          <a:schemeClr val="tx1"/>
                        </a:solidFill>
                        <a:latin typeface="Nikosh" pitchFamily="2" charset="0"/>
                        <a:cs typeface="Nikosh" pitchFamily="2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IN" sz="2400" dirty="0" smtClean="0">
                          <a:solidFill>
                            <a:schemeClr val="tx1"/>
                          </a:solidFill>
                          <a:latin typeface="Nikosh" pitchFamily="2" charset="0"/>
                          <a:cs typeface="Nikosh" pitchFamily="2" charset="0"/>
                        </a:rPr>
                        <a:t>উদ্ভিদের</a:t>
                      </a:r>
                      <a:r>
                        <a:rPr lang="bn-IN" sz="2400" baseline="0" dirty="0" smtClean="0">
                          <a:solidFill>
                            <a:schemeClr val="tx1"/>
                          </a:solidFill>
                          <a:latin typeface="Nikosh" pitchFamily="2" charset="0"/>
                          <a:cs typeface="Nikosh" pitchFamily="2" charset="0"/>
                        </a:rPr>
                        <a:t> কী কাজে লাগে </a:t>
                      </a:r>
                      <a:endParaRPr lang="en-US" sz="2400" dirty="0">
                        <a:solidFill>
                          <a:schemeClr val="tx1"/>
                        </a:solidFill>
                        <a:latin typeface="Nikosh" pitchFamily="2" charset="0"/>
                        <a:cs typeface="Nikosh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n-IN" sz="2400" dirty="0" smtClean="0">
                          <a:solidFill>
                            <a:schemeClr val="tx1"/>
                          </a:solidFill>
                          <a:latin typeface="Nikosh" pitchFamily="2" charset="0"/>
                          <a:cs typeface="Nikosh" pitchFamily="2" charset="0"/>
                        </a:rPr>
                        <a:t>প্রাণীর কী</a:t>
                      </a:r>
                      <a:r>
                        <a:rPr lang="bn-IN" sz="2400" baseline="0" dirty="0" smtClean="0">
                          <a:solidFill>
                            <a:schemeClr val="tx1"/>
                          </a:solidFill>
                          <a:latin typeface="Nikosh" pitchFamily="2" charset="0"/>
                          <a:cs typeface="Nikosh" pitchFamily="2" charset="0"/>
                        </a:rPr>
                        <a:t> কাজে লাগে </a:t>
                      </a:r>
                      <a:endParaRPr lang="en-US" sz="2400" dirty="0">
                        <a:solidFill>
                          <a:schemeClr val="tx1"/>
                        </a:solidFill>
                        <a:latin typeface="Nikosh" pitchFamily="2" charset="0"/>
                        <a:cs typeface="Nikosh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IN" sz="2400" dirty="0" smtClean="0">
                          <a:latin typeface="Nikosh" pitchFamily="2" charset="0"/>
                          <a:cs typeface="Nikosh" pitchFamily="2" charset="0"/>
                        </a:rPr>
                        <a:t>মাটি </a:t>
                      </a:r>
                      <a:endParaRPr lang="en-US" sz="2400" dirty="0">
                        <a:latin typeface="Nikosh" pitchFamily="2" charset="0"/>
                        <a:cs typeface="Nikosh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IN" sz="2400" dirty="0" smtClean="0">
                          <a:latin typeface="Nikosh" pitchFamily="2" charset="0"/>
                          <a:cs typeface="Nikosh" pitchFamily="2" charset="0"/>
                        </a:rPr>
                        <a:t>পানি </a:t>
                      </a:r>
                      <a:endParaRPr lang="en-US" sz="2400" dirty="0">
                        <a:latin typeface="Nikosh" pitchFamily="2" charset="0"/>
                        <a:cs typeface="Nikosh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IN" sz="2400" dirty="0" smtClean="0">
                          <a:latin typeface="Nikosh" pitchFamily="2" charset="0"/>
                          <a:cs typeface="Nikosh" pitchFamily="2" charset="0"/>
                        </a:rPr>
                        <a:t>বায়ু </a:t>
                      </a:r>
                      <a:endParaRPr lang="en-US" sz="2400" dirty="0">
                        <a:latin typeface="Nikosh" pitchFamily="2" charset="0"/>
                        <a:cs typeface="Nikosh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90600" y="2209800"/>
            <a:ext cx="7010400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bn-IN" sz="2800" dirty="0" smtClean="0">
                <a:latin typeface="Nikosh" pitchFamily="2" charset="0"/>
                <a:cs typeface="Nikosh" pitchFamily="2" charset="0"/>
              </a:rPr>
              <a:t>পরিবেশের বিভিন্ন উপাদান কীভাবে তোমার জানা উদ্ভিদ ও প্রাণীর জীবনকে প্রভাবিত করে তা লিখে ছকটি পূরণ কর।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17800" y="533400"/>
            <a:ext cx="33528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bn-IN" sz="3200" dirty="0" smtClean="0">
                <a:latin typeface="Nikosh" pitchFamily="2" charset="0"/>
                <a:cs typeface="Nikosh" pitchFamily="2" charset="0"/>
              </a:rPr>
              <a:t>দলীয় কাজ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2050" name="Picture 2" descr="C:\Users\i\Pictures\20170703_1427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57200"/>
            <a:ext cx="2616200" cy="1569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253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800" y="457200"/>
            <a:ext cx="27432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3200" b="1" dirty="0" smtClean="0">
                <a:latin typeface="Nikosh" pitchFamily="2" charset="0"/>
                <a:cs typeface="Nikosh" pitchFamily="2" charset="0"/>
              </a:rPr>
              <a:t>মূল্যায়ন </a:t>
            </a:r>
            <a:endParaRPr lang="en-US" sz="32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199" y="1155007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১। পরিবেশের জীব উপাদানের মধ্যে রয়েছে-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97844" y="1770247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(ক) উদ্ভিদ ও প্রাণী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37768" y="1756600"/>
            <a:ext cx="26359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(খ) জীব ও জড়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30044" y="1756602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(গ) প্রাণী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72591" y="1756602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(ঘ) উদ্ভিদ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8199" y="2362199"/>
            <a:ext cx="72982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২। প্রাকৃতিক পরিবেশের উপাদান কয়টি?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14777" y="2975210"/>
            <a:ext cx="30705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(ক) ২টি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62200" y="2975210"/>
            <a:ext cx="1333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(খ) ৩টি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95700" y="2958864"/>
            <a:ext cx="16058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(গ) ৪টি 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41069" y="2924998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(ঘ) ৫টি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8200" y="3733799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৩। নিচেত কোনটি অজীব উপাদান?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5822" y="4295498"/>
            <a:ext cx="2266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" pitchFamily="2" charset="0"/>
                <a:cs typeface="Nikosh" pitchFamily="2" charset="0"/>
              </a:rPr>
              <a:t>(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ক) অ্যামিবা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650066" y="4315289"/>
            <a:ext cx="2359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(খ) পানি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11991" y="4315289"/>
            <a:ext cx="2394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(গ) গোলাপ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01544" y="4295497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(ঘ) শামুক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80917" y="486551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৪। জড় পরিবেশের মুল উপাদান হচ্ছে-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43000" y="5410200"/>
            <a:ext cx="12911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(ক) মাটি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553469" y="5405777"/>
            <a:ext cx="1583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(খ) পানি</a:t>
            </a:r>
            <a:r>
              <a:rPr lang="bn-IN" dirty="0" smtClean="0"/>
              <a:t> 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613792" y="5405777"/>
            <a:ext cx="14839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(গ) বায়ু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06168" y="5401354"/>
            <a:ext cx="3436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(ঘ) মাটি, পানি, বায়ু।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23" name="Flowchart: Connector 22"/>
          <p:cNvSpPr/>
          <p:nvPr/>
        </p:nvSpPr>
        <p:spPr>
          <a:xfrm>
            <a:off x="9410700" y="5747603"/>
            <a:ext cx="228600" cy="230832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Connector 23"/>
          <p:cNvSpPr/>
          <p:nvPr/>
        </p:nvSpPr>
        <p:spPr>
          <a:xfrm>
            <a:off x="9296400" y="1761319"/>
            <a:ext cx="228600" cy="230832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Connector 24"/>
          <p:cNvSpPr/>
          <p:nvPr/>
        </p:nvSpPr>
        <p:spPr>
          <a:xfrm>
            <a:off x="9248422" y="2945046"/>
            <a:ext cx="228600" cy="230832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Connector 25"/>
          <p:cNvSpPr/>
          <p:nvPr/>
        </p:nvSpPr>
        <p:spPr>
          <a:xfrm>
            <a:off x="9296400" y="4286475"/>
            <a:ext cx="228600" cy="230832"/>
          </a:xfrm>
          <a:prstGeom prst="flowChartConnec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011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99815E-6 L -0.87917 0.0152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958" y="7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44126E-6 L -0.87396 0.02035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698" y="10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34783E-6 L -0.7125 0.01365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625" y="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10731E-6 L -0.45834 -0.0333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917" y="-16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2" grpId="0"/>
      <p:bldP spid="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 animBg="1"/>
      <p:bldP spid="24" grpId="0" animBg="1"/>
      <p:bldP spid="25" grpId="0" animBg="1"/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\Downloads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1"/>
            <a:ext cx="7924800" cy="5376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56466" y="457201"/>
            <a:ext cx="3572933" cy="76199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bn-IN" sz="3200" dirty="0" smtClean="0">
                <a:solidFill>
                  <a:srgbClr val="00B0F0"/>
                </a:solidFill>
                <a:latin typeface="Nikosh" pitchFamily="2" charset="0"/>
                <a:cs typeface="Nikosh" pitchFamily="2" charset="0"/>
              </a:rPr>
              <a:t>বাড়ির কাজ </a:t>
            </a:r>
            <a:endParaRPr lang="en-US" sz="3200" dirty="0">
              <a:solidFill>
                <a:srgbClr val="00B0F0"/>
              </a:solidFill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4495800"/>
            <a:ext cx="6705600" cy="107721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bn-IN" sz="3200" dirty="0" smtClean="0">
                <a:latin typeface="Nikosh" pitchFamily="2" charset="0"/>
                <a:cs typeface="Nikosh" pitchFamily="2" charset="0"/>
              </a:rPr>
              <a:t>জড় উপাদান জীবের বেঁচে থাকার জন্য কতটুকূ গুরুত্বপূর্ণ ভূমিকা পালন করে বলে তুমি মনে কর?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07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i\Downloads\images (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911" y="546638"/>
            <a:ext cx="7924800" cy="5935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143000" y="1365956"/>
            <a:ext cx="6858000" cy="1676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prstTxWarp prst="textPlain">
              <a:avLst/>
            </a:prstTxWarp>
            <a:spAutoFit/>
          </a:bodyPr>
          <a:lstStyle/>
          <a:p>
            <a:pPr algn="ctr"/>
            <a:r>
              <a:rPr lang="bn-IN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অধ্যয়নই জ্ঞানার্জনের একমাত্র পথ   </a:t>
            </a:r>
            <a:endParaRPr lang="en-US" sz="32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00" y="4114800"/>
            <a:ext cx="6858000" cy="129540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en-US" sz="32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" pitchFamily="2" charset="0"/>
                <a:cs typeface="Nikosh" pitchFamily="2" charset="0"/>
              </a:rPr>
              <a:t>Thanks</a:t>
            </a:r>
            <a:endParaRPr lang="en-US" sz="32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21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85444" y="685800"/>
            <a:ext cx="2362200" cy="8382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bn-IN" sz="2800" dirty="0" smtClean="0">
                <a:latin typeface="Nikosh" pitchFamily="2" charset="0"/>
                <a:cs typeface="Nikosh" pitchFamily="2" charset="0"/>
              </a:rPr>
              <a:t>পরিচিতি </a:t>
            </a:r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2590800"/>
            <a:ext cx="4191000" cy="230832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দেলওয়ারা বেগম </a:t>
            </a:r>
          </a:p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সহকারি শিক্ষক( বি,এসসি)</a:t>
            </a:r>
          </a:p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আলতাদীঘি স্নাতক মাদ্রাসা,শেরপুর,বগুড়া।</a:t>
            </a:r>
          </a:p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মোবাইলঃ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01728247910</a:t>
            </a:r>
          </a:p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ই-মেইলঃ </a:t>
            </a:r>
            <a:r>
              <a:rPr lang="en-US" sz="2400" dirty="0" smtClean="0">
                <a:latin typeface="Nikosh" pitchFamily="2" charset="0"/>
                <a:cs typeface="Nikosh" pitchFamily="2" charset="0"/>
              </a:rPr>
              <a:t>delwara1979@gmail.com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5000" y="2590800"/>
            <a:ext cx="2895600" cy="193899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শ্রেণিঃ ৬ষ্ঠ </a:t>
            </a:r>
          </a:p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বিষয়ঃ বিজ্ঞান </a:t>
            </a:r>
          </a:p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অধ্যায়ঃ চতুর্দশ</a:t>
            </a:r>
          </a:p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সময়ঃ ৪০ মিনিট</a:t>
            </a:r>
          </a:p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তারিখঃ০২/১১/২০১৯ ইং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07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\Downloads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66801"/>
            <a:ext cx="3353573" cy="25908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i\Downloads\images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489" y="1122546"/>
            <a:ext cx="3583944" cy="2376311"/>
          </a:xfrm>
          <a:prstGeom prst="rect">
            <a:avLst/>
          </a:prstGeom>
          <a:noFill/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i\Downloads\download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119265"/>
            <a:ext cx="2971800" cy="2225981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4200" y="381000"/>
            <a:ext cx="342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u="sng" dirty="0" smtClean="0">
                <a:latin typeface="Nikosh" pitchFamily="2" charset="0"/>
                <a:cs typeface="Nikosh" pitchFamily="2" charset="0"/>
              </a:rPr>
              <a:t>ছবি গুলো লক্ষ করি </a:t>
            </a:r>
            <a:endParaRPr lang="en-US" sz="2800" u="sng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62378" y="3657601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b="1" dirty="0" smtClean="0">
                <a:latin typeface="Nikosh" pitchFamily="2" charset="0"/>
                <a:cs typeface="Nikosh" pitchFamily="2" charset="0"/>
              </a:rPr>
              <a:t>গ্রামের দৃশ্য </a:t>
            </a:r>
            <a:endParaRPr lang="en-US" sz="24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62600" y="3657600"/>
            <a:ext cx="2934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b="1" dirty="0" smtClean="0">
                <a:latin typeface="Nikosh" pitchFamily="2" charset="0"/>
                <a:cs typeface="Nikosh" pitchFamily="2" charset="0"/>
              </a:rPr>
              <a:t>বাড়ি </a:t>
            </a:r>
            <a:endParaRPr lang="en-US" sz="24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7756" y="6477000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b="1" dirty="0" smtClean="0">
                <a:latin typeface="Nikosh" pitchFamily="2" charset="0"/>
                <a:cs typeface="Nikosh" pitchFamily="2" charset="0"/>
              </a:rPr>
              <a:t>ফ্যাক্টরি</a:t>
            </a:r>
            <a:r>
              <a:rPr lang="bn-IN" sz="2400" dirty="0" smtClean="0">
                <a:latin typeface="Nikosh" pitchFamily="2" charset="0"/>
                <a:cs typeface="Nikosh" pitchFamily="2" charset="0"/>
              </a:rPr>
              <a:t>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38600" y="4453467"/>
            <a:ext cx="4458833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ছবিতে যা যা দেখছ, এগুলো কিসের উপাদান?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5410200"/>
            <a:ext cx="2590800" cy="461665"/>
          </a:xfrm>
          <a:prstGeom prst="rect">
            <a:avLst/>
          </a:prstGeom>
          <a:scene3d>
            <a:camera prst="obliqueTopRight"/>
            <a:lightRig rig="threePt" dir="t"/>
          </a:scene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2400" b="1" dirty="0" smtClean="0">
                <a:latin typeface="Nikosh" pitchFamily="2" charset="0"/>
                <a:cs typeface="Nikosh" pitchFamily="2" charset="0"/>
              </a:rPr>
              <a:t>পরিবেশের উপাদান </a:t>
            </a:r>
            <a:endParaRPr lang="en-US" sz="2400" b="1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94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uble Wave 3"/>
          <p:cNvSpPr/>
          <p:nvPr/>
        </p:nvSpPr>
        <p:spPr>
          <a:xfrm>
            <a:off x="1905000" y="457200"/>
            <a:ext cx="4953000" cy="2362200"/>
          </a:xfrm>
          <a:prstGeom prst="doubleWav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bn-IN" sz="3200" dirty="0" smtClean="0">
                <a:latin typeface="Nikosh" pitchFamily="2" charset="0"/>
                <a:cs typeface="Nikosh" pitchFamily="2" charset="0"/>
              </a:rPr>
              <a:t>আজকের পাঠ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1143000" y="3352800"/>
            <a:ext cx="6477000" cy="2362200"/>
          </a:xfrm>
          <a:prstGeom prst="flowChartPunchedTap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>
            <a:prstTxWarp prst="textPlain">
              <a:avLst/>
            </a:prstTxWarp>
          </a:bodyPr>
          <a:lstStyle/>
          <a:p>
            <a:pPr algn="ctr"/>
            <a:r>
              <a:rPr lang="bn-IN" sz="3200" dirty="0" smtClean="0">
                <a:latin typeface="Nikosh" pitchFamily="2" charset="0"/>
                <a:cs typeface="Nikosh" pitchFamily="2" charset="0"/>
              </a:rPr>
              <a:t>পরিবেশ</a:t>
            </a:r>
            <a:r>
              <a:rPr lang="bn-IN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80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1656644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" pitchFamily="2" charset="0"/>
                <a:cs typeface="Nikosh" pitchFamily="2" charset="0"/>
              </a:rPr>
              <a:t>পাঠ শেষে শিক্ষার্থীরা............... </a:t>
            </a:r>
            <a:endParaRPr lang="en-US" sz="32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23622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828800" y="2731532"/>
            <a:ext cx="6019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bn-IN" sz="2800" dirty="0" smtClean="0">
                <a:latin typeface="Nikosh" pitchFamily="2" charset="0"/>
                <a:cs typeface="Nikosh" pitchFamily="2" charset="0"/>
              </a:rPr>
              <a:t>প্রাকৃতিক পরিবেশের সংজ্ঞা দিতে পারবে।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bn-IN" sz="2800" dirty="0" smtClean="0">
                <a:latin typeface="Nikosh" pitchFamily="2" charset="0"/>
                <a:cs typeface="Nikosh" pitchFamily="2" charset="0"/>
              </a:rPr>
              <a:t>পরিবেশের উপাদান সমূহ ব্যাখ্যা করতে পারবে।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bn-IN" sz="2800" dirty="0" smtClean="0">
                <a:latin typeface="Nikosh" pitchFamily="2" charset="0"/>
                <a:cs typeface="Nikosh" pitchFamily="2" charset="0"/>
              </a:rPr>
              <a:t>বিভিন্ন পরিবেশের উদ্ভিদ ও প্রাণী সম্পর্কে জানতে পারবে । </a:t>
            </a:r>
          </a:p>
          <a:p>
            <a:endParaRPr lang="en-US" sz="28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46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\Downloads\images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67" y="684036"/>
            <a:ext cx="2313214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i\Downloads\images (8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606" y="689680"/>
            <a:ext cx="27051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i\Downloads\download (9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455" y="1134533"/>
            <a:ext cx="1676400" cy="1683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i\Downloads\images (13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50" y="4588386"/>
            <a:ext cx="2474803" cy="1338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i\Downloads\images (14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60" y="2746942"/>
            <a:ext cx="2348827" cy="131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i\Downloads\images (15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837" y="3810000"/>
            <a:ext cx="2529392" cy="1447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5709356" y="3403462"/>
            <a:ext cx="2895600" cy="26776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ছবিতে যা যা দেখছ  এগুলো কিন্তু মানুষ তৈরি করতে পারে না।এগুলোর সবগুলোই কিন্তু প্রাকৃতিকভাবে তৈরি।এ ধরনের উপাদান নিয়ে গড়া পরিবেশ হলো প্রাকৃতিক পরিবেশ</a:t>
            </a:r>
            <a:r>
              <a:rPr lang="bn-IN" dirty="0" smtClean="0"/>
              <a:t>।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225837" y="369332"/>
            <a:ext cx="1902432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3200" b="1" dirty="0" smtClean="0">
                <a:latin typeface="Nikosh" pitchFamily="2" charset="0"/>
                <a:cs typeface="Nikosh" pitchFamily="2" charset="0"/>
              </a:rPr>
              <a:t>লক্ষ্য করি </a:t>
            </a:r>
            <a:endParaRPr lang="en-US" sz="32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2133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b="1" dirty="0" smtClean="0">
                <a:latin typeface="Nikosh" pitchFamily="2" charset="0"/>
                <a:cs typeface="Nikosh" pitchFamily="2" charset="0"/>
              </a:rPr>
              <a:t>আকাশ </a:t>
            </a:r>
            <a:endParaRPr lang="en-US" sz="24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03966" y="2993143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b="1" dirty="0" smtClean="0">
                <a:latin typeface="Nikosh" pitchFamily="2" charset="0"/>
                <a:cs typeface="Nikosh" pitchFamily="2" charset="0"/>
              </a:rPr>
              <a:t>চাঁদ</a:t>
            </a:r>
            <a:endParaRPr lang="en-US" sz="24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29400" y="259526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b="1" dirty="0" smtClean="0">
                <a:latin typeface="Nikosh" pitchFamily="2" charset="0"/>
                <a:cs typeface="Nikosh" pitchFamily="2" charset="0"/>
              </a:rPr>
              <a:t>পাখি </a:t>
            </a:r>
            <a:endParaRPr lang="en-US" sz="24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19199" y="4126721"/>
            <a:ext cx="768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2400" b="1" dirty="0" smtClean="0">
                <a:latin typeface="Nikosh" pitchFamily="2" charset="0"/>
                <a:cs typeface="Nikosh" pitchFamily="2" charset="0"/>
              </a:rPr>
              <a:t>ছাগল </a:t>
            </a:r>
            <a:endParaRPr lang="en-US" sz="24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6066236"/>
            <a:ext cx="1219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b="1" dirty="0" smtClean="0">
                <a:latin typeface="Nikosh" pitchFamily="2" charset="0"/>
                <a:cs typeface="Nikosh" pitchFamily="2" charset="0"/>
              </a:rPr>
              <a:t>সূর্য </a:t>
            </a:r>
            <a:endParaRPr lang="en-US" sz="24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2400" y="55626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b="1" dirty="0" smtClean="0">
                <a:latin typeface="Nikosh" pitchFamily="2" charset="0"/>
                <a:cs typeface="Nikosh" pitchFamily="2" charset="0"/>
              </a:rPr>
              <a:t>মানুষ </a:t>
            </a:r>
            <a:endParaRPr lang="en-US" sz="2400" b="1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66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\Downloads\download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43" y="883356"/>
            <a:ext cx="28956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i\Downloads\download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004" y="838200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i\Downloads\images (1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43" y="3733800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i\Downloads\images (12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770488"/>
            <a:ext cx="2368198" cy="1868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32730" y="304800"/>
            <a:ext cx="4182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b="1" dirty="0" smtClean="0">
                <a:latin typeface="Nikosh" pitchFamily="2" charset="0"/>
                <a:cs typeface="Nikosh" pitchFamily="2" charset="0"/>
              </a:rPr>
              <a:t>ছবিতে আমরা কি কি দেখতে পাছি? </a:t>
            </a:r>
            <a:endParaRPr lang="en-US" sz="28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529" y="2971800"/>
            <a:ext cx="21708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b="1" dirty="0" smtClean="0">
                <a:latin typeface="Nikosh" pitchFamily="2" charset="0"/>
                <a:cs typeface="Nikosh" pitchFamily="2" charset="0"/>
              </a:rPr>
              <a:t>বাড়ি </a:t>
            </a:r>
            <a:endParaRPr lang="en-US" sz="28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26779" y="273559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b="1" dirty="0" smtClean="0">
                <a:latin typeface="Nikosh" pitchFamily="2" charset="0"/>
                <a:cs typeface="Nikosh" pitchFamily="2" charset="0"/>
              </a:rPr>
              <a:t>ফ্যাক্টরি </a:t>
            </a:r>
            <a:endParaRPr lang="en-US" sz="28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2043" y="5638799"/>
            <a:ext cx="2277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b="1" dirty="0" smtClean="0">
                <a:latin typeface="Nikosh" pitchFamily="2" charset="0"/>
                <a:cs typeface="Nikosh" pitchFamily="2" charset="0"/>
              </a:rPr>
              <a:t>রাস্তা, বাস, ট্রাক </a:t>
            </a:r>
            <a:endParaRPr lang="en-US" sz="28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34200" y="5791200"/>
            <a:ext cx="1186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IN" sz="2800" b="1" dirty="0" smtClean="0">
                <a:latin typeface="Nikosh" pitchFamily="2" charset="0"/>
                <a:cs typeface="Nikosh" pitchFamily="2" charset="0"/>
              </a:rPr>
              <a:t>বিদ্যালয় </a:t>
            </a:r>
            <a:endParaRPr lang="en-US" sz="28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71800" y="3079521"/>
            <a:ext cx="3764315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এগুলো কোন পরিবেশের উপাদান?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79347" y="4953001"/>
            <a:ext cx="3797653" cy="10998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prstTxWarp prst="textPlain">
              <a:avLst/>
            </a:prstTxWarp>
            <a:spAutoFit/>
            <a:scene3d>
              <a:camera prst="obliqueTopRight"/>
              <a:lightRig rig="threePt" dir="t"/>
            </a:scene3d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মানুষের তৈরি পরিবেশের উপাদান।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744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i\Downloads\downloa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1477730"/>
            <a:ext cx="3431822" cy="2828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i\Downloads\images (1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199"/>
            <a:ext cx="3740936" cy="2706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457200" y="446213"/>
            <a:ext cx="3657600" cy="1150459"/>
            <a:chOff x="457200" y="446213"/>
            <a:chExt cx="3657600" cy="1150459"/>
          </a:xfrm>
        </p:grpSpPr>
        <p:sp>
          <p:nvSpPr>
            <p:cNvPr id="4" name="Down Arrow 3"/>
            <p:cNvSpPr/>
            <p:nvPr/>
          </p:nvSpPr>
          <p:spPr>
            <a:xfrm>
              <a:off x="1906411" y="932039"/>
              <a:ext cx="217312" cy="664633"/>
            </a:xfrm>
            <a:prstGeom prst="downArrow">
              <a:avLst/>
            </a:prstGeom>
            <a:ln w="762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57200" y="446213"/>
              <a:ext cx="36576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IN" sz="3200" b="1" dirty="0" smtClean="0">
                  <a:latin typeface="Nikosh" pitchFamily="2" charset="0"/>
                  <a:cs typeface="Nikosh" pitchFamily="2" charset="0"/>
                </a:rPr>
                <a:t>এইটা কোন পরিবেশ? </a:t>
              </a:r>
              <a:endParaRPr lang="en-US" sz="3200" b="1" dirty="0">
                <a:latin typeface="Nikosh" pitchFamily="2" charset="0"/>
                <a:cs typeface="Nikosh" pitchFamily="2" charset="0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630061" y="4495800"/>
            <a:ext cx="2552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b="1" dirty="0" smtClean="0">
                <a:latin typeface="Nikosh" pitchFamily="2" charset="0"/>
                <a:cs typeface="Nikosh" pitchFamily="2" charset="0"/>
              </a:rPr>
              <a:t>জড় পরিবেশ </a:t>
            </a:r>
            <a:endParaRPr lang="en-US" sz="2800" b="1" dirty="0">
              <a:latin typeface="Nikosh" pitchFamily="2" charset="0"/>
              <a:cs typeface="Nikosh" pitchFamily="2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238044" y="446213"/>
            <a:ext cx="3200400" cy="1031517"/>
            <a:chOff x="5238044" y="446213"/>
            <a:chExt cx="3200400" cy="1031517"/>
          </a:xfrm>
        </p:grpSpPr>
        <p:sp>
          <p:nvSpPr>
            <p:cNvPr id="7" name="TextBox 6"/>
            <p:cNvSpPr txBox="1"/>
            <p:nvPr/>
          </p:nvSpPr>
          <p:spPr>
            <a:xfrm>
              <a:off x="5238044" y="446213"/>
              <a:ext cx="32004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bn-IN" sz="3200" b="1" dirty="0" smtClean="0">
                  <a:latin typeface="Nikosh" pitchFamily="2" charset="0"/>
                  <a:cs typeface="Nikosh" pitchFamily="2" charset="0"/>
                </a:rPr>
                <a:t>এইটা কোন পরিবেশ? </a:t>
              </a:r>
              <a:endParaRPr lang="en-US" sz="3200" b="1" dirty="0">
                <a:latin typeface="Nikosh" pitchFamily="2" charset="0"/>
                <a:cs typeface="Nikosh" pitchFamily="2" charset="0"/>
              </a:endParaRPr>
            </a:p>
          </p:txBody>
        </p:sp>
        <p:sp>
          <p:nvSpPr>
            <p:cNvPr id="8" name="Down Arrow 7"/>
            <p:cNvSpPr/>
            <p:nvPr/>
          </p:nvSpPr>
          <p:spPr>
            <a:xfrm>
              <a:off x="6781800" y="890591"/>
              <a:ext cx="191911" cy="587139"/>
            </a:xfrm>
            <a:prstGeom prst="downArrow">
              <a:avLst/>
            </a:prstGeom>
            <a:ln w="762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5867400" y="44958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800" b="1" dirty="0" smtClean="0">
                <a:latin typeface="Nikosh" pitchFamily="2" charset="0"/>
                <a:cs typeface="Nikosh" pitchFamily="2" charset="0"/>
              </a:rPr>
              <a:t>জীব পরিবেশ </a:t>
            </a:r>
            <a:endParaRPr lang="en-US" sz="2800" b="1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1" y="5407405"/>
            <a:ext cx="8382000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জীব পরিবেশের উপাদানগুলোর মধ্যে রয়েছে সকল উদ্ভিদ ও প্রাণী।পরিবেশের প্রাণহীন </a:t>
            </a:r>
          </a:p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সব উপাদান নিয়ে জড় পরিবেশ গঠিত। জড় পরিবেশের মূল উপাদান হচ্ছে মাটি,পানি,বায়ু।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99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i\Downloads\download (1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244" y="457200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i\Downloads\download (1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1403" y="479072"/>
            <a:ext cx="24765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i\Downloads\images (19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42925"/>
            <a:ext cx="272415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64303" y="2363379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মরু অঞ্চলের উদ্ভিদ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2312811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সমদ্র উপকূল অঞ্চলের উদ্ভিদ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089" y="4803191"/>
            <a:ext cx="28670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সমতল অঞ্চলের উদ্ভিদ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pic>
        <p:nvPicPr>
          <p:cNvPr id="3078" name="Picture 6" descr="C:\Users\i\Downloads\download (15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78" y="2794000"/>
            <a:ext cx="2566106" cy="192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629400" y="2352679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latin typeface="Nikosh" pitchFamily="2" charset="0"/>
                <a:cs typeface="Nikosh" pitchFamily="2" charset="0"/>
              </a:rPr>
              <a:t>জলজ উদ্ভিদ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64303" y="3004788"/>
            <a:ext cx="5003447" cy="3167412"/>
          </a:xfrm>
          <a:prstGeom prst="rect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সকল পরিবেশের উদ্ভিদ এক রকম নয়। </a:t>
            </a:r>
          </a:p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সমতল ভূমি থেকে আরাম্ভ করে পাহাড়,মাটির নিচে,বনজঙ্গল,খাল-বিল,পুকুর,ন্দী,সমুদ্র,মরুভূমি </a:t>
            </a:r>
          </a:p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ইত্যাদি সকল স্থানেই বিভিন্ন উদ্ভিদ জন্মে।</a:t>
            </a:r>
          </a:p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জলবায়ু,মাটি,পানি,আলো ও অন্যান্য উপাদানেরর </a:t>
            </a:r>
          </a:p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ভিন্নতার কারণে এ সকল অঞ্চলের উদ্ভিদ বৈচিত্র্য ও ভিন্ন। বেঁচে থাকার জন্য উদ্ভিদের প্রয়োজন </a:t>
            </a:r>
          </a:p>
          <a:p>
            <a:pPr algn="ctr"/>
            <a:r>
              <a:rPr lang="bn-IN" sz="2400" dirty="0" smtClean="0">
                <a:latin typeface="Nikosh" pitchFamily="2" charset="0"/>
                <a:cs typeface="Nikosh" pitchFamily="2" charset="0"/>
              </a:rPr>
              <a:t>পানি,বায়ু,খাদ্য ও সূর্যের আলো।   </a:t>
            </a:r>
            <a:endParaRPr lang="en-US" sz="2400" dirty="0">
              <a:latin typeface="Nikosh" pitchFamily="2" charset="0"/>
              <a:cs typeface="Niko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14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511</TotalTime>
  <Words>491</Words>
  <Application>Microsoft Office PowerPoint</Application>
  <PresentationFormat>On-screen Show (4:3)</PresentationFormat>
  <Paragraphs>103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</dc:creator>
  <cp:lastModifiedBy>i</cp:lastModifiedBy>
  <cp:revision>59</cp:revision>
  <dcterms:created xsi:type="dcterms:W3CDTF">2006-08-16T00:00:00Z</dcterms:created>
  <dcterms:modified xsi:type="dcterms:W3CDTF">2019-12-01T10:00:18Z</dcterms:modified>
</cp:coreProperties>
</file>