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6" r:id="rId3"/>
    <p:sldId id="258" r:id="rId4"/>
    <p:sldId id="259" r:id="rId5"/>
    <p:sldId id="260" r:id="rId6"/>
    <p:sldId id="268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74" r:id="rId15"/>
    <p:sldId id="269" r:id="rId16"/>
    <p:sldId id="275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2362" autoAdjust="0"/>
  </p:normalViewPr>
  <p:slideViewPr>
    <p:cSldViewPr>
      <p:cViewPr varScale="1">
        <p:scale>
          <a:sx n="69" d="100"/>
          <a:sy n="69" d="100"/>
        </p:scale>
        <p:origin x="165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1" d="100"/>
        <a:sy n="7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0C44E-D3C7-49AD-9ED0-32DA9248B407}" type="datetimeFigureOut">
              <a:rPr lang="en-US" smtClean="0"/>
              <a:t>12/01/2019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0AB4C-956A-40FC-A827-0AC23738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55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0AB4C-956A-40FC-A827-0AC237382FB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43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0AB4C-956A-40FC-A827-0AC237382FB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65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0AB4C-956A-40FC-A827-0AC237382FB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12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21" y="144439"/>
            <a:ext cx="8821118" cy="647700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162521" y="76200"/>
            <a:ext cx="8821118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175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</a:t>
            </a:r>
            <a:r>
              <a:rPr lang="bn-BD" sz="175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BD" sz="175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lang="bn-BD" sz="175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bn-BD" sz="175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75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99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873" y="304800"/>
            <a:ext cx="5410200" cy="464820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28600" y="457200"/>
            <a:ext cx="3048000" cy="13849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কর্মচারিদের বেতন প্রদান করা হচ্ছে।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5274464"/>
            <a:ext cx="86868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শ্রেণিতে আলোচনা করবো ।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12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8153400" cy="1754326"/>
          </a:xfrm>
          <a:prstGeom prst="rect">
            <a:avLst/>
          </a:prstGeom>
          <a:solidFill>
            <a:srgbClr val="FFFF00"/>
          </a:solidFill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বোর্ড  বই এর  ২৩, </a:t>
            </a:r>
            <a:r>
              <a:rPr lang="bn-BD" sz="5400" b="1" dirty="0">
                <a:latin typeface="NikoshBAN" pitchFamily="2" charset="0"/>
                <a:cs typeface="NikoshBAN" pitchFamily="2" charset="0"/>
              </a:rPr>
              <a:t>এবং 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২৪ পেজ পড়তে দিবো ।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114800"/>
            <a:ext cx="8305800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1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শ্রেণিতে ৫ মিনিট সময় দিবো।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46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142" y="735724"/>
            <a:ext cx="8686800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দু‘তরফা দাখিলা পদ্বতির ব্যাখ্যা প্রদান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করে     হিসাব এর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ডেবিট ও ক্রেডিট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নির্ণয় দেখানো হলে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া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। 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9459" y="2931430"/>
            <a:ext cx="8305800" cy="24929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00B0F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অফিস  কর্মচারীদের  বেতন প্রদান ৭,০০০ টাকা ।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এখানে  দুইটি পক্ষ  আছে।</a:t>
            </a:r>
          </a:p>
          <a:p>
            <a:r>
              <a:rPr lang="bn-BD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(ক) বেতন হিসাব --------৭,০০০ টাকা ডেবিট ।</a:t>
            </a:r>
          </a:p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(খ)  নগদান হিসাব  -------------------৭,০০০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টাকা ক্রেডিট ।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87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72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70844" y="404315"/>
            <a:ext cx="6705600" cy="1500685"/>
          </a:xfrm>
          <a:prstGeom prst="rect">
            <a:avLst/>
          </a:prstGeom>
          <a:solidFill>
            <a:srgbClr val="00206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2133600"/>
            <a:ext cx="8534400" cy="21236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4400" b="1" dirty="0" smtClean="0"/>
              <a:t>ভাড়া প্রদান করা 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া </a:t>
            </a:r>
            <a:r>
              <a:rPr lang="bn-BD" sz="4400" b="1" dirty="0" smtClean="0"/>
              <a:t>২,০০০ টাকা। এই লেনদেনটির দাতা ও গ্রহীতা নির্ণয় কর ।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73635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1666" y="954881"/>
            <a:ext cx="8229600" cy="37856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</a:p>
          <a:p>
            <a:pPr algn="ctr"/>
            <a:r>
              <a:rPr lang="bn-BD" sz="5400" b="1" dirty="0" smtClean="0"/>
              <a:t>আমি মনিটর করবো এবং কোন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শিক্ষার্থীর</a:t>
            </a:r>
            <a:r>
              <a:rPr lang="bn-BD" sz="5400" b="1" dirty="0" smtClean="0"/>
              <a:t> </a:t>
            </a:r>
            <a:r>
              <a:rPr lang="bn-BD" sz="5400" b="1" dirty="0"/>
              <a:t>কোন </a:t>
            </a:r>
            <a:r>
              <a:rPr lang="bn-BD" sz="5400" b="1" dirty="0" smtClean="0"/>
              <a:t>অসুবিদা হলে সেটা</a:t>
            </a:r>
            <a:r>
              <a:rPr lang="en-US" sz="5400" b="1" dirty="0" smtClean="0"/>
              <a:t> </a:t>
            </a:r>
            <a:r>
              <a:rPr lang="bn-BD" sz="5400" b="1" dirty="0" smtClean="0"/>
              <a:t>সমাধান করবো।  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1607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304800"/>
            <a:ext cx="6858000" cy="1200329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5007" y="2433935"/>
            <a:ext cx="8001000" cy="1446550"/>
          </a:xfrm>
          <a:prstGeom prst="rect">
            <a:avLst/>
          </a:prstGeom>
          <a:solidFill>
            <a:srgbClr val="92D050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প্রতি ২জনের একটি জোড়া গঠন করে।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কাজ দেওয়া 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া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। আসবাবপত্র ক্রয় ৮,০০০ টাকা।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7210" y="4572000"/>
            <a:ext cx="8476593" cy="923330"/>
          </a:xfrm>
          <a:prstGeom prst="rect">
            <a:avLst/>
          </a:prstGeom>
          <a:solidFill>
            <a:srgbClr val="92D050"/>
          </a:solidFill>
          <a:ln w="57150"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হিসাব এর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ডেবিট ও ক্রেডিট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নির্ণয় কর। 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36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1666" y="533400"/>
            <a:ext cx="8229600" cy="42473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</a:p>
          <a:p>
            <a:r>
              <a:rPr lang="bn-BD" sz="4800" b="1" dirty="0" smtClean="0"/>
              <a:t>আমি ভালো এবং দুর্বল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শিক্ষার্থীদেরকে</a:t>
            </a:r>
            <a:r>
              <a:rPr lang="en-US" sz="4800" b="1" dirty="0" smtClean="0"/>
              <a:t> </a:t>
            </a:r>
            <a:r>
              <a:rPr lang="bn-BD" sz="4800" b="1" dirty="0" smtClean="0"/>
              <a:t>নিয়া জোরা গঠন করবো, মনিটর করবো এবং </a:t>
            </a:r>
            <a:r>
              <a:rPr lang="en-US" sz="5400" b="1" dirty="0" err="1"/>
              <a:t>শিক্ষার্থীর</a:t>
            </a:r>
            <a:r>
              <a:rPr lang="en-US" sz="5400" b="1" dirty="0"/>
              <a:t> </a:t>
            </a:r>
            <a:r>
              <a:rPr lang="bn-BD" sz="4800" b="1" dirty="0" smtClean="0"/>
              <a:t>কোন অসুবিধা হলে সেটা সমাধান করবো।  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0014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838200" y="1981200"/>
            <a:ext cx="7620000" cy="4038600"/>
          </a:xfrm>
          <a:prstGeom prst="roundRect">
            <a:avLst/>
          </a:prstGeom>
          <a:solidFill>
            <a:srgbClr val="FFFF0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ln w="7620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বলতো দাতা কাকে বলে</a:t>
            </a:r>
            <a:r>
              <a:rPr lang="bn-BD" sz="6600" b="1" dirty="0" smtClean="0">
                <a:ln w="7620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n w="7620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BD" sz="4800" b="1" dirty="0" smtClean="0">
                <a:ln w="7620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বলতো গ্রহিতা কাকে বলে ?</a:t>
            </a:r>
          </a:p>
          <a:p>
            <a:r>
              <a:rPr lang="bn-BD" sz="4400" b="1" dirty="0" smtClean="0">
                <a:ln w="7620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বলতো</a:t>
            </a:r>
            <a:r>
              <a:rPr lang="en-US" sz="4400" b="1" dirty="0" smtClean="0">
                <a:ln w="7620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n w="7620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কিভাবে হিসাবের ডেবিট ক্রেডিট নির্ণয় করা যায়  ? </a:t>
            </a:r>
          </a:p>
        </p:txBody>
      </p:sp>
      <p:sp>
        <p:nvSpPr>
          <p:cNvPr id="5" name="Pentagon 4"/>
          <p:cNvSpPr/>
          <p:nvPr/>
        </p:nvSpPr>
        <p:spPr>
          <a:xfrm>
            <a:off x="838200" y="381000"/>
            <a:ext cx="7467600" cy="1295400"/>
          </a:xfrm>
          <a:prstGeom prst="homePlate">
            <a:avLst/>
          </a:prstGeom>
          <a:solidFill>
            <a:srgbClr val="C0000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115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47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600200" y="152400"/>
            <a:ext cx="5943600" cy="1143000"/>
          </a:xfrm>
          <a:prstGeom prst="ellipse">
            <a:avLst/>
          </a:prstGeom>
          <a:solidFill>
            <a:srgbClr val="C00000"/>
          </a:solidFill>
          <a:ln w="76200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6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760483"/>
            <a:ext cx="8763000" cy="3886200"/>
          </a:xfrm>
          <a:prstGeom prst="rect">
            <a:avLst/>
          </a:prstGeom>
          <a:solidFill>
            <a:srgbClr val="0070C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(১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পর্ণ ক্রয় করা 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২০, ০০০ টাকা।</a:t>
            </a:r>
          </a:p>
          <a:p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(২) ব্যাংকে জমা দেওয়া </a:t>
            </a: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১৫,০০০ টাকা।</a:t>
            </a:r>
          </a:p>
          <a:p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(৩) পর্ণ বিক্রয় 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 হলে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৩০,০০০ 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(৪)  বিজ্ঞাপন বাবদ চেক প্রদান ৭,০০০ টাকা</a:t>
            </a:r>
          </a:p>
          <a:p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(৫)  কমিশন পাওয়া গেল  ৩,০০০ টাকা। </a:t>
            </a:r>
            <a:endParaRPr lang="bn-BD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8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8090" y="3352800"/>
            <a:ext cx="8458200" cy="3231654"/>
          </a:xfrm>
          <a:prstGeom prst="rect">
            <a:avLst/>
          </a:prstGeom>
          <a:solidFill>
            <a:srgbClr val="92D05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(১)  উক্ত</a:t>
            </a:r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লেনদেন  গুলোর   ডেবিট ক্রেডিট নির্ণয় কর? </a:t>
            </a:r>
            <a:endParaRPr lang="bn-BD" sz="5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6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</a:t>
            </a:r>
            <a:endParaRPr lang="bn-BD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" y="372470"/>
            <a:ext cx="8219090" cy="2446930"/>
          </a:xfrm>
          <a:prstGeom prst="ellipse">
            <a:avLst/>
          </a:prstGeom>
          <a:solidFill>
            <a:srgbClr val="C00000"/>
          </a:solidFill>
          <a:ln w="76200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 প্রশ্ন দেওয়া হল</a:t>
            </a:r>
            <a:endParaRPr lang="en-US" sz="6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56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6191" y="3691972"/>
            <a:ext cx="651510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50" dirty="0" err="1"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Kvjvg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AvRv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iæ‡ej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,</a:t>
            </a:r>
            <a:endParaRPr lang="bn-BD" sz="495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3600" dirty="0" err="1">
                <a:latin typeface="SutonnyMJ" pitchFamily="2" charset="0"/>
                <a:cs typeface="SutonnyMJ" pitchFamily="2" charset="0"/>
              </a:rPr>
              <a:t>knx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AvjvDwÏb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vjq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wgR©vcyi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cvKzw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›`qv,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wK‡kviMÄ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028700"/>
            <a:ext cx="2571750" cy="245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57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30" y="152400"/>
            <a:ext cx="8813043" cy="6172200"/>
          </a:xfrm>
          <a:prstGeom prst="rect">
            <a:avLst/>
          </a:prstGeom>
          <a:ln w="76200"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3" name="Rectangle 2"/>
          <p:cNvSpPr/>
          <p:nvPr/>
        </p:nvSpPr>
        <p:spPr>
          <a:xfrm>
            <a:off x="1434549" y="914400"/>
            <a:ext cx="6261651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138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00" b="1" dirty="0"/>
          </a:p>
        </p:txBody>
      </p:sp>
    </p:spTree>
    <p:extLst>
      <p:ext uri="{BB962C8B-B14F-4D97-AF65-F5344CB8AC3E}">
        <p14:creationId xmlns:p14="http://schemas.microsoft.com/office/powerpoint/2010/main" val="334292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9349" y="2133600"/>
            <a:ext cx="8572500" cy="3877985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tabLst>
                <a:tab pos="2511425" algn="l"/>
              </a:tabLst>
            </a:pPr>
            <a:r>
              <a:rPr lang="bn-BD" sz="2000" b="1" dirty="0" smtClean="0"/>
              <a:t>   </a:t>
            </a:r>
            <a:r>
              <a:rPr lang="bn-BD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শ্রেণী </a:t>
            </a:r>
            <a:r>
              <a:rPr lang="bn-BD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- নবম </a:t>
            </a:r>
          </a:p>
          <a:p>
            <a:r>
              <a:rPr lang="bn-BD" sz="6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BD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বিষয়  - হিসাব বিজ্ঞান</a:t>
            </a:r>
          </a:p>
          <a:p>
            <a:r>
              <a:rPr lang="bn-BD" sz="6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BD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সময়  </a:t>
            </a:r>
            <a: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BD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 </a:t>
            </a:r>
            <a: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৪০</a:t>
            </a:r>
            <a:r>
              <a:rPr lang="bn-BD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মিনিট </a:t>
            </a:r>
          </a:p>
          <a:p>
            <a:r>
              <a:rPr lang="bn-BD" sz="5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BD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তারিখ </a:t>
            </a:r>
            <a:r>
              <a:rPr lang="bn-BD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</a:t>
            </a:r>
            <a:r>
              <a:rPr lang="en-US" sz="54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০১</a:t>
            </a:r>
            <a:r>
              <a:rPr lang="en-US" sz="54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-১২-২০১৯</a:t>
            </a:r>
            <a:r>
              <a:rPr lang="bn-BD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ইং</a:t>
            </a:r>
            <a:r>
              <a:rPr lang="bn-BD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0" y="381000"/>
            <a:ext cx="8991599" cy="1600200"/>
          </a:xfrm>
          <a:prstGeom prst="triangle">
            <a:avLst>
              <a:gd name="adj" fmla="val 5058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15600" y="1295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4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30" y="228600"/>
            <a:ext cx="8001000" cy="49382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420806" y="5410200"/>
            <a:ext cx="8154285" cy="1015663"/>
          </a:xfrm>
          <a:prstGeom prst="rect">
            <a:avLst/>
          </a:prstGeom>
          <a:solidFill>
            <a:srgbClr val="92D050"/>
          </a:solidFill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এটা 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একটা </a:t>
            </a:r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লেনদেনের ছবি </a:t>
            </a:r>
            <a:r>
              <a:rPr lang="bn-BD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093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82" y="304800"/>
            <a:ext cx="7952509" cy="4876800"/>
          </a:xfrm>
          <a:prstGeom prst="rect">
            <a:avLst/>
          </a:prstGeom>
          <a:solidFill>
            <a:srgbClr val="FFFF00"/>
          </a:solidFill>
          <a:ln w="76200">
            <a:solidFill>
              <a:srgbClr val="00206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228600" y="5410200"/>
            <a:ext cx="8610600" cy="830997"/>
          </a:xfrm>
          <a:prstGeom prst="rect">
            <a:avLst/>
          </a:prstGeom>
          <a:solidFill>
            <a:srgbClr val="92D050"/>
          </a:solidFill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এটা </a:t>
            </a:r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একটা তথ্য আদান প্রদান ছবি </a:t>
            </a:r>
            <a:r>
              <a:rPr lang="bn-BD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469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725269"/>
            <a:ext cx="8839200" cy="584775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পূর্ববতি ছবি ২টিতে আমরা কী দেখতে পাড়ছি।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676400"/>
            <a:ext cx="8001000" cy="37856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১ম </a:t>
            </a:r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ছবি</a:t>
            </a:r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তে দুইপক্ষের মধ্যে টাকা লেনদেন হচ্ছে এবং ২য় </a:t>
            </a:r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ছবি</a:t>
            </a:r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তে </a:t>
            </a:r>
            <a:r>
              <a:rPr lang="bn-BD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দুইপক্ষের মধ্যে </a:t>
            </a:r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 আদান প্রদান হচ্ছে।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65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762000"/>
            <a:ext cx="7543800" cy="1015663"/>
          </a:xfrm>
          <a:prstGeom prst="rect">
            <a:avLst/>
          </a:prstGeom>
          <a:solidFill>
            <a:srgbClr val="FFFF00"/>
          </a:solidFill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bn-BD" sz="6000" b="1" dirty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524860"/>
            <a:ext cx="8313761" cy="2862322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 দু’তরফা দাখিলা পদ্বতির ডেবিট ও ক্রেডিট নির্ণয় ।     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05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8403" y="228600"/>
            <a:ext cx="7924800" cy="9848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 </a:t>
            </a:r>
            <a:r>
              <a:rPr lang="bn-BD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শেষে শিক্ষাথীরা  </a:t>
            </a:r>
            <a:r>
              <a:rPr lang="en-US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…….</a:t>
            </a:r>
            <a:r>
              <a:rPr lang="bn-BD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endParaRPr lang="en-US" sz="4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0803" y="1960364"/>
            <a:ext cx="7772400" cy="35702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2060"/>
                </a:solidFill>
              </a:rPr>
              <a:t>১ </a:t>
            </a:r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লেনদেনের  দ্বৈতসত্তা নীতি ব্যাখ্যা করতে  পারবে ।</a:t>
            </a:r>
          </a:p>
          <a:p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  লেনদেনের দাতা ও গ্রহীতা সনাক্ত করতে পারবে ।</a:t>
            </a:r>
          </a:p>
          <a:p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  লেনদেনের ডেবিট ও ক্রেডিট নির্ণয় করতে পাড়বে । </a:t>
            </a:r>
          </a:p>
          <a:p>
            <a:r>
              <a:rPr lang="bn-BD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16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4724400" y="228600"/>
            <a:ext cx="4114800" cy="3124200"/>
          </a:xfrm>
          <a:prstGeom prst="rightArrow">
            <a:avLst/>
          </a:prstGeom>
          <a:solidFill>
            <a:srgbClr val="00B050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</a:p>
          <a:p>
            <a:pPr algn="ctr"/>
            <a:r>
              <a:rPr lang="bn-BD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( সুবিধার দাতা ) 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endParaRPr lang="bn-BD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228600" y="76200"/>
            <a:ext cx="4213123" cy="3124200"/>
          </a:xfrm>
          <a:prstGeom prst="leftArrow">
            <a:avLst/>
          </a:prstGeom>
          <a:solidFill>
            <a:srgbClr val="C000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00" b="1" dirty="0" smtClean="0">
                <a:latin typeface="NikoshBAN" pitchFamily="2" charset="0"/>
                <a:cs typeface="NikoshBAN" pitchFamily="2" charset="0"/>
              </a:rPr>
              <a:t>ডেবিট</a:t>
            </a:r>
          </a:p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( সুবিধার প্রাপক) 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3962400"/>
            <a:ext cx="83058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শ্রেণিতে আলোচনা করব।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58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408</Words>
  <Application>Microsoft Office PowerPoint</Application>
  <PresentationFormat>On-screen Show (4:3)</PresentationFormat>
  <Paragraphs>63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NikoshBAN</vt:lpstr>
      <vt:lpstr>SutonnyMJ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Alam Hossain</dc:creator>
  <cp:lastModifiedBy>SRDL ABUL KALAM</cp:lastModifiedBy>
  <cp:revision>145</cp:revision>
  <dcterms:created xsi:type="dcterms:W3CDTF">2006-08-16T00:00:00Z</dcterms:created>
  <dcterms:modified xsi:type="dcterms:W3CDTF">2019-12-01T03:09:11Z</dcterms:modified>
</cp:coreProperties>
</file>