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0" r:id="rId4"/>
    <p:sldId id="258" r:id="rId5"/>
    <p:sldId id="259" r:id="rId6"/>
    <p:sldId id="274" r:id="rId7"/>
    <p:sldId id="279" r:id="rId8"/>
    <p:sldId id="281" r:id="rId9"/>
    <p:sldId id="278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2D53E-E98D-4F63-9E50-B9A96E0C2411}" type="datetimeFigureOut">
              <a:rPr lang="en-US" smtClean="0"/>
              <a:t>26-11-2019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AAA2-6AD5-4FFB-9443-27FFF179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AAA2-6AD5-4FFB-9443-27FFF17994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84" y="3704303"/>
            <a:ext cx="7772400" cy="1774825"/>
          </a:xfrm>
        </p:spPr>
        <p:txBody>
          <a:bodyPr>
            <a:noAutofit/>
          </a:bodyPr>
          <a:lstStyle/>
          <a:p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03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06630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25" y="228600"/>
            <a:ext cx="638211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162800" cy="457199"/>
          </a:xfrm>
        </p:spPr>
        <p:txBody>
          <a:bodyPr>
            <a:normAutofit lnSpcReduction="10000"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সূত্র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</a:t>
            </a:r>
          </a:p>
          <a:p>
            <a:pPr marL="0" indent="0">
              <a:buNone/>
            </a:pP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810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63133" y="1905000"/>
                <a:ext cx="1007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33" y="1905000"/>
                <a:ext cx="1007648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969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95327" y="1905000"/>
                <a:ext cx="10813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</a:rPr>
                            <m:t>=?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327" y="1905000"/>
                <a:ext cx="108138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678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76800" y="1905000"/>
                <a:ext cx="10348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905000"/>
                <a:ext cx="1034899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941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9200" y="2895600"/>
                <a:ext cx="11358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  <m:r>
                          <a:rPr lang="en-US" b="0" i="0" baseline="30000" smtClean="0">
                            <a:latin typeface="Cambria Math"/>
                          </a:rPr>
                          <m:t>2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95600"/>
                <a:ext cx="113588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483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24200" y="2895600"/>
                <a:ext cx="1209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baseline="30000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</a:rPr>
                            <m:t>=?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895600"/>
                <a:ext cx="120962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454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72000" y="2870200"/>
                <a:ext cx="11631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baseline="30000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</a:rPr>
                            <m:t>=?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70200"/>
                <a:ext cx="116313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575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0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733800" y="274074"/>
            <a:ext cx="2514600" cy="4264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6400" y="1464011"/>
                <a:ext cx="3886200" cy="4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৬।গ) প্রমান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bn-I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bn-IN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464011"/>
                <a:ext cx="3886200" cy="484941"/>
              </a:xfrm>
              <a:prstGeom prst="rect">
                <a:avLst/>
              </a:prstGeom>
              <a:blipFill rotWithShape="1">
                <a:blip r:embed="rId2"/>
                <a:stretch>
                  <a:fillRect l="-1254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6400" y="2363880"/>
                <a:ext cx="3886200" cy="510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7</a:t>
                </a:r>
                <a:r>
                  <a:rPr lang="bn-IN" dirty="0" smtClean="0"/>
                  <a:t>।ক ) প্রমান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𝑠𝑖𝑛𝐴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𝑐𝑜𝑠𝑒𝑐𝐴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bn-I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𝑐𝑜𝑠𝐴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𝑠𝑒𝑐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bn-IN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363880"/>
                <a:ext cx="3886200" cy="510011"/>
              </a:xfrm>
              <a:prstGeom prst="rect">
                <a:avLst/>
              </a:prstGeom>
              <a:blipFill rotWithShape="1">
                <a:blip r:embed="rId3"/>
                <a:stretch>
                  <a:fillRect l="-1254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0700" y="3200400"/>
                <a:ext cx="3886200" cy="4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7</a:t>
                </a:r>
                <a:r>
                  <a:rPr lang="bn-IN" dirty="0" smtClean="0"/>
                  <a:t>।খ ) প্রমান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𝑠𝑒𝑐𝐴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𝑐𝑜𝑠𝐴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bn-I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𝑡𝑎𝑛𝐴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𝑐𝑜𝑡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bn-IN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3200400"/>
                <a:ext cx="3886200" cy="487056"/>
              </a:xfrm>
              <a:prstGeom prst="rect">
                <a:avLst/>
              </a:prstGeom>
              <a:blipFill rotWithShape="1">
                <a:blip r:embed="rId4"/>
                <a:stretch>
                  <a:fillRect l="-141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8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সবাইকে অনেক অনেক 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00400"/>
            <a:ext cx="5715000" cy="2980594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82338"/>
              </p:ext>
            </p:extLst>
          </p:nvPr>
        </p:nvGraphicFramePr>
        <p:xfrm>
          <a:off x="2057400" y="4267200"/>
          <a:ext cx="48275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Packager Shell Object" showAsIcon="1" r:id="rId4" imgW="4826880" imgH="685800" progId="Package">
                  <p:embed/>
                </p:oleObj>
              </mc:Choice>
              <mc:Fallback>
                <p:oleObj name="Packager Shell Object" showAsIcon="1" r:id="rId4" imgW="48268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267200"/>
                        <a:ext cx="4827587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6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0"/>
            <a:ext cx="43434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মিজানুর রহমান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ইন্সট্রাক্টর (গণিত)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বেগমগঞ্জ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টেকনিক্যাল স্কুল এন্ড কলেজ 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362200"/>
            <a:ext cx="3657600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গণিত-</a:t>
            </a:r>
            <a:r>
              <a:rPr lang="en-US" sz="28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2(1923)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অধ্যয়-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.1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সময়-৪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304800"/>
            <a:ext cx="4800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9" y="1174314"/>
            <a:ext cx="3435351" cy="26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1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838200" y="211448"/>
            <a:ext cx="7772400" cy="953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6519" y="21144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109855" y="1164545"/>
                <a:ext cx="2514600" cy="2209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 err="1"/>
                  <a:t>secA</a:t>
                </a:r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855" y="1164545"/>
                <a:ext cx="2514600" cy="22098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304800" y="4267200"/>
                <a:ext cx="2514600" cy="2209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 err="1"/>
                  <a:t>cosecA</a:t>
                </a:r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67200"/>
                <a:ext cx="2514600" cy="22098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3445674" y="2235578"/>
                <a:ext cx="2514600" cy="2209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algn="ctr"/>
                <a:r>
                  <a:rPr lang="en-US" dirty="0" err="1" smtClean="0"/>
                  <a:t>cotA</a:t>
                </a:r>
                <a:endParaRPr lang="en-US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674" y="2235578"/>
                <a:ext cx="2514600" cy="22098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5410201" y="4495800"/>
            <a:ext cx="3214254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ine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osine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osecant</a:t>
            </a:r>
          </a:p>
          <a:p>
            <a:pPr algn="ctr"/>
            <a:r>
              <a:rPr lang="en-US" dirty="0" err="1"/>
              <a:t>s</a:t>
            </a:r>
            <a:r>
              <a:rPr lang="en-US" dirty="0" err="1" smtClean="0"/>
              <a:t>ecand</a:t>
            </a:r>
            <a:endParaRPr lang="en-US" dirty="0" smtClean="0"/>
          </a:p>
          <a:p>
            <a:pPr algn="ctr"/>
            <a:r>
              <a:rPr lang="en-US" dirty="0"/>
              <a:t>t</a:t>
            </a:r>
            <a:r>
              <a:rPr lang="en-US" dirty="0" smtClean="0"/>
              <a:t>angent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otangent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2019" y="180670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04882" y="220571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1371600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20609" y="3388200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76083" y="3696716"/>
            <a:ext cx="68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421919" y="794657"/>
            <a:ext cx="2514600" cy="2209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21336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43000" y="1371600"/>
            <a:ext cx="7620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ক্ষার্থীরা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-------------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19400"/>
            <a:ext cx="8534400" cy="281940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সূক্ষ্মকোণের ত্রিকোনমিতিক অনুপাত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সূক্ষ্মকোণের ত্রিকোনমিতিক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অনুপাতগুলোর মধ্যে পারস্প্ররিক সম্পর্ক নির্ণয়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pPr algn="l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810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 ফল-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1999" y="457200"/>
            <a:ext cx="7772400" cy="609601"/>
          </a:xfrm>
        </p:spPr>
        <p:txBody>
          <a:bodyPr>
            <a:noAutofit/>
          </a:bodyPr>
          <a:lstStyle/>
          <a:p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1507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6518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1371600"/>
                <a:ext cx="3124200" cy="1711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𝑐𝑜𝑠𝑒𝑐𝐴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cosec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  <m:r>
                            <a:rPr lang="en-US" sz="28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71600"/>
                <a:ext cx="3124200" cy="1711494"/>
              </a:xfrm>
              <a:prstGeom prst="rect">
                <a:avLst/>
              </a:prstGeom>
              <a:blipFill rotWithShape="1">
                <a:blip r:embed="rId6"/>
                <a:stretch>
                  <a:fillRect b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67200" y="1371600"/>
                <a:ext cx="3124200" cy="1711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𝑠𝑒𝑐𝐴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  <m:r>
                            <a:rPr lang="en-US" sz="28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3124200" cy="1711494"/>
              </a:xfrm>
              <a:prstGeom prst="rect">
                <a:avLst/>
              </a:prstGeom>
              <a:blipFill rotWithShape="1">
                <a:blip r:embed="rId7"/>
                <a:stretch>
                  <a:fillRect b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8067" y="3276600"/>
                <a:ext cx="3124200" cy="1711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𝑐𝑜𝑡𝐴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  <m:r>
                            <a:rPr lang="en-US" sz="28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𝑡𝑎𝑛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7" y="3276600"/>
                <a:ext cx="3124200" cy="1711494"/>
              </a:xfrm>
              <a:prstGeom prst="rect">
                <a:avLst/>
              </a:prstGeom>
              <a:blipFill rotWithShape="1">
                <a:blip r:embed="rId8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43400" y="3352800"/>
                <a:ext cx="3124200" cy="1711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𝑠𝑖𝑛𝐴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𝑐𝑜𝑠𝐴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  <m:r>
                            <a:rPr lang="en-US" sz="28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𝑐𝑜𝑠𝐴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352800"/>
                <a:ext cx="3124200" cy="1711494"/>
              </a:xfrm>
              <a:prstGeom prst="rect">
                <a:avLst/>
              </a:prstGeom>
              <a:blipFill rotWithShape="1">
                <a:blip r:embed="rId9"/>
                <a:stretch>
                  <a:fillRect b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0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1999" y="457200"/>
            <a:ext cx="7772400" cy="609601"/>
          </a:xfrm>
        </p:spPr>
        <p:txBody>
          <a:bodyPr>
            <a:noAutofit/>
          </a:bodyPr>
          <a:lstStyle/>
          <a:p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93593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0933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1371600"/>
                <a:ext cx="31242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/>
                            </a:rPr>
                            <m:t>sin</m:t>
                          </m:r>
                          <m:r>
                            <a:rPr lang="en-US" sz="2800" b="0" i="0" baseline="30000" smtClean="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sz="2800" b="0" i="1" baseline="30000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sin</m:t>
                          </m:r>
                          <m:r>
                            <a:rPr lang="en-US" sz="2800" baseline="3000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800" i="1" baseline="30000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US" sz="2800" baseline="3000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  <m:r>
                            <a:rPr lang="en-US" sz="2800" i="1">
                              <a:latin typeface="Cambria Math"/>
                            </a:rPr>
                            <m:t>=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US" sz="2800" i="1" baseline="30000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71600"/>
                <a:ext cx="3124200" cy="1384995"/>
              </a:xfrm>
              <a:prstGeom prst="rect">
                <a:avLst/>
              </a:prstGeom>
              <a:blipFill rotWithShape="1">
                <a:blip r:embed="rId6"/>
                <a:stretch>
                  <a:fillRect t="-3965" r="-4678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67200" y="1371600"/>
                <a:ext cx="31242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sec</m:t>
                          </m:r>
                          <m:r>
                            <a:rPr lang="en-US" sz="2800" b="0" i="1" baseline="30000" smtClean="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𝑡𝑎𝑛</m:t>
                          </m:r>
                          <m:r>
                            <a:rPr lang="en-US" sz="2800" b="0" i="1" baseline="30000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sec</m:t>
                          </m:r>
                          <m:r>
                            <a:rPr lang="en-US" sz="2800" i="1" baseline="3000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𝑡𝑎𝑛</m:t>
                          </m:r>
                          <m:r>
                            <a:rPr lang="en-US" sz="2800" i="1" baseline="30000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r>
                  <a:rPr lang="en-US" sz="2800" dirty="0" smtClean="0"/>
                  <a:t>tan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A  =  sec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A - 1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371600"/>
                <a:ext cx="3124200" cy="1384995"/>
              </a:xfrm>
              <a:prstGeom prst="rect">
                <a:avLst/>
              </a:prstGeom>
              <a:blipFill rotWithShape="1">
                <a:blip r:embed="rId7"/>
                <a:stretch>
                  <a:fillRect l="-3899" t="-3965" r="-5458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0" y="3505200"/>
                <a:ext cx="35814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cosec</m:t>
                          </m:r>
                          <m:r>
                            <a:rPr lang="en-US" sz="2800" b="0" i="1" baseline="30000" smtClean="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𝑐𝑜𝑡</m:t>
                          </m:r>
                          <m:r>
                            <a:rPr lang="en-US" sz="2800" b="0" i="1" baseline="30000" smtClean="0">
                              <a:latin typeface="Cambria Math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sec</m:t>
                          </m:r>
                          <m:r>
                            <a:rPr lang="en-US" sz="2800" i="1" baseline="3000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𝑐𝑜𝑡</m:t>
                          </m:r>
                          <m:r>
                            <a:rPr lang="en-US" sz="2800" i="1" baseline="30000">
                              <a:latin typeface="Cambria Math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  <a:p>
                <a:r>
                  <a:rPr lang="en-US" sz="2800" dirty="0" smtClean="0"/>
                  <a:t>cot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A  =  cosec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A - 1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05200"/>
                <a:ext cx="3581400" cy="1384995"/>
              </a:xfrm>
              <a:prstGeom prst="rect">
                <a:avLst/>
              </a:prstGeom>
              <a:blipFill rotWithShape="1">
                <a:blip r:embed="rId8"/>
                <a:stretch>
                  <a:fillRect l="-3401" t="-3965" r="-2381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20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829"/>
            <a:ext cx="8229600" cy="868362"/>
          </a:xfrm>
        </p:spPr>
        <p:txBody>
          <a:bodyPr/>
          <a:lstStyle/>
          <a:p>
            <a:r>
              <a:rPr lang="bn-IN" dirty="0" smtClean="0"/>
              <a:t>বাস্তব ব্যাবহার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7800" y="1231331"/>
                <a:ext cx="3886200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৬।ক) প্রমান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𝑠𝑒𝑐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bn-I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𝑐𝑜</m:t>
                            </m:r>
                            <m:r>
                              <a:rPr lang="en-US" i="1">
                                <a:latin typeface="Cambria Math"/>
                              </a:rPr>
                              <m:t>𝑠𝑒𝑐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bn-IN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231331"/>
                <a:ext cx="3886200" cy="483466"/>
              </a:xfrm>
              <a:prstGeom prst="rect">
                <a:avLst/>
              </a:prstGeom>
              <a:blipFill rotWithShape="1">
                <a:blip r:embed="rId2"/>
                <a:stretch>
                  <a:fillRect l="-1413" r="-1413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002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সমাধানঃ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64733" y="2209800"/>
                <a:ext cx="4021667" cy="70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</a:t>
                </a:r>
                <a:r>
                  <a:rPr lang="en-US" sz="2800" dirty="0" smtClean="0"/>
                  <a:t>.H.S=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𝑠𝑒𝑐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bn-IN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𝑐𝑜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𝑠𝑒𝑐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bn-IN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733" y="2209800"/>
                <a:ext cx="4021667" cy="703013"/>
              </a:xfrm>
              <a:prstGeom prst="rect">
                <a:avLst/>
              </a:prstGeom>
              <a:blipFill rotWithShape="1">
                <a:blip r:embed="rId3"/>
                <a:stretch>
                  <a:fillRect l="-3030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3095637"/>
                <a:ext cx="3124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𝑜𝑠</m:t>
                    </m:r>
                    <m:r>
                      <a:rPr lang="en-US" sz="2800" b="0" i="1" baseline="30000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𝑆𝑖𝑛</m:t>
                    </m:r>
                    <m:r>
                      <a:rPr lang="en-US" sz="2800" b="0" i="1" baseline="30000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095637"/>
                <a:ext cx="31242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89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62600" y="1659392"/>
                <a:ext cx="3124200" cy="901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𝑠𝑒𝑐𝐴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659392"/>
                <a:ext cx="3124200" cy="901914"/>
              </a:xfrm>
              <a:prstGeom prst="rect">
                <a:avLst/>
              </a:prstGeom>
              <a:blipFill rotWithShape="1">
                <a:blip r:embed="rId5"/>
                <a:stretch>
                  <a:fillRect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38800" y="2644680"/>
                <a:ext cx="3124200" cy="901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𝑐𝑜𝑠𝑒𝑐𝐴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644680"/>
                <a:ext cx="3124200" cy="901914"/>
              </a:xfrm>
              <a:prstGeom prst="rect">
                <a:avLst/>
              </a:prstGeom>
              <a:blipFill rotWithShape="1">
                <a:blip r:embed="rId6"/>
                <a:stretch>
                  <a:fillRect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42066" y="3669268"/>
                <a:ext cx="24976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066" y="3669268"/>
                <a:ext cx="2497667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487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905000" y="4495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L.H.S = R.H.S </a:t>
            </a:r>
            <a:r>
              <a:rPr lang="en-US" sz="2800" baseline="-25000" dirty="0" smtClean="0"/>
              <a:t>(Proved)</a:t>
            </a:r>
            <a:endParaRPr lang="en-US" sz="2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18068" y="3730823"/>
                <a:ext cx="27025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sin</m:t>
                          </m:r>
                          <m:r>
                            <a:rPr lang="en-US" sz="2400" baseline="30000">
                              <a:latin typeface="Cambria Math"/>
                            </a:rPr>
                            <m:t>2</m:t>
                          </m:r>
                        </m:fName>
                        <m:e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2400" i="1" baseline="30000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𝐴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68" y="3730823"/>
                <a:ext cx="2702599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0526" r="-427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5486400" y="1473064"/>
            <a:ext cx="0" cy="370853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24911" y="1114262"/>
            <a:ext cx="87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সূত্রঃ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762000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6400" y="1219200"/>
                <a:ext cx="3886200" cy="4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৬।খ) প্রমান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bn-I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𝑐𝑜𝑡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bn-IN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219200"/>
                <a:ext cx="3886200" cy="484941"/>
              </a:xfrm>
              <a:prstGeom prst="rect">
                <a:avLst/>
              </a:prstGeom>
              <a:blipFill rotWithShape="1">
                <a:blip r:embed="rId3"/>
                <a:stretch>
                  <a:fillRect l="-1254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4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1347</TotalTime>
  <Words>461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Equation</vt:lpstr>
      <vt:lpstr>Packager Shell Object</vt:lpstr>
      <vt:lpstr>স্বাগতম</vt:lpstr>
      <vt:lpstr>মোঃ মিজানুর রহমান ইন্সট্রাক্টর (গণিত) বেগমগঞ্জ টেকনিক্যাল স্কুল এন্ড কলেজ  </vt:lpstr>
      <vt:lpstr>PowerPoint Presentation</vt:lpstr>
      <vt:lpstr>PowerPoint Presentation</vt:lpstr>
      <vt:lpstr>পাঠ শেষে শিক্ষার্থীরা -------------</vt:lpstr>
      <vt:lpstr>উপস্থাপন</vt:lpstr>
      <vt:lpstr>উপস্থাপন</vt:lpstr>
      <vt:lpstr>বাস্তব ব্যাবহার</vt:lpstr>
      <vt:lpstr>দলিয় কাজ</vt:lpstr>
      <vt:lpstr>PowerPoint Presentation</vt:lpstr>
      <vt:lpstr>PowerPoint Presentation</vt:lpstr>
      <vt:lpstr>সবাইকে অনেক অনেক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User.TTTC</dc:creator>
  <cp:lastModifiedBy>Windows User</cp:lastModifiedBy>
  <cp:revision>271</cp:revision>
  <dcterms:created xsi:type="dcterms:W3CDTF">2006-08-16T00:00:00Z</dcterms:created>
  <dcterms:modified xsi:type="dcterms:W3CDTF">2019-11-26T13:56:37Z</dcterms:modified>
</cp:coreProperties>
</file>