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58" r:id="rId6"/>
    <p:sldId id="274" r:id="rId7"/>
    <p:sldId id="270" r:id="rId8"/>
    <p:sldId id="264" r:id="rId9"/>
    <p:sldId id="273" r:id="rId10"/>
    <p:sldId id="272" r:id="rId11"/>
    <p:sldId id="265" r:id="rId12"/>
    <p:sldId id="266" r:id="rId13"/>
    <p:sldId id="268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-1494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5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6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9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3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8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3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5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DF12-90EE-4A13-8F97-120B28968A3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4538-4F62-4C1E-BD05-996539A431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bdulmalek1972p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60" y="167633"/>
            <a:ext cx="7465326" cy="4105822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93075" y="4135272"/>
            <a:ext cx="6755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splay 1"/>
          <p:cNvSpPr/>
          <p:nvPr/>
        </p:nvSpPr>
        <p:spPr>
          <a:xfrm rot="5400000">
            <a:off x="3444424" y="487846"/>
            <a:ext cx="4094165" cy="4781296"/>
          </a:xfrm>
          <a:custGeom>
            <a:avLst/>
            <a:gdLst>
              <a:gd name="connsiteX0" fmla="*/ 0 w 10000"/>
              <a:gd name="connsiteY0" fmla="*/ 5000 h 10000"/>
              <a:gd name="connsiteX1" fmla="*/ 1667 w 10000"/>
              <a:gd name="connsiteY1" fmla="*/ 0 h 10000"/>
              <a:gd name="connsiteX2" fmla="*/ 8333 w 10000"/>
              <a:gd name="connsiteY2" fmla="*/ 0 h 10000"/>
              <a:gd name="connsiteX3" fmla="*/ 10000 w 10000"/>
              <a:gd name="connsiteY3" fmla="*/ 5000 h 10000"/>
              <a:gd name="connsiteX4" fmla="*/ 8333 w 10000"/>
              <a:gd name="connsiteY4" fmla="*/ 10000 h 10000"/>
              <a:gd name="connsiteX5" fmla="*/ 1667 w 10000"/>
              <a:gd name="connsiteY5" fmla="*/ 10000 h 10000"/>
              <a:gd name="connsiteX6" fmla="*/ 0 w 10000"/>
              <a:gd name="connsiteY6" fmla="*/ 5000 h 10000"/>
              <a:gd name="connsiteX0" fmla="*/ 83 w 8333"/>
              <a:gd name="connsiteY0" fmla="*/ 5000 h 10000"/>
              <a:gd name="connsiteX1" fmla="*/ 0 w 8333"/>
              <a:gd name="connsiteY1" fmla="*/ 0 h 10000"/>
              <a:gd name="connsiteX2" fmla="*/ 6666 w 8333"/>
              <a:gd name="connsiteY2" fmla="*/ 0 h 10000"/>
              <a:gd name="connsiteX3" fmla="*/ 8333 w 8333"/>
              <a:gd name="connsiteY3" fmla="*/ 5000 h 10000"/>
              <a:gd name="connsiteX4" fmla="*/ 6666 w 8333"/>
              <a:gd name="connsiteY4" fmla="*/ 10000 h 10000"/>
              <a:gd name="connsiteX5" fmla="*/ 0 w 8333"/>
              <a:gd name="connsiteY5" fmla="*/ 10000 h 10000"/>
              <a:gd name="connsiteX6" fmla="*/ 83 w 8333"/>
              <a:gd name="connsiteY6" fmla="*/ 5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3" h="10000">
                <a:moveTo>
                  <a:pt x="83" y="5000"/>
                </a:moveTo>
                <a:cubicBezTo>
                  <a:pt x="55" y="3333"/>
                  <a:pt x="28" y="1667"/>
                  <a:pt x="0" y="0"/>
                </a:cubicBezTo>
                <a:lnTo>
                  <a:pt x="6666" y="0"/>
                </a:lnTo>
                <a:cubicBezTo>
                  <a:pt x="7587" y="0"/>
                  <a:pt x="8333" y="2239"/>
                  <a:pt x="8333" y="5000"/>
                </a:cubicBezTo>
                <a:cubicBezTo>
                  <a:pt x="8333" y="7761"/>
                  <a:pt x="7587" y="10000"/>
                  <a:pt x="6666" y="10000"/>
                </a:cubicBezTo>
                <a:lnTo>
                  <a:pt x="0" y="10000"/>
                </a:lnTo>
                <a:cubicBezTo>
                  <a:pt x="28" y="8333"/>
                  <a:pt x="55" y="6667"/>
                  <a:pt x="83" y="50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01152" y="1090581"/>
            <a:ext cx="4268394" cy="411705"/>
            <a:chOff x="3381176" y="479945"/>
            <a:chExt cx="4268394" cy="411705"/>
          </a:xfrm>
        </p:grpSpPr>
        <p:sp>
          <p:nvSpPr>
            <p:cNvPr id="3" name="Oval 2"/>
            <p:cNvSpPr/>
            <p:nvPr/>
          </p:nvSpPr>
          <p:spPr>
            <a:xfrm>
              <a:off x="3381176" y="498142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41708" y="645991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070314" y="620972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571882" y="620972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122374" y="575479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97778" y="479945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57268" y="479945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07760" y="575480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67250" y="575481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403911" y="575481"/>
              <a:ext cx="245659" cy="2456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42233" y="3935674"/>
            <a:ext cx="4331490" cy="651727"/>
            <a:chOff x="3308896" y="3288981"/>
            <a:chExt cx="4331490" cy="651727"/>
          </a:xfrm>
        </p:grpSpPr>
        <p:sp>
          <p:nvSpPr>
            <p:cNvPr id="14" name="Oval 13"/>
            <p:cNvSpPr/>
            <p:nvPr/>
          </p:nvSpPr>
          <p:spPr>
            <a:xfrm>
              <a:off x="3308896" y="3309634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741707" y="3288981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137447" y="3454045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484403" y="3595072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05629" y="3692827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34230" y="3627921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761421" y="3681455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176682" y="3503981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91943" y="3557515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992224" y="3585975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392505" y="3524453"/>
              <a:ext cx="247881" cy="2478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Oval 25"/>
          <p:cNvSpPr/>
          <p:nvPr/>
        </p:nvSpPr>
        <p:spPr>
          <a:xfrm>
            <a:off x="8466120" y="1108778"/>
            <a:ext cx="423081" cy="423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1552" y="3975473"/>
            <a:ext cx="423081" cy="42308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9277172" y="3901512"/>
            <a:ext cx="2579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গরম</a:t>
            </a:r>
            <a:r>
              <a:rPr lang="en-US" sz="3600" dirty="0" smtClean="0"/>
              <a:t> </a:t>
            </a:r>
            <a:r>
              <a:rPr lang="en-US" sz="3600" dirty="0" err="1" smtClean="0"/>
              <a:t>কনা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9276042" y="1013074"/>
            <a:ext cx="258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ঠান্ডা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কনা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2696488" y="53324"/>
            <a:ext cx="562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পরিচলন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পদ্ধতি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830563" y="6150114"/>
            <a:ext cx="9074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মাধ্যমের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স্থানান্তরিত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endParaRPr lang="en-US" sz="4000" dirty="0"/>
          </a:p>
        </p:txBody>
      </p:sp>
      <p:sp>
        <p:nvSpPr>
          <p:cNvPr id="33" name="Up Arrow 32"/>
          <p:cNvSpPr/>
          <p:nvPr/>
        </p:nvSpPr>
        <p:spPr>
          <a:xfrm>
            <a:off x="4510310" y="5050515"/>
            <a:ext cx="1843213" cy="696517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270550" y="5214597"/>
            <a:ext cx="2354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তাপ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11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2.70833E-6 0.00023 C 0.00144 -0.00602 0.003 -0.01204 0.00443 -0.01806 C 0.00755 -0.03218 0.00573 -0.02616 0.00782 -0.03797 C 0.00847 -0.0419 0.00938 -0.04584 0.01003 -0.04977 C 0.01146 -0.05996 0.01068 -0.05533 0.01224 -0.06389 C 0.01185 -0.08033 0.01172 -0.09699 0.01107 -0.11366 C 0.01094 -0.11968 0.01042 -0.12547 0.01003 -0.13149 C 0.00964 -0.13681 0.00925 -0.14213 0.00886 -0.14746 C 0.0086 -0.15209 0.00808 -0.15672 0.00782 -0.16135 C 0.00612 -0.1875 0.0086 -0.17616 0.00443 -0.19121 C 0.00469 -0.19931 0.00534 -0.23982 0.00782 -0.2588 C 0.00808 -0.26088 0.00847 -0.26297 0.00886 -0.26482 C 0.00964 -0.27269 0.01068 -0.28311 0.01107 -0.29074 C 0.01159 -0.29792 0.01172 -0.30533 0.01224 -0.31274 C 0.0125 -0.31598 0.01302 -0.31922 0.01341 -0.32269 C 0.0138 -0.32778 0.01394 -0.33334 0.01446 -0.33843 C 0.01615 -0.35579 0.01498 -0.3382 0.01667 -0.35255 C 0.01719 -0.35649 0.01732 -0.36042 0.01784 -0.36436 C 0.01836 -0.36852 0.01966 -0.37223 0.02005 -0.37639 C 0.02032 -0.37801 0.02175 -0.39167 0.02227 -0.39422 C 0.02279 -0.39653 0.02383 -0.39815 0.02461 -0.40024 C 0.02422 -0.41227 0.02409 -0.42408 0.02344 -0.43611 C 0.02331 -0.4382 0.02227 -0.4419 0.02227 -0.44167 L 0.02227 -0.4419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-2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3.125E-6 0.00023 C 0.00039 0.00579 0.00118 0.0118 0.00118 0.01782 C 0.00118 0.02708 0.00052 0.03634 -3.125E-6 0.0456 C -0.00013 0.04907 -0.00182 0.07523 -0.00221 0.07963 C -0.00247 0.08217 -0.00299 0.08472 -0.00325 0.0875 C -0.00299 0.11204 -0.00312 0.13657 -0.00221 0.16111 C -0.00195 0.16667 -3.125E-6 0.17662 0.00118 0.1831 C 0.00521 0.25393 0.00104 0.17477 0.00339 0.34838 C 0.00365 0.36088 0.00482 0.36643 0.00573 0.37824 C 0.00612 0.38403 0.00625 0.39005 0.00677 0.39606 C 0.00703 0.39884 0.00769 0.40139 0.00795 0.40393 C 0.00847 0.4081 0.00873 0.41204 0.00912 0.41597 C 0.01042 0.45185 0.01016 0.43588 0.01016 0.46389 L 0.01016 0.46412 L 0.01016 0.46389 " pathEditMode="relative" rAng="0" ptsTypes="AAAAAAAAAAAAAA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7" y="641445"/>
            <a:ext cx="6646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/>
              <a:t>বিকিরন পদ্ধতি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98" y="1657108"/>
            <a:ext cx="5333596" cy="2671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0119" y="4776717"/>
            <a:ext cx="6073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মাধ্যমের প্রয়োজন নেই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24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20654" y="450374"/>
            <a:ext cx="1992573" cy="2019869"/>
            <a:chOff x="791570" y="464022"/>
            <a:chExt cx="1992573" cy="2019869"/>
          </a:xfrm>
        </p:grpSpPr>
        <p:sp>
          <p:nvSpPr>
            <p:cNvPr id="2" name="Sun 1"/>
            <p:cNvSpPr/>
            <p:nvPr/>
          </p:nvSpPr>
          <p:spPr>
            <a:xfrm>
              <a:off x="791570" y="464022"/>
              <a:ext cx="1992573" cy="2019869"/>
            </a:xfrm>
            <a:prstGeom prst="su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95064" y="1150790"/>
              <a:ext cx="16240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/>
                <a:t>সূর্য</a:t>
              </a:r>
              <a:endParaRPr lang="en-US" sz="36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84943" y="3807726"/>
            <a:ext cx="1733266" cy="1146412"/>
            <a:chOff x="8789158" y="3248167"/>
            <a:chExt cx="1733266" cy="1146412"/>
          </a:xfrm>
        </p:grpSpPr>
        <p:sp>
          <p:nvSpPr>
            <p:cNvPr id="3" name="Oval 2"/>
            <p:cNvSpPr/>
            <p:nvPr/>
          </p:nvSpPr>
          <p:spPr>
            <a:xfrm>
              <a:off x="8789158" y="3248167"/>
              <a:ext cx="1733266" cy="11464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918812" y="3630305"/>
              <a:ext cx="1473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/>
                <a:t>পৃথিবী</a:t>
              </a:r>
              <a:endParaRPr lang="en-US" sz="3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4148" y="4708478"/>
            <a:ext cx="569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বিকিরন পদ্ধতিতে তাপ তরঙ্গ আকারে সঞ্চালিত হয়</a:t>
            </a:r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48232" y="1624084"/>
            <a:ext cx="558992" cy="304800"/>
            <a:chOff x="2648232" y="1624084"/>
            <a:chExt cx="558992" cy="304800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3227" y="1624084"/>
              <a:ext cx="29399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60255" y="1783473"/>
              <a:ext cx="29399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48232" y="1928884"/>
              <a:ext cx="29399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>
            <a:endCxn id="3" idx="2"/>
          </p:cNvCxnSpPr>
          <p:nvPr/>
        </p:nvCxnSpPr>
        <p:spPr>
          <a:xfrm>
            <a:off x="2743766" y="1601338"/>
            <a:ext cx="6441177" cy="277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6166" y="1753738"/>
            <a:ext cx="6441177" cy="277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566" y="1906138"/>
            <a:ext cx="6441177" cy="277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00966" y="2058538"/>
            <a:ext cx="6441177" cy="277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9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3.7037E-6 L 5.625E-6 -3.7037E-6 C -0.00077 0.00602 -0.00116 0.01227 -0.00234 0.01806 C -0.00274 0.02037 -0.00442 0.02153 -0.00455 0.02408 C -0.00494 0.03542 -0.00416 0.04838 -0.00234 0.05972 C -0.00155 0.06389 -0.00194 0.06945 5.625E-6 0.07176 L 0.00326 0.0757 C 0.00444 0.075 0.00574 0.075 0.00665 0.07384 C 0.00769 0.07222 0.00769 0.06898 0.00886 0.06783 C 0.01056 0.06621 0.01264 0.06644 0.01446 0.06574 C 0.01563 0.06435 0.01694 0.06366 0.01785 0.06181 C 0.01967 0.0581 0.0198 0.05139 0.0224 0.04977 L 0.02566 0.04792 C 0.03165 0.03195 0.02384 0.05116 0.03126 0.03796 C 0.0323 0.03634 0.03269 0.0338 0.0336 0.03195 C 0.03451 0.02986 0.03595 0.02824 0.03686 0.02593 C 0.04467 0.00926 0.03269 0.03148 0.04246 0.01412 C 0.04454 0.00347 0.04298 0.00972 0.04806 -0.00393 C 0.04884 -0.00579 0.04923 -0.00856 0.0504 -0.00995 C 0.05808 -0.01898 0.05457 -0.0162 0.06043 -0.01967 C 0.0616 -0.01921 0.06303 -0.01944 0.06381 -0.01782 C 0.06511 -0.01435 0.06602 -0.00579 0.06602 -0.00579 C 0.06628 -0.00231 0.06824 0.02153 0.06824 0.02408 C 0.06824 0.03333 0.06785 0.04259 0.0672 0.05185 C 0.06655 0.06042 0.0642 0.07153 0.06264 0.07963 C 0.06225 0.08171 0.06173 0.08357 0.0616 0.08565 L 0.06043 0.09769 C 0.06069 0.10394 0.0603 0.12824 0.06381 0.1375 C 0.06446 0.13935 0.06498 0.1419 0.06602 0.14329 C 0.06694 0.14468 0.06824 0.14468 0.06941 0.14537 C 0.078 0.13519 0.07358 0.13889 0.08282 0.13333 L 0.08621 0.13148 C 0.08764 0.12755 0.08816 0.12107 0.09063 0.11945 C 0.09532 0.11667 0.09298 0.11875 0.0974 0.11366 C 0.10339 0.09769 0.09545 0.1169 0.103 0.10371 C 0.10743 0.09583 0.103 0.09908 0.10743 0.08958 C 0.10834 0.08773 0.10964 0.08704 0.11082 0.08565 C 0.1116 0.0831 0.11212 0.08033 0.11303 0.07778 C 0.11446 0.07361 0.11668 0.07037 0.11746 0.06574 C 0.11915 0.05718 0.11785 0.06134 0.12201 0.05394 C 0.1224 0.05185 0.12253 0.04977 0.12306 0.04792 C 0.12449 0.04375 0.12605 0.03982 0.12761 0.03588 C 0.12839 0.03403 0.12918 0.03218 0.12983 0.02986 C 0.13165 0.02384 0.13204 0.02014 0.13543 0.01597 C 0.13647 0.01482 0.13764 0.01482 0.13881 0.01412 C 0.14024 0.01482 0.14207 0.01412 0.14324 0.01597 C 0.14532 0.01921 0.14623 0.02408 0.1478 0.02801 C 0.15066 0.03565 0.14962 0.03171 0.15105 0.03982 C 0.15144 0.04722 0.1517 0.05463 0.15222 0.06181 C 0.15248 0.06505 0.15339 0.06829 0.15339 0.07176 C 0.15339 0.07454 0.15261 0.07708 0.15222 0.07963 C 0.15261 0.08958 0.15287 0.09954 0.15339 0.10949 C 0.15365 0.11551 0.15418 0.12153 0.15444 0.12755 C 0.15626 0.17454 0.153 0.15371 0.15782 0.17917 C 0.1586 0.18333 0.15912 0.1882 0.16121 0.19121 C 0.16251 0.19306 0.1642 0.19375 0.16563 0.19514 C 0.16837 0.19352 0.17019 0.19306 0.1724 0.18912 C 0.17332 0.1875 0.17371 0.18496 0.17462 0.1831 C 0.17566 0.18102 0.17696 0.1794 0.178 0.17732 C 0.17957 0.17338 0.18061 0.16875 0.18243 0.16528 C 0.18464 0.16134 0.18738 0.1581 0.1892 0.15324 L 0.19363 0.14144 C 0.19402 0.13681 0.19454 0.12847 0.19584 0.12361 C 0.19649 0.1213 0.19727 0.11945 0.19819 0.11759 C 0.1991 0.11528 0.20053 0.11389 0.20144 0.11158 C 0.20782 0.09722 0.20287 0.10139 0.20938 0.09769 C 0.21472 0.08333 0.21186 0.08912 0.2172 0.07963 C 0.21759 0.07778 0.21759 0.07546 0.21824 0.07384 C 0.21915 0.07199 0.22058 0.0713 0.22162 0.06968 C 0.22722 0.06158 0.2224 0.06528 0.22839 0.06181 C 0.22944 0.0632 0.23048 0.0669 0.23178 0.06574 C 0.23282 0.06482 0.22983 0.05833 0.23061 0.05972 C 0.23764 0.07246 0.23334 0.06783 0.23621 0.07778 C 0.23686 0.07986 0.23777 0.08148 0.23842 0.0838 C 0.23972 0.0882 0.23998 0.09514 0.24063 0.09954 C 0.24102 0.10162 0.24141 0.10371 0.24181 0.10556 C 0.2422 0.11111 0.24337 0.1294 0.24402 0.13542 C 0.24428 0.1382 0.2448 0.14074 0.24519 0.14329 C 0.24558 0.14676 0.24597 0.15 0.24623 0.15324 C 0.24949 0.18773 0.24558 0.15232 0.24858 0.17523 C 0.24897 0.17847 0.24936 0.18195 0.24962 0.18519 C 0.25001 0.18982 0.25014 0.19445 0.25079 0.19908 C 0.25131 0.20324 0.25222 0.20718 0.253 0.21111 L 0.25405 0.21713 C 0.25444 0.21898 0.25496 0.22083 0.25522 0.22292 C 0.25561 0.22639 0.25587 0.22963 0.25639 0.23287 C 0.25665 0.23496 0.25678 0.23727 0.25743 0.23889 C 0.25834 0.24074 0.25964 0.24167 0.26082 0.24283 C 0.27071 0.24005 0.26589 0.24375 0.27423 0.22894 L 0.27423 0.22894 L 0.281 0.225 C 0.28178 0.22292 0.28217 0.2206 0.28321 0.21898 C 0.28412 0.21783 0.28556 0.21806 0.2866 0.21713 C 0.28972 0.21435 0.29076 0.21158 0.29324 0.20718 C 0.29467 0.19954 0.29506 0.19607 0.29884 0.18912 C 0.30001 0.18727 0.30092 0.18472 0.30222 0.1831 C 0.30326 0.18195 0.30444 0.18195 0.30561 0.18125 C 0.30678 0.17917 0.30795 0.17755 0.30899 0.17523 C 0.31069 0.17153 0.3116 0.16667 0.31342 0.1632 C 0.32332 0.14583 0.31121 0.16806 0.31902 0.15139 C 0.32006 0.14931 0.32149 0.14769 0.3224 0.14537 C 0.33178 0.12408 0.32266 0.14097 0.33022 0.12755 C 0.32983 0.12546 0.32826 0.12292 0.32918 0.12153 C 0.33074 0.11852 0.33582 0.11759 0.33582 0.11759 C 0.33855 0.11921 0.34037 0.11968 0.34259 0.12361 C 0.3435 0.12523 0.34402 0.12755 0.3448 0.1294 C 0.34441 0.13218 0.34415 0.13472 0.34363 0.1375 C 0.34298 0.14144 0.34141 0.14931 0.34141 0.14931 C 0.34311 0.16134 0.34207 0.15463 0.3448 0.16921 C 0.34519 0.1713 0.34532 0.17338 0.34597 0.17523 C 0.35105 0.18889 0.34949 0.18264 0.35157 0.19306 C 0.35118 0.19977 0.3504 0.20648 0.3504 0.21296 C 0.3504 0.21574 0.35118 0.21829 0.35157 0.22107 C 0.35196 0.22431 0.35209 0.22778 0.35261 0.23102 C 0.35326 0.23496 0.35418 0.23889 0.35483 0.24283 L 0.356 0.24884 C 0.35561 0.25162 0.35483 0.25417 0.35483 0.25695 C 0.35483 0.2632 0.35639 0.26597 0.35821 0.27083 C 0.3586 0.27801 0.35964 0.29977 0.36043 0.30857 C 0.36069 0.31065 0.36069 0.3132 0.3616 0.31458 C 0.36277 0.31621 0.36459 0.31597 0.36602 0.31644 C 0.3672 0.31528 0.36811 0.31273 0.36941 0.3125 C 0.3724 0.31204 0.37657 0.31482 0.37957 0.31644 C 0.3836 0.31181 0.38647 0.3088 0.38959 0.3007 C 0.39233 0.29329 0.39311 0.28796 0.3974 0.28472 C 0.39884 0.28357 0.4004 0.28333 0.40183 0.28264 C 0.40782 0.2669 0.40001 0.28333 0.40743 0.28079 C 0.40886 0.28033 0.40873 0.27639 0.40977 0.27477 C 0.41186 0.27083 0.41368 0.27037 0.41641 0.26875 C 0.41759 0.2669 0.41889 0.26505 0.4198 0.26273 C 0.42045 0.26111 0.42006 0.25833 0.42097 0.25695 C 0.42175 0.25533 0.42319 0.25556 0.42423 0.25486 L 0.42878 0.24283 L 0.431 0.23704 C 0.43139 0.23426 0.43152 0.23148 0.43217 0.22894 C 0.43269 0.22616 0.43386 0.22384 0.43438 0.22107 C 0.43556 0.21482 0.43464 0.20949 0.43777 0.20509 C 0.43842 0.20417 0.44532 0.20116 0.44558 0.20116 C 0.44884 0.20509 0.44962 0.20533 0.45222 0.21111 C 0.45313 0.21296 0.45365 0.21528 0.45457 0.21713 C 0.45548 0.21921 0.45691 0.22083 0.45782 0.22292 C 0.45873 0.22477 0.45938 0.22708 0.46016 0.22894 C 0.46707 0.2463 0.46043 0.22894 0.46576 0.24283 C 0.46537 0.24746 0.46537 0.25232 0.46459 0.25695 C 0.46251 0.26898 0.46121 0.25671 0.46342 0.26875 C 0.46316 0.27199 0.46277 0.27546 0.46238 0.27871 C 0.46121 0.28796 0.45977 0.2956 0.45899 0.30463 C 0.45847 0.30996 0.45821 0.31528 0.45782 0.3206 C 0.45756 0.32523 0.45717 0.32986 0.45678 0.33449 C 0.46069 0.35509 0.45587 0.3257 0.45678 0.3463 C 0.45704 0.35324 0.45782 0.35996 0.45899 0.36621 L 0.46121 0.37824 C 0.46016 0.38033 0.45808 0.38148 0.45782 0.38426 C 0.45756 0.38958 0.46016 0.39977 0.46121 0.40602 C 0.4616 0.4088 0.46173 0.41158 0.46238 0.41412 C 0.46355 0.41829 0.46433 0.42454 0.46681 0.42593 L 0.47358 0.43009 C 0.47501 0.42871 0.4767 0.42801 0.478 0.42593 C 0.47905 0.42454 0.47931 0.42176 0.48022 0.42014 C 0.48126 0.41829 0.48256 0.41736 0.4836 0.41597 C 0.48438 0.41412 0.4849 0.41181 0.48582 0.41019 C 0.48686 0.40833 0.48842 0.40787 0.4892 0.40602 C 0.49024 0.40371 0.49063 0.4007 0.49141 0.39815 C 0.49246 0.39537 0.49376 0.39283 0.4948 0.39028 C 0.49636 0.39144 0.4978 0.39537 0.49936 0.39421 C 0.50222 0.39213 0.506 0.38218 0.506 0.38218 C 0.5073 0.37546 0.50717 0.37523 0.50938 0.36829 C 0.51003 0.36621 0.51108 0.36435 0.5116 0.36227 C 0.51212 0.36042 0.51212 0.3581 0.51277 0.35625 C 0.51511 0.35 0.51589 0.35046 0.51941 0.34838 C 0.52019 0.3463 0.52058 0.34398 0.52175 0.34236 C 0.52436 0.33866 0.5267 0.34121 0.52957 0.34236 C 0.52996 0.34445 0.52996 0.34676 0.53061 0.34838 C 0.53204 0.35139 0.5353 0.35347 0.53738 0.3544 C 0.53777 0.3544 0.53816 0.3544 0.53855 0.3544 L 0.53855 0.3544 " pathEditMode="relative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" y="272953"/>
            <a:ext cx="5968621" cy="4476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3" y="5404513"/>
            <a:ext cx="649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আগুনের পাশের চেয়ে উপরে তাপ বেশি</a:t>
            </a:r>
            <a:endParaRPr lang="en-US" sz="3600" dirty="0"/>
          </a:p>
        </p:txBody>
      </p:sp>
      <p:sp>
        <p:nvSpPr>
          <p:cNvPr id="4" name="Left Arrow 3"/>
          <p:cNvSpPr/>
          <p:nvPr/>
        </p:nvSpPr>
        <p:spPr>
          <a:xfrm>
            <a:off x="3807725" y="2920621"/>
            <a:ext cx="3016156" cy="24566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452884" y="1678675"/>
            <a:ext cx="3370997" cy="23201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6321" y="2843115"/>
            <a:ext cx="432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শুধু বিকিরন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6923964" y="1471515"/>
            <a:ext cx="45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পরিচলন ও বিকিরন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5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0179" y="436728"/>
            <a:ext cx="5117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8424" y="2552131"/>
            <a:ext cx="1022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আগুনের পাশে দাড়াঁলে যে তাপ লাগে ঠিক একই দূরত্বে আগুনের উপর হাত রাখলে তার চেয়ে বেশি তাপ লাগার কারন ব্যাখ্যা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05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8609" y="395785"/>
            <a:ext cx="63325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মূল্যায়ন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842448" y="2224584"/>
            <a:ext cx="9471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3600" dirty="0" smtClean="0"/>
              <a:t>তাপ সঞ্চালন কী?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 smtClean="0"/>
              <a:t>তাপ সঞ্চালনের পদ্ধতিগুলোর নাম বল।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 smtClean="0"/>
              <a:t>সূর্য থেকে পৃথিবীতে তাপ কোন পদ্ধতিতে আসে 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51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301" y="464024"/>
            <a:ext cx="7233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/>
              <a:t>বাড়ির কাজ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201003" y="2483893"/>
            <a:ext cx="10181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পরিবহন, পরিচলন ও বিকিরনের মধ্যে পার্থক্য নির্ণয় কর।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9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4" y="-740106"/>
            <a:ext cx="6211722" cy="6211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7289" y="4408227"/>
            <a:ext cx="782016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/>
              <a:t>ধন্যবাদ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7436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44586" y="499728"/>
            <a:ext cx="2228044" cy="1081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3143" y="4229348"/>
            <a:ext cx="4412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85800" y="145598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505200"/>
            <a:ext cx="5867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মালেক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মাজেদ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মোবাইল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০১৭১৭-০০২১৫১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abdulmalek1972p@gmail.com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H\Desktop\Malek-Phot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971" y="1600199"/>
            <a:ext cx="2492829" cy="2492829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3298372" y="370114"/>
            <a:ext cx="5151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F0"/>
                </a:solidFill>
              </a:rPr>
              <a:t>   </a:t>
            </a:r>
            <a:r>
              <a:rPr lang="en-US" sz="6600" dirty="0" err="1" smtClean="0">
                <a:solidFill>
                  <a:srgbClr val="00B0F0"/>
                </a:solidFill>
              </a:rPr>
              <a:t>পরিচিতি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0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17712" y="3696908"/>
            <a:ext cx="4100497" cy="2744834"/>
            <a:chOff x="6817712" y="3696908"/>
            <a:chExt cx="4100497" cy="27448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712" y="3696908"/>
              <a:ext cx="4100497" cy="274483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8458153" y="4312693"/>
              <a:ext cx="1101561" cy="24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75493" y="5625152"/>
              <a:ext cx="1101561" cy="24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598859" y="5178187"/>
              <a:ext cx="1101561" cy="24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9"/>
          <a:stretch/>
        </p:blipFill>
        <p:spPr>
          <a:xfrm>
            <a:off x="1030315" y="3696907"/>
            <a:ext cx="3936142" cy="27448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1"/>
          <a:stretch/>
        </p:blipFill>
        <p:spPr>
          <a:xfrm>
            <a:off x="6817712" y="559558"/>
            <a:ext cx="4100497" cy="28118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5" y="559558"/>
            <a:ext cx="3936142" cy="28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75" y="2129051"/>
            <a:ext cx="76154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/>
              <a:t>তাপ সঞ্চালন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7148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39" y="382137"/>
            <a:ext cx="6673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8423" y="1490133"/>
            <a:ext cx="9894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8423" y="2690462"/>
            <a:ext cx="9744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 কী তা বলতে পারবে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সঞ্চালনের বিভিন্ন পদ্ধতি উল্লেখ করতে পারবে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সঞ্চালনের পদ্ধতিগুলো ব্যাখ্যা করতে 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5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4717" y="1446664"/>
            <a:ext cx="3016155" cy="25521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050741" y="1446664"/>
            <a:ext cx="3016155" cy="25521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149" y="2183642"/>
            <a:ext cx="232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বেশি তাপমাত্রার স্থান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444251" y="2183642"/>
            <a:ext cx="2347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কম তাপমাত্রার স্থান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558955" y="2491418"/>
            <a:ext cx="132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তাপ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173" y="5308979"/>
            <a:ext cx="10099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</a:t>
            </a:r>
            <a:r>
              <a:rPr lang="bn-IN" sz="3600" b="1" dirty="0" smtClean="0"/>
              <a:t>তাপ বেশি তাপমাত্রার স্থান থেকে কম তাপমাত্রার স্থানে গমন করে</a:t>
            </a:r>
            <a:endParaRPr lang="en-US" sz="3600" b="1" dirty="0" smtClean="0"/>
          </a:p>
          <a:p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895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2.08333E-7 2.96296E-6 L 0.01003 -0.00185 C 0.01302 -0.00255 0.01602 -0.00348 0.01901 -0.00394 C 0.03438 -0.00602 0.06003 -0.00695 0.07383 -0.00787 C 0.11992 -0.00695 0.15586 -0.00718 0.19922 -0.00394 C 0.20521 -0.00348 0.21107 -0.00255 0.21706 -0.00185 C 0.21901 -0.00116 0.22084 -0.00047 0.22266 2.96296E-6 C 0.22565 0.00092 0.22865 0.00139 0.23164 0.00208 L 0.23946 0.00416 C 0.26146 0.00277 0.28399 0.00787 0.30547 2.96296E-6 C 0.3194 -0.00486 0.30209 0.00115 0.31784 -0.00394 C 0.31966 -0.0044 0.32162 -0.00533 0.32344 -0.00579 L 0.39284 -0.00394 C 0.43698 -0.00232 0.4224 -0.00602 0.44323 2.96296E-6 L 0.47904 -0.00185 C 0.49727 -0.00324 0.49284 -0.00232 0.50482 -0.00579 C 0.51172 -0.00996 0.50586 -0.00695 0.51823 -0.00996 C 0.54545 -0.01621 0.52318 -0.01297 0.55847 -0.01574 C 0.56446 -0.01528 0.57045 -0.01551 0.57644 -0.01389 C 0.578 -0.01343 0.5793 -0.01088 0.58086 -0.00996 C 0.58308 -0.00834 0.58542 -0.00718 0.58763 -0.00579 L 0.59102 -0.00394 C 0.59206 -0.00324 0.5931 -0.00232 0.59427 -0.00185 L 0.60104 2.96296E-6 C 0.60951 0.00509 0.60534 0.00416 0.61341 0.00416 L 0.61341 0.00416 " pathEditMode="relative" ptsTypes="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5135" r="14061" b="2806"/>
          <a:stretch/>
        </p:blipFill>
        <p:spPr>
          <a:xfrm>
            <a:off x="4831308" y="1583139"/>
            <a:ext cx="2743200" cy="23883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831308" y="4490113"/>
            <a:ext cx="2743200" cy="49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7" y="1583139"/>
            <a:ext cx="2784142" cy="23883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64777" y="4490113"/>
            <a:ext cx="267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পরিবহন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31308" y="4490112"/>
            <a:ext cx="232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পরিচলন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8" y="1583139"/>
            <a:ext cx="2947916" cy="23883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120418" y="4490112"/>
            <a:ext cx="289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বিকিরন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241946" y="5554639"/>
            <a:ext cx="279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কঠিন মাধ্যমে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831308" y="5554639"/>
            <a:ext cx="287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তরল এবং বায়বীয় মাধ্যমে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88907" y="5663821"/>
            <a:ext cx="2347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মাধ্যম বিহীন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0561" y="313899"/>
            <a:ext cx="825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তাপ সঞ্চালন পদ্ধতি তিন প্রকার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66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3325" y="515487"/>
            <a:ext cx="5459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পরিবহন</a:t>
            </a:r>
            <a:r>
              <a:rPr lang="en-US" sz="4400" dirty="0" smtClean="0"/>
              <a:t> </a:t>
            </a:r>
            <a:r>
              <a:rPr lang="en-US" sz="4400" dirty="0" err="1" smtClean="0"/>
              <a:t>পদ্ধতি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81" y="1284928"/>
            <a:ext cx="4435636" cy="3505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552" y="5205862"/>
            <a:ext cx="8884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মাধ্যমের কনা স্থানান্তরিত হয় না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26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982" y="3739487"/>
            <a:ext cx="559559" cy="2688609"/>
          </a:xfrm>
          <a:custGeom>
            <a:avLst/>
            <a:gdLst>
              <a:gd name="connsiteX0" fmla="*/ 0 w 545911"/>
              <a:gd name="connsiteY0" fmla="*/ 0 h 2688609"/>
              <a:gd name="connsiteX1" fmla="*/ 545911 w 545911"/>
              <a:gd name="connsiteY1" fmla="*/ 0 h 2688609"/>
              <a:gd name="connsiteX2" fmla="*/ 545911 w 545911"/>
              <a:gd name="connsiteY2" fmla="*/ 2688609 h 2688609"/>
              <a:gd name="connsiteX3" fmla="*/ 0 w 545911"/>
              <a:gd name="connsiteY3" fmla="*/ 2688609 h 2688609"/>
              <a:gd name="connsiteX4" fmla="*/ 0 w 545911"/>
              <a:gd name="connsiteY4" fmla="*/ 0 h 2688609"/>
              <a:gd name="connsiteX0" fmla="*/ 0 w 559559"/>
              <a:gd name="connsiteY0" fmla="*/ 395785 h 2688609"/>
              <a:gd name="connsiteX1" fmla="*/ 559559 w 559559"/>
              <a:gd name="connsiteY1" fmla="*/ 0 h 2688609"/>
              <a:gd name="connsiteX2" fmla="*/ 559559 w 559559"/>
              <a:gd name="connsiteY2" fmla="*/ 2688609 h 2688609"/>
              <a:gd name="connsiteX3" fmla="*/ 13648 w 559559"/>
              <a:gd name="connsiteY3" fmla="*/ 2688609 h 2688609"/>
              <a:gd name="connsiteX4" fmla="*/ 0 w 559559"/>
              <a:gd name="connsiteY4" fmla="*/ 395785 h 268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59" h="2688609">
                <a:moveTo>
                  <a:pt x="0" y="395785"/>
                </a:moveTo>
                <a:lnTo>
                  <a:pt x="559559" y="0"/>
                </a:lnTo>
                <a:lnTo>
                  <a:pt x="559559" y="2688609"/>
                </a:lnTo>
                <a:lnTo>
                  <a:pt x="13648" y="2688609"/>
                </a:lnTo>
                <a:cubicBezTo>
                  <a:pt x="9099" y="1924334"/>
                  <a:pt x="4549" y="1160060"/>
                  <a:pt x="0" y="39578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xplosion 1 2"/>
          <p:cNvSpPr/>
          <p:nvPr/>
        </p:nvSpPr>
        <p:spPr>
          <a:xfrm>
            <a:off x="1770797" y="2006221"/>
            <a:ext cx="893928" cy="196527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8719" y="2338317"/>
            <a:ext cx="7175311" cy="126924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22805" y="2363338"/>
            <a:ext cx="7034976" cy="1196447"/>
            <a:chOff x="2622805" y="2363338"/>
            <a:chExt cx="7034976" cy="1196447"/>
          </a:xfrm>
          <a:solidFill>
            <a:schemeClr val="tx1"/>
          </a:solidFill>
        </p:grpSpPr>
        <p:grpSp>
          <p:nvGrpSpPr>
            <p:cNvPr id="26" name="Group 25"/>
            <p:cNvGrpSpPr/>
            <p:nvPr/>
          </p:nvGrpSpPr>
          <p:grpSpPr>
            <a:xfrm>
              <a:off x="2688041" y="2363338"/>
              <a:ext cx="6969740" cy="293425"/>
              <a:chOff x="2688041" y="2363338"/>
              <a:chExt cx="6969740" cy="293425"/>
            </a:xfrm>
            <a:grpFill/>
          </p:grpSpPr>
          <p:sp>
            <p:nvSpPr>
              <p:cNvPr id="5" name="Oval 4"/>
              <p:cNvSpPr/>
              <p:nvPr/>
            </p:nvSpPr>
            <p:spPr>
              <a:xfrm>
                <a:off x="2688041" y="236333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058245" y="239972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55314" y="241110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074209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22820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978457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60378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872806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252379" y="242475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595015" y="242475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992787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48836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95807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8355847" y="239973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687370" y="239973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097941" y="238608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425770" y="2367886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622805" y="2679510"/>
              <a:ext cx="6969740" cy="293425"/>
              <a:chOff x="2688041" y="2363338"/>
              <a:chExt cx="6969740" cy="293425"/>
            </a:xfrm>
            <a:grpFill/>
          </p:grpSpPr>
          <p:sp>
            <p:nvSpPr>
              <p:cNvPr id="28" name="Oval 27"/>
              <p:cNvSpPr/>
              <p:nvPr/>
            </p:nvSpPr>
            <p:spPr>
              <a:xfrm>
                <a:off x="2688041" y="236333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058245" y="239972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555314" y="241110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074209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22820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978457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460378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872806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6252379" y="242475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95015" y="242475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992787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48836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95807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8355847" y="239973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8687370" y="239973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97941" y="238608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425770" y="2367886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2625079" y="2967247"/>
              <a:ext cx="6969740" cy="293425"/>
              <a:chOff x="2688041" y="2363338"/>
              <a:chExt cx="6969740" cy="293425"/>
            </a:xfrm>
            <a:grpFill/>
          </p:grpSpPr>
          <p:sp>
            <p:nvSpPr>
              <p:cNvPr id="46" name="Oval 45"/>
              <p:cNvSpPr/>
              <p:nvPr/>
            </p:nvSpPr>
            <p:spPr>
              <a:xfrm>
                <a:off x="2688041" y="236333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58245" y="239972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555314" y="241110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074209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522820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978457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460378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872806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252379" y="242475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595015" y="242475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992787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48836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95807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8355847" y="239973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8687370" y="239973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097941" y="238608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425770" y="2367886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2651504" y="3266360"/>
              <a:ext cx="6969740" cy="293425"/>
              <a:chOff x="2688041" y="2363338"/>
              <a:chExt cx="6969740" cy="293425"/>
            </a:xfrm>
            <a:grpFill/>
          </p:grpSpPr>
          <p:sp>
            <p:nvSpPr>
              <p:cNvPr id="64" name="Oval 63"/>
              <p:cNvSpPr/>
              <p:nvPr/>
            </p:nvSpPr>
            <p:spPr>
              <a:xfrm>
                <a:off x="2688041" y="236333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058245" y="2399728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555314" y="241110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074209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4522820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978457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460378" y="2424750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872806" y="2411104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252379" y="242475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595015" y="242475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992787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48836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958075" y="2413379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8355847" y="2399731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687370" y="2399732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9097941" y="2386083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9425770" y="2367886"/>
                <a:ext cx="232011" cy="232011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2217761" y="1473958"/>
            <a:ext cx="1007259" cy="2119949"/>
            <a:chOff x="2217761" y="1473958"/>
            <a:chExt cx="1007259" cy="2119949"/>
          </a:xfrm>
        </p:grpSpPr>
        <p:sp>
          <p:nvSpPr>
            <p:cNvPr id="82" name="Rectangle 81"/>
            <p:cNvSpPr/>
            <p:nvPr/>
          </p:nvSpPr>
          <p:spPr>
            <a:xfrm>
              <a:off x="2578991" y="2324665"/>
              <a:ext cx="333667" cy="126924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217761" y="1473958"/>
              <a:ext cx="1007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/>
                <a:t>তাপ</a:t>
              </a:r>
              <a:endParaRPr lang="en-US" sz="28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25020" y="5049671"/>
            <a:ext cx="5130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পরিবহন পদ্ধতিতে কনাগুলো কম্পণের মাধ্যমে তাপ সঞ্চালিত করে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3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1.875E-6 1.48148E-6 C 0.00547 0.0007 0.0112 0.0007 0.01667 0.00209 C 0.01901 0.00255 0.02109 0.00556 0.02344 0.00602 C 0.02643 0.00672 0.02943 0.00718 0.03242 0.00787 C 0.03424 0.00857 0.03607 0.00973 0.03802 0.00996 C 0.04362 0.01088 0.04922 0.01135 0.05482 0.01204 C 0.06341 0.01135 0.072 0.01158 0.08047 0.00996 C 0.08281 0.00949 0.08489 0.00672 0.08724 0.00602 L 0.09401 0.00394 C 0.11172 0.00556 0.11146 0.00486 0.12526 0.00787 C 0.12786 0.00857 0.1306 0.00903 0.13307 0.00996 C 0.13463 0.01042 0.13607 0.01135 0.13763 0.01204 C 0.16419 0.00996 0.15716 0.01135 0.17565 0.00787 C 0.18164 0.00695 0.18763 0.00579 0.19362 0.00394 C 0.19544 0.00348 0.19726 0.00278 0.19922 0.00209 C 0.20026 0.00162 0.20143 0.0007 0.20247 1.48148E-6 C 0.20963 0.00185 0.21523 0.00348 0.22266 0.00394 C 0.23828 0.0051 0.25404 0.00533 0.26966 0.00602 L 0.28542 0.00394 C 0.31836 0.00093 0.30104 0.00417 0.32005 1.48148E-6 C 0.37383 0.00278 0.36719 0.00348 0.43424 1.48148E-6 C 0.4362 1.48148E-6 0.43789 -0.00185 0.43984 -0.00185 C 0.45885 -0.00301 0.47786 -0.00324 0.49687 -0.00393 C 0.51432 -0.01412 0.4957 -0.00393 0.54388 -0.00393 C 0.54922 -0.00393 0.55443 -0.00509 0.55963 -0.00578 L 0.56302 -0.00787 L 0.55963 -0.00787 L 0.55625 -0.00393 " pathEditMode="relative" ptsTypes="AAAAAAAAAAAAAAAAAAAAAAAAAAAAA">
                                      <p:cBhvr>
                                        <p:cTn id="9" dur="5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211</Words>
  <Application>Microsoft Office PowerPoint</Application>
  <PresentationFormat>Custom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ismail - [2010]</cp:lastModifiedBy>
  <cp:revision>97</cp:revision>
  <dcterms:created xsi:type="dcterms:W3CDTF">2015-05-19T02:37:12Z</dcterms:created>
  <dcterms:modified xsi:type="dcterms:W3CDTF">2019-12-01T15:26:40Z</dcterms:modified>
</cp:coreProperties>
</file>