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6" r:id="rId2"/>
    <p:sldId id="268" r:id="rId3"/>
    <p:sldId id="256" r:id="rId4"/>
    <p:sldId id="257" r:id="rId5"/>
    <p:sldId id="277" r:id="rId6"/>
    <p:sldId id="272" r:id="rId7"/>
    <p:sldId id="258" r:id="rId8"/>
    <p:sldId id="280" r:id="rId9"/>
    <p:sldId id="275" r:id="rId10"/>
    <p:sldId id="262" r:id="rId11"/>
    <p:sldId id="279" r:id="rId12"/>
    <p:sldId id="265" r:id="rId13"/>
    <p:sldId id="269" r:id="rId14"/>
    <p:sldId id="27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D9EFF"/>
    <a:srgbClr val="FFCCFF"/>
    <a:srgbClr val="25FFFF"/>
    <a:srgbClr val="CCFF33"/>
    <a:srgbClr val="76FF4B"/>
    <a:srgbClr val="FF99FF"/>
    <a:srgbClr val="66FFFF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0" autoAdjust="0"/>
    <p:restoredTop sz="94820" autoAdjust="0"/>
  </p:normalViewPr>
  <p:slideViewPr>
    <p:cSldViewPr>
      <p:cViewPr varScale="1">
        <p:scale>
          <a:sx n="75" d="100"/>
          <a:sy n="75" d="100"/>
        </p:scale>
        <p:origin x="10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622EC-C405-4396-BEC6-95A70A724A9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CB11D-BE30-441B-8CE6-CAC0D36B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প্রতি শিক্ষার্থীদের মনোযোগ আকর্ষ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করা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8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চিত্রটিকে কী বলে? কেন?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দৈর্ঘ্য, প্রস্থ, উচ্চতার মান কত? আয়তকার ঘনকের কতটি পৃষ্ঠ? প্রত্যেক পৃষ্ঠের ক্ষেত্রফল কত?আয়তকার ঘনকের সমগ্র পৃষ্ঠের ক্ষেত্রফল কত?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BF0B2-3A0A-4A6E-9C9F-D341A68961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1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সময়---৫ মিনিট।</a:t>
            </a:r>
            <a:r>
              <a:rPr lang="en-US" dirty="0" smtClean="0"/>
              <a:t> </a:t>
            </a:r>
            <a:r>
              <a:rPr lang="bn-IN" dirty="0" smtClean="0"/>
              <a:t>শিক্ষক</a:t>
            </a:r>
            <a:r>
              <a:rPr lang="bn-IN" baseline="0" dirty="0" smtClean="0"/>
              <a:t> সঠিক সমাধান শিক্ষার্থী দ্বারা বোর্ডে নির্ণয় করতে সহায়তা করতে পারেন।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2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সময়—৫ মিনিট।</a:t>
            </a:r>
            <a:r>
              <a:rPr lang="bn-IN" baseline="0" dirty="0" smtClean="0"/>
              <a:t>। </a:t>
            </a:r>
            <a:r>
              <a:rPr lang="bn-IN" dirty="0" smtClean="0"/>
              <a:t>শিক্ষক</a:t>
            </a:r>
            <a:r>
              <a:rPr lang="bn-IN" baseline="0" dirty="0" smtClean="0"/>
              <a:t> সঠিক উত্তর শিক্ষার্থী দ্বারা বোর্ডে লেখাতে পারেন।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74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</a:t>
            </a:r>
            <a:r>
              <a:rPr lang="bn-IN" dirty="0" smtClean="0"/>
              <a:t>সমাধান</a:t>
            </a:r>
            <a:r>
              <a:rPr lang="bn-IN" baseline="0" dirty="0" smtClean="0"/>
              <a:t> করার প্রাথমিক ধার</a:t>
            </a:r>
            <a:r>
              <a:rPr lang="en-US" baseline="0" dirty="0" err="1" smtClean="0"/>
              <a:t>ণা</a:t>
            </a:r>
            <a:r>
              <a:rPr lang="bn-IN" baseline="0" dirty="0" smtClean="0"/>
              <a:t> শিক্ষার্থীদের জানাতে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75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          </a:t>
            </a:r>
            <a:r>
              <a:rPr lang="bn-IN" smtClean="0"/>
              <a:t>ধন্যবাদ</a:t>
            </a:r>
            <a:r>
              <a:rPr lang="bn-IN" baseline="0" smtClean="0"/>
              <a:t> </a:t>
            </a:r>
            <a:r>
              <a:rPr lang="bn-IN" baseline="0" dirty="0" smtClean="0"/>
              <a:t>জ্ঞাপনের মাধ্যমে শ্রেণীর কার্যক্রম শেষ করা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5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স্লাইডটি হাইড করে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রাখা হয়েছে।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5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পতাকার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আকৃতি কেমন? মোবাইলের আকৃতি কেমন? পাত্রের প্রতি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পৃ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ষ্ঠের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হুর সংখ্যা কত? খেলার বোর্ডের আকৃতি কোন জ্যামিতিক চিত্র নির্দেশ করে?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চিত্রটির কয়টি</a:t>
            </a:r>
            <a:r>
              <a:rPr lang="bn-IN" baseline="0" dirty="0" smtClean="0"/>
              <a:t> বাহু</a:t>
            </a:r>
            <a:r>
              <a:rPr lang="bn-IN" dirty="0" smtClean="0"/>
              <a:t>?ক্ষেত্রটির</a:t>
            </a:r>
            <a:r>
              <a:rPr lang="bn-IN" baseline="0" dirty="0" smtClean="0"/>
              <a:t> নাম কী? চতুর্ভুজগুলোর নাম  কী? প্রত্যেক</a:t>
            </a:r>
            <a:r>
              <a:rPr lang="en-US" baseline="0" dirty="0" err="1" smtClean="0"/>
              <a:t>টি</a:t>
            </a:r>
            <a:r>
              <a:rPr lang="bn-IN" baseline="0" dirty="0" smtClean="0"/>
              <a:t> ক্ষেত্রের আবদ্ধ অংশকে কী বলে? আজকের পাঠ ঘোষণা।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2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স্লাইডটি হাইড করে</a:t>
            </a:r>
            <a:r>
              <a:rPr lang="bn-IN" baseline="0" dirty="0" smtClean="0"/>
              <a:t> রাখা হতে পারে অথবা দেখানো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86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চিত্রটিকে কী বলে? বর্গক্ষেত্রে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কয়টি ত্রিভুজ আছে? বর্গক্ষেত্র থেকে কী তৈরি হল? সামান্তরিক থেকে কী তৈরি হল? ত্রিভুজ থেকে কী তৈরি হল?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05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চিত্রটিকে কী বলে? এর বাহুগুলোর মধ্যে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সম্পর্ক কী? ক্ষেত্রটিকে কী বলে?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বর্গক্ষেত্রের ক্ষেত্রফল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নির্ণয়ের সূত্র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90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সময়—৪</a:t>
            </a:r>
            <a:r>
              <a:rPr lang="bn-IN" baseline="0" dirty="0" smtClean="0"/>
              <a:t> মিনিট।</a:t>
            </a:r>
            <a:r>
              <a:rPr lang="en-US" baseline="0" dirty="0" smtClean="0"/>
              <a:t> </a:t>
            </a:r>
            <a:r>
              <a:rPr lang="bn-IN" dirty="0" smtClean="0"/>
              <a:t>শিক্ষক</a:t>
            </a:r>
            <a:r>
              <a:rPr lang="bn-IN" baseline="0" dirty="0" smtClean="0"/>
              <a:t> সঠিক সমাধান শিক্ষার্থী দ্বারা বোর্ডে নির্ণয় করতে সহায়তা করতে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53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চিত্রটিকে কী বলে? রম্বসটির নাম কী? কর্ণদ্বয়</a:t>
            </a:r>
            <a:r>
              <a:rPr lang="bn-IN" baseline="0" dirty="0" smtClean="0"/>
              <a:t>ের দৈর্ঘ্য কত? কয়টি ত্রিভুজে বিভক্ত? প্রতিটি ত্রিভুজের নাম কী? প্রতিটি ত্রিভুজের ক্ষেত্রফল কত? রম্বসের ক্ষেত্রফল কত? রম্বসের ক্ষেত্রফল নির্ণয়ের সূত্র কী?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CB11D-BE30-441B-8CE6-CAC0D36BEB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2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304800"/>
            <a:ext cx="3013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1628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834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arallelogram 42"/>
          <p:cNvSpPr/>
          <p:nvPr/>
        </p:nvSpPr>
        <p:spPr>
          <a:xfrm rot="2127040">
            <a:off x="2606217" y="2535820"/>
            <a:ext cx="3474368" cy="2477450"/>
          </a:xfrm>
          <a:prstGeom prst="parallelogram">
            <a:avLst>
              <a:gd name="adj" fmla="val 33728"/>
            </a:avLst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/>
          <p:cNvSpPr/>
          <p:nvPr/>
        </p:nvSpPr>
        <p:spPr>
          <a:xfrm>
            <a:off x="4335558" y="2252059"/>
            <a:ext cx="2133600" cy="1524000"/>
          </a:xfrm>
          <a:prstGeom prst="rtTriangl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Triangle 54"/>
          <p:cNvSpPr/>
          <p:nvPr/>
        </p:nvSpPr>
        <p:spPr>
          <a:xfrm flipH="1">
            <a:off x="2209800" y="2252059"/>
            <a:ext cx="2133600" cy="1524000"/>
          </a:xfrm>
          <a:prstGeom prst="rtTriangl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Triangle 55"/>
          <p:cNvSpPr/>
          <p:nvPr/>
        </p:nvSpPr>
        <p:spPr>
          <a:xfrm flipH="1" flipV="1">
            <a:off x="2209800" y="3776059"/>
            <a:ext cx="2133600" cy="1524000"/>
          </a:xfrm>
          <a:prstGeom prst="rtTriangl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Triangle 56"/>
          <p:cNvSpPr/>
          <p:nvPr/>
        </p:nvSpPr>
        <p:spPr>
          <a:xfrm flipV="1">
            <a:off x="4343400" y="3776059"/>
            <a:ext cx="2133600" cy="1524000"/>
          </a:xfrm>
          <a:prstGeom prst="rtTriangl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7201" y="533400"/>
                <a:ext cx="8001000" cy="613886"/>
              </a:xfrm>
              <a:prstGeom prst="rect">
                <a:avLst/>
              </a:prstGeom>
              <a:solidFill>
                <a:srgbClr val="66FFFF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প্রতিটি ত্রিভুজ ক্ষেত্রের ক্ষেত্রফল</a:t>
                </a:r>
                <a:r>
                  <a:rPr lang="en-US" sz="2400" dirty="0" smtClean="0"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b</m:t>
                    </m:r>
                    <m: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)=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8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ab</m:t>
                    </m:r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533400"/>
                <a:ext cx="8001000" cy="613886"/>
              </a:xfrm>
              <a:prstGeom prst="rect">
                <a:avLst/>
              </a:prstGeom>
              <a:blipFill rotWithShape="1">
                <a:blip r:embed="rId3"/>
                <a:stretch>
                  <a:fillRect t="-15534" b="-2038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7201" y="1298547"/>
                <a:ext cx="8001000" cy="61388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ABCD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রম্বসক্ষেত্রের ক্ষেত্রফল</a:t>
                </a:r>
                <a:r>
                  <a:rPr lang="en-US" sz="2400" dirty="0" smtClean="0"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8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ab</m:t>
                    </m:r>
                    <m: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  <a:cs typeface="Times New Roman" pitchFamily="18" charset="0"/>
                            <a:sym typeface="Symbol"/>
                          </a:rPr>
                          <m:t>8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Times New Roman" pitchFamily="18" charset="0"/>
                        <a:sym typeface="Symbol"/>
                      </a:rPr>
                      <m:t>ab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cs typeface="Times New Roman" pitchFamily="18" charset="0"/>
                      </a:rPr>
                      <m:t>ab</m:t>
                    </m:r>
                    <m:r>
                      <a:rPr lang="en-US" sz="2400" b="0" i="0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0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cs typeface="Times New Roman" pitchFamily="18" charset="0"/>
                      </a:rPr>
                      <m:t>ab</m:t>
                    </m:r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1298547"/>
                <a:ext cx="8001000" cy="613886"/>
              </a:xfrm>
              <a:prstGeom prst="rect">
                <a:avLst/>
              </a:prstGeom>
              <a:blipFill rotWithShape="1">
                <a:blip r:embed="rId4"/>
                <a:stretch>
                  <a:fillRect t="-15385" b="-2019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57201" y="5791200"/>
            <a:ext cx="8001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রম্বসক্ষেত্রের ক্ষেত্রফল = কর্ণদ্বয়ের গুণফলের অর্ধেক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30841" y="1790856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28800" y="3500735"/>
            <a:ext cx="42351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48475" y="5240959"/>
            <a:ext cx="42351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69158" y="3543712"/>
            <a:ext cx="444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72448" y="3348335"/>
            <a:ext cx="40748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379932" y="2816918"/>
                <a:ext cx="665567" cy="7838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932" y="2816918"/>
                <a:ext cx="665567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677833" y="3886200"/>
                <a:ext cx="665567" cy="7838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833" y="3886200"/>
                <a:ext cx="665567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75193" y="3786462"/>
                <a:ext cx="683200" cy="7838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193" y="3786462"/>
                <a:ext cx="68320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355400" y="2956433"/>
                <a:ext cx="683200" cy="7838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400" y="2956433"/>
                <a:ext cx="683200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49255" y="2057400"/>
                <a:ext cx="2759089" cy="61388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AC=</a:t>
                </a:r>
                <a:r>
                  <a:rPr lang="en-US" sz="2400" dirty="0" err="1" smtClean="0"/>
                  <a:t>a,AO</a:t>
                </a:r>
                <a:r>
                  <a:rPr lang="en-US" sz="2400" dirty="0" smtClean="0"/>
                  <a:t>=CO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55" y="2057400"/>
                <a:ext cx="2759089" cy="613886"/>
              </a:xfrm>
              <a:prstGeom prst="rect">
                <a:avLst/>
              </a:prstGeom>
              <a:blipFill rotWithShape="1">
                <a:blip r:embed="rId9"/>
                <a:stretch>
                  <a:fillRect l="-3297" b="-485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11195" y="4908157"/>
                <a:ext cx="3348865" cy="783804"/>
              </a:xfrm>
              <a:prstGeom prst="rect">
                <a:avLst/>
              </a:prstGeom>
              <a:solidFill>
                <a:srgbClr val="CCFF33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BD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</m:t>
                      </m:r>
                      <m:r>
                        <a:rPr lang="en-US" sz="2400" b="0" i="0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BO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DO</m:t>
                      </m:r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195" y="4908157"/>
                <a:ext cx="3348865" cy="7838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9011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repeatCount="200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1666 -0.11111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555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9" presetClass="path" presetSubtype="0" repeatCount="200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11666 0.11111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55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repeatCount="200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L -0.11666 0.11111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555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repeatCount="200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1666 -0.11111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32" grpId="0" animBg="1"/>
      <p:bldP spid="32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929965" y="2422237"/>
            <a:ext cx="2741203" cy="1616705"/>
            <a:chOff x="1600200" y="3581400"/>
            <a:chExt cx="3430588" cy="2058988"/>
          </a:xfrm>
          <a:noFill/>
        </p:grpSpPr>
        <p:cxnSp>
          <p:nvCxnSpPr>
            <p:cNvPr id="81" name="Straight Connector 80"/>
            <p:cNvCxnSpPr/>
            <p:nvPr/>
          </p:nvCxnSpPr>
          <p:spPr>
            <a:xfrm>
              <a:off x="1600200" y="3581400"/>
              <a:ext cx="342900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600200" y="5638800"/>
              <a:ext cx="342900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  <a:sp3d>
              <a:bevelB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72294" y="4609306"/>
              <a:ext cx="205740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4001294" y="4609306"/>
              <a:ext cx="205740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117559" y="3796077"/>
              <a:ext cx="716594" cy="74475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ab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383316" y="2441581"/>
            <a:ext cx="572593" cy="2556235"/>
            <a:chOff x="5410200" y="2895600"/>
            <a:chExt cx="665561" cy="3124200"/>
          </a:xfrm>
        </p:grpSpPr>
        <p:grpSp>
          <p:nvGrpSpPr>
            <p:cNvPr id="74" name="Group 73"/>
            <p:cNvGrpSpPr/>
            <p:nvPr/>
          </p:nvGrpSpPr>
          <p:grpSpPr>
            <a:xfrm>
              <a:off x="5410200" y="2895600"/>
              <a:ext cx="611188" cy="3124200"/>
              <a:chOff x="8153400" y="990600"/>
              <a:chExt cx="611188" cy="3124200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5400000">
                <a:off x="7735094" y="2018506"/>
                <a:ext cx="20574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7924800" y="12192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5400000">
                <a:off x="7125494" y="3085306"/>
                <a:ext cx="20574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7924800" y="32766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  <a:sp3d>
                <a:bevelB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/>
            <p:cNvSpPr txBox="1"/>
            <p:nvPr/>
          </p:nvSpPr>
          <p:spPr>
            <a:xfrm>
              <a:off x="5410200" y="4114800"/>
              <a:ext cx="665561" cy="714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bc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4345017" y="35369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017" y="35369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441838"/>
              </p:ext>
            </p:extLst>
          </p:nvPr>
        </p:nvGraphicFramePr>
        <p:xfrm>
          <a:off x="4529953" y="3491611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Equation" r:id="rId6" imgW="126720" imgH="241200" progId="Equation.3">
                  <p:embed/>
                </p:oleObj>
              </mc:Choice>
              <mc:Fallback>
                <p:oleObj name="Equation" r:id="rId6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953" y="3491611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14896" y="457200"/>
            <a:ext cx="8077199" cy="52322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আয়তকার ঘনকের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সমগ্র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পৃষ্ঠের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ক্ষেত্রফল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)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397251" y="3402557"/>
            <a:ext cx="2775870" cy="1595259"/>
            <a:chOff x="1600200" y="3581400"/>
            <a:chExt cx="3430588" cy="2058988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600200" y="3581400"/>
              <a:ext cx="34290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600200" y="5638800"/>
              <a:ext cx="34290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  <a:sp3d>
              <a:bevelB w="114300" prst="artDeco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572294" y="4609306"/>
              <a:ext cx="2057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4001294" y="4609306"/>
              <a:ext cx="2057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  <a:scene3d>
              <a:camera prst="obliqueBottomRight"/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675336" y="4579606"/>
              <a:ext cx="707645" cy="7547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ab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172199" y="2422236"/>
            <a:ext cx="522899" cy="2563253"/>
            <a:chOff x="5356464" y="2895600"/>
            <a:chExt cx="695438" cy="3124200"/>
          </a:xfrm>
        </p:grpSpPr>
        <p:grpSp>
          <p:nvGrpSpPr>
            <p:cNvPr id="29" name="Group 28"/>
            <p:cNvGrpSpPr/>
            <p:nvPr/>
          </p:nvGrpSpPr>
          <p:grpSpPr>
            <a:xfrm>
              <a:off x="5410200" y="2895600"/>
              <a:ext cx="611188" cy="3124200"/>
              <a:chOff x="8153400" y="990600"/>
              <a:chExt cx="611188" cy="31242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5400000">
                <a:off x="7735094" y="2018506"/>
                <a:ext cx="20574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7924800" y="12192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7125494" y="3085306"/>
                <a:ext cx="20574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7924800" y="32766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  <a:sp3d>
                <a:bevelB w="114300" prst="artDeco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5356464" y="4114800"/>
              <a:ext cx="695438" cy="63772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bc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43608" y="4008331"/>
            <a:ext cx="3228548" cy="979209"/>
            <a:chOff x="3886200" y="4267200"/>
            <a:chExt cx="4038600" cy="1068388"/>
          </a:xfrm>
        </p:grpSpPr>
        <p:grpSp>
          <p:nvGrpSpPr>
            <p:cNvPr id="49" name="Group 48"/>
            <p:cNvGrpSpPr/>
            <p:nvPr/>
          </p:nvGrpSpPr>
          <p:grpSpPr>
            <a:xfrm>
              <a:off x="3886200" y="4267200"/>
              <a:ext cx="4038600" cy="1068388"/>
              <a:chOff x="4724400" y="4343400"/>
              <a:chExt cx="4038600" cy="106838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5334000" y="4343400"/>
                <a:ext cx="3429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4495800" y="45720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724400" y="5410200"/>
                <a:ext cx="3429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7924800" y="45720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6232196" y="4419600"/>
              <a:ext cx="672327" cy="6380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ac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432952" y="2430007"/>
            <a:ext cx="3272648" cy="937706"/>
            <a:chOff x="3886200" y="4267200"/>
            <a:chExt cx="4038600" cy="1068388"/>
          </a:xfrm>
        </p:grpSpPr>
        <p:grpSp>
          <p:nvGrpSpPr>
            <p:cNvPr id="87" name="Group 86"/>
            <p:cNvGrpSpPr/>
            <p:nvPr/>
          </p:nvGrpSpPr>
          <p:grpSpPr>
            <a:xfrm>
              <a:off x="3886200" y="4267200"/>
              <a:ext cx="4038600" cy="1068388"/>
              <a:chOff x="4724400" y="4343400"/>
              <a:chExt cx="4038600" cy="1068388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5334000" y="4343400"/>
                <a:ext cx="3429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4495800" y="45720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4724400" y="5410200"/>
                <a:ext cx="34290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7924800" y="4572000"/>
                <a:ext cx="1066800" cy="6096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  <a:scene3d>
                <a:camera prst="obliqueBottomRight"/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4857303" y="4419600"/>
              <a:ext cx="678912" cy="66627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ac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695691" y="5105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43200" y="3984765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435152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753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01665E-6 L 0.14358 -0.0846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-423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10546E-7 L -0.18246 -0.0756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32" y="-37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7206E-6 L -0.00451 -0.1891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-945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88529E-7 L -0.33229 0.1662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15" y="8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12766E-6 L 0.26007 0.1764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8811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52" grpId="0"/>
      <p:bldP spid="52" grpId="1"/>
      <p:bldP spid="53" grpId="0"/>
      <p:bldP spid="5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1147834" y="2546194"/>
            <a:ext cx="2743200" cy="2057400"/>
          </a:xfrm>
          <a:prstGeom prst="parallelogram">
            <a:avLst>
              <a:gd name="adj" fmla="val 22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 rot="16918768">
            <a:off x="3353313" y="2961711"/>
            <a:ext cx="2538454" cy="2057400"/>
          </a:xfrm>
          <a:prstGeom prst="parallelogram">
            <a:avLst>
              <a:gd name="adj" fmla="val 20238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 rot="865339">
            <a:off x="1478939" y="3755323"/>
            <a:ext cx="3530225" cy="2539328"/>
          </a:xfrm>
          <a:prstGeom prst="parallelogram">
            <a:avLst>
              <a:gd name="adj" fmla="val 46700"/>
            </a:avLst>
          </a:prstGeom>
          <a:solidFill>
            <a:srgbClr val="1D9EFF"/>
          </a:solidFill>
          <a:ln w="57150">
            <a:solidFill>
              <a:schemeClr val="tx1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3048000" y="3353417"/>
            <a:ext cx="2743200" cy="2115013"/>
          </a:xfrm>
          <a:prstGeom prst="parallelogram">
            <a:avLst>
              <a:gd name="adj" fmla="val 2023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 rot="6090178">
            <a:off x="1053299" y="2974357"/>
            <a:ext cx="2560302" cy="2064188"/>
          </a:xfrm>
          <a:prstGeom prst="parallelogram">
            <a:avLst>
              <a:gd name="adj" fmla="val 22110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 rot="865339">
            <a:off x="1926785" y="1668513"/>
            <a:ext cx="3529708" cy="2625145"/>
          </a:xfrm>
          <a:prstGeom prst="parallelogram">
            <a:avLst>
              <a:gd name="adj" fmla="val 46700"/>
            </a:avLst>
          </a:prstGeom>
          <a:solidFill>
            <a:srgbClr val="76FF4B"/>
          </a:solidFill>
          <a:ln w="57150">
            <a:solidFill>
              <a:schemeClr val="tx1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 rot="6090178">
            <a:off x="5235967" y="3798167"/>
            <a:ext cx="2594158" cy="2064188"/>
          </a:xfrm>
          <a:prstGeom prst="parallelogram">
            <a:avLst>
              <a:gd name="adj" fmla="val 22110"/>
            </a:avLst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 rot="865339">
            <a:off x="4184639" y="1625657"/>
            <a:ext cx="3529708" cy="2625145"/>
          </a:xfrm>
          <a:prstGeom prst="parallelogram">
            <a:avLst>
              <a:gd name="adj" fmla="val 46700"/>
            </a:avLst>
          </a:prstGeom>
          <a:solidFill>
            <a:srgbClr val="76FF4B"/>
          </a:solidFill>
          <a:ln w="57150">
            <a:solidFill>
              <a:schemeClr val="tx1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1582601" y="457200"/>
            <a:ext cx="2743200" cy="2115013"/>
          </a:xfrm>
          <a:prstGeom prst="parallelogram">
            <a:avLst>
              <a:gd name="adj" fmla="val 2023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71779" y="4724400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0876" y="5334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0392" y="2956814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123" y="5877580"/>
            <a:ext cx="560762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আয়তকার ঘনকের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পৃষ্ঠতলের ক্ষ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ত্রফল নির্ণয়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574351"/>
            <a:ext cx="378507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677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8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976074" cy="707886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7976074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একটি কর্ণ দ্বারা কোনো বর্গক্ষেত্র কয়টি ত্রিভুজে বিভক্ত হয়?</a:t>
            </a:r>
          </a:p>
          <a:p>
            <a:pPr marL="457200" indent="-457200">
              <a:buFont typeface="Arial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দুইটি।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রম্বসের কর্ণদ্বয় পরস্পরকে কত কোণে ছেদ করে?</a:t>
            </a:r>
          </a:p>
          <a:p>
            <a:pPr marL="457200" indent="-457200">
              <a:buFont typeface="Arial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৯০</a:t>
            </a:r>
            <a:r>
              <a:rPr lang="bn-IN" sz="32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বা সমকোণে।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রম্বসের ক্ষেত্রফল নির্ণয়ের জন্য কী কী প্রয়োজন?</a:t>
            </a:r>
          </a:p>
          <a:p>
            <a:pPr marL="457200" indent="-457200">
              <a:buFont typeface="Arial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কর্ণদ্বয়ের দৈর্ঘ্য।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ট্রাপিজিয়ামের ক্ষেত্রফল নির্ণয় করতে কী কী প্রয়োজন?</a:t>
            </a:r>
          </a:p>
          <a:p>
            <a:pPr marL="457200" indent="-457200">
              <a:buFont typeface="Arial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সমান্তরাল বাহুদ্বয়ের দৈর্ঘ্য ও উচ্চতা।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৫। ট্রাপিজিয়ামের ক্ষেত্রফল নির্ণয়ের সূত্র কী?</a:t>
            </a:r>
          </a:p>
          <a:p>
            <a:pPr marL="457200" indent="-457200">
              <a:buFont typeface="Arial" charset="0"/>
              <a:buChar char="•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সমান্তরাল বাহুদ্বয়ের সমষ্টি গড়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 উচ্চতা।</a:t>
            </a:r>
          </a:p>
        </p:txBody>
      </p:sp>
    </p:spTree>
    <p:extLst>
      <p:ext uri="{BB962C8B-B14F-4D97-AF65-F5344CB8AC3E}">
        <p14:creationId xmlns:p14="http://schemas.microsoft.com/office/powerpoint/2010/main" val="29535534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8326" y="3805297"/>
            <a:ext cx="7976074" cy="2062103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একটি রম্বস ও একটি ট্রাপিজিয়ামকে 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ত্রিভুজক্ষেত্রে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বিভক্ত করে এর ক্ষেত্রফল নির্ণয়ের সূত্র গঠন কর।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124200" y="533400"/>
            <a:ext cx="3048000" cy="2743200"/>
          </a:xfrm>
          <a:prstGeom prst="wedgeEllipseCallout">
            <a:avLst>
              <a:gd name="adj1" fmla="val -3525"/>
              <a:gd name="adj2" fmla="val 69639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198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838200"/>
            <a:ext cx="4800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71712"/>
            <a:ext cx="6781800" cy="420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84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33400"/>
            <a:ext cx="8305800" cy="594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dirty="0" smtClean="0">
              <a:noFill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14800" y="3479800"/>
            <a:ext cx="47244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পাঠ- পরিচিতি</a:t>
            </a:r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অষ্ট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গণিত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অষ্টম অধ্যায়ঃ চতুর্ভুজ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চতুর্ভুজক্ষেত্রের ক্ষেত্রফল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3400" y="533400"/>
            <a:ext cx="42672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</a:rPr>
              <a:t>শিক্ষক পরিচিতি</a:t>
            </a:r>
          </a:p>
          <a:p>
            <a:pPr algn="ctr"/>
            <a:r>
              <a:rPr lang="bn-IN" sz="2400" dirty="0" smtClean="0">
                <a:solidFill>
                  <a:srgbClr val="0000CC"/>
                </a:solidFill>
              </a:rPr>
              <a:t>মোঃআনিছুর রহমান(সবুজ) </a:t>
            </a:r>
          </a:p>
          <a:p>
            <a:pPr algn="ctr"/>
            <a:r>
              <a:rPr lang="bn-IN" sz="2400" dirty="0" smtClean="0">
                <a:solidFill>
                  <a:srgbClr val="C00000"/>
                </a:solidFill>
              </a:rPr>
              <a:t>সহকারী শিক্ষক</a:t>
            </a:r>
          </a:p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গোড়ল দাখিল মাদরাসা </a:t>
            </a:r>
          </a:p>
          <a:p>
            <a:pPr algn="ctr"/>
            <a:r>
              <a:rPr lang="bn-IN" sz="2400" dirty="0" smtClean="0">
                <a:solidFill>
                  <a:srgbClr val="0000CC"/>
                </a:solidFill>
              </a:rPr>
              <a:t>কালীগঞ্জ,লালমনিরহাট</a:t>
            </a:r>
          </a:p>
          <a:p>
            <a:pPr algn="ctr"/>
            <a:r>
              <a:rPr lang="bn-IN" sz="2400" dirty="0" smtClean="0">
                <a:solidFill>
                  <a:srgbClr val="C00000"/>
                </a:solidFill>
              </a:rPr>
              <a:t>মোবাইল-০১৭২৩৩১৪১৩৮</a:t>
            </a:r>
          </a:p>
          <a:p>
            <a:pPr algn="ctr"/>
            <a:r>
              <a:rPr lang="bn-IN" dirty="0" smtClean="0">
                <a:solidFill>
                  <a:srgbClr val="002060"/>
                </a:solidFill>
              </a:rPr>
              <a:t>মেইল- </a:t>
            </a:r>
            <a:r>
              <a:rPr lang="en-US" dirty="0" smtClean="0">
                <a:solidFill>
                  <a:srgbClr val="002060"/>
                </a:solidFill>
              </a:rPr>
              <a:t>shabujnamuri@gmail.com</a:t>
            </a:r>
          </a:p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673101"/>
            <a:ext cx="2590800" cy="26669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715771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7" t="9527" r="3781" b="9100"/>
          <a:stretch/>
        </p:blipFill>
        <p:spPr>
          <a:xfrm>
            <a:off x="5181600" y="1143000"/>
            <a:ext cx="2566648" cy="16143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05756"/>
            <a:ext cx="2667000" cy="167435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3" t="2365" r="5902" b="2365"/>
          <a:stretch/>
        </p:blipFill>
        <p:spPr>
          <a:xfrm>
            <a:off x="2977336" y="3283662"/>
            <a:ext cx="3187236" cy="1981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72764" y="5791200"/>
            <a:ext cx="819638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বিভিন্ন আকার বিশিষ্ট বস্তু দ্বারা চতুর্ভূজের জ্যামিতিক চিত্র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4966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472" y="2667000"/>
            <a:ext cx="5254057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4572000"/>
            <a:ext cx="2209800" cy="146106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838200" y="2819400"/>
            <a:ext cx="2590800" cy="1528556"/>
          </a:xfrm>
          <a:prstGeom prst="parallelogram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5334000" y="3203448"/>
            <a:ext cx="1295400" cy="1216152"/>
          </a:xfrm>
          <a:prstGeom prst="trapezoid">
            <a:avLst>
              <a:gd name="adj" fmla="val 24105"/>
            </a:avLst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Manual Input 12"/>
          <p:cNvSpPr/>
          <p:nvPr/>
        </p:nvSpPr>
        <p:spPr>
          <a:xfrm rot="5400000">
            <a:off x="5555967" y="4197635"/>
            <a:ext cx="1461066" cy="2209801"/>
          </a:xfrm>
          <a:prstGeom prst="flowChartManualInpu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>
            <a:off x="3200400" y="2819400"/>
            <a:ext cx="2552700" cy="1524000"/>
          </a:xfrm>
          <a:prstGeom prst="parallelogram">
            <a:avLst>
              <a:gd name="adj" fmla="val 59127"/>
            </a:avLst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4400" y="4572000"/>
            <a:ext cx="1903128" cy="1050475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838200" y="3203448"/>
            <a:ext cx="1979328" cy="1144508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>
            <a:off x="5334000" y="3203448"/>
            <a:ext cx="1295400" cy="758952"/>
          </a:xfrm>
          <a:prstGeom prst="trapezoid">
            <a:avLst>
              <a:gd name="adj" fmla="val 2410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anual Input 20"/>
          <p:cNvSpPr/>
          <p:nvPr/>
        </p:nvSpPr>
        <p:spPr>
          <a:xfrm rot="5400000">
            <a:off x="5380263" y="4373338"/>
            <a:ext cx="1050471" cy="1447802"/>
          </a:xfrm>
          <a:prstGeom prst="flowChartManualInpu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>
            <a:off x="3390901" y="3011423"/>
            <a:ext cx="1981198" cy="1139953"/>
          </a:xfrm>
          <a:prstGeom prst="parallelogram">
            <a:avLst>
              <a:gd name="adj" fmla="val 5912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76600" y="4572000"/>
            <a:ext cx="1752600" cy="146106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76600" y="4572001"/>
            <a:ext cx="1522125" cy="1050474"/>
          </a:xfrm>
          <a:prstGeom prst="rect">
            <a:avLst/>
          </a:prstGeom>
          <a:solidFill>
            <a:srgbClr val="1D9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TextBox 1030"/>
          <p:cNvSpPr txBox="1"/>
          <p:nvPr/>
        </p:nvSpPr>
        <p:spPr>
          <a:xfrm>
            <a:off x="533400" y="549571"/>
            <a:ext cx="815339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চতুর্ভুজক্ষেত্রের ক্ষেত্রফল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625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43" grpId="0" animBg="1"/>
      <p:bldP spid="44" grpId="0" animBg="1"/>
      <p:bldP spid="10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5632"/>
            <a:ext cx="3276600" cy="707886"/>
          </a:xfrm>
          <a:prstGeom prst="rect">
            <a:avLst/>
          </a:prstGeom>
          <a:solidFill>
            <a:srgbClr val="76FF4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82425"/>
            <a:ext cx="8120743" cy="584775"/>
          </a:xfrm>
          <a:prstGeom prst="rect">
            <a:avLst/>
          </a:prstGeom>
          <a:solidFill>
            <a:srgbClr val="25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চতুর্ভুজ ক্ষেত্রের ক্ষেত্রফল নির্ণয় করতে পারবে;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743" y="5358825"/>
            <a:ext cx="8120743" cy="584775"/>
          </a:xfrm>
          <a:prstGeom prst="rect">
            <a:avLst/>
          </a:prstGeom>
          <a:solidFill>
            <a:srgbClr val="25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ঘনবস্তুর পৃষ্ঠতলের ক্ষেত্রফল পরিমাপ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443" y="1640295"/>
            <a:ext cx="4337957" cy="58477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এই পাঠ শেষে শিক্ষার্থীরা--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520625"/>
            <a:ext cx="8458200" cy="58477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ট্রাপি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জিয়া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 ও রম্বসক্ষেত্রের ক্ষেত্রফলের সূত্র নির্ণয় করতে পারবে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;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857" y="2844225"/>
            <a:ext cx="8120743" cy="58477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বিভিন্ন চতুর্ভুজক্ষেত্রের ক্ষেত্রফলের সূত্র ব্যাখ্যা করতে 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941654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133598" y="1523998"/>
            <a:ext cx="3048002" cy="2895599"/>
          </a:xfrm>
          <a:prstGeom prst="rtTriangle">
            <a:avLst/>
          </a:prstGeom>
          <a:solidFill>
            <a:srgbClr val="76FF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rot="16200000" flipH="1">
            <a:off x="2133599" y="1523997"/>
            <a:ext cx="2895604" cy="2895602"/>
          </a:xfrm>
          <a:prstGeom prst="rtTriangle">
            <a:avLst/>
          </a:prstGeom>
          <a:solidFill>
            <a:srgbClr val="76FF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282625"/>
            <a:ext cx="8153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বর্গক্ষেত্র =সামান্তরিকক্ষেত্র =ত্রিভুজক্ষেত্র =ট্রাপিজিয়ামক্ষেত্র +ত্রিভুজক্ষেত্র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rapezoid 9"/>
          <p:cNvSpPr/>
          <p:nvPr/>
        </p:nvSpPr>
        <p:spPr>
          <a:xfrm>
            <a:off x="2133598" y="2884713"/>
            <a:ext cx="5791202" cy="1534887"/>
          </a:xfrm>
          <a:prstGeom prst="trapezoid">
            <a:avLst>
              <a:gd name="adj" fmla="val 99071"/>
            </a:avLst>
          </a:prstGeom>
          <a:solidFill>
            <a:srgbClr val="76FF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657599" y="1523999"/>
            <a:ext cx="2743201" cy="1360712"/>
          </a:xfrm>
          <a:prstGeom prst="triangle">
            <a:avLst>
              <a:gd name="adj" fmla="val 50366"/>
            </a:avLst>
          </a:prstGeom>
          <a:solidFill>
            <a:srgbClr val="76FF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403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3333 -1.1111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-0.16667 0.2238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6 0.22384 L -0.33333 0.2238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5" grpId="0" animBg="1"/>
      <p:bldP spid="10" grpId="0" animBg="1"/>
      <p:bldP spid="12" grpId="0" animBg="1"/>
      <p:bldP spid="12" grpId="1" animBg="1"/>
      <p:bldP spid="12" grpId="2" animBg="1"/>
      <p:bldP spid="1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2" t="39233" r="31893" b="15443"/>
          <a:stretch/>
        </p:blipFill>
        <p:spPr>
          <a:xfrm>
            <a:off x="1105022" y="988998"/>
            <a:ext cx="3807426" cy="37664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05022" y="988998"/>
            <a:ext cx="3786941" cy="3766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81963" y="2872227"/>
            <a:ext cx="3807426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105022" y="2872227"/>
            <a:ext cx="380742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7500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593" y="447371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9389" y="447371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8551" y="7500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04821" y="381000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12448" y="2518284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3751393"/>
            <a:ext cx="3698448" cy="58477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02590" y="4549914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0774" y="2518284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1381780"/>
            <a:ext cx="3698448" cy="646331"/>
          </a:xfrm>
          <a:prstGeom prst="rect">
            <a:avLst/>
          </a:prstGeom>
          <a:solidFill>
            <a:srgbClr val="76FF4B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448" y="5410200"/>
            <a:ext cx="8129199" cy="646331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বর্গক্ষেত্রের ক্ষেত্রফল = দৈর্ঘ্য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 প্রস্থ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  <a:sym typeface="Symbol"/>
              </a:rPr>
              <a:t>=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 বাহু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 বাহু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  <a:sym typeface="Symbol"/>
              </a:rPr>
              <a:t>=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 বাহু </a:t>
            </a:r>
            <a:r>
              <a:rPr lang="bn-IN" sz="3600" baseline="30000" dirty="0" smtClean="0">
                <a:latin typeface="NikoshBAN" pitchFamily="2" charset="0"/>
                <a:cs typeface="NikoshBAN" pitchFamily="2" charset="0"/>
                <a:sym typeface="Symbol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7800" y="1704945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869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229600" cy="441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আয়তকার  </a:t>
            </a:r>
          </a:p>
          <a:p>
            <a:pPr algn="ctr"/>
            <a:endParaRPr lang="bn-IN" sz="3600" dirty="0"/>
          </a:p>
          <a:p>
            <a:pPr algn="ctr"/>
            <a:r>
              <a:rPr lang="bn-IN" sz="3600" dirty="0" smtClean="0"/>
              <a:t>আয়তকারের ক্ষেত্রফল=দৈর্ঘ্য×প্রস্থ</a:t>
            </a:r>
          </a:p>
          <a:p>
            <a:pPr algn="ctr"/>
            <a:endParaRPr lang="bn-IN" sz="3600" dirty="0" smtClean="0"/>
          </a:p>
          <a:p>
            <a:pPr algn="ctr"/>
            <a:r>
              <a:rPr lang="bn-IN" sz="3600" dirty="0" smtClean="0"/>
              <a:t>পরিসীমা=২(দৈর্ঘ্য+প্রস্থ)</a:t>
            </a:r>
            <a:endParaRPr lang="bn-IN" sz="3600" dirty="0"/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1447800"/>
            <a:ext cx="18288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15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533907"/>
            <a:ext cx="2590800" cy="70788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2362200" y="1981200"/>
            <a:ext cx="3810000" cy="2286000"/>
          </a:xfrm>
          <a:prstGeom prst="trapezoid">
            <a:avLst>
              <a:gd name="adj" fmla="val 32890"/>
            </a:avLst>
          </a:prstGeom>
          <a:solidFill>
            <a:srgbClr val="25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257800"/>
            <a:ext cx="8077200" cy="1077218"/>
          </a:xfrm>
          <a:prstGeom prst="rect">
            <a:avLst/>
          </a:prstGeom>
          <a:solidFill>
            <a:srgbClr val="CCFF3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চিত্রটিকে দু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 ত্রিভুজক্ষেত্রে বিভক্ত করে এর ক্ষেত্রফল নির্ণয়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396425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191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00600" y="1981200"/>
            <a:ext cx="0" cy="228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27937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373834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/>
      <p:bldP spid="8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2275</TotalTime>
  <Words>583</Words>
  <Application>Microsoft Office PowerPoint</Application>
  <PresentationFormat>On-screen Show (4:3)</PresentationFormat>
  <Paragraphs>117</Paragraphs>
  <Slides>15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NikoshBAN</vt:lpstr>
      <vt:lpstr>Symbol</vt:lpstr>
      <vt:lpstr>Times New Roman</vt:lpstr>
      <vt:lpstr>Verdana</vt:lpstr>
      <vt:lpstr>Vrinda</vt:lpstr>
      <vt:lpstr>Wingdings 2</vt:lpstr>
      <vt:lpstr>Aspect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SHABUJ</cp:lastModifiedBy>
  <cp:revision>294</cp:revision>
  <dcterms:created xsi:type="dcterms:W3CDTF">2006-08-16T00:00:00Z</dcterms:created>
  <dcterms:modified xsi:type="dcterms:W3CDTF">2019-12-09T18:12:48Z</dcterms:modified>
</cp:coreProperties>
</file>