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82" r:id="rId3"/>
    <p:sldId id="260" r:id="rId4"/>
    <p:sldId id="269" r:id="rId5"/>
    <p:sldId id="273" r:id="rId6"/>
    <p:sldId id="261" r:id="rId7"/>
    <p:sldId id="271" r:id="rId8"/>
    <p:sldId id="272" r:id="rId9"/>
    <p:sldId id="270" r:id="rId10"/>
    <p:sldId id="265" r:id="rId11"/>
    <p:sldId id="268" r:id="rId12"/>
    <p:sldId id="263" r:id="rId13"/>
    <p:sldId id="267" r:id="rId14"/>
    <p:sldId id="264" r:id="rId15"/>
    <p:sldId id="262" r:id="rId16"/>
    <p:sldId id="274" r:id="rId17"/>
    <p:sldId id="279" r:id="rId18"/>
    <p:sldId id="266" r:id="rId19"/>
    <p:sldId id="278" r:id="rId20"/>
    <p:sldId id="277" r:id="rId21"/>
    <p:sldId id="280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C4A-AAEB-49CF-AF1C-22C9CCBAAC7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B901F-800C-47F5-A05A-BFE5DF519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0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3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28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982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44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614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414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4793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52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562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1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804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3197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857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1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6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8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0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8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6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735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8277" y="1406769"/>
            <a:ext cx="4670474" cy="13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8" y="195944"/>
            <a:ext cx="11901991" cy="64012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9937" y="2037805"/>
            <a:ext cx="10156372" cy="240356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1332"/>
              </a:avLst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/>
                <a:cs typeface="NikoshBAN" pitchFamily="2" charset="0"/>
              </a:rPr>
              <a:t>শিক্ষার্থী</a:t>
            </a:r>
            <a:r>
              <a:rPr lang="en-US" sz="5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/>
                <a:cs typeface="NikoshBAN" pitchFamily="2" charset="0"/>
              </a:rPr>
              <a:t>বন্ধুরা</a:t>
            </a:r>
            <a:r>
              <a:rPr lang="bn-BD" sz="5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/>
                <a:cs typeface="NikoshBAN" pitchFamily="2" charset="0"/>
              </a:rPr>
              <a:t> তোমাদের অনেক শুভেচ্ছা</a:t>
            </a:r>
            <a:endParaRPr lang="en-US" sz="5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099" y="836937"/>
            <a:ext cx="2899998" cy="8752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বর্ন পরিচয়</a:t>
            </a:r>
            <a:endParaRPr lang="en-US" sz="36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926" y="471483"/>
            <a:ext cx="2547003" cy="19059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02136" y="576291"/>
            <a:ext cx="4532811" cy="21407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বাংলাভাষা লেখা শুরু করার জন্য ঈশ্বরচন্দ্র বিদ্যাসাগরের লেখা বই</a:t>
            </a:r>
            <a:r>
              <a:rPr lang="bn-IN" sz="2800" b="1" i="1" dirty="0" smtClean="0"/>
              <a:t>।</a:t>
            </a:r>
            <a:endParaRPr lang="en-US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09407" y="3125746"/>
            <a:ext cx="2899998" cy="9890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বিংশ</a:t>
            </a:r>
            <a:endParaRPr lang="en-US" sz="3600" b="1" i="1" dirty="0"/>
          </a:p>
        </p:txBody>
      </p:sp>
      <p:sp>
        <p:nvSpPr>
          <p:cNvPr id="6" name="Rectangle 5"/>
          <p:cNvSpPr/>
          <p:nvPr/>
        </p:nvSpPr>
        <p:spPr>
          <a:xfrm>
            <a:off x="7354390" y="3125746"/>
            <a:ext cx="4480558" cy="9890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বিশ বা কুড়ি</a:t>
            </a:r>
            <a:endParaRPr lang="en-US" sz="3600" b="1" i="1" dirty="0"/>
          </a:p>
        </p:txBody>
      </p:sp>
      <p:sp>
        <p:nvSpPr>
          <p:cNvPr id="7" name="Rectangle 6"/>
          <p:cNvSpPr/>
          <p:nvPr/>
        </p:nvSpPr>
        <p:spPr>
          <a:xfrm>
            <a:off x="653099" y="5127170"/>
            <a:ext cx="2899998" cy="8425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অগ্রদূত</a:t>
            </a:r>
            <a:endParaRPr lang="en-US" sz="36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354390" y="4846929"/>
            <a:ext cx="4480557" cy="9791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পথপ্রদর্শক</a:t>
            </a:r>
            <a:endParaRPr lang="en-US" sz="36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42" y="4598720"/>
            <a:ext cx="2547003" cy="18095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40926" y="2993553"/>
            <a:ext cx="2547003" cy="989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বিশ শতাব্দী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6130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7" y="663745"/>
            <a:ext cx="2244090" cy="2670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39" y="776285"/>
            <a:ext cx="4543864" cy="255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2513" y="4075612"/>
            <a:ext cx="11194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 smtClean="0"/>
              <a:t>বেগম</a:t>
            </a:r>
            <a:r>
              <a:rPr lang="bn-IN" sz="2400" b="1" i="1" dirty="0" smtClean="0"/>
              <a:t> রোকেয়া ১৮৮০ সালে রংপুর জেলার পায়রাবন্দ গ্রামে জন্মগ্রহণ করেন। তাঁর পিতা জহীর মোহাম্মদ আবু আলী সাবের প্রভূত ভূসম্পত্তির অধিকারী ছিলেন।</a:t>
            </a:r>
            <a:r>
              <a:rPr lang="en-US" sz="2400" b="1" i="1" dirty="0" smtClean="0"/>
              <a:t> </a:t>
            </a:r>
            <a:r>
              <a:rPr lang="bn-IN" sz="2400" b="1" i="1" dirty="0" smtClean="0"/>
              <a:t>সে সময়ে বাঙালী মুসলমান সমাজে শিক্ষার প্রচলন ছিল না। শিক্ষা-দীক্ষা,চাকরী ,সামাজিক প্রতিষ্ঠা, পর্দাপ্রথা এ সব মিলিয়ে মেয়েদের অবস্থা ছিলো খুবই শোচনীয় । কিন্তু মেধাবী রোকেয়ার প্রবল আগ্রহ ছিল লেখাপড়ার প্রতি।</a:t>
            </a:r>
            <a:endParaRPr lang="en-US" sz="24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954" y="663746"/>
            <a:ext cx="3187337" cy="26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613" t="-382"/>
          <a:stretch/>
        </p:blipFill>
        <p:spPr>
          <a:xfrm>
            <a:off x="515981" y="499435"/>
            <a:ext cx="2240281" cy="25145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15981" y="3377322"/>
            <a:ext cx="224028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বড় ভাই ইব্রাহীম সাবের</a:t>
            </a:r>
            <a:endParaRPr lang="en-US" sz="2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482" y="460684"/>
            <a:ext cx="2628839" cy="2537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804" y="499435"/>
            <a:ext cx="2736670" cy="2537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180804" y="3292987"/>
            <a:ext cx="273667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000" b="1" i="1" dirty="0" smtClean="0"/>
              <a:t>কলকাতার </a:t>
            </a:r>
            <a:r>
              <a:rPr lang="as-IN" sz="2000" b="1" i="1" dirty="0"/>
              <a:t>সেন্ট জেভিয়ার্স কলেজ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457508" y="3185265"/>
            <a:ext cx="2129247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i="1" dirty="0" smtClean="0"/>
              <a:t>মতিচূর</a:t>
            </a:r>
            <a:endParaRPr lang="en-US" sz="24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004" y="460685"/>
            <a:ext cx="2690948" cy="3392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468661" y="4448513"/>
            <a:ext cx="11364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b="1" i="1" dirty="0" smtClean="0"/>
              <a:t>রোকেয়ার বড় দুই ভাই </a:t>
            </a:r>
            <a:r>
              <a:rPr lang="as-IN" sz="2000" b="1" i="1" dirty="0"/>
              <a:t>কলকাতার সেন্ট জেভিয়ার্স </a:t>
            </a:r>
            <a:r>
              <a:rPr lang="as-IN" sz="2000" b="1" i="1" dirty="0" smtClean="0"/>
              <a:t>কলে</a:t>
            </a:r>
            <a:r>
              <a:rPr lang="bn-IN" sz="2000" b="1" i="1" dirty="0" smtClean="0"/>
              <a:t>জে উচ্চশিক্ষা লাভ করেন। বোনদের আগ্রহ দেখে বড় ভাই ইব্রাহীম সাবের বোন করিমুন্নেসা ও  রোকেয়াকে ইংরেজী শিক্ষায় শিক্ষিত করেন। করিমুন্নেসার অনুপ্রেরণায় রোকেয়া সাহিত্য চর্চায় আগ্রহী হয়ে উঠেন  এবং ‘মতিচূর’ লেখেন। রোকেয়া তাঁর বড় বোন করিমুন্নেসাকে </a:t>
            </a:r>
            <a:r>
              <a:rPr lang="bn-IN" sz="2000" b="1" i="1" dirty="0"/>
              <a:t>‘মতিচূর</a:t>
            </a:r>
            <a:r>
              <a:rPr lang="bn-IN" sz="2000" b="1" i="1" dirty="0" smtClean="0"/>
              <a:t>’ দ্বিতীয় উৎসর্গ করেন। উৎসর্গ – পত্রে তিনি লিখেছিলেন “আপাজান! আমি শৈশবে তোমারই স্নেহের প্রাসাদে ‘বর্ণপরিচয়’ পড়িতে শিখি</a:t>
            </a:r>
            <a:endParaRPr lang="en-US" sz="2000" b="1" i="1" dirty="0"/>
          </a:p>
          <a:p>
            <a:r>
              <a:rPr lang="bn-IN" sz="2000" b="1" i="1" dirty="0" smtClean="0"/>
              <a:t>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305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94" y="786869"/>
            <a:ext cx="6701246" cy="3380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4320" y="4637313"/>
            <a:ext cx="11456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i="1" dirty="0" smtClean="0"/>
              <a:t>১৮৯৮ সালে কিশোরী বয়েসেই বিহারের ভাগলপুরের ডেপুটি ম্যাজিস্ট্রেট সৈয়দ সাখাওয়াত হোসেনের সঙ্গে রোকেয়ার বিয়ে হয়। স্বামীর সহযোগিতায় তিনি  তাঁর পড়াশুনার চর্চা চালিয়ে যান এবং বাংলা,ইংরেজী ও উর্দু ভাষায় পারদর্শী হয়ে উঠেন।</a:t>
            </a:r>
          </a:p>
          <a:p>
            <a:pPr algn="just"/>
            <a:r>
              <a:rPr lang="bn-IN" sz="2400" b="1" i="1" dirty="0" smtClean="0"/>
              <a:t>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7863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1290" b="3526"/>
          <a:stretch/>
        </p:blipFill>
        <p:spPr>
          <a:xfrm>
            <a:off x="7223760" y="705946"/>
            <a:ext cx="4366011" cy="3187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831" t="5443" r="6934" b="11564"/>
          <a:stretch/>
        </p:blipFill>
        <p:spPr>
          <a:xfrm>
            <a:off x="796836" y="705946"/>
            <a:ext cx="5760720" cy="3187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92331" y="4310743"/>
            <a:ext cx="10897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i="1" dirty="0" smtClean="0"/>
              <a:t>সাহিত্যিক  হিসেবে তাঁর আত্মপ্রকাশ ঘটে ১৯০২ সালে। কলকাতা থেকে প্রকাশিত ‘নবপ্রভা’ পত্রিকায় ছাপা হয় প্রথম রচনা ‘পিপাসা’। ১৯০৫ সালে প্রথম ইংরেজী রচনা ‘সুলতানাজ ড্রিম’  মাদ্রাজ থেকে একটি পত্রিকায় ছাপা হয়।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326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017" y="483327"/>
            <a:ext cx="5982788" cy="3513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034" t="108" r="1645" b="2587"/>
          <a:stretch/>
        </p:blipFill>
        <p:spPr>
          <a:xfrm>
            <a:off x="679269" y="483327"/>
            <a:ext cx="3396342" cy="3513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22960" y="4402183"/>
            <a:ext cx="10541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i="1" dirty="0" smtClean="0"/>
              <a:t>১৯০৯ সালে </a:t>
            </a:r>
            <a:r>
              <a:rPr lang="bn-IN" sz="2400" b="1" i="1" dirty="0"/>
              <a:t>সৈয়দ সাখাওয়াত </a:t>
            </a:r>
            <a:r>
              <a:rPr lang="bn-IN" sz="2400" b="1" i="1" dirty="0" smtClean="0"/>
              <a:t>হোসেন মারা যান। রোকেয়া  ভাগলপুরে তাঁর স্বামীর নামে  সাখাওয়াত মেমোরিয়াল  গার্লস  স্কুল প্রতিষ্ঠা  করেন। তখন স্কুলের ছাত্রী ছিল পাঁচ জন। ১৯১১সালে  এই  স্কুলটি  তিনি  কলকাতায় স্থানান্তর করেন।  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9574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762" y="3331029"/>
            <a:ext cx="11011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i="1" dirty="0" smtClean="0"/>
              <a:t>রোকেয়া বাঙ্গালি মুসলমান মেয়েদের শিক্ষিত করার জন্য শুধু স্কুলই প্রতিষ্ঠা  করেননি , ঘরে ঘরে গিয়ে মেয়েদের  স্কুলে  পাঠানোর জন্য বাবা-মায়ের কাছে  আবেদন-নিবেদন করেছেন। তাঁর অক্লান্ত প্রচেষ্টার ফলে নারীশিক্ষার অগ্রগতি সূচিত হয়। ১৯১৫ সালে তিনি ‘আঞ্জুমানে খাওয়াতিনে ইসলাম”  নামে একটি মহিলা সংগঠন প্রতিষ্ঠা  করেন।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823" r="49700" b="-1"/>
          <a:stretch/>
        </p:blipFill>
        <p:spPr>
          <a:xfrm>
            <a:off x="3663312" y="313507"/>
            <a:ext cx="3775983" cy="28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074" y="523016"/>
            <a:ext cx="2082415" cy="3196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612" y="604663"/>
            <a:ext cx="2006324" cy="3054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223" y="564589"/>
            <a:ext cx="2228655" cy="3113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41417" y="4519749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357" t="5092" r="17178" b="5629"/>
          <a:stretch/>
        </p:blipFill>
        <p:spPr>
          <a:xfrm>
            <a:off x="245933" y="498816"/>
            <a:ext cx="2111826" cy="3244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167" y="419983"/>
            <a:ext cx="2405940" cy="3460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283" y="3923304"/>
            <a:ext cx="183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(১৯০৪ সালে)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02143" y="3930426"/>
            <a:ext cx="183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(১৯০৮ সালে)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5236995" y="3930426"/>
            <a:ext cx="1720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000" b="1" dirty="0">
                <a:solidFill>
                  <a:prstClr val="black"/>
                </a:solidFill>
              </a:rPr>
              <a:t>(</a:t>
            </a:r>
            <a:r>
              <a:rPr lang="bn-IN" sz="2000" b="1" dirty="0" smtClean="0">
                <a:solidFill>
                  <a:prstClr val="black"/>
                </a:solidFill>
              </a:rPr>
              <a:t>১৯২২ </a:t>
            </a:r>
            <a:r>
              <a:rPr lang="bn-IN" sz="2000" b="1" dirty="0">
                <a:solidFill>
                  <a:prstClr val="black"/>
                </a:solidFill>
              </a:rPr>
              <a:t>সালে)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3989" y="4000187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000" b="1" dirty="0">
                <a:solidFill>
                  <a:prstClr val="black"/>
                </a:solidFill>
              </a:rPr>
              <a:t>(</a:t>
            </a:r>
            <a:r>
              <a:rPr lang="bn-IN" sz="2000" b="1" dirty="0" smtClean="0">
                <a:solidFill>
                  <a:prstClr val="black"/>
                </a:solidFill>
              </a:rPr>
              <a:t>১৯২৪ সালে</a:t>
            </a:r>
            <a:r>
              <a:rPr lang="bn-IN" sz="2000" b="1" dirty="0">
                <a:solidFill>
                  <a:prstClr val="black"/>
                </a:solidFill>
              </a:rPr>
              <a:t>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86213" y="4000187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dirty="0"/>
              <a:t>(</a:t>
            </a:r>
            <a:r>
              <a:rPr lang="bn-IN" sz="2000" b="1" dirty="0" smtClean="0"/>
              <a:t>১৯৩১ </a:t>
            </a:r>
            <a:r>
              <a:rPr lang="bn-IN" sz="2000" b="1" dirty="0"/>
              <a:t>সালে)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45111" y="4964978"/>
            <a:ext cx="73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রোকেয়ার প্রকাশিত বইয়ের সংখ্যা পাঁচটি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5969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45130" y="380604"/>
            <a:ext cx="4821382" cy="1122218"/>
          </a:xfrm>
          <a:prstGeom prst="ellipse">
            <a:avLst/>
          </a:prstGeom>
          <a:noFill/>
          <a:ln w="762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দলগত</a:t>
            </a: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</a:t>
            </a: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773" y="4140925"/>
            <a:ext cx="9980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i="1" dirty="0" smtClean="0"/>
              <a:t>চারটি দলে বিভক্ত হয়ে রোকেয়ার অবদানসমূহ চিহ্নিত কর এবং প্রত্যেক দল থেকে একজন উপস্থাপন কর।</a:t>
            </a:r>
            <a:endParaRPr lang="en-US" sz="36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5" y="1166948"/>
            <a:ext cx="3417162" cy="2769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240982" y="498765"/>
            <a:ext cx="2105890" cy="56803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সময়ঃ ১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0</a:t>
            </a: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মিনিট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71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13018" y="318655"/>
            <a:ext cx="4696691" cy="573973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ushBan"/>
                <a:ea typeface="+mn-ea"/>
              </a:rPr>
              <a:t>মূল্যায়ন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99" y="1111975"/>
            <a:ext cx="11512928" cy="7130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tx1"/>
                </a:solidFill>
              </a:rPr>
              <a:t>০১।বেগম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রোকেয়ার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প্রতিষ্ঠিত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প্রথম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স্কুলটি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কতজন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ছাত্রী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নিয়ে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যাত্রা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শুরু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করে</a:t>
            </a:r>
            <a:r>
              <a:rPr lang="en-US" sz="2400" b="1" i="1" dirty="0" smtClean="0">
                <a:solidFill>
                  <a:schemeClr val="tx1"/>
                </a:solidFill>
              </a:rPr>
              <a:t>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9586" y="1984772"/>
            <a:ext cx="1585157" cy="4724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ক) তিন</a:t>
            </a:r>
            <a:endParaRPr lang="en-US" sz="2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1239585" y="2783859"/>
            <a:ext cx="1585157" cy="4724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/>
              <a:t>খ</a:t>
            </a:r>
            <a:r>
              <a:rPr lang="bn-IN" sz="2400" b="1" i="1" dirty="0" smtClean="0"/>
              <a:t>) পাচঁ</a:t>
            </a:r>
            <a:endParaRPr lang="en-US" sz="2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235435" y="1984772"/>
            <a:ext cx="1585157" cy="4724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গ) সাত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235434" y="2853613"/>
            <a:ext cx="1585157" cy="4724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/>
              <a:t>ঘ</a:t>
            </a:r>
            <a:r>
              <a:rPr lang="bn-IN" sz="2400" b="1" i="1" dirty="0" smtClean="0"/>
              <a:t>) নয়</a:t>
            </a:r>
            <a:endParaRPr lang="en-US" sz="2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3218509" y="2080396"/>
            <a:ext cx="2195550" cy="327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/>
              <a:t>আবার চেষ্টা করি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3218509" y="2856096"/>
            <a:ext cx="2057895" cy="327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/>
              <a:t>উত্তর সঠিক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8352012" y="2032073"/>
            <a:ext cx="2281153" cy="327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/>
              <a:t>আবার চেষ্টা করি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8352012" y="2853613"/>
            <a:ext cx="2281154" cy="327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/>
              <a:t>আবার চেষ্টা করি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304899" y="4284922"/>
            <a:ext cx="11512928" cy="678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 </a:t>
            </a:r>
            <a:r>
              <a:rPr lang="bn-IN" sz="2800" b="1" i="1" dirty="0" smtClean="0">
                <a:solidFill>
                  <a:schemeClr val="tx1"/>
                </a:solidFill>
              </a:rPr>
              <a:t>০২। বাংলাদেশের নারী-আন্দোলনের অগ্রদূত বলা হয় কাকে? 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2701" y="5472545"/>
            <a:ext cx="1978924" cy="3740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>
                <a:solidFill>
                  <a:schemeClr val="tx1"/>
                </a:solidFill>
              </a:rPr>
              <a:t>উত্তর 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47456" y="5326917"/>
            <a:ext cx="6096001" cy="5957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tx1"/>
                </a:solidFill>
              </a:rPr>
              <a:t>বেগম রোকেয়া সাখাওয়াত হোসেন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16675D-2017-4493-8E28-280CB6A0A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739" r="19339" b="65217"/>
          <a:stretch/>
        </p:blipFill>
        <p:spPr>
          <a:xfrm>
            <a:off x="725677" y="898082"/>
            <a:ext cx="2724825" cy="25950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E8FA63E-1BB2-46AD-818B-C56B52C4FFD8}"/>
              </a:ext>
            </a:extLst>
          </p:cNvPr>
          <p:cNvSpPr/>
          <p:nvPr/>
        </p:nvSpPr>
        <p:spPr>
          <a:xfrm>
            <a:off x="3794591" y="511871"/>
            <a:ext cx="4404152" cy="127886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5400" b="1" kern="0" dirty="0" err="1">
                <a:solidFill>
                  <a:srgbClr val="002060"/>
                </a:solidFill>
                <a:latin typeface="NikoshBAN" panose="02000000000000000000"/>
              </a:rPr>
              <a:t>পরিচিতি</a:t>
            </a:r>
            <a:endParaRPr lang="en-US" sz="5400" b="1" kern="0" dirty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9F8F6-ED11-46E5-A6B2-CA7CFC58A3C3}"/>
              </a:ext>
            </a:extLst>
          </p:cNvPr>
          <p:cNvSpPr/>
          <p:nvPr/>
        </p:nvSpPr>
        <p:spPr>
          <a:xfrm>
            <a:off x="511361" y="4137680"/>
            <a:ext cx="4611946" cy="1846659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মাকসুদা খানম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 শিক্ষক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হাশমত উদ্দীন উচ্চ বিদ্যালয়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kmaksuda76@yahoo.com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AFF02-DF65-49D9-80B0-F1CC63474BCC}"/>
              </a:ext>
            </a:extLst>
          </p:cNvPr>
          <p:cNvSpPr/>
          <p:nvPr/>
        </p:nvSpPr>
        <p:spPr>
          <a:xfrm>
            <a:off x="6598210" y="4137680"/>
            <a:ext cx="4988544" cy="163121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–</a:t>
            </a:r>
            <a:r>
              <a:rPr lang="en-US" sz="2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bn-IN" sz="2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বর্ণা</a:t>
            </a:r>
          </a:p>
          <a:p>
            <a:pPr algn="ctr">
              <a:defRPr/>
            </a:pPr>
            <a:r>
              <a:rPr lang="bn-IN" sz="2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গদ্যঃ......।</a:t>
            </a:r>
            <a:endParaRPr lang="en-US" sz="24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endParaRPr lang="en-US" sz="1400" b="1" kern="0" dirty="0">
              <a:solidFill>
                <a:sysClr val="windowText" lastClr="000000"/>
              </a:solidFill>
              <a:latin typeface="NikushB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70639" y="3734147"/>
            <a:ext cx="252056" cy="2376725"/>
            <a:chOff x="6093329" y="3954802"/>
            <a:chExt cx="252056" cy="237672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24" y="730558"/>
            <a:ext cx="2428958" cy="2650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98" y="530556"/>
            <a:ext cx="9387741" cy="6531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i="1" dirty="0" smtClean="0"/>
              <a:t>০৩।বেগম রোকেয়ার প্রথম ইংরেজী রচনা কোনটি?</a:t>
            </a:r>
            <a:endParaRPr lang="en-US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560362" y="1717467"/>
            <a:ext cx="2730137" cy="574765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‘অবরোধবাসিনী’</a:t>
            </a:r>
            <a:endParaRPr lang="en-US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6148721" y="1708471"/>
            <a:ext cx="2730137" cy="574765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‘সুলতানাজ  ড্রিম’</a:t>
            </a:r>
            <a:endParaRPr lang="en-US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560362" y="2842575"/>
            <a:ext cx="2730137" cy="574765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‘মতিচূর’</a:t>
            </a:r>
            <a:endParaRPr lang="en-US" sz="2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6148720" y="2824707"/>
            <a:ext cx="2730137" cy="574765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‘পদ্মরাগ’</a:t>
            </a:r>
            <a:endParaRPr lang="en-US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3495747" y="1708471"/>
            <a:ext cx="2348345" cy="5747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/>
              <a:t>আবার  চেষ্টা করি</a:t>
            </a:r>
            <a:endParaRPr lang="en-US" sz="2000" b="1" i="1" dirty="0"/>
          </a:p>
        </p:txBody>
      </p:sp>
      <p:sp>
        <p:nvSpPr>
          <p:cNvPr id="9" name="Rectangle 8"/>
          <p:cNvSpPr/>
          <p:nvPr/>
        </p:nvSpPr>
        <p:spPr>
          <a:xfrm>
            <a:off x="3495746" y="2808008"/>
            <a:ext cx="2348345" cy="5747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/>
              <a:t>আবার  চেষ্টা করি</a:t>
            </a:r>
            <a:endParaRPr lang="en-US" sz="20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9011691" y="1717467"/>
            <a:ext cx="2689757" cy="5747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/>
              <a:t>উত্তর সঠিক হয়েছে</a:t>
            </a:r>
            <a:endParaRPr lang="en-US" sz="20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9182396" y="2785436"/>
            <a:ext cx="2348345" cy="5747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/>
              <a:t>আবার  চেষ্টা করি</a:t>
            </a:r>
            <a:endParaRPr lang="en-US" sz="20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457298" y="4197927"/>
            <a:ext cx="10861866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bn-IN" sz="2400" b="1" i="1" dirty="0" smtClean="0">
                <a:solidFill>
                  <a:prstClr val="black"/>
                </a:solidFill>
              </a:rPr>
              <a:t> ০৪। বেগম রোকেয়ার প্রতিষ্ঠিত   সংগঠনের  নাম  কি?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5635" y="5207427"/>
            <a:ext cx="5195455" cy="686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>
                <a:solidFill>
                  <a:schemeClr val="tx1"/>
                </a:solidFill>
              </a:rPr>
              <a:t>“আঞ্জুমানে </a:t>
            </a:r>
            <a:r>
              <a:rPr lang="bn-IN" sz="2400" b="1" i="1" dirty="0">
                <a:solidFill>
                  <a:schemeClr val="tx1"/>
                </a:solidFill>
              </a:rPr>
              <a:t>খাওয়াতিনে ইসলাম”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7417" y="5207427"/>
            <a:ext cx="1898073" cy="531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tx1"/>
                </a:solidFill>
              </a:rPr>
              <a:t>উত্তর ঃ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28109" y="1439432"/>
            <a:ext cx="5278581" cy="900545"/>
          </a:xfrm>
          <a:prstGeom prst="ellipse">
            <a:avLst/>
          </a:prstGeom>
          <a:noFill/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বাড়ির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  </a:t>
            </a: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310" y="3666154"/>
            <a:ext cx="10460181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q"/>
            </a:pPr>
            <a:r>
              <a:rPr lang="bn-IN" sz="3600" b="1" i="1" dirty="0">
                <a:solidFill>
                  <a:prstClr val="black"/>
                </a:solidFill>
              </a:rPr>
              <a:t>বেগম রোকেয়া সাখাওয়াত </a:t>
            </a:r>
            <a:r>
              <a:rPr lang="bn-IN" sz="3600" b="1" i="1" dirty="0" smtClean="0">
                <a:solidFill>
                  <a:prstClr val="black"/>
                </a:solidFill>
              </a:rPr>
              <a:t>হোসেন  এর জীবনের উপর  দশ লাইনের একটি  অনুচ্ছেদ  লিখে  আনবে।</a:t>
            </a:r>
            <a:endParaRPr lang="en-US" sz="3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51018" y="308263"/>
            <a:ext cx="5278581" cy="1326573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ধন্যবাদ</a:t>
            </a:r>
            <a:endParaRPr kumimoji="0" lang="en-US" sz="72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91" y="1634836"/>
            <a:ext cx="6262255" cy="472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44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55" y="2063931"/>
            <a:ext cx="2941706" cy="4030395"/>
          </a:xfrm>
          <a:prstGeom prst="ellipse">
            <a:avLst/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4274569" y="1008855"/>
            <a:ext cx="4557932" cy="689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/>
              <a:t>বলতো এই ছবিটি কার?</a:t>
            </a:r>
            <a:endParaRPr lang="en-US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4274569" y="1005589"/>
            <a:ext cx="4557932" cy="689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/>
              <a:t>তিনি কে?</a:t>
            </a:r>
            <a:endParaRPr lang="en-US" sz="28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320943" y="692080"/>
            <a:ext cx="7920110" cy="1463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/>
              <a:t>তিনি বাংলাদেশের নারী-আন্দোলনের অগ্রদূত রোকেয়া সাখাওয়াত হোসেন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8060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6564" y="3167390"/>
            <a:ext cx="4778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2800" b="1" i="1" dirty="0">
                <a:solidFill>
                  <a:prstClr val="white"/>
                </a:solidFill>
              </a:rPr>
              <a:t>রোকেয়া সাখাওয়াত হোসেন</a:t>
            </a:r>
            <a:endParaRPr lang="en-US" sz="2800" b="1" i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1234" y="919030"/>
            <a:ext cx="755033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রোকেয়া সাখাওয়াত হোসেন</a:t>
            </a:r>
            <a:endParaRPr lang="en-US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9698" y="1945482"/>
            <a:ext cx="4149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সেলিনা  হোসেন</a:t>
            </a:r>
            <a:endParaRPr lang="en-US"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148" y="1945482"/>
            <a:ext cx="3428510" cy="3870544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515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1310" y="2578193"/>
            <a:ext cx="109496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bn-IN" sz="3200" b="1" i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bn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হোসেনের </a:t>
            </a:r>
            <a:r>
              <a:rPr lang="en-US" sz="3200" b="1" i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>
              <a:defRPr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as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>
              <a:defRPr/>
            </a:pP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3200" b="1" i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নারীর অবদান সম্পর্কে ইতিবাচক মনোভাব  বর্ণনা </a:t>
            </a:r>
            <a:r>
              <a:rPr lang="bn-IN" sz="32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66755" y="486848"/>
            <a:ext cx="5697415" cy="89178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</a:rPr>
              <a:t>শিখন  ফল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681" y="1655248"/>
            <a:ext cx="5740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i="1" dirty="0">
                <a:solidFill>
                  <a:srgbClr val="70AD47">
                    <a:lumMod val="75000"/>
                  </a:srgbClr>
                </a:solidFill>
                <a:latin typeface="NikushBan"/>
              </a:rPr>
              <a:t>এই পাঠ শেষে শিক্ষার্থীরা...</a:t>
            </a:r>
            <a:endParaRPr lang="en-US" sz="3600" b="1" i="1" dirty="0">
              <a:solidFill>
                <a:srgbClr val="70AD47">
                  <a:lumMod val="75000"/>
                </a:srgbClr>
              </a:solidFill>
              <a:latin typeface="NikushBan"/>
            </a:endParaRPr>
          </a:p>
        </p:txBody>
      </p:sp>
    </p:spTree>
    <p:extLst>
      <p:ext uri="{BB962C8B-B14F-4D97-AF65-F5344CB8AC3E}">
        <p14:creationId xmlns:p14="http://schemas.microsoft.com/office/powerpoint/2010/main" val="15185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74" y="2144068"/>
            <a:ext cx="2617302" cy="2904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088104">
            <a:off x="103529" y="1462806"/>
            <a:ext cx="3550042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i="1" kern="0" dirty="0" smtClean="0">
                <a:solidFill>
                  <a:prstClr val="black"/>
                </a:solidFill>
                <a:latin typeface="NikushBan"/>
              </a:rPr>
              <a:t>লেখক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</a:rPr>
              <a:t>পরিচিতি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8468" y="364593"/>
            <a:ext cx="2968052" cy="1598167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জন্ম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১৯৪৭খ্রিঃ ১৪ জুন রাজশাহীতে 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9" name="Oval 8"/>
          <p:cNvSpPr/>
          <p:nvPr/>
        </p:nvSpPr>
        <p:spPr>
          <a:xfrm rot="21021492">
            <a:off x="7778899" y="1631399"/>
            <a:ext cx="2330124" cy="2747131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পৈতৃক নিবাস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লক্ষীপুর  জেলার হাজিরপাড়া গ্রামে। 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10" name="Oval 9"/>
          <p:cNvSpPr/>
          <p:nvPr/>
        </p:nvSpPr>
        <p:spPr>
          <a:xfrm rot="20218602">
            <a:off x="6260775" y="4631533"/>
            <a:ext cx="2866843" cy="200009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রচনাবলী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জলোচ্ছ্বাস, </a:t>
            </a:r>
            <a:r>
              <a:rPr kumimoji="0" lang="bn-IN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হাঙর নদী </a:t>
            </a:r>
            <a:r>
              <a:rPr kumimoji="0" lang="bn-IN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গ্রেনেড, পোকামাকড়ের ঘরবসতি,মুক্তিযুদ্ধের গল্প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 rot="18378923">
            <a:off x="2975967" y="4160751"/>
            <a:ext cx="2322281" cy="275184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কর্মজীবন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বাংলা একাডেমীর পরিচালক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 rot="17840116">
            <a:off x="1931524" y="1452898"/>
            <a:ext cx="2959612" cy="2182861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পুরস্কার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</a:rPr>
              <a:t>বাংলা একাডেমীর পুরস্কার ,আলাওল সাহিত্য পুরস্কার, ফিলিপস  সাহিত্য পুরস্কার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1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13" name="Right Arrow 12"/>
          <p:cNvSpPr/>
          <p:nvPr/>
        </p:nvSpPr>
        <p:spPr>
          <a:xfrm rot="12001918">
            <a:off x="4465965" y="2620069"/>
            <a:ext cx="484950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5903103" y="1776289"/>
            <a:ext cx="452288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16" name="Right Arrow 15"/>
          <p:cNvSpPr/>
          <p:nvPr/>
        </p:nvSpPr>
        <p:spPr>
          <a:xfrm rot="21386999">
            <a:off x="7124608" y="2779541"/>
            <a:ext cx="623401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17" name="Right Arrow 16"/>
          <p:cNvSpPr/>
          <p:nvPr/>
        </p:nvSpPr>
        <p:spPr>
          <a:xfrm rot="2745518">
            <a:off x="6637207" y="4345633"/>
            <a:ext cx="375826" cy="735559"/>
          </a:xfrm>
          <a:prstGeom prst="rightArrow">
            <a:avLst>
              <a:gd name="adj1" fmla="val 39099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18" name="Right Arrow 17"/>
          <p:cNvSpPr/>
          <p:nvPr/>
        </p:nvSpPr>
        <p:spPr>
          <a:xfrm rot="7862253">
            <a:off x="4975179" y="4217789"/>
            <a:ext cx="405824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85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974" t="1648"/>
          <a:stretch/>
        </p:blipFill>
        <p:spPr>
          <a:xfrm>
            <a:off x="3924886" y="1702191"/>
            <a:ext cx="2574387" cy="2574388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937345" y="4604965"/>
            <a:ext cx="10617417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i="1" kern="0" dirty="0" smtClean="0">
                <a:solidFill>
                  <a:prstClr val="black"/>
                </a:solidFill>
                <a:latin typeface="NikushBan"/>
              </a:rPr>
              <a:t>লেখক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</a:rPr>
              <a:t> </a:t>
            </a:r>
            <a:r>
              <a:rPr kumimoji="0" lang="bn-IN" sz="3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</a:rPr>
              <a:t>সেলিনা</a:t>
            </a:r>
            <a:r>
              <a:rPr kumimoji="0" lang="bn-IN" sz="36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</a:rPr>
              <a:t> হোসেন সম্পর্কে পাঁচটি বাক্য লিখ।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10486" y="375000"/>
            <a:ext cx="4642338" cy="9988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rgbClr val="002060"/>
                </a:solidFill>
              </a:rPr>
              <a:t>একক কাজ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05" y="1505243"/>
            <a:ext cx="8693835" cy="3910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742006" y="281354"/>
            <a:ext cx="4487594" cy="9706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rgbClr val="002060"/>
                </a:solidFill>
              </a:rPr>
              <a:t>আদর্শ  পাঠ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9307" y="1600702"/>
            <a:ext cx="2769325" cy="10304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1" dirty="0" err="1">
                <a:solidFill>
                  <a:prstClr val="black"/>
                </a:solidFill>
              </a:rPr>
              <a:t>ভূসম্পত্তি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806" y="1504960"/>
            <a:ext cx="3213463" cy="1517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857304" y="1596400"/>
            <a:ext cx="3781699" cy="11143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tx1"/>
                </a:solidFill>
              </a:rPr>
              <a:t>জমিজমা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9307" y="3304903"/>
            <a:ext cx="2769325" cy="1124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tx1"/>
                </a:solidFill>
              </a:rPr>
              <a:t>সামাজিক প্রতিষ্ঠা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7304" y="3433106"/>
            <a:ext cx="3781699" cy="9958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tx1"/>
                </a:solidFill>
              </a:rPr>
              <a:t>সামাজে গৌরবময় অবস্থান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9307" y="5031479"/>
            <a:ext cx="2769325" cy="9958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tx1"/>
                </a:solidFill>
              </a:rPr>
              <a:t>শোচনীয়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7304" y="5011233"/>
            <a:ext cx="3781699" cy="9958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tx1"/>
                </a:solidFill>
              </a:rPr>
              <a:t>খুব  দুঃখজনক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68632" y="355277"/>
            <a:ext cx="3944982" cy="862149"/>
          </a:xfrm>
          <a:prstGeom prst="round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ushBan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as-IN" sz="4000" b="1" i="0" u="none" strike="noStrike" kern="0" cap="none" spc="0" normalizeH="0" baseline="0" noProof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ushBan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1" i="0" u="none" strike="noStrike" kern="0" cap="none" spc="0" normalizeH="0" baseline="0" noProof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ushBan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000" b="1" i="0" u="none" strike="noStrike" kern="0" cap="none" spc="0" normalizeH="0" baseline="0" noProof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ushBan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1" i="0" u="none" strike="noStrike" kern="0" cap="none" spc="0" normalizeH="0" baseline="0" noProof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ushBan"/>
                <a:ea typeface="+mn-ea"/>
                <a:cs typeface="NikoshBAN" panose="02000000000000000000" pitchFamily="2" charset="0"/>
              </a:rPr>
              <a:t>থ </a:t>
            </a:r>
            <a:r>
              <a:rPr kumimoji="0" lang="as-IN" sz="4000" b="1" i="0" u="none" strike="noStrike" kern="0" cap="none" spc="0" normalizeH="0" baseline="0" noProof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ushBan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1" i="0" u="none" strike="noStrike" kern="0" cap="none" spc="0" normalizeH="0" baseline="0" noProof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ushBan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000" b="1" i="0" u="none" strike="noStrike" kern="0" cap="none" spc="0" normalizeH="0" baseline="0" noProof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ushBan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000" b="1" i="0" u="none" strike="noStrike" kern="0" cap="none" spc="0" normalizeH="0" baseline="0" noProof="0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ushBan"/>
                <a:ea typeface="+mn-ea"/>
                <a:cs typeface="NikoshBAN" panose="02000000000000000000" pitchFamily="2" charset="0"/>
              </a:rPr>
              <a:t>্লেষ</a:t>
            </a:r>
            <a:r>
              <a:rPr kumimoji="0" lang="as-IN" sz="4000" b="1" i="0" u="none" strike="noStrike" kern="0" cap="none" spc="0" normalizeH="0" baseline="0" noProof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ushBan"/>
                <a:ea typeface="+mn-ea"/>
                <a:cs typeface="NikoshBAN" panose="02000000000000000000" pitchFamily="2" charset="0"/>
              </a:rPr>
              <a:t>ণ</a:t>
            </a:r>
            <a:endParaRPr kumimoji="0" lang="en-US" sz="4000" b="1" i="0" u="none" strike="noStrike" kern="0" cap="none" spc="0" normalizeH="0" baseline="0" noProof="0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ushBan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045" t="-1" r="25818" b="523"/>
          <a:stretch/>
        </p:blipFill>
        <p:spPr>
          <a:xfrm>
            <a:off x="4428309" y="3211699"/>
            <a:ext cx="3017520" cy="1438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1626" b="7848"/>
          <a:stretch/>
        </p:blipFill>
        <p:spPr>
          <a:xfrm>
            <a:off x="4428309" y="4839137"/>
            <a:ext cx="3108960" cy="1380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1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Nekosh Ban">
      <a:majorFont>
        <a:latin typeface="Nekosh Ban"/>
        <a:ea typeface=""/>
        <a:cs typeface="Nekosh Ban"/>
      </a:majorFont>
      <a:minorFont>
        <a:latin typeface="Nekosh Ban"/>
        <a:ea typeface=""/>
        <a:cs typeface="Nekosh Ba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663</Words>
  <Application>Microsoft Office PowerPoint</Application>
  <PresentationFormat>Widescreen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Corbel</vt:lpstr>
      <vt:lpstr>Nekosh Ban</vt:lpstr>
      <vt:lpstr>NikoshBan</vt:lpstr>
      <vt:lpstr>NikoshBan</vt:lpstr>
      <vt:lpstr>NikushBan</vt:lpstr>
      <vt:lpstr>Wingdings</vt:lpstr>
      <vt:lpstr>1_Office Theme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78</cp:revision>
  <dcterms:created xsi:type="dcterms:W3CDTF">2019-11-26T14:01:37Z</dcterms:created>
  <dcterms:modified xsi:type="dcterms:W3CDTF">2019-12-10T15:24:04Z</dcterms:modified>
</cp:coreProperties>
</file>