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8" r:id="rId2"/>
    <p:sldId id="277" r:id="rId3"/>
    <p:sldId id="260" r:id="rId4"/>
    <p:sldId id="261" r:id="rId5"/>
    <p:sldId id="262" r:id="rId6"/>
    <p:sldId id="279" r:id="rId7"/>
    <p:sldId id="263" r:id="rId8"/>
    <p:sldId id="266" r:id="rId9"/>
    <p:sldId id="286" r:id="rId10"/>
    <p:sldId id="282" r:id="rId11"/>
    <p:sldId id="283" r:id="rId12"/>
    <p:sldId id="267" r:id="rId13"/>
    <p:sldId id="269" r:id="rId14"/>
    <p:sldId id="285" r:id="rId15"/>
    <p:sldId id="273" r:id="rId16"/>
    <p:sldId id="274" r:id="rId17"/>
    <p:sldId id="275" r:id="rId18"/>
    <p:sldId id="276" r:id="rId19"/>
  </p:sldIdLst>
  <p:sldSz cx="12801600" cy="77724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58782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117564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76346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23512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939110" algn="l" defTabSz="1175644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3526932" algn="l" defTabSz="1175644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4114754" algn="l" defTabSz="1175644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4702576" algn="l" defTabSz="1175644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40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624" autoAdjust="0"/>
  </p:normalViewPr>
  <p:slideViewPr>
    <p:cSldViewPr>
      <p:cViewPr varScale="1">
        <p:scale>
          <a:sx n="62" d="100"/>
          <a:sy n="62" d="100"/>
        </p:scale>
        <p:origin x="876" y="48"/>
      </p:cViewPr>
      <p:guideLst>
        <p:guide orient="horz" pos="2448"/>
        <p:guide pos="4032"/>
      </p:guideLst>
    </p:cSldViewPr>
  </p:slideViewPr>
  <p:outlineViewPr>
    <p:cViewPr>
      <p:scale>
        <a:sx n="33" d="100"/>
        <a:sy n="33" d="100"/>
      </p:scale>
      <p:origin x="18" y="43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159A9F-9343-4351-8019-5DC7F327C0DA}" type="datetimeFigureOut">
              <a:rPr lang="en-US" smtClean="0"/>
              <a:pPr/>
              <a:t>12/9/2019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06425" y="685800"/>
            <a:ext cx="56451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3715C8-1183-483F-BC7E-9382CA72AD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062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715C8-1183-483F-BC7E-9382CA72AD9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986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414482"/>
            <a:ext cx="10881360" cy="16660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4404360"/>
            <a:ext cx="8961120" cy="1986280"/>
          </a:xfrm>
        </p:spPr>
        <p:txBody>
          <a:bodyPr/>
          <a:lstStyle>
            <a:lvl1pPr marL="0" indent="0" algn="ctr">
              <a:buNone/>
              <a:defRPr/>
            </a:lvl1pPr>
            <a:lvl2pPr marL="587822" indent="0" algn="ctr">
              <a:buNone/>
              <a:defRPr/>
            </a:lvl2pPr>
            <a:lvl3pPr marL="1175644" indent="0" algn="ctr">
              <a:buNone/>
              <a:defRPr/>
            </a:lvl3pPr>
            <a:lvl4pPr marL="1763466" indent="0" algn="ctr">
              <a:buNone/>
              <a:defRPr/>
            </a:lvl4pPr>
            <a:lvl5pPr marL="2351288" indent="0" algn="ctr">
              <a:buNone/>
              <a:defRPr/>
            </a:lvl5pPr>
            <a:lvl6pPr marL="2939110" indent="0" algn="ctr">
              <a:buNone/>
              <a:defRPr/>
            </a:lvl6pPr>
            <a:lvl7pPr marL="3526932" indent="0" algn="ctr">
              <a:buNone/>
              <a:defRPr/>
            </a:lvl7pPr>
            <a:lvl8pPr marL="4114754" indent="0" algn="ctr">
              <a:buNone/>
              <a:defRPr/>
            </a:lvl8pPr>
            <a:lvl9pPr marL="4702576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81CFC8-9CD4-4C19-81BA-690372E954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8F7594-D8B9-4F15-A6BE-8A62CA031D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81160" y="311257"/>
            <a:ext cx="2880360" cy="66317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311257"/>
            <a:ext cx="8427720" cy="663172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A52C79-93A3-4CF9-A87A-C097C281C0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72987A-061E-426B-9774-CF50BB758D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4994487"/>
            <a:ext cx="10881360" cy="1543685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3294275"/>
            <a:ext cx="10881360" cy="1700212"/>
          </a:xfrm>
        </p:spPr>
        <p:txBody>
          <a:bodyPr anchor="b"/>
          <a:lstStyle>
            <a:lvl1pPr marL="0" indent="0">
              <a:buNone/>
              <a:defRPr sz="2600"/>
            </a:lvl1pPr>
            <a:lvl2pPr marL="587822" indent="0">
              <a:buNone/>
              <a:defRPr sz="2300"/>
            </a:lvl2pPr>
            <a:lvl3pPr marL="1175644" indent="0">
              <a:buNone/>
              <a:defRPr sz="2100"/>
            </a:lvl3pPr>
            <a:lvl4pPr marL="1763466" indent="0">
              <a:buNone/>
              <a:defRPr sz="1800"/>
            </a:lvl4pPr>
            <a:lvl5pPr marL="2351288" indent="0">
              <a:buNone/>
              <a:defRPr sz="1800"/>
            </a:lvl5pPr>
            <a:lvl6pPr marL="2939110" indent="0">
              <a:buNone/>
              <a:defRPr sz="1800"/>
            </a:lvl6pPr>
            <a:lvl7pPr marL="3526932" indent="0">
              <a:buNone/>
              <a:defRPr sz="1800"/>
            </a:lvl7pPr>
            <a:lvl8pPr marL="4114754" indent="0">
              <a:buNone/>
              <a:defRPr sz="1800"/>
            </a:lvl8pPr>
            <a:lvl9pPr marL="4702576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E01393-F925-45E5-837D-BAA0B0CEAB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0080" y="1813560"/>
            <a:ext cx="5654040" cy="512942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480" y="1813560"/>
            <a:ext cx="5654040" cy="512942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9457F1-D3FF-4233-AC18-9FD965D3E8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1739795"/>
            <a:ext cx="5656263" cy="725064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7822" indent="0">
              <a:buNone/>
              <a:defRPr sz="2600" b="1"/>
            </a:lvl2pPr>
            <a:lvl3pPr marL="1175644" indent="0">
              <a:buNone/>
              <a:defRPr sz="2300" b="1"/>
            </a:lvl3pPr>
            <a:lvl4pPr marL="1763466" indent="0">
              <a:buNone/>
              <a:defRPr sz="2100" b="1"/>
            </a:lvl4pPr>
            <a:lvl5pPr marL="2351288" indent="0">
              <a:buNone/>
              <a:defRPr sz="2100" b="1"/>
            </a:lvl5pPr>
            <a:lvl6pPr marL="2939110" indent="0">
              <a:buNone/>
              <a:defRPr sz="2100" b="1"/>
            </a:lvl6pPr>
            <a:lvl7pPr marL="3526932" indent="0">
              <a:buNone/>
              <a:defRPr sz="2100" b="1"/>
            </a:lvl7pPr>
            <a:lvl8pPr marL="4114754" indent="0">
              <a:buNone/>
              <a:defRPr sz="2100" b="1"/>
            </a:lvl8pPr>
            <a:lvl9pPr marL="4702576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" y="2464859"/>
            <a:ext cx="5656263" cy="447812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6" y="1739795"/>
            <a:ext cx="5658485" cy="725064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7822" indent="0">
              <a:buNone/>
              <a:defRPr sz="2600" b="1"/>
            </a:lvl2pPr>
            <a:lvl3pPr marL="1175644" indent="0">
              <a:buNone/>
              <a:defRPr sz="2300" b="1"/>
            </a:lvl3pPr>
            <a:lvl4pPr marL="1763466" indent="0">
              <a:buNone/>
              <a:defRPr sz="2100" b="1"/>
            </a:lvl4pPr>
            <a:lvl5pPr marL="2351288" indent="0">
              <a:buNone/>
              <a:defRPr sz="2100" b="1"/>
            </a:lvl5pPr>
            <a:lvl6pPr marL="2939110" indent="0">
              <a:buNone/>
              <a:defRPr sz="2100" b="1"/>
            </a:lvl6pPr>
            <a:lvl7pPr marL="3526932" indent="0">
              <a:buNone/>
              <a:defRPr sz="2100" b="1"/>
            </a:lvl7pPr>
            <a:lvl8pPr marL="4114754" indent="0">
              <a:buNone/>
              <a:defRPr sz="2100" b="1"/>
            </a:lvl8pPr>
            <a:lvl9pPr marL="4702576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6" y="2464859"/>
            <a:ext cx="5658485" cy="447812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58F50A-53EF-4141-9970-012CD50CBC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BA2BE3-7AA4-4945-AD39-F2BDCC9D89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4CEE9-4415-4B78-B2CD-9EF331E60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309457"/>
            <a:ext cx="4211638" cy="1316990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0" y="309457"/>
            <a:ext cx="7156450" cy="6633528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1" y="1626447"/>
            <a:ext cx="4211638" cy="5316538"/>
          </a:xfrm>
        </p:spPr>
        <p:txBody>
          <a:bodyPr/>
          <a:lstStyle>
            <a:lvl1pPr marL="0" indent="0">
              <a:buNone/>
              <a:defRPr sz="1800"/>
            </a:lvl1pPr>
            <a:lvl2pPr marL="587822" indent="0">
              <a:buNone/>
              <a:defRPr sz="1500"/>
            </a:lvl2pPr>
            <a:lvl3pPr marL="1175644" indent="0">
              <a:buNone/>
              <a:defRPr sz="1300"/>
            </a:lvl3pPr>
            <a:lvl4pPr marL="1763466" indent="0">
              <a:buNone/>
              <a:defRPr sz="1200"/>
            </a:lvl4pPr>
            <a:lvl5pPr marL="2351288" indent="0">
              <a:buNone/>
              <a:defRPr sz="1200"/>
            </a:lvl5pPr>
            <a:lvl6pPr marL="2939110" indent="0">
              <a:buNone/>
              <a:defRPr sz="1200"/>
            </a:lvl6pPr>
            <a:lvl7pPr marL="3526932" indent="0">
              <a:buNone/>
              <a:defRPr sz="1200"/>
            </a:lvl7pPr>
            <a:lvl8pPr marL="4114754" indent="0">
              <a:buNone/>
              <a:defRPr sz="1200"/>
            </a:lvl8pPr>
            <a:lvl9pPr marL="470257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B380E-6AE8-4FEB-85A4-42EDE9B2F1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3" y="5440680"/>
            <a:ext cx="7680960" cy="642303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3" y="694478"/>
            <a:ext cx="7680960" cy="4663440"/>
          </a:xfrm>
        </p:spPr>
        <p:txBody>
          <a:bodyPr/>
          <a:lstStyle>
            <a:lvl1pPr marL="0" indent="0">
              <a:buNone/>
              <a:defRPr sz="4100"/>
            </a:lvl1pPr>
            <a:lvl2pPr marL="587822" indent="0">
              <a:buNone/>
              <a:defRPr sz="3600"/>
            </a:lvl2pPr>
            <a:lvl3pPr marL="1175644" indent="0">
              <a:buNone/>
              <a:defRPr sz="3100"/>
            </a:lvl3pPr>
            <a:lvl4pPr marL="1763466" indent="0">
              <a:buNone/>
              <a:defRPr sz="2600"/>
            </a:lvl4pPr>
            <a:lvl5pPr marL="2351288" indent="0">
              <a:buNone/>
              <a:defRPr sz="2600"/>
            </a:lvl5pPr>
            <a:lvl6pPr marL="2939110" indent="0">
              <a:buNone/>
              <a:defRPr sz="2600"/>
            </a:lvl6pPr>
            <a:lvl7pPr marL="3526932" indent="0">
              <a:buNone/>
              <a:defRPr sz="2600"/>
            </a:lvl7pPr>
            <a:lvl8pPr marL="4114754" indent="0">
              <a:buNone/>
              <a:defRPr sz="2600"/>
            </a:lvl8pPr>
            <a:lvl9pPr marL="4702576" indent="0">
              <a:buNone/>
              <a:defRPr sz="26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3" y="6082983"/>
            <a:ext cx="7680960" cy="912177"/>
          </a:xfrm>
        </p:spPr>
        <p:txBody>
          <a:bodyPr/>
          <a:lstStyle>
            <a:lvl1pPr marL="0" indent="0">
              <a:buNone/>
              <a:defRPr sz="1800"/>
            </a:lvl1pPr>
            <a:lvl2pPr marL="587822" indent="0">
              <a:buNone/>
              <a:defRPr sz="1500"/>
            </a:lvl2pPr>
            <a:lvl3pPr marL="1175644" indent="0">
              <a:buNone/>
              <a:defRPr sz="1300"/>
            </a:lvl3pPr>
            <a:lvl4pPr marL="1763466" indent="0">
              <a:buNone/>
              <a:defRPr sz="1200"/>
            </a:lvl4pPr>
            <a:lvl5pPr marL="2351288" indent="0">
              <a:buNone/>
              <a:defRPr sz="1200"/>
            </a:lvl5pPr>
            <a:lvl6pPr marL="2939110" indent="0">
              <a:buNone/>
              <a:defRPr sz="1200"/>
            </a:lvl6pPr>
            <a:lvl7pPr marL="3526932" indent="0">
              <a:buNone/>
              <a:defRPr sz="1200"/>
            </a:lvl7pPr>
            <a:lvl8pPr marL="4114754" indent="0">
              <a:buNone/>
              <a:defRPr sz="1200"/>
            </a:lvl8pPr>
            <a:lvl9pPr marL="470257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32BE14-9311-4734-B815-B8ABF298C4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0080" y="311256"/>
            <a:ext cx="1152144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7564" tIns="58782" rIns="117564" bIns="5878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0080" y="1813560"/>
            <a:ext cx="11521440" cy="512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7564" tIns="58782" rIns="117564" bIns="587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40080" y="7077922"/>
            <a:ext cx="298704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7564" tIns="58782" rIns="117564" bIns="58782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73880" y="7077922"/>
            <a:ext cx="405384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7564" tIns="58782" rIns="117564" bIns="58782" numCol="1" anchor="t" anchorCtr="0" compatLnSpc="1">
            <a:prstTxWarp prst="textNoShape">
              <a:avLst/>
            </a:prstTxWarp>
          </a:bodyPr>
          <a:lstStyle>
            <a:lvl1pPr algn="ctr"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74480" y="7077922"/>
            <a:ext cx="298704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7564" tIns="58782" rIns="117564" bIns="58782" numCol="1" anchor="t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fld id="{7D69478B-BC25-40BA-8DFE-1C2FB6AD94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7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7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7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7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700">
          <a:solidFill>
            <a:schemeClr val="tx2"/>
          </a:solidFill>
          <a:latin typeface="Arial" charset="0"/>
          <a:cs typeface="Arial" charset="0"/>
        </a:defRPr>
      </a:lvl5pPr>
      <a:lvl6pPr marL="587822" algn="ctr" rtl="0" fontAlgn="base">
        <a:spcBef>
          <a:spcPct val="0"/>
        </a:spcBef>
        <a:spcAft>
          <a:spcPct val="0"/>
        </a:spcAft>
        <a:defRPr sz="5700">
          <a:solidFill>
            <a:schemeClr val="tx2"/>
          </a:solidFill>
          <a:latin typeface="Arial" charset="0"/>
          <a:cs typeface="Arial" charset="0"/>
        </a:defRPr>
      </a:lvl6pPr>
      <a:lvl7pPr marL="1175644" algn="ctr" rtl="0" fontAlgn="base">
        <a:spcBef>
          <a:spcPct val="0"/>
        </a:spcBef>
        <a:spcAft>
          <a:spcPct val="0"/>
        </a:spcAft>
        <a:defRPr sz="5700">
          <a:solidFill>
            <a:schemeClr val="tx2"/>
          </a:solidFill>
          <a:latin typeface="Arial" charset="0"/>
          <a:cs typeface="Arial" charset="0"/>
        </a:defRPr>
      </a:lvl7pPr>
      <a:lvl8pPr marL="1763466" algn="ctr" rtl="0" fontAlgn="base">
        <a:spcBef>
          <a:spcPct val="0"/>
        </a:spcBef>
        <a:spcAft>
          <a:spcPct val="0"/>
        </a:spcAft>
        <a:defRPr sz="5700">
          <a:solidFill>
            <a:schemeClr val="tx2"/>
          </a:solidFill>
          <a:latin typeface="Arial" charset="0"/>
          <a:cs typeface="Arial" charset="0"/>
        </a:defRPr>
      </a:lvl8pPr>
      <a:lvl9pPr marL="2351288" algn="ctr" rtl="0" fontAlgn="base">
        <a:spcBef>
          <a:spcPct val="0"/>
        </a:spcBef>
        <a:spcAft>
          <a:spcPct val="0"/>
        </a:spcAft>
        <a:defRPr sz="57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440867" indent="-440867" algn="l" rtl="0" eaLnBrk="0" fontAlgn="base" hangingPunct="0">
        <a:spcBef>
          <a:spcPct val="20000"/>
        </a:spcBef>
        <a:spcAft>
          <a:spcPct val="0"/>
        </a:spcAft>
        <a:buChar char="•"/>
        <a:defRPr sz="4100">
          <a:solidFill>
            <a:schemeClr val="tx1"/>
          </a:solidFill>
          <a:latin typeface="+mn-lt"/>
          <a:ea typeface="+mn-ea"/>
          <a:cs typeface="+mn-cs"/>
        </a:defRPr>
      </a:lvl1pPr>
      <a:lvl2pPr marL="955211" indent="-367389" algn="l" rtl="0" eaLnBrk="0" fontAlgn="base" hangingPunct="0">
        <a:spcBef>
          <a:spcPct val="20000"/>
        </a:spcBef>
        <a:spcAft>
          <a:spcPct val="0"/>
        </a:spcAft>
        <a:buChar char="–"/>
        <a:defRPr sz="3600">
          <a:solidFill>
            <a:schemeClr val="tx1"/>
          </a:solidFill>
          <a:latin typeface="+mn-lt"/>
          <a:cs typeface="+mn-cs"/>
        </a:defRPr>
      </a:lvl2pPr>
      <a:lvl3pPr marL="1469555" indent="-293911" algn="l" rtl="0" eaLnBrk="0" fontAlgn="base" hangingPunct="0">
        <a:spcBef>
          <a:spcPct val="20000"/>
        </a:spcBef>
        <a:spcAft>
          <a:spcPct val="0"/>
        </a:spcAft>
        <a:buChar char="•"/>
        <a:defRPr sz="3100">
          <a:solidFill>
            <a:schemeClr val="tx1"/>
          </a:solidFill>
          <a:latin typeface="+mn-lt"/>
          <a:cs typeface="+mn-cs"/>
        </a:defRPr>
      </a:lvl3pPr>
      <a:lvl4pPr marL="2057377" indent="-293911" algn="l" rtl="0" eaLnBrk="0" fontAlgn="base" hangingPunct="0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  <a:cs typeface="+mn-cs"/>
        </a:defRPr>
      </a:lvl4pPr>
      <a:lvl5pPr marL="2645199" indent="-293911" algn="l" rtl="0" eaLnBrk="0" fontAlgn="base" hangingPunct="0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  <a:cs typeface="+mn-cs"/>
        </a:defRPr>
      </a:lvl5pPr>
      <a:lvl6pPr marL="3233021" indent="-293911" algn="l" rtl="0" fontAlgn="base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  <a:cs typeface="+mn-cs"/>
        </a:defRPr>
      </a:lvl6pPr>
      <a:lvl7pPr marL="3820843" indent="-293911" algn="l" rtl="0" fontAlgn="base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  <a:cs typeface="+mn-cs"/>
        </a:defRPr>
      </a:lvl7pPr>
      <a:lvl8pPr marL="4408665" indent="-293911" algn="l" rtl="0" fontAlgn="base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  <a:cs typeface="+mn-cs"/>
        </a:defRPr>
      </a:lvl8pPr>
      <a:lvl9pPr marL="4996487" indent="-293911" algn="l" rtl="0" fontAlgn="base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7822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5644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466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51288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39110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26932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754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702576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91002"/>
            <a:ext cx="12192000" cy="7190397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838200" y="5715000"/>
            <a:ext cx="11414760" cy="142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7564" tIns="58782" rIns="117564" bIns="58782">
            <a:spAutoFit/>
          </a:bodyPr>
          <a:lstStyle/>
          <a:p>
            <a:r>
              <a:rPr lang="bn-BD" sz="62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পাঠে </a:t>
            </a:r>
            <a:r>
              <a:rPr lang="bn-BD" sz="85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তোমাদের স্বাগতম</a:t>
            </a:r>
            <a:endParaRPr lang="en-US" sz="85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62400" y="990600"/>
            <a:ext cx="3200400" cy="70788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69" r="10034" b="23072"/>
          <a:stretch/>
        </p:blipFill>
        <p:spPr>
          <a:xfrm>
            <a:off x="3505199" y="2062933"/>
            <a:ext cx="4267201" cy="31155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752600" y="5334000"/>
            <a:ext cx="8305799" cy="1323439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742950" indent="-742950" algn="ctr">
              <a:buFont typeface="+mj-lt"/>
              <a:buAutoNum type="arabicPeriod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আয়তকার ফুলের বাগানের  দৈর্ঘ-৬০মিঃ এবং</a:t>
            </a: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প্রস্থ-৩০মিঃ হলে ক্ষেত্রফল  নির্নয় কর।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                                           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ownload0000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1524000"/>
            <a:ext cx="5181600" cy="3048000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4495800" y="457200"/>
            <a:ext cx="3200400" cy="762000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পরিমাপ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4876800"/>
            <a:ext cx="10591800" cy="1938992"/>
          </a:xfrm>
          <a:prstGeom prst="rect">
            <a:avLst/>
          </a:prstGeom>
          <a:noFill/>
          <a:ln w="19050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cs typeface="NikoshBAN" panose="02000000000000000000" pitchFamily="2" charset="0"/>
              </a:rPr>
              <a:t>পাড়সহ একটি পুকুরের  দৈর্ঘ্য ৮০ মিটার ও প্রস্থ ৫০ মিটার।</a:t>
            </a:r>
          </a:p>
          <a:p>
            <a:pPr algn="ctr"/>
            <a:r>
              <a:rPr lang="bn-BD" sz="4000" dirty="0" smtClean="0">
                <a:cs typeface="NikoshBAN" panose="02000000000000000000" pitchFamily="2" charset="0"/>
              </a:rPr>
              <a:t>যদি পুকুরের প্রত্যেক পাড়ের বিস্তার ৪ মিটার হয়, তবে</a:t>
            </a:r>
          </a:p>
          <a:p>
            <a:pPr algn="ctr"/>
            <a:r>
              <a:rPr lang="bn-BD" sz="4000" dirty="0" smtClean="0">
                <a:cs typeface="NikoshBAN" panose="02000000000000000000" pitchFamily="2" charset="0"/>
              </a:rPr>
              <a:t>পুকুরের পরিসীমা এবং পুকুর পাড়ের ক্ষেত্রফল কত ? </a:t>
            </a:r>
            <a:endParaRPr lang="en-US" sz="4000" dirty="0"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981450" y="520214"/>
            <a:ext cx="3505200" cy="70788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40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4000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2000" y="2209800"/>
            <a:ext cx="11049000" cy="1323439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একটি খেলার </a:t>
            </a:r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মাঠের 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১০০ </a:t>
            </a:r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মিটার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প্রস্থ 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৮৫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মিটার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এবং</a:t>
            </a:r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মাঠের </a:t>
            </a:r>
            <a:endParaRPr lang="en-US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বাহিরের চারদিকে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২মিঃচওড়া </a:t>
            </a:r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একটি রাস্তা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আছে। 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0" y="4572000"/>
            <a:ext cx="7315200" cy="182880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28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১। খেলার মাঠের পরিসীমা কত?</a:t>
            </a:r>
          </a:p>
          <a:p>
            <a:r>
              <a:rPr lang="bn-BD" sz="28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২। খেলার মাঠের ক্ষেত্রফল কত?</a:t>
            </a:r>
          </a:p>
          <a:p>
            <a:r>
              <a:rPr lang="bn-BD" sz="28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৩। রাস্তার ক্ষেত্রফল কত?</a:t>
            </a:r>
            <a:endParaRPr lang="en-US" sz="2800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53000" y="228600"/>
            <a:ext cx="2819400" cy="762000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পরিমাপ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990600" y="1371600"/>
            <a:ext cx="10668000" cy="838200"/>
          </a:xfrm>
        </p:spPr>
        <p:txBody>
          <a:bodyPr>
            <a:prstTxWarp prst="textPlain">
              <a:avLst/>
            </a:prstTxWarp>
            <a:noAutofit/>
          </a:bodyPr>
          <a:lstStyle/>
          <a:p>
            <a:pPr algn="l"/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GKwU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AvqZvKvi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 </a:t>
            </a:r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evMv‡bi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ˆ`N©¨ 60 </a:t>
            </a:r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wgUvi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, </a:t>
            </a:r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cÖ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¯’ 40 </a:t>
            </a:r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wgUvi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| </a:t>
            </a:r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Gi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wfZ‡ii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Pviw`‡K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 2 </a:t>
            </a:r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wgUvi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চওড়া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GKwU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iv¯Ív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Av‡Q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| </a:t>
            </a:r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রাস্তাটির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।</a:t>
            </a:r>
            <a:endParaRPr lang="en-US" sz="3200" b="1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Picture 3" descr="17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2743200"/>
            <a:ext cx="6248400" cy="3352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295400" y="6553200"/>
            <a:ext cx="4343400" cy="457200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L) </a:t>
            </a:r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iv¯Ívi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ÿÎdj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wbY©q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Ki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|</a:t>
            </a:r>
            <a:endParaRPr lang="en-US" sz="3200" b="1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0" y="381000"/>
            <a:ext cx="3200400" cy="685800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পরিমাপ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1"/>
          <p:cNvSpPr>
            <a:spLocks noGrp="1"/>
          </p:cNvSpPr>
          <p:nvPr/>
        </p:nvSpPr>
        <p:spPr>
          <a:xfrm>
            <a:off x="2057400" y="6400800"/>
            <a:ext cx="7772400" cy="4794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sz="3600" dirty="0" smtClean="0">
                <a:latin typeface="SutonnyMJ" pitchFamily="2" charset="0"/>
                <a:cs typeface="SutonnyMJ" pitchFamily="2" charset="0"/>
              </a:rPr>
            </a:br>
            <a:r>
              <a:rPr lang="en-US" sz="3600" dirty="0">
                <a:latin typeface="SutonnyMJ" pitchFamily="2" charset="0"/>
                <a:cs typeface="SutonnyMJ" pitchFamily="2" charset="0"/>
              </a:rPr>
              <a:t/>
            </a:r>
            <a:br>
              <a:rPr lang="en-US" sz="3600" dirty="0">
                <a:latin typeface="SutonnyMJ" pitchFamily="2" charset="0"/>
                <a:cs typeface="SutonnyMJ" pitchFamily="2" charset="0"/>
              </a:rPr>
            </a:br>
            <a:endParaRPr lang="en-US" sz="3600" dirty="0" smtClean="0">
              <a:latin typeface="SutonnyMJ" pitchFamily="2" charset="0"/>
              <a:cs typeface="SutonnyMJ" pitchFamily="2" charset="0"/>
            </a:endParaRPr>
          </a:p>
          <a:p>
            <a:pPr algn="l"/>
            <a:r>
              <a:rPr lang="en-US" sz="3600" dirty="0" smtClean="0">
                <a:latin typeface="SutonnyMJ" pitchFamily="2" charset="0"/>
                <a:cs typeface="SutonnyMJ" pitchFamily="2" charset="0"/>
              </a:rPr>
              <a:t>K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)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K¨v¤úvm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GjvKv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KZ †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n±i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?</a:t>
            </a:r>
            <a:br>
              <a:rPr lang="en-US" sz="3600" dirty="0">
                <a:latin typeface="SutonnyMJ" pitchFamily="2" charset="0"/>
                <a:cs typeface="SutonnyMJ" pitchFamily="2" charset="0"/>
              </a:rPr>
            </a:br>
            <a:r>
              <a:rPr lang="en-US" sz="3600" dirty="0">
                <a:latin typeface="SutonnyMJ" pitchFamily="2" charset="0"/>
                <a:cs typeface="SutonnyMJ" pitchFamily="2" charset="0"/>
              </a:rPr>
              <a:t/>
            </a:r>
            <a:br>
              <a:rPr lang="en-US" sz="3600" dirty="0">
                <a:latin typeface="SutonnyMJ" pitchFamily="2" charset="0"/>
                <a:cs typeface="SutonnyMJ" pitchFamily="2" charset="0"/>
              </a:rPr>
            </a:br>
            <a:r>
              <a:rPr lang="en-US" sz="3600" dirty="0">
                <a:latin typeface="SutonnyMJ" pitchFamily="2" charset="0"/>
                <a:cs typeface="SutonnyMJ" pitchFamily="2" charset="0"/>
              </a:rPr>
              <a:t> </a:t>
            </a:r>
            <a:br>
              <a:rPr lang="en-US" sz="3600" dirty="0">
                <a:latin typeface="SutonnyMJ" pitchFamily="2" charset="0"/>
                <a:cs typeface="SutonnyMJ" pitchFamily="2" charset="0"/>
              </a:rPr>
            </a:br>
            <a:endParaRPr lang="en-US" sz="36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Picture 3" descr="images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3352800"/>
            <a:ext cx="4648200" cy="260299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2000" y="1219200"/>
            <a:ext cx="11277600" cy="175432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latin typeface="SutonnyMJ" pitchFamily="2" charset="0"/>
                <a:cs typeface="SutonnyMJ" pitchFamily="2" charset="0"/>
              </a:rPr>
              <a:t>1|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AvqZKvi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 ¯‹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zj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K¨v¤úv‡mi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 ‡¶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Îdj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 10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GKi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Ges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ˆ`N©¨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cÖ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‡¯’I 4 ¸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Y|K¨v¤úv‡m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Aew¯’Z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AwW‡Uvwiqv‡gi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ˆ`N©¨ ,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cÖ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¯’ I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D”PZv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h_v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µ‡g 40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wgUvi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, 35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wgUvi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I 10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wgUvi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Ges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†`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qv‡ji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cyiZ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¡  15 †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m.wg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|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1828800" y="674506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latin typeface="SutonnyMJ" pitchFamily="2" charset="0"/>
                <a:cs typeface="SutonnyMJ" pitchFamily="2" charset="0"/>
              </a:rPr>
              <a:t>L) ¯‹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zj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K¨v¤úv‡mi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mxgvbv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cÖvPx‡ii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ˆ`N©¨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wgUv‡i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wbY©q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Ki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?</a:t>
            </a:r>
            <a:endParaRPr lang="en-US" sz="3600" dirty="0"/>
          </a:p>
        </p:txBody>
      </p:sp>
      <p:pic>
        <p:nvPicPr>
          <p:cNvPr id="7" name="Picture 6" descr="20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600" y="3048000"/>
            <a:ext cx="5867400" cy="312740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86000" y="6477000"/>
            <a:ext cx="8305800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latin typeface="SutonnyMJ" pitchFamily="2" charset="0"/>
                <a:cs typeface="SutonnyMJ" pitchFamily="2" charset="0"/>
              </a:rPr>
              <a:t>M)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AwW‡Uvwiqv‡gi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Pvi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†`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qv‡ji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AvqZb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wbY©q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Ki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?</a:t>
            </a:r>
            <a:endParaRPr lang="en-US" sz="3600" dirty="0"/>
          </a:p>
        </p:txBody>
      </p:sp>
      <p:pic>
        <p:nvPicPr>
          <p:cNvPr id="9" name="Picture 8" descr="20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1800" y="3048000"/>
            <a:ext cx="5867400" cy="3179506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0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6" grpId="0"/>
      <p:bldP spid="6" grpId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1000" y="609600"/>
            <a:ext cx="2971800" cy="70788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40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539835"/>
            <a:ext cx="4343400" cy="327936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TextBox 8"/>
          <p:cNvSpPr txBox="1"/>
          <p:nvPr/>
        </p:nvSpPr>
        <p:spPr>
          <a:xfrm>
            <a:off x="1797628" y="5105400"/>
            <a:ext cx="7758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১। ক্ষেত্রফল পরিমাপ কি?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7628" y="5943600"/>
            <a:ext cx="7975260" cy="646331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। স্কেল দ্বারা তোমার গণিত বইয়ের ক্ষেত্রফল নির্ণয় কর।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64080" y="1827966"/>
            <a:ext cx="7772400" cy="4572834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752600" y="1752600"/>
            <a:ext cx="8686800" cy="289560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/>
              <a:buNone/>
            </a:pPr>
            <a:r>
              <a:rPr lang="bn-IN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১। আয়তকার ক্ষেত্রের ক্ষেত্রফল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=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?</a:t>
            </a:r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Wingdings 2"/>
              <a:buNone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  (ক) দৈর্ঘ্য+প্রস্থ  (খ) দৈর্ঘ্য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×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প্রস্থ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(গ)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÷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প্রস্থ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(ঘ)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–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প্রস্থ </a:t>
            </a:r>
          </a:p>
          <a:p>
            <a:pPr marL="0" indent="0">
              <a:buFont typeface="Wingdings 2"/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Wingdings 2"/>
              <a:buNone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২।ক্ষেত্রফলের একক কী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?</a:t>
            </a:r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Wingdings 2"/>
              <a:buNone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  (ক)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  গজ    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(খ)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 মিটার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(গ)  বর্গ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গজ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ঘ)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  ঘন মিটার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0" indent="0">
              <a:buFont typeface="Wingdings 2"/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Wingdings 2"/>
              <a:buNone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৩।মিটার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×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মিটার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=? </a:t>
            </a:r>
          </a:p>
          <a:p>
            <a:pPr marL="0" indent="0">
              <a:buFont typeface="Wingdings 2"/>
              <a:buNone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(ক)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 দ্বিগুণ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মিটার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(খ) বর্গ মিটার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(গ)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ঘন মিটার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(ঘ)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 পূর্ণ মিটার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 ।</a:t>
            </a:r>
            <a:endParaRPr lang="bn-IN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52600" y="5220771"/>
            <a:ext cx="8915400" cy="224676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৪।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আয়তক্ষেত্রের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ক্ষেত্রে-  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(i)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ক্ষেত্রফল=(দৈর্ঘ্য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×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প্রস্থ) বর্গ একক।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                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(ii)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ক্ষেত্রফল =(দৈর্ঘ্য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×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প্রস্থ) একক।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                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iii)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পরিসীমা=২(দৈর্ঘ্য+প্রস্থ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) একক।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কোনটি সঠিক? (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i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ও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iii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গ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ও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iii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ঘ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i,ii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ও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iii 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36720" y="790812"/>
            <a:ext cx="2796540" cy="70788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40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962400" y="2286000"/>
            <a:ext cx="1676400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              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143500" y="3112770"/>
            <a:ext cx="1752600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                           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4267200" y="4014906"/>
            <a:ext cx="1752600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                           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6400800" y="5791200"/>
            <a:ext cx="1752600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                               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0" y="609600"/>
            <a:ext cx="3810000" cy="70788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40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000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216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4760" y="1715835"/>
            <a:ext cx="4267200" cy="2747375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676400" y="4800600"/>
            <a:ext cx="9104267" cy="2286000"/>
          </a:xfrm>
          <a:prstGeom prst="rect">
            <a:avLst/>
          </a:prstGeom>
          <a:noFill/>
          <a:ln w="19050">
            <a:noFill/>
          </a:ln>
        </p:spPr>
        <p:txBody>
          <a:bodyPr>
            <a:prstTxWarp prst="textPlain">
              <a:avLst/>
            </a:prstTxWarp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buFont typeface="Wingdings 2"/>
              <a:buNone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১।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স্কেল দিয়ে তোমার বাসার একটি দরজা ও একটি জানালার দৈর্ঘ্য ও</a:t>
            </a:r>
          </a:p>
          <a:p>
            <a:pPr marL="0" indent="0" algn="ctr">
              <a:buFont typeface="Wingdings 2"/>
              <a:buNone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প্রস্থ পরিমাপ করে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ক্ষেত্রফল নির্ণয় কর ।</a:t>
            </a:r>
          </a:p>
          <a:p>
            <a:pPr marL="0" indent="0" algn="ctr">
              <a:buFont typeface="Wingdings 2"/>
              <a:buNone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২।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দৈর্ঘ্য ও প্রস্থ মেপে একটি ইটের ছয়টি তলের ক্ষেত্রফল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নির্ণয়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কর 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ingle Corner Rectangle 4"/>
          <p:cNvSpPr/>
          <p:nvPr/>
        </p:nvSpPr>
        <p:spPr>
          <a:xfrm>
            <a:off x="990600" y="2362200"/>
            <a:ext cx="10439400" cy="1038860"/>
          </a:xfrm>
          <a:prstGeom prst="flowChartAlternateProcess">
            <a:avLst/>
          </a:prstGeom>
          <a:noFill/>
          <a:ln w="38100"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17564" tIns="58782" rIns="117564" bIns="58782" anchor="ctr">
            <a:prstTxWarp prst="textPlain">
              <a:avLst/>
            </a:prstTxWarp>
          </a:bodyPr>
          <a:lstStyle/>
          <a:p>
            <a:pPr algn="ctr">
              <a:defRPr/>
            </a:pP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ক্লাসের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জানিয়ে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করছি</a:t>
            </a:r>
            <a:endParaRPr lang="en-US" sz="36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6659880" y="1772920"/>
            <a:ext cx="426720" cy="5510848"/>
            <a:chOff x="2832" y="864"/>
            <a:chExt cx="192" cy="3063"/>
          </a:xfrm>
        </p:grpSpPr>
        <p:cxnSp>
          <p:nvCxnSpPr>
            <p:cNvPr id="3" name="Straight Connector 8"/>
            <p:cNvCxnSpPr>
              <a:cxnSpLocks noChangeShapeType="1"/>
            </p:cNvCxnSpPr>
            <p:nvPr/>
          </p:nvCxnSpPr>
          <p:spPr bwMode="auto">
            <a:xfrm>
              <a:off x="2928" y="864"/>
              <a:ext cx="0" cy="2967"/>
            </a:xfrm>
            <a:prstGeom prst="line">
              <a:avLst/>
            </a:prstGeom>
            <a:noFill/>
            <a:ln w="5715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" name="Straight Connector 8"/>
            <p:cNvCxnSpPr>
              <a:cxnSpLocks noChangeShapeType="1"/>
            </p:cNvCxnSpPr>
            <p:nvPr/>
          </p:nvCxnSpPr>
          <p:spPr bwMode="auto">
            <a:xfrm>
              <a:off x="2832" y="960"/>
              <a:ext cx="0" cy="2967"/>
            </a:xfrm>
            <a:prstGeom prst="line">
              <a:avLst/>
            </a:prstGeom>
            <a:noFill/>
            <a:ln w="5715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" name="Straight Connector 8"/>
            <p:cNvCxnSpPr>
              <a:cxnSpLocks noChangeShapeType="1"/>
            </p:cNvCxnSpPr>
            <p:nvPr/>
          </p:nvCxnSpPr>
          <p:spPr bwMode="auto">
            <a:xfrm>
              <a:off x="3024" y="864"/>
              <a:ext cx="0" cy="2967"/>
            </a:xfrm>
            <a:prstGeom prst="line">
              <a:avLst/>
            </a:prstGeom>
            <a:noFill/>
            <a:ln w="57150" algn="ctr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6" name="Flowchart: Alternate Process 5"/>
          <p:cNvSpPr/>
          <p:nvPr/>
        </p:nvSpPr>
        <p:spPr>
          <a:xfrm>
            <a:off x="5247210" y="593408"/>
            <a:ext cx="2057400" cy="806768"/>
          </a:xfrm>
          <a:prstGeom prst="flowChartAlternateProcess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>
            <a:prstTxWarp prst="textPlain">
              <a:avLst/>
            </a:prstTxWarp>
          </a:bodyPr>
          <a:lstStyle/>
          <a:p>
            <a:pPr algn="ctr"/>
            <a:r>
              <a:rPr lang="en-US" sz="4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72400" y="2971800"/>
            <a:ext cx="3681674" cy="3831878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সপ্তম</a:t>
            </a:r>
            <a:endParaRPr lang="bn-IN" sz="3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বিষয়ঃ গণিত</a:t>
            </a:r>
          </a:p>
          <a:p>
            <a:pPr algn="ctr"/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তৃতীয়</a:t>
            </a:r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পরিমাপ</a:t>
            </a:r>
            <a:endParaRPr lang="bn-IN" sz="3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৫ মিনিট</a:t>
            </a:r>
            <a:endParaRPr lang="bn-BD" sz="3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122" t="22401" r="35435" b="14204"/>
          <a:stretch/>
        </p:blipFill>
        <p:spPr bwMode="auto">
          <a:xfrm>
            <a:off x="8660737" y="1400176"/>
            <a:ext cx="1905000" cy="22256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81000" y="3886200"/>
            <a:ext cx="5991067" cy="27432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32" tIns="45715" rIns="91432" bIns="45715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6000" dirty="0" smtClean="0">
                <a:ln w="0"/>
                <a:solidFill>
                  <a:srgbClr val="7030A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NikoshBAN" pitchFamily="2" charset="0"/>
              </a:rPr>
              <a:t>‡</a:t>
            </a:r>
            <a:r>
              <a:rPr lang="en-US" sz="6000" dirty="0" err="1" smtClean="0">
                <a:ln w="0"/>
                <a:solidFill>
                  <a:srgbClr val="7030A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NikoshBAN" pitchFamily="2" charset="0"/>
              </a:rPr>
              <a:t>gvt</a:t>
            </a:r>
            <a:r>
              <a:rPr lang="en-US" sz="6000" dirty="0" smtClean="0">
                <a:ln w="0"/>
                <a:solidFill>
                  <a:srgbClr val="7030A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n w="0"/>
                <a:solidFill>
                  <a:srgbClr val="7030A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NikoshBAN" pitchFamily="2" charset="0"/>
              </a:rPr>
              <a:t>মামুনুi</a:t>
            </a:r>
            <a:r>
              <a:rPr lang="en-US" sz="6000" dirty="0" smtClean="0">
                <a:ln w="0"/>
                <a:solidFill>
                  <a:srgbClr val="7030A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n w="0"/>
                <a:solidFill>
                  <a:srgbClr val="7030A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NikoshBAN" pitchFamily="2" charset="0"/>
              </a:rPr>
              <a:t>ikx</a:t>
            </a:r>
            <a:r>
              <a:rPr lang="en-US" sz="6000" dirty="0" smtClean="0">
                <a:ln w="0"/>
                <a:solidFill>
                  <a:srgbClr val="7030A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NikoshBAN" pitchFamily="2" charset="0"/>
              </a:rPr>
              <a:t>`</a:t>
            </a:r>
            <a:endParaRPr lang="bn-BD" sz="6000" dirty="0" smtClean="0">
              <a:ln w="0"/>
              <a:solidFill>
                <a:srgbClr val="7030A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NikoshBAN" pitchFamily="2" charset="0"/>
            </a:endParaRPr>
          </a:p>
          <a:p>
            <a:pPr algn="ctr"/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4400" dirty="0">
              <a:ln w="0"/>
              <a:solidFill>
                <a:schemeClr val="tx1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বাতাকান্দি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সরকার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সাহেব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আবুল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মেমোরিয়াল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dirty="0" smtClean="0">
              <a:ln w="0"/>
              <a:solidFill>
                <a:schemeClr val="tx1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তিতাস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,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কুমিল্লা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endParaRPr lang="bn-BD" sz="2400" dirty="0">
              <a:ln w="0"/>
              <a:solidFill>
                <a:schemeClr val="tx1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443" y="1924421"/>
            <a:ext cx="1938180" cy="19241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4600" y="401171"/>
            <a:ext cx="7391400" cy="589429"/>
          </a:xfrm>
          <a:prstGeom prst="roundRect">
            <a:avLst/>
          </a:prstGeom>
          <a:noFill/>
          <a:ln w="38100"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78053" tIns="39027" rIns="78053" bIns="39027" anchor="ctr">
            <a:prstTxWarp prst="textPlain">
              <a:avLst/>
            </a:prstTxWarp>
          </a:bodyPr>
          <a:lstStyle/>
          <a:p>
            <a:pPr algn="ctr">
              <a:defRPr/>
            </a:pPr>
            <a:r>
              <a:rPr lang="en-US" sz="2400" b="1" dirty="0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24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24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4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4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4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endParaRPr lang="en-US" sz="2400" b="1" dirty="0">
              <a:ln w="1016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2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1" y="1263794"/>
            <a:ext cx="4267200" cy="2503343"/>
          </a:xfrm>
          <a:prstGeom prst="rect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5" name="Picture 4" descr="20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400" y="1371600"/>
            <a:ext cx="4363101" cy="2379873"/>
          </a:xfrm>
          <a:prstGeom prst="rect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6" name="Picture 5" descr="download00000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599" y="4191000"/>
            <a:ext cx="4267201" cy="2254472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7" name="Picture 6" descr="207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4160" y="4153341"/>
            <a:ext cx="4511040" cy="2292131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9" name="Round Single Corner Rectangle 4"/>
          <p:cNvSpPr/>
          <p:nvPr/>
        </p:nvSpPr>
        <p:spPr>
          <a:xfrm>
            <a:off x="2286000" y="6743700"/>
            <a:ext cx="8001000" cy="647700"/>
          </a:xfrm>
          <a:prstGeom prst="flowChartAlternateProcess">
            <a:avLst/>
          </a:prstGeom>
          <a:noFill/>
          <a:ln w="38100"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prstTxWarp prst="textPlain">
              <a:avLst/>
            </a:prstTxWarp>
          </a:bodyPr>
          <a:lstStyle/>
          <a:p>
            <a:pPr algn="ctr">
              <a:defRPr/>
            </a:pPr>
            <a:r>
              <a:rPr lang="en-US" sz="280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28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ছবিগুলোর</a:t>
            </a:r>
            <a:r>
              <a:rPr lang="en-US" sz="28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28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পারছ</a:t>
            </a:r>
            <a:endParaRPr lang="en-US" sz="2800" b="1" dirty="0">
              <a:ln w="1016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" t="11500" r="1878" b="36333"/>
          <a:stretch/>
        </p:blipFill>
        <p:spPr>
          <a:xfrm>
            <a:off x="1911899" y="1066800"/>
            <a:ext cx="7819292" cy="4644390"/>
          </a:xfrm>
          <a:prstGeom prst="rect">
            <a:avLst/>
          </a:prstGeom>
          <a:ln w="12700"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18" r="7181" b="41648"/>
          <a:stretch/>
        </p:blipFill>
        <p:spPr>
          <a:xfrm>
            <a:off x="1828800" y="2437912"/>
            <a:ext cx="7819292" cy="90297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889761" y="1072913"/>
            <a:ext cx="7743091" cy="1352062"/>
            <a:chOff x="715109" y="1535918"/>
            <a:chExt cx="7743091" cy="1352062"/>
          </a:xfrm>
        </p:grpSpPr>
        <p:sp>
          <p:nvSpPr>
            <p:cNvPr id="7" name="Flowchart: Data 6"/>
            <p:cNvSpPr/>
            <p:nvPr/>
          </p:nvSpPr>
          <p:spPr>
            <a:xfrm>
              <a:off x="715109" y="1535918"/>
              <a:ext cx="7209692" cy="1352062"/>
            </a:xfrm>
            <a:prstGeom prst="flowChartInputOutpu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.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Isosceles Triangle 7"/>
            <p:cNvSpPr/>
            <p:nvPr/>
          </p:nvSpPr>
          <p:spPr>
            <a:xfrm>
              <a:off x="6477000" y="1535918"/>
              <a:ext cx="1981200" cy="1352062"/>
            </a:xfrm>
            <a:prstGeom prst="triangle">
              <a:avLst>
                <a:gd name="adj" fmla="val 72773"/>
              </a:avLst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Isosceles Triangle 8"/>
            <p:cNvSpPr/>
            <p:nvPr/>
          </p:nvSpPr>
          <p:spPr>
            <a:xfrm flipV="1">
              <a:off x="1219200" y="1535918"/>
              <a:ext cx="1219199" cy="1352062"/>
            </a:xfrm>
            <a:prstGeom prst="triangle">
              <a:avLst>
                <a:gd name="adj" fmla="val 0"/>
              </a:avLst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Isosceles Triangle 9"/>
            <p:cNvSpPr/>
            <p:nvPr/>
          </p:nvSpPr>
          <p:spPr>
            <a:xfrm>
              <a:off x="768096" y="1535918"/>
              <a:ext cx="1060704" cy="1352062"/>
            </a:xfrm>
            <a:prstGeom prst="triangle">
              <a:avLst>
                <a:gd name="adj" fmla="val 42816"/>
              </a:avLst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2057400" y="5105400"/>
            <a:ext cx="7162800" cy="2273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7564" tIns="58782" rIns="117564" bIns="58782">
            <a:spAutoFit/>
          </a:bodyPr>
          <a:lstStyle/>
          <a:p>
            <a:pPr algn="ctr"/>
            <a:r>
              <a:rPr lang="bn-BD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আজকের </a:t>
            </a:r>
            <a:r>
              <a:rPr lang="bn-BD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4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9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sz="9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পরিমাপ</a:t>
            </a:r>
            <a:r>
              <a:rPr lang="bn-BD" sz="9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9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3962400" y="816114"/>
            <a:ext cx="3886200" cy="1012686"/>
          </a:xfrm>
          <a:prstGeom prst="flowChartAlternateProcess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54" tIns="58776" rIns="117554" bIns="58776" rtlCol="0" anchor="ctr">
            <a:prstTxWarp prst="textPlain">
              <a:avLst/>
            </a:prstTxWarp>
          </a:bodyPr>
          <a:lstStyle/>
          <a:p>
            <a:pPr algn="ctr"/>
            <a:r>
              <a:rPr lang="en-US" sz="51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1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2416314"/>
            <a:ext cx="44921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95400" y="3424535"/>
            <a:ext cx="9906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1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। ক্ষেত্রফল পরিমাপ কী তা বলতে পারবে।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। ক্ষেত্রফল পরিমাপের এককগুলো উল্লেখ করতে পারবে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। ক্ষেত্রফল পরিমাপের বিভিন্ন পদ্ধতি ব্যাখ্যা করতে পারবে।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" name="Object 4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7978110"/>
              </p:ext>
            </p:extLst>
          </p:nvPr>
        </p:nvGraphicFramePr>
        <p:xfrm>
          <a:off x="5029200" y="2590800"/>
          <a:ext cx="1721556" cy="1452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29200" y="2590800"/>
                        <a:ext cx="1721556" cy="1452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1981200" y="1219200"/>
            <a:ext cx="7696200" cy="58477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32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এসো আমরা একটি ভিডিও দেখি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981200" y="4648200"/>
            <a:ext cx="7696200" cy="193899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বর্গক্ষেত্র অথবা আয়তক্ষেত্রের ক্ষেত্রফল পরিমাপ করার</a:t>
            </a: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জন্য ক্ষেত্রটির দৈর্ঘ্য ও প্রস্থের মান জানা প্রয়োজন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5505450" y="4243030"/>
            <a:ext cx="440055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505450" y="1423630"/>
            <a:ext cx="440055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562600" y="1447800"/>
            <a:ext cx="4313873" cy="2795230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4857750" y="1423630"/>
            <a:ext cx="9525" cy="2819400"/>
          </a:xfrm>
          <a:prstGeom prst="line">
            <a:avLst/>
          </a:prstGeom>
          <a:ln w="762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9829800" y="1423630"/>
            <a:ext cx="30480" cy="291381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541645" y="1423630"/>
            <a:ext cx="0" cy="28194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2011680" y="1423630"/>
            <a:ext cx="2865120" cy="15240"/>
          </a:xfrm>
          <a:prstGeom prst="line">
            <a:avLst/>
          </a:prstGeom>
          <a:ln w="762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996440" y="1423630"/>
            <a:ext cx="15240" cy="2819400"/>
          </a:xfrm>
          <a:prstGeom prst="line">
            <a:avLst/>
          </a:prstGeom>
          <a:ln w="762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981200" y="4227791"/>
            <a:ext cx="2895600" cy="15239"/>
          </a:xfrm>
          <a:prstGeom prst="line">
            <a:avLst/>
          </a:prstGeom>
          <a:ln w="762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2011680" y="1438870"/>
            <a:ext cx="2865120" cy="2804160"/>
          </a:xfrm>
          <a:prstGeom prst="rect">
            <a:avLst/>
          </a:prstGeom>
          <a:solidFill>
            <a:srgbClr val="FEDEF5"/>
          </a:solidFill>
          <a:ln w="762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47800" y="5739825"/>
            <a:ext cx="8991600" cy="64633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বর্গক্ষেত্রের ক্ষেত্রফল = দৈর্ঘ্য 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NikoshBAN" pitchFamily="2" charset="0"/>
              </a:rPr>
              <a:t>× প্রস্থ (দৈর্ঘ্য=প্রস্থ)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624036" y="624896"/>
            <a:ext cx="4191000" cy="64633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আয়তক্ষেত্র</a:t>
            </a:r>
            <a:endParaRPr lang="en-US" sz="3600" dirty="0">
              <a:ln w="0"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011680" y="624899"/>
            <a:ext cx="2855595" cy="64633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বর্গক্ষেত্র</a:t>
            </a:r>
            <a:endParaRPr lang="en-US" sz="3600" dirty="0">
              <a:ln w="0"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639951" y="1423630"/>
            <a:ext cx="1608578" cy="46166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১ মিটার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905000" y="6592669"/>
            <a:ext cx="7894320" cy="64633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আয়তক্ষেত্রের ক্ষেত্রফল = দৈর্ঘ্য 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NikoshBAN" pitchFamily="2" charset="0"/>
              </a:rPr>
              <a:t>× প্রস্থ 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590421" y="2642830"/>
            <a:ext cx="1608578" cy="52322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 বর্গমিটার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316480" y="1944290"/>
            <a:ext cx="2103120" cy="1993940"/>
          </a:xfrm>
          <a:prstGeom prst="rect">
            <a:avLst/>
          </a:prstGeom>
          <a:solidFill>
            <a:srgbClr val="00B0F0"/>
          </a:solidFill>
          <a:ln w="762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2785393" y="2571720"/>
            <a:ext cx="1244251" cy="58477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 বর্গফুট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642707" y="2205930"/>
            <a:ext cx="1529622" cy="1427500"/>
          </a:xfrm>
          <a:prstGeom prst="rect">
            <a:avLst/>
          </a:prstGeom>
          <a:solidFill>
            <a:srgbClr val="66FF33"/>
          </a:solidFill>
          <a:ln w="762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2612309" y="2669500"/>
            <a:ext cx="1590500" cy="52322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 বর্গসেঃমিঃ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001247" y="2571720"/>
            <a:ext cx="1250663" cy="52322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৩৫বর্গগজ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360302" y="1438870"/>
            <a:ext cx="718466" cy="52322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৭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গজ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 rot="16200000">
            <a:off x="5416887" y="2540943"/>
            <a:ext cx="814647" cy="58477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৫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 rot="16200000">
            <a:off x="3887101" y="2664052"/>
            <a:ext cx="1608578" cy="46166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১ মিটার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295400" y="4419600"/>
            <a:ext cx="9372600" cy="1200329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নির্দিষ্ট সীমারেখা দ্বারা আবদ্ধ স্থান হলো ক্ষেত্র এবং এই ক্ষেত্রের</a:t>
            </a:r>
          </a:p>
          <a:p>
            <a:pPr algn="ctr"/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পরিমাপকে ক্ষেত্রফল বা কালি বলে।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2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20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1" grpId="0" animBg="1"/>
      <p:bldP spid="22" grpId="0"/>
      <p:bldP spid="23" grpId="0"/>
      <p:bldP spid="24" grpId="0"/>
      <p:bldP spid="25" grpId="0"/>
      <p:bldP spid="26" grpId="0"/>
      <p:bldP spid="27" grpId="0"/>
      <p:bldP spid="28" grpId="0" animBg="1"/>
      <p:bldP spid="29" grpId="0"/>
      <p:bldP spid="30" grpId="0" animBg="1"/>
      <p:bldP spid="31" grpId="0"/>
      <p:bldP spid="32" grpId="0"/>
      <p:bldP spid="33" grpId="0"/>
      <p:bldP spid="34" grpId="0"/>
      <p:bldP spid="35" grpId="0"/>
      <p:bldP spid="3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4"/>
          <p:cNvSpPr/>
          <p:nvPr/>
        </p:nvSpPr>
        <p:spPr>
          <a:xfrm>
            <a:off x="1898904" y="1657625"/>
            <a:ext cx="4422648" cy="2895600"/>
          </a:xfrm>
          <a:prstGeom prst="parallelogram">
            <a:avLst>
              <a:gd name="adj" fmla="val 30526"/>
            </a:avLst>
          </a:prstGeom>
          <a:solidFill>
            <a:srgbClr val="CCFFCC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6337554" y="1653815"/>
            <a:ext cx="3486150" cy="2899410"/>
          </a:xfrm>
          <a:prstGeom prst="triangle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651504" y="1657625"/>
            <a:ext cx="0" cy="2895600"/>
          </a:xfrm>
          <a:prstGeom prst="straightConnector1">
            <a:avLst/>
          </a:prstGeom>
          <a:ln w="5715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432304" y="3937970"/>
            <a:ext cx="7008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ভূমি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96011" y="3195020"/>
            <a:ext cx="9460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উচ্চতা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14064" y="741447"/>
            <a:ext cx="3531212" cy="70788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সামান্তরিকক্ষেত্র</a:t>
            </a:r>
            <a:endParaRPr lang="en-US" sz="4000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81800" y="755978"/>
            <a:ext cx="3531212" cy="70788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ত্রিভুজক্ষেত্র</a:t>
            </a:r>
            <a:endParaRPr lang="en-US" sz="4000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45512" y="4876800"/>
            <a:ext cx="8060488" cy="64633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সামান্তরিকক্ষেত্রের ক্ষেত্রফল = ভূমি </a:t>
            </a:r>
            <a:r>
              <a:rPr lang="bn-BD" sz="3600" dirty="0" smtClean="0">
                <a:latin typeface="Times New Roman"/>
                <a:cs typeface="NikoshBAN" pitchFamily="2" charset="0"/>
              </a:rPr>
              <a:t>× উচ্চতা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845512" y="5715000"/>
                <a:ext cx="8060488" cy="952633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3600" dirty="0" smtClean="0">
                    <a:latin typeface="NikoshBAN" pitchFamily="2" charset="0"/>
                    <a:cs typeface="NikoshBAN" pitchFamily="2" charset="0"/>
                  </a:rPr>
                  <a:t>ত্রিভুজক্ষেত্রের ক্ষেত্রফল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60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BD" sz="3600" b="0" i="1" smtClean="0">
                            <a:latin typeface="Cambria Math"/>
                            <a:cs typeface="NikoshBAN" pitchFamily="2" charset="0"/>
                          </a:rPr>
                          <m:t>১</m:t>
                        </m:r>
                      </m:num>
                      <m:den>
                        <m:r>
                          <a:rPr lang="bn-BD" sz="3600" b="0" i="1" smtClean="0">
                            <a:latin typeface="Cambria Math"/>
                            <a:cs typeface="NikoshBAN" pitchFamily="2" charset="0"/>
                          </a:rPr>
                          <m:t>২</m:t>
                        </m:r>
                      </m:den>
                    </m:f>
                  </m:oMath>
                </a14:m>
                <a:r>
                  <a:rPr lang="bn-BD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600" dirty="0" smtClean="0">
                    <a:latin typeface="Times New Roman"/>
                    <a:cs typeface="NikoshBAN" pitchFamily="2" charset="0"/>
                  </a:rPr>
                  <a:t>× ভূমি × উচ্চতা</a:t>
                </a:r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5512" y="5715000"/>
                <a:ext cx="8060488" cy="952633"/>
              </a:xfrm>
              <a:prstGeom prst="rect">
                <a:avLst/>
              </a:prstGeom>
              <a:blipFill rotWithShape="0">
                <a:blip r:embed="rId3"/>
                <a:stretch>
                  <a:fillRect b="-10897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1845512" y="6806625"/>
            <a:ext cx="9051088" cy="64633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ত্রিভুজক্ষেত্রের ক্ষেত্রফল=সামান্তরিকক্ষেত্রের ক্ষেত্রফলের অর্ধেক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L -0.48438 -0.0013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19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8438 -0.00139 L -0.00104 0.00255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67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6" grpId="2" animBg="1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cture12345678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01600" cy="7772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81201" y="1905000"/>
            <a:ext cx="8180444" cy="228600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১বর্গ ইঞ্চি   =   ৬.৪৫ বর্গসেন্টিমিটার(প্রায়)</a:t>
            </a:r>
          </a:p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 বর্গফুট    =   ৯২৯ বর্গসেন্টিমিটার(প্রায়)</a:t>
            </a:r>
          </a:p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 বর্গগজ    =   ০.৮৪ বর্গমিটার(প্রায়)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81201" y="4343400"/>
            <a:ext cx="8180443" cy="228600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১বর্গ সেন্টিমিটার   =   ০.১৫৫  বর্গইঞ্চি(প্রায়)</a:t>
            </a:r>
          </a:p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 বর্গমিটার    =   ১০।৭৬ বর্গফুট(প্রায়)</a:t>
            </a:r>
          </a:p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 হেক্টর     =   ২.৪৭ একর(প্রায়)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81200" y="990600"/>
            <a:ext cx="8180445" cy="707886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bn-BD" sz="40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ক্ষেত্রফল পরিমাপে মেট্রিক ও ব্রিটিশ পদ্ধতির সম্পর্ক</a:t>
            </a:r>
            <a:endParaRPr lang="en-US" sz="4000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1632</TotalTime>
  <Words>646</Words>
  <Application>Microsoft Office PowerPoint</Application>
  <PresentationFormat>Custom</PresentationFormat>
  <Paragraphs>102</Paragraphs>
  <Slides>18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Cambria Math</vt:lpstr>
      <vt:lpstr>NikoshBAN</vt:lpstr>
      <vt:lpstr>SutonnyMJ</vt:lpstr>
      <vt:lpstr>Times New Roman</vt:lpstr>
      <vt:lpstr>Wingdings 2</vt:lpstr>
      <vt:lpstr>Default Design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১। GKwU AvqZvKvi  evMv‡bi ˆ`N©¨ 60 wgUvi , cÖ¯’ 40 wgUvi | Gi wfZ‡ii Pviw`‡K  2 wgUvi চওড়া GKwU iv¯Ív Av‡Q | রাস্তাটির  ক্ষেত্রফল নির্ণয় কর ।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ABCNCC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ABCNCC</dc:creator>
  <cp:lastModifiedBy>NayemNihad</cp:lastModifiedBy>
  <cp:revision>231</cp:revision>
  <dcterms:created xsi:type="dcterms:W3CDTF">2015-09-15T18:29:05Z</dcterms:created>
  <dcterms:modified xsi:type="dcterms:W3CDTF">2019-12-09T17:25:18Z</dcterms:modified>
</cp:coreProperties>
</file>