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0" r:id="rId2"/>
    <p:sldId id="261" r:id="rId3"/>
    <p:sldId id="263" r:id="rId4"/>
    <p:sldId id="264" r:id="rId5"/>
    <p:sldId id="265" r:id="rId6"/>
    <p:sldId id="256" r:id="rId7"/>
    <p:sldId id="276" r:id="rId8"/>
    <p:sldId id="280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1"/>
            <a:ext cx="8229600" cy="624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7188" y="990600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1958350"/>
            <a:ext cx="8915400" cy="1976520"/>
            <a:chOff x="457200" y="311320"/>
            <a:chExt cx="8911302" cy="1474661"/>
          </a:xfrm>
        </p:grpSpPr>
        <p:sp>
          <p:nvSpPr>
            <p:cNvPr id="16" name="Round Diagonal Corner Rectangle 15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57200" y="311320"/>
                  <a:ext cx="8911302" cy="12336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-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১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𝟔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𝟔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𝒎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𝟐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𝟔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𝟒</m:t>
                            </m:r>
                          </m:e>
                        </m:d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𝟔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𝟔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𝒎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latin typeface="Cambria Math"/>
                                    <a:cs typeface="NikoshBAN" pitchFamily="2" charset="0"/>
                                  </a:rPr>
                                  <m:t>𝟐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𝟔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32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311320"/>
                  <a:ext cx="8911302" cy="123368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051" t="-5515" b="-110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457200" y="4366648"/>
            <a:ext cx="8267170" cy="1813908"/>
            <a:chOff x="457200" y="347617"/>
            <a:chExt cx="8263370" cy="1463548"/>
          </a:xfrm>
        </p:grpSpPr>
        <p:sp>
          <p:nvSpPr>
            <p:cNvPr id="19" name="Round Diagonal Corner Rectangle 18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59386" y="550820"/>
                  <a:ext cx="7980393" cy="12603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-</a:t>
                  </a:r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2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bn-IN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𝟔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(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)</m:t>
                      </m:r>
                    </m:oMath>
                  </a14:m>
                  <a:endParaRPr lang="en-US" sz="3600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386" y="550820"/>
                  <a:ext cx="7980393" cy="126034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368" t="-58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3804241"/>
            <a:ext cx="3333668" cy="298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চতুর্থ 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০৫/১২/১৯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196777" y="3395464"/>
            <a:ext cx="6658087" cy="1147505"/>
            <a:chOff x="609600" y="5105400"/>
            <a:chExt cx="3962400" cy="609600"/>
          </a:xfrm>
        </p:grpSpPr>
        <p:sp>
          <p:nvSpPr>
            <p:cNvPr id="17" name="Rounded Rectangle 16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75878" y="5203964"/>
                  <a:ext cx="3718585" cy="4124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𝒚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41247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8594" b="-1484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2542977" y="2022506"/>
            <a:ext cx="4114800" cy="990600"/>
            <a:chOff x="1219200" y="609600"/>
            <a:chExt cx="7239000" cy="9906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= 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485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2566070" y="1977698"/>
            <a:ext cx="4114800" cy="990600"/>
            <a:chOff x="1219200" y="609600"/>
            <a:chExt cx="7239000" cy="990600"/>
          </a:xfrm>
        </p:grpSpPr>
        <p:sp>
          <p:nvSpPr>
            <p:cNvPr id="37" name="Rounded Rectangle 36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400" b="1" i="1" smtClean="0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= 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1719" r="-485" b="-390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Group 38"/>
          <p:cNvGrpSpPr/>
          <p:nvPr/>
        </p:nvGrpSpPr>
        <p:grpSpPr>
          <a:xfrm>
            <a:off x="1204378" y="3395464"/>
            <a:ext cx="6658087" cy="1147505"/>
            <a:chOff x="609600" y="5105400"/>
            <a:chExt cx="3962400" cy="609600"/>
          </a:xfrm>
        </p:grpSpPr>
        <p:sp>
          <p:nvSpPr>
            <p:cNvPr id="40" name="Rounded Rectangle 39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846549" y="5235183"/>
                  <a:ext cx="3718585" cy="350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𝒚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36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6549" y="5235183"/>
                  <a:ext cx="3718585" cy="35003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185" b="-36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914400" y="838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 কর ও উওর দাও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352800"/>
            <a:ext cx="8001000" cy="1676400"/>
            <a:chOff x="609600" y="3352800"/>
            <a:chExt cx="80010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1413" y="3683168"/>
              <a:ext cx="7689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বীজগণিতীয় সূত্রাবলি ও প্রয়োগ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  ঘনফলের সূত্র প্রয়োগ করে       	বীজগাণিতীয় রাশির সমাধান 	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 Diagonal Corner Rectangle 41"/>
          <p:cNvSpPr/>
          <p:nvPr/>
        </p:nvSpPr>
        <p:spPr>
          <a:xfrm>
            <a:off x="428171" y="2085684"/>
            <a:ext cx="8249845" cy="439131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171" y="347617"/>
            <a:ext cx="8658400" cy="1438364"/>
            <a:chOff x="428171" y="347617"/>
            <a:chExt cx="8658400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28171" y="570509"/>
                  <a:ext cx="8658400" cy="9925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সরল কর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-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২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(ক)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1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r>
                                  <a:rPr lang="en-US" sz="21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𝟑</m:t>
                                </m:r>
                                <m:r>
                                  <a:rPr lang="en-US" sz="21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𝒙</m:t>
                                </m:r>
                                <m:r>
                                  <a:rPr lang="en-US" sz="21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+</m:t>
                                </m:r>
                                <m:r>
                                  <a:rPr lang="en-US" sz="21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</m:d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</m:d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bn-IN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2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570509"/>
                  <a:ext cx="8658400" cy="99257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111" t="-9259" b="-98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3558636" y="1785981"/>
            <a:ext cx="5119380" cy="2495360"/>
            <a:chOff x="3743779" y="1820218"/>
            <a:chExt cx="4822814" cy="2759442"/>
          </a:xfrm>
        </p:grpSpPr>
        <p:sp>
          <p:nvSpPr>
            <p:cNvPr id="10" name="Oval Callout 9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743779" y="2322252"/>
                  <a:ext cx="4822814" cy="22574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3200" b="1" dirty="0" smtClean="0"/>
                </a:p>
                <a:p>
                  <a:r>
                    <a:rPr lang="en-US" sz="3200" b="1" dirty="0" smtClean="0"/>
                    <a:t>             </a:t>
                  </a:r>
                  <a14:m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bn-IN" sz="3200" b="1" i="1">
                              <a:solidFill>
                                <a:schemeClr val="bg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dirty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3200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3200" b="1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3200" b="1" dirty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9" y="2322252"/>
                  <a:ext cx="4822814" cy="225740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095" t="-3284" b="-110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457200" y="3988428"/>
            <a:ext cx="1503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প্রদত্ত রাশি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6692" y="2231758"/>
                <a:ext cx="3873989" cy="187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সমাধান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মনে করি,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</m:oMath>
                  </m:oMathPara>
                </a14:m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𝒃</m:t>
                      </m:r>
                    </m:oMath>
                  </m:oMathPara>
                </a14:m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92" y="2231758"/>
                <a:ext cx="3873989" cy="1877437"/>
              </a:xfrm>
              <a:prstGeom prst="rect">
                <a:avLst/>
              </a:prstGeom>
              <a:blipFill rotWithShape="1">
                <a:blip r:embed="rId4"/>
                <a:stretch>
                  <a:fillRect l="-4094" t="-2922" b="-8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1600" y="3998150"/>
                <a:ext cx="508461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𝟑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98150"/>
                <a:ext cx="5084618" cy="532966"/>
              </a:xfrm>
              <a:prstGeom prst="rect">
                <a:avLst/>
              </a:prstGeom>
              <a:blipFill rotWithShape="1">
                <a:blip r:embed="rId5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92277" y="4493332"/>
                <a:ext cx="35866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77" y="4493332"/>
                <a:ext cx="3586662" cy="532966"/>
              </a:xfrm>
              <a:prstGeom prst="rect">
                <a:avLst/>
              </a:prstGeom>
              <a:blipFill rotWithShape="1">
                <a:blip r:embed="rId6"/>
                <a:stretch>
                  <a:fillRect l="-3396"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39982" y="4820713"/>
                <a:ext cx="4199593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=(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982" y="4820713"/>
                <a:ext cx="4199593" cy="532966"/>
              </a:xfrm>
              <a:prstGeom prst="rect">
                <a:avLst/>
              </a:prstGeom>
              <a:blipFill rotWithShape="1">
                <a:blip r:embed="rId7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1" y="5257800"/>
                <a:ext cx="2120577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=(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𝟔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1" y="5257800"/>
                <a:ext cx="2120577" cy="532966"/>
              </a:xfrm>
              <a:prstGeom prst="rect">
                <a:avLst/>
              </a:prstGeom>
              <a:blipFill rotWithShape="1">
                <a:blip r:embed="rId8"/>
                <a:stretch>
                  <a:fillRect t="-919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371600" y="5638800"/>
                <a:ext cx="1988959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=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𝟐𝟏𝟔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1988959" cy="532966"/>
              </a:xfrm>
              <a:prstGeom prst="rect">
                <a:avLst/>
              </a:prstGeom>
              <a:blipFill rotWithShape="1">
                <a:blip r:embed="rId9"/>
                <a:stretch>
                  <a:fillRect t="-9195" r="-307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" grpId="0"/>
      <p:bldP spid="4" grpId="0"/>
      <p:bldP spid="14" grpId="0"/>
      <p:bldP spid="15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8171" y="3581400"/>
            <a:ext cx="8411030" cy="2161200"/>
            <a:chOff x="428171" y="347617"/>
            <a:chExt cx="8411030" cy="1438364"/>
          </a:xfrm>
        </p:grpSpPr>
        <p:sp>
          <p:nvSpPr>
            <p:cNvPr id="10" name="Round Diagonal Corner Rectangle 9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28171" y="449045"/>
                  <a:ext cx="8411030" cy="11004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সরল কর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-২(খ)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𝒑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+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𝟓</m:t>
                                </m:r>
                                <m: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𝒒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</m:e>
                        </m:d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𝒒</m:t>
                            </m:r>
                          </m:e>
                        </m:d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bn-IN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𝟓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32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449045"/>
                  <a:ext cx="8411030" cy="110049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174" t="-5535" r="-72" b="-110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 Diagonal Corner Rectangle 41"/>
          <p:cNvSpPr/>
          <p:nvPr/>
        </p:nvSpPr>
        <p:spPr>
          <a:xfrm>
            <a:off x="428171" y="2085684"/>
            <a:ext cx="8249845" cy="439131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171" y="347617"/>
            <a:ext cx="8658400" cy="1438364"/>
            <a:chOff x="428171" y="347617"/>
            <a:chExt cx="8658400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28171" y="570509"/>
                  <a:ext cx="8658400" cy="9925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সরল কর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-২(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গ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)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1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𝒙</m:t>
                                </m:r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+</m:t>
                                </m:r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𝟐</m:t>
                                </m:r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</m:d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d>
                          <m:dPr>
                            <m:ctrlP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</m:e>
                        </m:d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.</m:t>
                        </m:r>
                        <m:sSup>
                          <m:sSupPr>
                            <m:ctrlPr>
                              <a:rPr lang="bn-IN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1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dPr>
                              <m:e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𝒙</m:t>
                                </m:r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−</m:t>
                                </m:r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𝟐</m:t>
                                </m:r>
                                <m:r>
                                  <a:rPr lang="en-US" sz="21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NikoshBAN" pitchFamily="2" charset="0"/>
                                  </a:rPr>
                                  <m:t>𝒚</m:t>
                                </m:r>
                              </m:e>
                            </m:d>
                          </m:e>
                          <m:sup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1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bn-IN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  <m:r>
                              <a:rPr lang="en-US" sz="21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𝒚</m:t>
                            </m:r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100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21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570509"/>
                  <a:ext cx="8658400" cy="99257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111" t="-9259" b="-98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3558636" y="1785981"/>
            <a:ext cx="5119380" cy="2538406"/>
            <a:chOff x="3743779" y="1820218"/>
            <a:chExt cx="4822814" cy="2807043"/>
          </a:xfrm>
        </p:grpSpPr>
        <p:sp>
          <p:nvSpPr>
            <p:cNvPr id="10" name="Oval Callout 9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743779" y="2322252"/>
                  <a:ext cx="4822814" cy="23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𝒃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𝒂</m:t>
                        </m:r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sz="3200" b="1" dirty="0" smtClean="0"/>
                </a:p>
                <a:p>
                  <a:r>
                    <a:rPr lang="en-US" sz="3200" b="1" dirty="0" smtClean="0"/>
                    <a:t>             </a:t>
                  </a:r>
                  <a14:m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chemeClr val="bg1"/>
                          </a:solidFill>
                          <a:latin typeface="Cambria Math"/>
                          <a:cs typeface="NikoshBAN" pitchFamily="2" charset="0"/>
                        </a:rPr>
                        <m:t>=</m:t>
                      </m:r>
                      <m:sSup>
                        <m:sSupPr>
                          <m:ctrlPr>
                            <a:rPr lang="bn-IN" sz="3200" b="1" i="1">
                              <a:solidFill>
                                <a:schemeClr val="bg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dirty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3200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en-US" sz="3200" b="1" i="1" dirty="0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3200" b="1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sz="3200" b="1" dirty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dirty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9" y="2322252"/>
                  <a:ext cx="4822814" cy="230500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095" t="-3216" b="-877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457200" y="3988428"/>
            <a:ext cx="1503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প্রদত্ত রাশি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6692" y="2231758"/>
                <a:ext cx="3873989" cy="187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সমাধান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মনে করি,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</m:oMath>
                  </m:oMathPara>
                </a14:m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𝒃</m:t>
                      </m:r>
                    </m:oMath>
                  </m:oMathPara>
                </a14:m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92" y="2231758"/>
                <a:ext cx="3873989" cy="1877437"/>
              </a:xfrm>
              <a:prstGeom prst="rect">
                <a:avLst/>
              </a:prstGeom>
              <a:blipFill rotWithShape="1">
                <a:blip r:embed="rId4"/>
                <a:stretch>
                  <a:fillRect l="-4094" t="-2922" b="-8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1600" y="3998150"/>
                <a:ext cx="5084618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𝟑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28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998150"/>
                <a:ext cx="5084618" cy="532966"/>
              </a:xfrm>
              <a:prstGeom prst="rect">
                <a:avLst/>
              </a:prstGeom>
              <a:blipFill rotWithShape="1">
                <a:blip r:embed="rId5"/>
                <a:stretch>
                  <a:fillRect t="-9195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92277" y="4342701"/>
                <a:ext cx="358666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8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sz="28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77" y="4342701"/>
                <a:ext cx="3586662" cy="532966"/>
              </a:xfrm>
              <a:prstGeom prst="rect">
                <a:avLst/>
              </a:prstGeom>
              <a:blipFill rotWithShape="1">
                <a:blip r:embed="rId6"/>
                <a:stretch>
                  <a:fillRect l="-3396"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97073" y="4833899"/>
                <a:ext cx="4199593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= 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800" b="1" i="1" smtClean="0">
                                      <a:latin typeface="Cambria Math"/>
                                      <a:cs typeface="NikoshBAN" pitchFamily="2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cs typeface="NikoshBAN" pitchFamily="2" charset="0"/>
                                    </a:rPr>
                                    <m:t>𝒙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cs typeface="NikoshBAN" pitchFamily="2" charset="0"/>
                                    </a:rPr>
                                    <m:t>+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cs typeface="NikoshBAN" pitchFamily="2" charset="0"/>
                                    </a:rPr>
                                    <m:t>𝟐</m:t>
                                  </m:r>
                                  <m:r>
                                    <a:rPr lang="en-US" sz="2800" b="1" i="1" smtClean="0">
                                      <a:latin typeface="Cambria Math"/>
                                      <a:cs typeface="NikoshBAN" pitchFamily="2" charset="0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−(</m:t>
                              </m:r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−</m:t>
                              </m:r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𝟐</m:t>
                              </m:r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𝒚</m:t>
                              </m:r>
                              <m:r>
                                <a:rPr lang="en-US" sz="2800" b="1" i="1" smtClean="0">
                                  <a:latin typeface="Cambria Math"/>
                                  <a:cs typeface="NikoshBAN" pitchFamily="2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073" y="4833899"/>
                <a:ext cx="4199593" cy="532966"/>
              </a:xfrm>
              <a:prstGeom prst="rect">
                <a:avLst/>
              </a:prstGeom>
              <a:blipFill rotWithShape="1">
                <a:blip r:embed="rId7"/>
                <a:stretch>
                  <a:fillRect t="-9195" r="-5080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90601" y="5257800"/>
                <a:ext cx="4806066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=(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𝒚</m:t>
                          </m:r>
                          <m:r>
                            <a:rPr lang="en-US" sz="2800" b="1" i="1" smtClean="0"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1" y="5257800"/>
                <a:ext cx="4806066" cy="532966"/>
              </a:xfrm>
              <a:prstGeom prst="rect">
                <a:avLst/>
              </a:prstGeom>
              <a:blipFill rotWithShape="1">
                <a:blip r:embed="rId8"/>
                <a:stretch>
                  <a:fillRect t="-9195" b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42934" y="5611090"/>
                <a:ext cx="4038600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=(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𝟒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𝒚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8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𝟔</m:t>
                        </m:r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𝟒</m:t>
                        </m:r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𝒚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934" y="5611090"/>
                <a:ext cx="4038600" cy="532966"/>
              </a:xfrm>
              <a:prstGeom prst="rect">
                <a:avLst/>
              </a:prstGeom>
              <a:blipFill rotWithShape="1">
                <a:blip r:embed="rId9"/>
                <a:stretch>
                  <a:fillRect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30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" grpId="0"/>
      <p:bldP spid="4" grpId="0"/>
      <p:bldP spid="14" grpId="0"/>
      <p:bldP spid="15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28800" y="3747647"/>
            <a:ext cx="5410200" cy="990600"/>
            <a:chOff x="1219200" y="609600"/>
            <a:chExt cx="7239000" cy="990600"/>
          </a:xfrm>
        </p:grpSpPr>
        <p:sp>
          <p:nvSpPr>
            <p:cNvPr id="8" name="Rounded Rectangle 7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1524001" y="720179"/>
                  <a:ext cx="6629400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bn-IN" sz="44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NikoshBAN" pitchFamily="2" charset="0"/>
                    </a:rPr>
                    <a:t>২</a:t>
                  </a:r>
                  <a:r>
                    <a:rPr lang="bn-IN" sz="4400" dirty="0">
                      <a:cs typeface="NikoshBAN" pitchFamily="2" charset="0"/>
                    </a:rPr>
                    <a:t> </a:t>
                  </a:r>
                  <a:r>
                    <a:rPr lang="en-US" sz="4400" dirty="0" smtClean="0">
                      <a:cs typeface="NikoshBAN" pitchFamily="2" charset="0"/>
                    </a:rPr>
                    <a:t>.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4400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4400" dirty="0"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4800" i="1">
                              <a:latin typeface="Cambria Math"/>
                              <a:cs typeface="Times New Roman" pitchFamily="18" charset="0"/>
                            </a:rPr>
                            <m:t>6</m:t>
                          </m:r>
                          <m:r>
                            <a:rPr lang="en-US" sz="4800" i="1">
                              <a:latin typeface="Cambria Math"/>
                              <a:cs typeface="Times New Roman" pitchFamily="18" charset="0"/>
                            </a:rPr>
                            <m:t>𝑝</m:t>
                          </m:r>
                          <m:r>
                            <a:rPr lang="en-US" sz="4800" i="1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4800" i="1"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  <m:r>
                            <m:rPr>
                              <m:nor/>
                            </m:rPr>
                            <a:rPr lang="en-US" sz="4400" dirty="0">
                              <a:latin typeface="Times New Roman" pitchFamily="18" charset="0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i="1" dirty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sz="4400" b="1" dirty="0" smtClean="0">
                      <a:solidFill>
                        <a:schemeClr val="tx2">
                          <a:lumMod val="7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=?</a:t>
                  </a:r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1" y="720179"/>
                  <a:ext cx="6629400" cy="78476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20930" b="-356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1694416" y="2452255"/>
            <a:ext cx="5696984" cy="990600"/>
            <a:chOff x="955651" y="609600"/>
            <a:chExt cx="7766097" cy="990600"/>
          </a:xfrm>
        </p:grpSpPr>
        <p:sp>
          <p:nvSpPr>
            <p:cNvPr id="11" name="Rounded Rectangle 10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955651" y="743999"/>
                  <a:ext cx="7766097" cy="7218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bn-IN" sz="40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NikoshBAN" pitchFamily="2" charset="0"/>
                    </a:rPr>
                    <a:t>১</a:t>
                  </a:r>
                  <a:r>
                    <a:rPr lang="en-US" sz="4000" b="1" dirty="0" smtClean="0">
                      <a:solidFill>
                        <a:schemeClr val="tx2">
                          <a:lumMod val="75000"/>
                        </a:schemeClr>
                      </a:solidFill>
                      <a:cs typeface="NikoshBAN" pitchFamily="2" charset="0"/>
                    </a:rPr>
                    <a:t>.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4000" b="1" i="1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/>
                              <a:cs typeface="Times New Roman" pitchFamily="18" charset="0"/>
                            </a:rPr>
                            <m:t>𝒚</m:t>
                          </m:r>
                          <m:r>
                            <a:rPr lang="en-US" sz="4000" b="1" i="1" smtClean="0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  <a:cs typeface="NikoshBAN" pitchFamily="2" charset="0"/>
                        </a:rPr>
                        <m:t>= ?</m:t>
                      </m:r>
                    </m:oMath>
                  </a14:m>
                  <a:endParaRPr lang="en-US" sz="40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5651" y="743999"/>
                  <a:ext cx="7766097" cy="72180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8487" b="-369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618</Words>
  <Application>Microsoft Office PowerPoint</Application>
  <PresentationFormat>On-screen Show (4:3)</PresentationFormat>
  <Paragraphs>67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114</cp:revision>
  <dcterms:created xsi:type="dcterms:W3CDTF">2006-08-16T00:00:00Z</dcterms:created>
  <dcterms:modified xsi:type="dcterms:W3CDTF">2019-12-06T12:05:46Z</dcterms:modified>
</cp:coreProperties>
</file>