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9" r:id="rId3"/>
    <p:sldId id="262" r:id="rId4"/>
    <p:sldId id="260" r:id="rId5"/>
    <p:sldId id="267" r:id="rId6"/>
    <p:sldId id="263" r:id="rId7"/>
    <p:sldId id="264" r:id="rId8"/>
    <p:sldId id="278" r:id="rId9"/>
    <p:sldId id="270" r:id="rId10"/>
    <p:sldId id="256" r:id="rId11"/>
    <p:sldId id="274" r:id="rId12"/>
    <p:sldId id="266" r:id="rId13"/>
    <p:sldId id="271" r:id="rId14"/>
    <p:sldId id="272" r:id="rId15"/>
    <p:sldId id="273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7FFFF"/>
    <a:srgbClr val="99FF33"/>
    <a:srgbClr val="F4DDFF"/>
    <a:srgbClr val="070BAF"/>
    <a:srgbClr val="C2FF85"/>
    <a:srgbClr val="FABCFC"/>
    <a:srgbClr val="C1FFC1"/>
    <a:srgbClr val="CCECFF"/>
    <a:srgbClr val="EEF5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F9B67-38C7-4951-BD2B-5C6262416A6A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2EFF9-CCAC-4EC8-B192-C4D73C9C5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23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প্রদত্ত চিত্র দ্বারা মধকের</a:t>
            </a:r>
            <a:r>
              <a:rPr lang="bn-IN" baseline="0" dirty="0" smtClean="0"/>
              <a:t> ধারনা ব্যাখ্যা করার অনুকুল পরিবেশ সৃশটি করা যেতে পারে।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934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69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প্রদত্ত চিত্র দ্বারা মধকের</a:t>
            </a:r>
            <a:r>
              <a:rPr lang="bn-IN" baseline="0" dirty="0" smtClean="0"/>
              <a:t> ধারনা ব্যাখ্যা করা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1871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প্রদত্ত উপাত্ত দ্বারা মধকের</a:t>
            </a:r>
            <a:r>
              <a:rPr lang="bn-IN" baseline="0" dirty="0" smtClean="0"/>
              <a:t> সূত্র ব্যাখ্যা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2247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প্রদত্ত উপাত্ত দ্বারা মধকের</a:t>
            </a:r>
            <a:r>
              <a:rPr lang="bn-IN" baseline="0" dirty="0" smtClean="0"/>
              <a:t> সূত্র ব্যাখ্যা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802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– ২ মিনিট।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2664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বেলুন দ্বারা প্রচুরক জানার আগ্রহ সৃষ্টি</a:t>
            </a:r>
            <a:r>
              <a:rPr lang="bn-IN" baseline="0" dirty="0" smtClean="0"/>
              <a:t> </a:t>
            </a:r>
            <a:r>
              <a:rPr lang="bn-IN" dirty="0" smtClean="0"/>
              <a:t>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0465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চিত্রটি দ্বারা প্রচুরকের</a:t>
            </a:r>
            <a:r>
              <a:rPr lang="bn-IN" baseline="0" dirty="0" smtClean="0"/>
              <a:t> ধারনা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8785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বোর্ড</a:t>
            </a:r>
            <a:r>
              <a:rPr lang="bn-IN" baseline="0" dirty="0" smtClean="0"/>
              <a:t> ব্যাবহার করে সমস্যাটি সমাধানে সহায়াতা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8865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সময়---৮</a:t>
            </a:r>
            <a:r>
              <a:rPr lang="bn-IN" baseline="0" dirty="0" smtClean="0"/>
              <a:t> মিনিট।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486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81000" y="762000"/>
            <a:ext cx="8382000" cy="5334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2034" y="2362200"/>
            <a:ext cx="3013966" cy="156966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63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2282" y="5105400"/>
            <a:ext cx="8001000" cy="584775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হলো প্রদত্ত উপাত্তের মধ্যে যে সংখ্যা সর্বাধিকবার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8427" y="773862"/>
            <a:ext cx="1413164" cy="1715984"/>
            <a:chOff x="578427" y="570016"/>
            <a:chExt cx="1413164" cy="17159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05000" y="747172"/>
            <a:ext cx="1413164" cy="1715984"/>
            <a:chOff x="578427" y="570016"/>
            <a:chExt cx="1413164" cy="171598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34200" y="690653"/>
            <a:ext cx="1413164" cy="1715984"/>
            <a:chOff x="578427" y="570016"/>
            <a:chExt cx="1413164" cy="171598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35040" y="773862"/>
            <a:ext cx="1260760" cy="1689294"/>
            <a:chOff x="3390900" y="570016"/>
            <a:chExt cx="1260760" cy="168929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54240" y="703998"/>
            <a:ext cx="1260760" cy="1689294"/>
            <a:chOff x="3390900" y="570016"/>
            <a:chExt cx="1260760" cy="168929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15000" y="690653"/>
            <a:ext cx="1260760" cy="1689294"/>
            <a:chOff x="3390900" y="570016"/>
            <a:chExt cx="1260760" cy="168929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235040" y="2958906"/>
            <a:ext cx="1260760" cy="1689294"/>
            <a:chOff x="3390900" y="570016"/>
            <a:chExt cx="1260760" cy="168929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45040" y="2882706"/>
            <a:ext cx="1260760" cy="1689294"/>
            <a:chOff x="3390900" y="570016"/>
            <a:chExt cx="1260760" cy="168929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2282" y="2965353"/>
            <a:ext cx="1240222" cy="1676400"/>
            <a:chOff x="592282" y="2590800"/>
            <a:chExt cx="1240222" cy="1676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05000" y="2965353"/>
            <a:ext cx="1240222" cy="1676400"/>
            <a:chOff x="505691" y="2590800"/>
            <a:chExt cx="1240222" cy="16764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606" r="13879" b="3333"/>
            <a:stretch/>
          </p:blipFill>
          <p:spPr>
            <a:xfrm>
              <a:off x="505691" y="2590800"/>
              <a:ext cx="1240222" cy="16764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72000" y="2870846"/>
            <a:ext cx="1240222" cy="1676400"/>
            <a:chOff x="592282" y="2590800"/>
            <a:chExt cx="1240222" cy="167640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46378" y="2870846"/>
            <a:ext cx="1240222" cy="1676400"/>
            <a:chOff x="592282" y="2590800"/>
            <a:chExt cx="1240222" cy="16764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0784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706583" y="13277"/>
            <a:ext cx="8001000" cy="584775"/>
          </a:xfrm>
          <a:prstGeom prst="rect">
            <a:avLst/>
          </a:prstGeom>
          <a:solidFill>
            <a:srgbClr val="FABCF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সর্বাধিকবার প্রদর্শিত উপাত্তকে প্রচুরক 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438400" y="800099"/>
            <a:ext cx="914400" cy="9859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6096000" y="3695698"/>
            <a:ext cx="914400" cy="9859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5867400" y="749298"/>
            <a:ext cx="914400" cy="9859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2438400" y="3695699"/>
            <a:ext cx="914400" cy="9859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657600" y="749298"/>
            <a:ext cx="1219200" cy="1176482"/>
          </a:xfrm>
          <a:prstGeom prst="star5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5-Point Star 19"/>
          <p:cNvSpPr/>
          <p:nvPr/>
        </p:nvSpPr>
        <p:spPr>
          <a:xfrm>
            <a:off x="706583" y="1976581"/>
            <a:ext cx="1219200" cy="1176482"/>
          </a:xfrm>
          <a:prstGeom prst="star5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5-Point Star 20"/>
          <p:cNvSpPr/>
          <p:nvPr/>
        </p:nvSpPr>
        <p:spPr>
          <a:xfrm>
            <a:off x="3848100" y="3751115"/>
            <a:ext cx="1219200" cy="1176482"/>
          </a:xfrm>
          <a:prstGeom prst="star5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82782" y="3933928"/>
            <a:ext cx="838200" cy="8177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76900" y="2293903"/>
            <a:ext cx="838200" cy="8177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38600" y="2335290"/>
            <a:ext cx="838200" cy="8177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7557656" y="2157844"/>
            <a:ext cx="914400" cy="9859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Magnetic Disk 18"/>
          <p:cNvSpPr/>
          <p:nvPr/>
        </p:nvSpPr>
        <p:spPr>
          <a:xfrm>
            <a:off x="838200" y="749298"/>
            <a:ext cx="762000" cy="1176482"/>
          </a:xfrm>
          <a:prstGeom prst="flowChartMagneticDisk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Magnetic Disk 27"/>
          <p:cNvSpPr/>
          <p:nvPr/>
        </p:nvSpPr>
        <p:spPr>
          <a:xfrm>
            <a:off x="7633856" y="3754574"/>
            <a:ext cx="762000" cy="1176482"/>
          </a:xfrm>
          <a:prstGeom prst="flowChartMagneticDisk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Magnetic Disk 28"/>
          <p:cNvSpPr/>
          <p:nvPr/>
        </p:nvSpPr>
        <p:spPr>
          <a:xfrm>
            <a:off x="7308274" y="572650"/>
            <a:ext cx="762000" cy="1176482"/>
          </a:xfrm>
          <a:prstGeom prst="flowChartMagneticDisk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Magnetic Disk 29"/>
          <p:cNvSpPr/>
          <p:nvPr/>
        </p:nvSpPr>
        <p:spPr>
          <a:xfrm>
            <a:off x="2590800" y="2278886"/>
            <a:ext cx="762000" cy="1176482"/>
          </a:xfrm>
          <a:prstGeom prst="flowChartMagneticDisk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16183" y="5257800"/>
            <a:ext cx="584661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প্রচুরক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74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" grpId="0" animBg="1"/>
      <p:bldP spid="15" grpId="0" animBg="1"/>
      <p:bldP spid="16" grpId="0" animBg="1"/>
      <p:bldP spid="17" grpId="0" animBg="1"/>
      <p:bldP spid="13" grpId="0" animBg="1"/>
      <p:bldP spid="20" grpId="0" animBg="1"/>
      <p:bldP spid="21" grpId="0" animBg="1"/>
      <p:bldP spid="18" grpId="0" animBg="1"/>
      <p:bldP spid="24" grpId="0" animBg="1"/>
      <p:bldP spid="25" grpId="0" animBg="1"/>
      <p:bldP spid="26" grpId="0" animBg="1"/>
      <p:bldP spid="19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102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6779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2180" y="356235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02280" y="357759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02380" y="35852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06390" y="358902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06290" y="358902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2173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0659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806690" y="35852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26380" y="457962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72300" y="456819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72200" y="456819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3400" y="459867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806690" y="457200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41220" y="457962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6037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4493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4142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41520" y="45758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96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08760" y="72771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38400" y="67437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90900" y="6819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81600" y="6858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05300" y="6858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960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104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886700" y="6819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81600" y="17221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934200" y="17106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57900" y="17106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848600" y="167640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524000" y="17221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4384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600" y="17564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3528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672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9600" y="2768025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 = ৫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0985" y="5511225"/>
            <a:ext cx="7997190" cy="584775"/>
          </a:xfrm>
          <a:prstGeom prst="rect">
            <a:avLst/>
          </a:prstGeom>
          <a:solidFill>
            <a:srgbClr val="EEF5C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প্রচুরক = ২ অথবা 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34814" y="1624965"/>
            <a:ext cx="1746885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532947" y="4471035"/>
            <a:ext cx="1639253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333500" y="4495800"/>
            <a:ext cx="1626870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13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5" grpId="0" animBg="1"/>
      <p:bldP spid="43" grpId="0" animBg="1"/>
      <p:bldP spid="64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01000" cy="707886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68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1447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220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2971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3733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449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5257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601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677037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754761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Cube 37"/>
          <p:cNvSpPr/>
          <p:nvPr/>
        </p:nvSpPr>
        <p:spPr>
          <a:xfrm>
            <a:off x="1447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Cube 38"/>
          <p:cNvSpPr/>
          <p:nvPr/>
        </p:nvSpPr>
        <p:spPr>
          <a:xfrm>
            <a:off x="2209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Cube 39"/>
          <p:cNvSpPr/>
          <p:nvPr/>
        </p:nvSpPr>
        <p:spPr>
          <a:xfrm>
            <a:off x="2971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Cube 40"/>
          <p:cNvSpPr/>
          <p:nvPr/>
        </p:nvSpPr>
        <p:spPr>
          <a:xfrm>
            <a:off x="3733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Cube 41"/>
          <p:cNvSpPr/>
          <p:nvPr/>
        </p:nvSpPr>
        <p:spPr>
          <a:xfrm>
            <a:off x="4495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Cube 42"/>
          <p:cNvSpPr/>
          <p:nvPr/>
        </p:nvSpPr>
        <p:spPr>
          <a:xfrm>
            <a:off x="5257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Cube 43"/>
          <p:cNvSpPr/>
          <p:nvPr/>
        </p:nvSpPr>
        <p:spPr>
          <a:xfrm>
            <a:off x="6019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Cube 44"/>
          <p:cNvSpPr/>
          <p:nvPr/>
        </p:nvSpPr>
        <p:spPr>
          <a:xfrm>
            <a:off x="677799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2209800" y="302133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2971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297942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3733800" y="303276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4495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5257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6019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3733800" y="233934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4495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5257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3733800" y="1655802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Cube 45"/>
          <p:cNvSpPr/>
          <p:nvPr/>
        </p:nvSpPr>
        <p:spPr>
          <a:xfrm>
            <a:off x="4495800" y="1664196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5800" y="5587425"/>
            <a:ext cx="7620000" cy="584775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উপাত্তগুলোর মধ্যক ও প্রচুরক নির্ণয়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50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9" grpId="0" animBg="1"/>
      <p:bldP spid="30" grpId="0" animBg="1"/>
      <p:bldP spid="37" grpId="0" animBg="1"/>
      <p:bldP spid="31" grpId="0" animBg="1"/>
      <p:bldP spid="32" grpId="0" animBg="1"/>
      <p:bldP spid="33" grpId="0" animBg="1"/>
      <p:bldP spid="34" grpId="0" animBg="1"/>
      <p:bldP spid="28" grpId="0" animBg="1"/>
      <p:bldP spid="27" grpId="0" animBg="1"/>
      <p:bldP spid="36" grpId="0" animBg="1"/>
      <p:bldP spid="3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799070" cy="707886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1301621"/>
            <a:ext cx="7799071" cy="501675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৪,৬,৭,৯,১২ সংখ্যাগুলোর মধ্যক কোনটি?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৭     খ.     ৬     গ.     ৯      ঘ.     ১২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৪,৫,৮,৬,৭,৫,১২ সংখ্যাগুলোর প্রচুরক কোনটি?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ক.    ৮     খ.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গ.     ৬      ঘ.       ৫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৮,১২,১১,১২,১৪,১৮ সংখ্যাগুলোর মধ্যক কোনটি?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৮     খ.     ১১    গ.    ১২      ঘ.      ১৪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সংগৃহীত উপাত্তের মধ্যম মানকে কী বলে?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গড়    খ.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 গ.  প্রচুরক    ঘ. বিন্যস্ত উপাত্ত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85800" y="5635752"/>
            <a:ext cx="2971800" cy="612648"/>
          </a:xfrm>
          <a:prstGeom prst="wedgeRectCallout">
            <a:avLst>
              <a:gd name="adj1" fmla="val 88707"/>
              <a:gd name="adj2" fmla="val 933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পেতে ক্লিক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800600" y="5635752"/>
            <a:ext cx="914400" cy="612648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715000" y="5635752"/>
            <a:ext cx="914400" cy="612648"/>
          </a:xfrm>
          <a:prstGeom prst="flowChartAlternateProcess">
            <a:avLst/>
          </a:prstGeom>
          <a:solidFill>
            <a:srgbClr val="F4D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629400" y="5635752"/>
            <a:ext cx="914400" cy="612648"/>
          </a:xfrm>
          <a:prstGeom prst="flowChartAlternateProcess">
            <a:avLst/>
          </a:prstGeom>
          <a:solidFill>
            <a:srgbClr val="C2FF8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7570470" y="5647182"/>
            <a:ext cx="914400" cy="612648"/>
          </a:xfrm>
          <a:prstGeom prst="flowChartAlternateProcess">
            <a:avLst/>
          </a:prstGeom>
          <a:solidFill>
            <a:srgbClr val="97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17526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57800" y="27432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3800" y="37338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09800" y="47244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49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  <p:bldP spid="5" grpId="0" animBg="1"/>
      <p:bldP spid="6" grpId="0" animBg="1"/>
      <p:bldP spid="7" grpId="0" animBg="1"/>
      <p:bldP spid="11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924800" cy="707886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352800"/>
            <a:ext cx="7890510" cy="3046988"/>
          </a:xfrm>
          <a:prstGeom prst="rect">
            <a:avLst/>
          </a:prstGeom>
          <a:solidFill>
            <a:srgbClr val="F4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বার্ষিক পরীক্ষায় ২০ জন শিক্ষার্থীর গণিতে প্রাপ্ত নম্বর হলোঃ</a:t>
            </a:r>
          </a:p>
          <a:p>
            <a:pPr algn="ctr"/>
            <a:r>
              <a:rPr lang="bn-BD" sz="3200" dirty="0" smtClean="0">
                <a:latin typeface="Calibri"/>
                <a:ea typeface="Calibri"/>
                <a:cs typeface="NikoshBAN"/>
              </a:rPr>
              <a:t>৪০,৪২,৪৩,৪৫,৪৬,৪৮,৪০,৩৬,৪৫,৫৫,৫২,৫৭,৬০,৬২,৬৪,৩৮,</a:t>
            </a:r>
            <a:r>
              <a:rPr lang="en-US" sz="3200" dirty="0" smtClean="0">
                <a:latin typeface="Calibri"/>
                <a:ea typeface="Calibri"/>
                <a:cs typeface="NikoshBAN"/>
              </a:rPr>
              <a:t> </a:t>
            </a:r>
            <a:r>
              <a:rPr lang="bn-BD" sz="3200" dirty="0" smtClean="0">
                <a:latin typeface="Calibri"/>
                <a:ea typeface="Calibri"/>
                <a:cs typeface="NikoshBAN"/>
              </a:rPr>
              <a:t>৪৯,৩৯,৪৭</a:t>
            </a:r>
            <a:r>
              <a:rPr lang="en-US" sz="3200" dirty="0" smtClean="0">
                <a:latin typeface="Calibri"/>
                <a:ea typeface="Calibri"/>
                <a:cs typeface="NikoshBAN"/>
              </a:rPr>
              <a:t>,৪০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উপাত্তগুলোকে মানের উর্ধক্রম ও অধঃক্রম অনূসারে সাজাও।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উপাত্তগুলোর মধ্যক নির্ণয়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উপাত্তগুলোর প্রচুরক নির্ণয়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1336536"/>
            <a:ext cx="3733800" cy="18638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521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4876800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9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 সকলকে </a:t>
            </a:r>
            <a:endParaRPr lang="en-US" sz="9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81000"/>
            <a:ext cx="8305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24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3962400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রাজিব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মিয়া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গজারিয়া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বাতেনিয়া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মাদ্রাসা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গজারিয়া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01842-529926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04800"/>
            <a:ext cx="1672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685849"/>
            <a:ext cx="3581400" cy="3153411"/>
          </a:xfrm>
          <a:prstGeom prst="ellipse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5440" y="3352800"/>
            <a:ext cx="491855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IN" sz="320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lvl="0" algn="ctr"/>
            <a:r>
              <a:rPr lang="bn-IN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IN" sz="32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 মধ্যক ও প্রচুক</a:t>
            </a:r>
          </a:p>
          <a:p>
            <a:pPr lvl="0" algn="ctr"/>
            <a:r>
              <a:rPr lang="bn-IN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bn-BD" sz="320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2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15</a:t>
            </a:r>
            <a:r>
              <a:rPr lang="bn-BD" sz="32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11</a:t>
            </a:r>
            <a:r>
              <a:rPr lang="bn-BD" sz="32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32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9</a:t>
            </a:r>
            <a:endParaRPr lang="bn-BD" sz="320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76" y="914400"/>
            <a:ext cx="2900688" cy="29248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13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7688" y="5816025"/>
            <a:ext cx="7986712" cy="584775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স্তম্ভগুলোকে মানের উর্ধ্বক্রম অনুসারে সাজানো হয়েছে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515"/>
          <a:stretch/>
        </p:blipFill>
        <p:spPr bwMode="auto">
          <a:xfrm>
            <a:off x="614362" y="502920"/>
            <a:ext cx="7915275" cy="5153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571998" y="1282505"/>
            <a:ext cx="0" cy="2070295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2470" y="1371600"/>
            <a:ext cx="3657600" cy="584775"/>
          </a:xfrm>
          <a:prstGeom prst="rect">
            <a:avLst/>
          </a:prstGeom>
          <a:solidFill>
            <a:srgbClr val="C2FF85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চিহ্নিত স্তম্ভটি হলো মধ্য পদ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710625"/>
            <a:ext cx="6934200" cy="584775"/>
          </a:xfrm>
          <a:prstGeom prst="rect">
            <a:avLst/>
          </a:prstGeom>
          <a:solidFill>
            <a:srgbClr val="B7FF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চিহ্নিত স্তম্ভটির দুই পাশে সমান সংখ্যক স্তম্ভ আছে।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38400" y="1956375"/>
            <a:ext cx="2148838" cy="1396424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614362" y="5105400"/>
            <a:ext cx="3652838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881562" y="5105400"/>
            <a:ext cx="3729038" cy="0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682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564" y="4495800"/>
            <a:ext cx="7848600" cy="646331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রঙের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সবচেয়ে বেশি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435114"/>
            <a:ext cx="7848600" cy="646331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আজকের পাঠঃ মধ্যক ও প্রচুরক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55964" y="1239981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53491" y="125383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43200" y="2694709"/>
            <a:ext cx="914400" cy="914400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86200" y="2673927"/>
            <a:ext cx="914400" cy="914400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91101" y="266700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130636" y="2667000"/>
            <a:ext cx="914400" cy="914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15200" y="2667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92582" y="1302327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76701" y="1295400"/>
            <a:ext cx="914400" cy="91440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81600" y="1295400"/>
            <a:ext cx="914400" cy="914400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48400" y="129540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15200" y="1295400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71600" y="2715491"/>
            <a:ext cx="914400" cy="9144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27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0"/>
            <a:ext cx="7696200" cy="5181600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bn-BD" sz="24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মধ্যক ও প্রচুরক ব্যাখ্যা করতে পারবে।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মধ্যক নির্ণয় করতে পারবে।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প্রচুরক নির্ণয় করতে পারবে।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4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9198" y="2458463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894" y="5181600"/>
            <a:ext cx="8181707" cy="1077218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উপাত্তসমূহ মানের ক্রমানুসারে সাজালে যে মান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উপাত্তগুলোকে সমান দুইভাগে ভাগ করে তাকে মধ্যক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2" t="12276" r="17558" b="14258"/>
          <a:stretch/>
        </p:blipFill>
        <p:spPr>
          <a:xfrm>
            <a:off x="1412025" y="3594764"/>
            <a:ext cx="1102575" cy="10078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56" t="29843" r="13906" b="20000"/>
          <a:stretch/>
        </p:blipFill>
        <p:spPr>
          <a:xfrm>
            <a:off x="2578740" y="3298567"/>
            <a:ext cx="1002660" cy="130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01" t="9800" r="5042" b="12800"/>
          <a:stretch/>
        </p:blipFill>
        <p:spPr>
          <a:xfrm>
            <a:off x="3640718" y="3029963"/>
            <a:ext cx="1329746" cy="1572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00" r="18800"/>
          <a:stretch/>
        </p:blipFill>
        <p:spPr>
          <a:xfrm>
            <a:off x="5030793" y="2362200"/>
            <a:ext cx="1293807" cy="2240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33" r="15112"/>
          <a:stretch/>
        </p:blipFill>
        <p:spPr>
          <a:xfrm>
            <a:off x="6387154" y="1981199"/>
            <a:ext cx="1004246" cy="2621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5" r="17208"/>
          <a:stretch/>
        </p:blipFill>
        <p:spPr>
          <a:xfrm>
            <a:off x="7524750" y="1371600"/>
            <a:ext cx="1085850" cy="3230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74" b="6326"/>
          <a:stretch/>
        </p:blipFill>
        <p:spPr>
          <a:xfrm>
            <a:off x="428894" y="3906474"/>
            <a:ext cx="866506" cy="6960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8895" y="515362"/>
            <a:ext cx="8181706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হলো সংগৃহীত উপাত্তের মধ্যম 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641" y="4551219"/>
            <a:ext cx="36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9571" y="4551218"/>
            <a:ext cx="39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4516582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1085" y="4551219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3190" y="4529362"/>
            <a:ext cx="40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83169" y="4551219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88741" y="4495800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68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24" grpId="0" animBg="1"/>
      <p:bldP spid="4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6096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508760" y="6629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38400" y="6096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390900" y="6172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181600" y="6210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05300" y="6210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0960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0104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886700" y="6172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093277" y="33223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45877" y="33108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69577" y="33108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760277" y="327660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435677" y="33223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3500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21277" y="33566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644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178877" y="3318510"/>
            <a:ext cx="800100" cy="7200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055177" y="3671801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09600" y="3699510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9600" y="4094018"/>
            <a:ext cx="799719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=১০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8082" y="1676401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5364" y="1676400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 নিম্ন উপাত্ত = 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25146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2" name="Rectangle 51"/>
              <p:cNvSpPr/>
              <p:nvPr/>
            </p:nvSpPr>
            <p:spPr>
              <a:xfrm>
                <a:off x="609600" y="5189891"/>
                <a:ext cx="7895013" cy="1436099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১। উপাত্ত সংখ্যা বিজোড় হলে,</a:t>
                </a:r>
              </a:p>
              <a:p>
                <a:pPr algn="ctr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 মধ্যক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3200" dirty="0">
                            <a:latin typeface="NikoshBAN" pitchFamily="2" charset="0"/>
                            <a:cs typeface="NikoshBAN" pitchFamily="2" charset="0"/>
                          </a:rPr>
                          <m:t>উপাত্ত সংখ্যা</m:t>
                        </m:r>
                        <m:r>
                          <a:rPr lang="bn-IN" sz="3200" b="0" i="1" dirty="0" smtClean="0"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3200" b="0" i="1" dirty="0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189891"/>
                <a:ext cx="7895013" cy="1436099"/>
              </a:xfrm>
              <a:prstGeom prst="rect">
                <a:avLst/>
              </a:prstGeom>
              <a:blipFill rotWithShape="1">
                <a:blip r:embed="rId3"/>
                <a:stretch>
                  <a:fillRect t="-4564" b="-414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2763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5" grpId="0" animBg="1"/>
      <p:bldP spid="46" grpId="0" animBg="1"/>
      <p:bldP spid="50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810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219200" y="5105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057400" y="4572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895600" y="4648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572000" y="4686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33800" y="4686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4102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2484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086600" y="4648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8046" y="57912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8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+১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২ =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10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8082" y="1371601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5364" y="1371600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 নিম্ন উপাত্ত =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21336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8867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191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1257300" y="28727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095500" y="28194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48" name="Oval 47"/>
          <p:cNvSpPr/>
          <p:nvPr/>
        </p:nvSpPr>
        <p:spPr>
          <a:xfrm>
            <a:off x="2933700" y="28270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4610100" y="2830830"/>
            <a:ext cx="800100" cy="7200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771900" y="2830830"/>
            <a:ext cx="800100" cy="7200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</a:t>
            </a:r>
          </a:p>
        </p:txBody>
      </p:sp>
      <p:cxnSp>
        <p:nvCxnSpPr>
          <p:cNvPr id="47" name="Straight Arrow Connector 46"/>
          <p:cNvCxnSpPr>
            <a:endCxn id="53" idx="2"/>
          </p:cNvCxnSpPr>
          <p:nvPr/>
        </p:nvCxnSpPr>
        <p:spPr>
          <a:xfrm flipV="1">
            <a:off x="419100" y="3190875"/>
            <a:ext cx="3352800" cy="5444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4483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2865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57" name="Oval 56"/>
          <p:cNvSpPr/>
          <p:nvPr/>
        </p:nvSpPr>
        <p:spPr>
          <a:xfrm>
            <a:off x="7124700" y="28270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9248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>
            <a:stCxn id="54" idx="2"/>
          </p:cNvCxnSpPr>
          <p:nvPr/>
        </p:nvCxnSpPr>
        <p:spPr>
          <a:xfrm>
            <a:off x="5448300" y="3225165"/>
            <a:ext cx="3238500" cy="6023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09600" y="3729097"/>
            <a:ext cx="8035636" cy="206210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২। উপাত্ত সংখ্যা জোড় হলে,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মধ্যক = মধ্যম পদ দুটির গড়মান ।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অর্থাৎ, (উপাত্ত সংখ্যা/২)তম পদ ও (উপাত্ত সংখ্যা/২ + ১)তম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পদের গড়মান হল মধ্যক।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99738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5" grpId="0" animBg="1"/>
      <p:bldP spid="46" grpId="0" animBg="1"/>
      <p:bldP spid="50" grpId="0" animBg="1"/>
      <p:bldP spid="51" grpId="0" animBg="1"/>
      <p:bldP spid="35" grpId="0" animBg="1"/>
      <p:bldP spid="42" grpId="0" animBg="1"/>
      <p:bldP spid="44" grpId="0" animBg="1"/>
      <p:bldP spid="45" grpId="0" animBg="1"/>
      <p:bldP spid="48" grpId="0" animBg="1"/>
      <p:bldP spid="49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210" y="685800"/>
            <a:ext cx="8001000" cy="707886"/>
          </a:xfrm>
          <a:prstGeom prst="rect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8470" y="4648200"/>
            <a:ext cx="8001000" cy="707886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প্রদত্ত উপাত্তগুলোর মধ্যক নির্ণয়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210" y="1828800"/>
            <a:ext cx="7952260" cy="1200329"/>
          </a:xfrm>
          <a:prstGeom prst="rect">
            <a:avLst/>
          </a:prstGeom>
          <a:solidFill>
            <a:srgbClr val="97FFFF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১২, ১১, ১৩, ৬, ৩, ১৫, ২১, ২৩, ১৫, ১৪, ৯, ১৩, ২৪, ১৭, ১৮, ৭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77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1849</TotalTime>
  <Words>641</Words>
  <Application>Microsoft Office PowerPoint</Application>
  <PresentationFormat>On-screen Show (4:3)</PresentationFormat>
  <Paragraphs>221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Windows User</cp:lastModifiedBy>
  <cp:revision>180</cp:revision>
  <dcterms:created xsi:type="dcterms:W3CDTF">2006-08-16T00:00:00Z</dcterms:created>
  <dcterms:modified xsi:type="dcterms:W3CDTF">2019-12-10T04:43:54Z</dcterms:modified>
</cp:coreProperties>
</file>