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79" r:id="rId5"/>
    <p:sldId id="280" r:id="rId6"/>
    <p:sldId id="281" r:id="rId7"/>
    <p:sldId id="263" r:id="rId8"/>
    <p:sldId id="284" r:id="rId9"/>
    <p:sldId id="264" r:id="rId10"/>
    <p:sldId id="276" r:id="rId11"/>
    <p:sldId id="266" r:id="rId12"/>
    <p:sldId id="265" r:id="rId13"/>
    <p:sldId id="283" r:id="rId14"/>
    <p:sldId id="285" r:id="rId15"/>
    <p:sldId id="286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29AE73-55BA-44E7-88E9-03E1A863B70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184B48-EC4A-4630-B3A5-88E90C4759D9}">
      <dgm:prSet phldrT="[Text]" custT="1"/>
      <dgm:spPr/>
      <dgm:t>
        <a:bodyPr/>
        <a:lstStyle/>
        <a:p>
          <a:r>
            <a:rPr lang="bn-BD" sz="4000" dirty="0">
              <a:latin typeface="NikoshBAN" pitchFamily="2" charset="0"/>
              <a:cs typeface="NikoshBAN" pitchFamily="2" charset="0"/>
            </a:rPr>
            <a:t>১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56881DE2-2EAA-4F51-8CB8-5D3054C902A7}" type="parTrans" cxnId="{AD23A6C1-5C62-4BA3-BA7E-0D26F2EF7D1C}">
      <dgm:prSet/>
      <dgm:spPr/>
      <dgm:t>
        <a:bodyPr/>
        <a:lstStyle/>
        <a:p>
          <a:endParaRPr lang="en-US"/>
        </a:p>
      </dgm:t>
    </dgm:pt>
    <dgm:pt modelId="{A2B88977-04E7-4CE2-9903-459D6A953DFC}" type="sibTrans" cxnId="{AD23A6C1-5C62-4BA3-BA7E-0D26F2EF7D1C}">
      <dgm:prSet/>
      <dgm:spPr/>
      <dgm:t>
        <a:bodyPr/>
        <a:lstStyle/>
        <a:p>
          <a:endParaRPr lang="en-US"/>
        </a:p>
      </dgm:t>
    </dgm:pt>
    <dgm:pt modelId="{B048A2A7-BFFB-435E-98F7-EEFFC4E0077E}">
      <dgm:prSet phldrT="[Text]" custT="1"/>
      <dgm:spPr/>
      <dgm:t>
        <a:bodyPr/>
        <a:lstStyle/>
        <a:p>
          <a:r>
            <a:rPr lang="bn-BD" sz="2800" dirty="0">
              <a:latin typeface="NikoshBAN" pitchFamily="2" charset="0"/>
              <a:cs typeface="NikoshBAN" pitchFamily="2" charset="0"/>
            </a:rPr>
            <a:t>সম্পূরক খাদ্যে খাদ্যের কয়টি উপাদান থাকবে তা বলতে পারবে।</a:t>
          </a:r>
          <a:endParaRPr lang="en-US" sz="2800" dirty="0"/>
        </a:p>
      </dgm:t>
    </dgm:pt>
    <dgm:pt modelId="{678E321D-A0E0-4020-A60F-2A9673D841EA}" type="parTrans" cxnId="{1379C32B-112D-4992-9ACE-9EF7D6B20562}">
      <dgm:prSet/>
      <dgm:spPr/>
      <dgm:t>
        <a:bodyPr/>
        <a:lstStyle/>
        <a:p>
          <a:endParaRPr lang="en-US"/>
        </a:p>
      </dgm:t>
    </dgm:pt>
    <dgm:pt modelId="{C9FB4EE5-8AAC-4DA5-9A6F-13CBD37A0061}" type="sibTrans" cxnId="{1379C32B-112D-4992-9ACE-9EF7D6B20562}">
      <dgm:prSet/>
      <dgm:spPr/>
      <dgm:t>
        <a:bodyPr/>
        <a:lstStyle/>
        <a:p>
          <a:endParaRPr lang="en-US"/>
        </a:p>
      </dgm:t>
    </dgm:pt>
    <dgm:pt modelId="{571F5A11-9D08-4477-B9A1-5C0626A6022F}">
      <dgm:prSet phldrT="[Text]" custT="1"/>
      <dgm:spPr/>
      <dgm:t>
        <a:bodyPr/>
        <a:lstStyle/>
        <a:p>
          <a:r>
            <a:rPr lang="bn-BD" sz="4000" dirty="0">
              <a:latin typeface="NikoshBAN" pitchFamily="2" charset="0"/>
              <a:cs typeface="NikoshBAN" pitchFamily="2" charset="0"/>
            </a:rPr>
            <a:t>২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B4FE5C2C-BA96-4804-94B6-9CAAAA1462BC}" type="parTrans" cxnId="{1E92BC42-B5C1-4EB2-B331-03CC8446E361}">
      <dgm:prSet/>
      <dgm:spPr/>
      <dgm:t>
        <a:bodyPr/>
        <a:lstStyle/>
        <a:p>
          <a:endParaRPr lang="en-US"/>
        </a:p>
      </dgm:t>
    </dgm:pt>
    <dgm:pt modelId="{DC2A29D1-F463-40F6-B868-A50FE05F169D}" type="sibTrans" cxnId="{1E92BC42-B5C1-4EB2-B331-03CC8446E361}">
      <dgm:prSet/>
      <dgm:spPr/>
      <dgm:t>
        <a:bodyPr/>
        <a:lstStyle/>
        <a:p>
          <a:endParaRPr lang="en-US"/>
        </a:p>
      </dgm:t>
    </dgm:pt>
    <dgm:pt modelId="{DB82ECEB-88C1-480E-ADCD-8C179B1760BB}">
      <dgm:prSet phldrT="[Text]" custT="1"/>
      <dgm:spPr/>
      <dgm:t>
        <a:bodyPr/>
        <a:lstStyle/>
        <a:p>
          <a:r>
            <a:rPr lang="bn-BD" sz="2800" dirty="0">
              <a:latin typeface="NikoshBAN" pitchFamily="2" charset="0"/>
              <a:cs typeface="NikoshBAN" pitchFamily="2" charset="0"/>
            </a:rPr>
            <a:t>মুরগির সম্পূরক খাদ্যের প্রয়োজনীয়তা ব্যাখ্যা করতে পারবে।</a:t>
          </a:r>
          <a:endParaRPr lang="en-US" sz="2800" dirty="0"/>
        </a:p>
      </dgm:t>
    </dgm:pt>
    <dgm:pt modelId="{5DC0407B-A059-490F-919D-0B16604EE1D9}" type="parTrans" cxnId="{296D61F1-37A4-4B39-A71C-0689A3720079}">
      <dgm:prSet/>
      <dgm:spPr/>
      <dgm:t>
        <a:bodyPr/>
        <a:lstStyle/>
        <a:p>
          <a:endParaRPr lang="en-US"/>
        </a:p>
      </dgm:t>
    </dgm:pt>
    <dgm:pt modelId="{1F0694D2-37F8-4E83-9EF0-514693E2172D}" type="sibTrans" cxnId="{296D61F1-37A4-4B39-A71C-0689A3720079}">
      <dgm:prSet/>
      <dgm:spPr/>
      <dgm:t>
        <a:bodyPr/>
        <a:lstStyle/>
        <a:p>
          <a:endParaRPr lang="en-US"/>
        </a:p>
      </dgm:t>
    </dgm:pt>
    <dgm:pt modelId="{77F576C4-E218-4571-8D22-8A56612121DF}">
      <dgm:prSet phldrT="[Text]" custT="1"/>
      <dgm:spPr/>
      <dgm:t>
        <a:bodyPr/>
        <a:lstStyle/>
        <a:p>
          <a:r>
            <a:rPr lang="bn-BD" sz="4000" dirty="0">
              <a:latin typeface="NikoshBAN" pitchFamily="2" charset="0"/>
              <a:cs typeface="NikoshBAN" pitchFamily="2" charset="0"/>
            </a:rPr>
            <a:t>৩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5FB274BC-205A-448A-8C4D-81BAB0544013}" type="parTrans" cxnId="{F2FEF3EC-DA65-460E-8C98-E789C4A74F43}">
      <dgm:prSet/>
      <dgm:spPr/>
      <dgm:t>
        <a:bodyPr/>
        <a:lstStyle/>
        <a:p>
          <a:endParaRPr lang="en-US"/>
        </a:p>
      </dgm:t>
    </dgm:pt>
    <dgm:pt modelId="{5E5E2211-2FC3-44A7-9F89-EE8FCEBA40C5}" type="sibTrans" cxnId="{F2FEF3EC-DA65-460E-8C98-E789C4A74F43}">
      <dgm:prSet/>
      <dgm:spPr/>
      <dgm:t>
        <a:bodyPr/>
        <a:lstStyle/>
        <a:p>
          <a:endParaRPr lang="en-US"/>
        </a:p>
      </dgm:t>
    </dgm:pt>
    <dgm:pt modelId="{07F85D25-63AF-4A8F-BA59-08EDE9C9A79D}">
      <dgm:prSet phldrT="[Text]" custT="1"/>
      <dgm:spPr/>
      <dgm:t>
        <a:bodyPr/>
        <a:lstStyle/>
        <a:p>
          <a:r>
            <a:rPr lang="bn-BD" sz="2800" dirty="0">
              <a:latin typeface="NikoshBAN" pitchFamily="2" charset="0"/>
              <a:cs typeface="NikoshBAN" pitchFamily="2" charset="0"/>
            </a:rPr>
            <a:t>৮-১৬ সপ্তাহ বয়সের মুরগির খাদ্যের তালিকা করতে পারবে।</a:t>
          </a:r>
          <a:endParaRPr lang="en-US" sz="2800" dirty="0"/>
        </a:p>
      </dgm:t>
    </dgm:pt>
    <dgm:pt modelId="{962C5115-9D1A-49EA-9C7D-1C55A035BDE5}" type="parTrans" cxnId="{6244B68F-B875-4B7A-A236-DEEA1862071D}">
      <dgm:prSet/>
      <dgm:spPr/>
      <dgm:t>
        <a:bodyPr/>
        <a:lstStyle/>
        <a:p>
          <a:endParaRPr lang="en-US"/>
        </a:p>
      </dgm:t>
    </dgm:pt>
    <dgm:pt modelId="{CACB2E82-3A5B-4257-BADB-64DAAA35763B}" type="sibTrans" cxnId="{6244B68F-B875-4B7A-A236-DEEA1862071D}">
      <dgm:prSet/>
      <dgm:spPr/>
      <dgm:t>
        <a:bodyPr/>
        <a:lstStyle/>
        <a:p>
          <a:endParaRPr lang="en-US"/>
        </a:p>
      </dgm:t>
    </dgm:pt>
    <dgm:pt modelId="{A32A3B25-922C-4403-883B-A470D8D6FB4C}" type="pres">
      <dgm:prSet presAssocID="{5429AE73-55BA-44E7-88E9-03E1A863B701}" presName="linearFlow" presStyleCnt="0">
        <dgm:presLayoutVars>
          <dgm:dir/>
          <dgm:animLvl val="lvl"/>
          <dgm:resizeHandles val="exact"/>
        </dgm:presLayoutVars>
      </dgm:prSet>
      <dgm:spPr/>
    </dgm:pt>
    <dgm:pt modelId="{DBA531D8-DF79-45D8-BDED-DE2F2A6C9993}" type="pres">
      <dgm:prSet presAssocID="{C0184B48-EC4A-4630-B3A5-88E90C4759D9}" presName="composite" presStyleCnt="0"/>
      <dgm:spPr/>
    </dgm:pt>
    <dgm:pt modelId="{382F589E-F72D-499E-806D-879938147F8F}" type="pres">
      <dgm:prSet presAssocID="{C0184B48-EC4A-4630-B3A5-88E90C4759D9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2049346-FEB6-4996-B40E-088E69B79267}" type="pres">
      <dgm:prSet presAssocID="{C0184B48-EC4A-4630-B3A5-88E90C4759D9}" presName="descendantText" presStyleLbl="alignAcc1" presStyleIdx="0" presStyleCnt="3" custLinFactNeighborX="0">
        <dgm:presLayoutVars>
          <dgm:bulletEnabled val="1"/>
        </dgm:presLayoutVars>
      </dgm:prSet>
      <dgm:spPr/>
    </dgm:pt>
    <dgm:pt modelId="{E1AB0A80-F74D-489E-8B84-3CBA2DB23F57}" type="pres">
      <dgm:prSet presAssocID="{A2B88977-04E7-4CE2-9903-459D6A953DFC}" presName="sp" presStyleCnt="0"/>
      <dgm:spPr/>
    </dgm:pt>
    <dgm:pt modelId="{7D915201-9EAD-4240-8F05-04F9A18563D2}" type="pres">
      <dgm:prSet presAssocID="{571F5A11-9D08-4477-B9A1-5C0626A6022F}" presName="composite" presStyleCnt="0"/>
      <dgm:spPr/>
    </dgm:pt>
    <dgm:pt modelId="{AAEF16B8-89F2-4E83-ABE4-BA32E9F27D85}" type="pres">
      <dgm:prSet presAssocID="{571F5A11-9D08-4477-B9A1-5C0626A6022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5C16A00-19D1-45C9-9704-2BCADC310FEB}" type="pres">
      <dgm:prSet presAssocID="{571F5A11-9D08-4477-B9A1-5C0626A6022F}" presName="descendantText" presStyleLbl="alignAcc1" presStyleIdx="1" presStyleCnt="3">
        <dgm:presLayoutVars>
          <dgm:bulletEnabled val="1"/>
        </dgm:presLayoutVars>
      </dgm:prSet>
      <dgm:spPr/>
    </dgm:pt>
    <dgm:pt modelId="{176750D9-D85A-45A9-AC54-73B293EBEBBE}" type="pres">
      <dgm:prSet presAssocID="{DC2A29D1-F463-40F6-B868-A50FE05F169D}" presName="sp" presStyleCnt="0"/>
      <dgm:spPr/>
    </dgm:pt>
    <dgm:pt modelId="{4CCF7F98-FBFE-4FAA-8451-F8ADC507AAC6}" type="pres">
      <dgm:prSet presAssocID="{77F576C4-E218-4571-8D22-8A56612121DF}" presName="composite" presStyleCnt="0"/>
      <dgm:spPr/>
    </dgm:pt>
    <dgm:pt modelId="{4BE67E33-ED8A-44F8-9F6C-6A33120C19FE}" type="pres">
      <dgm:prSet presAssocID="{77F576C4-E218-4571-8D22-8A56612121DF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47077D27-0E5A-4CC7-B053-7B85BA9B2227}" type="pres">
      <dgm:prSet presAssocID="{77F576C4-E218-4571-8D22-8A56612121DF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25F24B1B-AE8C-4D18-8BE8-7817CDC00D23}" type="presOf" srcId="{5429AE73-55BA-44E7-88E9-03E1A863B701}" destId="{A32A3B25-922C-4403-883B-A470D8D6FB4C}" srcOrd="0" destOrd="0" presId="urn:microsoft.com/office/officeart/2005/8/layout/chevron2"/>
    <dgm:cxn modelId="{1379C32B-112D-4992-9ACE-9EF7D6B20562}" srcId="{C0184B48-EC4A-4630-B3A5-88E90C4759D9}" destId="{B048A2A7-BFFB-435E-98F7-EEFFC4E0077E}" srcOrd="0" destOrd="0" parTransId="{678E321D-A0E0-4020-A60F-2A9673D841EA}" sibTransId="{C9FB4EE5-8AAC-4DA5-9A6F-13CBD37A0061}"/>
    <dgm:cxn modelId="{E70A8732-D9C5-4866-AE3A-0BDCB608E77D}" type="presOf" srcId="{77F576C4-E218-4571-8D22-8A56612121DF}" destId="{4BE67E33-ED8A-44F8-9F6C-6A33120C19FE}" srcOrd="0" destOrd="0" presId="urn:microsoft.com/office/officeart/2005/8/layout/chevron2"/>
    <dgm:cxn modelId="{1E92BC42-B5C1-4EB2-B331-03CC8446E361}" srcId="{5429AE73-55BA-44E7-88E9-03E1A863B701}" destId="{571F5A11-9D08-4477-B9A1-5C0626A6022F}" srcOrd="1" destOrd="0" parTransId="{B4FE5C2C-BA96-4804-94B6-9CAAAA1462BC}" sibTransId="{DC2A29D1-F463-40F6-B868-A50FE05F169D}"/>
    <dgm:cxn modelId="{8F1D8375-B1DB-4ABA-8AFE-98E55D5EBB58}" type="presOf" srcId="{07F85D25-63AF-4A8F-BA59-08EDE9C9A79D}" destId="{47077D27-0E5A-4CC7-B053-7B85BA9B2227}" srcOrd="0" destOrd="0" presId="urn:microsoft.com/office/officeart/2005/8/layout/chevron2"/>
    <dgm:cxn modelId="{6244B68F-B875-4B7A-A236-DEEA1862071D}" srcId="{77F576C4-E218-4571-8D22-8A56612121DF}" destId="{07F85D25-63AF-4A8F-BA59-08EDE9C9A79D}" srcOrd="0" destOrd="0" parTransId="{962C5115-9D1A-49EA-9C7D-1C55A035BDE5}" sibTransId="{CACB2E82-3A5B-4257-BADB-64DAAA35763B}"/>
    <dgm:cxn modelId="{0B339EB3-FB33-4D1C-888E-025D0CCF13FF}" type="presOf" srcId="{B048A2A7-BFFB-435E-98F7-EEFFC4E0077E}" destId="{52049346-FEB6-4996-B40E-088E69B79267}" srcOrd="0" destOrd="0" presId="urn:microsoft.com/office/officeart/2005/8/layout/chevron2"/>
    <dgm:cxn modelId="{AD23A6C1-5C62-4BA3-BA7E-0D26F2EF7D1C}" srcId="{5429AE73-55BA-44E7-88E9-03E1A863B701}" destId="{C0184B48-EC4A-4630-B3A5-88E90C4759D9}" srcOrd="0" destOrd="0" parTransId="{56881DE2-2EAA-4F51-8CB8-5D3054C902A7}" sibTransId="{A2B88977-04E7-4CE2-9903-459D6A953DFC}"/>
    <dgm:cxn modelId="{4A9207DE-C228-4BAE-9348-EA68543F76F5}" type="presOf" srcId="{C0184B48-EC4A-4630-B3A5-88E90C4759D9}" destId="{382F589E-F72D-499E-806D-879938147F8F}" srcOrd="0" destOrd="0" presId="urn:microsoft.com/office/officeart/2005/8/layout/chevron2"/>
    <dgm:cxn modelId="{F2FEF3EC-DA65-460E-8C98-E789C4A74F43}" srcId="{5429AE73-55BA-44E7-88E9-03E1A863B701}" destId="{77F576C4-E218-4571-8D22-8A56612121DF}" srcOrd="2" destOrd="0" parTransId="{5FB274BC-205A-448A-8C4D-81BAB0544013}" sibTransId="{5E5E2211-2FC3-44A7-9F89-EE8FCEBA40C5}"/>
    <dgm:cxn modelId="{296D61F1-37A4-4B39-A71C-0689A3720079}" srcId="{571F5A11-9D08-4477-B9A1-5C0626A6022F}" destId="{DB82ECEB-88C1-480E-ADCD-8C179B1760BB}" srcOrd="0" destOrd="0" parTransId="{5DC0407B-A059-490F-919D-0B16604EE1D9}" sibTransId="{1F0694D2-37F8-4E83-9EF0-514693E2172D}"/>
    <dgm:cxn modelId="{2229BAF3-5D9D-4DFD-B472-F73CE5649595}" type="presOf" srcId="{DB82ECEB-88C1-480E-ADCD-8C179B1760BB}" destId="{35C16A00-19D1-45C9-9704-2BCADC310FEB}" srcOrd="0" destOrd="0" presId="urn:microsoft.com/office/officeart/2005/8/layout/chevron2"/>
    <dgm:cxn modelId="{7AF341F7-2B2C-43D1-A0E6-AD690F9B7E4B}" type="presOf" srcId="{571F5A11-9D08-4477-B9A1-5C0626A6022F}" destId="{AAEF16B8-89F2-4E83-ABE4-BA32E9F27D85}" srcOrd="0" destOrd="0" presId="urn:microsoft.com/office/officeart/2005/8/layout/chevron2"/>
    <dgm:cxn modelId="{1C29E140-FA81-423C-BEA7-4F90CA6C7AA9}" type="presParOf" srcId="{A32A3B25-922C-4403-883B-A470D8D6FB4C}" destId="{DBA531D8-DF79-45D8-BDED-DE2F2A6C9993}" srcOrd="0" destOrd="0" presId="urn:microsoft.com/office/officeart/2005/8/layout/chevron2"/>
    <dgm:cxn modelId="{863BB572-06D8-4F41-8857-2453BAE65EBF}" type="presParOf" srcId="{DBA531D8-DF79-45D8-BDED-DE2F2A6C9993}" destId="{382F589E-F72D-499E-806D-879938147F8F}" srcOrd="0" destOrd="0" presId="urn:microsoft.com/office/officeart/2005/8/layout/chevron2"/>
    <dgm:cxn modelId="{24101930-1CF4-4E72-873D-906570052D5E}" type="presParOf" srcId="{DBA531D8-DF79-45D8-BDED-DE2F2A6C9993}" destId="{52049346-FEB6-4996-B40E-088E69B79267}" srcOrd="1" destOrd="0" presId="urn:microsoft.com/office/officeart/2005/8/layout/chevron2"/>
    <dgm:cxn modelId="{FD0CD716-59E7-477D-9995-7925ED49C36C}" type="presParOf" srcId="{A32A3B25-922C-4403-883B-A470D8D6FB4C}" destId="{E1AB0A80-F74D-489E-8B84-3CBA2DB23F57}" srcOrd="1" destOrd="0" presId="urn:microsoft.com/office/officeart/2005/8/layout/chevron2"/>
    <dgm:cxn modelId="{F8FFA954-0872-4C84-9972-34ED1BBCF9CC}" type="presParOf" srcId="{A32A3B25-922C-4403-883B-A470D8D6FB4C}" destId="{7D915201-9EAD-4240-8F05-04F9A18563D2}" srcOrd="2" destOrd="0" presId="urn:microsoft.com/office/officeart/2005/8/layout/chevron2"/>
    <dgm:cxn modelId="{6F2626E2-CCED-4465-ADD6-D45EC6A9ED96}" type="presParOf" srcId="{7D915201-9EAD-4240-8F05-04F9A18563D2}" destId="{AAEF16B8-89F2-4E83-ABE4-BA32E9F27D85}" srcOrd="0" destOrd="0" presId="urn:microsoft.com/office/officeart/2005/8/layout/chevron2"/>
    <dgm:cxn modelId="{08C13DB8-CE44-4D1A-871F-DD31E55CA11E}" type="presParOf" srcId="{7D915201-9EAD-4240-8F05-04F9A18563D2}" destId="{35C16A00-19D1-45C9-9704-2BCADC310FEB}" srcOrd="1" destOrd="0" presId="urn:microsoft.com/office/officeart/2005/8/layout/chevron2"/>
    <dgm:cxn modelId="{613AD81B-C25F-4328-A117-AA75D483A7C1}" type="presParOf" srcId="{A32A3B25-922C-4403-883B-A470D8D6FB4C}" destId="{176750D9-D85A-45A9-AC54-73B293EBEBBE}" srcOrd="3" destOrd="0" presId="urn:microsoft.com/office/officeart/2005/8/layout/chevron2"/>
    <dgm:cxn modelId="{451D3B6C-6002-4ED9-85CB-030FAA712916}" type="presParOf" srcId="{A32A3B25-922C-4403-883B-A470D8D6FB4C}" destId="{4CCF7F98-FBFE-4FAA-8451-F8ADC507AAC6}" srcOrd="4" destOrd="0" presId="urn:microsoft.com/office/officeart/2005/8/layout/chevron2"/>
    <dgm:cxn modelId="{7DCB9FFA-A4A4-46C9-B1F7-D75B1358A278}" type="presParOf" srcId="{4CCF7F98-FBFE-4FAA-8451-F8ADC507AAC6}" destId="{4BE67E33-ED8A-44F8-9F6C-6A33120C19FE}" srcOrd="0" destOrd="0" presId="urn:microsoft.com/office/officeart/2005/8/layout/chevron2"/>
    <dgm:cxn modelId="{63C8BAC2-5096-4DE6-8EEA-EC8B93EFF9DA}" type="presParOf" srcId="{4CCF7F98-FBFE-4FAA-8451-F8ADC507AAC6}" destId="{47077D27-0E5A-4CC7-B053-7B85BA9B222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F589E-F72D-499E-806D-879938147F8F}">
      <dsp:nvSpPr>
        <dsp:cNvPr id="0" name=""/>
        <dsp:cNvSpPr/>
      </dsp:nvSpPr>
      <dsp:spPr>
        <a:xfrm rot="5400000">
          <a:off x="-184144" y="187464"/>
          <a:ext cx="1227633" cy="8593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000" kern="1200" dirty="0">
              <a:latin typeface="NikoshBAN" pitchFamily="2" charset="0"/>
              <a:cs typeface="NikoshBAN" pitchFamily="2" charset="0"/>
            </a:rPr>
            <a:t>১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2" y="432991"/>
        <a:ext cx="859343" cy="368290"/>
      </dsp:txXfrm>
    </dsp:sp>
    <dsp:sp modelId="{52049346-FEB6-4996-B40E-088E69B79267}">
      <dsp:nvSpPr>
        <dsp:cNvPr id="0" name=""/>
        <dsp:cNvSpPr/>
      </dsp:nvSpPr>
      <dsp:spPr>
        <a:xfrm rot="5400000">
          <a:off x="4273038" y="-3410375"/>
          <a:ext cx="798381" cy="76257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2800" kern="1200" dirty="0">
              <a:latin typeface="NikoshBAN" pitchFamily="2" charset="0"/>
              <a:cs typeface="NikoshBAN" pitchFamily="2" charset="0"/>
            </a:rPr>
            <a:t>সম্পূরক খাদ্যে খাদ্যের কয়টি উপাদান থাকবে তা বলতে পারবে।</a:t>
          </a:r>
          <a:endParaRPr lang="en-US" sz="2800" kern="1200" dirty="0"/>
        </a:p>
      </dsp:txBody>
      <dsp:txXfrm rot="-5400000">
        <a:off x="859343" y="42294"/>
        <a:ext cx="7586797" cy="720433"/>
      </dsp:txXfrm>
    </dsp:sp>
    <dsp:sp modelId="{AAEF16B8-89F2-4E83-ABE4-BA32E9F27D85}">
      <dsp:nvSpPr>
        <dsp:cNvPr id="0" name=""/>
        <dsp:cNvSpPr/>
      </dsp:nvSpPr>
      <dsp:spPr>
        <a:xfrm rot="5400000">
          <a:off x="-184144" y="1215197"/>
          <a:ext cx="1227633" cy="8593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000" kern="1200" dirty="0">
              <a:latin typeface="NikoshBAN" pitchFamily="2" charset="0"/>
              <a:cs typeface="NikoshBAN" pitchFamily="2" charset="0"/>
            </a:rPr>
            <a:t>২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2" y="1460724"/>
        <a:ext cx="859343" cy="368290"/>
      </dsp:txXfrm>
    </dsp:sp>
    <dsp:sp modelId="{35C16A00-19D1-45C9-9704-2BCADC310FEB}">
      <dsp:nvSpPr>
        <dsp:cNvPr id="0" name=""/>
        <dsp:cNvSpPr/>
      </dsp:nvSpPr>
      <dsp:spPr>
        <a:xfrm rot="5400000">
          <a:off x="4273248" y="-2382852"/>
          <a:ext cx="797961" cy="76257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2800" kern="1200" dirty="0">
              <a:latin typeface="NikoshBAN" pitchFamily="2" charset="0"/>
              <a:cs typeface="NikoshBAN" pitchFamily="2" charset="0"/>
            </a:rPr>
            <a:t>মুরগির সম্পূরক খাদ্যের প্রয়োজনীয়তা ব্যাখ্যা করতে পারবে।</a:t>
          </a:r>
          <a:endParaRPr lang="en-US" sz="2800" kern="1200" dirty="0"/>
        </a:p>
      </dsp:txBody>
      <dsp:txXfrm rot="-5400000">
        <a:off x="859344" y="1070005"/>
        <a:ext cx="7586818" cy="720055"/>
      </dsp:txXfrm>
    </dsp:sp>
    <dsp:sp modelId="{4BE67E33-ED8A-44F8-9F6C-6A33120C19FE}">
      <dsp:nvSpPr>
        <dsp:cNvPr id="0" name=""/>
        <dsp:cNvSpPr/>
      </dsp:nvSpPr>
      <dsp:spPr>
        <a:xfrm rot="5400000">
          <a:off x="-184144" y="2242931"/>
          <a:ext cx="1227633" cy="8593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000" kern="1200" dirty="0">
              <a:latin typeface="NikoshBAN" pitchFamily="2" charset="0"/>
              <a:cs typeface="NikoshBAN" pitchFamily="2" charset="0"/>
            </a:rPr>
            <a:t>৩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2" y="2488458"/>
        <a:ext cx="859343" cy="368290"/>
      </dsp:txXfrm>
    </dsp:sp>
    <dsp:sp modelId="{47077D27-0E5A-4CC7-B053-7B85BA9B2227}">
      <dsp:nvSpPr>
        <dsp:cNvPr id="0" name=""/>
        <dsp:cNvSpPr/>
      </dsp:nvSpPr>
      <dsp:spPr>
        <a:xfrm rot="5400000">
          <a:off x="4273248" y="-1355118"/>
          <a:ext cx="797961" cy="76257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2800" kern="1200" dirty="0">
              <a:latin typeface="NikoshBAN" pitchFamily="2" charset="0"/>
              <a:cs typeface="NikoshBAN" pitchFamily="2" charset="0"/>
            </a:rPr>
            <a:t>৮-১৬ সপ্তাহ বয়সের মুরগির খাদ্যের তালিকা করতে পারবে।</a:t>
          </a:r>
          <a:endParaRPr lang="en-US" sz="2800" kern="1200" dirty="0"/>
        </a:p>
      </dsp:txBody>
      <dsp:txXfrm rot="-5400000">
        <a:off x="859344" y="2097739"/>
        <a:ext cx="7586818" cy="720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FA0D5E-8DB9-401B-B67C-FFDF0DF9DD12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F28838-7EA2-4C82-8C2E-9E67A823C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68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0D5E-8DB9-401B-B67C-FFDF0DF9DD12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838-7EA2-4C82-8C2E-9E67A823C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5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0D5E-8DB9-401B-B67C-FFDF0DF9DD12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838-7EA2-4C82-8C2E-9E67A823C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8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0D5E-8DB9-401B-B67C-FFDF0DF9DD12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838-7EA2-4C82-8C2E-9E67A823C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2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0D5E-8DB9-401B-B67C-FFDF0DF9DD12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838-7EA2-4C82-8C2E-9E67A823C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53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0D5E-8DB9-401B-B67C-FFDF0DF9DD12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838-7EA2-4C82-8C2E-9E67A823C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5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0D5E-8DB9-401B-B67C-FFDF0DF9DD12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838-7EA2-4C82-8C2E-9E67A823C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0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0D5E-8DB9-401B-B67C-FFDF0DF9DD12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838-7EA2-4C82-8C2E-9E67A823C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8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0D5E-8DB9-401B-B67C-FFDF0DF9DD12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838-7EA2-4C82-8C2E-9E67A823C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6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0D5E-8DB9-401B-B67C-FFDF0DF9DD12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838-7EA2-4C82-8C2E-9E67A823C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5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0D5E-8DB9-401B-B67C-FFDF0DF9DD12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838-7EA2-4C82-8C2E-9E67A823C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4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CFA0D5E-8DB9-401B-B67C-FFDF0DF9DD12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4F28838-7EA2-4C82-8C2E-9E67A823C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7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0060" y="514137"/>
            <a:ext cx="7768442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15595" y="5856514"/>
            <a:ext cx="3448795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 কেমন আছো?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281" y="1376665"/>
            <a:ext cx="6858000" cy="44355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804918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5992" y="487878"/>
            <a:ext cx="393192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343" y="1643743"/>
            <a:ext cx="3341914" cy="27799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1958865" y="5453368"/>
            <a:ext cx="8502869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সম্পূরক খাদ্য তৈরিতে ব্যবহৃত ৬ টি পুষ্টি উপাদানের নাম লিখ।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49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59119" y="4729656"/>
            <a:ext cx="7357241" cy="75674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সম্পূরক খাদ্যে দানা ও আঁশ জাতীয় খাদ্য রাখতে হয়।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986" y="1502979"/>
            <a:ext cx="4393324" cy="24672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303" y="1502979"/>
            <a:ext cx="4298731" cy="24672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049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965435" y="462456"/>
            <a:ext cx="8986345" cy="6516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৮-১৬ সপ্তাহ বয়সের বাড়ন্ত মুরগির জন্য সম্পূরক খাদ্যের তালিকা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59" b="16772"/>
          <a:stretch/>
        </p:blipFill>
        <p:spPr>
          <a:xfrm>
            <a:off x="3778180" y="1451064"/>
            <a:ext cx="2105236" cy="1407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43" y="1451064"/>
            <a:ext cx="2155497" cy="1407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960" y="1451064"/>
            <a:ext cx="2202951" cy="1407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181" y="3966735"/>
            <a:ext cx="2105236" cy="15345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30" y="3966735"/>
            <a:ext cx="2155498" cy="15345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9322674" y="1451064"/>
            <a:ext cx="1931053" cy="1407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959" y="3966735"/>
            <a:ext cx="2202952" cy="15345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Rounded Rectangle 17"/>
          <p:cNvSpPr/>
          <p:nvPr/>
        </p:nvSpPr>
        <p:spPr>
          <a:xfrm>
            <a:off x="6656276" y="5876523"/>
            <a:ext cx="1937955" cy="41661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লবন= ০.৫ ভাগ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552498" y="5868096"/>
            <a:ext cx="2585544" cy="41661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ঝিনুকের গুঁড়া= ২.৫ ভাগ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72330" y="5873199"/>
            <a:ext cx="2325163" cy="4166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তিলের খৈল= ১২ ভাগ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9038898" y="2952031"/>
            <a:ext cx="2806262" cy="41661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শুঁটকি মাছের গুঁড়া= ৯ ভাগ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462673" y="2952107"/>
            <a:ext cx="2325163" cy="41661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গমের ভুসি= ১০ ভাগ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955909" y="2994071"/>
            <a:ext cx="2325163" cy="4166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গম ভাঙ্গা= ৫০ ভাগ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732862" y="2983561"/>
            <a:ext cx="2325163" cy="4166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চালের কুঁড়া= ১৬ ভাগ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648495" y="4145410"/>
            <a:ext cx="1975945" cy="117715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মোট </a:t>
            </a: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১০০ ভাগ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49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5571" y="605641"/>
            <a:ext cx="45720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5486" y="5116286"/>
            <a:ext cx="7774652" cy="10772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 কেজি সম্পূরক খাদ্য তৈরি, খাদ্য উপকরণ ও পরিমাণসহ </a:t>
            </a:r>
          </a:p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একটি পোস্টার তৈরি কর।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986" y="1817915"/>
            <a:ext cx="5127170" cy="27586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7262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9858" y="481483"/>
            <a:ext cx="3559628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1126" y="2061202"/>
            <a:ext cx="8120742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১। হাঁস-মুরগির সম্পূরক খাদ্যে কয়টি পুষ্টি উপাদান থাকতে হবে?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6264" y="2793162"/>
            <a:ext cx="634637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(ক) ৩ টি      (খ) ৪ টি         (গ) ৫ টি       (ঘ) ৬ টি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1241" y="3450775"/>
            <a:ext cx="10625959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২। ৮-১৬ সপ্তাহের বাড়ন্ত মুরগির সম্পূরক খাদ্যে গম ভাঙ্গা কি পরিমানে থাকতে হবে?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5376" y="4166183"/>
            <a:ext cx="6652293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(ক) ১০ ভাগ    (খ) ২০ ভাগ    (গ) ৪০ ভাগ    (ঘ) ৫০ ভাগ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2649" y="4858793"/>
            <a:ext cx="10373323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৩। ৮-১৬ সপ্তাহের মুরগির সম্পূরক খাদ্যে চালের কুঁড়া কি পরিমানে থাকতে হবে?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88025" y="5522433"/>
            <a:ext cx="777240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(ক) ১৬ ভাগ    (খ) ২০ ভাগ    (গ) ২৫ ভাগ    (ঘ) ৩০ ভাগ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90857" y="1312480"/>
            <a:ext cx="240574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u="sng" dirty="0">
                <a:latin typeface="NikoshBAN" pitchFamily="2" charset="0"/>
                <a:cs typeface="NikoshBAN" pitchFamily="2" charset="0"/>
              </a:rPr>
              <a:t>বহু-নির্বাচনী প্রশ্ন</a:t>
            </a:r>
            <a:endParaRPr lang="en-US" sz="2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287879" y="5578342"/>
            <a:ext cx="392259" cy="39188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166741" y="4231850"/>
            <a:ext cx="390197" cy="39188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926317" y="2858829"/>
            <a:ext cx="390573" cy="39188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23806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1772" y="503255"/>
            <a:ext cx="4169227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0313" y="5445485"/>
            <a:ext cx="8077201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হাঁস-মুরগির সম্পূরক খাদ্যের প্রয়োজনীয়তা লিখে নিয়ে আসবে।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970314"/>
            <a:ext cx="5497286" cy="276156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7112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0657" y="3136143"/>
            <a:ext cx="5900057" cy="157737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bn-BD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সকলকে ধন্যবাদ</a:t>
            </a:r>
            <a:endParaRPr lang="en-US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49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7675" y="629392"/>
            <a:ext cx="4144488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perspectiveAbove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6489" y="2163235"/>
            <a:ext cx="4144488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perspectiveRelaxed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30917" y="2163235"/>
            <a:ext cx="4144488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perspectiveRelaxed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AC584C-2E6E-4623-B286-7D78EAED9D16}"/>
              </a:ext>
            </a:extLst>
          </p:cNvPr>
          <p:cNvCxnSpPr/>
          <p:nvPr/>
        </p:nvCxnSpPr>
        <p:spPr>
          <a:xfrm>
            <a:off x="6130848" y="3087204"/>
            <a:ext cx="0" cy="213360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  <a:scene3d>
            <a:camera prst="perspectiveRelaxed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1839B7A-A008-411F-9E54-B0CF68BBDACE}"/>
              </a:ext>
            </a:extLst>
          </p:cNvPr>
          <p:cNvCxnSpPr/>
          <p:nvPr/>
        </p:nvCxnSpPr>
        <p:spPr>
          <a:xfrm>
            <a:off x="6359448" y="2812884"/>
            <a:ext cx="0" cy="278892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  <a:scene3d>
            <a:camera prst="perspectiveRelaxed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2E2582C-AB0A-4478-8697-C99E87EF3A9B}"/>
              </a:ext>
            </a:extLst>
          </p:cNvPr>
          <p:cNvCxnSpPr/>
          <p:nvPr/>
        </p:nvCxnSpPr>
        <p:spPr>
          <a:xfrm>
            <a:off x="6574984" y="3087204"/>
            <a:ext cx="0" cy="213360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  <a:scene3d>
            <a:camera prst="perspectiveRelaxed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48643" y="3087204"/>
            <a:ext cx="5353604" cy="2514600"/>
            <a:chOff x="598178" y="3282482"/>
            <a:chExt cx="4943202" cy="1631216"/>
          </a:xfrm>
          <a:scene3d>
            <a:camera prst="perspectiveAbove"/>
            <a:lightRig rig="threePt" dir="t"/>
          </a:scene3d>
        </p:grpSpPr>
        <p:sp>
          <p:nvSpPr>
            <p:cNvPr id="6" name="TextBox 5"/>
            <p:cNvSpPr txBox="1"/>
            <p:nvPr/>
          </p:nvSpPr>
          <p:spPr>
            <a:xfrm>
              <a:off x="598178" y="3282482"/>
              <a:ext cx="4943202" cy="163121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NikoshBAN" pitchFamily="2" charset="0"/>
                  <a:cs typeface="NikoshBAN" pitchFamily="2" charset="0"/>
                </a:rPr>
                <a:t>                        </a:t>
              </a:r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Taslima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Sultana</a:t>
              </a:r>
              <a:endParaRPr lang="bn-BD" sz="2000" dirty="0">
                <a:effectLst/>
                <a:latin typeface="NikoshBAN" pitchFamily="2" charset="0"/>
                <a:cs typeface="NikoshBAN" pitchFamily="2" charset="0"/>
              </a:endParaRPr>
            </a:p>
            <a:p>
              <a:r>
                <a:rPr lang="en-US" sz="2000" dirty="0">
                  <a:effectLst/>
                  <a:latin typeface="NikoshBAN" pitchFamily="2" charset="0"/>
                  <a:cs typeface="NikoshBAN" pitchFamily="2" charset="0"/>
                </a:rPr>
                <a:t>                        </a:t>
              </a:r>
              <a:r>
                <a:rPr lang="en-US" sz="2000" dirty="0">
                  <a:latin typeface="NikoshBAN" pitchFamily="2" charset="0"/>
                  <a:cs typeface="NikoshBAN" pitchFamily="2" charset="0"/>
                </a:rPr>
                <a:t>Assistant Teacher</a:t>
              </a:r>
              <a:endParaRPr lang="bn-BD" sz="2000" dirty="0">
                <a:effectLst/>
                <a:latin typeface="NikoshBAN" pitchFamily="2" charset="0"/>
                <a:cs typeface="NikoshBAN" pitchFamily="2" charset="0"/>
              </a:endParaRPr>
            </a:p>
            <a:p>
              <a:r>
                <a:rPr lang="en-US" sz="2000" dirty="0">
                  <a:effectLst/>
                  <a:latin typeface="NikoshBAN" pitchFamily="2" charset="0"/>
                  <a:cs typeface="NikoshBAN" pitchFamily="2" charset="0"/>
                </a:rPr>
                <a:t>                        </a:t>
              </a:r>
              <a:r>
                <a:rPr lang="en-US" sz="1200" dirty="0"/>
                <a:t>MADANI COMPLEX MOHILA DAKHIL MADRASAH </a:t>
              </a:r>
              <a:endParaRPr lang="bn-BD" sz="2000" dirty="0">
                <a:effectLst/>
                <a:latin typeface="NikoshBAN" pitchFamily="2" charset="0"/>
                <a:cs typeface="NikoshBAN" pitchFamily="2" charset="0"/>
              </a:endParaRPr>
            </a:p>
            <a:p>
              <a:r>
                <a:rPr lang="en-US" sz="2000" dirty="0">
                  <a:effectLst/>
                  <a:latin typeface="NikoshBAN" pitchFamily="2" charset="0"/>
                  <a:cs typeface="NikoshBAN" pitchFamily="2" charset="0"/>
                </a:rPr>
                <a:t>                        Rajbari</a:t>
              </a:r>
              <a:endParaRPr lang="bn-BD" sz="2000" dirty="0">
                <a:effectLst/>
                <a:latin typeface="NikoshBAN" pitchFamily="2" charset="0"/>
                <a:cs typeface="NikoshBAN" pitchFamily="2" charset="0"/>
              </a:endParaRPr>
            </a:p>
            <a:p>
              <a:r>
                <a:rPr lang="en-US" sz="2000" dirty="0">
                  <a:effectLst/>
                  <a:latin typeface="NikoshBAN" pitchFamily="2" charset="0"/>
                  <a:cs typeface="NikoshBAN" pitchFamily="2" charset="0"/>
                </a:rPr>
                <a:t>    </a:t>
              </a:r>
              <a:endParaRPr lang="en-US" sz="2000" dirty="0"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05888" y="3544813"/>
              <a:ext cx="796738" cy="1208314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p3d contourW="7620">
              <a:bevelT w="95250" h="31750"/>
              <a:contourClr>
                <a:srgbClr val="333333"/>
              </a:contourClr>
            </a:sp3d>
          </p:spPr>
        </p:pic>
      </p:grpSp>
      <p:grpSp>
        <p:nvGrpSpPr>
          <p:cNvPr id="19" name="Group 18"/>
          <p:cNvGrpSpPr/>
          <p:nvPr/>
        </p:nvGrpSpPr>
        <p:grpSpPr>
          <a:xfrm>
            <a:off x="6999513" y="3413114"/>
            <a:ext cx="4475891" cy="1938992"/>
            <a:chOff x="7131648" y="3379786"/>
            <a:chExt cx="4023360" cy="1938992"/>
          </a:xfrm>
          <a:scene3d>
            <a:camera prst="perspectiveAbove"/>
            <a:lightRig rig="threePt" dir="t"/>
          </a:scene3d>
        </p:grpSpPr>
        <p:sp>
          <p:nvSpPr>
            <p:cNvPr id="16" name="TextBox 15"/>
            <p:cNvSpPr txBox="1"/>
            <p:nvPr/>
          </p:nvSpPr>
          <p:spPr>
            <a:xfrm>
              <a:off x="7131648" y="3379786"/>
              <a:ext cx="4023360" cy="193899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r>
                <a:rPr lang="bn-BD" sz="2000" dirty="0">
                  <a:effectLst/>
                  <a:latin typeface="NikoshBAN" pitchFamily="2" charset="0"/>
                  <a:cs typeface="NikoshBAN" pitchFamily="2" charset="0"/>
                </a:rPr>
                <a:t>বিষয়ঃ কৃষিশিক্ষা </a:t>
              </a:r>
            </a:p>
            <a:p>
              <a:r>
                <a:rPr lang="bn-BD" sz="2000" dirty="0">
                  <a:effectLst/>
                  <a:latin typeface="NikoshBAN" pitchFamily="2" charset="0"/>
                  <a:cs typeface="NikoshBAN" pitchFamily="2" charset="0"/>
                </a:rPr>
                <a:t>শ্রেণিঃ সপ্তম</a:t>
              </a:r>
            </a:p>
            <a:p>
              <a:r>
                <a:rPr lang="bn-BD" sz="2000" dirty="0">
                  <a:effectLst/>
                  <a:latin typeface="NikoshBAN" pitchFamily="2" charset="0"/>
                  <a:cs typeface="NikoshBAN" pitchFamily="2" charset="0"/>
                </a:rPr>
                <a:t>অধ্যায়ঃ তৃতীয়</a:t>
              </a:r>
            </a:p>
            <a:p>
              <a:r>
                <a:rPr lang="bn-BD" sz="2000" dirty="0">
                  <a:effectLst/>
                  <a:latin typeface="NikoshBAN" pitchFamily="2" charset="0"/>
                  <a:cs typeface="NikoshBAN" pitchFamily="2" charset="0"/>
                </a:rPr>
                <a:t>পাঠঃ ৮</a:t>
              </a:r>
            </a:p>
            <a:p>
              <a:r>
                <a:rPr lang="bn-BD" sz="2000" dirty="0">
                  <a:effectLst/>
                  <a:latin typeface="NikoshBAN" pitchFamily="2" charset="0"/>
                  <a:cs typeface="NikoshBAN" pitchFamily="2" charset="0"/>
                </a:rPr>
                <a:t>তারিখঃ--/--/----</a:t>
              </a:r>
            </a:p>
            <a:p>
              <a:r>
                <a:rPr lang="bn-BD" sz="2000" dirty="0">
                  <a:effectLst/>
                  <a:latin typeface="NikoshBAN" pitchFamily="2" charset="0"/>
                  <a:cs typeface="NikoshBAN" pitchFamily="2" charset="0"/>
                </a:rPr>
                <a:t>সময়ঃ ৪০ মিনিট</a:t>
              </a:r>
              <a:endParaRPr lang="en-US" sz="2000" dirty="0">
                <a:effectLst/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9731828" y="3592271"/>
              <a:ext cx="1077686" cy="142609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8049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8370" y="578951"/>
            <a:ext cx="5886518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ছবিগুলো দেখে বল এগুলো কিসের ছবি?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814" y="1310841"/>
            <a:ext cx="4486752" cy="21680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641" y="1310840"/>
            <a:ext cx="4162097" cy="21680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2270235" y="3563011"/>
            <a:ext cx="1891862" cy="38888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মুরগি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045669" y="3563011"/>
            <a:ext cx="1891862" cy="399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হাঁস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814" y="4078021"/>
            <a:ext cx="4486752" cy="20468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9" name="Rounded Rectangle 18"/>
          <p:cNvSpPr/>
          <p:nvPr/>
        </p:nvSpPr>
        <p:spPr>
          <a:xfrm>
            <a:off x="1590439" y="6210317"/>
            <a:ext cx="3415862" cy="36522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মুরগিকে খাবার দেওয়া হচ্ছে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641" y="4035981"/>
            <a:ext cx="4162098" cy="20468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0" name="Rounded Rectangle 19"/>
          <p:cNvSpPr/>
          <p:nvPr/>
        </p:nvSpPr>
        <p:spPr>
          <a:xfrm>
            <a:off x="7120758" y="6205084"/>
            <a:ext cx="3415862" cy="36522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হাঁসকে খাবার দেওয়া হচ্ছে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4918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3204" y="644769"/>
            <a:ext cx="6365175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43641" y="3403142"/>
            <a:ext cx="4944300" cy="95865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মুরগির সম্পূরক খাদ্য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491808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17817" y="574964"/>
            <a:ext cx="4114800" cy="731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as-IN" sz="4800" dirty="0">
                <a:latin typeface="NikoshBAN" pitchFamily="2" charset="0"/>
                <a:cs typeface="NikoshBAN" pitchFamily="2" charset="0"/>
              </a:rPr>
              <a:t>শিখনফল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19339271"/>
              </p:ext>
            </p:extLst>
          </p:nvPr>
        </p:nvGraphicFramePr>
        <p:xfrm>
          <a:off x="1941148" y="2280744"/>
          <a:ext cx="8485115" cy="3289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049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dir="in"/>
      </p:transition>
    </mc:Choice>
    <mc:Fallback xmlns="">
      <p:transition spd="slow">
        <p:split dir="in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989625" y="901427"/>
            <a:ext cx="3794235" cy="2133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 গ্রামীণ পরিবেশে ছাড়া অবস্থায় পালন করা হাঁস-মুরগি নিজেরা খুঁটিয়ে খাবার খায়।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56705" y="4130564"/>
            <a:ext cx="3489435" cy="16396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এদেরকে শুধুমাত্র চালের কুঁড়া সরবরাহ করা হয়।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915" y="725215"/>
            <a:ext cx="4033016" cy="24860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887" y="3668109"/>
            <a:ext cx="4277710" cy="25645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8261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74665" y="1240222"/>
            <a:ext cx="3186713" cy="1534510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এতে হাঁস-মুরগি পুষ্টিহীনতায় ভোগে।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78070" y="4193628"/>
            <a:ext cx="4172607" cy="186558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এছাড়া খামারে খাবার উপযুক্ত মাত্রায় সরবরাহ না করলেও হাঁস-মুরগি পুষ্টিহীনতায় ভোগে।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07" y="977465"/>
            <a:ext cx="3049150" cy="21618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469" y="977465"/>
            <a:ext cx="3034863" cy="21618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193" y="4028088"/>
            <a:ext cx="2879834" cy="21204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014" y="4028088"/>
            <a:ext cx="2911364" cy="21204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049180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56138" y="4582510"/>
            <a:ext cx="9816662" cy="861849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ফলে হাঁস-মুরগি থেকে কাঙ্ক্ষিত ফলন যেমন- ডিম, মাংস পাওয়া যায় না।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476" y="1332186"/>
            <a:ext cx="4246179" cy="22833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797" y="1332185"/>
            <a:ext cx="4511565" cy="22833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7092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439918" y="620112"/>
            <a:ext cx="9669517" cy="10615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এজন্য এদেরকে ৬টি পুষ্টি উপাদান সমৃদ্ধ খাবার হিসেবে সরবরাহ করা হয়।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6762" y="2984939"/>
            <a:ext cx="1460938" cy="1282262"/>
          </a:xfrm>
          <a:prstGeom prst="ellipse">
            <a:avLst/>
          </a:prstGeom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শর্করা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042646" y="2958663"/>
            <a:ext cx="1460938" cy="1282262"/>
          </a:xfrm>
          <a:prstGeom prst="ellipse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পানি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596070" y="2995449"/>
            <a:ext cx="1460938" cy="1282262"/>
          </a:xfrm>
          <a:prstGeom prst="ellipse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আমিষ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487928" y="2948153"/>
            <a:ext cx="1460938" cy="1282262"/>
          </a:xfrm>
          <a:prstGeom prst="ellipse">
            <a:avLst/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চর্বি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348265" y="2948153"/>
            <a:ext cx="1460938" cy="1282262"/>
          </a:xfrm>
          <a:prstGeom prst="ellipse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ভিটামিন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8171813" y="2963920"/>
            <a:ext cx="1460938" cy="1282262"/>
          </a:xfrm>
          <a:prstGeom prst="ellips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খনিজ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057008" y="5202619"/>
            <a:ext cx="4761187" cy="7987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এটাই হাঁস-মুরগির সম্পূরক খাদ্য।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49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Basis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841</TotalTime>
  <Words>373</Words>
  <Application>Microsoft Office PowerPoint</Application>
  <PresentationFormat>Widescreen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Corbel</vt:lpstr>
      <vt:lpstr>NikoshBAN</vt:lpstr>
      <vt:lpstr>Times New Roman</vt:lpstr>
      <vt:lpstr>Wingdings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Md.Robi</cp:lastModifiedBy>
  <cp:revision>343</cp:revision>
  <dcterms:created xsi:type="dcterms:W3CDTF">2019-07-28T09:00:01Z</dcterms:created>
  <dcterms:modified xsi:type="dcterms:W3CDTF">2019-12-11T03:17:20Z</dcterms:modified>
</cp:coreProperties>
</file>