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2" r:id="rId2"/>
    <p:sldId id="283" r:id="rId3"/>
    <p:sldId id="257" r:id="rId4"/>
    <p:sldId id="258" r:id="rId5"/>
    <p:sldId id="276" r:id="rId6"/>
    <p:sldId id="275" r:id="rId7"/>
    <p:sldId id="259" r:id="rId8"/>
    <p:sldId id="274" r:id="rId9"/>
    <p:sldId id="260" r:id="rId10"/>
    <p:sldId id="261" r:id="rId11"/>
    <p:sldId id="262" r:id="rId12"/>
    <p:sldId id="263" r:id="rId13"/>
    <p:sldId id="264" r:id="rId14"/>
    <p:sldId id="269" r:id="rId15"/>
    <p:sldId id="265" r:id="rId16"/>
    <p:sldId id="266" r:id="rId17"/>
    <p:sldId id="267" r:id="rId18"/>
    <p:sldId id="281" r:id="rId19"/>
    <p:sldId id="268" r:id="rId20"/>
    <p:sldId id="270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791BF-3F89-47B0-9055-9C725FE5A83F}" type="datetimeFigureOut">
              <a:rPr lang="en-US" smtClean="0"/>
              <a:t>12/09/2019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01154-46F7-427F-9FA9-9C6D36CF2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50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0493C-F7CB-4992-8C32-1FAF5766A4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4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287E-A10A-4100-9923-932749E34E5A}" type="datetimeFigureOut">
              <a:rPr lang="en-US" smtClean="0"/>
              <a:pPr/>
              <a:t>12/09/2019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4CD9-883B-4E11-8E3C-FC34894A6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287E-A10A-4100-9923-932749E34E5A}" type="datetimeFigureOut">
              <a:rPr lang="en-US" smtClean="0"/>
              <a:pPr/>
              <a:t>12/09/2019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4CD9-883B-4E11-8E3C-FC34894A6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287E-A10A-4100-9923-932749E34E5A}" type="datetimeFigureOut">
              <a:rPr lang="en-US" smtClean="0"/>
              <a:pPr/>
              <a:t>12/09/2019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4CD9-883B-4E11-8E3C-FC34894A6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287E-A10A-4100-9923-932749E34E5A}" type="datetimeFigureOut">
              <a:rPr lang="en-US" smtClean="0"/>
              <a:pPr/>
              <a:t>12/09/2019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4CD9-883B-4E11-8E3C-FC34894A6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287E-A10A-4100-9923-932749E34E5A}" type="datetimeFigureOut">
              <a:rPr lang="en-US" smtClean="0"/>
              <a:pPr/>
              <a:t>12/09/2019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4CD9-883B-4E11-8E3C-FC34894A6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287E-A10A-4100-9923-932749E34E5A}" type="datetimeFigureOut">
              <a:rPr lang="en-US" smtClean="0"/>
              <a:pPr/>
              <a:t>12/09/2019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4CD9-883B-4E11-8E3C-FC34894A6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287E-A10A-4100-9923-932749E34E5A}" type="datetimeFigureOut">
              <a:rPr lang="en-US" smtClean="0"/>
              <a:pPr/>
              <a:t>12/09/2019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4CD9-883B-4E11-8E3C-FC34894A6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287E-A10A-4100-9923-932749E34E5A}" type="datetimeFigureOut">
              <a:rPr lang="en-US" smtClean="0"/>
              <a:pPr/>
              <a:t>12/09/2019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4CD9-883B-4E11-8E3C-FC34894A6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287E-A10A-4100-9923-932749E34E5A}" type="datetimeFigureOut">
              <a:rPr lang="en-US" smtClean="0"/>
              <a:pPr/>
              <a:t>12/09/2019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4CD9-883B-4E11-8E3C-FC34894A6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287E-A10A-4100-9923-932749E34E5A}" type="datetimeFigureOut">
              <a:rPr lang="en-US" smtClean="0"/>
              <a:pPr/>
              <a:t>12/09/2019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4CD9-883B-4E11-8E3C-FC34894A6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287E-A10A-4100-9923-932749E34E5A}" type="datetimeFigureOut">
              <a:rPr lang="en-US" smtClean="0"/>
              <a:pPr/>
              <a:t>12/09/2019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4CD9-883B-4E11-8E3C-FC34894A6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C287E-A10A-4100-9923-932749E34E5A}" type="datetimeFigureOut">
              <a:rPr lang="en-US" smtClean="0"/>
              <a:pPr/>
              <a:t>12/09/2019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74CD9-883B-4E11-8E3C-FC34894A6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56607" y="571500"/>
            <a:ext cx="6400800" cy="198515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bn-BD" sz="1245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245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2343150"/>
            <a:ext cx="6775231" cy="364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5203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81000"/>
            <a:ext cx="7467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প্রানীদেহে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বিদ্যমান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বিভিন্ন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বৈশিষ্ট্য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ওবিভিন্ন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প্রানীর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মধ্যে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মিল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অমিল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ওপরস্পরে</a:t>
            </a:r>
            <a:r>
              <a:rPr lang="en-US" sz="2400" b="1" dirty="0" smtClean="0">
                <a:solidFill>
                  <a:schemeClr val="bg1"/>
                </a:solidFill>
              </a:rPr>
              <a:t> র   </a:t>
            </a:r>
            <a:r>
              <a:rPr lang="en-US" sz="2400" b="1" dirty="0" err="1" smtClean="0">
                <a:solidFill>
                  <a:schemeClr val="bg1"/>
                </a:solidFill>
              </a:rPr>
              <a:t>মধ্যে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যে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</a:rPr>
              <a:t>সম্পর্ক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</a:rPr>
              <a:t>র‌্যেছে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তার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উওপর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ভিত্তি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করে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শ্রেনী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বিন্যাস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করা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হয়</a:t>
            </a:r>
            <a:r>
              <a:rPr lang="en-US" sz="2400" b="1" dirty="0" smtClean="0">
                <a:solidFill>
                  <a:schemeClr val="bg1"/>
                </a:solidFill>
              </a:rPr>
              <a:t>। </a:t>
            </a:r>
            <a:r>
              <a:rPr lang="en-US" sz="2400" b="1" dirty="0" err="1" smtClean="0">
                <a:solidFill>
                  <a:schemeClr val="bg1"/>
                </a:solidFill>
              </a:rPr>
              <a:t>এদের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বৈ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শিষ্ট্য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অনুযায়ী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বিভিন্ন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স্তর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বা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ধাপে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সাজানো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হয়</a:t>
            </a:r>
            <a:r>
              <a:rPr lang="en-US" sz="2400" b="1" dirty="0" smtClean="0">
                <a:solidFill>
                  <a:schemeClr val="bg1"/>
                </a:solidFill>
              </a:rPr>
              <a:t>।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209800"/>
            <a:ext cx="7543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জীব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জগত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ধাপে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ধাপে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বিন্যস্ত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</a:rPr>
              <a:t>করার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পদ্ধতিকে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শ্রেনীবিন্যাস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</a:rPr>
              <a:t>বলে</a:t>
            </a:r>
            <a:r>
              <a:rPr lang="en-US" sz="2400" b="1" dirty="0" smtClean="0">
                <a:solidFill>
                  <a:schemeClr val="bg1"/>
                </a:solidFill>
              </a:rPr>
              <a:t>।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3581400"/>
            <a:ext cx="7467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প্রয়োজনের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</a:rPr>
              <a:t>তাগিদে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</a:rPr>
              <a:t>জীববিজ্ঞানের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</a:rPr>
              <a:t>একটি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স্বতত্র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শাখা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গড়ে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</a:rPr>
              <a:t>উঠেছে</a:t>
            </a:r>
            <a:r>
              <a:rPr lang="en-US" sz="2800" b="1" dirty="0" smtClean="0">
                <a:solidFill>
                  <a:schemeClr val="bg1"/>
                </a:solidFill>
              </a:rPr>
              <a:t>। </a:t>
            </a:r>
            <a:r>
              <a:rPr lang="en-US" sz="2800" b="1" dirty="0" err="1" smtClean="0">
                <a:solidFill>
                  <a:schemeClr val="bg1"/>
                </a:solidFill>
              </a:rPr>
              <a:t>এর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নাম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</a:rPr>
              <a:t>শ্রেনীবিন্যাস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</a:rPr>
              <a:t>বিদ্যা</a:t>
            </a:r>
            <a:r>
              <a:rPr lang="en-US" sz="2800" b="1" dirty="0" smtClean="0">
                <a:solidFill>
                  <a:schemeClr val="bg1"/>
                </a:solidFill>
              </a:rPr>
              <a:t> ।  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4800600"/>
            <a:ext cx="7315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প্রজাতি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হলো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শ্রেনী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বিন্যাসের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</a:rPr>
              <a:t>সবচেয়ে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</a:rPr>
              <a:t>নিচের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ধাপ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একক</a:t>
            </a:r>
            <a:r>
              <a:rPr lang="en-US" sz="2800" b="1" dirty="0" smtClean="0">
                <a:solidFill>
                  <a:schemeClr val="bg1"/>
                </a:solidFill>
              </a:rPr>
              <a:t>।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0px-Spongillidae.ed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33600"/>
            <a:ext cx="4267200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04801"/>
            <a:ext cx="1828800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১/ </a:t>
            </a:r>
            <a:r>
              <a:rPr lang="en-US" sz="2400" b="1" dirty="0" err="1" smtClean="0">
                <a:solidFill>
                  <a:schemeClr val="bg1"/>
                </a:solidFill>
              </a:rPr>
              <a:t>পরিফেরা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1143000"/>
            <a:ext cx="17526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</a:t>
            </a:r>
            <a:r>
              <a:rPr lang="en-US" sz="2000" b="1" dirty="0" smtClean="0">
                <a:solidFill>
                  <a:schemeClr val="bg1"/>
                </a:solidFill>
              </a:rPr>
              <a:t>১/ </a:t>
            </a:r>
            <a:r>
              <a:rPr lang="en-US" sz="2000" b="1" dirty="0" err="1" smtClean="0">
                <a:solidFill>
                  <a:schemeClr val="bg1"/>
                </a:solidFill>
              </a:rPr>
              <a:t>সরল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তম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বহু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কোষী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209800"/>
            <a:ext cx="396240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২/ </a:t>
            </a:r>
            <a:r>
              <a:rPr lang="en-US" sz="2000" b="1" dirty="0" err="1" smtClean="0">
                <a:solidFill>
                  <a:schemeClr val="bg1"/>
                </a:solidFill>
              </a:rPr>
              <a:t>দেহ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প্রাচীর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অসংখ্য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ছিদ্র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যুক্ত</a:t>
            </a:r>
            <a:r>
              <a:rPr lang="en-US" sz="2000" b="1" dirty="0" smtClean="0">
                <a:solidFill>
                  <a:schemeClr val="bg1"/>
                </a:solidFill>
              </a:rPr>
              <a:t>। </a:t>
            </a:r>
            <a:r>
              <a:rPr lang="en-US" sz="2000" b="1" dirty="0" err="1" smtClean="0">
                <a:solidFill>
                  <a:schemeClr val="bg1"/>
                </a:solidFill>
              </a:rPr>
              <a:t>এই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ছিদ্র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পথে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পানির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সাথে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অক্সিজেন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ওখাদ্য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বস্তু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প্রবেশ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করে</a:t>
            </a:r>
            <a:r>
              <a:rPr lang="en-US" sz="2000" b="1" dirty="0" smtClean="0">
                <a:solidFill>
                  <a:schemeClr val="bg1"/>
                </a:solidFill>
              </a:rPr>
              <a:t>।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3352800"/>
            <a:ext cx="35814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৩/ </a:t>
            </a:r>
            <a:r>
              <a:rPr lang="en-US" b="1" dirty="0" err="1" smtClean="0">
                <a:solidFill>
                  <a:schemeClr val="bg1"/>
                </a:solidFill>
              </a:rPr>
              <a:t>কোনো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পৃথক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কলা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অংগ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ওতন্ত্র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</a:rPr>
              <a:t>থাকে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না</a:t>
            </a:r>
            <a:r>
              <a:rPr lang="en-US" b="1" dirty="0" smtClean="0">
                <a:solidFill>
                  <a:schemeClr val="bg1"/>
                </a:solidFill>
              </a:rPr>
              <a:t>।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990600"/>
            <a:ext cx="52578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পরিফেরা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পর্বের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প্রানীরা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স্পঞ্জ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নামে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পরিচিত</a:t>
            </a:r>
            <a:r>
              <a:rPr lang="en-US" sz="2000" b="1" dirty="0" smtClean="0">
                <a:solidFill>
                  <a:schemeClr val="bg1"/>
                </a:solidFill>
              </a:rPr>
              <a:t>। </a:t>
            </a:r>
            <a:r>
              <a:rPr lang="en-US" sz="2000" b="1" dirty="0" err="1" smtClean="0">
                <a:solidFill>
                  <a:schemeClr val="bg1"/>
                </a:solidFill>
              </a:rPr>
              <a:t>পৃথিবীর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সকল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স্থানে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এদের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বসবাস</a:t>
            </a:r>
            <a:r>
              <a:rPr lang="en-US" sz="2000" b="1" dirty="0" smtClean="0">
                <a:solidFill>
                  <a:schemeClr val="bg1"/>
                </a:solidFill>
              </a:rPr>
              <a:t> । </a:t>
            </a:r>
            <a:r>
              <a:rPr lang="en-US" sz="2000" b="1" dirty="0" err="1" smtClean="0">
                <a:solidFill>
                  <a:schemeClr val="bg1"/>
                </a:solidFill>
              </a:rPr>
              <a:t>অধিকাংশ</a:t>
            </a:r>
            <a:r>
              <a:rPr lang="en-US" sz="2000" b="1" dirty="0" smtClean="0">
                <a:solidFill>
                  <a:schemeClr val="bg1"/>
                </a:solidFill>
              </a:rPr>
              <a:t> ই </a:t>
            </a:r>
            <a:r>
              <a:rPr lang="en-US" sz="2000" b="1" dirty="0" err="1" smtClean="0">
                <a:solidFill>
                  <a:schemeClr val="bg1"/>
                </a:solidFill>
              </a:rPr>
              <a:t>সামুদ্রিক</a:t>
            </a:r>
            <a:r>
              <a:rPr lang="en-US" sz="2000" b="1" dirty="0" smtClean="0">
                <a:solidFill>
                  <a:schemeClr val="bg1"/>
                </a:solidFill>
              </a:rPr>
              <a:t> । 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clip_image0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191000"/>
            <a:ext cx="22098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_hydra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81200"/>
            <a:ext cx="3209925" cy="4286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04800"/>
            <a:ext cx="2514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পর্ব২/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নিডারিয়া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066800"/>
            <a:ext cx="68580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১/ </a:t>
            </a:r>
            <a:r>
              <a:rPr lang="en-US" sz="2000" b="1" dirty="0" err="1" smtClean="0"/>
              <a:t>দেহ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দুটি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ভ্রুনীয়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কোষস্তর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দ্বারা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গঠিত</a:t>
            </a:r>
            <a:r>
              <a:rPr lang="en-US" sz="2000" b="1" dirty="0" smtClean="0"/>
              <a:t>। </a:t>
            </a:r>
            <a:r>
              <a:rPr lang="en-US" sz="2000" b="1" dirty="0" err="1" smtClean="0"/>
              <a:t>দেহের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বাইরের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দিকের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স্তরটি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এক্টোডার্ম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এবং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ভিতরের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দিকের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স্তরটি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এন্ডোডার্ম</a:t>
            </a:r>
            <a:r>
              <a:rPr lang="en-US" sz="2000" b="1" dirty="0" smtClean="0"/>
              <a:t> । </a:t>
            </a:r>
            <a:endParaRPr lang="en-US" sz="20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743200" y="2362200"/>
            <a:ext cx="1752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95800" y="1905000"/>
            <a:ext cx="41148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নিডোব্লাস্ট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যা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শিকার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ধরা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আত্নরক্ষা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চলনে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অংশ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গ্রহন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করে</a:t>
            </a:r>
            <a:r>
              <a:rPr lang="en-US" sz="2000" b="1" dirty="0" smtClean="0"/>
              <a:t>। </a:t>
            </a:r>
            <a:endParaRPr lang="en-US" sz="20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33600" y="3810000"/>
            <a:ext cx="2514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48200" y="3352800"/>
            <a:ext cx="44958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দেহ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গহব্বরকে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সিলেন্টেরন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বলে,যা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পরিপাক</a:t>
            </a:r>
            <a:r>
              <a:rPr lang="en-US" sz="2000" b="1" dirty="0" smtClean="0"/>
              <a:t> ও </a:t>
            </a:r>
            <a:r>
              <a:rPr lang="en-US" sz="2000" b="1" dirty="0" err="1" smtClean="0"/>
              <a:t>সংবহনে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অংশ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নেয়</a:t>
            </a:r>
            <a:r>
              <a:rPr lang="en-US" sz="2000" b="1" dirty="0" smtClean="0"/>
              <a:t>। </a:t>
            </a:r>
            <a:endParaRPr lang="en-US" sz="2000" b="1" dirty="0"/>
          </a:p>
        </p:txBody>
      </p:sp>
      <p:pic>
        <p:nvPicPr>
          <p:cNvPr id="10" name="Picture 9" descr="Brown Hydra (Hydra oligactis)   Alex Hyde_20150726170954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4419600"/>
            <a:ext cx="2971801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TYHELMINTHES-CLASSIFICATION_thumb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3581400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57200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৩/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প্লাটিহেলমিনথেস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685800"/>
            <a:ext cx="48006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১/ </a:t>
            </a:r>
            <a:r>
              <a:rPr lang="en-US" b="1" dirty="0" err="1" smtClean="0"/>
              <a:t>দেহ</a:t>
            </a:r>
            <a:r>
              <a:rPr lang="en-US" b="1" dirty="0" smtClean="0"/>
              <a:t> </a:t>
            </a:r>
            <a:r>
              <a:rPr lang="en-US" b="1" dirty="0" err="1" smtClean="0"/>
              <a:t>চ্যাপ্টা</a:t>
            </a:r>
            <a:r>
              <a:rPr lang="en-US" b="1" dirty="0" smtClean="0"/>
              <a:t> ও </a:t>
            </a:r>
            <a:r>
              <a:rPr lang="en-US" b="1" dirty="0" err="1" smtClean="0"/>
              <a:t>উভলিংগ</a:t>
            </a:r>
            <a:r>
              <a:rPr lang="en-US" b="1" dirty="0" smtClean="0"/>
              <a:t> , </a:t>
            </a:r>
            <a:r>
              <a:rPr lang="en-US" b="1" dirty="0" err="1" smtClean="0"/>
              <a:t>বহি:পরজীবী</a:t>
            </a:r>
            <a:r>
              <a:rPr lang="en-US" b="1" dirty="0" smtClean="0"/>
              <a:t> </a:t>
            </a:r>
            <a:r>
              <a:rPr lang="en-US" b="1" dirty="0" err="1" smtClean="0"/>
              <a:t>বা</a:t>
            </a:r>
            <a:r>
              <a:rPr lang="en-US" b="1" dirty="0" smtClean="0"/>
              <a:t> </a:t>
            </a:r>
            <a:r>
              <a:rPr lang="en-US" b="1" dirty="0" err="1" smtClean="0"/>
              <a:t>অন্ত:পরজীবী</a:t>
            </a:r>
            <a:r>
              <a:rPr lang="en-US" b="1" dirty="0" smtClean="0"/>
              <a:t> </a:t>
            </a:r>
            <a:r>
              <a:rPr lang="en-US" dirty="0" smtClean="0"/>
              <a:t>।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1676400"/>
            <a:ext cx="51816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২/ </a:t>
            </a:r>
            <a:r>
              <a:rPr lang="en-US" sz="2000" b="1" dirty="0" err="1" smtClean="0"/>
              <a:t>দেহ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পুরূ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কিউটিক্যাল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দ্বারা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আবৃত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দেহে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চোষক</a:t>
            </a:r>
            <a:r>
              <a:rPr lang="en-US" sz="2000" b="1" dirty="0" smtClean="0"/>
              <a:t> ও </a:t>
            </a:r>
            <a:r>
              <a:rPr lang="en-US" sz="2000" b="1" dirty="0" err="1" smtClean="0"/>
              <a:t>আংটা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থাকে</a:t>
            </a:r>
            <a:r>
              <a:rPr lang="en-US" sz="2000" b="1" dirty="0" smtClean="0"/>
              <a:t>। 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2971800"/>
            <a:ext cx="51816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৩/</a:t>
            </a:r>
            <a:r>
              <a:rPr lang="en-US" sz="2000" b="1" dirty="0" err="1" smtClean="0"/>
              <a:t>পৌষ্টিক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তন্ত্র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অসম্পূর্ন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বা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অনুপস্থিত</a:t>
            </a:r>
            <a:r>
              <a:rPr lang="en-US" sz="2000" b="1" dirty="0" smtClean="0"/>
              <a:t>।  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3962400"/>
            <a:ext cx="51816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৪/ </a:t>
            </a:r>
            <a:r>
              <a:rPr lang="en-US" sz="2000" b="1" dirty="0" err="1" smtClean="0"/>
              <a:t>দেহে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শিখা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অংগ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নামে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বিশেষ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অংগ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থাকে,যা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রেচনঅংগ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হিসেবে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কাজ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করে</a:t>
            </a:r>
            <a:r>
              <a:rPr lang="en-US" sz="2000" b="1" dirty="0" smtClean="0"/>
              <a:t>। 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53834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2438400" cy="1028700"/>
          </a:xfrm>
          <a:prstGeom prst="rect">
            <a:avLst/>
          </a:prstGeom>
        </p:spPr>
      </p:pic>
      <p:pic>
        <p:nvPicPr>
          <p:cNvPr id="3" name="Picture 2" descr="55927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895600"/>
            <a:ext cx="2667000" cy="1981200"/>
          </a:xfrm>
          <a:prstGeom prst="rect">
            <a:avLst/>
          </a:prstGeom>
        </p:spPr>
      </p:pic>
      <p:pic>
        <p:nvPicPr>
          <p:cNvPr id="4" name="Picture 3" descr="985a5866853c85ec5fa6b703911d54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38200"/>
            <a:ext cx="2438400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3048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পর্ব</a:t>
            </a:r>
            <a:r>
              <a:rPr lang="en-US" sz="2800" b="1" dirty="0" smtClean="0"/>
              <a:t> ৪/ </a:t>
            </a:r>
            <a:r>
              <a:rPr lang="en-US" sz="2800" b="1" dirty="0" err="1" smtClean="0"/>
              <a:t>নেমাটোডা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304800"/>
            <a:ext cx="48006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এই</a:t>
            </a:r>
            <a:r>
              <a:rPr lang="en-US" b="1" dirty="0" smtClean="0"/>
              <a:t> </a:t>
            </a:r>
            <a:r>
              <a:rPr lang="en-US" b="1" dirty="0" err="1" smtClean="0"/>
              <a:t>পর্বের</a:t>
            </a:r>
            <a:r>
              <a:rPr lang="en-US" b="1" dirty="0" smtClean="0"/>
              <a:t> </a:t>
            </a:r>
            <a:r>
              <a:rPr lang="en-US" b="1" dirty="0" err="1" smtClean="0"/>
              <a:t>অনেক</a:t>
            </a:r>
            <a:r>
              <a:rPr lang="en-US" b="1" dirty="0" smtClean="0"/>
              <a:t> </a:t>
            </a:r>
            <a:r>
              <a:rPr lang="en-US" b="1" dirty="0" err="1" smtClean="0"/>
              <a:t>প্রানী</a:t>
            </a:r>
            <a:r>
              <a:rPr lang="en-US" b="1" dirty="0" smtClean="0"/>
              <a:t> </a:t>
            </a:r>
            <a:r>
              <a:rPr lang="en-US" b="1" dirty="0" err="1" smtClean="0"/>
              <a:t>অন্ত;পরজীবী</a:t>
            </a:r>
            <a:r>
              <a:rPr lang="en-US" b="1" dirty="0" smtClean="0"/>
              <a:t> </a:t>
            </a:r>
            <a:r>
              <a:rPr lang="en-US" b="1" dirty="0" err="1" smtClean="0"/>
              <a:t>হিসেবে</a:t>
            </a:r>
            <a:r>
              <a:rPr lang="en-US" b="1" dirty="0" smtClean="0"/>
              <a:t> </a:t>
            </a:r>
            <a:r>
              <a:rPr lang="en-US" b="1" dirty="0" err="1" smtClean="0"/>
              <a:t>প্রানীর</a:t>
            </a:r>
            <a:r>
              <a:rPr lang="en-US" b="1" dirty="0" smtClean="0"/>
              <a:t> </a:t>
            </a:r>
            <a:r>
              <a:rPr lang="en-US" b="1" dirty="0" err="1" smtClean="0"/>
              <a:t>অন্ত্র</a:t>
            </a:r>
            <a:r>
              <a:rPr lang="en-US" b="1" dirty="0" smtClean="0"/>
              <a:t> </a:t>
            </a:r>
            <a:r>
              <a:rPr lang="en-US" b="1" dirty="0" err="1" smtClean="0"/>
              <a:t>ওরক্তে</a:t>
            </a:r>
            <a:r>
              <a:rPr lang="en-US" b="1" dirty="0" smtClean="0"/>
              <a:t>  </a:t>
            </a:r>
            <a:r>
              <a:rPr lang="en-US" b="1" dirty="0" err="1" smtClean="0"/>
              <a:t>বাস</a:t>
            </a:r>
            <a:r>
              <a:rPr lang="en-US" b="1" dirty="0" smtClean="0"/>
              <a:t> </a:t>
            </a:r>
            <a:r>
              <a:rPr lang="en-US" b="1" dirty="0" err="1" smtClean="0"/>
              <a:t>করে</a:t>
            </a:r>
            <a:r>
              <a:rPr lang="en-US" b="1" dirty="0" smtClean="0"/>
              <a:t>  </a:t>
            </a:r>
            <a:r>
              <a:rPr lang="en-US" b="1" dirty="0" err="1" smtClean="0"/>
              <a:t>এবং</a:t>
            </a:r>
            <a:r>
              <a:rPr lang="en-US" b="1" dirty="0" smtClean="0"/>
              <a:t> </a:t>
            </a:r>
            <a:r>
              <a:rPr lang="en-US" b="1" dirty="0" err="1" smtClean="0"/>
              <a:t>প্রানী</a:t>
            </a:r>
            <a:r>
              <a:rPr lang="en-US" b="1" dirty="0" smtClean="0"/>
              <a:t> </a:t>
            </a:r>
            <a:r>
              <a:rPr lang="en-US" b="1" dirty="0" err="1" smtClean="0"/>
              <a:t>ওমানব</a:t>
            </a:r>
            <a:r>
              <a:rPr lang="en-US" b="1" dirty="0" smtClean="0"/>
              <a:t> </a:t>
            </a:r>
            <a:r>
              <a:rPr lang="en-US" b="1" dirty="0" err="1" smtClean="0"/>
              <a:t>দেহে</a:t>
            </a:r>
            <a:r>
              <a:rPr lang="en-US" b="1" dirty="0" smtClean="0"/>
              <a:t> </a:t>
            </a:r>
            <a:r>
              <a:rPr lang="en-US" b="1" dirty="0" err="1" smtClean="0"/>
              <a:t>নানারকম</a:t>
            </a:r>
            <a:r>
              <a:rPr lang="en-US" b="1" dirty="0" smtClean="0"/>
              <a:t> </a:t>
            </a:r>
            <a:r>
              <a:rPr lang="en-US" b="1" dirty="0" err="1" smtClean="0"/>
              <a:t>ক্ষতি</a:t>
            </a:r>
            <a:r>
              <a:rPr lang="en-US" b="1" dirty="0" smtClean="0"/>
              <a:t> </a:t>
            </a:r>
            <a:r>
              <a:rPr lang="en-US" b="1" dirty="0" err="1" smtClean="0"/>
              <a:t>সাধন</a:t>
            </a:r>
            <a:r>
              <a:rPr lang="en-US" b="1" dirty="0" smtClean="0"/>
              <a:t> </a:t>
            </a:r>
            <a:r>
              <a:rPr lang="en-US" b="1" dirty="0" err="1" smtClean="0"/>
              <a:t>করে</a:t>
            </a:r>
            <a:r>
              <a:rPr lang="en-US" b="1" dirty="0" smtClean="0"/>
              <a:t>।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1447800"/>
            <a:ext cx="16002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বৈ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শিষ্ট্য</a:t>
            </a:r>
            <a:r>
              <a:rPr lang="en-US" sz="2000" b="1" dirty="0" smtClean="0"/>
              <a:t> ঃ 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2209800"/>
            <a:ext cx="3124200" cy="381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১/</a:t>
            </a:r>
            <a:r>
              <a:rPr lang="en-US" b="1" dirty="0" err="1" smtClean="0"/>
              <a:t>দেহ</a:t>
            </a:r>
            <a:r>
              <a:rPr lang="en-US" b="1" dirty="0" smtClean="0"/>
              <a:t> </a:t>
            </a:r>
            <a:r>
              <a:rPr lang="en-US" b="1" dirty="0" err="1" smtClean="0"/>
              <a:t>নলাকার</a:t>
            </a:r>
            <a:r>
              <a:rPr lang="en-US" b="1" dirty="0" smtClean="0"/>
              <a:t> </a:t>
            </a:r>
            <a:r>
              <a:rPr lang="en-US" b="1" dirty="0" err="1" smtClean="0"/>
              <a:t>ওপুরু</a:t>
            </a:r>
            <a:r>
              <a:rPr lang="en-US" b="1" dirty="0" smtClean="0"/>
              <a:t> </a:t>
            </a:r>
            <a:r>
              <a:rPr lang="en-US" b="1" dirty="0" err="1" smtClean="0"/>
              <a:t>ত্বক</a:t>
            </a:r>
            <a:r>
              <a:rPr lang="en-US" b="1" dirty="0" smtClean="0"/>
              <a:t> </a:t>
            </a:r>
            <a:r>
              <a:rPr lang="en-US" b="1" dirty="0" err="1" smtClean="0"/>
              <a:t>দ্বারা</a:t>
            </a:r>
            <a:r>
              <a:rPr lang="en-US" b="1" dirty="0" smtClean="0"/>
              <a:t> </a:t>
            </a:r>
            <a:r>
              <a:rPr lang="en-US" b="1" dirty="0" err="1" smtClean="0"/>
              <a:t>আবৃত</a:t>
            </a:r>
            <a:r>
              <a:rPr lang="en-US" b="1" dirty="0" smtClean="0"/>
              <a:t>।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2971800"/>
            <a:ext cx="38862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২/</a:t>
            </a:r>
            <a:r>
              <a:rPr lang="en-US" b="1" dirty="0" err="1" smtClean="0"/>
              <a:t>পৌষ্টিক</a:t>
            </a:r>
            <a:r>
              <a:rPr lang="en-US" b="1" dirty="0" smtClean="0"/>
              <a:t> </a:t>
            </a:r>
            <a:r>
              <a:rPr lang="en-US" b="1" dirty="0" err="1" smtClean="0"/>
              <a:t>নালী</a:t>
            </a:r>
            <a:r>
              <a:rPr lang="en-US" b="1" dirty="0" smtClean="0"/>
              <a:t> </a:t>
            </a:r>
            <a:r>
              <a:rPr lang="en-US" b="1" dirty="0" err="1" smtClean="0"/>
              <a:t>সম্পূর্ন</a:t>
            </a:r>
            <a:r>
              <a:rPr lang="en-US" b="1" dirty="0" smtClean="0"/>
              <a:t> , </a:t>
            </a:r>
            <a:r>
              <a:rPr lang="en-US" b="1" dirty="0" err="1" smtClean="0"/>
              <a:t>মুখ</a:t>
            </a:r>
            <a:r>
              <a:rPr lang="en-US" b="1" dirty="0" smtClean="0"/>
              <a:t> </a:t>
            </a:r>
            <a:r>
              <a:rPr lang="en-US" b="1" dirty="0" err="1" smtClean="0"/>
              <a:t>ওপায়ু</a:t>
            </a:r>
            <a:r>
              <a:rPr lang="en-US" b="1" dirty="0" smtClean="0"/>
              <a:t> </a:t>
            </a:r>
            <a:r>
              <a:rPr lang="en-US" b="1" dirty="0" err="1" smtClean="0"/>
              <a:t>ছিদ্র</a:t>
            </a:r>
            <a:r>
              <a:rPr lang="en-US" b="1" dirty="0" smtClean="0"/>
              <a:t> </a:t>
            </a:r>
            <a:r>
              <a:rPr lang="en-US" b="1" dirty="0" err="1" smtClean="0"/>
              <a:t>উপস্থিত</a:t>
            </a:r>
            <a:r>
              <a:rPr lang="en-US" b="1" dirty="0" smtClean="0"/>
              <a:t> ।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3733800"/>
            <a:ext cx="3048000" cy="381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৩/</a:t>
            </a:r>
            <a:r>
              <a:rPr lang="en-US" b="1" dirty="0" err="1" smtClean="0"/>
              <a:t>শ্বসন</a:t>
            </a:r>
            <a:r>
              <a:rPr lang="en-US" b="1" dirty="0" smtClean="0"/>
              <a:t> </a:t>
            </a:r>
            <a:r>
              <a:rPr lang="en-US" b="1" dirty="0" err="1" smtClean="0"/>
              <a:t>তন্ত্র</a:t>
            </a:r>
            <a:r>
              <a:rPr lang="en-US" b="1" dirty="0" smtClean="0"/>
              <a:t> </a:t>
            </a:r>
            <a:r>
              <a:rPr lang="en-US" b="1" dirty="0" err="1" smtClean="0"/>
              <a:t>অসংবহন</a:t>
            </a:r>
            <a:r>
              <a:rPr lang="en-US" b="1" dirty="0" smtClean="0"/>
              <a:t> </a:t>
            </a:r>
            <a:r>
              <a:rPr lang="en-US" b="1" dirty="0" err="1" smtClean="0"/>
              <a:t>তন্ত্র</a:t>
            </a:r>
            <a:r>
              <a:rPr lang="en-US" b="1" dirty="0" smtClean="0"/>
              <a:t>  </a:t>
            </a:r>
            <a:r>
              <a:rPr lang="en-US" b="1" dirty="0" err="1" smtClean="0"/>
              <a:t>অনুপস্থিত</a:t>
            </a:r>
            <a:r>
              <a:rPr lang="en-US" b="1" dirty="0" smtClean="0"/>
              <a:t>।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4572000"/>
            <a:ext cx="4724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৪/ </a:t>
            </a:r>
            <a:r>
              <a:rPr lang="en-US" b="1" dirty="0" err="1" smtClean="0"/>
              <a:t>সাধারনত</a:t>
            </a:r>
            <a:r>
              <a:rPr lang="en-US" b="1" dirty="0" smtClean="0"/>
              <a:t>  </a:t>
            </a:r>
            <a:r>
              <a:rPr lang="en-US" b="1" dirty="0" err="1" smtClean="0"/>
              <a:t>এক</a:t>
            </a:r>
            <a:r>
              <a:rPr lang="en-US" b="1" dirty="0" smtClean="0"/>
              <a:t> </a:t>
            </a:r>
            <a:r>
              <a:rPr lang="en-US" b="1" dirty="0" err="1" smtClean="0"/>
              <a:t>লিঙ্গ</a:t>
            </a:r>
            <a:r>
              <a:rPr lang="en-US" b="1" dirty="0" smtClean="0"/>
              <a:t>।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5410200"/>
            <a:ext cx="3657600" cy="381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৫/ </a:t>
            </a:r>
            <a:r>
              <a:rPr lang="en-US" b="1" dirty="0" err="1" smtClean="0"/>
              <a:t>দেহ</a:t>
            </a:r>
            <a:r>
              <a:rPr lang="en-US" b="1" dirty="0" smtClean="0"/>
              <a:t> </a:t>
            </a:r>
            <a:r>
              <a:rPr lang="en-US" b="1" dirty="0" err="1" smtClean="0"/>
              <a:t>গহব্বর</a:t>
            </a:r>
            <a:r>
              <a:rPr lang="en-US" b="1" dirty="0" smtClean="0"/>
              <a:t>  </a:t>
            </a:r>
            <a:r>
              <a:rPr lang="en-US" b="1" dirty="0" err="1" smtClean="0"/>
              <a:t>অনাবৃত</a:t>
            </a:r>
            <a:r>
              <a:rPr lang="en-US" b="1" dirty="0" smtClean="0"/>
              <a:t> </a:t>
            </a:r>
            <a:r>
              <a:rPr lang="en-US" b="1" dirty="0" err="1" smtClean="0"/>
              <a:t>ওপ্রকৃত</a:t>
            </a:r>
            <a:r>
              <a:rPr lang="en-US" b="1" dirty="0" smtClean="0"/>
              <a:t> </a:t>
            </a:r>
            <a:r>
              <a:rPr lang="en-US" b="1" dirty="0" err="1" smtClean="0"/>
              <a:t>সিলোম</a:t>
            </a:r>
            <a:r>
              <a:rPr lang="en-US" b="1" dirty="0" smtClean="0"/>
              <a:t> </a:t>
            </a:r>
            <a:r>
              <a:rPr lang="en-US" b="1" dirty="0" err="1" smtClean="0"/>
              <a:t>নেই</a:t>
            </a:r>
            <a:r>
              <a:rPr lang="en-US" b="1" dirty="0" smtClean="0"/>
              <a:t>।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reis_virens13638997055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14600"/>
            <a:ext cx="4343400" cy="25908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886200" y="29718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57800" y="2667000"/>
            <a:ext cx="18288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সিটা</a:t>
            </a:r>
            <a:r>
              <a:rPr lang="en-US" b="1" dirty="0" smtClean="0"/>
              <a:t> </a:t>
            </a:r>
            <a:r>
              <a:rPr lang="en-US" b="1" dirty="0" err="1" smtClean="0"/>
              <a:t>চলাচলে</a:t>
            </a:r>
            <a:r>
              <a:rPr lang="en-US" b="1" dirty="0" smtClean="0"/>
              <a:t> </a:t>
            </a:r>
            <a:r>
              <a:rPr lang="en-US" b="1" dirty="0" err="1" smtClean="0"/>
              <a:t>সাহায্য</a:t>
            </a:r>
            <a:r>
              <a:rPr lang="en-US" b="1" dirty="0" smtClean="0"/>
              <a:t> </a:t>
            </a:r>
            <a:r>
              <a:rPr lang="en-US" b="1" dirty="0" err="1" smtClean="0"/>
              <a:t>করে</a:t>
            </a:r>
            <a:r>
              <a:rPr lang="en-US" b="1" dirty="0" smtClean="0"/>
              <a:t>।  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114800" y="3657600"/>
            <a:ext cx="1295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581400" y="4114800"/>
            <a:ext cx="18288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410200" y="41148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67400" y="3810000"/>
            <a:ext cx="12192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দেহ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নলাকার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ওখন্ডায়িত</a:t>
            </a:r>
            <a:r>
              <a:rPr lang="en-US" dirty="0" smtClean="0"/>
              <a:t> ।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533400"/>
            <a:ext cx="13716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৫/ </a:t>
            </a:r>
            <a:r>
              <a:rPr lang="en-US" sz="2000" b="1" dirty="0" err="1" smtClean="0"/>
              <a:t>অ্যানিলিডা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1295400"/>
            <a:ext cx="46482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পৃথিবির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প্রায়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সকল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নাতীশিতোষ্ণ</a:t>
            </a:r>
            <a:r>
              <a:rPr lang="en-US" sz="2000" b="1" dirty="0" smtClean="0"/>
              <a:t> ও </a:t>
            </a:r>
            <a:r>
              <a:rPr lang="en-US" sz="2000" b="1" dirty="0" err="1" smtClean="0"/>
              <a:t>উষ্ণ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মন্ডলীয়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অঞ্চলে</a:t>
            </a:r>
            <a:r>
              <a:rPr lang="en-US" sz="2000" b="1" dirty="0" smtClean="0"/>
              <a:t> এ </a:t>
            </a:r>
            <a:r>
              <a:rPr lang="en-US" sz="2000" b="1" dirty="0" err="1" smtClean="0"/>
              <a:t>পর্বের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প্রানীদের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পাওয়া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যায়</a:t>
            </a:r>
            <a:r>
              <a:rPr lang="en-US" sz="2000" b="1" dirty="0" smtClean="0"/>
              <a:t>। 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57800" y="5257800"/>
            <a:ext cx="31242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নেফ্রিডিয়া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নামক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রেচন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অংগ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থাকে</a:t>
            </a:r>
            <a:r>
              <a:rPr lang="en-US" sz="2000" b="1" dirty="0" smtClean="0"/>
              <a:t>। 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57800" y="6248400"/>
            <a:ext cx="22860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উদাহরন</a:t>
            </a:r>
            <a:r>
              <a:rPr lang="en-US" sz="2000" b="1" dirty="0" smtClean="0"/>
              <a:t> ঃ </a:t>
            </a:r>
            <a:r>
              <a:rPr lang="en-US" sz="2000" b="1" dirty="0" err="1" smtClean="0"/>
              <a:t>কেঁচো,জোক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999" y="228600"/>
            <a:ext cx="2894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পর্ব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আর্থোপোডা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5cRre7B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1981200" cy="2057400"/>
          </a:xfrm>
          <a:prstGeom prst="rect">
            <a:avLst/>
          </a:prstGeom>
        </p:spPr>
      </p:pic>
      <p:pic>
        <p:nvPicPr>
          <p:cNvPr id="4" name="Picture 3" descr="apis-b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362200"/>
            <a:ext cx="2971800" cy="2590800"/>
          </a:xfrm>
          <a:prstGeom prst="rect">
            <a:avLst/>
          </a:prstGeom>
        </p:spPr>
      </p:pic>
      <p:pic>
        <p:nvPicPr>
          <p:cNvPr id="5" name="Picture 4" descr="images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4800600"/>
            <a:ext cx="1295400" cy="1478280"/>
          </a:xfrm>
          <a:prstGeom prst="rect">
            <a:avLst/>
          </a:prstGeom>
        </p:spPr>
      </p:pic>
      <p:pic>
        <p:nvPicPr>
          <p:cNvPr id="6" name="Picture 5" descr="images(2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2286000"/>
            <a:ext cx="2434590" cy="2286000"/>
          </a:xfrm>
          <a:prstGeom prst="rect">
            <a:avLst/>
          </a:prstGeom>
        </p:spPr>
      </p:pic>
      <p:pic>
        <p:nvPicPr>
          <p:cNvPr id="7" name="Picture 6" descr="images(2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4876800"/>
            <a:ext cx="1798320" cy="1623060"/>
          </a:xfrm>
          <a:prstGeom prst="rect">
            <a:avLst/>
          </a:prstGeom>
        </p:spPr>
      </p:pic>
      <p:pic>
        <p:nvPicPr>
          <p:cNvPr id="8" name="Picture 7" descr="spid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2590800"/>
            <a:ext cx="2286000" cy="1524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5400000" flipH="1" flipV="1">
            <a:off x="2667000" y="1828800"/>
            <a:ext cx="1524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2324100" y="17907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2439194" y="2133600"/>
            <a:ext cx="13708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95600" y="990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অ্যান্টেনা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810000" y="10668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পুঞ্জাক্ষি</a:t>
            </a:r>
            <a:endParaRPr lang="en-US" sz="2000" b="1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4458494" y="2171700"/>
            <a:ext cx="12946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00600" y="838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সন্ধি</a:t>
            </a:r>
            <a:r>
              <a:rPr lang="en-US" b="1" dirty="0" smtClean="0"/>
              <a:t> </a:t>
            </a:r>
            <a:r>
              <a:rPr lang="en-US" b="1" dirty="0" err="1" smtClean="0"/>
              <a:t>যুক্ত</a:t>
            </a:r>
            <a:r>
              <a:rPr lang="en-US" b="1" dirty="0" smtClean="0"/>
              <a:t>  </a:t>
            </a:r>
            <a:r>
              <a:rPr lang="en-US" b="1" dirty="0" err="1" smtClean="0"/>
              <a:t>উপাঙ্গ</a:t>
            </a:r>
            <a:endParaRPr lang="en-US" b="1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5334000" y="2133600"/>
            <a:ext cx="1143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715000" y="6096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নরম</a:t>
            </a:r>
            <a:r>
              <a:rPr lang="en-US" b="1" dirty="0" smtClean="0"/>
              <a:t> </a:t>
            </a:r>
            <a:r>
              <a:rPr lang="en-US" b="1" dirty="0" err="1" smtClean="0"/>
              <a:t>দেহ</a:t>
            </a:r>
            <a:r>
              <a:rPr lang="en-US" b="1" dirty="0" smtClean="0"/>
              <a:t> </a:t>
            </a:r>
            <a:r>
              <a:rPr lang="en-US" b="1" dirty="0" err="1" smtClean="0"/>
              <a:t>কাইটিন</a:t>
            </a:r>
            <a:r>
              <a:rPr lang="en-US" b="1" dirty="0" smtClean="0"/>
              <a:t> </a:t>
            </a:r>
            <a:r>
              <a:rPr lang="en-US" b="1" dirty="0" err="1" smtClean="0"/>
              <a:t>নামক</a:t>
            </a:r>
            <a:r>
              <a:rPr lang="en-US" b="1" dirty="0" smtClean="0"/>
              <a:t> </a:t>
            </a:r>
            <a:r>
              <a:rPr lang="en-US" b="1" dirty="0" err="1" smtClean="0"/>
              <a:t>আবরনী</a:t>
            </a:r>
            <a:r>
              <a:rPr lang="en-US" b="1" dirty="0" smtClean="0"/>
              <a:t> </a:t>
            </a:r>
            <a:r>
              <a:rPr lang="en-US" b="1" dirty="0" err="1" smtClean="0"/>
              <a:t>দ্বারা</a:t>
            </a:r>
            <a:r>
              <a:rPr lang="en-US" b="1" dirty="0" smtClean="0"/>
              <a:t> </a:t>
            </a:r>
            <a:r>
              <a:rPr lang="en-US" b="1" dirty="0" err="1" smtClean="0"/>
              <a:t>আবৃত</a:t>
            </a:r>
            <a:r>
              <a:rPr lang="en-US" b="1" dirty="0" smtClean="0"/>
              <a:t>। </a:t>
            </a:r>
            <a:endParaRPr lang="en-US" b="1" dirty="0"/>
          </a:p>
        </p:txBody>
      </p:sp>
      <p:cxnSp>
        <p:nvCxnSpPr>
          <p:cNvPr id="36" name="Straight Connector 35"/>
          <p:cNvCxnSpPr/>
          <p:nvPr/>
        </p:nvCxnSpPr>
        <p:spPr>
          <a:xfrm rot="5400000" flipH="1" flipV="1">
            <a:off x="6629400" y="2438400"/>
            <a:ext cx="1447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V="1">
            <a:off x="6819900" y="2476500"/>
            <a:ext cx="1371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V="1">
            <a:off x="7124700" y="2171700"/>
            <a:ext cx="12954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162800" y="1066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দেহ</a:t>
            </a:r>
            <a:r>
              <a:rPr lang="en-US" b="1" dirty="0" smtClean="0"/>
              <a:t> </a:t>
            </a:r>
            <a:r>
              <a:rPr lang="en-US" b="1" dirty="0" err="1" smtClean="0"/>
              <a:t>বিভিন্ন</a:t>
            </a:r>
            <a:r>
              <a:rPr lang="en-US" b="1" dirty="0" smtClean="0"/>
              <a:t> </a:t>
            </a:r>
            <a:r>
              <a:rPr lang="en-US" b="1" dirty="0" err="1" smtClean="0"/>
              <a:t>অঞ্চলে</a:t>
            </a:r>
            <a:r>
              <a:rPr lang="en-US" b="1" dirty="0" smtClean="0"/>
              <a:t> </a:t>
            </a:r>
            <a:r>
              <a:rPr lang="en-US" b="1" dirty="0" err="1" smtClean="0"/>
              <a:t>বিভক্ত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33400" y="5867400"/>
            <a:ext cx="30480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এই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পর্বটি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প্রাণী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জগতের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সবচেয়ে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বৃহত্তম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পর্ব</a:t>
            </a:r>
            <a:r>
              <a:rPr lang="en-US" sz="2000" b="1" dirty="0" smtClean="0"/>
              <a:t>। 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2" grpId="0"/>
      <p:bldP spid="27" grpId="0"/>
      <p:bldP spid="33" grpId="0"/>
      <p:bldP spid="42" grpId="0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(2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0"/>
            <a:ext cx="3048000" cy="2042160"/>
          </a:xfrm>
          <a:prstGeom prst="rect">
            <a:avLst/>
          </a:prstGeom>
        </p:spPr>
      </p:pic>
      <p:pic>
        <p:nvPicPr>
          <p:cNvPr id="3" name="Picture 2" descr="imag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352800"/>
            <a:ext cx="2278380" cy="144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900" y="152332"/>
            <a:ext cx="36576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৭/</a:t>
            </a:r>
            <a:r>
              <a:rPr lang="en-US" sz="3600" b="1" dirty="0" err="1" smtClean="0"/>
              <a:t>পর্ব</a:t>
            </a:r>
            <a:r>
              <a:rPr lang="en-US" sz="3600" b="1" dirty="0" smtClean="0"/>
              <a:t> </a:t>
            </a:r>
            <a:r>
              <a:rPr lang="en-US" sz="3600" b="1" dirty="0" smtClean="0"/>
              <a:t>: </a:t>
            </a:r>
            <a:r>
              <a:rPr lang="en-US" sz="3600" b="1" dirty="0" err="1" smtClean="0"/>
              <a:t>মলাস্কা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295400"/>
            <a:ext cx="55626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প্রায়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সবাই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সামুদ্রিক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এবং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সাগরের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বিভিন্ন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স্তরে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বাস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করে</a:t>
            </a:r>
            <a:r>
              <a:rPr lang="en-US" sz="2000" b="1" dirty="0" smtClean="0"/>
              <a:t>। </a:t>
            </a:r>
            <a:r>
              <a:rPr lang="en-US" sz="2000" b="1" dirty="0" err="1" smtClean="0"/>
              <a:t>কিছু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প্রজাতি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পাহাড়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অঞ্চলে</a:t>
            </a:r>
            <a:r>
              <a:rPr lang="en-US" sz="2000" b="1" dirty="0" smtClean="0"/>
              <a:t> ,</a:t>
            </a:r>
            <a:r>
              <a:rPr lang="en-US" sz="2000" b="1" dirty="0" err="1" smtClean="0"/>
              <a:t>বনে-জঙ্গলে</a:t>
            </a:r>
            <a:r>
              <a:rPr lang="en-US" sz="2000" b="1" dirty="0" smtClean="0"/>
              <a:t>  ও </a:t>
            </a:r>
            <a:r>
              <a:rPr lang="en-US" sz="2000" b="1" dirty="0" err="1" smtClean="0"/>
              <a:t>স্বাদু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পানিতে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বাস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করে</a:t>
            </a:r>
            <a:r>
              <a:rPr lang="en-US" sz="2000" b="1" dirty="0" smtClean="0"/>
              <a:t>। </a:t>
            </a:r>
            <a:endParaRPr lang="en-US" sz="2000" b="1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2400300" y="36957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2971800"/>
            <a:ext cx="914400" cy="381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দেহ</a:t>
            </a:r>
            <a:r>
              <a:rPr lang="en-US" b="1" dirty="0" smtClean="0"/>
              <a:t> </a:t>
            </a:r>
            <a:r>
              <a:rPr lang="en-US" b="1" dirty="0" err="1" smtClean="0"/>
              <a:t>নরম</a:t>
            </a:r>
            <a:r>
              <a:rPr lang="en-US" b="1" dirty="0" smtClean="0"/>
              <a:t> </a:t>
            </a:r>
            <a:endParaRPr lang="en-US" b="1" dirty="0"/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1258094" y="3009106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828800" y="2438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0" y="2286000"/>
            <a:ext cx="3429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নরম</a:t>
            </a:r>
            <a:r>
              <a:rPr lang="en-US" b="1" dirty="0" smtClean="0"/>
              <a:t> </a:t>
            </a:r>
            <a:r>
              <a:rPr lang="en-US" b="1" dirty="0" err="1" smtClean="0"/>
              <a:t>দেহটি</a:t>
            </a:r>
            <a:r>
              <a:rPr lang="en-US" b="1" dirty="0" smtClean="0"/>
              <a:t> </a:t>
            </a:r>
            <a:r>
              <a:rPr lang="en-US" b="1" dirty="0" err="1" smtClean="0"/>
              <a:t>শক্ত</a:t>
            </a:r>
            <a:r>
              <a:rPr lang="en-US" b="1" dirty="0" smtClean="0"/>
              <a:t> </a:t>
            </a:r>
            <a:r>
              <a:rPr lang="en-US" b="1" dirty="0" err="1" smtClean="0"/>
              <a:t>খোলস</a:t>
            </a:r>
            <a:r>
              <a:rPr lang="en-US" b="1" dirty="0" smtClean="0"/>
              <a:t> </a:t>
            </a:r>
            <a:r>
              <a:rPr lang="en-US" b="1" dirty="0" err="1" smtClean="0"/>
              <a:t>দ্বারা</a:t>
            </a:r>
            <a:r>
              <a:rPr lang="en-US" b="1" dirty="0" smtClean="0"/>
              <a:t> </a:t>
            </a:r>
            <a:r>
              <a:rPr lang="en-US" b="1" dirty="0" err="1" smtClean="0"/>
              <a:t>আবৃত</a:t>
            </a:r>
            <a:r>
              <a:rPr lang="en-US" b="1" dirty="0" smtClean="0"/>
              <a:t> </a:t>
            </a:r>
            <a:r>
              <a:rPr lang="en-US" b="1" dirty="0" err="1" smtClean="0"/>
              <a:t>থাকে</a:t>
            </a:r>
            <a:r>
              <a:rPr lang="en-US" dirty="0" smtClean="0"/>
              <a:t>।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95800" y="2819400"/>
            <a:ext cx="3200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পেশীবহুল</a:t>
            </a:r>
            <a:r>
              <a:rPr lang="en-US" b="1" dirty="0" smtClean="0"/>
              <a:t>  </a:t>
            </a:r>
            <a:r>
              <a:rPr lang="en-US" b="1" dirty="0" err="1" smtClean="0"/>
              <a:t>পা</a:t>
            </a:r>
            <a:r>
              <a:rPr lang="en-US" b="1" dirty="0" smtClean="0"/>
              <a:t> </a:t>
            </a:r>
            <a:r>
              <a:rPr lang="en-US" b="1" dirty="0" err="1" smtClean="0"/>
              <a:t>দিয়া</a:t>
            </a:r>
            <a:r>
              <a:rPr lang="en-US" b="1" dirty="0" smtClean="0"/>
              <a:t> </a:t>
            </a:r>
            <a:r>
              <a:rPr lang="en-US" b="1" dirty="0" err="1" smtClean="0"/>
              <a:t>এরা</a:t>
            </a:r>
            <a:r>
              <a:rPr lang="en-US" b="1" dirty="0" smtClean="0"/>
              <a:t> </a:t>
            </a:r>
            <a:r>
              <a:rPr lang="en-US" b="1" dirty="0" err="1" smtClean="0"/>
              <a:t>চলাচল</a:t>
            </a:r>
            <a:r>
              <a:rPr lang="en-US" b="1" dirty="0" smtClean="0"/>
              <a:t>  </a:t>
            </a:r>
            <a:r>
              <a:rPr lang="en-US" b="1" dirty="0" err="1" smtClean="0"/>
              <a:t>করে</a:t>
            </a:r>
            <a:r>
              <a:rPr lang="en-US" b="1" dirty="0" smtClean="0"/>
              <a:t>। 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400800" y="3352800"/>
            <a:ext cx="27432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ফুসফুস</a:t>
            </a:r>
            <a:r>
              <a:rPr lang="en-US" b="1" dirty="0" smtClean="0"/>
              <a:t>  </a:t>
            </a:r>
            <a:r>
              <a:rPr lang="en-US" b="1" dirty="0" err="1" smtClean="0"/>
              <a:t>বা</a:t>
            </a:r>
            <a:r>
              <a:rPr lang="en-US" b="1" dirty="0" smtClean="0"/>
              <a:t> </a:t>
            </a:r>
            <a:r>
              <a:rPr lang="en-US" b="1" dirty="0" err="1" smtClean="0"/>
              <a:t>ফুলকার</a:t>
            </a:r>
            <a:r>
              <a:rPr lang="en-US" b="1" dirty="0" smtClean="0"/>
              <a:t>  </a:t>
            </a:r>
            <a:r>
              <a:rPr lang="en-US" b="1" dirty="0" err="1" smtClean="0"/>
              <a:t>সাহায্যে</a:t>
            </a:r>
            <a:r>
              <a:rPr lang="en-US" b="1" dirty="0" smtClean="0"/>
              <a:t>  </a:t>
            </a:r>
            <a:r>
              <a:rPr lang="en-US" b="1" dirty="0" err="1" smtClean="0"/>
              <a:t>শ্বসন</a:t>
            </a:r>
            <a:r>
              <a:rPr lang="en-US" b="1" dirty="0" smtClean="0"/>
              <a:t>  </a:t>
            </a:r>
            <a:r>
              <a:rPr lang="en-US" b="1" dirty="0" err="1" smtClean="0"/>
              <a:t>কার্য</a:t>
            </a:r>
            <a:r>
              <a:rPr lang="en-US" b="1" dirty="0" smtClean="0"/>
              <a:t>  </a:t>
            </a:r>
            <a:r>
              <a:rPr lang="en-US" b="1" dirty="0" err="1" smtClean="0"/>
              <a:t>চালায়</a:t>
            </a:r>
            <a:r>
              <a:rPr lang="en-US" b="1" dirty="0" smtClean="0"/>
              <a:t>। 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667000" y="5715000"/>
            <a:ext cx="1905000" cy="381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উদাহরন</a:t>
            </a:r>
            <a:r>
              <a:rPr lang="en-US" b="1" dirty="0" smtClean="0"/>
              <a:t>; </a:t>
            </a:r>
            <a:r>
              <a:rPr lang="en-US" b="1" dirty="0" err="1" smtClean="0"/>
              <a:t>শামুক,ঝিনুক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7620"/>
              </p:ext>
            </p:extLst>
          </p:nvPr>
        </p:nvGraphicFramePr>
        <p:xfrm>
          <a:off x="3995738" y="3152775"/>
          <a:ext cx="115093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name="Packager Shell Object" showAsIcon="1" r:id="rId3" imgW="1151640" imgH="551520" progId="Package">
                  <p:embed/>
                </p:oleObj>
              </mc:Choice>
              <mc:Fallback>
                <p:oleObj name="Packager Shell Object" showAsIcon="1" r:id="rId3" imgW="1151640" imgH="55152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152775"/>
                        <a:ext cx="1150937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685800"/>
            <a:ext cx="27432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এবার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এসো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একটি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ভিডিও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দেখিঃ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(2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19200"/>
            <a:ext cx="2476500" cy="2240280"/>
          </a:xfrm>
          <a:prstGeom prst="rect">
            <a:avLst/>
          </a:prstGeom>
        </p:spPr>
      </p:pic>
      <p:pic>
        <p:nvPicPr>
          <p:cNvPr id="3" name="Picture 2" descr="images(3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962400"/>
            <a:ext cx="259080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42672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পর্ব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৮/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একাইনোডার্মাটা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38200"/>
            <a:ext cx="2514600" cy="381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এ </a:t>
            </a:r>
            <a:r>
              <a:rPr lang="en-US" b="1" dirty="0" err="1" smtClean="0"/>
              <a:t>পর্বের</a:t>
            </a:r>
            <a:r>
              <a:rPr lang="en-US" b="1" dirty="0" smtClean="0"/>
              <a:t> </a:t>
            </a:r>
            <a:r>
              <a:rPr lang="en-US" b="1" dirty="0" err="1" smtClean="0"/>
              <a:t>সকল</a:t>
            </a:r>
            <a:r>
              <a:rPr lang="en-US" b="1" dirty="0" smtClean="0"/>
              <a:t> </a:t>
            </a:r>
            <a:r>
              <a:rPr lang="en-US" b="1" dirty="0" err="1" smtClean="0"/>
              <a:t>প্রানী</a:t>
            </a:r>
            <a:r>
              <a:rPr lang="en-US" b="1" dirty="0" smtClean="0"/>
              <a:t> </a:t>
            </a:r>
            <a:r>
              <a:rPr lang="en-US" b="1" dirty="0" err="1" smtClean="0"/>
              <a:t>সামুদ্রিক</a:t>
            </a:r>
            <a:r>
              <a:rPr lang="en-US" b="1" dirty="0" smtClean="0"/>
              <a:t> ।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1981200"/>
            <a:ext cx="22860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১; </a:t>
            </a:r>
            <a:r>
              <a:rPr lang="en-US" sz="2000" b="1" dirty="0" err="1" smtClean="0"/>
              <a:t>দেহ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ত্বক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কাটাযুক্ত</a:t>
            </a:r>
            <a:r>
              <a:rPr lang="en-US" sz="2000" b="1" dirty="0" smtClean="0"/>
              <a:t> </a:t>
            </a:r>
            <a:r>
              <a:rPr lang="en-US" b="1" dirty="0" smtClean="0"/>
              <a:t>।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2971800"/>
            <a:ext cx="36576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২; </a:t>
            </a:r>
            <a:r>
              <a:rPr lang="en-US" sz="2000" b="1" dirty="0" err="1" smtClean="0"/>
              <a:t>দেহ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পাচটি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সমান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ভাগে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বিভক্ত</a:t>
            </a:r>
            <a:r>
              <a:rPr lang="en-US" sz="2000" b="1" dirty="0" smtClean="0"/>
              <a:t>। 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3962400"/>
            <a:ext cx="44958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৩; </a:t>
            </a:r>
            <a:r>
              <a:rPr lang="en-US" sz="2000" b="1" dirty="0" err="1" smtClean="0"/>
              <a:t>পানি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সংবহন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তন্ত্র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থাকে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এবং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নালি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পদের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সাহায্যে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চলাচল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করে</a:t>
            </a:r>
            <a:r>
              <a:rPr lang="en-US" sz="2000" b="1" dirty="0" smtClean="0"/>
              <a:t>। 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5257800"/>
            <a:ext cx="51054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৪; </a:t>
            </a:r>
            <a:r>
              <a:rPr lang="en-US" sz="2000" b="1" dirty="0" err="1" smtClean="0"/>
              <a:t>পুর্নাঙ্গ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প্রানীতে</a:t>
            </a:r>
            <a:r>
              <a:rPr lang="en-US" sz="2000" b="1" dirty="0" smtClean="0"/>
              <a:t> , </a:t>
            </a:r>
            <a:r>
              <a:rPr lang="en-US" sz="2000" b="1" dirty="0" err="1" smtClean="0"/>
              <a:t>অঙ্কীয়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ওপৃষ্ঠ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দেশ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নির্নয়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যায়</a:t>
            </a:r>
            <a:r>
              <a:rPr lang="en-US" sz="2000" b="1" dirty="0" smtClean="0"/>
              <a:t> , </a:t>
            </a:r>
            <a:r>
              <a:rPr lang="en-US" sz="2000" b="1" dirty="0" err="1" smtClean="0"/>
              <a:t>কিন্তু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মাথা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চিহ্নিত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করা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যায়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না</a:t>
            </a:r>
            <a:r>
              <a:rPr lang="en-US" sz="2000" b="1" dirty="0" smtClean="0"/>
              <a:t>।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6248400"/>
            <a:ext cx="2590800" cy="381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উদাহরন</a:t>
            </a:r>
            <a:r>
              <a:rPr lang="en-US" b="1" dirty="0" smtClean="0"/>
              <a:t>; </a:t>
            </a:r>
            <a:r>
              <a:rPr lang="en-US" b="1" dirty="0" err="1" smtClean="0"/>
              <a:t>তারামাছ</a:t>
            </a:r>
            <a:r>
              <a:rPr lang="en-US" b="1" dirty="0" smtClean="0"/>
              <a:t> ;</a:t>
            </a:r>
            <a:r>
              <a:rPr lang="en-US" b="1" dirty="0" err="1" smtClean="0"/>
              <a:t>সমুদ্র</a:t>
            </a:r>
            <a:r>
              <a:rPr lang="en-US" b="1" dirty="0" smtClean="0"/>
              <a:t> </a:t>
            </a:r>
            <a:r>
              <a:rPr lang="en-US" b="1" dirty="0" err="1" smtClean="0"/>
              <a:t>শসা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4809298"/>
            <a:ext cx="4886325" cy="204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13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3713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3713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3713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713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3713" dirty="0">
                <a:latin typeface="SutonnyMJ" pitchFamily="2" charset="0"/>
                <a:cs typeface="SutonnyMJ" pitchFamily="2" charset="0"/>
              </a:rPr>
              <a:t>,</a:t>
            </a:r>
            <a:endParaRPr lang="bn-BD" sz="3713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27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27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7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7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27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27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27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27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27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27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241678"/>
            <a:ext cx="5114925" cy="44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4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1676400" cy="7159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sz="2400" dirty="0" err="1" smtClean="0"/>
              <a:t>দলীয়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019056"/>
          <a:ext cx="3962400" cy="461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480"/>
                <a:gridCol w="792480"/>
                <a:gridCol w="792480"/>
                <a:gridCol w="792480"/>
                <a:gridCol w="792480"/>
              </a:tblGrid>
              <a:tr h="1150374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প্রানীর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নাম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বাসস্থান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গঠন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পর্বের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নাম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উপকারিতা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 /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অপকারিতা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55406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যকৃত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কৃমি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5406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তেলাপোকা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5406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গোল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কৃমি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5406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শামুক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1219200"/>
            <a:ext cx="4038600" cy="381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দলে</a:t>
            </a:r>
            <a:r>
              <a:rPr lang="en-US" b="1" dirty="0" smtClean="0"/>
              <a:t> </a:t>
            </a:r>
            <a:r>
              <a:rPr lang="en-US" b="1" dirty="0" err="1" smtClean="0"/>
              <a:t>বিভক্ত</a:t>
            </a:r>
            <a:r>
              <a:rPr lang="en-US" b="1" dirty="0" smtClean="0"/>
              <a:t> </a:t>
            </a:r>
            <a:r>
              <a:rPr lang="en-US" b="1" dirty="0" err="1" smtClean="0"/>
              <a:t>হয়ে</a:t>
            </a:r>
            <a:r>
              <a:rPr lang="en-US" b="1" dirty="0" smtClean="0"/>
              <a:t>  </a:t>
            </a:r>
            <a:r>
              <a:rPr lang="en-US" b="1" dirty="0" err="1" smtClean="0"/>
              <a:t>নিচের</a:t>
            </a:r>
            <a:r>
              <a:rPr lang="en-US" b="1" dirty="0" smtClean="0"/>
              <a:t> </a:t>
            </a:r>
            <a:r>
              <a:rPr lang="en-US" b="1" dirty="0" err="1" smtClean="0"/>
              <a:t>ছকটি</a:t>
            </a:r>
            <a:r>
              <a:rPr lang="en-US" b="1" dirty="0" smtClean="0"/>
              <a:t> </a:t>
            </a:r>
            <a:r>
              <a:rPr lang="en-US" b="1" dirty="0" err="1" smtClean="0"/>
              <a:t>আঁক</a:t>
            </a:r>
            <a:r>
              <a:rPr lang="en-US" b="1" dirty="0" smtClean="0"/>
              <a:t> </a:t>
            </a:r>
            <a:r>
              <a:rPr lang="en-US" b="1" dirty="0" err="1" smtClean="0"/>
              <a:t>ওপূরন</a:t>
            </a:r>
            <a:r>
              <a:rPr lang="en-US" b="1" dirty="0" smtClean="0"/>
              <a:t> </a:t>
            </a:r>
            <a:r>
              <a:rPr lang="en-US" b="1" dirty="0" err="1" smtClean="0"/>
              <a:t>করো</a:t>
            </a:r>
            <a:r>
              <a:rPr lang="en-US" b="1" dirty="0" smtClean="0"/>
              <a:t>।  </a:t>
            </a:r>
            <a:endParaRPr lang="en-US" b="1" dirty="0"/>
          </a:p>
        </p:txBody>
      </p:sp>
      <p:pic>
        <p:nvPicPr>
          <p:cNvPr id="6" name="Picture 5" descr="20150725_1045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965972" y="1520428"/>
            <a:ext cx="5867400" cy="3893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43200" y="228600"/>
            <a:ext cx="24384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smtClean="0">
                <a:solidFill>
                  <a:schemeClr val="tx1"/>
                </a:solidFill>
              </a:rPr>
              <a:t>মূল্যায়ণ 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286001"/>
            <a:ext cx="4495800" cy="4572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১/ </a:t>
            </a:r>
            <a:r>
              <a:rPr lang="en-US" sz="2400" b="1" dirty="0" err="1" smtClean="0"/>
              <a:t>সিলেন্টেরন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থাকে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কোন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পর্বের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প্রানীতে</a:t>
            </a:r>
            <a:r>
              <a:rPr lang="en-US" sz="2400" b="1" dirty="0" smtClean="0"/>
              <a:t>? 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9718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কঃ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নেমাটোডা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খঃ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পরিফেরা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গঃ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নিডারিয়া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ঘঃ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মলাস্কা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581400"/>
            <a:ext cx="3048000" cy="4572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২/ </a:t>
            </a:r>
            <a:r>
              <a:rPr lang="en-US" sz="2400" b="1" dirty="0" err="1" smtClean="0"/>
              <a:t>চিংড়ি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কোন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পর্বের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প্রানী</a:t>
            </a:r>
            <a:r>
              <a:rPr lang="en-US" sz="2400" b="1" dirty="0" smtClean="0"/>
              <a:t>?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4267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কঃ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পরিফেরা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খঃ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নেমাটোডা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গঃ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মলাস্কা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ঘঃ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আর্থোপোডা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3962400" y="2971800"/>
            <a:ext cx="304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53000" y="4191000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5105401"/>
            <a:ext cx="3962400" cy="4572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৩/  </a:t>
            </a:r>
            <a:r>
              <a:rPr lang="en-US" sz="2400" b="1" dirty="0" err="1" smtClean="0"/>
              <a:t>দ্বিপদ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নাম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প্রবর্তক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কে</a:t>
            </a:r>
            <a:r>
              <a:rPr lang="en-US" sz="2400" b="1" dirty="0" smtClean="0"/>
              <a:t>? 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58674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কঃ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নিউটন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খঃ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লিনিয়াস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গঃ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এরিস্টোটল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ঘঃ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0" y="5867400"/>
            <a:ext cx="381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  <p:bldP spid="7" grpId="0"/>
      <p:bldP spid="8" grpId="0" animBg="1"/>
      <p:bldP spid="9" grpId="0" animBg="1"/>
      <p:bldP spid="10" grpId="0" animBg="1"/>
      <p:bldP spid="11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133600" y="762000"/>
            <a:ext cx="4724400" cy="1676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বাড়ীর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কাজ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images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514600"/>
            <a:ext cx="2286000" cy="2209800"/>
          </a:xfrm>
          <a:prstGeom prst="rect">
            <a:avLst/>
          </a:prstGeom>
        </p:spPr>
      </p:pic>
      <p:pic>
        <p:nvPicPr>
          <p:cNvPr id="4" name="Picture 3" descr="images(2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14600"/>
            <a:ext cx="2438400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5029200"/>
            <a:ext cx="8382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চিত্রঃ</a:t>
            </a:r>
            <a:r>
              <a:rPr lang="en-US" sz="2000" b="1" dirty="0" smtClean="0"/>
              <a:t> ১ 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5029200"/>
            <a:ext cx="12192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চিত্রঃ২ 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5486400"/>
            <a:ext cx="58674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চিত্রের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প্রানী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গুলো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কোন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পর্বের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ব্যাখা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সহ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বর্ননা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দাও</a:t>
            </a:r>
            <a:r>
              <a:rPr lang="en-US" sz="2400" b="1" dirty="0" smtClean="0"/>
              <a:t>।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304800"/>
            <a:ext cx="2667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</a:rPr>
              <a:t>ধন্যবাদ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28800"/>
            <a:ext cx="76962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28956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আসসালামু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আলাইকুম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invert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286000"/>
            <a:ext cx="5037082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143000"/>
            <a:ext cx="32766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এসো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আমরা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কিছু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ছবি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দেখিঃ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1828800"/>
            <a:ext cx="48768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পরিচিতি</a:t>
            </a:r>
            <a:r>
              <a:rPr lang="en-US" sz="3600" dirty="0" smtClean="0">
                <a:solidFill>
                  <a:schemeClr val="tx1"/>
                </a:solidFill>
              </a:rPr>
              <a:t>             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শ্রেনী:অষ্টম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,    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বিষয়</a:t>
            </a:r>
            <a:r>
              <a:rPr lang="en-US" sz="3600" dirty="0" smtClean="0">
                <a:solidFill>
                  <a:schemeClr val="tx1"/>
                </a:solidFill>
              </a:rPr>
              <a:t>   </a:t>
            </a:r>
            <a:r>
              <a:rPr lang="en-US" sz="3600" dirty="0" smtClean="0">
                <a:solidFill>
                  <a:schemeClr val="tx1"/>
                </a:solidFill>
              </a:rPr>
              <a:t>:</a:t>
            </a:r>
            <a:r>
              <a:rPr lang="en-US" sz="3600" dirty="0" err="1" smtClean="0">
                <a:solidFill>
                  <a:schemeClr val="tx1"/>
                </a:solidFill>
              </a:rPr>
              <a:t>বিজ্ঞান</a:t>
            </a:r>
            <a:r>
              <a:rPr lang="en-US" sz="3600" dirty="0" smtClean="0">
                <a:solidFill>
                  <a:schemeClr val="tx1"/>
                </a:solidFill>
              </a:rPr>
              <a:t>        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অধ্যায়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:</a:t>
            </a:r>
            <a:r>
              <a:rPr lang="en-US" sz="3600" dirty="0" err="1" smtClean="0">
                <a:solidFill>
                  <a:schemeClr val="tx1"/>
                </a:solidFill>
              </a:rPr>
              <a:t>প্রানী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জগতের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</a:rPr>
              <a:t>শ্রেনীবিন্যাস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09600"/>
            <a:ext cx="28956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আজকের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আলোচ্য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বিষয়ঃ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2590800"/>
            <a:ext cx="44196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  </a:t>
            </a:r>
            <a:r>
              <a:rPr lang="en-US" sz="2400" b="1" dirty="0" err="1" smtClean="0"/>
              <a:t>অমেরুদন্ডী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প্রানীর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শ্রেনীবিন্যাস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4" name="Picture 3" descr="450px-Spongillidae.ed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0"/>
            <a:ext cx="2743200" cy="2042160"/>
          </a:xfrm>
          <a:prstGeom prst="rect">
            <a:avLst/>
          </a:prstGeom>
        </p:spPr>
      </p:pic>
      <p:pic>
        <p:nvPicPr>
          <p:cNvPr id="5" name="Picture 4" descr="5cRre7Bd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718560"/>
            <a:ext cx="3074894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685800"/>
            <a:ext cx="2133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শিখন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ফল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743200"/>
            <a:ext cx="48006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১/ </a:t>
            </a:r>
            <a:r>
              <a:rPr lang="en-US" sz="2800" b="1" dirty="0" err="1" smtClean="0"/>
              <a:t>শ্রেনী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বিন্যাস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কি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বলতে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পারবে</a:t>
            </a:r>
            <a:r>
              <a:rPr lang="en-US" sz="2800" b="1" dirty="0" smtClean="0"/>
              <a:t>।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581400"/>
            <a:ext cx="67818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২/ </a:t>
            </a:r>
            <a:r>
              <a:rPr lang="en-US" sz="3200" b="1" dirty="0" err="1" smtClean="0"/>
              <a:t>দ্বিপদ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বৈজ্ঞানিক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নাম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সম্পর্কে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ধারনা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পাবে</a:t>
            </a:r>
            <a:r>
              <a:rPr lang="en-US" sz="2800" b="1" dirty="0" smtClean="0"/>
              <a:t>। 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724400"/>
            <a:ext cx="67056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৩/ </a:t>
            </a:r>
            <a:r>
              <a:rPr lang="en-US" sz="3200" b="1" dirty="0" err="1" smtClean="0"/>
              <a:t>অমেরুদন্ডী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প্রানীর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শ্রেনী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বিন্যাস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পারবে</a:t>
            </a:r>
            <a:r>
              <a:rPr lang="en-US" sz="3200" b="1" dirty="0" smtClean="0"/>
              <a:t>।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3810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প্রানী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জগতের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শ্রেনী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বিন্যাস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6477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পৃথিবীতে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অসংখ্য</a:t>
            </a:r>
            <a:r>
              <a:rPr lang="en-US" sz="2800" b="1" dirty="0" smtClean="0"/>
              <a:t>    </a:t>
            </a:r>
            <a:r>
              <a:rPr lang="en-US" sz="2800" b="1" dirty="0" err="1" smtClean="0"/>
              <a:t>বিচিত্র</a:t>
            </a:r>
            <a:r>
              <a:rPr lang="en-US" sz="2800" b="1" dirty="0" smtClean="0"/>
              <a:t>   </a:t>
            </a:r>
            <a:r>
              <a:rPr lang="en-US" sz="2800" b="1" dirty="0" err="1" smtClean="0"/>
              <a:t>ছোট</a:t>
            </a:r>
            <a:r>
              <a:rPr lang="en-US" sz="2800" b="1" dirty="0" smtClean="0"/>
              <a:t>   </a:t>
            </a:r>
            <a:r>
              <a:rPr lang="en-US" sz="2800" b="1" dirty="0" err="1" smtClean="0"/>
              <a:t>বড়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প্রানী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বাস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করে</a:t>
            </a:r>
            <a:r>
              <a:rPr lang="en-US" sz="2800" b="1" dirty="0" smtClean="0"/>
              <a:t>।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362200"/>
            <a:ext cx="6781800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সহজে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সু</a:t>
            </a:r>
            <a:r>
              <a:rPr lang="en-US" sz="3600" b="1" dirty="0" smtClean="0"/>
              <a:t>- </a:t>
            </a:r>
            <a:r>
              <a:rPr lang="en-US" sz="3600" b="1" dirty="0" err="1" smtClean="0"/>
              <a:t>শৃংখল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ভাবে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বিশাল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প্রানীজগত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জানার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জন্য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এর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বিন্যস্ত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করন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প্রয়োজন।বিন্যস্ত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পদ্ধতিকে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শ্রেনী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বিন্যাস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বলে</a:t>
            </a:r>
            <a:r>
              <a:rPr lang="en-US" sz="3600" dirty="0" smtClean="0"/>
              <a:t>।</a:t>
            </a:r>
            <a:r>
              <a:rPr lang="en-US" sz="3600" b="1" dirty="0" smtClean="0"/>
              <a:t>   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876800"/>
            <a:ext cx="640080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আজ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পর্যন্ত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প্রায়</a:t>
            </a:r>
            <a:r>
              <a:rPr lang="en-US" sz="3200" b="1" dirty="0" smtClean="0"/>
              <a:t> ১৫ </a:t>
            </a:r>
            <a:r>
              <a:rPr lang="en-US" sz="3200" b="1" dirty="0" err="1" smtClean="0"/>
              <a:t>লক্ষ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প্রজাতির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প্রানী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আবিষ্কৃত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হয়েছে</a:t>
            </a:r>
            <a:r>
              <a:rPr lang="en-US" sz="2000" b="1" dirty="0" smtClean="0"/>
              <a:t>।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(3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20574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962400"/>
            <a:ext cx="23622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শ্রেনীবিন্যাসের</a:t>
            </a:r>
            <a:r>
              <a:rPr lang="en-US" sz="2000" b="1" dirty="0" smtClean="0"/>
              <a:t>   </a:t>
            </a:r>
            <a:r>
              <a:rPr lang="en-US" sz="2000" b="1" dirty="0" err="1" smtClean="0"/>
              <a:t>জনক</a:t>
            </a:r>
            <a:r>
              <a:rPr lang="en-US" sz="2000" b="1" dirty="0" smtClean="0"/>
              <a:t>       </a:t>
            </a:r>
            <a:r>
              <a:rPr lang="en-US" sz="2000" b="1" dirty="0" err="1" smtClean="0"/>
              <a:t>ক্যারোলাস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লিনিয়াস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304800"/>
            <a:ext cx="59436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শ্রেনীবিন্যাসের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ইতিহাসে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এরিষ্টটল</a:t>
            </a:r>
            <a:r>
              <a:rPr lang="en-US" sz="2000" b="1" dirty="0" smtClean="0"/>
              <a:t> ,</a:t>
            </a:r>
            <a:r>
              <a:rPr lang="en-US" sz="2000" b="1" dirty="0" err="1" smtClean="0"/>
              <a:t>জন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রে</a:t>
            </a:r>
            <a:r>
              <a:rPr lang="en-US" sz="2000" b="1" dirty="0" smtClean="0"/>
              <a:t>, ও </a:t>
            </a:r>
            <a:r>
              <a:rPr lang="en-US" sz="2000" b="1" dirty="0" err="1" smtClean="0"/>
              <a:t>ক্যারোলাস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লিনিয়াসের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নাম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উল্লেখ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যোগ্য</a:t>
            </a:r>
            <a:r>
              <a:rPr lang="en-US" sz="2000" b="1" dirty="0" smtClean="0"/>
              <a:t> । 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1295400"/>
            <a:ext cx="5867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প্রকৃতি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বিজ্ঞানী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ক্যারোলাস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লিনিয়াস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শ্রেনীবিন্যাসের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2286000"/>
            <a:ext cx="59436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লিনিয়াস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সর্বপ্রথম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প্রজাতির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বৈশিষ্ট্য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চিহ্নিত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করেন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এবং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দ্বিপদ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নামকরন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প্রথা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প্রবর্তন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করেন</a:t>
            </a:r>
            <a:r>
              <a:rPr lang="en-US" sz="2000" b="1" dirty="0" smtClean="0"/>
              <a:t>। 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3581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প্রানীর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বৈজ্ঞানিক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নাম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পদ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বিশিষ্ট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নাম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দ্বিপদ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নাম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বৈজ্ঞানিক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নাম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4724400"/>
            <a:ext cx="44958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বৈজ্ঞানিক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নাম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ল্যাটিন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অথবা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ইংরেজীতে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লিখতে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হয়</a:t>
            </a:r>
            <a:r>
              <a:rPr lang="en-US" sz="2000" b="1" dirty="0" smtClean="0"/>
              <a:t>। 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5638800"/>
            <a:ext cx="51054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মানুষের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বৈজ্ঞানিক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নামঃ</a:t>
            </a:r>
            <a:r>
              <a:rPr lang="en-US" sz="2400" b="1" dirty="0" smtClean="0"/>
              <a:t>  </a:t>
            </a:r>
            <a:r>
              <a:rPr lang="en-US" sz="2000" i="1" dirty="0" smtClean="0"/>
              <a:t>Homo sapiens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56388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আধুনিক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শ্রেনী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বি</a:t>
            </a:r>
            <a:r>
              <a:rPr lang="en-US" b="1" dirty="0" err="1" smtClean="0"/>
              <a:t>ন্যা</a:t>
            </a:r>
            <a:r>
              <a:rPr lang="en-US" sz="2000" b="1" dirty="0" err="1" smtClean="0"/>
              <a:t>সে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সকল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প্রানী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Animalia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জগতের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অন্ত্ভুক্ত</a:t>
            </a:r>
            <a:r>
              <a:rPr lang="en-US" sz="2000" b="1" dirty="0" smtClean="0"/>
              <a:t>।    </a:t>
            </a:r>
            <a:endParaRPr lang="en-US" sz="2000" b="1" dirty="0"/>
          </a:p>
        </p:txBody>
      </p:sp>
      <p:sp>
        <p:nvSpPr>
          <p:cNvPr id="3" name="Left Bracket 2"/>
          <p:cNvSpPr/>
          <p:nvPr/>
        </p:nvSpPr>
        <p:spPr>
          <a:xfrm>
            <a:off x="4876800" y="0"/>
            <a:ext cx="73152" cy="2286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457200"/>
            <a:ext cx="56388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Animalia</a:t>
            </a:r>
            <a:r>
              <a:rPr lang="en-US" b="1" dirty="0" smtClean="0"/>
              <a:t>  </a:t>
            </a:r>
            <a:r>
              <a:rPr lang="en-US" b="1" dirty="0" err="1" smtClean="0"/>
              <a:t>জগতের</a:t>
            </a:r>
            <a:r>
              <a:rPr lang="en-US" b="1" dirty="0" smtClean="0"/>
              <a:t> </a:t>
            </a:r>
            <a:r>
              <a:rPr lang="en-US" b="1" dirty="0" err="1" smtClean="0"/>
              <a:t>প্রানীদের</a:t>
            </a:r>
            <a:r>
              <a:rPr lang="en-US" b="1" dirty="0" smtClean="0"/>
              <a:t> </a:t>
            </a:r>
            <a:r>
              <a:rPr lang="en-US" b="1" dirty="0" err="1" smtClean="0"/>
              <a:t>কে</a:t>
            </a:r>
            <a:r>
              <a:rPr lang="en-US" b="1" dirty="0" smtClean="0"/>
              <a:t> </a:t>
            </a:r>
            <a:r>
              <a:rPr lang="en-US" b="1" dirty="0" err="1" smtClean="0"/>
              <a:t>নয়টি</a:t>
            </a:r>
            <a:r>
              <a:rPr lang="en-US" b="1" dirty="0" smtClean="0"/>
              <a:t> </a:t>
            </a:r>
            <a:r>
              <a:rPr lang="en-US" b="1" dirty="0" err="1" smtClean="0"/>
              <a:t>পর্বে</a:t>
            </a:r>
            <a:r>
              <a:rPr lang="en-US" b="1" dirty="0" smtClean="0"/>
              <a:t> </a:t>
            </a:r>
            <a:r>
              <a:rPr lang="en-US" b="1" dirty="0" err="1" smtClean="0"/>
              <a:t>ভাগ</a:t>
            </a:r>
            <a:r>
              <a:rPr lang="en-US" b="1" dirty="0" smtClean="0"/>
              <a:t> </a:t>
            </a:r>
            <a:r>
              <a:rPr lang="en-US" b="1" dirty="0" err="1" smtClean="0"/>
              <a:t>করা</a:t>
            </a:r>
            <a:r>
              <a:rPr lang="en-US" b="1" dirty="0" smtClean="0"/>
              <a:t> </a:t>
            </a:r>
            <a:r>
              <a:rPr lang="en-US" b="1" dirty="0" err="1" smtClean="0"/>
              <a:t>হয়েছে</a:t>
            </a:r>
            <a:r>
              <a:rPr lang="en-US" b="1" dirty="0" smtClean="0"/>
              <a:t>। </a:t>
            </a:r>
            <a:r>
              <a:rPr lang="en-US" b="1" dirty="0" err="1" smtClean="0"/>
              <a:t>এই</a:t>
            </a:r>
            <a:r>
              <a:rPr lang="en-US" b="1" dirty="0" smtClean="0"/>
              <a:t> </a:t>
            </a:r>
            <a:r>
              <a:rPr lang="en-US" b="1" dirty="0" err="1" smtClean="0"/>
              <a:t>নয়টি</a:t>
            </a:r>
            <a:r>
              <a:rPr lang="en-US" b="1" dirty="0" smtClean="0"/>
              <a:t> </a:t>
            </a:r>
            <a:r>
              <a:rPr lang="en-US" b="1" dirty="0" err="1" smtClean="0"/>
              <a:t>পর্বের</a:t>
            </a:r>
            <a:r>
              <a:rPr lang="en-US" b="1" dirty="0" smtClean="0"/>
              <a:t> </a:t>
            </a:r>
            <a:r>
              <a:rPr lang="en-US" b="1" dirty="0" err="1" smtClean="0"/>
              <a:t>প্রথম</a:t>
            </a:r>
            <a:r>
              <a:rPr lang="en-US" b="1" dirty="0" smtClean="0"/>
              <a:t> </a:t>
            </a:r>
            <a:r>
              <a:rPr lang="en-US" b="1" dirty="0" err="1" smtClean="0"/>
              <a:t>আটটি</a:t>
            </a:r>
            <a:r>
              <a:rPr lang="en-US" b="1" dirty="0" smtClean="0"/>
              <a:t>  </a:t>
            </a:r>
            <a:r>
              <a:rPr lang="en-US" b="1" dirty="0" err="1" smtClean="0"/>
              <a:t>পর্বের</a:t>
            </a:r>
            <a:r>
              <a:rPr lang="en-US" b="1" dirty="0" smtClean="0"/>
              <a:t> </a:t>
            </a:r>
            <a:r>
              <a:rPr lang="en-US" b="1" dirty="0" err="1" smtClean="0"/>
              <a:t>প্রানীরা</a:t>
            </a:r>
            <a:r>
              <a:rPr lang="en-US" b="1" dirty="0" smtClean="0"/>
              <a:t> </a:t>
            </a:r>
            <a:r>
              <a:rPr lang="en-US" b="1" dirty="0" err="1" smtClean="0"/>
              <a:t>অমারুদন্ডী</a:t>
            </a:r>
            <a:r>
              <a:rPr lang="en-US" b="1" dirty="0" smtClean="0"/>
              <a:t>।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143000"/>
            <a:ext cx="37338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এক</a:t>
            </a:r>
            <a:r>
              <a:rPr lang="en-US" b="1" dirty="0" smtClean="0"/>
              <a:t> </a:t>
            </a:r>
            <a:r>
              <a:rPr lang="en-US" b="1" dirty="0" err="1" smtClean="0"/>
              <a:t>নজরে</a:t>
            </a:r>
            <a:r>
              <a:rPr lang="en-US" b="1" dirty="0" smtClean="0"/>
              <a:t>  </a:t>
            </a:r>
            <a:r>
              <a:rPr lang="en-US" b="1" dirty="0" err="1" smtClean="0"/>
              <a:t>Animalia</a:t>
            </a:r>
            <a:r>
              <a:rPr lang="en-US" b="1" dirty="0" smtClean="0"/>
              <a:t> </a:t>
            </a:r>
            <a:r>
              <a:rPr lang="en-US" b="1" dirty="0" err="1" smtClean="0"/>
              <a:t>জগতের</a:t>
            </a:r>
            <a:r>
              <a:rPr lang="en-US" b="1" dirty="0" smtClean="0"/>
              <a:t> </a:t>
            </a:r>
            <a:r>
              <a:rPr lang="en-US" b="1" dirty="0" err="1" smtClean="0"/>
              <a:t>শ্রেনী</a:t>
            </a:r>
            <a:r>
              <a:rPr lang="en-US" b="1" dirty="0" smtClean="0"/>
              <a:t> </a:t>
            </a:r>
            <a:r>
              <a:rPr lang="en-US" b="1" dirty="0" err="1" smtClean="0"/>
              <a:t>বিন্যাস</a:t>
            </a:r>
            <a:r>
              <a:rPr lang="en-US" b="1" dirty="0" smtClean="0"/>
              <a:t> :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429000"/>
            <a:ext cx="68580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জগত:Animalia</a:t>
            </a:r>
            <a:r>
              <a:rPr lang="en-US" b="1" dirty="0" smtClean="0"/>
              <a:t>       </a:t>
            </a:r>
            <a:r>
              <a:rPr lang="en-US" dirty="0" smtClean="0"/>
              <a:t>   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1066800" y="3886200"/>
            <a:ext cx="990600" cy="4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-342900" y="4152900"/>
            <a:ext cx="4724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81200" y="1828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81200" y="2438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81200" y="3048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81200" y="3505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981200" y="4191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981200" y="4876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057400" y="54102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057400" y="5943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057400" y="64770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90800" y="1676400"/>
            <a:ext cx="10668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পরিফেরা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667000" y="2209800"/>
            <a:ext cx="9906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নিডারিয়া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590800" y="2819400"/>
            <a:ext cx="21336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প্লাটিহেলমিনথেস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590800" y="3276600"/>
            <a:ext cx="1143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নেমাটোডা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667000" y="3962400"/>
            <a:ext cx="990600" cy="381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অ্যানিলিডা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590800" y="4648200"/>
            <a:ext cx="13716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আর্থ্রোপোডা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667000" y="5181600"/>
            <a:ext cx="685800" cy="381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মলাস্কা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667000" y="5715000"/>
            <a:ext cx="1524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একাইনোডার্মাটা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743200" y="6248400"/>
            <a:ext cx="762000" cy="381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কর্ডাটা</a:t>
            </a:r>
            <a:r>
              <a:rPr lang="en-US" b="1" dirty="0" smtClean="0"/>
              <a:t> </a:t>
            </a:r>
            <a:endParaRPr lang="en-US" b="1" dirty="0"/>
          </a:p>
        </p:txBody>
      </p:sp>
      <p:cxnSp>
        <p:nvCxnSpPr>
          <p:cNvPr id="45" name="Straight Arrow Connector 44"/>
          <p:cNvCxnSpPr>
            <a:stCxn id="43" idx="3"/>
          </p:cNvCxnSpPr>
          <p:nvPr/>
        </p:nvCxnSpPr>
        <p:spPr>
          <a:xfrm flipV="1">
            <a:off x="3505200" y="6400800"/>
            <a:ext cx="16002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3772694" y="5142706"/>
            <a:ext cx="25138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029200" y="38862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029200" y="50292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029200" y="64008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715000" y="3810000"/>
            <a:ext cx="1219200" cy="381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ইউরোকর্ডাটা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5715000" y="4800600"/>
            <a:ext cx="1447800" cy="381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সেফালো</a:t>
            </a:r>
            <a:r>
              <a:rPr lang="en-US" b="1" dirty="0" smtClean="0"/>
              <a:t> </a:t>
            </a:r>
            <a:r>
              <a:rPr lang="en-US" b="1" dirty="0" err="1" smtClean="0"/>
              <a:t>কর্ডাটা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5715000" y="6172200"/>
            <a:ext cx="914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ভার্টিব্রাটা</a:t>
            </a:r>
            <a:r>
              <a:rPr lang="en-US" b="1" dirty="0" smtClean="0"/>
              <a:t> </a:t>
            </a:r>
            <a:endParaRPr lang="en-US" b="1" dirty="0"/>
          </a:p>
        </p:txBody>
      </p:sp>
      <p:cxnSp>
        <p:nvCxnSpPr>
          <p:cNvPr id="66" name="Straight Arrow Connector 65"/>
          <p:cNvCxnSpPr>
            <a:stCxn id="64" idx="3"/>
          </p:cNvCxnSpPr>
          <p:nvPr/>
        </p:nvCxnSpPr>
        <p:spPr>
          <a:xfrm flipV="1">
            <a:off x="6629400" y="6324600"/>
            <a:ext cx="914400" cy="32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 flipH="1" flipV="1">
            <a:off x="4572794" y="3505200"/>
            <a:ext cx="57904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7467600" y="685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7467600" y="1676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7467600" y="25146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7467600" y="35052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7467600" y="43434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7467600" y="52578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7467600" y="63246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924800" y="381000"/>
            <a:ext cx="8382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সাইক্লোস্টোমাটা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8001000" y="1447800"/>
            <a:ext cx="1143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কন্ড্রিকথিস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8077200" y="2286000"/>
            <a:ext cx="10668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অস্টিকথিস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8001000" y="3429000"/>
            <a:ext cx="76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উভচর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8077200" y="4114800"/>
            <a:ext cx="10668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সরীসৃপ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8153400" y="4953000"/>
            <a:ext cx="9906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পক্ষী</a:t>
            </a:r>
            <a:r>
              <a:rPr lang="en-US" b="1" dirty="0" smtClean="0"/>
              <a:t> </a:t>
            </a:r>
            <a:r>
              <a:rPr lang="en-US" b="1" dirty="0" err="1" smtClean="0"/>
              <a:t>কূল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8077200" y="6019800"/>
            <a:ext cx="1066800" cy="381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স্তন্যপায়ী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62" grpId="0" animBg="1"/>
      <p:bldP spid="63" grpId="0" animBg="1"/>
      <p:bldP spid="64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825</Words>
  <Application>Microsoft Office PowerPoint</Application>
  <PresentationFormat>On-screen Show (4:3)</PresentationFormat>
  <Paragraphs>128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NikoshBAN</vt:lpstr>
      <vt:lpstr>SutonnyMJ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দলীয় কাজ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SRDL ABUL KALAM</dc:creator>
  <cp:lastModifiedBy>SRDL ABUL KALAM</cp:lastModifiedBy>
  <cp:revision>23</cp:revision>
  <dcterms:created xsi:type="dcterms:W3CDTF">2015-07-26T07:15:31Z</dcterms:created>
  <dcterms:modified xsi:type="dcterms:W3CDTF">2019-12-09T09:35:33Z</dcterms:modified>
</cp:coreProperties>
</file>