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432" autoAdjust="0"/>
    <p:restoredTop sz="94660"/>
  </p:normalViewPr>
  <p:slideViewPr>
    <p:cSldViewPr>
      <p:cViewPr varScale="1">
        <p:scale>
          <a:sx n="37" d="100"/>
          <a:sy n="37" d="100"/>
        </p:scale>
        <p:origin x="-1116" y="60"/>
      </p:cViewPr>
      <p:guideLst>
        <p:guide orient="horz" pos="2160"/>
        <p:guide pos="2880"/>
      </p:guideLst>
    </p:cSldViewPr>
  </p:slideViewPr>
  <p:notesTextViewPr>
    <p:cViewPr>
      <p:scale>
        <a:sx n="20" d="100"/>
        <a:sy n="2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78B0C4-F4DD-4777-844B-3F12AF1CB60D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5D567F-6A26-4B94-AE15-21A652887000}">
      <dgm:prSet phldrT="[Text]" custT="1"/>
      <dgm:spPr>
        <a:solidFill>
          <a:srgbClr val="00B050"/>
        </a:solidFill>
      </dgm:spPr>
      <dgm:t>
        <a:bodyPr/>
        <a:lstStyle/>
        <a:p>
          <a:r>
            <a:rPr lang="bn-BD" sz="2800" b="1" dirty="0" smtClean="0">
              <a:latin typeface="NikoshBAN" pitchFamily="2" charset="0"/>
              <a:cs typeface="NikoshBAN" pitchFamily="2" charset="0"/>
            </a:rPr>
            <a:t>২.গঠন পধতি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CB1231BC-4CE6-4629-972E-62639CDB61CF}" type="sibTrans" cxnId="{6D3E6876-BDA4-41FF-B718-4885DD77C9E9}">
      <dgm:prSet/>
      <dgm:spPr/>
      <dgm:t>
        <a:bodyPr/>
        <a:lstStyle/>
        <a:p>
          <a:endParaRPr lang="en-US"/>
        </a:p>
      </dgm:t>
    </dgm:pt>
    <dgm:pt modelId="{72CAF2AF-B7E6-47AA-A0FE-211943D62C45}" type="parTrans" cxnId="{6D3E6876-BDA4-41FF-B718-4885DD77C9E9}">
      <dgm:prSet/>
      <dgm:spPr/>
      <dgm:t>
        <a:bodyPr/>
        <a:lstStyle/>
        <a:p>
          <a:endParaRPr lang="en-US"/>
        </a:p>
      </dgm:t>
    </dgm:pt>
    <dgm:pt modelId="{020DC03B-4C70-4682-BD9E-553497C65BF0}">
      <dgm:prSet phldrT="[Text]" custT="1"/>
      <dgm:spPr>
        <a:solidFill>
          <a:srgbClr val="00B050"/>
        </a:solidFill>
      </dgm:spPr>
      <dgm:t>
        <a:bodyPr/>
        <a:lstStyle/>
        <a:p>
          <a:r>
            <a:rPr lang="bn-BD" sz="4000" dirty="0" smtClean="0">
              <a:latin typeface="NikoshBAN" pitchFamily="2" charset="0"/>
              <a:cs typeface="NikoshBAN" pitchFamily="2" charset="0"/>
            </a:rPr>
            <a:t>সেট প্রকাশের পদ্ধতি</a:t>
          </a:r>
          <a:endParaRPr lang="en-US" sz="4000" dirty="0">
            <a:latin typeface="NikoshBAN" pitchFamily="2" charset="0"/>
            <a:cs typeface="NikoshBAN" pitchFamily="2" charset="0"/>
          </a:endParaRPr>
        </a:p>
      </dgm:t>
    </dgm:pt>
    <dgm:pt modelId="{ADA4A53F-B20F-4DAA-A280-3C90099A9915}" type="sibTrans" cxnId="{634D2B28-281D-411B-B298-139F53C0F149}">
      <dgm:prSet/>
      <dgm:spPr/>
      <dgm:t>
        <a:bodyPr/>
        <a:lstStyle/>
        <a:p>
          <a:endParaRPr lang="en-US"/>
        </a:p>
      </dgm:t>
    </dgm:pt>
    <dgm:pt modelId="{79DF2B0A-8B96-49F0-954A-6E58CB62AD73}" type="parTrans" cxnId="{634D2B28-281D-411B-B298-139F53C0F149}">
      <dgm:prSet/>
      <dgm:spPr/>
      <dgm:t>
        <a:bodyPr/>
        <a:lstStyle/>
        <a:p>
          <a:endParaRPr lang="en-US"/>
        </a:p>
      </dgm:t>
    </dgm:pt>
    <dgm:pt modelId="{C13BFC14-F85E-4924-A37B-720E07C6702F}">
      <dgm:prSet phldrT="[Text]" custT="1"/>
      <dgm:spPr>
        <a:solidFill>
          <a:schemeClr val="tx1">
            <a:lumMod val="95000"/>
            <a:lumOff val="5000"/>
          </a:schemeClr>
        </a:solidFill>
      </dgm:spPr>
      <dgm:t>
        <a:bodyPr/>
        <a:lstStyle/>
        <a:p>
          <a:r>
            <a:rPr lang="bn-BD" sz="3600" b="1" dirty="0" smtClean="0">
              <a:latin typeface="NikoshBAN" pitchFamily="2" charset="0"/>
              <a:cs typeface="NikoshBAN" pitchFamily="2" charset="0"/>
            </a:rPr>
            <a:t>২ প্রকার </a:t>
          </a:r>
          <a:endParaRPr lang="en-US" sz="3600" b="1" dirty="0">
            <a:latin typeface="NikoshBAN" pitchFamily="2" charset="0"/>
            <a:cs typeface="NikoshBAN" pitchFamily="2" charset="0"/>
          </a:endParaRPr>
        </a:p>
      </dgm:t>
    </dgm:pt>
    <dgm:pt modelId="{41C8B6B3-B6D8-4387-835C-0B961C4AA2F1}" type="sibTrans" cxnId="{C13950EB-DE69-4DC9-AB6C-87B667843100}">
      <dgm:prSet/>
      <dgm:spPr/>
      <dgm:t>
        <a:bodyPr/>
        <a:lstStyle/>
        <a:p>
          <a:endParaRPr lang="en-US"/>
        </a:p>
      </dgm:t>
    </dgm:pt>
    <dgm:pt modelId="{58B1771C-534C-4FA9-852D-0AA63E67844A}" type="parTrans" cxnId="{C13950EB-DE69-4DC9-AB6C-87B667843100}">
      <dgm:prSet/>
      <dgm:spPr/>
      <dgm:t>
        <a:bodyPr/>
        <a:lstStyle/>
        <a:p>
          <a:endParaRPr lang="en-US"/>
        </a:p>
      </dgm:t>
    </dgm:pt>
    <dgm:pt modelId="{E6193247-6F2F-4B37-80D3-18818ECB34BF}">
      <dgm:prSet phldrT="[Text]" custT="1"/>
      <dgm:spPr>
        <a:solidFill>
          <a:srgbClr val="00B050"/>
        </a:solidFill>
      </dgm:spPr>
      <dgm:t>
        <a:bodyPr/>
        <a:lstStyle/>
        <a:p>
          <a:r>
            <a:rPr lang="bn-BD" sz="2400" b="1" dirty="0" smtClean="0">
              <a:latin typeface="NikoshBAN" pitchFamily="2" charset="0"/>
              <a:cs typeface="NikoshBAN" pitchFamily="2" charset="0"/>
            </a:rPr>
            <a:t>১.তালিকা পদ্ধতি</a:t>
          </a:r>
          <a:endParaRPr lang="en-US" sz="2400" b="1" dirty="0">
            <a:latin typeface="NikoshBAN" pitchFamily="2" charset="0"/>
            <a:cs typeface="NikoshBAN" pitchFamily="2" charset="0"/>
          </a:endParaRPr>
        </a:p>
      </dgm:t>
    </dgm:pt>
    <dgm:pt modelId="{20C43362-E2D3-419A-8720-57BA1135E722}" type="sibTrans" cxnId="{76FAEBFF-7922-4BE7-AEED-DE9C726B8FFD}">
      <dgm:prSet/>
      <dgm:spPr/>
      <dgm:t>
        <a:bodyPr/>
        <a:lstStyle/>
        <a:p>
          <a:endParaRPr lang="en-US"/>
        </a:p>
      </dgm:t>
    </dgm:pt>
    <dgm:pt modelId="{1474E15C-7732-42F8-A51E-4358F32D8E20}" type="parTrans" cxnId="{76FAEBFF-7922-4BE7-AEED-DE9C726B8FFD}">
      <dgm:prSet/>
      <dgm:spPr/>
      <dgm:t>
        <a:bodyPr/>
        <a:lstStyle/>
        <a:p>
          <a:endParaRPr lang="en-US"/>
        </a:p>
      </dgm:t>
    </dgm:pt>
    <dgm:pt modelId="{7F8AE49C-E190-41E4-9E51-698EBBDDEF05}" type="pres">
      <dgm:prSet presAssocID="{3178B0C4-F4DD-4777-844B-3F12AF1CB60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E2A9A29-4DFD-4B55-B1EC-C1AECE14E57F}" type="pres">
      <dgm:prSet presAssocID="{C13BFC14-F85E-4924-A37B-720E07C6702F}" presName="centerShape" presStyleLbl="node0" presStyleIdx="0" presStyleCnt="1" custScaleX="151489" custScaleY="131746"/>
      <dgm:spPr/>
      <dgm:t>
        <a:bodyPr/>
        <a:lstStyle/>
        <a:p>
          <a:endParaRPr lang="en-US"/>
        </a:p>
      </dgm:t>
    </dgm:pt>
    <dgm:pt modelId="{9ACEEEFD-8B83-4497-B9D7-7AC4FD35B8E3}" type="pres">
      <dgm:prSet presAssocID="{79DF2B0A-8B96-49F0-954A-6E58CB62AD73}" presName="parTrans" presStyleLbl="sibTrans2D1" presStyleIdx="0" presStyleCnt="3"/>
      <dgm:spPr/>
      <dgm:t>
        <a:bodyPr/>
        <a:lstStyle/>
        <a:p>
          <a:endParaRPr lang="en-US"/>
        </a:p>
      </dgm:t>
    </dgm:pt>
    <dgm:pt modelId="{30F1784F-C86D-4A67-BA27-134D202CBDD7}" type="pres">
      <dgm:prSet presAssocID="{79DF2B0A-8B96-49F0-954A-6E58CB62AD73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D2F14FF8-9AB2-4584-9428-826BC6E57D37}" type="pres">
      <dgm:prSet presAssocID="{020DC03B-4C70-4682-BD9E-553497C65BF0}" presName="node" presStyleLbl="node1" presStyleIdx="0" presStyleCnt="3" custScaleX="2676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804534-7C2B-4E6F-AA81-439AC7851DA9}" type="pres">
      <dgm:prSet presAssocID="{72CAF2AF-B7E6-47AA-A0FE-211943D62C45}" presName="parTrans" presStyleLbl="sibTrans2D1" presStyleIdx="1" presStyleCnt="3"/>
      <dgm:spPr/>
      <dgm:t>
        <a:bodyPr/>
        <a:lstStyle/>
        <a:p>
          <a:endParaRPr lang="en-US"/>
        </a:p>
      </dgm:t>
    </dgm:pt>
    <dgm:pt modelId="{C62144A3-ECA1-40DE-B326-AE663D4D40BA}" type="pres">
      <dgm:prSet presAssocID="{72CAF2AF-B7E6-47AA-A0FE-211943D62C45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842B0E7A-42AD-4575-ACD9-B5BEAC875451}" type="pres">
      <dgm:prSet presAssocID="{A55D567F-6A26-4B94-AE15-21A652887000}" presName="node" presStyleLbl="node1" presStyleIdx="1" presStyleCnt="3" custScaleX="995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352FEA-3E09-442C-83B0-7BB40FDD09F7}" type="pres">
      <dgm:prSet presAssocID="{1474E15C-7732-42F8-A51E-4358F32D8E20}" presName="parTrans" presStyleLbl="sibTrans2D1" presStyleIdx="2" presStyleCnt="3"/>
      <dgm:spPr/>
      <dgm:t>
        <a:bodyPr/>
        <a:lstStyle/>
        <a:p>
          <a:endParaRPr lang="en-US"/>
        </a:p>
      </dgm:t>
    </dgm:pt>
    <dgm:pt modelId="{D4C85200-04AB-4395-94DC-C6952718AAF2}" type="pres">
      <dgm:prSet presAssocID="{1474E15C-7732-42F8-A51E-4358F32D8E20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DFE4F4E1-F88F-4F86-B086-9F2909F4EE5D}" type="pres">
      <dgm:prSet presAssocID="{E6193247-6F2F-4B37-80D3-18818ECB34BF}" presName="node" presStyleLbl="node1" presStyleIdx="2" presStyleCnt="3" custScaleX="1143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D3E6876-BDA4-41FF-B718-4885DD77C9E9}" srcId="{C13BFC14-F85E-4924-A37B-720E07C6702F}" destId="{A55D567F-6A26-4B94-AE15-21A652887000}" srcOrd="1" destOrd="0" parTransId="{72CAF2AF-B7E6-47AA-A0FE-211943D62C45}" sibTransId="{CB1231BC-4CE6-4629-972E-62639CDB61CF}"/>
    <dgm:cxn modelId="{0067B4A3-D180-42E0-BE15-8FA13C426D91}" type="presOf" srcId="{79DF2B0A-8B96-49F0-954A-6E58CB62AD73}" destId="{9ACEEEFD-8B83-4497-B9D7-7AC4FD35B8E3}" srcOrd="0" destOrd="0" presId="urn:microsoft.com/office/officeart/2005/8/layout/radial5"/>
    <dgm:cxn modelId="{A00ADD39-012F-468A-A827-713E07BE9C0F}" type="presOf" srcId="{1474E15C-7732-42F8-A51E-4358F32D8E20}" destId="{36352FEA-3E09-442C-83B0-7BB40FDD09F7}" srcOrd="0" destOrd="0" presId="urn:microsoft.com/office/officeart/2005/8/layout/radial5"/>
    <dgm:cxn modelId="{1648CE70-B93C-473C-AB0B-9A49C85BD815}" type="presOf" srcId="{E6193247-6F2F-4B37-80D3-18818ECB34BF}" destId="{DFE4F4E1-F88F-4F86-B086-9F2909F4EE5D}" srcOrd="0" destOrd="0" presId="urn:microsoft.com/office/officeart/2005/8/layout/radial5"/>
    <dgm:cxn modelId="{C8FF7F33-B364-4E14-BCAC-EF99EBCD3D4E}" type="presOf" srcId="{3178B0C4-F4DD-4777-844B-3F12AF1CB60D}" destId="{7F8AE49C-E190-41E4-9E51-698EBBDDEF05}" srcOrd="0" destOrd="0" presId="urn:microsoft.com/office/officeart/2005/8/layout/radial5"/>
    <dgm:cxn modelId="{76FAEBFF-7922-4BE7-AEED-DE9C726B8FFD}" srcId="{C13BFC14-F85E-4924-A37B-720E07C6702F}" destId="{E6193247-6F2F-4B37-80D3-18818ECB34BF}" srcOrd="2" destOrd="0" parTransId="{1474E15C-7732-42F8-A51E-4358F32D8E20}" sibTransId="{20C43362-E2D3-419A-8720-57BA1135E722}"/>
    <dgm:cxn modelId="{60567BD2-FDA2-4231-9F1D-8DB4C845382E}" type="presOf" srcId="{72CAF2AF-B7E6-47AA-A0FE-211943D62C45}" destId="{C62144A3-ECA1-40DE-B326-AE663D4D40BA}" srcOrd="1" destOrd="0" presId="urn:microsoft.com/office/officeart/2005/8/layout/radial5"/>
    <dgm:cxn modelId="{C460C4F4-0FC9-4A72-A141-630DD8FFE258}" type="presOf" srcId="{A55D567F-6A26-4B94-AE15-21A652887000}" destId="{842B0E7A-42AD-4575-ACD9-B5BEAC875451}" srcOrd="0" destOrd="0" presId="urn:microsoft.com/office/officeart/2005/8/layout/radial5"/>
    <dgm:cxn modelId="{C13950EB-DE69-4DC9-AB6C-87B667843100}" srcId="{3178B0C4-F4DD-4777-844B-3F12AF1CB60D}" destId="{C13BFC14-F85E-4924-A37B-720E07C6702F}" srcOrd="0" destOrd="0" parTransId="{58B1771C-534C-4FA9-852D-0AA63E67844A}" sibTransId="{41C8B6B3-B6D8-4387-835C-0B961C4AA2F1}"/>
    <dgm:cxn modelId="{FE8A2500-01C9-49B7-AEF5-785709AF2509}" type="presOf" srcId="{1474E15C-7732-42F8-A51E-4358F32D8E20}" destId="{D4C85200-04AB-4395-94DC-C6952718AAF2}" srcOrd="1" destOrd="0" presId="urn:microsoft.com/office/officeart/2005/8/layout/radial5"/>
    <dgm:cxn modelId="{E7A089CC-9537-4C90-BCF4-5BB2DADDEE03}" type="presOf" srcId="{020DC03B-4C70-4682-BD9E-553497C65BF0}" destId="{D2F14FF8-9AB2-4584-9428-826BC6E57D37}" srcOrd="0" destOrd="0" presId="urn:microsoft.com/office/officeart/2005/8/layout/radial5"/>
    <dgm:cxn modelId="{D95651EA-19BC-49D4-B8C8-2DF8EA02FA5A}" type="presOf" srcId="{C13BFC14-F85E-4924-A37B-720E07C6702F}" destId="{EE2A9A29-4DFD-4B55-B1EC-C1AECE14E57F}" srcOrd="0" destOrd="0" presId="urn:microsoft.com/office/officeart/2005/8/layout/radial5"/>
    <dgm:cxn modelId="{634D2B28-281D-411B-B298-139F53C0F149}" srcId="{C13BFC14-F85E-4924-A37B-720E07C6702F}" destId="{020DC03B-4C70-4682-BD9E-553497C65BF0}" srcOrd="0" destOrd="0" parTransId="{79DF2B0A-8B96-49F0-954A-6E58CB62AD73}" sibTransId="{ADA4A53F-B20F-4DAA-A280-3C90099A9915}"/>
    <dgm:cxn modelId="{6E49EBE8-3847-42F6-B699-DD27F814D388}" type="presOf" srcId="{72CAF2AF-B7E6-47AA-A0FE-211943D62C45}" destId="{27804534-7C2B-4E6F-AA81-439AC7851DA9}" srcOrd="0" destOrd="0" presId="urn:microsoft.com/office/officeart/2005/8/layout/radial5"/>
    <dgm:cxn modelId="{9D04E623-3BE1-45F8-ADF0-9E4F75B6AA6F}" type="presOf" srcId="{79DF2B0A-8B96-49F0-954A-6E58CB62AD73}" destId="{30F1784F-C86D-4A67-BA27-134D202CBDD7}" srcOrd="1" destOrd="0" presId="urn:microsoft.com/office/officeart/2005/8/layout/radial5"/>
    <dgm:cxn modelId="{6DF66FAA-D6B0-42A5-A80E-CEF3A2AA3394}" type="presParOf" srcId="{7F8AE49C-E190-41E4-9E51-698EBBDDEF05}" destId="{EE2A9A29-4DFD-4B55-B1EC-C1AECE14E57F}" srcOrd="0" destOrd="0" presId="urn:microsoft.com/office/officeart/2005/8/layout/radial5"/>
    <dgm:cxn modelId="{8272BB0C-7E1A-4982-BE47-5687488DA1B9}" type="presParOf" srcId="{7F8AE49C-E190-41E4-9E51-698EBBDDEF05}" destId="{9ACEEEFD-8B83-4497-B9D7-7AC4FD35B8E3}" srcOrd="1" destOrd="0" presId="urn:microsoft.com/office/officeart/2005/8/layout/radial5"/>
    <dgm:cxn modelId="{C85FFF1B-4B95-4FE2-940A-5D37697AC7A8}" type="presParOf" srcId="{9ACEEEFD-8B83-4497-B9D7-7AC4FD35B8E3}" destId="{30F1784F-C86D-4A67-BA27-134D202CBDD7}" srcOrd="0" destOrd="0" presId="urn:microsoft.com/office/officeart/2005/8/layout/radial5"/>
    <dgm:cxn modelId="{797975B8-5286-4965-91B9-9654406EFEE2}" type="presParOf" srcId="{7F8AE49C-E190-41E4-9E51-698EBBDDEF05}" destId="{D2F14FF8-9AB2-4584-9428-826BC6E57D37}" srcOrd="2" destOrd="0" presId="urn:microsoft.com/office/officeart/2005/8/layout/radial5"/>
    <dgm:cxn modelId="{E174A448-B8F5-4195-A6F9-1B443DFE0FB2}" type="presParOf" srcId="{7F8AE49C-E190-41E4-9E51-698EBBDDEF05}" destId="{27804534-7C2B-4E6F-AA81-439AC7851DA9}" srcOrd="3" destOrd="0" presId="urn:microsoft.com/office/officeart/2005/8/layout/radial5"/>
    <dgm:cxn modelId="{200C0BEE-FBDF-4ADF-B118-82D13A3A76EB}" type="presParOf" srcId="{27804534-7C2B-4E6F-AA81-439AC7851DA9}" destId="{C62144A3-ECA1-40DE-B326-AE663D4D40BA}" srcOrd="0" destOrd="0" presId="urn:microsoft.com/office/officeart/2005/8/layout/radial5"/>
    <dgm:cxn modelId="{D617F9F6-375C-4BF2-A79C-9547012A6E8F}" type="presParOf" srcId="{7F8AE49C-E190-41E4-9E51-698EBBDDEF05}" destId="{842B0E7A-42AD-4575-ACD9-B5BEAC875451}" srcOrd="4" destOrd="0" presId="urn:microsoft.com/office/officeart/2005/8/layout/radial5"/>
    <dgm:cxn modelId="{C1CC6796-63D9-4C47-AA65-AF8D21373B1C}" type="presParOf" srcId="{7F8AE49C-E190-41E4-9E51-698EBBDDEF05}" destId="{36352FEA-3E09-442C-83B0-7BB40FDD09F7}" srcOrd="5" destOrd="0" presId="urn:microsoft.com/office/officeart/2005/8/layout/radial5"/>
    <dgm:cxn modelId="{EA9F7896-AD54-49C1-A163-70AFFEA9D121}" type="presParOf" srcId="{36352FEA-3E09-442C-83B0-7BB40FDD09F7}" destId="{D4C85200-04AB-4395-94DC-C6952718AAF2}" srcOrd="0" destOrd="0" presId="urn:microsoft.com/office/officeart/2005/8/layout/radial5"/>
    <dgm:cxn modelId="{E45F113F-2DC9-451D-825D-920A43AA74C5}" type="presParOf" srcId="{7F8AE49C-E190-41E4-9E51-698EBBDDEF05}" destId="{DFE4F4E1-F88F-4F86-B086-9F2909F4EE5D}" srcOrd="6" destOrd="0" presId="urn:microsoft.com/office/officeart/2005/8/layout/radial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AFF3A-9DD3-4BE8-BBE3-173299035DF7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181D1-6DD8-49A4-A45F-A39A8A3E67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2590800" y="228600"/>
            <a:ext cx="2590800" cy="1371600"/>
          </a:xfrm>
          <a:prstGeom prst="flowChartPunchedTap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gladiolus_cardinalis_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362200"/>
            <a:ext cx="6344322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428453"/>
            <a:ext cx="4572000" cy="38472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পদ্ধতিঃ</a:t>
            </a:r>
            <a:r>
              <a:rPr lang="en-US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এ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পদ্ধতিতে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সেটর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উপদান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সুনির্দিষ্টভাবে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নির্ধারনের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সাধারন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ধর্মের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।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যেমনঃ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- A={x:x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স্বাভাবিক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বিজোড়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},B={x:x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নবম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শ্রণীর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পাঁচ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জন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শিক্ষার্থী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}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এখানে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‘:’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‘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এরূপ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যেন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’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সংক্ষেপে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‘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যেন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’(such that)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বোঝায়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 algn="just"/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যেহেতু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পদ্ধতিতে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সেটের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উপদান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নির্ধারনের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শর্ত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নিয়ম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দেওয়া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,এ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পদ্ধতিকে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Rule Method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। 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35955"/>
            <a:ext cx="84582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উদাহরণঃ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A={7,14,21,28}  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সেটটিকে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সেট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গঠন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পদ্ধতিতে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প্রকাশ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কর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।</a:t>
            </a:r>
          </a:p>
          <a:p>
            <a:pPr algn="just"/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সমাধানঃ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A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সেট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এর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উপাদানসমূহ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7,14,21,28 ।</a:t>
            </a:r>
          </a:p>
          <a:p>
            <a:pPr algn="just"/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এখানে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প্রত্যেকটি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উপাদান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7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দ্বারা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বিভাজ্য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,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অর্থা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ৎ 7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এর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গুনিতক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এবং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28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এর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বড়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নয়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।</a:t>
            </a:r>
          </a:p>
          <a:p>
            <a:pPr algn="just"/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অতএব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A = {x: x ,7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এর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গুনিতক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এবং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0&lt;x&lt;=28} </a:t>
            </a:r>
          </a:p>
          <a:p>
            <a:pPr algn="just"/>
            <a:endParaRPr lang="en-US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উদাহরনঃ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B={ x:x  ,28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এর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গুণনীযক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}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সেটটিকে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তালিকা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পদ্ধতিতে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প্রকাশ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কর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।</a:t>
            </a:r>
          </a:p>
          <a:p>
            <a:pPr algn="just"/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সমাধানঃ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এখানে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28=1* 28=2*14=4*7</a:t>
            </a:r>
          </a:p>
          <a:p>
            <a:pPr algn="just"/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অতএব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28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এর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গুননিয়কসমূহ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1,2,4,7,14,28</a:t>
            </a:r>
          </a:p>
          <a:p>
            <a:pPr algn="just"/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নির্ণেয়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সেট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B={1,2,4,7,14,28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}</a:t>
            </a:r>
            <a:endParaRPr lang="en-US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US" sz="20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371600" y="2743200"/>
            <a:ext cx="6096000" cy="11430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** সেটের কয়েকটি উদাহরন লিখ।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1752600" y="914400"/>
            <a:ext cx="3048000" cy="838200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457200" y="152400"/>
            <a:ext cx="3657600" cy="1371600"/>
          </a:xfrm>
          <a:prstGeom prst="left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1676400"/>
            <a:ext cx="7620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download (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2133600"/>
            <a:ext cx="3019425" cy="259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" y="2590800"/>
            <a:ext cx="441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latin typeface="NikoshBAN" pitchFamily="2" charset="0"/>
                <a:cs typeface="NikoshBAN" pitchFamily="2" charset="0"/>
              </a:rPr>
              <a:t>** তোমাদের বাড়ির আশেপাশে দেখতে পাও এমন কয়েকটি সেটের নাম লিখবে এবং খাতায় তালিকা পদ্ধতিতে প্রকাশ করবে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066800"/>
            <a:ext cx="6248400" cy="4648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beautiful-bloom-blooming-65868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143000"/>
            <a:ext cx="6324600" cy="3429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495800" y="4953000"/>
            <a:ext cx="2362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b="1" dirty="0" smtClean="0">
                <a:latin typeface="NikoshBAN" pitchFamily="2" charset="0"/>
                <a:cs typeface="NikoshBAN" pitchFamily="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4038600"/>
            <a:ext cx="4038600" cy="2819400"/>
          </a:xfrm>
        </p:spPr>
        <p:txBody>
          <a:bodyPr>
            <a:noAutofit/>
          </a:bodyPr>
          <a:lstStyle/>
          <a:p>
            <a:r>
              <a:rPr lang="bn-BD" b="1" dirty="0" smtClean="0">
                <a:latin typeface="NikoshBAN" pitchFamily="2" charset="0"/>
                <a:cs typeface="NikoshBAN" pitchFamily="2" charset="0"/>
              </a:rPr>
              <a:t>মোছাঃইসমোতারা</a:t>
            </a:r>
          </a:p>
          <a:p>
            <a:r>
              <a:rPr lang="bn-BD" b="1" dirty="0" smtClean="0">
                <a:latin typeface="NikoshBAN" pitchFamily="2" charset="0"/>
                <a:cs typeface="NikoshBAN" pitchFamily="2" charset="0"/>
              </a:rPr>
              <a:t>সহকারি শিক্ষক (গনিত)</a:t>
            </a:r>
          </a:p>
          <a:p>
            <a:r>
              <a:rPr lang="bn-BD" b="1" dirty="0" smtClean="0">
                <a:latin typeface="NikoshBAN" pitchFamily="2" charset="0"/>
                <a:cs typeface="NikoshBAN" pitchFamily="2" charset="0"/>
              </a:rPr>
              <a:t>বড়পুকুরিয়া দাখিল মাদরাসা</a:t>
            </a:r>
          </a:p>
          <a:p>
            <a:r>
              <a:rPr lang="bn-BD" b="1" dirty="0" smtClean="0">
                <a:latin typeface="NikoshBAN" pitchFamily="2" charset="0"/>
                <a:cs typeface="NikoshBAN" pitchFamily="2" charset="0"/>
              </a:rPr>
              <a:t>পার্বতীপুর,দিনাজপুর।</a:t>
            </a:r>
          </a:p>
          <a:p>
            <a:r>
              <a:rPr lang="bn-BD" b="1" dirty="0" smtClean="0">
                <a:latin typeface="NikoshBAN" pitchFamily="2" charset="0"/>
                <a:cs typeface="NikoshBAN" pitchFamily="2" charset="0"/>
              </a:rPr>
              <a:t>মোবাইল নং-০১৭১৯০৫৮৬৯৮</a:t>
            </a:r>
            <a:endParaRPr lang="en-US" b="1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3886200"/>
            <a:ext cx="4343400" cy="2971800"/>
          </a:xfrm>
        </p:spPr>
        <p:txBody>
          <a:bodyPr/>
          <a:lstStyle/>
          <a:p>
            <a:pPr>
              <a:buNone/>
            </a:pPr>
            <a:endParaRPr lang="bn-BD" sz="3200" b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শ্রেনিঃ-নবম </a:t>
            </a: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অধ্যায়ঃ-দ্বিতীয়  </a:t>
            </a: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সময়ঃ-৪০ মিনিট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6" name="Flowchart: Alternate Process 5"/>
          <p:cNvSpPr/>
          <p:nvPr/>
        </p:nvSpPr>
        <p:spPr>
          <a:xfrm>
            <a:off x="2743200" y="228600"/>
            <a:ext cx="2590800" cy="1295400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78337087_454103848851442_2490657023918604288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098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download (3)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33400" y="4038600"/>
            <a:ext cx="3195637" cy="2819400"/>
          </a:xfrm>
        </p:spPr>
      </p:pic>
      <p:pic>
        <p:nvPicPr>
          <p:cNvPr id="7" name="Content Placeholder 6" descr="imageService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09600" y="1447800"/>
            <a:ext cx="3333750" cy="2419350"/>
          </a:xfrm>
        </p:spPr>
      </p:pic>
      <p:pic>
        <p:nvPicPr>
          <p:cNvPr id="8" name="Picture 7" descr="Tulip-Dinner-Set-32-Pcs-set-Red91715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1500" y="1828800"/>
            <a:ext cx="4762500" cy="4762500"/>
          </a:xfrm>
          <a:prstGeom prst="rect">
            <a:avLst/>
          </a:prstGeom>
        </p:spPr>
      </p:pic>
      <p:sp>
        <p:nvSpPr>
          <p:cNvPr id="9" name="Flowchart: Alternate Process 8"/>
          <p:cNvSpPr/>
          <p:nvPr/>
        </p:nvSpPr>
        <p:spPr>
          <a:xfrm>
            <a:off x="2590800" y="0"/>
            <a:ext cx="4267200" cy="1295400"/>
          </a:xfrm>
          <a:prstGeom prst="flowChartAlternate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নিচের ছবি  গুলি লক্ষ্য করি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3600" b="1" dirty="0" smtClean="0">
                <a:latin typeface="NikoshBAN" pitchFamily="2" charset="0"/>
                <a:cs typeface="NikoshBAN" pitchFamily="2" charset="0"/>
              </a:rPr>
            </a:b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eparation 1"/>
          <p:cNvSpPr/>
          <p:nvPr/>
        </p:nvSpPr>
        <p:spPr>
          <a:xfrm>
            <a:off x="685800" y="1981200"/>
            <a:ext cx="8001000" cy="2590800"/>
          </a:xfrm>
          <a:prstGeom prst="flowChartPreparati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b="1" dirty="0" smtClean="0">
                <a:latin typeface="NikoshBAN" pitchFamily="2" charset="0"/>
                <a:cs typeface="NikoshBAN" pitchFamily="2" charset="0"/>
              </a:rPr>
              <a:t>সেটের ধারনা</a:t>
            </a:r>
            <a:endParaRPr lang="en-US" sz="8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9400" y="457200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পাঠের শিরোনাম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ched Right Arrow 1"/>
          <p:cNvSpPr/>
          <p:nvPr/>
        </p:nvSpPr>
        <p:spPr>
          <a:xfrm>
            <a:off x="1752600" y="0"/>
            <a:ext cx="4724400" cy="2514600"/>
          </a:xfrm>
          <a:prstGeom prst="notch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3276600"/>
            <a:ext cx="6705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  অধ্যায় শেষে শিক্ষার্থীরা-</a:t>
            </a:r>
          </a:p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*সেট সম্পর্কে বলতে পারবে।</a:t>
            </a:r>
          </a:p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*সেট গঠন পদ্ধতি সম্পর্কে বলতে পারবে।</a:t>
            </a:r>
          </a:p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*সেট গঠন সম্পর্কিত সকল সমস্যাবলির সমাধান করতে পারবে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নিচের ছবি  গুলি লক্ষ্য করি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4000" b="1" dirty="0" smtClean="0">
                <a:latin typeface="NikoshBAN" pitchFamily="2" charset="0"/>
                <a:cs typeface="NikoshBAN" pitchFamily="2" charset="0"/>
              </a:rPr>
            </a:br>
            <a:endParaRPr lang="en-US" sz="4000" b="1" dirty="0"/>
          </a:p>
        </p:txBody>
      </p:sp>
      <p:pic>
        <p:nvPicPr>
          <p:cNvPr id="5" name="Content Placeholder 4" descr="Tulip-Dinner-Set-32-Pcs-set-Red917157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8600" y="990600"/>
            <a:ext cx="4343400" cy="2590800"/>
          </a:xfrm>
          <a:prstGeom prst="rect">
            <a:avLst/>
          </a:prstGeom>
        </p:spPr>
      </p:pic>
      <p:pic>
        <p:nvPicPr>
          <p:cNvPr id="14" name="Content Placeholder 13" descr="download (2)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76800" y="990600"/>
            <a:ext cx="4267200" cy="2743200"/>
          </a:xfrm>
        </p:spPr>
      </p:pic>
      <p:sp>
        <p:nvSpPr>
          <p:cNvPr id="9" name="TextBox 8"/>
          <p:cNvSpPr txBox="1"/>
          <p:nvPr/>
        </p:nvSpPr>
        <p:spPr>
          <a:xfrm>
            <a:off x="609600" y="28194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কাপ সেট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91400" y="2895600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বই সেট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8" name="Picture 17" descr="download (5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038600"/>
            <a:ext cx="4495800" cy="32766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838200" y="6477000"/>
            <a:ext cx="457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সোফা সেট</a:t>
            </a: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" name="Picture 19" descr="4d45be25-2c4e-49ad-b740-00193d30fc7c_1.8f6d69e769e54de91650f7828d2332a9 (1).jpe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00600" y="4038600"/>
            <a:ext cx="4343400" cy="342900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172200" y="68580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ফ্রাই পেন সেট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0" y="762000"/>
            <a:ext cx="5867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সেটঃ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বাস্তব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চিন্তা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জগতের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সু-সংঙ্গায়িত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সমাবেশ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সংগ্রহকে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।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যেমনঃ-বিভিন্ন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জ্যামিতিক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যন্ত্রপাতির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জ্যামিতি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বক্স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,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পূর্ণ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সংখ্যার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just"/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সেটকে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সাধারনত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ইংরেজী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বর্ণমালার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বড়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হাতের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অক্ষর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A,B,C,……….X,Y,Z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দ্বরা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। </a:t>
            </a:r>
          </a:p>
          <a:p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Graphic spid="2" grpId="1">
        <p:bldAsOne/>
      </p:bldGraphic>
      <p:bldGraphic spid="2" grpId="2">
        <p:bldAsOne/>
      </p:bldGraphic>
      <p:bldGraphic spid="2" grpId="3">
        <p:bldAsOne/>
      </p:bldGraphic>
      <p:bldGraphic spid="2" grpId="4">
        <p:bldAsOne/>
      </p:bldGraphic>
      <p:bldGraphic spid="2" grpId="5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057400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তালিকা</a:t>
            </a:r>
            <a:r>
              <a:rPr lang="en-US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পদ্ধতিঃ</a:t>
            </a:r>
            <a:r>
              <a:rPr lang="en-US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-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পদ্ধতিতে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উপদান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সুনির্দিষ্টভাবে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দ্বিতীয়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বন্ধনী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{}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আবদ্ধ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একাধিক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থাকলে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‘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কমা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’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ব্যাবহার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উপাদানগুলোকে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আলাদা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যেমনঃ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- A={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a,b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},B={2,4,6} ,C={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সাকিব,তামিম,মাশরাফি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}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bn-BD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354</TotalTime>
  <Words>364</Words>
  <Application>Microsoft Office PowerPoint</Application>
  <PresentationFormat>On-screen Show (4:3)</PresentationFormat>
  <Paragraphs>48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Trek</vt:lpstr>
      <vt:lpstr>Slide 1</vt:lpstr>
      <vt:lpstr> </vt:lpstr>
      <vt:lpstr>Slide 3</vt:lpstr>
      <vt:lpstr>Slide 4</vt:lpstr>
      <vt:lpstr>Slide 5</vt:lpstr>
      <vt:lpstr>নিচের ছবি  গুলি লক্ষ্য করি 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LAB-21</dc:creator>
  <cp:lastModifiedBy>LAB-21</cp:lastModifiedBy>
  <cp:revision>58</cp:revision>
  <dcterms:created xsi:type="dcterms:W3CDTF">2006-08-16T00:00:00Z</dcterms:created>
  <dcterms:modified xsi:type="dcterms:W3CDTF">2019-12-10T06:19:13Z</dcterms:modified>
</cp:coreProperties>
</file>