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227589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251236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184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402995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4DCCD-F9F8-4279-A88A-B9D10AF86F7A}" type="datetimeFigureOut">
              <a:rPr lang="en-US" smtClean="0"/>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4370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4DCCD-F9F8-4279-A88A-B9D10AF86F7A}" type="datetimeFigureOut">
              <a:rPr lang="en-US" smtClean="0"/>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311794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4DCCD-F9F8-4279-A88A-B9D10AF86F7A}" type="datetimeFigureOut">
              <a:rPr lang="en-US" smtClean="0"/>
              <a:t>09-Dec-19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158734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4DCCD-F9F8-4279-A88A-B9D10AF86F7A}" type="datetimeFigureOut">
              <a:rPr lang="en-US" smtClean="0"/>
              <a:t>09-Dec-19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197403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DCCD-F9F8-4279-A88A-B9D10AF86F7A}" type="datetimeFigureOut">
              <a:rPr lang="en-US" smtClean="0"/>
              <a:t>09-Dec-19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97678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4DCCD-F9F8-4279-A88A-B9D10AF86F7A}" type="datetimeFigureOut">
              <a:rPr lang="en-US" smtClean="0"/>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51314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4DCCD-F9F8-4279-A88A-B9D10AF86F7A}" type="datetimeFigureOut">
              <a:rPr lang="en-US" smtClean="0"/>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t>‹#›</a:t>
            </a:fld>
            <a:endParaRPr lang="en-US"/>
          </a:p>
        </p:txBody>
      </p:sp>
    </p:spTree>
    <p:extLst>
      <p:ext uri="{BB962C8B-B14F-4D97-AF65-F5344CB8AC3E}">
        <p14:creationId xmlns:p14="http://schemas.microsoft.com/office/powerpoint/2010/main" val="21494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DCCD-F9F8-4279-A88A-B9D10AF86F7A}" type="datetimeFigureOut">
              <a:rPr lang="en-US" smtClean="0"/>
              <a:t>09-Dec-19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E3E69-3135-438A-97AA-46B9C6A6715A}" type="slidenum">
              <a:rPr lang="en-US" smtClean="0"/>
              <a:t>‹#›</a:t>
            </a:fld>
            <a:endParaRPr lang="en-US"/>
          </a:p>
        </p:txBody>
      </p:sp>
    </p:spTree>
    <p:extLst>
      <p:ext uri="{BB962C8B-B14F-4D97-AF65-F5344CB8AC3E}">
        <p14:creationId xmlns:p14="http://schemas.microsoft.com/office/powerpoint/2010/main" val="276871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878" y="177420"/>
            <a:ext cx="10385946" cy="6523629"/>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0">
            <a:prstTxWarp prst="textArchUpPour">
              <a:avLst/>
            </a:prstTxWarp>
            <a:spAutoFit/>
          </a:bodyPr>
          <a:lstStyle/>
          <a:p>
            <a:r>
              <a:rPr lang="en-US" sz="1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সকলকে স্বাগত </a:t>
            </a:r>
            <a:endParaRPr lang="en-US" sz="1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919" y="1978926"/>
            <a:ext cx="4189863" cy="40397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84055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7574" y="615278"/>
            <a:ext cx="3688830" cy="1200329"/>
          </a:xfrm>
          <a:prstGeom prst="rect">
            <a:avLst/>
          </a:prstGeom>
          <a:solidFill>
            <a:srgbClr val="92D050"/>
          </a:solidFill>
          <a:scene3d>
            <a:camera prst="orthographicFront"/>
            <a:lightRig rig="threePt" dir="t"/>
          </a:scene3d>
          <a:sp3d>
            <a:bevelT prst="relaxedInset"/>
          </a:sp3d>
        </p:spPr>
        <p:txBody>
          <a:bodyPr wrap="none">
            <a:spAutoFit/>
          </a:bodyPr>
          <a:lstStyle/>
          <a:p>
            <a:pPr algn="just" fontAlgn="base">
              <a:spcBef>
                <a:spcPct val="0"/>
              </a:spcBef>
              <a:spcAft>
                <a:spcPct val="0"/>
              </a:spcAft>
            </a:pPr>
            <a:r>
              <a:rPr lang="en-US" sz="7200" b="1" dirty="0">
                <a:solidFill>
                  <a:schemeClr val="bg1"/>
                </a:solidFill>
                <a:latin typeface="NikoshBAN" pitchFamily="2" charset="0"/>
                <a:cs typeface="NikoshBAN" pitchFamily="2" charset="0"/>
              </a:rPr>
              <a:t>একক কাজঃ</a:t>
            </a:r>
            <a:endParaRPr lang="en-US" sz="7200" b="1" dirty="0">
              <a:solidFill>
                <a:schemeClr val="bg1"/>
              </a:solidFill>
              <a:latin typeface="Arial" pitchFamily="34" charset="0"/>
              <a:cs typeface="Arial" pitchFamily="34" charset="0"/>
            </a:endParaRPr>
          </a:p>
        </p:txBody>
      </p:sp>
      <p:pic>
        <p:nvPicPr>
          <p:cNvPr id="3" name="Picture 2" descr="Client 1.jpg"/>
          <p:cNvPicPr>
            <a:picLocks noChangeAspect="1"/>
          </p:cNvPicPr>
          <p:nvPr/>
        </p:nvPicPr>
        <p:blipFill>
          <a:blip r:embed="rId2"/>
          <a:stretch>
            <a:fillRect/>
          </a:stretch>
        </p:blipFill>
        <p:spPr>
          <a:xfrm>
            <a:off x="845127" y="1483098"/>
            <a:ext cx="2792311" cy="314349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3801211" y="2703222"/>
            <a:ext cx="6346208" cy="2308324"/>
          </a:xfrm>
          <a:prstGeom prst="rect">
            <a:avLst/>
          </a:prstGeom>
          <a:solidFill>
            <a:srgbClr val="92D050"/>
          </a:solidFill>
          <a:scene3d>
            <a:camera prst="perspectiveAbove"/>
            <a:lightRig rig="threePt" dir="t"/>
          </a:scene3d>
          <a:sp3d>
            <a:bevelT prst="relaxedInset"/>
          </a:sp3d>
        </p:spPr>
        <p:txBody>
          <a:bodyPr wrap="square" rtlCol="0">
            <a:spAutoFit/>
          </a:bodyPr>
          <a:lstStyle/>
          <a:p>
            <a:r>
              <a:rPr lang="bn-IN" sz="3600" b="1" dirty="0" smtClean="0">
                <a:ln w="0"/>
                <a:latin typeface="NikoshBAN" panose="02000000000000000000" pitchFamily="2" charset="0"/>
                <a:cs typeface="NikoshBAN" panose="02000000000000000000" pitchFamily="2" charset="0"/>
              </a:rPr>
              <a:t>১) তথ্য প্রযুক্তি ও ইন্টারনেটে সম্পাদিত অপরাধকে কী বলে? </a:t>
            </a:r>
          </a:p>
          <a:p>
            <a:r>
              <a:rPr lang="bn-IN" sz="3600" b="1" dirty="0" smtClean="0">
                <a:ln w="0"/>
                <a:latin typeface="NikoshBAN" panose="02000000000000000000" pitchFamily="2" charset="0"/>
                <a:cs typeface="NikoshBAN" panose="02000000000000000000" pitchFamily="2" charset="0"/>
              </a:rPr>
              <a:t>২)</a:t>
            </a:r>
            <a:r>
              <a:rPr lang="bn-BD" sz="3600" b="1" dirty="0" smtClean="0">
                <a:ln w="0"/>
                <a:latin typeface="NikoshBAN" panose="02000000000000000000" pitchFamily="2" charset="0"/>
                <a:cs typeface="NikoshBAN" panose="02000000000000000000" pitchFamily="2" charset="0"/>
              </a:rPr>
              <a:t> </a:t>
            </a:r>
            <a:r>
              <a:rPr lang="bn-BD" sz="3600" b="1" dirty="0">
                <a:ln w="0"/>
                <a:latin typeface="NikoshBAN" panose="02000000000000000000" pitchFamily="2" charset="0"/>
                <a:cs typeface="NikoshBAN" panose="02000000000000000000" pitchFamily="2" charset="0"/>
              </a:rPr>
              <a:t>রামুতে </a:t>
            </a:r>
            <a:r>
              <a:rPr lang="bn-BD" sz="3600" b="1" dirty="0" smtClean="0">
                <a:ln w="0"/>
                <a:latin typeface="NikoshBAN" panose="02000000000000000000" pitchFamily="2" charset="0"/>
                <a:cs typeface="NikoshBAN" panose="02000000000000000000" pitchFamily="2" charset="0"/>
              </a:rPr>
              <a:t>বৌদ্ধবিহার পু</a:t>
            </a:r>
            <a:r>
              <a:rPr lang="bn-IN" sz="3600" b="1" dirty="0" smtClean="0">
                <a:ln w="0"/>
                <a:latin typeface="NikoshBAN" panose="02000000000000000000" pitchFamily="2" charset="0"/>
                <a:cs typeface="NikoshBAN" panose="02000000000000000000" pitchFamily="2" charset="0"/>
              </a:rPr>
              <a:t>ড়ানো </a:t>
            </a:r>
            <a:r>
              <a:rPr lang="bn-BD" sz="3600" b="1" dirty="0" smtClean="0">
                <a:ln w="0"/>
                <a:latin typeface="NikoshBAN" panose="02000000000000000000" pitchFamily="2" charset="0"/>
                <a:cs typeface="NikoshBAN" panose="02000000000000000000" pitchFamily="2" charset="0"/>
              </a:rPr>
              <a:t>হয়েছিল</a:t>
            </a:r>
            <a:r>
              <a:rPr lang="bn-IN" sz="3600" b="1" dirty="0" smtClean="0">
                <a:ln w="0"/>
                <a:latin typeface="NikoshBAN" panose="02000000000000000000" pitchFamily="2" charset="0"/>
                <a:cs typeface="NikoshBAN" panose="02000000000000000000" pitchFamily="2" charset="0"/>
              </a:rPr>
              <a:t> কত সালে ? </a:t>
            </a:r>
            <a:endParaRPr lang="en-US" sz="3600" b="1"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27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43" y="1392069"/>
            <a:ext cx="4628693" cy="3002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998" y="1392070"/>
            <a:ext cx="4544821" cy="3002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624148" y="4725039"/>
            <a:ext cx="10556469" cy="1446550"/>
          </a:xfrm>
          <a:prstGeom prst="rect">
            <a:avLst/>
          </a:prstGeom>
          <a:solidFill>
            <a:schemeClr val="accent2">
              <a:lumMod val="40000"/>
              <a:lumOff val="60000"/>
            </a:schemeClr>
          </a:solidFill>
        </p:spPr>
        <p:txBody>
          <a:bodyPr wrap="square">
            <a:spAutoFit/>
          </a:bodyPr>
          <a:lstStyle/>
          <a:p>
            <a:r>
              <a:rPr lang="en-US" sz="4400" b="1" spc="-150" dirty="0" smtClean="0">
                <a:latin typeface="NikoshBAN" panose="02000000000000000000" pitchFamily="2" charset="0"/>
                <a:cs typeface="NikoshBAN" panose="02000000000000000000" pitchFamily="2" charset="0"/>
              </a:rPr>
              <a:t>যন্ত্র দিয়ে তৈরি করা অপ্রয়োজনীয়</a:t>
            </a:r>
            <a:r>
              <a:rPr lang="en-US" sz="4400" b="1" spc="-150" dirty="0">
                <a:latin typeface="NikoshBAN" panose="02000000000000000000" pitchFamily="2" charset="0"/>
                <a:cs typeface="NikoshBAN" panose="02000000000000000000" pitchFamily="2" charset="0"/>
              </a:rPr>
              <a:t>, </a:t>
            </a:r>
            <a:r>
              <a:rPr lang="en-US" sz="4400" b="1" spc="-150" dirty="0" smtClean="0">
                <a:latin typeface="NikoshBAN" panose="02000000000000000000" pitchFamily="2" charset="0"/>
                <a:cs typeface="NikoshBAN" panose="02000000000000000000" pitchFamily="2" charset="0"/>
              </a:rPr>
              <a:t>উদ্দেশ্যমূলক </a:t>
            </a:r>
            <a:r>
              <a:rPr lang="bn-IN" sz="4400" b="1" spc="-150" dirty="0" smtClean="0">
                <a:latin typeface="NikoshBAN" panose="02000000000000000000" pitchFamily="2" charset="0"/>
                <a:cs typeface="NikoshBAN" panose="02000000000000000000" pitchFamily="2" charset="0"/>
              </a:rPr>
              <a:t>কিংবা</a:t>
            </a:r>
            <a:r>
              <a:rPr lang="en-US" sz="4400" b="1" spc="-150" dirty="0" smtClean="0">
                <a:latin typeface="NikoshBAN" panose="02000000000000000000" pitchFamily="2" charset="0"/>
                <a:cs typeface="NikoshBAN" panose="02000000000000000000" pitchFamily="2" charset="0"/>
              </a:rPr>
              <a:t> আপত্তিকর  </a:t>
            </a:r>
            <a:endParaRPr lang="bn-IN" sz="4400" b="1" spc="-150" dirty="0" smtClean="0">
              <a:latin typeface="NikoshBAN" panose="02000000000000000000" pitchFamily="2" charset="0"/>
              <a:cs typeface="NikoshBAN" panose="02000000000000000000" pitchFamily="2" charset="0"/>
            </a:endParaRPr>
          </a:p>
          <a:p>
            <a:r>
              <a:rPr lang="en-US" sz="4400" b="1" spc="-150" dirty="0" smtClean="0">
                <a:latin typeface="NikoshBAN" panose="02000000000000000000" pitchFamily="2" charset="0"/>
                <a:cs typeface="NikoshBAN" panose="02000000000000000000" pitchFamily="2" charset="0"/>
              </a:rPr>
              <a:t>মেইল যা</a:t>
            </a:r>
            <a:r>
              <a:rPr lang="bn-IN" sz="4400" b="1" spc="-150" dirty="0" smtClean="0">
                <a:latin typeface="NikoshBAN" panose="02000000000000000000" pitchFamily="2" charset="0"/>
                <a:cs typeface="NikoshBAN" panose="02000000000000000000" pitchFamily="2" charset="0"/>
              </a:rPr>
              <a:t> সবার অনেক </a:t>
            </a:r>
            <a:r>
              <a:rPr lang="en-US" sz="4400" b="1" spc="-150" dirty="0" smtClean="0">
                <a:latin typeface="NikoshBAN" panose="02000000000000000000" pitchFamily="2" charset="0"/>
                <a:cs typeface="NikoshBAN" panose="02000000000000000000" pitchFamily="2" charset="0"/>
              </a:rPr>
              <a:t>সময় </a:t>
            </a:r>
            <a:r>
              <a:rPr lang="en-US" sz="4400" b="1" spc="-150" dirty="0">
                <a:latin typeface="NikoshBAN" panose="02000000000000000000" pitchFamily="2" charset="0"/>
                <a:cs typeface="NikoshBAN" panose="02000000000000000000" pitchFamily="2" charset="0"/>
              </a:rPr>
              <a:t>ও সম্পাদের অপচয় করে।</a:t>
            </a:r>
          </a:p>
        </p:txBody>
      </p:sp>
      <p:sp>
        <p:nvSpPr>
          <p:cNvPr id="5" name="Rectangle 4"/>
          <p:cNvSpPr/>
          <p:nvPr/>
        </p:nvSpPr>
        <p:spPr>
          <a:xfrm>
            <a:off x="4481218" y="303509"/>
            <a:ext cx="2232036" cy="923330"/>
          </a:xfrm>
          <a:prstGeom prst="rect">
            <a:avLst/>
          </a:prstGeom>
          <a:solidFill>
            <a:srgbClr val="92D050"/>
          </a:solidFill>
          <a:effectLst>
            <a:glow rad="228600">
              <a:schemeClr val="accent2">
                <a:satMod val="175000"/>
                <a:alpha val="40000"/>
              </a:schemeClr>
            </a:glow>
          </a:effectLst>
          <a:scene3d>
            <a:camera prst="orthographicFront"/>
            <a:lightRig rig="threePt" dir="t"/>
          </a:scene3d>
          <a:sp3d>
            <a:bevelT w="165100" prst="coolSlant"/>
          </a:sp3d>
        </p:spPr>
        <p:txBody>
          <a:bodyPr wrap="square">
            <a:spAutoFit/>
          </a:bodyPr>
          <a:lstStyle/>
          <a:p>
            <a:pPr algn="ctr"/>
            <a:r>
              <a:rPr lang="bn-IN" sz="5400" dirty="0" smtClean="0">
                <a:solidFill>
                  <a:schemeClr val="bg1"/>
                </a:solidFill>
                <a:latin typeface="NikoshBAN" pitchFamily="2" charset="0"/>
                <a:cs typeface="NikoshBAN" pitchFamily="2" charset="0"/>
              </a:rPr>
              <a:t>স্প্যাম</a:t>
            </a:r>
            <a:endParaRPr lang="en-US" sz="5400" dirty="0">
              <a:solidFill>
                <a:schemeClr val="bg1"/>
              </a:solidFill>
            </a:endParaRPr>
          </a:p>
        </p:txBody>
      </p:sp>
    </p:spTree>
    <p:extLst>
      <p:ext uri="{BB962C8B-B14F-4D97-AF65-F5344CB8AC3E}">
        <p14:creationId xmlns:p14="http://schemas.microsoft.com/office/powerpoint/2010/main" val="5412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260" y="1532619"/>
            <a:ext cx="6589485" cy="2864757"/>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1249293" y="4911763"/>
            <a:ext cx="9682564" cy="1446550"/>
          </a:xfrm>
          <a:prstGeom prst="rect">
            <a:avLst/>
          </a:prstGeom>
          <a:solidFill>
            <a:schemeClr val="accent3">
              <a:lumMod val="50000"/>
            </a:schemeClr>
          </a:solidFill>
        </p:spPr>
        <p:txBody>
          <a:bodyPr wrap="square">
            <a:spAutoFit/>
          </a:bodyPr>
          <a:lstStyle/>
          <a:p>
            <a:r>
              <a:rPr lang="en-US" sz="4400" b="1" dirty="0">
                <a:solidFill>
                  <a:schemeClr val="bg1"/>
                </a:solidFill>
                <a:latin typeface="NikoshBAN" panose="02000000000000000000" pitchFamily="2" charset="0"/>
                <a:cs typeface="NikoshBAN" panose="02000000000000000000" pitchFamily="2" charset="0"/>
              </a:rPr>
              <a:t>মোবাইল ফোন, </a:t>
            </a:r>
            <a:r>
              <a:rPr lang="en-US" sz="4400" b="1" dirty="0" smtClean="0">
                <a:solidFill>
                  <a:schemeClr val="bg1"/>
                </a:solidFill>
                <a:latin typeface="NikoshBAN" panose="02000000000000000000" pitchFamily="2" charset="0"/>
                <a:cs typeface="NikoshBAN" panose="02000000000000000000" pitchFamily="2" charset="0"/>
              </a:rPr>
              <a:t>ফেসবুক</a:t>
            </a:r>
            <a:r>
              <a:rPr lang="bn-IN" sz="4400" b="1" dirty="0" smtClean="0">
                <a:solidFill>
                  <a:schemeClr val="bg1"/>
                </a:solidFill>
                <a:latin typeface="NikoshBAN" panose="02000000000000000000" pitchFamily="2" charset="0"/>
                <a:cs typeface="NikoshBAN" panose="02000000000000000000" pitchFamily="2" charset="0"/>
              </a:rPr>
              <a:t> </a:t>
            </a:r>
            <a:r>
              <a:rPr lang="en-US" sz="4400" b="1" dirty="0" smtClean="0">
                <a:solidFill>
                  <a:schemeClr val="bg1"/>
                </a:solidFill>
                <a:latin typeface="NikoshBAN" panose="02000000000000000000" pitchFamily="2" charset="0"/>
                <a:cs typeface="NikoshBAN" panose="02000000000000000000" pitchFamily="2" charset="0"/>
              </a:rPr>
              <a:t>সহ </a:t>
            </a:r>
            <a:r>
              <a:rPr lang="en-US" sz="4400" b="1" dirty="0">
                <a:solidFill>
                  <a:schemeClr val="bg1"/>
                </a:solidFill>
                <a:latin typeface="NikoshBAN" panose="02000000000000000000" pitchFamily="2" charset="0"/>
                <a:cs typeface="NikoshBAN" panose="02000000000000000000" pitchFamily="2" charset="0"/>
              </a:rPr>
              <a:t>নানা সামাজিক যোগাযোগ মাধ্যম ব্যবহার করে নানাভাবে প্রতরণা করে।</a:t>
            </a:r>
          </a:p>
        </p:txBody>
      </p:sp>
      <p:sp>
        <p:nvSpPr>
          <p:cNvPr id="4" name="Rectangle 3"/>
          <p:cNvSpPr/>
          <p:nvPr/>
        </p:nvSpPr>
        <p:spPr>
          <a:xfrm>
            <a:off x="4193027" y="171684"/>
            <a:ext cx="2849218" cy="923330"/>
          </a:xfrm>
          <a:prstGeom prst="rect">
            <a:avLst/>
          </a:prstGeom>
          <a:solidFill>
            <a:srgbClr val="00B050"/>
          </a:solidFill>
          <a:effectLst>
            <a:glow rad="228600">
              <a:schemeClr val="accent5">
                <a:satMod val="175000"/>
                <a:alpha val="40000"/>
              </a:schemeClr>
            </a:glow>
          </a:effectLst>
          <a:scene3d>
            <a:camera prst="orthographicFront"/>
            <a:lightRig rig="threePt" dir="t"/>
          </a:scene3d>
          <a:sp3d>
            <a:bevelT w="114300" prst="hardEdge"/>
          </a:sp3d>
        </p:spPr>
        <p:txBody>
          <a:bodyPr wrap="square">
            <a:spAutoFit/>
          </a:bodyPr>
          <a:lstStyle/>
          <a:p>
            <a:pPr algn="ctr"/>
            <a:r>
              <a:rPr lang="bn-IN" sz="5400" b="1" dirty="0" smtClean="0">
                <a:solidFill>
                  <a:schemeClr val="bg1"/>
                </a:solidFill>
                <a:latin typeface="NikoshBAN" pitchFamily="2" charset="0"/>
                <a:cs typeface="NikoshBAN" pitchFamily="2" charset="0"/>
              </a:rPr>
              <a:t>প্রতারণা</a:t>
            </a:r>
            <a:endParaRPr lang="en-US" sz="5400" b="1" dirty="0">
              <a:solidFill>
                <a:schemeClr val="bg1"/>
              </a:solidFill>
            </a:endParaRPr>
          </a:p>
        </p:txBody>
      </p:sp>
    </p:spTree>
    <p:extLst>
      <p:ext uri="{BB962C8B-B14F-4D97-AF65-F5344CB8AC3E}">
        <p14:creationId xmlns:p14="http://schemas.microsoft.com/office/powerpoint/2010/main" val="22025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299" y="1575555"/>
            <a:ext cx="4641266" cy="25324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1031129" y="4348645"/>
            <a:ext cx="9783998" cy="2308324"/>
          </a:xfrm>
          <a:prstGeom prst="rect">
            <a:avLst/>
          </a:prstGeom>
          <a:solidFill>
            <a:schemeClr val="accent4">
              <a:lumMod val="50000"/>
            </a:schemeClr>
          </a:solidFill>
        </p:spPr>
        <p:txBody>
          <a:bodyPr wrap="square">
            <a:spAutoFit/>
          </a:bodyPr>
          <a:lstStyle/>
          <a:p>
            <a:r>
              <a:rPr lang="en-US" sz="3600" b="1" dirty="0">
                <a:solidFill>
                  <a:schemeClr val="bg1"/>
                </a:solidFill>
                <a:latin typeface="NikoshBAN" panose="02000000000000000000" pitchFamily="2" charset="0"/>
                <a:cs typeface="NikoshBAN" panose="02000000000000000000" pitchFamily="2" charset="0"/>
              </a:rPr>
              <a:t>ইন্টারনেটে ভুল করে বা ইচ্ছাকৃত </a:t>
            </a:r>
            <a:r>
              <a:rPr lang="en-US" sz="3600" b="1" dirty="0" smtClean="0">
                <a:solidFill>
                  <a:schemeClr val="bg1"/>
                </a:solidFill>
                <a:latin typeface="NikoshBAN" panose="02000000000000000000" pitchFamily="2" charset="0"/>
                <a:cs typeface="NikoshBAN" panose="02000000000000000000" pitchFamily="2" charset="0"/>
              </a:rPr>
              <a:t>শত্রুতামূলকভাবে </a:t>
            </a:r>
            <a:r>
              <a:rPr lang="en-US" sz="3600" b="1" dirty="0">
                <a:solidFill>
                  <a:schemeClr val="bg1"/>
                </a:solidFill>
                <a:latin typeface="NikoshBAN" panose="02000000000000000000" pitchFamily="2" charset="0"/>
                <a:cs typeface="NikoshBAN" panose="02000000000000000000" pitchFamily="2" charset="0"/>
              </a:rPr>
              <a:t>অথবা রাজনৈতিক উদ্দেশ্যে  নানা  প্রকার আপত্তিকর তথ্য প্রকাশ করা। ফলে বাংলাদেশে কয়েকবার </a:t>
            </a:r>
            <a:r>
              <a:rPr lang="bn-IN" sz="3600" b="1" dirty="0" smtClean="0">
                <a:solidFill>
                  <a:schemeClr val="bg1"/>
                </a:solidFill>
                <a:latin typeface="NikoshBAN" panose="02000000000000000000" pitchFamily="2" charset="0"/>
                <a:cs typeface="NikoshBAN" panose="02000000000000000000" pitchFamily="2" charset="0"/>
              </a:rPr>
              <a:t>ইন্টারনেটে </a:t>
            </a:r>
            <a:r>
              <a:rPr lang="en-US" sz="3600" b="1" dirty="0" smtClean="0">
                <a:solidFill>
                  <a:schemeClr val="bg1"/>
                </a:solidFill>
                <a:latin typeface="NikoshBAN" panose="02000000000000000000" pitchFamily="2" charset="0"/>
                <a:cs typeface="NikoshBAN" panose="02000000000000000000" pitchFamily="2" charset="0"/>
              </a:rPr>
              <a:t>ফেসবুক</a:t>
            </a:r>
            <a:r>
              <a:rPr lang="bn-IN" sz="3600" b="1" dirty="0" smtClean="0">
                <a:solidFill>
                  <a:schemeClr val="bg1"/>
                </a:solidFill>
                <a:latin typeface="NikoshBAN" panose="02000000000000000000" pitchFamily="2" charset="0"/>
                <a:cs typeface="NikoshBAN" panose="02000000000000000000" pitchFamily="2" charset="0"/>
              </a:rPr>
              <a:t> বা </a:t>
            </a:r>
            <a:r>
              <a:rPr lang="en-US" sz="3600" b="1" dirty="0" smtClean="0">
                <a:solidFill>
                  <a:schemeClr val="bg1"/>
                </a:solidFill>
                <a:latin typeface="NikoshBAN" panose="02000000000000000000" pitchFamily="2" charset="0"/>
                <a:cs typeface="NikoshBAN" panose="02000000000000000000" pitchFamily="2" charset="0"/>
              </a:rPr>
              <a:t>ইউটিউবের </a:t>
            </a:r>
            <a:r>
              <a:rPr lang="en-US" sz="3600" b="1" dirty="0">
                <a:solidFill>
                  <a:schemeClr val="bg1"/>
                </a:solidFill>
                <a:latin typeface="NikoshBAN" panose="02000000000000000000" pitchFamily="2" charset="0"/>
                <a:cs typeface="NikoshBAN" panose="02000000000000000000" pitchFamily="2" charset="0"/>
              </a:rPr>
              <a:t>মতো জনপ্রিয় সেবা বন্ধ </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a:solidFill>
                  <a:schemeClr val="bg1"/>
                </a:solidFill>
                <a:latin typeface="NikoshBAN" panose="02000000000000000000" pitchFamily="2" charset="0"/>
                <a:cs typeface="NikoshBAN" panose="02000000000000000000" pitchFamily="2" charset="0"/>
              </a:rPr>
              <a:t>রাখতে </a:t>
            </a:r>
            <a:r>
              <a:rPr lang="bn-IN" sz="3600" b="1" dirty="0" smtClean="0">
                <a:solidFill>
                  <a:schemeClr val="bg1"/>
                </a:solidFill>
                <a:latin typeface="NikoshBAN" panose="02000000000000000000" pitchFamily="2" charset="0"/>
                <a:cs typeface="NikoshBAN" panose="02000000000000000000" pitchFamily="2" charset="0"/>
              </a:rPr>
              <a:t>হয়েছিল</a:t>
            </a:r>
            <a:r>
              <a:rPr lang="en-US" sz="3600" b="1" dirty="0" smtClean="0">
                <a:solidFill>
                  <a:schemeClr val="bg1"/>
                </a:solidFill>
                <a:latin typeface="NikoshBAN" panose="02000000000000000000" pitchFamily="2" charset="0"/>
                <a:cs typeface="NikoshBAN" panose="02000000000000000000" pitchFamily="2" charset="0"/>
              </a:rPr>
              <a:t>।</a:t>
            </a:r>
            <a:r>
              <a:rPr lang="bn-IN" sz="3600" b="1" dirty="0" smtClean="0">
                <a:solidFill>
                  <a:schemeClr val="bg1"/>
                </a:solidFill>
                <a:latin typeface="NikoshBAN" panose="02000000000000000000" pitchFamily="2" charset="0"/>
                <a:cs typeface="NikoshBAN" panose="02000000000000000000" pitchFamily="2" charset="0"/>
              </a:rPr>
              <a:t> </a:t>
            </a:r>
            <a:endParaRPr lang="en-US" sz="3600" b="1"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3757412" y="221930"/>
            <a:ext cx="4804520" cy="923330"/>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14300" prst="artDeco"/>
          </a:sp3d>
        </p:spPr>
        <p:txBody>
          <a:bodyPr wrap="none">
            <a:spAutoFit/>
          </a:bodyPr>
          <a:lstStyle/>
          <a:p>
            <a:r>
              <a:rPr lang="bn-IN" sz="5400" b="1" dirty="0" smtClean="0">
                <a:solidFill>
                  <a:schemeClr val="bg1"/>
                </a:solidFill>
                <a:latin typeface="NikoshBAN" pitchFamily="2" charset="0"/>
                <a:cs typeface="NikoshBAN" pitchFamily="2" charset="0"/>
              </a:rPr>
              <a:t>আপত্তিকর তথ্য প্রকাশ</a:t>
            </a:r>
            <a:endParaRPr lang="en-US" sz="54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523459"/>
            <a:ext cx="4818228" cy="25845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281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151" y="1530585"/>
            <a:ext cx="4790365" cy="291858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177635" y="4856393"/>
            <a:ext cx="8936183" cy="1754326"/>
          </a:xfrm>
          <a:prstGeom prst="rect">
            <a:avLst/>
          </a:prstGeom>
          <a:solidFill>
            <a:schemeClr val="bg2">
              <a:lumMod val="10000"/>
            </a:schemeClr>
          </a:solidFill>
          <a:effectLst>
            <a:glow rad="228600">
              <a:schemeClr val="accent5">
                <a:satMod val="175000"/>
                <a:alpha val="40000"/>
              </a:schemeClr>
            </a:glow>
          </a:effectLst>
          <a:scene3d>
            <a:camera prst="orthographicFront"/>
            <a:lightRig rig="threePt" dir="t"/>
          </a:scene3d>
          <a:sp3d>
            <a:bevelT w="165100" prst="coolSlant"/>
          </a:sp3d>
        </p:spPr>
        <p:txBody>
          <a:bodyPr wrap="square">
            <a:spAutoFit/>
          </a:bodyPr>
          <a:lstStyle/>
          <a:p>
            <a:r>
              <a:rPr lang="bn-IN" sz="3600" b="1" dirty="0" smtClean="0">
                <a:solidFill>
                  <a:schemeClr val="bg1"/>
                </a:solidFill>
                <a:latin typeface="NikoshBAN" panose="02000000000000000000" pitchFamily="2" charset="0"/>
                <a:cs typeface="NikoshBAN" panose="02000000000000000000" pitchFamily="2" charset="0"/>
              </a:rPr>
              <a:t>ইন্টারনেট,</a:t>
            </a:r>
            <a:r>
              <a:rPr lang="en-US" sz="3600" b="1" dirty="0" smtClean="0">
                <a:solidFill>
                  <a:schemeClr val="bg1"/>
                </a:solidFill>
                <a:latin typeface="NikoshBAN" panose="02000000000000000000" pitchFamily="2" charset="0"/>
                <a:cs typeface="NikoshBAN" panose="02000000000000000000" pitchFamily="2" charset="0"/>
              </a:rPr>
              <a:t>ই-মেইল</a:t>
            </a:r>
            <a:r>
              <a:rPr lang="en-US" sz="3600" b="1" dirty="0">
                <a:solidFill>
                  <a:schemeClr val="bg1"/>
                </a:solidFill>
                <a:latin typeface="NikoshBAN" panose="02000000000000000000" pitchFamily="2" charset="0"/>
                <a:cs typeface="NikoshBAN" panose="02000000000000000000" pitchFamily="2" charset="0"/>
              </a:rPr>
              <a:t>, ফেসবুক, মোবাইলসহ নানা সামাজিক যোগাযোগ মাধ্যম ব্যবহার করে হুমকি প্রদর্শন করা এক ধরনের সাইবার </a:t>
            </a:r>
            <a:r>
              <a:rPr lang="bn-IN" sz="3600" b="1" dirty="0" smtClean="0">
                <a:solidFill>
                  <a:schemeClr val="bg1"/>
                </a:solidFill>
                <a:latin typeface="NikoshBAN" panose="02000000000000000000" pitchFamily="2" charset="0"/>
                <a:cs typeface="NikoshBAN" panose="02000000000000000000" pitchFamily="2" charset="0"/>
              </a:rPr>
              <a:t>অপরাধ</a:t>
            </a:r>
            <a:r>
              <a:rPr lang="en-US" sz="3600" b="1" dirty="0" smtClean="0">
                <a:solidFill>
                  <a:schemeClr val="bg1"/>
                </a:solidFill>
                <a:latin typeface="NikoshBAN" panose="02000000000000000000" pitchFamily="2" charset="0"/>
                <a:cs typeface="NikoshBAN" panose="02000000000000000000" pitchFamily="2" charset="0"/>
              </a:rPr>
              <a:t>।</a:t>
            </a:r>
            <a:r>
              <a:rPr lang="bn-IN" sz="3600" b="1" dirty="0" smtClean="0">
                <a:solidFill>
                  <a:schemeClr val="bg1"/>
                </a:solidFill>
                <a:latin typeface="NikoshBAN" panose="02000000000000000000" pitchFamily="2" charset="0"/>
                <a:cs typeface="NikoshBAN" panose="02000000000000000000" pitchFamily="2" charset="0"/>
              </a:rPr>
              <a:t> </a:t>
            </a:r>
            <a:endParaRPr lang="en-US" sz="3200" b="1"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4045870" y="194622"/>
            <a:ext cx="3856184" cy="923330"/>
          </a:xfrm>
          <a:prstGeom prst="rect">
            <a:avLst/>
          </a:prstGeom>
          <a:solidFill>
            <a:srgbClr val="00B050"/>
          </a:solidFill>
          <a:effectLst>
            <a:glow rad="228600">
              <a:schemeClr val="accent1">
                <a:satMod val="175000"/>
                <a:alpha val="40000"/>
              </a:schemeClr>
            </a:glow>
          </a:effectLst>
          <a:scene3d>
            <a:camera prst="orthographicFront"/>
            <a:lightRig rig="threePt" dir="t"/>
          </a:scene3d>
          <a:sp3d>
            <a:bevelT w="114300" prst="artDeco"/>
          </a:sp3d>
        </p:spPr>
        <p:txBody>
          <a:bodyPr wrap="square">
            <a:spAutoFit/>
          </a:bodyPr>
          <a:lstStyle/>
          <a:p>
            <a:pPr algn="ctr"/>
            <a:r>
              <a:rPr lang="bn-IN" sz="5400" b="1" dirty="0" smtClean="0">
                <a:solidFill>
                  <a:schemeClr val="bg1"/>
                </a:solidFill>
                <a:latin typeface="NikoshBAN" pitchFamily="2" charset="0"/>
                <a:cs typeface="NikoshBAN" pitchFamily="2" charset="0"/>
              </a:rPr>
              <a:t>হুমকি প্রদর্শন</a:t>
            </a:r>
            <a:endParaRPr lang="en-US" sz="5400" b="1" dirty="0">
              <a:solidFill>
                <a:schemeClr val="bg1"/>
              </a:solidFill>
            </a:endParaRPr>
          </a:p>
        </p:txBody>
      </p:sp>
      <p:pic>
        <p:nvPicPr>
          <p:cNvPr id="5" name="Picture 4" descr="wi-mortgage-calculator.jpg"/>
          <p:cNvPicPr>
            <a:picLocks noChangeAspect="1"/>
          </p:cNvPicPr>
          <p:nvPr/>
        </p:nvPicPr>
        <p:blipFill>
          <a:blip r:embed="rId3"/>
          <a:stretch>
            <a:fillRect/>
          </a:stretch>
        </p:blipFill>
        <p:spPr>
          <a:xfrm>
            <a:off x="960942" y="1527880"/>
            <a:ext cx="4829637" cy="291858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468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140" y="1572477"/>
            <a:ext cx="4626591" cy="27948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128" y="1572477"/>
            <a:ext cx="4558352" cy="27948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xtBox 3"/>
          <p:cNvSpPr txBox="1"/>
          <p:nvPr/>
        </p:nvSpPr>
        <p:spPr>
          <a:xfrm>
            <a:off x="4073857" y="313900"/>
            <a:ext cx="3650775" cy="1015663"/>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prst="convex"/>
          </a:sp3d>
        </p:spPr>
        <p:txBody>
          <a:bodyPr wrap="square" rtlCol="0">
            <a:spAutoFit/>
          </a:bodyPr>
          <a:lstStyle/>
          <a:p>
            <a:pPr algn="ctr"/>
            <a:r>
              <a:rPr lang="bn-IN" sz="6000" b="1" dirty="0" smtClean="0">
                <a:solidFill>
                  <a:schemeClr val="bg1"/>
                </a:solidFill>
                <a:latin typeface="NikoshBAN" panose="02000000000000000000" pitchFamily="2" charset="0"/>
                <a:cs typeface="NikoshBAN" panose="02000000000000000000" pitchFamily="2" charset="0"/>
              </a:rPr>
              <a:t>সাইবার যুদ্ধ </a:t>
            </a:r>
            <a:endParaRPr lang="en-US" sz="6000" b="1"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1518312" y="4746675"/>
            <a:ext cx="8782336" cy="1938992"/>
          </a:xfrm>
          <a:prstGeom prst="rect">
            <a:avLst/>
          </a:prstGeom>
          <a:solidFill>
            <a:schemeClr val="accent5">
              <a:lumMod val="50000"/>
            </a:schemeClr>
          </a:solidFill>
          <a:scene3d>
            <a:camera prst="orthographicFront"/>
            <a:lightRig rig="threePt" dir="t"/>
          </a:scene3d>
          <a:sp3d>
            <a:bevelT prst="slope"/>
          </a:sp3d>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একটি দল বা গোষ্ঠী এমন কি একটি দেশ নানা কারনে সংঘবদ্ধ হয়ে যে ভিন্ন আদর্শ বা ভিন্ন রাজনৈতিক সংঘাতে জড়িয়ে পরে তাই এক ধরনের সাইবার যুদ্ধ।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8544" y="379098"/>
            <a:ext cx="3529268" cy="1015663"/>
          </a:xfrm>
          <a:prstGeom prst="rect">
            <a:avLst/>
          </a:prstGeom>
          <a:solidFill>
            <a:srgbClr val="00B050"/>
          </a:solidFill>
          <a:scene3d>
            <a:camera prst="orthographicFront"/>
            <a:lightRig rig="threePt" dir="t"/>
          </a:scene3d>
          <a:sp3d>
            <a:bevelT w="114300" prst="hardEdge"/>
          </a:sp3d>
        </p:spPr>
        <p:txBody>
          <a:bodyPr wrap="square" rtlCol="0">
            <a:spAutoFit/>
          </a:bodyPr>
          <a:lstStyle/>
          <a:p>
            <a:pPr algn="ctr"/>
            <a:r>
              <a:rPr lang="en-US" sz="6000" b="1" dirty="0" smtClean="0">
                <a:solidFill>
                  <a:schemeClr val="bg1"/>
                </a:solidFill>
                <a:latin typeface="NikoshBAN" panose="02000000000000000000" pitchFamily="2" charset="0"/>
                <a:cs typeface="NikoshBAN" panose="02000000000000000000" pitchFamily="2" charset="0"/>
              </a:rPr>
              <a:t>জোড়ায় কাজ </a:t>
            </a:r>
            <a:endParaRPr lang="en-US" sz="6000" b="1"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1602292" y="3599125"/>
            <a:ext cx="8996516" cy="707886"/>
          </a:xfrm>
          <a:prstGeom prst="rect">
            <a:avLst/>
          </a:prstGeom>
          <a:solidFill>
            <a:srgbClr val="0070C0"/>
          </a:solidFill>
          <a:scene3d>
            <a:camera prst="orthographicFront"/>
            <a:lightRig rig="threePt" dir="t"/>
          </a:scene3d>
          <a:sp3d>
            <a:bevelT w="152400" h="50800" prst="softRound"/>
          </a:sp3d>
        </p:spPr>
        <p:txBody>
          <a:bodyPr wrap="square" rtlCol="0">
            <a:spAutoFit/>
          </a:bodyPr>
          <a:lstStyle/>
          <a:p>
            <a:r>
              <a:rPr lang="en-US" sz="4000" dirty="0" smtClean="0">
                <a:solidFill>
                  <a:schemeClr val="bg1"/>
                </a:solidFill>
                <a:latin typeface="NikoshBAN" panose="02000000000000000000" pitchFamily="2" charset="0"/>
                <a:cs typeface="NikoshBAN" panose="02000000000000000000" pitchFamily="2" charset="0"/>
              </a:rPr>
              <a:t>১।</a:t>
            </a:r>
            <a:r>
              <a:rPr lang="bn-IN" sz="4000" dirty="0" smtClean="0">
                <a:solidFill>
                  <a:schemeClr val="bg1"/>
                </a:solidFill>
                <a:latin typeface="NikoshBAN" panose="02000000000000000000" pitchFamily="2" charset="0"/>
                <a:cs typeface="NikoshBAN" panose="02000000000000000000" pitchFamily="2" charset="0"/>
              </a:rPr>
              <a:t>স্প্যাম গঠিত হয় কীসের সাহায্যে</a:t>
            </a:r>
            <a:r>
              <a:rPr lang="en-US" sz="4000" dirty="0" smtClean="0">
                <a:solidFill>
                  <a:schemeClr val="bg1"/>
                </a:solidFill>
                <a:latin typeface="NikoshBAN" panose="02000000000000000000" pitchFamily="2" charset="0"/>
                <a:cs typeface="NikoshBAN" panose="02000000000000000000" pitchFamily="2" charset="0"/>
              </a:rPr>
              <a:t>?</a:t>
            </a:r>
            <a:endParaRPr lang="en-US" sz="40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1602292" y="4424152"/>
            <a:ext cx="8996516" cy="1323439"/>
          </a:xfrm>
          <a:prstGeom prst="rect">
            <a:avLst/>
          </a:prstGeom>
          <a:solidFill>
            <a:srgbClr val="7030A0"/>
          </a:solidFill>
          <a:ln>
            <a:solidFill>
              <a:srgbClr val="00B050"/>
            </a:solidFill>
          </a:ln>
          <a:scene3d>
            <a:camera prst="orthographicFront"/>
            <a:lightRig rig="threePt" dir="t"/>
          </a:scene3d>
          <a:sp3d>
            <a:bevelT w="152400" h="50800" prst="softRound"/>
          </a:sp3d>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২। ভিন্ন </a:t>
            </a:r>
            <a:r>
              <a:rPr lang="bn-IN" sz="4000" dirty="0">
                <a:solidFill>
                  <a:schemeClr val="bg1"/>
                </a:solidFill>
                <a:latin typeface="NikoshBAN" panose="02000000000000000000" pitchFamily="2" charset="0"/>
                <a:cs typeface="NikoshBAN" panose="02000000000000000000" pitchFamily="2" charset="0"/>
              </a:rPr>
              <a:t>আদর্শ বা ভিন্ন রাজনৈতিক </a:t>
            </a:r>
            <a:r>
              <a:rPr lang="bn-IN" sz="4000" dirty="0" smtClean="0">
                <a:solidFill>
                  <a:schemeClr val="bg1"/>
                </a:solidFill>
                <a:latin typeface="NikoshBAN" panose="02000000000000000000" pitchFamily="2" charset="0"/>
                <a:cs typeface="NikoshBAN" panose="02000000000000000000" pitchFamily="2" charset="0"/>
              </a:rPr>
              <a:t>দলের বিরুদ্ধে প্রায়ই ঘটছে কোন ধরনের অপরাধ?</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blip>
          <a:stretch>
            <a:fillRect/>
          </a:stretch>
        </p:blipFill>
        <p:spPr>
          <a:xfrm>
            <a:off x="1194180" y="749653"/>
            <a:ext cx="4460543" cy="26126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549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1415030"/>
            <a:ext cx="10236683" cy="5078313"/>
          </a:xfrm>
          <a:prstGeom prst="rect">
            <a:avLst/>
          </a:prstGeom>
          <a:solidFill>
            <a:srgbClr val="002060"/>
          </a:solidFill>
        </p:spPr>
        <p:txBody>
          <a:bodyPr wrap="square">
            <a:spAutoFit/>
          </a:bodyPr>
          <a:lstStyle/>
          <a:p>
            <a:pPr algn="just"/>
            <a:r>
              <a:rPr lang="bn-IN" sz="3600" dirty="0" smtClean="0">
                <a:solidFill>
                  <a:schemeClr val="bg1"/>
                </a:solidFill>
                <a:latin typeface="NikoshBAN" panose="02000000000000000000" pitchFamily="2" charset="0"/>
                <a:cs typeface="NikoshBAN" panose="02000000000000000000" pitchFamily="2" charset="0"/>
              </a:rPr>
              <a:t>তথ্য প্রযুক্তি ও ইন্টারনেট ব্যবহার করে অনলাইনে যে অপরাধসমূহ হয় তাকে বলা হয় সাইবার অপরাধ।</a:t>
            </a:r>
            <a:r>
              <a:rPr lang="as-IN" sz="3600" dirty="0" smtClean="0">
                <a:solidFill>
                  <a:schemeClr val="bg1"/>
                </a:solidFill>
                <a:latin typeface="NikoshBAN" panose="02000000000000000000" pitchFamily="2" charset="0"/>
                <a:cs typeface="NikoshBAN" panose="02000000000000000000" pitchFamily="2" charset="0"/>
              </a:rPr>
              <a:t>ফেসবুকে </a:t>
            </a:r>
            <a:r>
              <a:rPr lang="as-IN" sz="3600" dirty="0">
                <a:solidFill>
                  <a:schemeClr val="bg1"/>
                </a:solidFill>
                <a:latin typeface="NikoshBAN" panose="02000000000000000000" pitchFamily="2" charset="0"/>
                <a:cs typeface="NikoshBAN" panose="02000000000000000000" pitchFamily="2" charset="0"/>
              </a:rPr>
              <a:t>বা কোনো গণমাধ্যমে কাউকে নিয়ে মানহানিকর বা বিভ্রান্তিমূলক কিছু পোস্ট করলে, ছবি বা ভিডিও আপলোড করলে, কারও নামে অ্যাকাউন্ট খুলে বিভ্রান্তমূলক পোস্ট দিলে, কোনো স্ট্যাটাস দিলে কিংবা শেয়ার বা লাইক দিলেও সাইবার অপরাধ হতে পারে। </a:t>
            </a:r>
            <a:r>
              <a:rPr lang="as-IN" sz="3600" dirty="0" smtClean="0">
                <a:solidFill>
                  <a:schemeClr val="bg1"/>
                </a:solidFill>
                <a:latin typeface="NikoshBAN" panose="02000000000000000000" pitchFamily="2" charset="0"/>
                <a:cs typeface="NikoshBAN" panose="02000000000000000000" pitchFamily="2" charset="0"/>
              </a:rPr>
              <a:t>এ </a:t>
            </a:r>
            <a:r>
              <a:rPr lang="as-IN" sz="3600" dirty="0">
                <a:solidFill>
                  <a:schemeClr val="bg1"/>
                </a:solidFill>
                <a:latin typeface="NikoshBAN" panose="02000000000000000000" pitchFamily="2" charset="0"/>
                <a:cs typeface="NikoshBAN" panose="02000000000000000000" pitchFamily="2" charset="0"/>
              </a:rPr>
              <a:t>ছাড়া অনলাইনে যেকোনো অপরাধমূলক কর্মকাণ্ডে জড়িত হলে তা-ও সাইবার </a:t>
            </a:r>
            <a:r>
              <a:rPr lang="as-IN" sz="3600" dirty="0" smtClean="0">
                <a:solidFill>
                  <a:schemeClr val="bg1"/>
                </a:solidFill>
                <a:latin typeface="NikoshBAN" panose="02000000000000000000" pitchFamily="2" charset="0"/>
                <a:cs typeface="NikoshBAN" panose="02000000000000000000" pitchFamily="2" charset="0"/>
              </a:rPr>
              <a:t>অপরাধ</a:t>
            </a:r>
            <a:r>
              <a:rPr lang="bn-IN" sz="3600" dirty="0" smtClean="0">
                <a:solidFill>
                  <a:schemeClr val="bg1"/>
                </a:solidFill>
                <a:latin typeface="NikoshBAN" panose="02000000000000000000" pitchFamily="2" charset="0"/>
                <a:cs typeface="NikoshBAN" panose="02000000000000000000" pitchFamily="2" charset="0"/>
              </a:rPr>
              <a:t>।যা আইনের দৃষ্টিতে অপরাধমূলক কর্মকান্ড।কোন ধরনের অপরাধ হলে কোন ধরনের শাস্তি দিতে হবে,সেই বিষয়গুলো নিয়ে এখন গবেষণা চলছে। </a:t>
            </a:r>
            <a:endParaRPr lang="en-US" sz="3600"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1220924" y="337361"/>
            <a:ext cx="9451626" cy="646331"/>
          </a:xfrm>
          <a:prstGeom prst="rect">
            <a:avLst/>
          </a:prstGeom>
          <a:solidFill>
            <a:schemeClr val="accent4">
              <a:lumMod val="75000"/>
            </a:schemeClr>
          </a:solidFill>
        </p:spPr>
        <p:txBody>
          <a:bodyPr wrap="none">
            <a:spAutoFit/>
          </a:bodyPr>
          <a:lstStyle/>
          <a:p>
            <a:r>
              <a:rPr lang="bn-IN" sz="3600" b="1" dirty="0">
                <a:solidFill>
                  <a:schemeClr val="bg1"/>
                </a:solidFill>
                <a:latin typeface="NikoshBAN" panose="02000000000000000000" pitchFamily="2" charset="0"/>
                <a:cs typeface="NikoshBAN" panose="02000000000000000000" pitchFamily="2" charset="0"/>
              </a:rPr>
              <a:t>“সাইবার অপরাধ একটি শাস্তিযোগ্য অপরাধ”-</a:t>
            </a:r>
            <a:r>
              <a:rPr lang="bn-IN" sz="3600" dirty="0">
                <a:solidFill>
                  <a:schemeClr val="bg1"/>
                </a:solidFill>
                <a:latin typeface="NikoshBAN" panose="02000000000000000000" pitchFamily="2" charset="0"/>
                <a:cs typeface="NikoshBAN" panose="02000000000000000000" pitchFamily="2" charset="0"/>
              </a:rPr>
              <a:t>তা ব্যাখ্যা </a:t>
            </a:r>
            <a:r>
              <a:rPr lang="en-US" sz="3600" dirty="0" smtClean="0">
                <a:solidFill>
                  <a:schemeClr val="bg1"/>
                </a:solidFill>
                <a:latin typeface="NikoshBAN" panose="02000000000000000000" pitchFamily="2" charset="0"/>
                <a:cs typeface="NikoshBAN" panose="02000000000000000000" pitchFamily="2" charset="0"/>
              </a:rPr>
              <a:t>ক</a:t>
            </a:r>
            <a:r>
              <a:rPr lang="bn-IN" sz="3600" dirty="0" smtClean="0">
                <a:solidFill>
                  <a:schemeClr val="bg1"/>
                </a:solidFill>
                <a:latin typeface="NikoshBAN" panose="02000000000000000000" pitchFamily="2" charset="0"/>
                <a:cs typeface="NikoshBAN" panose="02000000000000000000" pitchFamily="2" charset="0"/>
              </a:rPr>
              <a:t>রা হলো।</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628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2185" y="488160"/>
            <a:ext cx="4184360" cy="1395231"/>
          </a:xfrm>
          <a:prstGeom prst="rect">
            <a:avLst/>
          </a:prstGeom>
          <a:solidFill>
            <a:srgbClr val="00B050"/>
          </a:solidFill>
          <a:ln>
            <a:noFill/>
          </a:ln>
          <a:effectLst>
            <a:glow rad="228600">
              <a:schemeClr val="accent5">
                <a:satMod val="175000"/>
                <a:alpha val="40000"/>
              </a:schemeClr>
            </a:glow>
          </a:effectLst>
          <a:extLst/>
        </p:spPr>
        <p:txBody>
          <a:bodyPr vert="horz" wrap="square" lIns="91440" tIns="45720" rIns="91440" bIns="45720" numCol="1" anchor="ctr" anchorCtr="0" compatLnSpc="1">
            <a:prstTxWarp prst="textChevronInverted">
              <a:avLst/>
            </a:prstTxWarp>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spc="50" dirty="0" smtClean="0">
                <a:ln w="11430"/>
                <a:solidFill>
                  <a:schemeClr val="bg1"/>
                </a:solidFill>
                <a:effectLst>
                  <a:glow rad="63500">
                    <a:schemeClr val="accent1">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মূল্যায়ন</a:t>
            </a:r>
            <a:endParaRPr lang="en-US" sz="8000" b="1" spc="50" dirty="0">
              <a:ln w="11430"/>
              <a:solidFill>
                <a:schemeClr val="bg1"/>
              </a:solidFill>
              <a:effectLst>
                <a:glow rad="63500">
                  <a:schemeClr val="accent1">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849051" y="3809449"/>
            <a:ext cx="7786268" cy="2554545"/>
          </a:xfrm>
          <a:prstGeom prst="rect">
            <a:avLst/>
          </a:prstGeom>
          <a:solidFill>
            <a:schemeClr val="accent4">
              <a:lumMod val="50000"/>
            </a:schemeClr>
          </a:solidFill>
          <a:effectLst>
            <a:glow rad="228600">
              <a:schemeClr val="accent2">
                <a:satMod val="175000"/>
                <a:alpha val="40000"/>
              </a:schemeClr>
            </a:glow>
          </a:effectLst>
          <a:scene3d>
            <a:camera prst="orthographicFront"/>
            <a:lightRig rig="threePt" dir="t"/>
          </a:scene3d>
          <a:sp3d>
            <a:bevelT/>
          </a:sp3d>
        </p:spPr>
        <p:txBody>
          <a:bodyPr wrap="square">
            <a:spAutoFit/>
          </a:bodyPr>
          <a:lstStyle/>
          <a:p>
            <a:pPr>
              <a:buNone/>
            </a:pPr>
            <a:r>
              <a:rPr lang="bn-IN" sz="4000" dirty="0">
                <a:solidFill>
                  <a:schemeClr val="bg1"/>
                </a:solidFill>
                <a:latin typeface="NikoshBAN" pitchFamily="2" charset="0"/>
                <a:cs typeface="NikoshBAN" pitchFamily="2" charset="0"/>
              </a:rPr>
              <a:t>১</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কোন শহরে </a:t>
            </a:r>
            <a:r>
              <a:rPr lang="bn-BD" sz="4000" spc="-300" dirty="0" smtClean="0">
                <a:ln w="0"/>
                <a:solidFill>
                  <a:schemeClr val="bg1"/>
                </a:solidFill>
                <a:latin typeface="NikoshBAN" panose="02000000000000000000" pitchFamily="2" charset="0"/>
                <a:cs typeface="NikoshBAN" panose="02000000000000000000" pitchFamily="2" charset="0"/>
              </a:rPr>
              <a:t>বোমা </a:t>
            </a:r>
            <a:r>
              <a:rPr lang="bn-BD" sz="4000" spc="-300" dirty="0">
                <a:ln w="0"/>
                <a:solidFill>
                  <a:schemeClr val="bg1"/>
                </a:solidFill>
                <a:latin typeface="NikoshBAN" panose="02000000000000000000" pitchFamily="2" charset="0"/>
                <a:cs typeface="NikoshBAN" panose="02000000000000000000" pitchFamily="2" charset="0"/>
              </a:rPr>
              <a:t>বিষ্ফোর</a:t>
            </a:r>
            <a:r>
              <a:rPr lang="bn-IN" sz="4000" spc="-300" dirty="0">
                <a:ln w="0"/>
                <a:solidFill>
                  <a:schemeClr val="bg1"/>
                </a:solidFill>
                <a:latin typeface="NikoshBAN" panose="02000000000000000000" pitchFamily="2" charset="0"/>
                <a:cs typeface="NikoshBAN" panose="02000000000000000000" pitchFamily="2" charset="0"/>
              </a:rPr>
              <a:t>ণ </a:t>
            </a:r>
            <a:r>
              <a:rPr lang="bn-BD" sz="4000" spc="-300" dirty="0">
                <a:ln w="0"/>
                <a:solidFill>
                  <a:schemeClr val="bg1"/>
                </a:solidFill>
                <a:latin typeface="NikoshBAN" panose="02000000000000000000" pitchFamily="2" charset="0"/>
                <a:cs typeface="NikoshBAN" panose="02000000000000000000" pitchFamily="2" charset="0"/>
              </a:rPr>
              <a:t>হয়ে </a:t>
            </a:r>
            <a:r>
              <a:rPr lang="bn-IN" sz="4000" spc="-300" dirty="0" smtClean="0">
                <a:ln w="0"/>
                <a:solidFill>
                  <a:schemeClr val="bg1"/>
                </a:solidFill>
                <a:latin typeface="NikoshBAN" panose="02000000000000000000" pitchFamily="2" charset="0"/>
                <a:cs typeface="NikoshBAN" panose="02000000000000000000" pitchFamily="2" charset="0"/>
              </a:rPr>
              <a:t>ছিল </a:t>
            </a:r>
            <a:r>
              <a:rPr lang="bn-BD" sz="4000" dirty="0" smtClean="0">
                <a:solidFill>
                  <a:schemeClr val="bg1"/>
                </a:solidFill>
                <a:latin typeface="NikoshBAN" pitchFamily="2" charset="0"/>
                <a:cs typeface="NikoshBAN" pitchFamily="2" charset="0"/>
              </a:rPr>
              <a:t>?</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a:p>
            <a:pPr>
              <a:buNone/>
            </a:pPr>
            <a:r>
              <a:rPr lang="en-US" sz="4000" dirty="0" smtClean="0">
                <a:solidFill>
                  <a:schemeClr val="bg1"/>
                </a:solidFill>
                <a:latin typeface="NikoshBAN" pitchFamily="2" charset="0"/>
                <a:cs typeface="NikoshBAN" pitchFamily="2" charset="0"/>
              </a:rPr>
              <a:t>২। </a:t>
            </a:r>
            <a:r>
              <a:rPr lang="bn-IN" sz="4000" dirty="0" smtClean="0">
                <a:solidFill>
                  <a:schemeClr val="bg1"/>
                </a:solidFill>
                <a:latin typeface="NikoshBAN" pitchFamily="2" charset="0"/>
                <a:cs typeface="NikoshBAN" pitchFamily="2" charset="0"/>
              </a:rPr>
              <a:t>প্রচলিত ৩ টি সাইবার অপরাধের নাম বল</a:t>
            </a:r>
            <a:r>
              <a:rPr lang="en-US" sz="4000" dirty="0" smtClean="0">
                <a:solidFill>
                  <a:schemeClr val="bg1"/>
                </a:solidFill>
                <a:latin typeface="NikoshBAN" pitchFamily="2" charset="0"/>
                <a:cs typeface="NikoshBAN" pitchFamily="2" charset="0"/>
              </a:rPr>
              <a:t>?</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a:p>
            <a:pPr>
              <a:buNone/>
            </a:pPr>
            <a:r>
              <a:rPr lang="en-US" sz="4000" dirty="0" smtClean="0">
                <a:solidFill>
                  <a:schemeClr val="bg1"/>
                </a:solidFill>
                <a:latin typeface="NikoshBAN" pitchFamily="2" charset="0"/>
                <a:cs typeface="NikoshBAN" pitchFamily="2" charset="0"/>
              </a:rPr>
              <a:t>৩।</a:t>
            </a:r>
            <a:r>
              <a:rPr lang="bn-IN" sz="4000" dirty="0" smtClean="0">
                <a:solidFill>
                  <a:schemeClr val="bg1"/>
                </a:solidFill>
                <a:latin typeface="NikoshBAN" pitchFamily="2" charset="0"/>
                <a:cs typeface="NikoshBAN" pitchFamily="2" charset="0"/>
              </a:rPr>
              <a:t>স্প্যাম থেকে রক্ষার জন্য অপচয় হচ্ছে কী? </a:t>
            </a:r>
            <a:r>
              <a:rPr lang="en-US" sz="4000" dirty="0" smtClean="0">
                <a:solidFill>
                  <a:schemeClr val="bg1"/>
                </a:solidFill>
                <a:latin typeface="NikoshBAN" pitchFamily="2" charset="0"/>
                <a:cs typeface="NikoshBAN" pitchFamily="2" charset="0"/>
              </a:rPr>
              <a:t>  </a:t>
            </a:r>
          </a:p>
          <a:p>
            <a:pPr>
              <a:buNone/>
            </a:pPr>
            <a:r>
              <a:rPr lang="en-US" sz="4000" dirty="0">
                <a:solidFill>
                  <a:schemeClr val="bg1"/>
                </a:solidFill>
                <a:latin typeface="NikoshBAN" pitchFamily="2" charset="0"/>
                <a:cs typeface="NikoshBAN" pitchFamily="2" charset="0"/>
              </a:rPr>
              <a:t>৪</a:t>
            </a:r>
            <a:r>
              <a:rPr lang="en-US" sz="4000" dirty="0" smtClean="0">
                <a:solidFill>
                  <a:schemeClr val="bg1"/>
                </a:solidFill>
                <a:latin typeface="NikoshBAN" pitchFamily="2" charset="0"/>
                <a:cs typeface="NikoshBAN" pitchFamily="2" charset="0"/>
              </a:rPr>
              <a:t>।</a:t>
            </a:r>
            <a:r>
              <a:rPr lang="bn-IN" sz="4000" dirty="0" smtClean="0">
                <a:solidFill>
                  <a:schemeClr val="bg1"/>
                </a:solidFill>
                <a:latin typeface="NikoshBAN" pitchFamily="2" charset="0"/>
                <a:cs typeface="NikoshBAN" pitchFamily="2" charset="0"/>
              </a:rPr>
              <a:t>অনলাইনে সংঘটিত যুদ্ধকে কী বলে</a:t>
            </a:r>
            <a:r>
              <a:rPr lang="en-US" sz="4000" dirty="0" smtClean="0">
                <a:solidFill>
                  <a:schemeClr val="bg1"/>
                </a:solidFill>
                <a:latin typeface="NikoshBAN" pitchFamily="2" charset="0"/>
                <a:cs typeface="NikoshBAN" pitchFamily="2" charset="0"/>
              </a:rPr>
              <a:t>? </a:t>
            </a:r>
            <a:r>
              <a:rPr lang="bn-IN" sz="4000" dirty="0" smtClean="0">
                <a:solidFill>
                  <a:schemeClr val="bg1"/>
                </a:solidFill>
                <a:latin typeface="NikoshBAN" pitchFamily="2" charset="0"/>
                <a:cs typeface="NikoshBAN" pitchFamily="2" charset="0"/>
              </a:rPr>
              <a:t> </a:t>
            </a:r>
            <a:endParaRPr lang="en-US" sz="4000" dirty="0" smtClean="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839" y="443405"/>
            <a:ext cx="3801589" cy="2879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28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84219" y="322168"/>
            <a:ext cx="8367730" cy="6286449"/>
            <a:chOff x="1828799" y="433006"/>
            <a:chExt cx="8256895" cy="6175612"/>
          </a:xfrm>
        </p:grpSpPr>
        <p:sp>
          <p:nvSpPr>
            <p:cNvPr id="3" name="TextBox 2"/>
            <p:cNvSpPr txBox="1"/>
            <p:nvPr/>
          </p:nvSpPr>
          <p:spPr>
            <a:xfrm>
              <a:off x="1828799" y="433006"/>
              <a:ext cx="8256895" cy="617561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irclePour">
                <a:avLst/>
              </a:prstTxWarp>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chemeClr val="accent5">
                      <a:lumMod val="75000"/>
                    </a:schemeClr>
                  </a:solidFill>
                  <a:latin typeface="NikoshBAN" panose="02000000000000000000" pitchFamily="2" charset="0"/>
                  <a:cs typeface="NikoshBAN" panose="02000000000000000000" pitchFamily="2" charset="0"/>
                </a:rPr>
                <a:t>এসো আমরা সবাই সাইবার অপরাধের বিরুদ্ধে রুখে দাঁড়াই</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descr="wi-mortgage-calculator.jpg"/>
            <p:cNvPicPr>
              <a:picLocks noChangeAspect="1"/>
            </p:cNvPicPr>
            <p:nvPr/>
          </p:nvPicPr>
          <p:blipFill>
            <a:blip r:embed="rId2"/>
            <a:stretch>
              <a:fillRect/>
            </a:stretch>
          </p:blipFill>
          <p:spPr>
            <a:xfrm>
              <a:off x="4022510" y="1869330"/>
              <a:ext cx="3869475" cy="28523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38901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7740" y="101637"/>
            <a:ext cx="3951662" cy="1446550"/>
          </a:xfrm>
          <a:prstGeom prst="rect">
            <a:avLst/>
          </a:prstGeom>
          <a:solidFill>
            <a:schemeClr val="accent4">
              <a:lumMod val="50000"/>
            </a:schemeClr>
          </a:solidFill>
          <a:effectLst>
            <a:glow rad="228600">
              <a:schemeClr val="accent5">
                <a:satMod val="175000"/>
                <a:alpha val="40000"/>
              </a:schemeClr>
            </a:glow>
          </a:effectLst>
          <a:scene3d>
            <a:camera prst="orthographicFront"/>
            <a:lightRig rig="threePt" dir="t"/>
          </a:scene3d>
          <a:sp3d>
            <a:bevelT prst="angle"/>
          </a:sp3d>
        </p:spPr>
        <p:txBody>
          <a:bodyPr wrap="square" rtlCol="0">
            <a:prstTxWarp prst="textTriangleInverted">
              <a:avLst/>
            </a:prstTxWarp>
            <a:spAutoFit/>
          </a:bodyPr>
          <a:lstStyle/>
          <a:p>
            <a:pPr algn="ctr"/>
            <a:r>
              <a:rPr lang="en-US" sz="6600" dirty="0" smtClean="0">
                <a:latin typeface="NikoshBAN" panose="02000000000000000000" pitchFamily="2" charset="0"/>
                <a:cs typeface="NikoshBAN" panose="02000000000000000000" pitchFamily="2" charset="0"/>
              </a:rPr>
              <a:t> </a:t>
            </a:r>
            <a:r>
              <a:rPr lang="en-US" sz="8800" b="1" dirty="0" smtClean="0">
                <a:solidFill>
                  <a:schemeClr val="bg1"/>
                </a:solidFill>
                <a:latin typeface="NikoshBAN" panose="02000000000000000000" pitchFamily="2" charset="0"/>
                <a:cs typeface="NikoshBAN" panose="02000000000000000000" pitchFamily="2" charset="0"/>
              </a:rPr>
              <a:t>পরিচিতি</a:t>
            </a:r>
            <a:endParaRPr lang="en-US" sz="6000" b="1" dirty="0">
              <a:solidFill>
                <a:schemeClr val="bg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009" y="1741458"/>
            <a:ext cx="2478477" cy="2160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6400799" y="4110903"/>
            <a:ext cx="5351671" cy="2554545"/>
          </a:xfrm>
          <a:prstGeom prst="rect">
            <a:avLst/>
          </a:prstGeom>
          <a:solidFill>
            <a:schemeClr val="accent4">
              <a:lumMod val="60000"/>
              <a:lumOff val="40000"/>
            </a:schemeClr>
          </a:solidFill>
          <a:effectLst>
            <a:glow rad="228600">
              <a:schemeClr val="accent2">
                <a:satMod val="175000"/>
                <a:alpha val="40000"/>
              </a:schemeClr>
            </a:glow>
          </a:effectLst>
          <a:scene3d>
            <a:camera prst="orthographicFront"/>
            <a:lightRig rig="threePt" dir="t"/>
          </a:scene3d>
          <a:sp3d>
            <a:bevelT/>
          </a:sp3d>
        </p:spPr>
        <p:txBody>
          <a:bodyPr wrap="square">
            <a:spAutoFit/>
          </a:bodyPr>
          <a:lstStyle/>
          <a:p>
            <a:r>
              <a:rPr lang="en-US" sz="4000" b="1" dirty="0" smtClean="0">
                <a:latin typeface="NikoshBAN" panose="02000000000000000000" pitchFamily="2" charset="0"/>
                <a:cs typeface="NikoshBAN" panose="02000000000000000000" pitchFamily="2" charset="0"/>
              </a:rPr>
              <a:t>শ্রেনী</a:t>
            </a:r>
            <a:r>
              <a:rPr lang="bn-IN" sz="4000" b="1" dirty="0" smtClean="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৮ম </a:t>
            </a:r>
            <a:endParaRPr lang="bn-IN" sz="4000" b="1" dirty="0" smtClean="0">
              <a:latin typeface="NikoshBAN" panose="02000000000000000000" pitchFamily="2" charset="0"/>
              <a:cs typeface="NikoshBAN" panose="02000000000000000000" pitchFamily="2" charset="0"/>
            </a:endParaRPr>
          </a:p>
          <a:p>
            <a:r>
              <a:rPr lang="en-US" sz="4000" b="1" dirty="0" smtClean="0">
                <a:latin typeface="NikoshBAN" panose="02000000000000000000" pitchFamily="2" charset="0"/>
                <a:cs typeface="NikoshBAN" panose="02000000000000000000" pitchFamily="2" charset="0"/>
              </a:rPr>
              <a:t>বিষয়ঃ তথ্য </a:t>
            </a:r>
            <a:r>
              <a:rPr lang="en-US" sz="4000" b="1" dirty="0">
                <a:latin typeface="NikoshBAN" panose="02000000000000000000" pitchFamily="2" charset="0"/>
                <a:cs typeface="NikoshBAN" panose="02000000000000000000" pitchFamily="2" charset="0"/>
              </a:rPr>
              <a:t>ও যোগাযোগ প্রযুক্তি</a:t>
            </a:r>
          </a:p>
          <a:p>
            <a:r>
              <a:rPr lang="en-US" sz="4000" b="1" dirty="0">
                <a:latin typeface="NikoshBAN" panose="02000000000000000000" pitchFamily="2" charset="0"/>
                <a:cs typeface="NikoshBAN" panose="02000000000000000000" pitchFamily="2" charset="0"/>
              </a:rPr>
              <a:t>অধ্যায়ঃ </a:t>
            </a:r>
            <a:r>
              <a:rPr lang="bn-IN" sz="4000" b="1" dirty="0">
                <a:latin typeface="NikoshBAN" panose="02000000000000000000" pitchFamily="2" charset="0"/>
                <a:cs typeface="NikoshBAN" panose="02000000000000000000" pitchFamily="2" charset="0"/>
              </a:rPr>
              <a:t>3</a:t>
            </a:r>
            <a:r>
              <a:rPr lang="en-US" sz="4000" b="1" dirty="0" smtClean="0">
                <a:latin typeface="NikoshBAN" panose="02000000000000000000" pitchFamily="2" charset="0"/>
                <a:cs typeface="NikoshBAN" panose="02000000000000000000" pitchFamily="2" charset="0"/>
              </a:rPr>
              <a:t>য় </a:t>
            </a:r>
            <a:r>
              <a:rPr lang="bn-IN"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পাঠঃ ১</a:t>
            </a:r>
            <a:r>
              <a:rPr lang="bn-IN" sz="4000" b="1" dirty="0" smtClean="0">
                <a:latin typeface="NikoshBAN" panose="02000000000000000000" pitchFamily="2" charset="0"/>
                <a:cs typeface="NikoshBAN" panose="02000000000000000000" pitchFamily="2" charset="0"/>
              </a:rPr>
              <a:t>9)</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  </a:t>
            </a:r>
          </a:p>
          <a:p>
            <a:r>
              <a:rPr lang="en-US" sz="4000" b="1" dirty="0" smtClean="0">
                <a:latin typeface="NikoshBAN" panose="02000000000000000000" pitchFamily="2" charset="0"/>
                <a:cs typeface="NikoshBAN" panose="02000000000000000000" pitchFamily="2" charset="0"/>
              </a:rPr>
              <a:t>সময়ঃ ৫০ মিনিট।</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19" y="1778305"/>
            <a:ext cx="2735121" cy="21605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464457" y="4110903"/>
            <a:ext cx="4876800" cy="2554545"/>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3200" dirty="0" smtClean="0">
                <a:latin typeface="NikoshBAN" panose="02000000000000000000" pitchFamily="2" charset="0"/>
                <a:cs typeface="NikoshBAN" panose="02000000000000000000" pitchFamily="2" charset="0"/>
              </a:rPr>
              <a:t>নামঃ টপি রানী সেন </a:t>
            </a:r>
            <a:endParaRPr lang="bn-IN"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(সহঃশিক্ষক আইসিটি) </a:t>
            </a:r>
          </a:p>
          <a:p>
            <a:r>
              <a:rPr lang="en-US" sz="3200" dirty="0" smtClean="0">
                <a:latin typeface="NikoshBAN" panose="02000000000000000000" pitchFamily="2" charset="0"/>
                <a:cs typeface="NikoshBAN" panose="02000000000000000000" pitchFamily="2" charset="0"/>
              </a:rPr>
              <a:t>ভবনা মাধ্যমিক বিদ্যালয়</a:t>
            </a:r>
          </a:p>
          <a:p>
            <a:r>
              <a:rPr lang="en-US" sz="3200" dirty="0" smtClean="0">
                <a:latin typeface="NikoshBAN" panose="02000000000000000000" pitchFamily="2" charset="0"/>
                <a:cs typeface="NikoshBAN" panose="02000000000000000000" pitchFamily="2" charset="0"/>
              </a:rPr>
              <a:t>ফকিরহাট, বাগেরহাট। </a:t>
            </a:r>
          </a:p>
          <a:p>
            <a:r>
              <a:rPr lang="en-US" sz="3200" dirty="0" smtClean="0">
                <a:latin typeface="NikoshBAN" panose="02000000000000000000" pitchFamily="2" charset="0"/>
                <a:cs typeface="NikoshBAN" panose="02000000000000000000" pitchFamily="2" charset="0"/>
              </a:rPr>
              <a:t>ইমেইল- </a:t>
            </a:r>
            <a:r>
              <a:rPr lang="en-US" sz="2400" dirty="0" smtClean="0">
                <a:latin typeface="NikoshBAN" panose="02000000000000000000" pitchFamily="2" charset="0"/>
                <a:cs typeface="NikoshBAN" panose="02000000000000000000" pitchFamily="2" charset="0"/>
              </a:rPr>
              <a:t>topisen</a:t>
            </a:r>
            <a:r>
              <a:rPr lang="en-US" sz="2400" dirty="0" smtClean="0">
                <a:latin typeface="Calibri" panose="020F0502020204030204" pitchFamily="34" charset="0"/>
                <a:cs typeface="Calibri" panose="020F0502020204030204" pitchFamily="34" charset="0"/>
              </a:rPr>
              <a:t>795</a:t>
            </a:r>
            <a:r>
              <a:rPr lang="en-US" sz="2400" dirty="0" smtClean="0">
                <a:latin typeface="NikoshBAN" panose="02000000000000000000" pitchFamily="2" charset="0"/>
                <a:cs typeface="NikoshBAN" panose="02000000000000000000" pitchFamily="2" charset="0"/>
              </a:rPr>
              <a:t>@gmail.com</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1000586" y="485240"/>
            <a:ext cx="2336800" cy="1107996"/>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6600" dirty="0" smtClean="0">
                <a:solidFill>
                  <a:schemeClr val="bg1"/>
                </a:solidFill>
                <a:latin typeface="NikoshBAN" panose="02000000000000000000" pitchFamily="2" charset="0"/>
                <a:cs typeface="NikoshBAN" panose="02000000000000000000" pitchFamily="2" charset="0"/>
              </a:rPr>
              <a:t>শিক্ষক</a:t>
            </a:r>
            <a:endParaRPr lang="en-US" sz="6600" dirty="0">
              <a:solidFill>
                <a:schemeClr val="bg1"/>
              </a:solidFill>
            </a:endParaRPr>
          </a:p>
        </p:txBody>
      </p:sp>
      <p:sp>
        <p:nvSpPr>
          <p:cNvPr id="8" name="Rectangle 7"/>
          <p:cNvSpPr/>
          <p:nvPr/>
        </p:nvSpPr>
        <p:spPr>
          <a:xfrm>
            <a:off x="8414170" y="440191"/>
            <a:ext cx="2409371" cy="1107996"/>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6600" dirty="0" smtClean="0">
                <a:solidFill>
                  <a:schemeClr val="bg1"/>
                </a:solidFill>
                <a:latin typeface="NikoshBAN" panose="02000000000000000000" pitchFamily="2" charset="0"/>
                <a:cs typeface="NikoshBAN" panose="02000000000000000000" pitchFamily="2" charset="0"/>
              </a:rPr>
              <a:t>পাঠ</a:t>
            </a:r>
            <a:endParaRPr lang="en-US" sz="6600" dirty="0">
              <a:solidFill>
                <a:schemeClr val="bg1"/>
              </a:solidFill>
            </a:endParaRPr>
          </a:p>
        </p:txBody>
      </p:sp>
      <p:sp>
        <p:nvSpPr>
          <p:cNvPr id="9" name="Up-Down Arrow 8"/>
          <p:cNvSpPr/>
          <p:nvPr/>
        </p:nvSpPr>
        <p:spPr>
          <a:xfrm>
            <a:off x="5644257" y="1593236"/>
            <a:ext cx="408200" cy="5072212"/>
          </a:xfrm>
          <a:prstGeom prst="upDownArrow">
            <a:avLst/>
          </a:prstGeom>
          <a:solidFill>
            <a:schemeClr val="accent2">
              <a:lumMod val="50000"/>
            </a:schemeClr>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3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plus(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83363" y="4390067"/>
            <a:ext cx="7792433" cy="1355640"/>
          </a:xfrm>
          <a:prstGeom prst="rect">
            <a:avLst/>
          </a:prstGeom>
          <a:solidFill>
            <a:srgbClr val="00B050"/>
          </a:solidFill>
          <a:scene3d>
            <a:camera prst="orthographicFront"/>
            <a:lightRig rig="threePt" dir="t"/>
          </a:scene3d>
          <a:sp3d>
            <a:bevelT w="139700" h="139700" prst="divot"/>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NikoshBAN" pitchFamily="2" charset="0"/>
                <a:cs typeface="NikoshBAN" pitchFamily="2" charset="0"/>
              </a:rPr>
              <a:t>সাইবার অপরাধ রোধে তুমি কী কী সর্তকতা অবলম্বন করবে?</a:t>
            </a:r>
          </a:p>
        </p:txBody>
      </p:sp>
      <p:grpSp>
        <p:nvGrpSpPr>
          <p:cNvPr id="3" name="Group 2"/>
          <p:cNvGrpSpPr/>
          <p:nvPr/>
        </p:nvGrpSpPr>
        <p:grpSpPr>
          <a:xfrm>
            <a:off x="1318147" y="777758"/>
            <a:ext cx="3185614" cy="2743200"/>
            <a:chOff x="2819400" y="1447800"/>
            <a:chExt cx="2438400" cy="2743200"/>
          </a:xfrm>
          <a:effectLst>
            <a:glow rad="228600">
              <a:schemeClr val="accent2">
                <a:satMod val="175000"/>
                <a:alpha val="40000"/>
              </a:schemeClr>
            </a:glow>
          </a:effectLst>
        </p:grpSpPr>
        <p:grpSp>
          <p:nvGrpSpPr>
            <p:cNvPr id="4" name="Group 13"/>
            <p:cNvGrpSpPr/>
            <p:nvPr/>
          </p:nvGrpSpPr>
          <p:grpSpPr>
            <a:xfrm>
              <a:off x="2819400" y="1447800"/>
              <a:ext cx="2438400" cy="2743200"/>
              <a:chOff x="3124200" y="1524000"/>
              <a:chExt cx="2438400" cy="2743200"/>
            </a:xfrm>
          </p:grpSpPr>
          <p:sp>
            <p:nvSpPr>
              <p:cNvPr id="8" name="Rectangle 7"/>
              <p:cNvSpPr/>
              <p:nvPr/>
            </p:nvSpPr>
            <p:spPr>
              <a:xfrm>
                <a:off x="3124200" y="2895600"/>
                <a:ext cx="2438400" cy="1371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124200" y="1524000"/>
                <a:ext cx="2438400" cy="13716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93.jpg"/>
            <p:cNvPicPr>
              <a:picLocks noChangeAspect="1"/>
            </p:cNvPicPr>
            <p:nvPr/>
          </p:nvPicPr>
          <p:blipFill>
            <a:blip r:embed="rId2" cstate="print"/>
            <a:stretch>
              <a:fillRect/>
            </a:stretch>
          </p:blipFill>
          <p:spPr>
            <a:xfrm>
              <a:off x="3048000" y="3276600"/>
              <a:ext cx="483432" cy="609600"/>
            </a:xfrm>
            <a:prstGeom prst="rect">
              <a:avLst/>
            </a:prstGeom>
          </p:spPr>
        </p:pic>
        <p:pic>
          <p:nvPicPr>
            <p:cNvPr id="6" name="Picture 5" descr="93.jpg"/>
            <p:cNvPicPr>
              <a:picLocks noChangeAspect="1"/>
            </p:cNvPicPr>
            <p:nvPr/>
          </p:nvPicPr>
          <p:blipFill>
            <a:blip r:embed="rId2" cstate="print"/>
            <a:stretch>
              <a:fillRect/>
            </a:stretch>
          </p:blipFill>
          <p:spPr>
            <a:xfrm>
              <a:off x="4495800" y="3276600"/>
              <a:ext cx="483432" cy="609600"/>
            </a:xfrm>
            <a:prstGeom prst="rect">
              <a:avLst/>
            </a:prstGeom>
          </p:spPr>
        </p:pic>
        <p:pic>
          <p:nvPicPr>
            <p:cNvPr id="7" name="Picture 6" descr="p_20100820030057prestige_hardwood_door.jpg"/>
            <p:cNvPicPr>
              <a:picLocks noChangeAspect="1"/>
            </p:cNvPicPr>
            <p:nvPr/>
          </p:nvPicPr>
          <p:blipFill>
            <a:blip r:embed="rId3" cstate="print"/>
            <a:stretch>
              <a:fillRect/>
            </a:stretch>
          </p:blipFill>
          <p:spPr>
            <a:xfrm>
              <a:off x="3733800" y="3048000"/>
              <a:ext cx="457200" cy="1066800"/>
            </a:xfrm>
            <a:prstGeom prst="rect">
              <a:avLst/>
            </a:prstGeom>
          </p:spPr>
        </p:pic>
      </p:grpSp>
      <p:sp>
        <p:nvSpPr>
          <p:cNvPr id="10" name="Rectangle 9"/>
          <p:cNvSpPr/>
          <p:nvPr/>
        </p:nvSpPr>
        <p:spPr>
          <a:xfrm>
            <a:off x="5207934" y="871275"/>
            <a:ext cx="4669458" cy="1963883"/>
          </a:xfrm>
          <a:prstGeom prst="rect">
            <a:avLst/>
          </a:prstGeom>
          <a:solidFill>
            <a:srgbClr val="92D050"/>
          </a:solidFill>
          <a:effectLst>
            <a:glow rad="228600">
              <a:schemeClr val="accent5">
                <a:satMod val="175000"/>
                <a:alpha val="40000"/>
              </a:schemeClr>
            </a:glow>
          </a:effectLst>
          <a:scene3d>
            <a:camera prst="orthographicFront"/>
            <a:lightRig rig="threePt" dir="t"/>
          </a:scene3d>
          <a:sp3d>
            <a:bevelT w="165100" prst="coolSlant"/>
          </a:sp3d>
        </p:spPr>
        <p:txBody>
          <a:bodyPr wrap="none">
            <a:prstTxWarp prst="textChevronInverted">
              <a:avLst/>
            </a:prstTxWarp>
            <a:spAutoFit/>
          </a:bodyPr>
          <a:lstStyle/>
          <a:p>
            <a:r>
              <a:rPr lang="bn-BD" sz="8800" b="1" u="dbl" dirty="0">
                <a:solidFill>
                  <a:schemeClr val="bg1"/>
                </a:solidFill>
                <a:uFill>
                  <a:solidFill>
                    <a:schemeClr val="accent6">
                      <a:lumMod val="75000"/>
                    </a:schemeClr>
                  </a:solidFill>
                </a:uFill>
                <a:latin typeface="NikoshBAN" pitchFamily="2" charset="0"/>
                <a:cs typeface="NikoshBAN" pitchFamily="2" charset="0"/>
              </a:rPr>
              <a:t>বা</a:t>
            </a:r>
            <a:r>
              <a:rPr lang="bn-BD" sz="6000" b="1" u="dbl" dirty="0">
                <a:solidFill>
                  <a:schemeClr val="bg1"/>
                </a:solidFill>
                <a:uFill>
                  <a:solidFill>
                    <a:schemeClr val="accent6">
                      <a:lumMod val="75000"/>
                    </a:schemeClr>
                  </a:solidFill>
                </a:uFill>
                <a:latin typeface="NikoshBAN" pitchFamily="2" charset="0"/>
                <a:cs typeface="NikoshBAN" pitchFamily="2" charset="0"/>
              </a:rPr>
              <a:t>ড়ির কাজ</a:t>
            </a:r>
            <a:endParaRPr lang="en-US" sz="6000" b="1" u="dbl" dirty="0">
              <a:solidFill>
                <a:schemeClr val="bg1"/>
              </a:solidFill>
              <a:uFill>
                <a:solidFill>
                  <a:schemeClr val="accent6">
                    <a:lumMod val="75000"/>
                  </a:schemeClr>
                </a:solidFill>
              </a:uFill>
              <a:latin typeface="NikoshBAN" pitchFamily="2" charset="0"/>
              <a:cs typeface="NikoshBAN" pitchFamily="2" charset="0"/>
            </a:endParaRPr>
          </a:p>
        </p:txBody>
      </p:sp>
    </p:spTree>
    <p:extLst>
      <p:ext uri="{BB962C8B-B14F-4D97-AF65-F5344CB8AC3E}">
        <p14:creationId xmlns:p14="http://schemas.microsoft.com/office/powerpoint/2010/main" val="10205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0309" y="1094179"/>
            <a:ext cx="8911990" cy="4594579"/>
            <a:chOff x="1460309" y="1094179"/>
            <a:chExt cx="8911990" cy="459457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95" y="1433014"/>
              <a:ext cx="6168788" cy="37940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1460309" y="1094179"/>
              <a:ext cx="2129050" cy="923330"/>
            </a:xfrm>
            <a:prstGeom prst="rect">
              <a:avLst/>
            </a:prstGeom>
            <a:solidFill>
              <a:schemeClr val="accent4">
                <a:lumMod val="60000"/>
                <a:lumOff val="40000"/>
              </a:schemeClr>
            </a:solidFill>
            <a:scene3d>
              <a:camera prst="orthographicFront"/>
              <a:lightRig rig="threePt" dir="t"/>
            </a:scene3d>
            <a:sp3d>
              <a:bevelT prst="convex"/>
            </a:sp3d>
          </p:spPr>
          <p:txBody>
            <a:bodyPr wrap="square" rtlCol="0">
              <a:spAutoFit/>
            </a:bodyPr>
            <a:lstStyle/>
            <a:p>
              <a:pPr algn="ct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8270544" y="4765428"/>
              <a:ext cx="2101755" cy="923330"/>
            </a:xfrm>
            <a:prstGeom prst="rect">
              <a:avLst/>
            </a:prstGeom>
            <a:solidFill>
              <a:schemeClr val="accent4">
                <a:lumMod val="60000"/>
                <a:lumOff val="40000"/>
              </a:schemeClr>
            </a:solidFill>
            <a:scene3d>
              <a:camera prst="orthographicFront"/>
              <a:lightRig rig="threePt" dir="t"/>
            </a:scene3d>
            <a:sp3d>
              <a:bevelT prst="convex"/>
            </a:sp3d>
          </p:spPr>
          <p:txBody>
            <a:bodyPr wrap="square" rtlCol="0">
              <a:spAutoFit/>
            </a:bodyPr>
            <a:lstStyle/>
            <a:p>
              <a:pPr algn="ct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57709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616" y="255475"/>
            <a:ext cx="11446802" cy="6309098"/>
            <a:chOff x="341195" y="282770"/>
            <a:chExt cx="11446802" cy="630909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5" y="1944913"/>
              <a:ext cx="3809024" cy="46469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99" y="1944913"/>
              <a:ext cx="3663667" cy="46469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247" y="1944914"/>
              <a:ext cx="3333750" cy="46469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3408145" y="282770"/>
              <a:ext cx="4937570" cy="1107996"/>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prstTxWarp prst="textStop">
                <a:avLst/>
              </a:prstTxWarp>
              <a:spAutoFit/>
            </a:bodyPr>
            <a:lstStyle/>
            <a:p>
              <a:r>
                <a:rPr lang="bn-BD" sz="6600" b="1" dirty="0">
                  <a:solidFill>
                    <a:schemeClr val="bg1"/>
                  </a:solidFill>
                  <a:latin typeface="NikoshBAN" pitchFamily="2" charset="0"/>
                  <a:cs typeface="NikoshBAN" pitchFamily="2" charset="0"/>
                </a:rPr>
                <a:t>ছবিগুলো লক্ষ্য কর</a:t>
              </a:r>
              <a:endParaRPr lang="en-US" sz="6600" b="1" dirty="0">
                <a:solidFill>
                  <a:schemeClr val="bg1"/>
                </a:solidFill>
              </a:endParaRPr>
            </a:p>
          </p:txBody>
        </p:sp>
      </p:grpSp>
    </p:spTree>
    <p:extLst>
      <p:ext uri="{BB962C8B-B14F-4D97-AF65-F5344CB8AC3E}">
        <p14:creationId xmlns:p14="http://schemas.microsoft.com/office/powerpoint/2010/main" val="562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154" y="423080"/>
            <a:ext cx="5090742" cy="1405719"/>
          </a:xfrm>
          <a:prstGeom prst="rect">
            <a:avLst/>
          </a:prstGeom>
          <a:solidFill>
            <a:srgbClr val="92D050"/>
          </a:solidFill>
          <a:scene3d>
            <a:camera prst="orthographicFront"/>
            <a:lightRig rig="threePt" dir="t"/>
          </a:scene3d>
          <a:sp3d>
            <a:bevelT prst="relaxedInset"/>
          </a:sp3d>
        </p:spPr>
        <p:txBody>
          <a:bodyPr wrap="none">
            <a:prstTxWarp prst="textWave4">
              <a:avLst/>
            </a:prstTxWarp>
            <a:spAutoFit/>
          </a:bodyPr>
          <a:lstStyle/>
          <a:p>
            <a:pPr algn="ctr"/>
            <a:r>
              <a:rPr lang="bn-BD" sz="8000" b="1" spc="50" dirty="0" smtClean="0">
                <a:ln w="11430"/>
                <a:solidFill>
                  <a:schemeClr val="bg1"/>
                </a:solidFill>
                <a:effectLst>
                  <a:outerShdw blurRad="76200" dist="50800" dir="5400000" algn="tl" rotWithShape="0">
                    <a:srgbClr val="000000">
                      <a:alpha val="65000"/>
                    </a:srgbClr>
                  </a:outerShdw>
                </a:effectLst>
                <a:latin typeface="Nikosh" pitchFamily="2" charset="0"/>
                <a:cs typeface="Nikosh" pitchFamily="2" charset="0"/>
              </a:rPr>
              <a:t>আজকের</a:t>
            </a:r>
            <a:r>
              <a:rPr lang="en-US" sz="8000" b="1" spc="50" dirty="0" smtClean="0">
                <a:ln w="11430"/>
                <a:solidFill>
                  <a:schemeClr val="bg1"/>
                </a:solidFill>
                <a:effectLst>
                  <a:outerShdw blurRad="76200" dist="50800" dir="5400000" algn="tl" rotWithShape="0">
                    <a:srgbClr val="000000">
                      <a:alpha val="65000"/>
                    </a:srgbClr>
                  </a:outerShdw>
                </a:effectLst>
                <a:latin typeface="Nikosh" pitchFamily="2" charset="0"/>
                <a:cs typeface="Nikosh" pitchFamily="2" charset="0"/>
              </a:rPr>
              <a:t> পাঠ </a:t>
            </a:r>
            <a:endParaRPr lang="en-US" sz="8000" b="1" spc="50" dirty="0">
              <a:ln w="11430"/>
              <a:solidFill>
                <a:schemeClr val="bg1"/>
              </a:solidFill>
              <a:effectLst>
                <a:outerShdw blurRad="76200" dist="50800" dir="5400000" algn="tl" rotWithShape="0">
                  <a:srgbClr val="000000">
                    <a:alpha val="65000"/>
                  </a:srgbClr>
                </a:outerShdw>
              </a:effectLst>
              <a:latin typeface="Nikosh" pitchFamily="2" charset="0"/>
              <a:cs typeface="Nikosh"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171" y="2369911"/>
            <a:ext cx="7143750" cy="3714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464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632946" y="281354"/>
            <a:ext cx="3893574" cy="1420837"/>
          </a:xfrm>
          <a:prstGeom prst="rect">
            <a:avLst/>
          </a:prstGeom>
          <a:solidFill>
            <a:schemeClr val="accent2"/>
          </a:solidFill>
          <a:ln>
            <a:noFill/>
          </a:ln>
          <a:effectLst>
            <a:glow rad="228600">
              <a:schemeClr val="accent1">
                <a:satMod val="175000"/>
                <a:alpha val="40000"/>
              </a:schemeClr>
            </a:glow>
          </a:effectLst>
          <a:scene3d>
            <a:camera prst="orthographicFront"/>
            <a:lightRig rig="soft" dir="tl">
              <a:rot lat="0" lon="0" rev="0"/>
            </a:lightRig>
          </a:scene3d>
          <a:sp3d>
            <a:bevelT w="139700" h="139700" prst="divot"/>
          </a:sp3d>
          <a:extLst/>
        </p:spPr>
        <p:txBody>
          <a:bodyPr vert="horz" wrap="square" lIns="91440" tIns="45720" rIns="91440" bIns="45720" numCol="1" anchor="ctr" anchorCtr="0" compatLnSpc="1">
            <a:prstTxWarp prst="textNoShape">
              <a:avLst/>
            </a:prstTxWarp>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spc="50" dirty="0" smtClean="0">
                <a:ln w="11430"/>
                <a:solidFill>
                  <a:schemeClr val="bg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শিখনফল</a:t>
            </a:r>
            <a:endParaRPr lang="en-US" sz="9600" b="1" spc="50" dirty="0">
              <a:ln w="11430"/>
              <a:solidFill>
                <a:schemeClr val="bg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Rectangle 3"/>
          <p:cNvSpPr txBox="1">
            <a:spLocks noChangeArrowheads="1"/>
          </p:cNvSpPr>
          <p:nvPr/>
        </p:nvSpPr>
        <p:spPr>
          <a:xfrm>
            <a:off x="1397794" y="3768537"/>
            <a:ext cx="8906201" cy="2482137"/>
          </a:xfrm>
          <a:prstGeom prst="rect">
            <a:avLst/>
          </a:prstGeom>
          <a:solidFill>
            <a:schemeClr val="accent6">
              <a:lumMod val="60000"/>
              <a:lumOff val="40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latin typeface="NikoshBAN" panose="02000000000000000000" pitchFamily="2" charset="0"/>
                <a:cs typeface="NikoshBAN" panose="02000000000000000000" pitchFamily="2" charset="0"/>
              </a:rPr>
              <a:t>সাইবার অপরাধ কি তা বলতে পারবে। </a:t>
            </a:r>
          </a:p>
          <a:p>
            <a:r>
              <a:rPr lang="bn-IN" sz="3600" dirty="0" smtClean="0">
                <a:latin typeface="NikoshBAN" panose="02000000000000000000" pitchFamily="2" charset="0"/>
                <a:cs typeface="NikoshBAN" panose="02000000000000000000" pitchFamily="2" charset="0"/>
              </a:rPr>
              <a:t>প্রচলিত কিছু সাইবার অপরাধ</a:t>
            </a:r>
            <a:r>
              <a:rPr lang="en-US" sz="3600" dirty="0" smtClean="0">
                <a:latin typeface="NikoshBAN" panose="02000000000000000000" pitchFamily="2" charset="0"/>
                <a:cs typeface="NikoshBAN" panose="02000000000000000000" pitchFamily="2" charset="0"/>
              </a:rPr>
              <a:t> চিহ্নিত করতে পারবে। </a:t>
            </a:r>
          </a:p>
          <a:p>
            <a:r>
              <a:rPr lang="bn-IN" sz="3600" dirty="0" smtClean="0">
                <a:latin typeface="NikoshBAN" panose="02000000000000000000" pitchFamily="2" charset="0"/>
                <a:cs typeface="NikoshBAN" panose="02000000000000000000" pitchFamily="2" charset="0"/>
              </a:rPr>
              <a:t>“সাইবার অপরাধ একটি শাস্তিযোগ্য অপরাধ”-তা ব্যাখ্যা </a:t>
            </a:r>
            <a:r>
              <a:rPr lang="en-US" sz="3600" dirty="0" smtClean="0">
                <a:latin typeface="NikoshBAN" panose="02000000000000000000" pitchFamily="2" charset="0"/>
                <a:cs typeface="NikoshBAN" panose="02000000000000000000" pitchFamily="2" charset="0"/>
              </a:rPr>
              <a:t>করতে পারবে।</a:t>
            </a:r>
            <a:endParaRPr lang="en-US" sz="3600" dirty="0">
              <a:latin typeface="NikoshBAN" panose="02000000000000000000" pitchFamily="2" charset="0"/>
              <a:cs typeface="NikoshBAN" panose="02000000000000000000" pitchFamily="2" charset="0"/>
            </a:endParaRPr>
          </a:p>
        </p:txBody>
      </p:sp>
      <p:sp>
        <p:nvSpPr>
          <p:cNvPr id="4" name="Rectangle 2"/>
          <p:cNvSpPr txBox="1">
            <a:spLocks noChangeArrowheads="1"/>
          </p:cNvSpPr>
          <p:nvPr/>
        </p:nvSpPr>
        <p:spPr bwMode="auto">
          <a:xfrm>
            <a:off x="2197363" y="1955409"/>
            <a:ext cx="7010400" cy="1209822"/>
          </a:xfrm>
          <a:prstGeom prst="rect">
            <a:avLst/>
          </a:prstGeom>
          <a:solidFill>
            <a:srgbClr val="002060"/>
          </a:solidFill>
          <a:ln>
            <a:noFill/>
          </a:ln>
          <a:effectLst>
            <a:glow rad="228600">
              <a:schemeClr val="accent2">
                <a:satMod val="175000"/>
                <a:alpha val="40000"/>
              </a:schemeClr>
            </a:glow>
          </a:effectLst>
          <a:scene3d>
            <a:camera prst="orthographicFront"/>
            <a:lightRig rig="soft" dir="tl">
              <a:rot lat="0" lon="0" rev="0"/>
            </a:lightRig>
          </a:scene3d>
          <a:sp3d>
            <a:bevelT w="139700" h="139700" prst="divot"/>
          </a:sp3d>
          <a:extLst/>
        </p:spPr>
        <p:txBody>
          <a:bodyPr vert="horz" wrap="square" lIns="91440" tIns="45720" rIns="91440" bIns="45720" numCol="1" anchor="ctr" anchorCtr="0" compatLnSpc="1">
            <a:prstTxWarp prst="textNoShape">
              <a:avLst/>
            </a:prstTxWarp>
            <a:sp3d contourW="25400" prstMaterial="matte">
              <a:bevelT w="25400" h="55880" prst="artDeco"/>
              <a:contourClr>
                <a:schemeClr val="accent2">
                  <a:tint val="20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buNone/>
            </a:pPr>
            <a:r>
              <a:rPr lang="en-US" sz="6000" b="1" spc="50" dirty="0" smtClean="0">
                <a:ln w="11430"/>
                <a:solidFill>
                  <a:schemeClr val="bg1"/>
                </a:solidFill>
                <a:effectLst>
                  <a:glow rad="63500">
                    <a:schemeClr val="accent3">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এই পাঠ শেষে শিক্ষার্থীরা…</a:t>
            </a:r>
            <a:endParaRPr lang="en-US" sz="6000" b="1" spc="50" dirty="0">
              <a:ln w="11430"/>
              <a:solidFill>
                <a:schemeClr val="bg1"/>
              </a:solidFill>
              <a:effectLst>
                <a:glow rad="63500">
                  <a:schemeClr val="accent3">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5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4632361"/>
            <a:ext cx="10031104" cy="1754326"/>
          </a:xfrm>
          <a:prstGeom prst="rect">
            <a:avLst/>
          </a:prstGeom>
          <a:solidFill>
            <a:srgbClr val="002060"/>
          </a:solidFill>
        </p:spPr>
        <p:txBody>
          <a:bodyPr wrap="square">
            <a:spAutoFit/>
          </a:bodyPr>
          <a:lstStyle/>
          <a:p>
            <a:r>
              <a:rPr lang="as-IN" sz="3600" dirty="0">
                <a:solidFill>
                  <a:schemeClr val="bg1"/>
                </a:solidFill>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a:t>
            </a:r>
            <a:r>
              <a:rPr lang="as-IN" sz="3600" dirty="0" smtClean="0">
                <a:solidFill>
                  <a:schemeClr val="bg1"/>
                </a:solidFill>
                <a:latin typeface="NikoshBAN" panose="02000000000000000000" pitchFamily="2" charset="0"/>
                <a:cs typeface="NikoshBAN" panose="02000000000000000000" pitchFamily="2" charset="0"/>
              </a:rPr>
              <a:t>কাজ</a:t>
            </a:r>
            <a:r>
              <a:rPr lang="en-US" sz="3600" dirty="0">
                <a:solidFill>
                  <a:schemeClr val="bg1"/>
                </a:solidFill>
                <a:latin typeface="NikoshBAN" panose="02000000000000000000" pitchFamily="2" charset="0"/>
                <a:cs typeface="NikoshBAN" panose="02000000000000000000" pitchFamily="2" charset="0"/>
              </a:rPr>
              <a:t> </a:t>
            </a:r>
            <a:r>
              <a:rPr lang="en-US" sz="3600" dirty="0" smtClean="0">
                <a:solidFill>
                  <a:schemeClr val="bg1"/>
                </a:solidFill>
                <a:latin typeface="NikoshBAN" panose="02000000000000000000" pitchFamily="2" charset="0"/>
                <a:cs typeface="NikoshBAN" panose="02000000000000000000" pitchFamily="2" charset="0"/>
              </a:rPr>
              <a:t>করা বোঝায়।</a:t>
            </a:r>
            <a:r>
              <a:rPr lang="as-IN"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084" y="1433016"/>
            <a:ext cx="4574418" cy="27159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106" y="1433015"/>
            <a:ext cx="4279000" cy="27159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4139401" y="226606"/>
            <a:ext cx="4068743" cy="923330"/>
          </a:xfrm>
          <a:prstGeom prst="rect">
            <a:avLst/>
          </a:prstGeom>
          <a:solidFill>
            <a:schemeClr val="accent4">
              <a:lumMod val="50000"/>
            </a:schemeClr>
          </a:solidFill>
          <a:effectLst>
            <a:glow rad="228600">
              <a:schemeClr val="accent5">
                <a:satMod val="175000"/>
                <a:alpha val="40000"/>
              </a:schemeClr>
            </a:glow>
          </a:effectLst>
          <a:scene3d>
            <a:camera prst="orthographicFront"/>
            <a:lightRig rig="threePt" dir="t"/>
          </a:scene3d>
          <a:sp3d>
            <a:bevelT prst="convex"/>
          </a:sp3d>
        </p:spPr>
        <p:txBody>
          <a:bodyPr wrap="none">
            <a:spAutoFit/>
          </a:bodyPr>
          <a:lstStyle/>
          <a:p>
            <a:r>
              <a:rPr lang="bn-BD" sz="5400" b="1" dirty="0">
                <a:solidFill>
                  <a:schemeClr val="bg1"/>
                </a:solidFill>
                <a:latin typeface="NikoshBAN" pitchFamily="2" charset="0"/>
                <a:cs typeface="NikoshBAN" pitchFamily="2" charset="0"/>
              </a:rPr>
              <a:t>ছবিগুলো লক্ষ্য কর</a:t>
            </a:r>
            <a:endParaRPr lang="en-US" sz="5400" b="1" dirty="0">
              <a:solidFill>
                <a:schemeClr val="bg1"/>
              </a:solidFill>
            </a:endParaRPr>
          </a:p>
        </p:txBody>
      </p:sp>
    </p:spTree>
    <p:extLst>
      <p:ext uri="{BB962C8B-B14F-4D97-AF65-F5344CB8AC3E}">
        <p14:creationId xmlns:p14="http://schemas.microsoft.com/office/powerpoint/2010/main" val="14626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17" y="1621061"/>
            <a:ext cx="4829900" cy="3186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824" y="1621061"/>
            <a:ext cx="4659203" cy="3186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246045" y="5301784"/>
            <a:ext cx="9405942" cy="1200329"/>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r>
              <a:rPr lang="bn-BD" sz="3600" b="0" cap="none" spc="0" dirty="0" smtClean="0">
                <a:ln w="0"/>
                <a:solidFill>
                  <a:schemeClr val="tx1"/>
                </a:solidFill>
                <a:latin typeface="NikoshBAN" panose="02000000000000000000" pitchFamily="2" charset="0"/>
                <a:cs typeface="NikoshBAN" panose="02000000000000000000" pitchFamily="2" charset="0"/>
              </a:rPr>
              <a:t>২০১২ সালের সেপ্টেম্বরের ৩০ তারিখ চট্টগ্রামের রামুতে রাতের অন্ধকারে অসংখ্য বৌদ্ধবিহার পুড়িয়ে</a:t>
            </a:r>
            <a:r>
              <a:rPr lang="bn-IN" sz="3600" b="0" cap="none" spc="0" dirty="0" smtClean="0">
                <a:ln w="0"/>
                <a:solidFill>
                  <a:schemeClr val="tx1"/>
                </a:solidFill>
                <a:latin typeface="NikoshBAN" panose="02000000000000000000" pitchFamily="2" charset="0"/>
                <a:cs typeface="NikoshBAN" panose="02000000000000000000" pitchFamily="2" charset="0"/>
              </a:rPr>
              <a:t> </a:t>
            </a:r>
            <a:r>
              <a:rPr lang="bn-BD" sz="3600" b="0" cap="none" spc="0" dirty="0" smtClean="0">
                <a:ln w="0"/>
                <a:solidFill>
                  <a:schemeClr val="tx1"/>
                </a:solidFill>
                <a:latin typeface="NikoshBAN" panose="02000000000000000000" pitchFamily="2" charset="0"/>
                <a:cs typeface="NikoshBAN" panose="02000000000000000000" pitchFamily="2" charset="0"/>
              </a:rPr>
              <a:t>দে</a:t>
            </a:r>
            <a:r>
              <a:rPr lang="bn-IN" sz="3600" b="0" cap="none" spc="0" dirty="0" smtClean="0">
                <a:ln w="0"/>
                <a:solidFill>
                  <a:schemeClr val="tx1"/>
                </a:solidFill>
                <a:latin typeface="NikoshBAN" panose="02000000000000000000" pitchFamily="2" charset="0"/>
                <a:cs typeface="NikoshBAN" panose="02000000000000000000" pitchFamily="2" charset="0"/>
              </a:rPr>
              <a:t>ও</a:t>
            </a:r>
            <a:r>
              <a:rPr lang="bn-BD" sz="3600" b="0" cap="none" spc="0" dirty="0" smtClean="0">
                <a:ln w="0"/>
                <a:solidFill>
                  <a:schemeClr val="tx1"/>
                </a:solidFill>
                <a:latin typeface="NikoshBAN" panose="02000000000000000000" pitchFamily="2" charset="0"/>
                <a:cs typeface="NikoshBAN" panose="02000000000000000000" pitchFamily="2" charset="0"/>
              </a:rPr>
              <a:t>য়া</a:t>
            </a:r>
            <a:r>
              <a:rPr lang="bn-IN" sz="3600" b="0" cap="none" spc="0" dirty="0" smtClean="0">
                <a:ln w="0"/>
                <a:solidFill>
                  <a:schemeClr val="tx1"/>
                </a:solidFill>
                <a:latin typeface="NikoshBAN" panose="02000000000000000000" pitchFamily="2" charset="0"/>
                <a:cs typeface="NikoshBAN" panose="02000000000000000000" pitchFamily="2" charset="0"/>
              </a:rPr>
              <a:t>  </a:t>
            </a:r>
            <a:r>
              <a:rPr lang="bn-BD" sz="3600" b="0" cap="none" spc="0" dirty="0" smtClean="0">
                <a:ln w="0"/>
                <a:solidFill>
                  <a:schemeClr val="tx1"/>
                </a:solidFill>
                <a:latin typeface="NikoshBAN" panose="02000000000000000000" pitchFamily="2" charset="0"/>
                <a:cs typeface="NikoshBAN" panose="02000000000000000000" pitchFamily="2" charset="0"/>
              </a:rPr>
              <a:t>হয়েছিল।</a:t>
            </a:r>
            <a:endParaRPr lang="en-US" sz="3600" b="0" cap="none" spc="0" dirty="0">
              <a:ln w="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139401" y="226606"/>
            <a:ext cx="4068743" cy="923330"/>
          </a:xfrm>
          <a:prstGeom prst="rect">
            <a:avLst/>
          </a:prstGeom>
          <a:solidFill>
            <a:schemeClr val="accent4">
              <a:lumMod val="50000"/>
            </a:schemeClr>
          </a:solidFill>
          <a:effectLst>
            <a:glow rad="228600">
              <a:schemeClr val="accent5">
                <a:satMod val="175000"/>
                <a:alpha val="40000"/>
              </a:schemeClr>
            </a:glow>
          </a:effectLst>
          <a:scene3d>
            <a:camera prst="orthographicFront"/>
            <a:lightRig rig="threePt" dir="t"/>
          </a:scene3d>
          <a:sp3d>
            <a:bevelT prst="convex"/>
          </a:sp3d>
        </p:spPr>
        <p:txBody>
          <a:bodyPr wrap="none">
            <a:spAutoFit/>
          </a:bodyPr>
          <a:lstStyle/>
          <a:p>
            <a:r>
              <a:rPr lang="bn-BD" sz="5400" dirty="0">
                <a:solidFill>
                  <a:schemeClr val="bg1"/>
                </a:solidFill>
                <a:latin typeface="NikoshBAN" pitchFamily="2" charset="0"/>
                <a:cs typeface="NikoshBAN" pitchFamily="2" charset="0"/>
              </a:rPr>
              <a:t>ছবিগুলো লক্ষ্য কর</a:t>
            </a:r>
            <a:endParaRPr lang="en-US" sz="5400" dirty="0">
              <a:solidFill>
                <a:schemeClr val="bg1"/>
              </a:solidFill>
            </a:endParaRPr>
          </a:p>
        </p:txBody>
      </p:sp>
    </p:spTree>
    <p:extLst>
      <p:ext uri="{BB962C8B-B14F-4D97-AF65-F5344CB8AC3E}">
        <p14:creationId xmlns:p14="http://schemas.microsoft.com/office/powerpoint/2010/main" val="1124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47" y="1257719"/>
            <a:ext cx="3229032" cy="2952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342" y="1257719"/>
            <a:ext cx="3131654" cy="2999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2180" r="1153" b="12153"/>
          <a:stretch/>
        </p:blipFill>
        <p:spPr>
          <a:xfrm>
            <a:off x="4405816" y="1257719"/>
            <a:ext cx="3571412" cy="2851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029342" y="4486069"/>
            <a:ext cx="10102688" cy="1938992"/>
          </a:xfrm>
          <a:prstGeom prst="rect">
            <a:avLst/>
          </a:prstGeom>
          <a:solidFill>
            <a:schemeClr val="accent6">
              <a:lumMod val="50000"/>
            </a:schemeClr>
          </a:solidFill>
          <a:scene3d>
            <a:camera prst="orthographicFront"/>
            <a:lightRig rig="threePt" dir="t"/>
          </a:scene3d>
          <a:sp3d>
            <a:bevelT prst="relaxedInset"/>
          </a:sp3d>
        </p:spPr>
        <p:txBody>
          <a:bodyPr wrap="square">
            <a:spAutoFit/>
          </a:bodyPr>
          <a:lstStyle/>
          <a:p>
            <a:r>
              <a:rPr lang="bn-BD" sz="4000" spc="-300" dirty="0" smtClean="0">
                <a:ln w="0"/>
                <a:solidFill>
                  <a:schemeClr val="bg1"/>
                </a:solidFill>
                <a:latin typeface="NikoshBAN" panose="02000000000000000000" pitchFamily="2" charset="0"/>
                <a:cs typeface="NikoshBAN" panose="02000000000000000000" pitchFamily="2" charset="0"/>
              </a:rPr>
              <a:t>২০১৩ সালের ১৫ এপ্রিল তারিখে মার্কিন যুক্তরাষ্ট্রের বস্টন শহরে একটি ম্যারাথন</a:t>
            </a:r>
            <a:r>
              <a:rPr lang="bn-IN" sz="4000" spc="-300" dirty="0" smtClean="0">
                <a:ln w="0"/>
                <a:solidFill>
                  <a:schemeClr val="bg1"/>
                </a:solidFill>
                <a:latin typeface="NikoshBAN" panose="02000000000000000000" pitchFamily="2" charset="0"/>
                <a:cs typeface="NikoshBAN" panose="02000000000000000000" pitchFamily="2" charset="0"/>
              </a:rPr>
              <a:t> </a:t>
            </a:r>
            <a:r>
              <a:rPr lang="bn-BD" sz="4000" spc="-300" dirty="0" smtClean="0">
                <a:ln w="0"/>
                <a:solidFill>
                  <a:schemeClr val="bg1"/>
                </a:solidFill>
                <a:latin typeface="NikoshBAN" panose="02000000000000000000" pitchFamily="2" charset="0"/>
                <a:cs typeface="NikoshBAN" panose="02000000000000000000" pitchFamily="2" charset="0"/>
              </a:rPr>
              <a:t>দৌড়ের শেষে</a:t>
            </a:r>
            <a:r>
              <a:rPr lang="bn-IN" sz="4000" spc="-300" dirty="0" smtClean="0">
                <a:ln w="0"/>
                <a:solidFill>
                  <a:schemeClr val="bg1"/>
                </a:solidFill>
                <a:latin typeface="NikoshBAN" panose="02000000000000000000" pitchFamily="2" charset="0"/>
                <a:cs typeface="NikoshBAN" panose="02000000000000000000" pitchFamily="2" charset="0"/>
              </a:rPr>
              <a:t> উপস্থিত</a:t>
            </a:r>
            <a:r>
              <a:rPr lang="bn-BD" sz="4000" spc="-300" dirty="0" smtClean="0">
                <a:ln w="0"/>
                <a:solidFill>
                  <a:schemeClr val="bg1"/>
                </a:solidFill>
                <a:latin typeface="NikoshBAN" panose="02000000000000000000" pitchFamily="2" charset="0"/>
                <a:cs typeface="NikoshBAN" panose="02000000000000000000" pitchFamily="2" charset="0"/>
              </a:rPr>
              <a:t> দর্শকের মাঝে এ</a:t>
            </a:r>
            <a:r>
              <a:rPr lang="bn-IN" sz="4000" spc="-300" dirty="0" smtClean="0">
                <a:ln w="0"/>
                <a:solidFill>
                  <a:schemeClr val="bg1"/>
                </a:solidFill>
                <a:latin typeface="NikoshBAN" panose="02000000000000000000" pitchFamily="2" charset="0"/>
                <a:cs typeface="NikoshBAN" panose="02000000000000000000" pitchFamily="2" charset="0"/>
              </a:rPr>
              <a:t>কটা </a:t>
            </a:r>
            <a:r>
              <a:rPr lang="bn-BD" sz="4000" spc="-300" dirty="0" smtClean="0">
                <a:ln w="0"/>
                <a:solidFill>
                  <a:schemeClr val="bg1"/>
                </a:solidFill>
                <a:latin typeface="NikoshBAN" panose="02000000000000000000" pitchFamily="2" charset="0"/>
                <a:cs typeface="NikoshBAN" panose="02000000000000000000" pitchFamily="2" charset="0"/>
              </a:rPr>
              <a:t>বোমা বিষ্ফোর</a:t>
            </a:r>
            <a:r>
              <a:rPr lang="bn-IN" sz="4000" spc="-300" dirty="0" smtClean="0">
                <a:ln w="0"/>
                <a:solidFill>
                  <a:schemeClr val="bg1"/>
                </a:solidFill>
                <a:latin typeface="NikoshBAN" panose="02000000000000000000" pitchFamily="2" charset="0"/>
                <a:cs typeface="NikoshBAN" panose="02000000000000000000" pitchFamily="2" charset="0"/>
              </a:rPr>
              <a:t>ণ </a:t>
            </a:r>
            <a:r>
              <a:rPr lang="bn-BD" sz="4000" spc="-300" dirty="0" smtClean="0">
                <a:ln w="0"/>
                <a:solidFill>
                  <a:schemeClr val="bg1"/>
                </a:solidFill>
                <a:latin typeface="NikoshBAN" panose="02000000000000000000" pitchFamily="2" charset="0"/>
                <a:cs typeface="NikoshBAN" panose="02000000000000000000" pitchFamily="2" charset="0"/>
              </a:rPr>
              <a:t>হয়ে ৩ জন মারা যায় এবং </a:t>
            </a:r>
            <a:r>
              <a:rPr lang="bn-IN" sz="4000" spc="-300" dirty="0" smtClean="0">
                <a:ln w="0"/>
                <a:solidFill>
                  <a:schemeClr val="bg1"/>
                </a:solidFill>
                <a:latin typeface="NikoshBAN" panose="02000000000000000000" pitchFamily="2" charset="0"/>
                <a:cs typeface="NikoshBAN" panose="02000000000000000000" pitchFamily="2" charset="0"/>
              </a:rPr>
              <a:t>দুই </a:t>
            </a:r>
            <a:r>
              <a:rPr lang="bn-BD" sz="4000" spc="-300" dirty="0" smtClean="0">
                <a:ln w="0"/>
                <a:solidFill>
                  <a:schemeClr val="bg1"/>
                </a:solidFill>
                <a:latin typeface="NikoshBAN" panose="02000000000000000000" pitchFamily="2" charset="0"/>
                <a:cs typeface="NikoshBAN" panose="02000000000000000000" pitchFamily="2" charset="0"/>
              </a:rPr>
              <a:t>শ</a:t>
            </a:r>
            <a:r>
              <a:rPr lang="bn-IN" sz="4000" spc="-300" dirty="0" smtClean="0">
                <a:ln w="0"/>
                <a:solidFill>
                  <a:schemeClr val="bg1"/>
                </a:solidFill>
                <a:latin typeface="NikoshBAN" panose="02000000000000000000" pitchFamily="2" charset="0"/>
                <a:cs typeface="NikoshBAN" panose="02000000000000000000" pitchFamily="2" charset="0"/>
              </a:rPr>
              <a:t>তাধিক</a:t>
            </a:r>
            <a:r>
              <a:rPr lang="bn-BD" sz="4000" spc="-300" dirty="0" smtClean="0">
                <a:ln w="0"/>
                <a:solidFill>
                  <a:schemeClr val="bg1"/>
                </a:solidFill>
                <a:latin typeface="NikoshBAN" panose="02000000000000000000" pitchFamily="2" charset="0"/>
                <a:cs typeface="NikoshBAN" panose="02000000000000000000" pitchFamily="2" charset="0"/>
              </a:rPr>
              <a:t> আহত হয়।  </a:t>
            </a:r>
            <a:endParaRPr lang="en-US" sz="4000" spc="-300" dirty="0">
              <a:ln w="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3744326" y="105415"/>
            <a:ext cx="4232902" cy="923330"/>
          </a:xfrm>
          <a:prstGeom prst="rect">
            <a:avLst/>
          </a:prstGeom>
          <a:solidFill>
            <a:srgbClr val="92D050"/>
          </a:solidFill>
          <a:effectLst>
            <a:glow rad="228600">
              <a:schemeClr val="accent2">
                <a:satMod val="175000"/>
                <a:alpha val="40000"/>
              </a:schemeClr>
            </a:glow>
          </a:effectLst>
          <a:scene3d>
            <a:camera prst="orthographicFront"/>
            <a:lightRig rig="threePt" dir="t"/>
          </a:scene3d>
          <a:sp3d>
            <a:bevelT prst="convex"/>
          </a:sp3d>
        </p:spPr>
        <p:txBody>
          <a:bodyPr wrap="square">
            <a:spAutoFit/>
          </a:bodyPr>
          <a:lstStyle/>
          <a:p>
            <a:r>
              <a:rPr lang="bn-BD" sz="5400" b="1" dirty="0">
                <a:solidFill>
                  <a:schemeClr val="bg1"/>
                </a:solidFill>
                <a:latin typeface="NikoshBAN" pitchFamily="2" charset="0"/>
                <a:cs typeface="NikoshBAN" pitchFamily="2" charset="0"/>
              </a:rPr>
              <a:t>ছবিগুলো লক্ষ্য কর</a:t>
            </a:r>
            <a:endParaRPr lang="en-US" sz="5400" b="1" dirty="0">
              <a:solidFill>
                <a:schemeClr val="bg1"/>
              </a:solidFill>
            </a:endParaRPr>
          </a:p>
        </p:txBody>
      </p:sp>
    </p:spTree>
    <p:extLst>
      <p:ext uri="{BB962C8B-B14F-4D97-AF65-F5344CB8AC3E}">
        <p14:creationId xmlns:p14="http://schemas.microsoft.com/office/powerpoint/2010/main" val="8599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600" y="1327563"/>
            <a:ext cx="5054439" cy="2703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 t="10265" r="6212" b="11854"/>
          <a:stretch/>
        </p:blipFill>
        <p:spPr bwMode="auto">
          <a:xfrm>
            <a:off x="988601" y="1327564"/>
            <a:ext cx="4668718" cy="2703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1496" y="4357873"/>
            <a:ext cx="4722125" cy="1754326"/>
          </a:xfrm>
          <a:prstGeom prst="rect">
            <a:avLst/>
          </a:prstGeom>
          <a:solidFill>
            <a:schemeClr val="accent2">
              <a:lumMod val="5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600" b="1" dirty="0">
                <a:solidFill>
                  <a:schemeClr val="bg1"/>
                </a:solidFill>
                <a:latin typeface="NikoshBAN" panose="02000000000000000000" pitchFamily="2" charset="0"/>
                <a:cs typeface="NikoshBAN" panose="02000000000000000000" pitchFamily="2" charset="0"/>
              </a:rPr>
              <a:t>২০১১ সালের ৯ জুন </a:t>
            </a:r>
            <a:r>
              <a:rPr lang="en-US" sz="3600" b="1" dirty="0" err="1" smtClean="0">
                <a:solidFill>
                  <a:schemeClr val="bg1"/>
                </a:solidFill>
                <a:latin typeface="NikoshBAN" panose="02000000000000000000" pitchFamily="2" charset="0"/>
                <a:cs typeface="NikoshBAN" panose="02000000000000000000" pitchFamily="2" charset="0"/>
              </a:rPr>
              <a:t>নিউইয়র্ক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a:solidFill>
                  <a:schemeClr val="bg1"/>
                </a:solidFill>
                <a:latin typeface="NikoshBAN" panose="02000000000000000000" pitchFamily="2" charset="0"/>
                <a:cs typeface="NikoshBAN" panose="02000000000000000000" pitchFamily="2" charset="0"/>
              </a:rPr>
              <a:t>টাইমস পত্রিকায় একটি সংবাদ </a:t>
            </a:r>
            <a:r>
              <a:rPr lang="bn-IN" sz="3600" b="1" dirty="0" smtClean="0">
                <a:solidFill>
                  <a:schemeClr val="bg1"/>
                </a:solidFill>
                <a:latin typeface="NikoshBAN" panose="02000000000000000000" pitchFamily="2" charset="0"/>
                <a:cs typeface="NikoshBAN" panose="02000000000000000000" pitchFamily="2" charset="0"/>
              </a:rPr>
              <a:t>প্রকাশিত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a:solidFill>
                  <a:schemeClr val="bg1"/>
                </a:solidFill>
                <a:latin typeface="NikoshBAN" panose="02000000000000000000" pitchFamily="2" charset="0"/>
                <a:cs typeface="NikoshBAN" panose="02000000000000000000" pitchFamily="2" charset="0"/>
              </a:rPr>
              <a:t>হয়। </a:t>
            </a:r>
            <a:r>
              <a:rPr lang="bn-IN" sz="3600" b="1" dirty="0" smtClean="0">
                <a:solidFill>
                  <a:schemeClr val="bg1"/>
                </a:solidFill>
                <a:latin typeface="NikoshBAN" panose="02000000000000000000" pitchFamily="2" charset="0"/>
                <a:cs typeface="NikoshBAN" panose="02000000000000000000" pitchFamily="2" charset="0"/>
              </a:rPr>
              <a:t> </a:t>
            </a:r>
            <a:endParaRPr lang="en-US" sz="3600" b="1"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5986600" y="4357873"/>
            <a:ext cx="5297392" cy="1754326"/>
          </a:xfrm>
          <a:prstGeom prst="rect">
            <a:avLst/>
          </a:prstGeom>
          <a:solidFill>
            <a:schemeClr val="accent6">
              <a:lumMod val="50000"/>
            </a:schemeClr>
          </a:solidFill>
          <a:effectLst>
            <a:glow rad="228600">
              <a:schemeClr val="accent2">
                <a:satMod val="175000"/>
                <a:alpha val="40000"/>
              </a:schemeClr>
            </a:glow>
          </a:effectLst>
        </p:spPr>
        <p:txBody>
          <a:bodyPr wrap="square">
            <a:spAutoFit/>
          </a:bodyPr>
          <a:lstStyle/>
          <a:p>
            <a:r>
              <a:rPr lang="en-US" sz="3600" dirty="0">
                <a:solidFill>
                  <a:schemeClr val="bg1"/>
                </a:solidFill>
                <a:latin typeface="NikoshBAN" panose="02000000000000000000" pitchFamily="2" charset="0"/>
                <a:cs typeface="NikoshBAN" panose="02000000000000000000" pitchFamily="2" charset="0"/>
              </a:rPr>
              <a:t>সিটি ব্যাংকের লক্ষ লক্ষ গ্রাহকের  </a:t>
            </a:r>
            <a:r>
              <a:rPr lang="bn-IN" sz="3600" dirty="0" smtClean="0">
                <a:solidFill>
                  <a:schemeClr val="bg1"/>
                </a:solidFill>
                <a:latin typeface="NikoshBAN" panose="02000000000000000000" pitchFamily="2" charset="0"/>
                <a:cs typeface="NikoshBAN" panose="02000000000000000000" pitchFamily="2" charset="0"/>
              </a:rPr>
              <a:t>ক্রে</a:t>
            </a:r>
            <a:r>
              <a:rPr lang="en-US" sz="3600" dirty="0" smtClean="0">
                <a:solidFill>
                  <a:schemeClr val="bg1"/>
                </a:solidFill>
                <a:latin typeface="NikoshBAN" panose="02000000000000000000" pitchFamily="2" charset="0"/>
                <a:cs typeface="NikoshBAN" panose="02000000000000000000" pitchFamily="2" charset="0"/>
              </a:rPr>
              <a:t>ডিট </a:t>
            </a:r>
            <a:r>
              <a:rPr lang="en-US" sz="3600" dirty="0" err="1" smtClean="0">
                <a:solidFill>
                  <a:schemeClr val="bg1"/>
                </a:solidFill>
                <a:latin typeface="NikoshBAN" panose="02000000000000000000" pitchFamily="2" charset="0"/>
                <a:cs typeface="NikoshBAN" panose="02000000000000000000" pitchFamily="2" charset="0"/>
              </a:rPr>
              <a:t>কার্ড</a:t>
            </a:r>
            <a:r>
              <a:rPr lang="bn-IN" sz="3600" dirty="0" smtClean="0">
                <a:solidFill>
                  <a:schemeClr val="bg1"/>
                </a:solidFill>
                <a:latin typeface="NikoshBAN" panose="02000000000000000000" pitchFamily="2" charset="0"/>
                <a:cs typeface="NikoshBAN" panose="02000000000000000000" pitchFamily="2" charset="0"/>
              </a:rPr>
              <a:t> নম্বর এবং তার</a:t>
            </a:r>
            <a:r>
              <a:rPr lang="en-US" sz="3600" dirty="0" smtClean="0">
                <a:solidFill>
                  <a:schemeClr val="bg1"/>
                </a:solidFill>
                <a:latin typeface="NikoshBAN" panose="02000000000000000000" pitchFamily="2" charset="0"/>
                <a:cs typeface="NikoshBAN" panose="02000000000000000000" pitchFamily="2" charset="0"/>
              </a:rPr>
              <a:t> গোপন</a:t>
            </a:r>
            <a:r>
              <a:rPr lang="bn-IN" sz="3600" dirty="0" smtClean="0">
                <a:solidFill>
                  <a:schemeClr val="bg1"/>
                </a:solidFill>
                <a:latin typeface="NikoshBAN" panose="02000000000000000000" pitchFamily="2" charset="0"/>
                <a:cs typeface="NikoshBAN" panose="02000000000000000000" pitchFamily="2" charset="0"/>
              </a:rPr>
              <a:t> তথ্য প্রকাশিত হয়ে গেছে।</a:t>
            </a:r>
            <a:endParaRPr lang="en-US" sz="3600"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3804572" y="240748"/>
            <a:ext cx="4286483" cy="923330"/>
          </a:xfrm>
          <a:prstGeom prst="rect">
            <a:avLst/>
          </a:prstGeom>
          <a:solidFill>
            <a:schemeClr val="accent2">
              <a:lumMod val="75000"/>
            </a:schemeClr>
          </a:solidFill>
          <a:effectLst>
            <a:glow rad="228600">
              <a:schemeClr val="accent5">
                <a:satMod val="175000"/>
                <a:alpha val="40000"/>
              </a:schemeClr>
            </a:glow>
          </a:effectLst>
          <a:scene3d>
            <a:camera prst="orthographicFront"/>
            <a:lightRig rig="threePt" dir="t"/>
          </a:scene3d>
          <a:sp3d>
            <a:bevelT w="165100" prst="coolSlant"/>
          </a:sp3d>
        </p:spPr>
        <p:txBody>
          <a:bodyPr wrap="square">
            <a:spAutoFit/>
          </a:bodyPr>
          <a:lstStyle/>
          <a:p>
            <a:pPr algn="ctr"/>
            <a:r>
              <a:rPr lang="bn-BD" sz="5400" b="1" dirty="0">
                <a:solidFill>
                  <a:schemeClr val="bg1"/>
                </a:solidFill>
                <a:latin typeface="NikoshBAN" pitchFamily="2" charset="0"/>
                <a:cs typeface="NikoshBAN" pitchFamily="2" charset="0"/>
              </a:rPr>
              <a:t>ছবিগুলো লক্ষ্য কর</a:t>
            </a:r>
            <a:endParaRPr lang="en-US" sz="5400" b="1" dirty="0">
              <a:solidFill>
                <a:schemeClr val="bg1"/>
              </a:solidFill>
            </a:endParaRPr>
          </a:p>
        </p:txBody>
      </p:sp>
    </p:spTree>
    <p:extLst>
      <p:ext uri="{BB962C8B-B14F-4D97-AF65-F5344CB8AC3E}">
        <p14:creationId xmlns:p14="http://schemas.microsoft.com/office/powerpoint/2010/main" val="24929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538</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dc:creator>
  <cp:lastModifiedBy>neo</cp:lastModifiedBy>
  <cp:revision>6</cp:revision>
  <dcterms:created xsi:type="dcterms:W3CDTF">2019-12-09T15:52:39Z</dcterms:created>
  <dcterms:modified xsi:type="dcterms:W3CDTF">2019-12-09T16:03:47Z</dcterms:modified>
</cp:coreProperties>
</file>