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notesMasterIdLst>
    <p:notesMasterId r:id="rId23"/>
  </p:notesMasterIdLst>
  <p:sldIdLst>
    <p:sldId id="271" r:id="rId8"/>
    <p:sldId id="285" r:id="rId9"/>
    <p:sldId id="259" r:id="rId10"/>
    <p:sldId id="288" r:id="rId11"/>
    <p:sldId id="289" r:id="rId12"/>
    <p:sldId id="274" r:id="rId13"/>
    <p:sldId id="284" r:id="rId14"/>
    <p:sldId id="275" r:id="rId15"/>
    <p:sldId id="290" r:id="rId16"/>
    <p:sldId id="279" r:id="rId17"/>
    <p:sldId id="291" r:id="rId18"/>
    <p:sldId id="278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D8EAE2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3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62708-B5E1-49C6-A7A9-B404CC73FF06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2401C-CE57-4EA7-86EB-809C0B81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401C-CE57-4EA7-86EB-809C0B8179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8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401C-CE57-4EA7-86EB-809C0B8179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6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2"/>
              <a:ext cx="1856" cy="3627"/>
              <a:chOff x="3010" y="776"/>
              <a:chExt cx="1856" cy="3627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5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9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4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4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2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2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9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0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9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3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7"/>
              <a:ext cx="500" cy="500"/>
              <a:chOff x="1727" y="868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9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7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0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8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8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8027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027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ECD5-FF56-4B1F-919F-EF43244381F1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01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F9839-1BEE-4E76-9680-8C85FD6873E9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81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D0A34-F184-45A2-A5A5-B9D068EF4CA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63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54CF9-9D0E-4FA1-95A7-C8D02D7F143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09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6A15D-8DEC-4498-983D-A20429E8E39F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55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B7686-79E2-43ED-9F55-05A15BA47F53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3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EB663-601D-4EA2-8103-C2BD5D4CF434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44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DEC90-2CF2-4D28-9206-CC9CA8D6A4D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1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5FFEC-4C72-4619-AD0E-B48C33EA32E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28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A453B-D1C0-4091-8E76-DD42D47EAAFE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60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5FEE2-8670-4E64-98AD-6614F7C6C8A4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68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02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35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7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33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2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37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6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14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740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69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90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86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70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3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7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17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2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297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764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010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573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9ECD5-FF56-4B1F-919F-EF43244381F1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78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F9839-1BEE-4E76-9680-8C85FD6873E9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592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D0A34-F184-45A2-A5A5-B9D068EF4CAD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404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54CF9-9D0E-4FA1-95A7-C8D02D7F1430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02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6A15D-8DEC-4498-983D-A20429E8E39F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4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B7686-79E2-43ED-9F55-05A15BA47F53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8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EB663-601D-4EA2-8103-C2BD5D4CF434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790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DEC90-2CF2-4D28-9206-CC9CA8D6A4D2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261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65FFEC-4C72-4619-AD0E-B48C33EA32E2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890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A453B-D1C0-4091-8E76-DD42D47EAAFE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32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5FEE2-8670-4E64-98AD-6614F7C6C8A4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761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523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182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55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267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23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74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302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1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83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566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398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871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974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256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67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914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85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54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14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9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5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5" y="1722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4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7924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924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7924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7924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CF2B7-4F68-44DA-BA17-F70F8C7207C0}" type="slidenum">
              <a:rPr lang="en-US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7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1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12/7/2019</a:t>
            </a:fld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7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9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2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4" descr="Green marble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6858000" cy="2590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3600" kern="10" dirty="0" smtClean="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</a:rPr>
              <a:t>স্বাগতম</a:t>
            </a:r>
            <a:endParaRPr lang="en-US" sz="3600" kern="10" dirty="0" smtClean="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5575" y="0"/>
            <a:ext cx="9159575" cy="6858000"/>
            <a:chOff x="0" y="0"/>
            <a:chExt cx="9159575" cy="6858000"/>
          </a:xfrm>
        </p:grpSpPr>
        <p:sp>
          <p:nvSpPr>
            <p:cNvPr id="2" name="Half Frame 1"/>
            <p:cNvSpPr/>
            <p:nvPr/>
          </p:nvSpPr>
          <p:spPr>
            <a:xfrm>
              <a:off x="0" y="0"/>
              <a:ext cx="685800" cy="685800"/>
            </a:xfrm>
            <a:prstGeom prst="halfFrame">
              <a:avLst/>
            </a:prstGeom>
            <a:pattFill prst="pct5">
              <a:fgClr>
                <a:schemeClr val="accent1"/>
              </a:fgClr>
              <a:bgClr>
                <a:srgbClr val="00206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8473775" y="0"/>
              <a:ext cx="685800" cy="685800"/>
            </a:xfrm>
            <a:prstGeom prst="halfFrame">
              <a:avLst/>
            </a:prstGeom>
            <a:pattFill prst="pct5">
              <a:fgClr>
                <a:schemeClr val="accent1"/>
              </a:fgClr>
              <a:bgClr>
                <a:srgbClr val="00206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8458200" y="6172200"/>
              <a:ext cx="685800" cy="685800"/>
            </a:xfrm>
            <a:prstGeom prst="halfFrame">
              <a:avLst/>
            </a:prstGeom>
            <a:pattFill prst="pct5">
              <a:fgClr>
                <a:schemeClr val="accent1"/>
              </a:fgClr>
              <a:bgClr>
                <a:srgbClr val="00206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3792" y="6172200"/>
              <a:ext cx="685800" cy="685800"/>
            </a:xfrm>
            <a:prstGeom prst="halfFrame">
              <a:avLst/>
            </a:prstGeom>
            <a:pattFill prst="pct5">
              <a:fgClr>
                <a:schemeClr val="accent1"/>
              </a:fgClr>
              <a:bgClr>
                <a:srgbClr val="00206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0" y="685800"/>
            <a:ext cx="0" cy="533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14600"/>
            <a:ext cx="4572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73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1663005"/>
            <a:ext cx="678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6699"/>
                </a:solidFill>
              </a:rPr>
              <a:t>এটি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দেখতে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অনেকটা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টেলিভিশনের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মতো</a:t>
            </a:r>
            <a:r>
              <a:rPr lang="en-US" sz="2800" dirty="0" smtClean="0">
                <a:solidFill>
                  <a:srgbClr val="006699"/>
                </a:solidFill>
              </a:rPr>
              <a:t>। </a:t>
            </a:r>
            <a:r>
              <a:rPr lang="en-US" sz="2800" dirty="0" err="1" smtClean="0">
                <a:solidFill>
                  <a:srgbClr val="006699"/>
                </a:solidFill>
              </a:rPr>
              <a:t>আমাদের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ইনপুটকৃত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তথ্যগুলো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মনিটরে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প্রদর্শিত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হয়</a:t>
            </a:r>
            <a:r>
              <a:rPr lang="en-US" sz="2800" dirty="0" smtClean="0">
                <a:solidFill>
                  <a:srgbClr val="006699"/>
                </a:solidFill>
              </a:rPr>
              <a:t>। </a:t>
            </a:r>
            <a:r>
              <a:rPr lang="en-US" sz="2800" dirty="0" err="1" smtClean="0">
                <a:solidFill>
                  <a:srgbClr val="006699"/>
                </a:solidFill>
              </a:rPr>
              <a:t>নানা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আকৃতির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মনিটর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বাজারে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পাওয়া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যায়</a:t>
            </a:r>
            <a:r>
              <a:rPr lang="en-US" sz="2800" dirty="0" smtClean="0">
                <a:solidFill>
                  <a:srgbClr val="006699"/>
                </a:solidFill>
              </a:rPr>
              <a:t>।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3886200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6699"/>
                </a:solidFill>
              </a:rPr>
              <a:t>মনিটরের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পর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যে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আউটপুট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যন্ত্রটি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আমাদের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বেশি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প্রয়োজন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তা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হচ্ছে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প্রিণ্টার</a:t>
            </a:r>
            <a:r>
              <a:rPr lang="en-US" sz="2800" dirty="0" smtClean="0">
                <a:solidFill>
                  <a:srgbClr val="006699"/>
                </a:solidFill>
              </a:rPr>
              <a:t>। </a:t>
            </a:r>
            <a:r>
              <a:rPr lang="en-US" sz="2800" dirty="0" err="1" smtClean="0">
                <a:solidFill>
                  <a:srgbClr val="006699"/>
                </a:solidFill>
              </a:rPr>
              <a:t>কাগজে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ছাপানোর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জন্য</a:t>
            </a:r>
            <a:r>
              <a:rPr lang="en-US" sz="2800" dirty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এটি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ব্যবহৃত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হয়</a:t>
            </a:r>
            <a:r>
              <a:rPr lang="en-US" sz="2800" dirty="0" smtClean="0">
                <a:solidFill>
                  <a:srgbClr val="006699"/>
                </a:solidFill>
              </a:rPr>
              <a:t>। </a:t>
            </a:r>
            <a:r>
              <a:rPr lang="en-US" sz="2800" dirty="0" err="1" smtClean="0">
                <a:solidFill>
                  <a:srgbClr val="006699"/>
                </a:solidFill>
              </a:rPr>
              <a:t>ডিজিটাল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ক্যামেরায়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তোলা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ছবিও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প্রিণ্ট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করা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যায়</a:t>
            </a:r>
            <a:r>
              <a:rPr lang="en-US" sz="2800" dirty="0" smtClean="0">
                <a:solidFill>
                  <a:srgbClr val="006699"/>
                </a:solidFill>
              </a:rPr>
              <a:t>।   </a:t>
            </a:r>
            <a:endParaRPr lang="en-US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2" y="1676314"/>
            <a:ext cx="1560678" cy="1371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288452"/>
            <a:ext cx="1905126" cy="1197948"/>
          </a:xfrm>
          <a:prstGeom prst="rect">
            <a:avLst/>
          </a:prstGeom>
        </p:spPr>
      </p:pic>
      <p:sp>
        <p:nvSpPr>
          <p:cNvPr id="14" name="Half Frame 13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5" name="Half Frame 14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7" name="Half Frame 16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3" name="Bevel 12"/>
          <p:cNvSpPr/>
          <p:nvPr/>
        </p:nvSpPr>
        <p:spPr>
          <a:xfrm>
            <a:off x="2286000" y="304800"/>
            <a:ext cx="4953000" cy="9906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</a:rPr>
              <a:t>কার্যাবলি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</a:rPr>
              <a:t>সমূহ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32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33600" y="393918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6699"/>
                </a:solidFill>
              </a:rPr>
              <a:t>সব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ধরনের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শব্দ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শুনাতে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এটি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আমাদের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সাহায্য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করে</a:t>
            </a:r>
            <a:r>
              <a:rPr lang="en-US" sz="2800" dirty="0" smtClean="0">
                <a:solidFill>
                  <a:srgbClr val="006699"/>
                </a:solidFill>
              </a:rPr>
              <a:t>। </a:t>
            </a:r>
            <a:r>
              <a:rPr lang="en-US" sz="2800" dirty="0" err="1" smtClean="0">
                <a:solidFill>
                  <a:srgbClr val="006699"/>
                </a:solidFill>
              </a:rPr>
              <a:t>সাউন্ড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কার্ড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বা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রিসিভার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থেকে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সৃষ্ট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বৈদ্যুতিক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তরঙ্গকে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শ্রবণযোগ্য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শব্দ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তরঙ্গে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রূপান্তরিত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করা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স্পিকারের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কাজ</a:t>
            </a:r>
            <a:r>
              <a:rPr lang="en-US" sz="2800" dirty="0" smtClean="0">
                <a:solidFill>
                  <a:srgbClr val="006699"/>
                </a:solidFill>
              </a:rPr>
              <a:t>।    </a:t>
            </a:r>
            <a:endParaRPr lang="en-US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1600200" cy="1524000"/>
          </a:xfrm>
          <a:prstGeom prst="rect">
            <a:avLst/>
          </a:prstGeom>
        </p:spPr>
      </p:pic>
      <p:sp>
        <p:nvSpPr>
          <p:cNvPr id="14" name="Half Frame 13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5" name="Half Frame 14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7" name="Half Frame 16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1524000" cy="15239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33600" y="2667000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6699"/>
                </a:solidFill>
              </a:rPr>
              <a:t>মনিটরের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দৃশ্য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অনেক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বড়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করে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স্ক্রিনে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দেখানোই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হলো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প্রজেক্টরের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কাজ</a:t>
            </a:r>
            <a:r>
              <a:rPr lang="en-US" sz="2800" dirty="0" smtClean="0">
                <a:solidFill>
                  <a:srgbClr val="006699"/>
                </a:solidFill>
              </a:rPr>
              <a:t>। </a:t>
            </a:r>
            <a:r>
              <a:rPr lang="en-US" sz="2800" dirty="0" err="1" smtClean="0">
                <a:solidFill>
                  <a:srgbClr val="006699"/>
                </a:solidFill>
              </a:rPr>
              <a:t>ওয়ার্ল্ড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কাপ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খেলা</a:t>
            </a:r>
            <a:r>
              <a:rPr lang="en-US" sz="2800" dirty="0" smtClean="0">
                <a:solidFill>
                  <a:srgbClr val="006699"/>
                </a:solidFill>
              </a:rPr>
              <a:t>, </a:t>
            </a:r>
            <a:r>
              <a:rPr lang="en-US" sz="2800" dirty="0" err="1" smtClean="0">
                <a:solidFill>
                  <a:srgbClr val="006699"/>
                </a:solidFill>
              </a:rPr>
              <a:t>সিনেমার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জন্যে</a:t>
            </a:r>
            <a:r>
              <a:rPr lang="en-US" sz="2800" dirty="0" smtClean="0">
                <a:solidFill>
                  <a:srgbClr val="006699"/>
                </a:solidFill>
              </a:rPr>
              <a:t> এ </a:t>
            </a:r>
            <a:r>
              <a:rPr lang="en-US" sz="2800" dirty="0" err="1" smtClean="0">
                <a:solidFill>
                  <a:srgbClr val="006699"/>
                </a:solidFill>
              </a:rPr>
              <a:t>গুলো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বেশি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ব্যবহৃত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হয়</a:t>
            </a:r>
            <a:r>
              <a:rPr lang="en-US" sz="2800" dirty="0" smtClean="0">
                <a:solidFill>
                  <a:srgbClr val="006699"/>
                </a:solidFill>
              </a:rPr>
              <a:t>। </a:t>
            </a:r>
            <a:r>
              <a:rPr lang="en-US" sz="2800" dirty="0" smtClean="0">
                <a:solidFill>
                  <a:srgbClr val="006699"/>
                </a:solidFill>
              </a:rPr>
              <a:t>   </a:t>
            </a:r>
            <a:endParaRPr lang="en-US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24400"/>
            <a:ext cx="1600200" cy="1447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33600" y="4711005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6699"/>
                </a:solidFill>
              </a:rPr>
              <a:t>বড়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বড়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ছবি</a:t>
            </a:r>
            <a:r>
              <a:rPr lang="en-US" sz="2800" dirty="0" smtClean="0">
                <a:solidFill>
                  <a:srgbClr val="006699"/>
                </a:solidFill>
              </a:rPr>
              <a:t>, </a:t>
            </a:r>
            <a:r>
              <a:rPr lang="en-US" sz="2800" dirty="0" err="1" smtClean="0">
                <a:solidFill>
                  <a:srgbClr val="006699"/>
                </a:solidFill>
              </a:rPr>
              <a:t>ব্যানার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পোস্টার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ছাপানোর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জন্য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প্লটার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ব্যবহৃত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হয়</a:t>
            </a:r>
            <a:r>
              <a:rPr lang="en-US" sz="2800" dirty="0" smtClean="0">
                <a:solidFill>
                  <a:srgbClr val="006699"/>
                </a:solidFill>
              </a:rPr>
              <a:t>। এ </a:t>
            </a:r>
            <a:r>
              <a:rPr lang="en-US" sz="2800" dirty="0" err="1" smtClean="0">
                <a:solidFill>
                  <a:srgbClr val="006699"/>
                </a:solidFill>
              </a:rPr>
              <a:t>ডিভাইসটি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এখন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নিত্য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প্রয়োজনীয়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যন্ত্রে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পরিণত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হয়েছে</a:t>
            </a:r>
            <a:r>
              <a:rPr lang="en-US" sz="2800" dirty="0" smtClean="0">
                <a:solidFill>
                  <a:srgbClr val="006699"/>
                </a:solidFill>
              </a:rPr>
              <a:t>।</a:t>
            </a:r>
            <a:r>
              <a:rPr lang="en-US" sz="2800" dirty="0" smtClean="0">
                <a:solidFill>
                  <a:srgbClr val="006699"/>
                </a:solidFill>
              </a:rPr>
              <a:t>   </a:t>
            </a:r>
            <a:endParaRPr lang="en-US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67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airplan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20000"/>
              <a:lumOff val="80000"/>
            </a:schemeClr>
          </a:fgClr>
          <a:bgClr>
            <a:srgbClr val="FF99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219200" y="1828800"/>
            <a:ext cx="3276600" cy="6096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666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dirty="0" err="1" smtClean="0">
                <a:solidFill>
                  <a:srgbClr val="00666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endParaRPr lang="en-US" sz="3600" dirty="0" smtClean="0">
              <a:solidFill>
                <a:srgbClr val="006666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5181600" y="1828800"/>
            <a:ext cx="3276600" cy="6096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666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3600" dirty="0" err="1" smtClean="0">
                <a:solidFill>
                  <a:srgbClr val="00666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endParaRPr lang="en-US" sz="3600" dirty="0" smtClean="0">
              <a:solidFill>
                <a:srgbClr val="006666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1100" y="352407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প্রজেক্টরের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Line 62"/>
          <p:cNvSpPr>
            <a:spLocks noChangeShapeType="1"/>
          </p:cNvSpPr>
          <p:nvPr/>
        </p:nvSpPr>
        <p:spPr bwMode="auto">
          <a:xfrm flipH="1">
            <a:off x="2819400" y="2514600"/>
            <a:ext cx="0" cy="1066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ine 62"/>
          <p:cNvSpPr>
            <a:spLocks noChangeShapeType="1"/>
          </p:cNvSpPr>
          <p:nvPr/>
        </p:nvSpPr>
        <p:spPr bwMode="auto">
          <a:xfrm flipH="1">
            <a:off x="6781800" y="2514600"/>
            <a:ext cx="0" cy="1066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352407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প্রিণ্টারের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solidFill>
                <a:srgbClr val="00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19200" y="381000"/>
            <a:ext cx="3200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 smtClean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8600"/>
            <a:ext cx="1752600" cy="1219200"/>
          </a:xfrm>
          <a:prstGeom prst="rect">
            <a:avLst/>
          </a:prstGeom>
        </p:spPr>
      </p:pic>
      <p:sp>
        <p:nvSpPr>
          <p:cNvPr id="18" name="Half Frame 17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50990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rgbClr val="00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34" y="-12491"/>
            <a:ext cx="9187468" cy="6882981"/>
          </a:xfrm>
          <a:prstGeom prst="rect">
            <a:avLst/>
          </a:prstGeom>
        </p:spPr>
      </p:pic>
      <p:sp>
        <p:nvSpPr>
          <p:cNvPr id="4" name="Flowchart: Punched Tape 3"/>
          <p:cNvSpPr/>
          <p:nvPr/>
        </p:nvSpPr>
        <p:spPr>
          <a:xfrm>
            <a:off x="2133600" y="381000"/>
            <a:ext cx="4648200" cy="1219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3333FF"/>
                </a:solidFill>
              </a:rPr>
              <a:t>মূল্যায়ন</a:t>
            </a:r>
            <a:endParaRPr lang="en-US" sz="6600" dirty="0">
              <a:solidFill>
                <a:srgbClr val="3333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5564" y="2057400"/>
            <a:ext cx="3387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</a:t>
            </a:r>
            <a:r>
              <a:rPr lang="en-US" sz="3200" dirty="0" smtClean="0">
                <a:sym typeface="Wingdings 2" panose="05020102010507070707" pitchFamily="18" charset="2"/>
              </a:rPr>
              <a:t> </a:t>
            </a:r>
            <a:r>
              <a:rPr lang="en-US" sz="3200" dirty="0" err="1">
                <a:sym typeface="Wingdings 2" panose="05020102010507070707" pitchFamily="18" charset="2"/>
              </a:rPr>
              <a:t>মনিটর</a:t>
            </a:r>
            <a:r>
              <a:rPr lang="en-US" sz="3200" dirty="0">
                <a:sym typeface="Wingdings 2" panose="05020102010507070707" pitchFamily="18" charset="2"/>
              </a:rPr>
              <a:t>, </a:t>
            </a:r>
            <a:r>
              <a:rPr lang="en-US" sz="3200" dirty="0" err="1">
                <a:sym typeface="Wingdings 2" panose="05020102010507070707" pitchFamily="18" charset="2"/>
              </a:rPr>
              <a:t>প্রিণ্টার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75564" y="2905780"/>
            <a:ext cx="3387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</a:t>
            </a:r>
            <a:r>
              <a:rPr lang="en-US" sz="3200" dirty="0" smtClean="0">
                <a:sym typeface="Wingdings 2" panose="05020102010507070707" pitchFamily="18" charset="2"/>
              </a:rPr>
              <a:t> </a:t>
            </a:r>
            <a:r>
              <a:rPr lang="en-US" sz="3200" dirty="0" err="1" smtClean="0">
                <a:sym typeface="Wingdings 2" panose="05020102010507070707" pitchFamily="18" charset="2"/>
              </a:rPr>
              <a:t>স্পিকার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375564" y="3834825"/>
            <a:ext cx="3387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</a:t>
            </a:r>
            <a:r>
              <a:rPr lang="en-US" sz="3200" dirty="0" smtClean="0">
                <a:sym typeface="Wingdings 2" panose="05020102010507070707" pitchFamily="18" charset="2"/>
              </a:rPr>
              <a:t> </a:t>
            </a:r>
            <a:r>
              <a:rPr lang="en-US" sz="3200" dirty="0" err="1" smtClean="0">
                <a:sym typeface="Wingdings 2" panose="05020102010507070707" pitchFamily="18" charset="2"/>
              </a:rPr>
              <a:t>প্রজেক্টরের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413664" y="4977825"/>
            <a:ext cx="3387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</a:t>
            </a:r>
            <a:r>
              <a:rPr lang="en-US" sz="3200" dirty="0" smtClean="0">
                <a:sym typeface="Wingdings 2" panose="05020102010507070707" pitchFamily="18" charset="2"/>
              </a:rPr>
              <a:t> </a:t>
            </a:r>
            <a:r>
              <a:rPr lang="en-US" sz="3200" dirty="0" err="1" smtClean="0">
                <a:sym typeface="Wingdings 2" panose="05020102010507070707" pitchFamily="18" charset="2"/>
              </a:rPr>
              <a:t>প্লটার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057400"/>
            <a:ext cx="5223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১। </a:t>
            </a:r>
            <a:r>
              <a:rPr lang="en-US" sz="3200" dirty="0">
                <a:solidFill>
                  <a:srgbClr val="006699"/>
                </a:solidFill>
              </a:rPr>
              <a:t>২ </a:t>
            </a:r>
            <a:r>
              <a:rPr lang="en-US" sz="3200" dirty="0" err="1">
                <a:solidFill>
                  <a:srgbClr val="006699"/>
                </a:solidFill>
              </a:rPr>
              <a:t>টি</a:t>
            </a:r>
            <a:r>
              <a:rPr lang="en-US" sz="3200" dirty="0">
                <a:solidFill>
                  <a:srgbClr val="006699"/>
                </a:solidFill>
              </a:rPr>
              <a:t> </a:t>
            </a:r>
            <a:r>
              <a:rPr lang="en-US" sz="3200" dirty="0" err="1">
                <a:solidFill>
                  <a:srgbClr val="006699"/>
                </a:solidFill>
              </a:rPr>
              <a:t>আউটপুট</a:t>
            </a:r>
            <a:r>
              <a:rPr lang="en-US" sz="3200" dirty="0">
                <a:solidFill>
                  <a:srgbClr val="006699"/>
                </a:solidFill>
              </a:rPr>
              <a:t> </a:t>
            </a:r>
            <a:r>
              <a:rPr lang="en-US" sz="3200" dirty="0" err="1">
                <a:solidFill>
                  <a:srgbClr val="006699"/>
                </a:solidFill>
              </a:rPr>
              <a:t>ডিভাইসের</a:t>
            </a:r>
            <a:r>
              <a:rPr lang="en-US" sz="3200" dirty="0">
                <a:solidFill>
                  <a:srgbClr val="006699"/>
                </a:solidFill>
              </a:rPr>
              <a:t> </a:t>
            </a:r>
            <a:r>
              <a:rPr lang="en-US" sz="3200" dirty="0" err="1">
                <a:solidFill>
                  <a:srgbClr val="006699"/>
                </a:solidFill>
              </a:rPr>
              <a:t>নাম</a:t>
            </a:r>
            <a:r>
              <a:rPr lang="en-US" sz="3200" dirty="0">
                <a:solidFill>
                  <a:srgbClr val="006699"/>
                </a:solidFill>
              </a:rPr>
              <a:t> </a:t>
            </a:r>
            <a:r>
              <a:rPr lang="en-US" sz="3200" dirty="0" err="1">
                <a:solidFill>
                  <a:srgbClr val="006699"/>
                </a:solidFill>
              </a:rPr>
              <a:t>বল</a:t>
            </a:r>
            <a:r>
              <a:rPr lang="en-US" sz="3200" dirty="0">
                <a:solidFill>
                  <a:srgbClr val="006699"/>
                </a:solidFill>
              </a:rPr>
              <a:t>?</a:t>
            </a:r>
            <a:endParaRPr lang="en-US" sz="3200" dirty="0">
              <a:solidFill>
                <a:srgbClr val="0066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290578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২</a:t>
            </a:r>
            <a:r>
              <a:rPr lang="en-US" sz="3200" dirty="0" smtClean="0"/>
              <a:t>। </a:t>
            </a:r>
            <a:r>
              <a:rPr lang="en-US" sz="3200" dirty="0" err="1" smtClean="0"/>
              <a:t>সাউন্ড</a:t>
            </a:r>
            <a:r>
              <a:rPr lang="en-US" sz="3200" dirty="0" smtClean="0"/>
              <a:t> </a:t>
            </a:r>
            <a:r>
              <a:rPr lang="en-US" sz="3200" dirty="0" err="1" smtClean="0"/>
              <a:t>বের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হওয়ার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ডিভাইস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কোনটি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3723382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৩</a:t>
            </a:r>
            <a:r>
              <a:rPr lang="en-US" sz="3200" dirty="0" smtClean="0"/>
              <a:t>। </a:t>
            </a:r>
            <a:r>
              <a:rPr lang="en-US" sz="3200" dirty="0" err="1" smtClean="0"/>
              <a:t>মনিটরের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দৃশ্য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বড়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দেখানো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কোনটির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4942582"/>
            <a:ext cx="4896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৪। </a:t>
            </a:r>
            <a:r>
              <a:rPr lang="en-US" sz="3200" dirty="0" err="1" smtClean="0"/>
              <a:t>ব্যানার</a:t>
            </a:r>
            <a:r>
              <a:rPr lang="en-US" sz="3200" dirty="0" smtClean="0"/>
              <a:t>, </a:t>
            </a:r>
            <a:r>
              <a:rPr lang="en-US" sz="3200" dirty="0" err="1" smtClean="0"/>
              <a:t>পোস্টার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ছাপানোর</a:t>
            </a:r>
            <a:r>
              <a:rPr lang="en-US" sz="3200" dirty="0" smtClean="0"/>
              <a:t> </a:t>
            </a:r>
            <a:r>
              <a:rPr lang="en-US" sz="3200" dirty="0" err="1" smtClean="0"/>
              <a:t>যন্ত্রের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53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3" grpId="0"/>
      <p:bldP spid="12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7" descr="White marble"/>
          <p:cNvSpPr>
            <a:spLocks noChangeArrowheads="1" noChangeShapeType="1" noTextEdit="1"/>
          </p:cNvSpPr>
          <p:nvPr/>
        </p:nvSpPr>
        <p:spPr bwMode="auto">
          <a:xfrm>
            <a:off x="990600" y="1371600"/>
            <a:ext cx="69342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88" lon="20099988" rev="0"/>
              </a:camera>
              <a:lightRig rig="legacyHarsh2" dir="t"/>
            </a:scene3d>
            <a:sp3d extrusionH="4302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3600" kern="10" dirty="0" smtClean="0">
                <a:ln w="9525">
                  <a:round/>
                  <a:headEnd/>
                  <a:tailEnd/>
                </a:ln>
                <a:pattFill prst="pct5">
                  <a:fgClr>
                    <a:srgbClr val="9900FF"/>
                  </a:fgClr>
                  <a:bgClr>
                    <a:srgbClr val="00FF00"/>
                  </a:bgClr>
                </a:pattFill>
              </a:rPr>
              <a:t>কোন জিজ্ঞাসা?</a:t>
            </a:r>
            <a:endParaRPr lang="en-US" sz="3600" kern="10" dirty="0" smtClean="0">
              <a:ln w="9525">
                <a:round/>
                <a:headEnd/>
                <a:tailEnd/>
              </a:ln>
              <a:pattFill prst="pct5">
                <a:fgClr>
                  <a:srgbClr val="9900FF"/>
                </a:fgClr>
                <a:bgClr>
                  <a:srgbClr val="00FF00"/>
                </a:bgClr>
              </a:patt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34" y="-12491"/>
            <a:ext cx="9187468" cy="68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57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676400" y="1447800"/>
            <a:ext cx="6172200" cy="3276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6600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</a:rPr>
              <a:t>ধন্যবাদ</a:t>
            </a:r>
            <a:endParaRPr lang="en-US" sz="3600" kern="10" dirty="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chemeClr val="accent1"/>
            </a:fgClr>
            <a:bgClr>
              <a:srgbClr val="00206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alf Frame 3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chemeClr val="accent1"/>
            </a:fgClr>
            <a:bgClr>
              <a:srgbClr val="00206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chemeClr val="accent1"/>
            </a:fgClr>
            <a:bgClr>
              <a:srgbClr val="00206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chemeClr val="accent1"/>
            </a:fgClr>
            <a:bgClr>
              <a:srgbClr val="00206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88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6600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2133600" y="152400"/>
            <a:ext cx="4648200" cy="1143000"/>
          </a:xfrm>
          <a:prstGeom prst="flowChartDecision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পরিচিতি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7" name="Bevel 6"/>
          <p:cNvSpPr/>
          <p:nvPr/>
        </p:nvSpPr>
        <p:spPr>
          <a:xfrm>
            <a:off x="228600" y="1524000"/>
            <a:ext cx="5867400" cy="2971800"/>
          </a:xfrm>
          <a:prstGeom prst="bevel">
            <a:avLst/>
          </a:prstGeom>
          <a:pattFill prst="pct75">
            <a:fgClr>
              <a:schemeClr val="accent1"/>
            </a:fgClr>
            <a:bgClr>
              <a:srgbClr val="000099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prstClr val="white"/>
                </a:solidFill>
              </a:rPr>
              <a:t>এস.এম</a:t>
            </a:r>
            <a:r>
              <a:rPr lang="en-US" sz="4400" dirty="0" smtClean="0">
                <a:solidFill>
                  <a:prstClr val="white"/>
                </a:solidFill>
              </a:rPr>
              <a:t>. </a:t>
            </a:r>
            <a:r>
              <a:rPr lang="en-US" sz="4400" dirty="0" err="1" smtClean="0">
                <a:solidFill>
                  <a:prstClr val="white"/>
                </a:solidFill>
              </a:rPr>
              <a:t>তৌফিক</a:t>
            </a:r>
            <a:r>
              <a:rPr lang="en-US" sz="4400" dirty="0" smtClean="0">
                <a:solidFill>
                  <a:prstClr val="white"/>
                </a:solidFill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</a:rPr>
              <a:t>উল্লাহ্</a:t>
            </a:r>
            <a:endParaRPr lang="en-US" sz="4400" dirty="0" smtClean="0">
              <a:solidFill>
                <a:prstClr val="white"/>
              </a:solidFill>
            </a:endParaRPr>
          </a:p>
          <a:p>
            <a:pPr algn="ctr"/>
            <a:r>
              <a:rPr lang="en-US" sz="3600" dirty="0" err="1" smtClean="0">
                <a:solidFill>
                  <a:prstClr val="white"/>
                </a:solidFill>
              </a:rPr>
              <a:t>সহকারী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শিক্ষক</a:t>
            </a:r>
            <a:endParaRPr lang="en-US" sz="3600" dirty="0" smtClean="0">
              <a:solidFill>
                <a:prstClr val="white"/>
              </a:solidFill>
            </a:endParaRPr>
          </a:p>
          <a:p>
            <a:pPr algn="ctr"/>
            <a:r>
              <a:rPr lang="en-US" sz="3600" dirty="0" err="1" smtClean="0">
                <a:solidFill>
                  <a:prstClr val="white"/>
                </a:solidFill>
              </a:rPr>
              <a:t>হয়বতনগর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এ.ইউ</a:t>
            </a:r>
            <a:r>
              <a:rPr lang="en-US" sz="3600" dirty="0" smtClean="0">
                <a:solidFill>
                  <a:prstClr val="white"/>
                </a:solidFill>
              </a:rPr>
              <a:t>. </a:t>
            </a:r>
            <a:r>
              <a:rPr lang="en-US" sz="3600" dirty="0" err="1" smtClean="0">
                <a:solidFill>
                  <a:prstClr val="white"/>
                </a:solidFill>
              </a:rPr>
              <a:t>কামিল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মাদরাসা</a:t>
            </a:r>
            <a:endParaRPr lang="en-US" sz="3600" dirty="0" smtClean="0">
              <a:solidFill>
                <a:prstClr val="white"/>
              </a:solidFill>
            </a:endParaRPr>
          </a:p>
          <a:p>
            <a:pPr algn="ctr"/>
            <a:r>
              <a:rPr lang="en-US" sz="3600" dirty="0" err="1" smtClean="0">
                <a:solidFill>
                  <a:prstClr val="white"/>
                </a:solidFill>
              </a:rPr>
              <a:t>কিশোরগঞ্জ</a:t>
            </a:r>
            <a:r>
              <a:rPr lang="en-US" sz="3600" dirty="0" smtClean="0">
                <a:solidFill>
                  <a:prstClr val="white"/>
                </a:solidFill>
              </a:rPr>
              <a:t>।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4876800"/>
            <a:ext cx="58674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prstClr val="white"/>
                </a:solidFill>
              </a:rPr>
              <a:t>শ্রেণি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smtClean="0">
                <a:solidFill>
                  <a:prstClr val="white"/>
                </a:solidFill>
              </a:rPr>
              <a:t>: </a:t>
            </a:r>
            <a:r>
              <a:rPr lang="en-US" sz="3200" dirty="0" smtClean="0">
                <a:solidFill>
                  <a:prstClr val="white"/>
                </a:solidFill>
              </a:rPr>
              <a:t>৬ষ্ঠ</a:t>
            </a:r>
            <a:endParaRPr lang="en-US" sz="3200" dirty="0" smtClean="0">
              <a:solidFill>
                <a:prstClr val="white"/>
              </a:solidFill>
            </a:endParaRPr>
          </a:p>
          <a:p>
            <a:pPr algn="ctr"/>
            <a:r>
              <a:rPr lang="en-US" sz="3200" dirty="0" err="1" smtClean="0">
                <a:solidFill>
                  <a:prstClr val="white"/>
                </a:solidFill>
              </a:rPr>
              <a:t>বিষয়</a:t>
            </a:r>
            <a:r>
              <a:rPr lang="en-US" sz="3200" dirty="0" smtClean="0">
                <a:solidFill>
                  <a:prstClr val="white"/>
                </a:solidFill>
              </a:rPr>
              <a:t> : </a:t>
            </a:r>
            <a:r>
              <a:rPr lang="en-US" sz="3200" dirty="0" err="1" smtClean="0">
                <a:solidFill>
                  <a:prstClr val="white"/>
                </a:solidFill>
              </a:rPr>
              <a:t>আইসিটি</a:t>
            </a:r>
            <a:endParaRPr lang="en-US" sz="3200" dirty="0" smtClean="0">
              <a:solidFill>
                <a:prstClr val="white"/>
              </a:solidFill>
            </a:endParaRPr>
          </a:p>
          <a:p>
            <a:pPr algn="ctr"/>
            <a:r>
              <a:rPr lang="en-US" sz="3200" dirty="0" err="1" smtClean="0">
                <a:solidFill>
                  <a:prstClr val="white"/>
                </a:solidFill>
              </a:rPr>
              <a:t>সময়</a:t>
            </a:r>
            <a:r>
              <a:rPr lang="en-US" sz="3200" dirty="0" smtClean="0">
                <a:solidFill>
                  <a:prstClr val="white"/>
                </a:solidFill>
              </a:rPr>
              <a:t> : ৫০ </a:t>
            </a:r>
            <a:r>
              <a:rPr lang="en-US" sz="3200" dirty="0" err="1" smtClean="0">
                <a:solidFill>
                  <a:prstClr val="white"/>
                </a:solidFill>
              </a:rPr>
              <a:t>মিনিট</a:t>
            </a: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1514635"/>
            <a:ext cx="2413000" cy="2981165"/>
          </a:xfrm>
          <a:prstGeom prst="rect">
            <a:avLst/>
          </a:prstGeom>
        </p:spPr>
      </p:pic>
      <p:sp>
        <p:nvSpPr>
          <p:cNvPr id="8" name="Half Frame 7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8442625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600" y="4715035"/>
            <a:ext cx="1555600" cy="176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08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7543799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1" y="5105400"/>
            <a:ext cx="7543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বিমানটি</a:t>
            </a:r>
            <a:r>
              <a:rPr lang="en-US" sz="5400" dirty="0" smtClean="0"/>
              <a:t> </a:t>
            </a:r>
            <a:r>
              <a:rPr lang="en-US" sz="5400" dirty="0" err="1" smtClean="0"/>
              <a:t>বের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হচ্ছে</a:t>
            </a:r>
            <a:endParaRPr lang="en-US" sz="5400" dirty="0"/>
          </a:p>
        </p:txBody>
      </p:sp>
      <p:sp>
        <p:nvSpPr>
          <p:cNvPr id="13" name="Half Frame 12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86843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52400" y="304800"/>
            <a:ext cx="8686800" cy="1066800"/>
          </a:xfrm>
          <a:prstGeom prst="horizontalScroll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prstClr val="black"/>
                </a:solidFill>
              </a:rPr>
              <a:t>নিচের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ডিভাইসগুলো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দেখো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এবং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চিন্তা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করো</a:t>
            </a:r>
            <a:r>
              <a:rPr lang="en-US" sz="4400" dirty="0" smtClean="0">
                <a:solidFill>
                  <a:prstClr val="black"/>
                </a:solidFill>
              </a:rPr>
              <a:t>।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438400"/>
            <a:ext cx="2514600" cy="2499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38400"/>
            <a:ext cx="3048000" cy="2590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2438400" cy="2499932"/>
          </a:xfrm>
          <a:prstGeom prst="rect">
            <a:avLst/>
          </a:prstGeom>
        </p:spPr>
      </p:pic>
      <p:sp>
        <p:nvSpPr>
          <p:cNvPr id="10" name="Half Frame 9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52400" y="304800"/>
            <a:ext cx="8686800" cy="1066800"/>
          </a:xfrm>
          <a:prstGeom prst="horizontalScroll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prstClr val="black"/>
                </a:solidFill>
              </a:rPr>
              <a:t>এই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ডিভাইসগুলোও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দেখো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এবং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চিন্তা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করো</a:t>
            </a:r>
            <a:r>
              <a:rPr lang="en-US" sz="4400" dirty="0" smtClean="0">
                <a:solidFill>
                  <a:prstClr val="black"/>
                </a:solidFill>
              </a:rPr>
              <a:t>।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2724"/>
            <a:ext cx="2438400" cy="2817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2438400"/>
            <a:ext cx="2387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6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prstClr val="black"/>
                </a:solidFill>
              </a:rPr>
              <a:t>আজকের</a:t>
            </a:r>
            <a:r>
              <a:rPr lang="en-US" sz="6600" b="1" u="sng" dirty="0" smtClean="0">
                <a:solidFill>
                  <a:prstClr val="black"/>
                </a:solidFill>
              </a:rPr>
              <a:t> </a:t>
            </a:r>
            <a:r>
              <a:rPr lang="en-US" sz="6600" b="1" u="sng" dirty="0" err="1" smtClean="0">
                <a:solidFill>
                  <a:prstClr val="black"/>
                </a:solidFill>
              </a:rPr>
              <a:t>পাঠ</a:t>
            </a:r>
            <a:r>
              <a:rPr lang="en-US" sz="6600" dirty="0" smtClean="0">
                <a:solidFill>
                  <a:prstClr val="black"/>
                </a:solidFill>
              </a:rPr>
              <a:t>        </a:t>
            </a:r>
            <a:endParaRPr lang="en-US" sz="6600" dirty="0" smtClean="0">
              <a:solidFill>
                <a:prstClr val="black"/>
              </a:solidFill>
            </a:endParaRPr>
          </a:p>
        </p:txBody>
      </p:sp>
      <p:sp>
        <p:nvSpPr>
          <p:cNvPr id="3" name="Diamond 2"/>
          <p:cNvSpPr/>
          <p:nvPr/>
        </p:nvSpPr>
        <p:spPr>
          <a:xfrm>
            <a:off x="533400" y="1981200"/>
            <a:ext cx="7924800" cy="40386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আউটপুট</a:t>
            </a:r>
            <a:r>
              <a:rPr lang="en-US" sz="5400" dirty="0" smtClean="0"/>
              <a:t> </a:t>
            </a:r>
            <a:r>
              <a:rPr lang="en-US" sz="5400" dirty="0" err="1" smtClean="0"/>
              <a:t>ডিভাইস</a:t>
            </a:r>
            <a:endParaRPr lang="en-US" sz="5400" dirty="0"/>
          </a:p>
        </p:txBody>
      </p:sp>
      <p:sp>
        <p:nvSpPr>
          <p:cNvPr id="7" name="Half Frame 6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48827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2057400" y="304800"/>
            <a:ext cx="46482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prstClr val="white"/>
                </a:solidFill>
              </a:rPr>
              <a:t>শিখনফল</a:t>
            </a:r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438400"/>
            <a:ext cx="7315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prstClr val="black"/>
                </a:solidFill>
              </a:rPr>
              <a:t>এ </a:t>
            </a:r>
            <a:r>
              <a:rPr lang="en-US" sz="4000" dirty="0" err="1" smtClean="0">
                <a:solidFill>
                  <a:prstClr val="black"/>
                </a:solidFill>
              </a:rPr>
              <a:t>পাঠ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শেষে</a:t>
            </a:r>
            <a:r>
              <a:rPr lang="en-US" sz="4000" dirty="0" smtClean="0">
                <a:solidFill>
                  <a:prstClr val="black"/>
                </a:solidFill>
              </a:rPr>
              <a:t>.........</a:t>
            </a:r>
          </a:p>
          <a:p>
            <a:pPr algn="just"/>
            <a:endParaRPr lang="en-US" sz="2000" dirty="0" smtClean="0">
              <a:solidFill>
                <a:prstClr val="black"/>
              </a:solidFill>
            </a:endParaRPr>
          </a:p>
          <a:p>
            <a:pPr algn="just"/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* *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আউটপুট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ডিভাইস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কী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তা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বলতে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।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 Rounded MT Bold"/>
              </a:rPr>
              <a:t>* *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আউটপুট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ডিভাইসের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কার্যাবলি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বর্ণনা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করতে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Arial Rounded MT Bold"/>
              </a:rPr>
              <a:t>।</a:t>
            </a:r>
          </a:p>
          <a:p>
            <a:pPr algn="just"/>
            <a:endParaRPr lang="en-US" sz="3200" dirty="0" smtClean="0">
              <a:solidFill>
                <a:prstClr val="black"/>
              </a:solidFill>
              <a:latin typeface="Arial Rounded MT Bold"/>
            </a:endParaRPr>
          </a:p>
          <a:p>
            <a:pPr algn="just"/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74084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7824" y="4807803"/>
            <a:ext cx="1865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</a:rPr>
              <a:t>মনিটর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prstClr val="black"/>
                </a:solidFill>
              </a:rPr>
              <a:t>আউটপুট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ডিভাইস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smtClean="0">
                <a:solidFill>
                  <a:prstClr val="black"/>
                </a:solidFill>
              </a:rPr>
              <a:t>: </a:t>
            </a:r>
            <a:r>
              <a:rPr lang="en-US" sz="4000" dirty="0" err="1" smtClean="0">
                <a:solidFill>
                  <a:prstClr val="black"/>
                </a:solidFill>
              </a:rPr>
              <a:t>যে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সকল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ডিভাইসের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মাধ্যমে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কোন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তথ্য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কম্পিউটার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থেকে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বের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করা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হয়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বা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প্রদর্শিত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হয়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তাকে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আউটপুট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ডিভাইস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বলে</a:t>
            </a:r>
            <a:r>
              <a:rPr lang="en-US" sz="4000" dirty="0" smtClean="0">
                <a:solidFill>
                  <a:prstClr val="black"/>
                </a:solidFill>
              </a:rPr>
              <a:t>। </a:t>
            </a:r>
            <a:r>
              <a:rPr lang="en-US" sz="4000" dirty="0" err="1" smtClean="0">
                <a:solidFill>
                  <a:prstClr val="black"/>
                </a:solidFill>
              </a:rPr>
              <a:t>যেমন</a:t>
            </a:r>
            <a:r>
              <a:rPr lang="en-US" sz="4000" dirty="0" smtClean="0">
                <a:solidFill>
                  <a:prstClr val="black"/>
                </a:solidFill>
              </a:rPr>
              <a:t>- 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462257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</a:rPr>
              <a:t>প্রিণ্টার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6100" y="4579203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prstClr val="black"/>
                </a:solidFill>
              </a:rPr>
              <a:t>স্পিকার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1455"/>
            <a:ext cx="2362200" cy="19805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633663"/>
            <a:ext cx="2895600" cy="19383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76" y="2590799"/>
            <a:ext cx="2439924" cy="1905001"/>
          </a:xfrm>
          <a:prstGeom prst="rect">
            <a:avLst/>
          </a:prstGeom>
        </p:spPr>
      </p:pic>
      <p:sp>
        <p:nvSpPr>
          <p:cNvPr id="15" name="Half Frame 14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6" name="Half Frame 15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7" name="Half Frame 16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8" name="Half Frame 17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6023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7824" y="4807803"/>
            <a:ext cx="1865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</a:rPr>
              <a:t>প্রজেক্টর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23208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prstClr val="black"/>
                </a:solidFill>
              </a:rPr>
              <a:t>আউটপুট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ডিভাইস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smtClean="0">
                <a:solidFill>
                  <a:prstClr val="black"/>
                </a:solidFill>
              </a:rPr>
              <a:t>: </a:t>
            </a:r>
            <a:r>
              <a:rPr lang="en-US" sz="4000" dirty="0" err="1" smtClean="0">
                <a:solidFill>
                  <a:prstClr val="black"/>
                </a:solidFill>
              </a:rPr>
              <a:t>যে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সকল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ডিভাইসের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মাধ্যমে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কোন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তথ্য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কম্পিউটার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থেকে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বের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করা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হয়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বা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প্রদর্শিত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হয়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তাকে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আউটপুট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ডিভাইস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বলে</a:t>
            </a:r>
            <a:r>
              <a:rPr lang="en-US" sz="4000" dirty="0" smtClean="0">
                <a:solidFill>
                  <a:prstClr val="black"/>
                </a:solidFill>
              </a:rPr>
              <a:t>। </a:t>
            </a:r>
            <a:r>
              <a:rPr lang="en-US" sz="4000" dirty="0" err="1" smtClean="0">
                <a:solidFill>
                  <a:prstClr val="black"/>
                </a:solidFill>
              </a:rPr>
              <a:t>যেমন</a:t>
            </a:r>
            <a:r>
              <a:rPr lang="en-US" sz="4000" dirty="0" smtClean="0">
                <a:solidFill>
                  <a:prstClr val="black"/>
                </a:solidFill>
              </a:rPr>
              <a:t>- 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48078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</a:rPr>
              <a:t>প্লটার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6" name="Half Frame 15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7" name="Half Frame 16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8" name="Half Frame 17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2286000" cy="243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90800"/>
            <a:ext cx="2463800" cy="19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6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306</Words>
  <Application>Microsoft Office PowerPoint</Application>
  <PresentationFormat>On-screen Show (4:3)</PresentationFormat>
  <Paragraphs>50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Arial Rounded MT Bold</vt:lpstr>
      <vt:lpstr>Calibri</vt:lpstr>
      <vt:lpstr>Cambria</vt:lpstr>
      <vt:lpstr>NikoshBAN</vt:lpstr>
      <vt:lpstr>Verdana</vt:lpstr>
      <vt:lpstr>Wingdings 2</vt:lpstr>
      <vt:lpstr>Office Theme</vt:lpstr>
      <vt:lpstr>10_Balloons</vt:lpstr>
      <vt:lpstr>3_Office Theme</vt:lpstr>
      <vt:lpstr>4_Office Theme</vt:lpstr>
      <vt:lpstr>Adjacency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72</cp:revision>
  <dcterms:created xsi:type="dcterms:W3CDTF">2006-08-16T00:00:00Z</dcterms:created>
  <dcterms:modified xsi:type="dcterms:W3CDTF">2019-12-07T17:24:19Z</dcterms:modified>
</cp:coreProperties>
</file>